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4" r:id="rId8"/>
    <p:sldId id="265" r:id="rId9"/>
    <p:sldId id="267" r:id="rId10"/>
    <p:sldId id="334" r:id="rId11"/>
    <p:sldId id="268" r:id="rId12"/>
    <p:sldId id="270" r:id="rId13"/>
    <p:sldId id="273" r:id="rId14"/>
    <p:sldId id="275" r:id="rId15"/>
    <p:sldId id="276" r:id="rId16"/>
    <p:sldId id="277" r:id="rId17"/>
    <p:sldId id="278" r:id="rId18"/>
    <p:sldId id="280" r:id="rId19"/>
    <p:sldId id="282" r:id="rId20"/>
    <p:sldId id="285" r:id="rId21"/>
    <p:sldId id="287" r:id="rId22"/>
    <p:sldId id="289" r:id="rId23"/>
    <p:sldId id="286" r:id="rId24"/>
    <p:sldId id="333" r:id="rId25"/>
    <p:sldId id="290" r:id="rId26"/>
    <p:sldId id="291" r:id="rId27"/>
    <p:sldId id="292" r:id="rId28"/>
    <p:sldId id="293" r:id="rId29"/>
    <p:sldId id="295" r:id="rId30"/>
    <p:sldId id="298" r:id="rId31"/>
    <p:sldId id="299" r:id="rId32"/>
    <p:sldId id="300" r:id="rId33"/>
    <p:sldId id="331" r:id="rId34"/>
    <p:sldId id="302" r:id="rId35"/>
    <p:sldId id="304" r:id="rId36"/>
    <p:sldId id="305" r:id="rId37"/>
    <p:sldId id="307" r:id="rId38"/>
    <p:sldId id="309" r:id="rId39"/>
    <p:sldId id="311" r:id="rId40"/>
    <p:sldId id="312" r:id="rId41"/>
    <p:sldId id="313" r:id="rId42"/>
    <p:sldId id="315" r:id="rId43"/>
    <p:sldId id="332" r:id="rId44"/>
    <p:sldId id="317" r:id="rId45"/>
    <p:sldId id="319" r:id="rId46"/>
    <p:sldId id="320" r:id="rId47"/>
    <p:sldId id="322" r:id="rId48"/>
    <p:sldId id="323" r:id="rId49"/>
    <p:sldId id="324" r:id="rId50"/>
    <p:sldId id="325" r:id="rId51"/>
    <p:sldId id="326" r:id="rId52"/>
    <p:sldId id="328" r:id="rId53"/>
    <p:sldId id="33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2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3663CC-9ADE-4FF7-A546-1F5ED5C7F0C6}"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D7FBA-A751-41F8-B90A-92C5F7DE0EE4}"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3ACCC0-5D73-419B-ABC8-DAAC7BBA9A44}"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523144-0FE3-4AFE-9152-6D74D7860546}"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9E2B6-50B5-4091-8872-6BAB41B25CA1}"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B0D4E9-7630-4C7D-8D27-3BC925AAF271}"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150615-2241-439A-83A9-95C996D6F5CB}"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88203E-074A-43B7-9218-C43EDA3B1BC3}"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3FFB96-18B4-4305-B915-14B38A64C183}"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081BDD-A50D-4319-B606-CD542DAC8313}"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6189FC-3597-4ED4-B952-66ECC896AC8C}"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u="none">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u="none">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u="none">
                <a:latin typeface="Arial" charset="0"/>
                <a:cs typeface="Arial" charset="0"/>
              </a:defRPr>
            </a:lvl1pPr>
          </a:lstStyle>
          <a:p>
            <a:pPr>
              <a:defRPr/>
            </a:pPr>
            <a:fld id="{837AE767-0289-4AA6-A3CF-24517787097B}"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p>
            <a:fld id="{8D3E5278-39D4-43CD-AA1F-4FF29E1F7B27}" type="slidenum">
              <a:rPr lang="ar-SA" smtClean="0">
                <a:latin typeface="Arial" pitchFamily="34" charset="0"/>
                <a:cs typeface="Arial" pitchFamily="34" charset="0"/>
              </a:rPr>
              <a:pPr/>
              <a:t>1</a:t>
            </a:fld>
            <a:endParaRPr lang="en-US" smtClean="0">
              <a:latin typeface="Arial" pitchFamily="34" charset="0"/>
              <a:cs typeface="Arial" pitchFamily="34" charset="0"/>
            </a:endParaRPr>
          </a:p>
        </p:txBody>
      </p:sp>
      <p:pic>
        <p:nvPicPr>
          <p:cNvPr id="2051" name="Picture 2" descr="RENAL001"/>
          <p:cNvPicPr>
            <a:picLocks noChangeAspect="1" noChangeArrowheads="1"/>
          </p:cNvPicPr>
          <p:nvPr/>
        </p:nvPicPr>
        <p:blipFill>
          <a:blip r:embed="rId2"/>
          <a:srcRect/>
          <a:stretch>
            <a:fillRect/>
          </a:stretch>
        </p:blipFill>
        <p:spPr bwMode="auto">
          <a:xfrm>
            <a:off x="4267200" y="0"/>
            <a:ext cx="4076700" cy="6858000"/>
          </a:xfrm>
          <a:prstGeom prst="rect">
            <a:avLst/>
          </a:prstGeom>
          <a:noFill/>
          <a:ln w="9525">
            <a:noFill/>
            <a:miter lim="800000"/>
            <a:headEnd/>
            <a:tailEnd/>
          </a:ln>
        </p:spPr>
      </p:pic>
      <p:pic>
        <p:nvPicPr>
          <p:cNvPr id="2052" name="Picture 3" descr="RENAL116"/>
          <p:cNvPicPr>
            <a:picLocks noChangeAspect="1" noChangeArrowheads="1"/>
          </p:cNvPicPr>
          <p:nvPr/>
        </p:nvPicPr>
        <p:blipFill>
          <a:blip r:embed="rId3"/>
          <a:srcRect/>
          <a:stretch>
            <a:fillRect/>
          </a:stretch>
        </p:blipFill>
        <p:spPr bwMode="auto">
          <a:xfrm>
            <a:off x="838200" y="0"/>
            <a:ext cx="3429000" cy="6858000"/>
          </a:xfrm>
          <a:prstGeom prst="rect">
            <a:avLst/>
          </a:prstGeom>
          <a:noFill/>
          <a:ln w="9525">
            <a:noFill/>
            <a:miter lim="800000"/>
            <a:headEnd/>
            <a:tailEnd/>
          </a:ln>
        </p:spPr>
      </p:pic>
      <p:sp>
        <p:nvSpPr>
          <p:cNvPr id="2053" name="Rectangle 5"/>
          <p:cNvSpPr>
            <a:spLocks noGrp="1" noChangeArrowheads="1"/>
          </p:cNvSpPr>
          <p:nvPr>
            <p:ph type="subTitle" idx="4294967295"/>
          </p:nvPr>
        </p:nvSpPr>
        <p:spPr>
          <a:xfrm>
            <a:off x="0" y="152400"/>
            <a:ext cx="6400800" cy="1752600"/>
          </a:xfrm>
        </p:spPr>
        <p:txBody>
          <a:bodyPr/>
          <a:lstStyle/>
          <a:p>
            <a:pPr marL="0" indent="0" algn="ctr" eaLnBrk="1" hangingPunct="1">
              <a:buFontTx/>
              <a:buNone/>
            </a:pPr>
            <a:r>
              <a:rPr lang="en-US" b="1" dirty="0" smtClean="0">
                <a:solidFill>
                  <a:schemeClr val="bg1"/>
                </a:solidFill>
              </a:rPr>
              <a:t>Kidney &amp; Urinary tract</a:t>
            </a:r>
            <a:endParaRPr lang="en-US" sz="40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i="1" u="sng" dirty="0" smtClean="0"/>
              <a:t>Glomerular diseases-1</a:t>
            </a:r>
            <a:endParaRPr lang="ar-JO" b="1" i="1" u="sng" dirty="0"/>
          </a:p>
        </p:txBody>
      </p:sp>
      <p:sp>
        <p:nvSpPr>
          <p:cNvPr id="4" name="Subtitle 3"/>
          <p:cNvSpPr>
            <a:spLocks noGrp="1"/>
          </p:cNvSpPr>
          <p:nvPr>
            <p:ph type="subTitle" idx="1"/>
          </p:nvPr>
        </p:nvSpPr>
        <p:spPr/>
        <p:txBody>
          <a:bodyPr/>
          <a:lstStyle/>
          <a:p>
            <a:r>
              <a:rPr lang="en-US" sz="4400" b="1" dirty="0" smtClean="0">
                <a:effectLst>
                  <a:outerShdw blurRad="38100" dist="38100" dir="2700000" algn="tl">
                    <a:srgbClr val="000000">
                      <a:alpha val="43137"/>
                    </a:srgbClr>
                  </a:outerShdw>
                </a:effectLst>
              </a:rPr>
              <a:t>concepts</a:t>
            </a:r>
            <a:endParaRPr lang="ar-JO" sz="44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A43FFB96-18B4-4305-B915-14B38A64C183}" type="slidenum">
              <a:rPr lang="ar-SA"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EBD5E76B-4541-4948-8678-0D3D36619FC6}" type="slidenum">
              <a:rPr lang="ar-SA"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14339" name="Rectangle 2"/>
          <p:cNvSpPr>
            <a:spLocks noGrp="1" noChangeArrowheads="1"/>
          </p:cNvSpPr>
          <p:nvPr>
            <p:ph type="title" idx="4294967295"/>
          </p:nvPr>
        </p:nvSpPr>
        <p:spPr>
          <a:xfrm>
            <a:off x="457200" y="0"/>
            <a:ext cx="8229600" cy="1143000"/>
          </a:xfrm>
        </p:spPr>
        <p:txBody>
          <a:bodyPr/>
          <a:lstStyle/>
          <a:p>
            <a:pPr eaLnBrk="1" hangingPunct="1"/>
            <a:r>
              <a:rPr lang="en-US" sz="4000" b="1" u="sng" dirty="0" smtClean="0">
                <a:solidFill>
                  <a:schemeClr val="accent5">
                    <a:lumMod val="50000"/>
                  </a:schemeClr>
                </a:solidFill>
              </a:rPr>
              <a:t>GLOMERULAR DISEASES</a:t>
            </a:r>
            <a:r>
              <a:rPr lang="ar-SA" sz="4000" dirty="0" smtClean="0">
                <a:solidFill>
                  <a:schemeClr val="accent5">
                    <a:lumMod val="50000"/>
                  </a:schemeClr>
                </a:solidFill>
              </a:rPr>
              <a:t> </a:t>
            </a:r>
            <a:endParaRPr lang="en-US" sz="4000" dirty="0" smtClean="0">
              <a:solidFill>
                <a:schemeClr val="accent5">
                  <a:lumMod val="50000"/>
                </a:schemeClr>
              </a:solidFill>
            </a:endParaRPr>
          </a:p>
        </p:txBody>
      </p:sp>
      <p:sp>
        <p:nvSpPr>
          <p:cNvPr id="14340" name="Rectangle 3"/>
          <p:cNvSpPr>
            <a:spLocks noGrp="1" noChangeArrowheads="1"/>
          </p:cNvSpPr>
          <p:nvPr>
            <p:ph type="body" idx="4294967295"/>
          </p:nvPr>
        </p:nvSpPr>
        <p:spPr>
          <a:xfrm>
            <a:off x="457200" y="1066800"/>
            <a:ext cx="8229600" cy="5059363"/>
          </a:xfrm>
        </p:spPr>
        <p:txBody>
          <a:bodyPr/>
          <a:lstStyle/>
          <a:p>
            <a:pPr eaLnBrk="1" hangingPunct="1">
              <a:lnSpc>
                <a:spcPct val="80000"/>
              </a:lnSpc>
            </a:pPr>
            <a:r>
              <a:rPr lang="en-US" sz="2400" dirty="0" smtClean="0"/>
              <a:t>chronic </a:t>
            </a:r>
            <a:r>
              <a:rPr lang="en-US" sz="2400" dirty="0" err="1" smtClean="0"/>
              <a:t>glomerulonephritis</a:t>
            </a:r>
            <a:r>
              <a:rPr lang="en-US" sz="2400" dirty="0" smtClean="0"/>
              <a:t> is one of the most common causes of chronic kidney disease in humans. </a:t>
            </a:r>
          </a:p>
          <a:p>
            <a:pPr eaLnBrk="1" hangingPunct="1">
              <a:lnSpc>
                <a:spcPct val="80000"/>
              </a:lnSpc>
            </a:pPr>
            <a:r>
              <a:rPr lang="en-US" sz="2400" dirty="0" smtClean="0"/>
              <a:t>the </a:t>
            </a:r>
            <a:r>
              <a:rPr lang="en-US" sz="2400" dirty="0" err="1" smtClean="0"/>
              <a:t>glomerulus</a:t>
            </a:r>
            <a:r>
              <a:rPr lang="en-US" sz="2400" dirty="0" smtClean="0"/>
              <a:t> consists of an </a:t>
            </a:r>
            <a:r>
              <a:rPr lang="en-US" sz="2400" dirty="0" err="1" smtClean="0"/>
              <a:t>anastomosing</a:t>
            </a:r>
            <a:r>
              <a:rPr lang="en-US" sz="2400" dirty="0" smtClean="0"/>
              <a:t> network of capillaries invested by two layers of epithelium. </a:t>
            </a:r>
          </a:p>
          <a:p>
            <a:pPr eaLnBrk="1" hangingPunct="1">
              <a:lnSpc>
                <a:spcPct val="80000"/>
              </a:lnSpc>
            </a:pPr>
            <a:r>
              <a:rPr lang="en-US" sz="2400" dirty="0" smtClean="0"/>
              <a:t>The visceral epithelium (</a:t>
            </a:r>
            <a:r>
              <a:rPr lang="en-US" sz="2400" dirty="0" err="1" smtClean="0">
                <a:solidFill>
                  <a:schemeClr val="accent5">
                    <a:lumMod val="50000"/>
                  </a:schemeClr>
                </a:solidFill>
              </a:rPr>
              <a:t>podocytes</a:t>
            </a:r>
            <a:r>
              <a:rPr lang="en-US" sz="2400" dirty="0" smtClean="0"/>
              <a:t>) is an intrinsic part of the capillary wall.</a:t>
            </a:r>
          </a:p>
          <a:p>
            <a:pPr eaLnBrk="1" hangingPunct="1">
              <a:lnSpc>
                <a:spcPct val="80000"/>
              </a:lnSpc>
            </a:pPr>
            <a:r>
              <a:rPr lang="en-US" sz="2400" dirty="0" smtClean="0"/>
              <a:t>the parietal epithelium lines </a:t>
            </a:r>
            <a:r>
              <a:rPr lang="en-US" sz="2400" dirty="0" smtClean="0">
                <a:solidFill>
                  <a:srgbClr val="FF0000"/>
                </a:solidFill>
              </a:rPr>
              <a:t>Bowman space </a:t>
            </a:r>
            <a:r>
              <a:rPr lang="en-US" sz="2400" dirty="0" smtClean="0"/>
              <a:t>(</a:t>
            </a:r>
            <a:r>
              <a:rPr lang="en-US" sz="2400" dirty="0" smtClean="0">
                <a:solidFill>
                  <a:srgbClr val="FF0000"/>
                </a:solidFill>
              </a:rPr>
              <a:t>urinary space</a:t>
            </a:r>
            <a:r>
              <a:rPr lang="en-US" sz="2400" dirty="0" smtClean="0"/>
              <a:t>), the cavity in which plasma </a:t>
            </a:r>
            <a:r>
              <a:rPr lang="en-US" sz="2400" dirty="0" err="1" smtClean="0"/>
              <a:t>ultrafiltrate</a:t>
            </a:r>
            <a:r>
              <a:rPr lang="en-US" sz="2400" dirty="0" smtClean="0"/>
              <a:t> first collects. </a:t>
            </a:r>
          </a:p>
          <a:p>
            <a:pPr eaLnBrk="1" hangingPunct="1"/>
            <a:r>
              <a:rPr lang="en-US" sz="2400" b="1" dirty="0" smtClean="0"/>
              <a:t>The glomerular capillary wall is the filtration unit and consists of : </a:t>
            </a:r>
          </a:p>
          <a:p>
            <a:pPr eaLnBrk="1" hangingPunct="1"/>
            <a:r>
              <a:rPr lang="en-US" sz="2400" b="1" dirty="0" smtClean="0"/>
              <a:t>1-A thin layer of fenestrated </a:t>
            </a:r>
            <a:r>
              <a:rPr lang="en-US" sz="2400" b="1" i="1" dirty="0" smtClean="0"/>
              <a:t>endothelial cells,</a:t>
            </a:r>
            <a:r>
              <a:rPr lang="en-US" sz="2400" b="1" dirty="0" smtClean="0"/>
              <a:t> each </a:t>
            </a:r>
            <a:r>
              <a:rPr lang="en-US" sz="2400" b="1" dirty="0" err="1" smtClean="0"/>
              <a:t>fenestra</a:t>
            </a:r>
            <a:r>
              <a:rPr lang="en-US" sz="2400" b="1" dirty="0" smtClean="0"/>
              <a:t> 70 to 100 nm in diameter. </a:t>
            </a:r>
          </a:p>
          <a:p>
            <a:pPr eaLnBrk="1" hangingPunct="1"/>
            <a:r>
              <a:rPr lang="en-US" sz="2400" b="1" dirty="0" smtClean="0"/>
              <a:t>2-A </a:t>
            </a:r>
            <a:r>
              <a:rPr lang="en-US" sz="2400" b="1" i="1" dirty="0" smtClean="0"/>
              <a:t>glomerular basement membrane</a:t>
            </a:r>
            <a:r>
              <a:rPr lang="en-US" sz="2400" b="1" dirty="0" smtClean="0"/>
              <a:t> (GBM). </a:t>
            </a:r>
          </a:p>
          <a:p>
            <a:pPr eaLnBrk="1" hangingPunct="1">
              <a:lnSpc>
                <a:spcPct val="80000"/>
              </a:lnSpc>
            </a:pPr>
            <a:endParaRPr lang="en-US" sz="2400" dirty="0" smtClean="0"/>
          </a:p>
          <a:p>
            <a:pPr eaLnBrk="1" hangingPunct="1">
              <a:lnSpc>
                <a:spcPct val="80000"/>
              </a:lnSpc>
            </a:pPr>
            <a:endParaRPr lang="en-US"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99CB35E4-1627-4787-98FB-96C70458F742}" type="slidenum">
              <a:rPr lang="ar-SA"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16387" name="Rectangle 2"/>
          <p:cNvSpPr>
            <a:spLocks noGrp="1" noChangeArrowheads="1"/>
          </p:cNvSpPr>
          <p:nvPr>
            <p:ph type="title"/>
          </p:nvPr>
        </p:nvSpPr>
        <p:spPr>
          <a:xfrm>
            <a:off x="457200" y="-76200"/>
            <a:ext cx="8229600" cy="1143000"/>
          </a:xfrm>
        </p:spPr>
        <p:txBody>
          <a:bodyPr/>
          <a:lstStyle/>
          <a:p>
            <a:pPr eaLnBrk="1" hangingPunct="1"/>
            <a:r>
              <a:rPr lang="en-US" sz="3600" b="1" dirty="0" smtClean="0">
                <a:solidFill>
                  <a:schemeClr val="accent5">
                    <a:lumMod val="50000"/>
                  </a:schemeClr>
                </a:solidFill>
              </a:rPr>
              <a:t>The capillary basement membrane </a:t>
            </a:r>
            <a:endParaRPr lang="en-US" dirty="0" smtClean="0">
              <a:solidFill>
                <a:schemeClr val="accent5">
                  <a:lumMod val="50000"/>
                </a:schemeClr>
              </a:solidFill>
            </a:endParaRPr>
          </a:p>
        </p:txBody>
      </p:sp>
      <p:sp>
        <p:nvSpPr>
          <p:cNvPr id="16388" name="Rectangle 3"/>
          <p:cNvSpPr>
            <a:spLocks noGrp="1" noChangeArrowheads="1"/>
          </p:cNvSpPr>
          <p:nvPr>
            <p:ph type="body" idx="1"/>
          </p:nvPr>
        </p:nvSpPr>
        <p:spPr>
          <a:xfrm>
            <a:off x="457200" y="914400"/>
            <a:ext cx="8229600" cy="5211763"/>
          </a:xfrm>
        </p:spPr>
        <p:txBody>
          <a:bodyPr/>
          <a:lstStyle/>
          <a:p>
            <a:pPr eaLnBrk="1" hangingPunct="1"/>
            <a:r>
              <a:rPr lang="en-US" sz="2400" b="1" dirty="0" smtClean="0"/>
              <a:t>consists of :</a:t>
            </a:r>
          </a:p>
          <a:p>
            <a:pPr eaLnBrk="1" hangingPunct="1"/>
            <a:r>
              <a:rPr lang="en-US" sz="2400" b="1" dirty="0" smtClean="0"/>
              <a:t>1- a thick electron-dense central layer  </a:t>
            </a:r>
            <a:r>
              <a:rPr lang="en-US" sz="2400" b="1" dirty="0" smtClean="0">
                <a:solidFill>
                  <a:srgbClr val="FF0000"/>
                </a:solidFill>
              </a:rPr>
              <a:t>(</a:t>
            </a:r>
            <a:r>
              <a:rPr lang="en-US" sz="2400" b="1" i="1" dirty="0" smtClean="0">
                <a:solidFill>
                  <a:srgbClr val="FF0000"/>
                </a:solidFill>
              </a:rPr>
              <a:t>lamina </a:t>
            </a:r>
            <a:r>
              <a:rPr lang="en-US" sz="2400" b="1" i="1" dirty="0" err="1" smtClean="0">
                <a:solidFill>
                  <a:srgbClr val="FF0000"/>
                </a:solidFill>
              </a:rPr>
              <a:t>densa</a:t>
            </a:r>
            <a:r>
              <a:rPr lang="en-US" sz="2400" b="1" i="1" dirty="0" smtClean="0">
                <a:solidFill>
                  <a:srgbClr val="FF0000"/>
                </a:solidFill>
              </a:rPr>
              <a:t>)</a:t>
            </a:r>
          </a:p>
          <a:p>
            <a:pPr eaLnBrk="1" hangingPunct="1"/>
            <a:r>
              <a:rPr lang="en-US" sz="2400" b="1" i="1" dirty="0" smtClean="0"/>
              <a:t>2-</a:t>
            </a:r>
            <a:r>
              <a:rPr lang="en-US" sz="2400" b="1" dirty="0" smtClean="0"/>
              <a:t> thinner and electron-lucent peripheral layers </a:t>
            </a:r>
            <a:r>
              <a:rPr lang="en-US" sz="2400" b="1" dirty="0" smtClean="0">
                <a:solidFill>
                  <a:srgbClr val="FF0000"/>
                </a:solidFill>
              </a:rPr>
              <a:t>(</a:t>
            </a:r>
            <a:r>
              <a:rPr lang="en-US" sz="2400" b="1" dirty="0" smtClean="0"/>
              <a:t> </a:t>
            </a:r>
            <a:r>
              <a:rPr lang="en-US" sz="2400" b="1" i="1" dirty="0" smtClean="0">
                <a:solidFill>
                  <a:srgbClr val="FF0000"/>
                </a:solidFill>
              </a:rPr>
              <a:t>lamina </a:t>
            </a:r>
            <a:r>
              <a:rPr lang="en-US" sz="2400" b="1" i="1" dirty="0" err="1" smtClean="0">
                <a:solidFill>
                  <a:srgbClr val="FF0000"/>
                </a:solidFill>
              </a:rPr>
              <a:t>rara</a:t>
            </a:r>
            <a:r>
              <a:rPr lang="en-US" sz="2400" b="1" i="1" dirty="0" smtClean="0">
                <a:solidFill>
                  <a:srgbClr val="FF0000"/>
                </a:solidFill>
              </a:rPr>
              <a:t> </a:t>
            </a:r>
            <a:r>
              <a:rPr lang="en-US" sz="2400" b="1" i="1" dirty="0" err="1" smtClean="0">
                <a:solidFill>
                  <a:srgbClr val="FF0000"/>
                </a:solidFill>
              </a:rPr>
              <a:t>interna</a:t>
            </a:r>
            <a:r>
              <a:rPr lang="en-US" sz="2400" b="1" dirty="0" smtClean="0">
                <a:solidFill>
                  <a:srgbClr val="FF0000"/>
                </a:solidFill>
              </a:rPr>
              <a:t> and </a:t>
            </a:r>
            <a:r>
              <a:rPr lang="en-US" sz="2400" b="1" i="1" dirty="0" smtClean="0">
                <a:solidFill>
                  <a:srgbClr val="FF0000"/>
                </a:solidFill>
              </a:rPr>
              <a:t>lamina </a:t>
            </a:r>
            <a:r>
              <a:rPr lang="en-US" sz="2400" b="1" i="1" dirty="0" err="1" smtClean="0">
                <a:solidFill>
                  <a:srgbClr val="FF0000"/>
                </a:solidFill>
              </a:rPr>
              <a:t>rara</a:t>
            </a:r>
            <a:r>
              <a:rPr lang="en-US" sz="2400" b="1" i="1" dirty="0" smtClean="0">
                <a:solidFill>
                  <a:srgbClr val="FF0000"/>
                </a:solidFill>
              </a:rPr>
              <a:t> </a:t>
            </a:r>
            <a:r>
              <a:rPr lang="en-US" sz="2400" b="1" i="1" dirty="0" err="1" smtClean="0">
                <a:solidFill>
                  <a:srgbClr val="FF0000"/>
                </a:solidFill>
              </a:rPr>
              <a:t>externa</a:t>
            </a:r>
            <a:r>
              <a:rPr lang="en-US" sz="2400" b="1" i="1" dirty="0" smtClean="0">
                <a:solidFill>
                  <a:srgbClr val="FF0000"/>
                </a:solidFill>
              </a:rPr>
              <a:t> )</a:t>
            </a:r>
            <a:r>
              <a:rPr lang="en-US" sz="2400" b="1" i="1" dirty="0" smtClean="0"/>
              <a:t>.</a:t>
            </a:r>
            <a:r>
              <a:rPr lang="en-US" sz="2400" b="1" dirty="0" smtClean="0"/>
              <a:t> </a:t>
            </a:r>
          </a:p>
          <a:p>
            <a:pPr eaLnBrk="1" hangingPunct="1"/>
            <a:r>
              <a:rPr lang="en-US" sz="2400" b="1" dirty="0" smtClean="0"/>
              <a:t>The GBM consists of collagen (mostly type IV), </a:t>
            </a:r>
            <a:r>
              <a:rPr lang="en-US" sz="2400" b="1" dirty="0" err="1" smtClean="0"/>
              <a:t>laminin</a:t>
            </a:r>
            <a:r>
              <a:rPr lang="en-US" sz="2400" b="1" dirty="0" smtClean="0"/>
              <a:t>, </a:t>
            </a:r>
            <a:r>
              <a:rPr lang="en-US" sz="2400" b="1" dirty="0" err="1" smtClean="0"/>
              <a:t>polyanionic</a:t>
            </a:r>
            <a:r>
              <a:rPr lang="en-US" sz="2400" b="1" dirty="0" smtClean="0"/>
              <a:t> </a:t>
            </a:r>
            <a:r>
              <a:rPr lang="en-US" sz="2400" b="1" dirty="0" err="1" smtClean="0"/>
              <a:t>proteoglycans</a:t>
            </a:r>
            <a:r>
              <a:rPr lang="en-US" sz="2400" b="1" dirty="0" smtClean="0"/>
              <a:t>, </a:t>
            </a:r>
            <a:r>
              <a:rPr lang="en-US" sz="2400" b="1" dirty="0" err="1" smtClean="0"/>
              <a:t>fibronectin</a:t>
            </a:r>
            <a:r>
              <a:rPr lang="en-US" sz="2400" b="1" dirty="0" smtClean="0"/>
              <a:t>, and several other </a:t>
            </a:r>
            <a:r>
              <a:rPr lang="en-US" sz="2400" b="1" dirty="0" err="1" smtClean="0"/>
              <a:t>glycoproteins</a:t>
            </a:r>
            <a:r>
              <a:rPr lang="en-US" sz="2400" b="1" dirty="0" smtClean="0"/>
              <a:t>.</a:t>
            </a:r>
          </a:p>
          <a:p>
            <a:pPr eaLnBrk="1" hangingPunct="1"/>
            <a:r>
              <a:rPr lang="en-US" sz="2400" b="1" dirty="0" smtClean="0"/>
              <a:t>3-The </a:t>
            </a:r>
            <a:r>
              <a:rPr lang="en-US" sz="2400" b="1" i="1" dirty="0" smtClean="0"/>
              <a:t>visceral epithelial cells</a:t>
            </a:r>
            <a:r>
              <a:rPr lang="en-US" sz="2400" b="1" dirty="0" smtClean="0"/>
              <a:t> (</a:t>
            </a:r>
            <a:r>
              <a:rPr lang="en-US" sz="2400" b="1" dirty="0" err="1" smtClean="0">
                <a:solidFill>
                  <a:srgbClr val="FF0000"/>
                </a:solidFill>
              </a:rPr>
              <a:t>podocytes</a:t>
            </a:r>
            <a:r>
              <a:rPr lang="en-US" sz="2400" b="1" dirty="0" smtClean="0"/>
              <a:t>), structurally complex cells that possess </a:t>
            </a:r>
            <a:r>
              <a:rPr lang="en-US" sz="2400" b="1" dirty="0" err="1" smtClean="0"/>
              <a:t>interdigitating</a:t>
            </a:r>
            <a:r>
              <a:rPr lang="en-US" sz="2400" b="1" dirty="0" smtClean="0"/>
              <a:t> processes embedded in and adherent to the lamina </a:t>
            </a:r>
            <a:r>
              <a:rPr lang="en-US" sz="2400" b="1" dirty="0" err="1" smtClean="0"/>
              <a:t>rara</a:t>
            </a:r>
            <a:r>
              <a:rPr lang="en-US" sz="2400" b="1" dirty="0" smtClean="0"/>
              <a:t> </a:t>
            </a:r>
            <a:r>
              <a:rPr lang="en-US" sz="2400" b="1" dirty="0" err="1" smtClean="0"/>
              <a:t>externa</a:t>
            </a:r>
            <a:r>
              <a:rPr lang="en-US" sz="2400" b="1" dirty="0" smtClean="0"/>
              <a:t> of the basement membrane. </a:t>
            </a:r>
          </a:p>
          <a:p>
            <a:pPr eaLnBrk="1" hangingPunct="1"/>
            <a:endParaRPr lang="en-US" sz="2400" b="1" dirty="0" smtClean="0"/>
          </a:p>
          <a:p>
            <a:pPr eaLnBrk="1" hangingPunct="1"/>
            <a:endParaRPr lang="en-US" sz="2400" b="1" dirty="0" smtClean="0"/>
          </a:p>
          <a:p>
            <a:pPr eaLnBrk="1" hangingPunct="1"/>
            <a:endParaRPr lang="en-US" sz="2400" b="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DF140164-EFAF-408B-A596-8C636437338C}" type="slidenum">
              <a:rPr lang="ar-SA"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19460" name="Rectangle 3"/>
          <p:cNvSpPr>
            <a:spLocks noGrp="1" noChangeArrowheads="1"/>
          </p:cNvSpPr>
          <p:nvPr>
            <p:ph type="body" idx="1"/>
          </p:nvPr>
        </p:nvSpPr>
        <p:spPr>
          <a:xfrm>
            <a:off x="457200" y="381000"/>
            <a:ext cx="8229600" cy="5745163"/>
          </a:xfrm>
        </p:spPr>
        <p:txBody>
          <a:bodyPr/>
          <a:lstStyle/>
          <a:p>
            <a:pPr eaLnBrk="1" hangingPunct="1"/>
            <a:r>
              <a:rPr lang="en-US" sz="2800" b="1" dirty="0" smtClean="0"/>
              <a:t>Adjacent </a:t>
            </a:r>
            <a:r>
              <a:rPr lang="en-US" sz="2800" b="1" i="1" dirty="0" smtClean="0"/>
              <a:t>foot processes</a:t>
            </a:r>
            <a:r>
              <a:rPr lang="en-US" sz="2800" b="1" dirty="0" smtClean="0"/>
              <a:t> are separated by 20- to 30-nm-wide </a:t>
            </a:r>
            <a:r>
              <a:rPr lang="en-US" sz="2800" b="1" i="1" dirty="0" smtClean="0"/>
              <a:t>filtration slits</a:t>
            </a:r>
            <a:r>
              <a:rPr lang="en-US" sz="2800" b="1" dirty="0" smtClean="0"/>
              <a:t> which are bridged by a thin slit diaphragm composed in large part of </a:t>
            </a:r>
            <a:r>
              <a:rPr lang="en-US" sz="2800" b="1" dirty="0" err="1" smtClean="0"/>
              <a:t>nephrin</a:t>
            </a:r>
            <a:r>
              <a:rPr lang="en-US" sz="2800" b="1" dirty="0" smtClean="0"/>
              <a:t>.</a:t>
            </a:r>
          </a:p>
          <a:p>
            <a:pPr marL="609600" indent="-609600" eaLnBrk="1" hangingPunct="1"/>
            <a:r>
              <a:rPr lang="en-US" sz="2800" b="1" dirty="0" smtClean="0"/>
              <a:t>4-Supportive cells (</a:t>
            </a:r>
            <a:r>
              <a:rPr lang="en-US" sz="2800" b="1" i="1" dirty="0" err="1" smtClean="0">
                <a:solidFill>
                  <a:schemeClr val="accent5">
                    <a:lumMod val="50000"/>
                  </a:schemeClr>
                </a:solidFill>
              </a:rPr>
              <a:t>mesangial</a:t>
            </a:r>
            <a:r>
              <a:rPr lang="en-US" sz="2800" b="1" i="1" dirty="0" smtClean="0">
                <a:solidFill>
                  <a:schemeClr val="accent5">
                    <a:lumMod val="50000"/>
                  </a:schemeClr>
                </a:solidFill>
              </a:rPr>
              <a:t> cells</a:t>
            </a:r>
            <a:r>
              <a:rPr lang="en-US" sz="2800" b="1" i="1" dirty="0" smtClean="0"/>
              <a:t>)</a:t>
            </a:r>
            <a:r>
              <a:rPr lang="en-US" sz="2800" b="1" dirty="0" smtClean="0"/>
              <a:t> lying between the capillaries.</a:t>
            </a:r>
          </a:p>
          <a:p>
            <a:pPr marL="609600" indent="-609600" eaLnBrk="1" hangingPunct="1"/>
            <a:r>
              <a:rPr lang="en-US" sz="2800" b="1" dirty="0" smtClean="0"/>
              <a:t>Basement membrane-like </a:t>
            </a:r>
            <a:r>
              <a:rPr lang="en-US" sz="2800" b="1" dirty="0" err="1" smtClean="0"/>
              <a:t>mesangial</a:t>
            </a:r>
            <a:r>
              <a:rPr lang="en-US" sz="2800" b="1" dirty="0" smtClean="0"/>
              <a:t> matrix forms a meshwork through which the </a:t>
            </a:r>
            <a:r>
              <a:rPr lang="en-US" sz="2800" b="1" dirty="0" err="1" smtClean="0"/>
              <a:t>mesangial</a:t>
            </a:r>
            <a:r>
              <a:rPr lang="en-US" sz="2800" b="1" dirty="0" smtClean="0"/>
              <a:t> cells are scattered. </a:t>
            </a:r>
          </a:p>
          <a:p>
            <a:pPr eaLnBrk="1" hangingPunct="1"/>
            <a:endParaRPr lang="en-US" sz="2800" b="1" dirty="0" smtClean="0"/>
          </a:p>
          <a:p>
            <a:pPr eaLnBrk="1" hangingPunct="1"/>
            <a:endParaRPr lang="en-US" sz="2800" b="1" dirty="0" smtClean="0"/>
          </a:p>
          <a:p>
            <a:pPr eaLnBrk="1" hangingPunct="1"/>
            <a:endParaRPr lang="en-US" sz="28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54EAD907-35AF-406F-8CDD-4F1215775A8B}" type="slidenum">
              <a:rPr lang="ar-SA"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21507" name="Rectangle 2"/>
          <p:cNvSpPr>
            <a:spLocks noGrp="1" noChangeArrowheads="1"/>
          </p:cNvSpPr>
          <p:nvPr>
            <p:ph type="title" idx="4294967295"/>
          </p:nvPr>
        </p:nvSpPr>
        <p:spPr/>
        <p:txBody>
          <a:bodyPr/>
          <a:lstStyle/>
          <a:p>
            <a:pPr eaLnBrk="1" hangingPunct="1"/>
            <a:endParaRPr lang="en-US" smtClean="0"/>
          </a:p>
        </p:txBody>
      </p:sp>
      <p:sp>
        <p:nvSpPr>
          <p:cNvPr id="21508" name="Rectangle 3"/>
          <p:cNvSpPr>
            <a:spLocks noGrp="1" noChangeArrowheads="1"/>
          </p:cNvSpPr>
          <p:nvPr>
            <p:ph type="body" idx="4294967295"/>
          </p:nvPr>
        </p:nvSpPr>
        <p:spPr/>
        <p:txBody>
          <a:bodyPr/>
          <a:lstStyle/>
          <a:p>
            <a:pPr eaLnBrk="1" hangingPunct="1"/>
            <a:endParaRPr lang="en-US" smtClean="0"/>
          </a:p>
        </p:txBody>
      </p:sp>
      <p:pic>
        <p:nvPicPr>
          <p:cNvPr id="21509" name="Picture 5" descr="showimage"/>
          <p:cNvPicPr>
            <a:picLocks noChangeAspect="1" noChangeArrowheads="1"/>
          </p:cNvPicPr>
          <p:nvPr/>
        </p:nvPicPr>
        <p:blipFill>
          <a:blip r:embed="rId2"/>
          <a:srcRect/>
          <a:stretch>
            <a:fillRect/>
          </a:stretch>
        </p:blipFill>
        <p:spPr bwMode="auto">
          <a:xfrm>
            <a:off x="381000" y="190500"/>
            <a:ext cx="8382000" cy="6667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5DFF0AE-A68E-4AFF-BB97-A469B00DAA78}" type="slidenum">
              <a:rPr lang="ar-SA"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22531" name="Rectangle 2"/>
          <p:cNvSpPr>
            <a:spLocks noGrp="1" noChangeArrowheads="1"/>
          </p:cNvSpPr>
          <p:nvPr>
            <p:ph type="title"/>
          </p:nvPr>
        </p:nvSpPr>
        <p:spPr/>
        <p:txBody>
          <a:bodyPr/>
          <a:lstStyle/>
          <a:p>
            <a:pPr eaLnBrk="1" hangingPunct="1"/>
            <a:r>
              <a:rPr lang="en-US" sz="2000" b="1" smtClean="0"/>
              <a:t>Normal glomerulus by LM. </a:t>
            </a:r>
            <a:br>
              <a:rPr lang="en-US" sz="2000" b="1" smtClean="0"/>
            </a:br>
            <a:r>
              <a:rPr lang="en-US" sz="2000" b="1" smtClean="0"/>
              <a:t>The glomerular capillary loops are thin and delicate. </a:t>
            </a:r>
            <a:br>
              <a:rPr lang="en-US" sz="2000" b="1" smtClean="0"/>
            </a:br>
            <a:r>
              <a:rPr lang="en-US" sz="2000" b="1" smtClean="0"/>
              <a:t>Endothelial and mesangial cells are normal in number. The surrounding tubules are normal. </a:t>
            </a:r>
            <a:endParaRPr lang="en-US" sz="4000" smtClean="0"/>
          </a:p>
        </p:txBody>
      </p:sp>
      <p:sp>
        <p:nvSpPr>
          <p:cNvPr id="22532" name="Rectangle 3"/>
          <p:cNvSpPr>
            <a:spLocks noGrp="1" noChangeArrowheads="1"/>
          </p:cNvSpPr>
          <p:nvPr>
            <p:ph type="body" idx="1"/>
          </p:nvPr>
        </p:nvSpPr>
        <p:spPr/>
        <p:txBody>
          <a:bodyPr/>
          <a:lstStyle/>
          <a:p>
            <a:pPr eaLnBrk="1" hangingPunct="1"/>
            <a:endParaRPr lang="en-US" smtClean="0"/>
          </a:p>
        </p:txBody>
      </p:sp>
      <p:pic>
        <p:nvPicPr>
          <p:cNvPr id="22533" name="Picture 4" descr="RENAL101"/>
          <p:cNvPicPr>
            <a:picLocks noChangeAspect="1" noChangeArrowheads="1"/>
          </p:cNvPicPr>
          <p:nvPr/>
        </p:nvPicPr>
        <p:blipFill>
          <a:blip r:embed="rId2"/>
          <a:srcRect/>
          <a:stretch>
            <a:fillRect/>
          </a:stretch>
        </p:blipFill>
        <p:spPr bwMode="auto">
          <a:xfrm>
            <a:off x="457200" y="1600200"/>
            <a:ext cx="8153400" cy="45148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2CDD481-673F-4A0F-8009-3C5EA0D0A647}" type="slidenum">
              <a:rPr lang="ar-SA"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23555" name="Rectangle 8"/>
          <p:cNvSpPr>
            <a:spLocks noGrp="1" noChangeArrowheads="1"/>
          </p:cNvSpPr>
          <p:nvPr>
            <p:ph type="title"/>
          </p:nvPr>
        </p:nvSpPr>
        <p:spPr>
          <a:xfrm>
            <a:off x="457200" y="228600"/>
            <a:ext cx="8229600" cy="1249363"/>
          </a:xfrm>
        </p:spPr>
        <p:txBody>
          <a:bodyPr/>
          <a:lstStyle/>
          <a:p>
            <a:pPr eaLnBrk="1" hangingPunct="1"/>
            <a:r>
              <a:rPr lang="en-US" sz="2000" b="1" smtClean="0"/>
              <a:t>EM-GLOMERULUS</a:t>
            </a:r>
            <a:br>
              <a:rPr lang="en-US" sz="2000" b="1" smtClean="0"/>
            </a:br>
            <a:r>
              <a:rPr lang="en-US" sz="1800" b="1" smtClean="0"/>
              <a:t>CL-capillary lumen, End-endothelium, US-urinary space, B-basement membrane, Ep-epithelial cell, Mes-mesangial cell, Fp-foot process.</a:t>
            </a:r>
            <a:r>
              <a:rPr lang="en-US" sz="1800" smtClean="0"/>
              <a:t/>
            </a:r>
            <a:br>
              <a:rPr lang="en-US" sz="1800" smtClean="0"/>
            </a:br>
            <a:endParaRPr lang="en-US" sz="1800" smtClean="0"/>
          </a:p>
        </p:txBody>
      </p:sp>
      <p:sp>
        <p:nvSpPr>
          <p:cNvPr id="23556" name="Rectangle 9"/>
          <p:cNvSpPr>
            <a:spLocks noGrp="1" noChangeArrowheads="1"/>
          </p:cNvSpPr>
          <p:nvPr>
            <p:ph type="body" idx="1"/>
          </p:nvPr>
        </p:nvSpPr>
        <p:spPr/>
        <p:txBody>
          <a:bodyPr/>
          <a:lstStyle/>
          <a:p>
            <a:pPr eaLnBrk="1" hangingPunct="1"/>
            <a:endParaRPr lang="en-US" smtClean="0"/>
          </a:p>
        </p:txBody>
      </p:sp>
      <p:pic>
        <p:nvPicPr>
          <p:cNvPr id="23557" name="Picture 5" descr="showimage"/>
          <p:cNvPicPr>
            <a:picLocks noChangeAspect="1" noChangeArrowheads="1"/>
          </p:cNvPicPr>
          <p:nvPr/>
        </p:nvPicPr>
        <p:blipFill>
          <a:blip r:embed="rId2"/>
          <a:srcRect/>
          <a:stretch>
            <a:fillRect/>
          </a:stretch>
        </p:blipFill>
        <p:spPr bwMode="auto">
          <a:xfrm>
            <a:off x="381000" y="1600200"/>
            <a:ext cx="8305800" cy="4876800"/>
          </a:xfrm>
          <a:prstGeom prst="rect">
            <a:avLst/>
          </a:prstGeom>
          <a:noFill/>
          <a:ln w="9525">
            <a:noFill/>
            <a:miter lim="800000"/>
            <a:headEnd/>
            <a:tailEnd/>
          </a:ln>
        </p:spPr>
      </p:pic>
      <p:sp>
        <p:nvSpPr>
          <p:cNvPr id="23558" name="Text Box 14"/>
          <p:cNvSpPr txBox="1">
            <a:spLocks noChangeArrowheads="1"/>
          </p:cNvSpPr>
          <p:nvPr/>
        </p:nvSpPr>
        <p:spPr bwMode="auto">
          <a:xfrm>
            <a:off x="7496175" y="5145088"/>
            <a:ext cx="555625" cy="457200"/>
          </a:xfrm>
          <a:prstGeom prst="rect">
            <a:avLst/>
          </a:prstGeom>
          <a:noFill/>
          <a:ln w="9525">
            <a:noFill/>
            <a:miter lim="800000"/>
            <a:headEnd/>
            <a:tailEnd/>
          </a:ln>
        </p:spPr>
        <p:txBody>
          <a:bodyPr wrap="none">
            <a:spAutoFit/>
          </a:bodyPr>
          <a:lstStyle/>
          <a:p>
            <a:r>
              <a:rPr lang="en-US" sz="2400" b="1" u="none"/>
              <a:t>Fp</a:t>
            </a:r>
          </a:p>
        </p:txBody>
      </p:sp>
      <p:sp>
        <p:nvSpPr>
          <p:cNvPr id="23559" name="Line 15"/>
          <p:cNvSpPr>
            <a:spLocks noChangeShapeType="1"/>
          </p:cNvSpPr>
          <p:nvPr/>
        </p:nvSpPr>
        <p:spPr bwMode="auto">
          <a:xfrm flipH="1">
            <a:off x="7467600" y="5562600"/>
            <a:ext cx="228600" cy="76200"/>
          </a:xfrm>
          <a:prstGeom prst="line">
            <a:avLst/>
          </a:prstGeom>
          <a:noFill/>
          <a:ln w="9525">
            <a:solidFill>
              <a:schemeClr val="tx1"/>
            </a:solidFill>
            <a:round/>
            <a:headEnd/>
            <a:tailEnd type="triangle" w="med" len="med"/>
          </a:ln>
        </p:spPr>
        <p:txBody>
          <a:bodyPr/>
          <a:lstStyle/>
          <a:p>
            <a:endParaRPr lang="ar-JO"/>
          </a:p>
        </p:txBody>
      </p:sp>
      <p:sp>
        <p:nvSpPr>
          <p:cNvPr id="23560" name="Line 16"/>
          <p:cNvSpPr>
            <a:spLocks noChangeShapeType="1"/>
          </p:cNvSpPr>
          <p:nvPr/>
        </p:nvSpPr>
        <p:spPr bwMode="auto">
          <a:xfrm flipH="1" flipV="1">
            <a:off x="7086600" y="5257800"/>
            <a:ext cx="609600" cy="304800"/>
          </a:xfrm>
          <a:prstGeom prst="line">
            <a:avLst/>
          </a:prstGeom>
          <a:noFill/>
          <a:ln w="9525">
            <a:solidFill>
              <a:schemeClr val="tx1"/>
            </a:solidFill>
            <a:round/>
            <a:headEnd/>
            <a:tailEnd type="triangle" w="med" len="med"/>
          </a:ln>
        </p:spPr>
        <p:txBody>
          <a:bodyPr/>
          <a:lstStyle/>
          <a:p>
            <a:endParaRPr lang="ar-J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01FCCA05-F0FC-4BAD-96D2-FB23350A32EA}" type="slidenum">
              <a:rPr lang="ar-SA"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24579" name="Rectangle 2"/>
          <p:cNvSpPr>
            <a:spLocks noGrp="1" noChangeArrowheads="1"/>
          </p:cNvSpPr>
          <p:nvPr>
            <p:ph type="title" idx="4294967295"/>
          </p:nvPr>
        </p:nvSpPr>
        <p:spPr/>
        <p:txBody>
          <a:bodyPr/>
          <a:lstStyle/>
          <a:p>
            <a:pPr eaLnBrk="1" hangingPunct="1"/>
            <a:r>
              <a:rPr lang="en-US" sz="3600" b="1" u="sng" dirty="0" smtClean="0">
                <a:solidFill>
                  <a:srgbClr val="C00000"/>
                </a:solidFill>
              </a:rPr>
              <a:t>The major characteristics of glomerular filtration</a:t>
            </a:r>
          </a:p>
        </p:txBody>
      </p:sp>
      <p:sp>
        <p:nvSpPr>
          <p:cNvPr id="24580" name="Rectangle 3"/>
          <p:cNvSpPr>
            <a:spLocks noGrp="1" noChangeArrowheads="1"/>
          </p:cNvSpPr>
          <p:nvPr>
            <p:ph type="body" idx="4294967295"/>
          </p:nvPr>
        </p:nvSpPr>
        <p:spPr/>
        <p:txBody>
          <a:bodyPr/>
          <a:lstStyle/>
          <a:p>
            <a:pPr eaLnBrk="1" hangingPunct="1"/>
            <a:r>
              <a:rPr lang="en-US" sz="2000" b="1" dirty="0" smtClean="0"/>
              <a:t>1- an extraordinarily high permeability to water and small solutes </a:t>
            </a:r>
          </a:p>
          <a:p>
            <a:pPr eaLnBrk="1" hangingPunct="1"/>
            <a:r>
              <a:rPr lang="en-US" sz="2000" b="1" dirty="0" smtClean="0"/>
              <a:t>2- an almost complete impermeability to molecules of the size and molecular charge of albumin (size: 3.6 nm radius; 70,000 </a:t>
            </a:r>
            <a:r>
              <a:rPr lang="en-US" sz="2000" b="1" dirty="0" err="1" smtClean="0"/>
              <a:t>kD</a:t>
            </a:r>
            <a:r>
              <a:rPr lang="en-US" sz="2000" b="1" dirty="0" smtClean="0"/>
              <a:t>).</a:t>
            </a:r>
          </a:p>
          <a:p>
            <a:pPr eaLnBrk="1" hangingPunct="1">
              <a:lnSpc>
                <a:spcPct val="90000"/>
              </a:lnSpc>
            </a:pPr>
            <a:r>
              <a:rPr lang="en-US" sz="2000" b="1" dirty="0" smtClean="0"/>
              <a:t>The selective permeability discriminates among protein molecules depending on:</a:t>
            </a:r>
          </a:p>
          <a:p>
            <a:pPr eaLnBrk="1" hangingPunct="1">
              <a:lnSpc>
                <a:spcPct val="90000"/>
              </a:lnSpc>
            </a:pPr>
            <a:r>
              <a:rPr lang="en-US" sz="2000" b="1" dirty="0" smtClean="0"/>
              <a:t>1- their </a:t>
            </a:r>
            <a:r>
              <a:rPr lang="en-US" sz="2000" b="1" dirty="0" smtClean="0">
                <a:solidFill>
                  <a:srgbClr val="FF0000"/>
                </a:solidFill>
              </a:rPr>
              <a:t>size</a:t>
            </a:r>
            <a:r>
              <a:rPr lang="en-US" sz="2000" b="1" dirty="0" smtClean="0"/>
              <a:t> (the larger the less permeable), </a:t>
            </a:r>
          </a:p>
          <a:p>
            <a:pPr eaLnBrk="1" hangingPunct="1">
              <a:lnSpc>
                <a:spcPct val="90000"/>
              </a:lnSpc>
            </a:pPr>
            <a:r>
              <a:rPr lang="en-US" sz="2000" b="1" dirty="0" smtClean="0"/>
              <a:t>2- their </a:t>
            </a:r>
            <a:r>
              <a:rPr lang="en-US" sz="2000" b="1" dirty="0" smtClean="0">
                <a:solidFill>
                  <a:srgbClr val="FF0000"/>
                </a:solidFill>
              </a:rPr>
              <a:t>charge</a:t>
            </a:r>
            <a:r>
              <a:rPr lang="en-US" sz="2000" b="1" dirty="0" smtClean="0"/>
              <a:t> (the more cationic the more   </a:t>
            </a:r>
          </a:p>
          <a:p>
            <a:pPr eaLnBrk="1" hangingPunct="1">
              <a:lnSpc>
                <a:spcPct val="90000"/>
              </a:lnSpc>
              <a:buFontTx/>
              <a:buNone/>
            </a:pPr>
            <a:r>
              <a:rPr lang="en-US" sz="2000" b="1" dirty="0" smtClean="0"/>
              <a:t>        permeable). </a:t>
            </a:r>
          </a:p>
          <a:p>
            <a:pPr eaLnBrk="1" hangingPunct="1">
              <a:lnSpc>
                <a:spcPct val="90000"/>
              </a:lnSpc>
            </a:pPr>
            <a:r>
              <a:rPr lang="en-US" sz="2000" b="1" dirty="0" smtClean="0"/>
              <a:t>3-their </a:t>
            </a:r>
            <a:r>
              <a:rPr lang="en-US" sz="2000" b="1" dirty="0" smtClean="0">
                <a:solidFill>
                  <a:srgbClr val="FF0000"/>
                </a:solidFill>
              </a:rPr>
              <a:t>configuration</a:t>
            </a:r>
            <a:r>
              <a:rPr lang="en-US" sz="2000" b="1" dirty="0" smtClean="0"/>
              <a:t>. </a:t>
            </a:r>
          </a:p>
          <a:p>
            <a:pPr eaLnBrk="1" hangingPunct="1">
              <a:lnSpc>
                <a:spcPct val="90000"/>
              </a:lnSpc>
            </a:pPr>
            <a:r>
              <a:rPr lang="en-US" sz="2000" b="1" dirty="0" err="1" smtClean="0">
                <a:solidFill>
                  <a:srgbClr val="FF0000"/>
                </a:solidFill>
              </a:rPr>
              <a:t>Nephrin</a:t>
            </a:r>
            <a:r>
              <a:rPr lang="en-US" sz="2000" b="1" dirty="0" smtClean="0"/>
              <a:t> and its associated proteins, including </a:t>
            </a:r>
            <a:r>
              <a:rPr lang="en-US" sz="2000" b="1" dirty="0" err="1" smtClean="0">
                <a:solidFill>
                  <a:srgbClr val="FF0000"/>
                </a:solidFill>
              </a:rPr>
              <a:t>podocin</a:t>
            </a:r>
            <a:r>
              <a:rPr lang="en-US" sz="2000" b="1" dirty="0" smtClean="0"/>
              <a:t>, have a crucial role in maintaining the selective permeability of the glomerular filtration barrier. </a:t>
            </a:r>
          </a:p>
          <a:p>
            <a:pPr eaLnBrk="1" hangingPunct="1"/>
            <a:r>
              <a:rPr lang="en-US" sz="2000" b="1" dirty="0"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D2F1B0DA-43CC-4204-9EC8-8654B4ACE62E}" type="slidenum">
              <a:rPr lang="ar-SA"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26627" name="Rectangle 2"/>
          <p:cNvSpPr>
            <a:spLocks noGrp="1" noChangeArrowheads="1"/>
          </p:cNvSpPr>
          <p:nvPr>
            <p:ph type="title" idx="4294967295"/>
          </p:nvPr>
        </p:nvSpPr>
        <p:spPr>
          <a:xfrm>
            <a:off x="457200" y="-152400"/>
            <a:ext cx="8229600" cy="1143000"/>
          </a:xfrm>
        </p:spPr>
        <p:txBody>
          <a:bodyPr/>
          <a:lstStyle/>
          <a:p>
            <a:pPr eaLnBrk="1" hangingPunct="1"/>
            <a:r>
              <a:rPr lang="en-US" sz="3200" b="1" u="sng" dirty="0" smtClean="0">
                <a:solidFill>
                  <a:srgbClr val="C00000"/>
                </a:solidFill>
              </a:rPr>
              <a:t>Pathogenesis of Glomerular Diseases</a:t>
            </a:r>
            <a:r>
              <a:rPr lang="ar-SA" sz="3200" dirty="0" smtClean="0">
                <a:solidFill>
                  <a:srgbClr val="C00000"/>
                </a:solidFill>
              </a:rPr>
              <a:t> </a:t>
            </a:r>
            <a:endParaRPr lang="en-US" sz="3200" dirty="0" smtClean="0">
              <a:solidFill>
                <a:srgbClr val="C00000"/>
              </a:solidFill>
            </a:endParaRPr>
          </a:p>
        </p:txBody>
      </p:sp>
      <p:sp>
        <p:nvSpPr>
          <p:cNvPr id="26628" name="Rectangle 3"/>
          <p:cNvSpPr>
            <a:spLocks noGrp="1" noChangeArrowheads="1"/>
          </p:cNvSpPr>
          <p:nvPr>
            <p:ph type="body" idx="4294967295"/>
          </p:nvPr>
        </p:nvSpPr>
        <p:spPr>
          <a:xfrm>
            <a:off x="457200" y="685800"/>
            <a:ext cx="8229600" cy="5440363"/>
          </a:xfrm>
        </p:spPr>
        <p:txBody>
          <a:bodyPr/>
          <a:lstStyle/>
          <a:p>
            <a:pPr eaLnBrk="1" hangingPunct="1"/>
            <a:r>
              <a:rPr lang="en-US" sz="2400" b="1" u="sng" dirty="0" smtClean="0">
                <a:solidFill>
                  <a:srgbClr val="FF0000"/>
                </a:solidFill>
              </a:rPr>
              <a:t>Antibody-associated </a:t>
            </a:r>
          </a:p>
          <a:p>
            <a:pPr eaLnBrk="1" hangingPunct="1"/>
            <a:r>
              <a:rPr lang="en-US" sz="2400" b="1" dirty="0" smtClean="0"/>
              <a:t>(1) injury resulting from deposition of soluble circulating Ag-</a:t>
            </a:r>
            <a:r>
              <a:rPr lang="en-US" sz="2400" b="1" dirty="0" err="1" smtClean="0"/>
              <a:t>Ab</a:t>
            </a:r>
            <a:r>
              <a:rPr lang="en-US" sz="2400" b="1" dirty="0" smtClean="0"/>
              <a:t> complexes in the </a:t>
            </a:r>
            <a:r>
              <a:rPr lang="en-US" sz="2400" b="1" dirty="0" err="1" smtClean="0"/>
              <a:t>glomerulus</a:t>
            </a:r>
            <a:r>
              <a:rPr lang="en-US" sz="2400" b="1" dirty="0" smtClean="0"/>
              <a:t>. </a:t>
            </a:r>
          </a:p>
          <a:p>
            <a:pPr eaLnBrk="1" hangingPunct="1"/>
            <a:r>
              <a:rPr lang="en-US" sz="2400" b="1" dirty="0" smtClean="0"/>
              <a:t>(2) injury by Abs reacting in situ within the </a:t>
            </a:r>
            <a:r>
              <a:rPr lang="en-US" sz="2400" b="1" dirty="0" err="1" smtClean="0"/>
              <a:t>glomerulus</a:t>
            </a:r>
            <a:r>
              <a:rPr lang="en-US" sz="2400" b="1" dirty="0" smtClean="0"/>
              <a:t>. </a:t>
            </a:r>
            <a:endParaRPr lang="ar-JO" sz="2400" b="1" dirty="0" smtClean="0"/>
          </a:p>
          <a:p>
            <a:pPr eaLnBrk="1" hangingPunct="1"/>
            <a:r>
              <a:rPr lang="ar-JO" sz="2400" b="1" dirty="0" smtClean="0"/>
              <a:t>)</a:t>
            </a:r>
            <a:r>
              <a:rPr lang="en-US" sz="2400" b="1" dirty="0" smtClean="0"/>
              <a:t>3) Abs directed against glomerular cell components.</a:t>
            </a:r>
          </a:p>
          <a:p>
            <a:pPr eaLnBrk="1" hangingPunct="1">
              <a:buNone/>
            </a:pPr>
            <a:r>
              <a:rPr lang="en-US" sz="2400" b="1" u="sng" dirty="0" smtClean="0">
                <a:solidFill>
                  <a:srgbClr val="FF0000"/>
                </a:solidFill>
              </a:rPr>
              <a:t>1-Nephritis Caused by Circulating Immune Complexes</a:t>
            </a:r>
          </a:p>
          <a:p>
            <a:pPr eaLnBrk="1" hangingPunct="1"/>
            <a:r>
              <a:rPr lang="en-US" sz="2400" b="1" dirty="0" smtClean="0"/>
              <a:t>The antigen is not of glomerular origin.</a:t>
            </a:r>
          </a:p>
          <a:p>
            <a:pPr eaLnBrk="1" hangingPunct="1"/>
            <a:r>
              <a:rPr lang="en-US" sz="2400" b="1" dirty="0" smtClean="0"/>
              <a:t>1- </a:t>
            </a:r>
            <a:r>
              <a:rPr lang="en-US" sz="2400" b="1" dirty="0" smtClean="0">
                <a:solidFill>
                  <a:srgbClr val="FF0000"/>
                </a:solidFill>
              </a:rPr>
              <a:t>endogenous</a:t>
            </a:r>
            <a:r>
              <a:rPr lang="en-US" sz="2400" b="1" dirty="0" smtClean="0"/>
              <a:t> as in the GN associated with SLE. </a:t>
            </a:r>
          </a:p>
          <a:p>
            <a:pPr eaLnBrk="1" hangingPunct="1"/>
            <a:r>
              <a:rPr lang="en-US" sz="2400" b="1" dirty="0" smtClean="0"/>
              <a:t>2- </a:t>
            </a:r>
            <a:r>
              <a:rPr lang="en-US" sz="2400" b="1" dirty="0" smtClean="0">
                <a:solidFill>
                  <a:srgbClr val="FF0000"/>
                </a:solidFill>
              </a:rPr>
              <a:t>exogenous</a:t>
            </a:r>
            <a:r>
              <a:rPr lang="en-US" sz="2400" b="1" dirty="0" smtClean="0"/>
              <a:t> as in the GN that follows certain bacterial (streptococcal), viral (hepatitis B), parasitic (</a:t>
            </a:r>
            <a:r>
              <a:rPr lang="en-US" sz="2400" b="1" i="1" dirty="0" smtClean="0"/>
              <a:t>Plasmodium </a:t>
            </a:r>
            <a:r>
              <a:rPr lang="en-US" sz="2400" b="1" i="1" dirty="0" err="1" smtClean="0"/>
              <a:t>falciparum</a:t>
            </a:r>
            <a:r>
              <a:rPr lang="en-US" sz="2400" b="1" dirty="0" smtClean="0"/>
              <a:t> malaria), and </a:t>
            </a:r>
            <a:r>
              <a:rPr lang="en-US" sz="2400" b="1" dirty="0" err="1" smtClean="0"/>
              <a:t>spirochetal</a:t>
            </a:r>
            <a:r>
              <a:rPr lang="en-US" sz="2400" b="1" dirty="0" smtClean="0"/>
              <a:t> </a:t>
            </a:r>
            <a:r>
              <a:rPr lang="en-US" sz="2400" b="1" i="1" dirty="0" smtClean="0"/>
              <a:t>(</a:t>
            </a:r>
            <a:r>
              <a:rPr lang="en-US" sz="2400" b="1" i="1" dirty="0" err="1" smtClean="0"/>
              <a:t>Treponema</a:t>
            </a:r>
            <a:r>
              <a:rPr lang="en-US" sz="2400" b="1" i="1" dirty="0" smtClean="0"/>
              <a:t> </a:t>
            </a:r>
            <a:r>
              <a:rPr lang="en-US" sz="2400" b="1" i="1" dirty="0" err="1" smtClean="0"/>
              <a:t>pallidum</a:t>
            </a:r>
            <a:r>
              <a:rPr lang="en-US" sz="2400" b="1" i="1" dirty="0" smtClean="0"/>
              <a:t>)</a:t>
            </a:r>
            <a:r>
              <a:rPr lang="en-US" sz="2400" b="1" dirty="0" smtClean="0"/>
              <a:t> infections</a:t>
            </a:r>
            <a:r>
              <a:rPr lang="ar-SA" sz="2400" dirty="0" smtClean="0"/>
              <a:t> </a:t>
            </a:r>
            <a:r>
              <a:rPr lang="en-US" sz="2400" b="1" dirty="0"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A38FD710-2751-4AD2-8455-08B320AD8BD0}" type="slidenum">
              <a:rPr lang="ar-SA"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28676" name="Rectangle 3"/>
          <p:cNvSpPr>
            <a:spLocks noGrp="1" noChangeArrowheads="1"/>
          </p:cNvSpPr>
          <p:nvPr>
            <p:ph type="body" idx="4294967295"/>
          </p:nvPr>
        </p:nvSpPr>
        <p:spPr>
          <a:xfrm>
            <a:off x="457200" y="0"/>
            <a:ext cx="8229600" cy="6126163"/>
          </a:xfrm>
        </p:spPr>
        <p:txBody>
          <a:bodyPr/>
          <a:lstStyle/>
          <a:p>
            <a:pPr eaLnBrk="1" hangingPunct="1"/>
            <a:r>
              <a:rPr lang="en-US" sz="2400" b="1" dirty="0" smtClean="0"/>
              <a:t>antigen-antibody complexes are formed in situ or in the circulation and are then trapped in the </a:t>
            </a:r>
            <a:r>
              <a:rPr lang="en-US" sz="2400" b="1" dirty="0" err="1" smtClean="0"/>
              <a:t>glomeruli</a:t>
            </a:r>
            <a:r>
              <a:rPr lang="en-US" sz="2400" b="1" dirty="0" smtClean="0"/>
              <a:t> → activation of complement and the recruitment of leukocytes → injury. </a:t>
            </a:r>
          </a:p>
          <a:p>
            <a:pPr eaLnBrk="1" hangingPunct="1"/>
            <a:r>
              <a:rPr lang="en-US" sz="2400" b="1" dirty="0" smtClean="0"/>
              <a:t>the glomerular lesions usually consist of </a:t>
            </a:r>
            <a:r>
              <a:rPr lang="en-US" sz="2400" b="1" dirty="0" err="1" smtClean="0"/>
              <a:t>leukocytic</a:t>
            </a:r>
            <a:r>
              <a:rPr lang="en-US" sz="2400" b="1" dirty="0" smtClean="0"/>
              <a:t> infiltration (exudation) into </a:t>
            </a:r>
            <a:r>
              <a:rPr lang="en-US" sz="2400" b="1" dirty="0" err="1" smtClean="0"/>
              <a:t>glomeruli</a:t>
            </a:r>
            <a:r>
              <a:rPr lang="en-US" sz="2400" b="1" dirty="0" smtClean="0"/>
              <a:t> and variable proliferation of endothelial, </a:t>
            </a:r>
            <a:r>
              <a:rPr lang="en-US" sz="2400" b="1" dirty="0" err="1" smtClean="0"/>
              <a:t>mesangial</a:t>
            </a:r>
            <a:r>
              <a:rPr lang="en-US" sz="2400" b="1" dirty="0" smtClean="0"/>
              <a:t>, and parietal epithelial cells. </a:t>
            </a:r>
          </a:p>
          <a:p>
            <a:pPr eaLnBrk="1" hangingPunct="1"/>
            <a:r>
              <a:rPr lang="en-US" sz="2400" b="1" dirty="0" smtClean="0"/>
              <a:t>Electron microscopy reveals the immune complexes as </a:t>
            </a:r>
            <a:r>
              <a:rPr lang="en-US" sz="2400" b="1" dirty="0" smtClean="0">
                <a:solidFill>
                  <a:srgbClr val="FF0000"/>
                </a:solidFill>
              </a:rPr>
              <a:t>electron-dense deposits</a:t>
            </a:r>
            <a:r>
              <a:rPr lang="en-US" sz="2400" b="1" dirty="0" smtClean="0"/>
              <a:t> or clumps that lie at one of three sites: </a:t>
            </a:r>
          </a:p>
          <a:p>
            <a:pPr eaLnBrk="1" hangingPunct="1"/>
            <a:r>
              <a:rPr lang="en-US" sz="2400" b="1" dirty="0" smtClean="0"/>
              <a:t>1-in the </a:t>
            </a:r>
            <a:r>
              <a:rPr lang="en-US" sz="2400" b="1" dirty="0" err="1" smtClean="0">
                <a:solidFill>
                  <a:srgbClr val="FF0000"/>
                </a:solidFill>
              </a:rPr>
              <a:t>mesangium</a:t>
            </a:r>
            <a:r>
              <a:rPr lang="en-US" sz="2400" b="1" dirty="0" smtClean="0">
                <a:solidFill>
                  <a:srgbClr val="FF0000"/>
                </a:solidFill>
              </a:rPr>
              <a:t>.</a:t>
            </a:r>
          </a:p>
          <a:p>
            <a:pPr eaLnBrk="1" hangingPunct="1"/>
            <a:r>
              <a:rPr lang="en-US" sz="2400" b="1" dirty="0" smtClean="0"/>
              <a:t>2-between the endothelial cells and the GBM  </a:t>
            </a:r>
          </a:p>
          <a:p>
            <a:pPr eaLnBrk="1" hangingPunct="1">
              <a:buFontTx/>
              <a:buNone/>
            </a:pPr>
            <a:r>
              <a:rPr lang="en-US" sz="2400" b="1" dirty="0" smtClean="0"/>
              <a:t>       (</a:t>
            </a:r>
            <a:r>
              <a:rPr lang="en-US" sz="2400" b="1" dirty="0" err="1" smtClean="0">
                <a:solidFill>
                  <a:srgbClr val="FF0000"/>
                </a:solidFill>
              </a:rPr>
              <a:t>subendothelial</a:t>
            </a:r>
            <a:r>
              <a:rPr lang="en-US" sz="2400" b="1" dirty="0" smtClean="0">
                <a:solidFill>
                  <a:srgbClr val="FF0000"/>
                </a:solidFill>
              </a:rPr>
              <a:t> deposits</a:t>
            </a:r>
            <a:r>
              <a:rPr lang="en-US" sz="2400" b="1" dirty="0" smtClean="0"/>
              <a:t>). </a:t>
            </a:r>
          </a:p>
          <a:p>
            <a:pPr eaLnBrk="1" hangingPunct="1"/>
            <a:r>
              <a:rPr lang="en-US" sz="2400" b="1" dirty="0" smtClean="0"/>
              <a:t>3-between the outer surface of the GBM and   </a:t>
            </a:r>
          </a:p>
          <a:p>
            <a:pPr eaLnBrk="1" hangingPunct="1">
              <a:buFontTx/>
              <a:buNone/>
            </a:pPr>
            <a:r>
              <a:rPr lang="en-US" sz="2400" b="1" dirty="0" smtClean="0"/>
              <a:t>       the </a:t>
            </a:r>
            <a:r>
              <a:rPr lang="en-US" sz="2400" b="1" dirty="0" err="1" smtClean="0"/>
              <a:t>podocytes</a:t>
            </a:r>
            <a:r>
              <a:rPr lang="en-US" sz="2400" b="1" dirty="0" smtClean="0"/>
              <a:t> (</a:t>
            </a:r>
            <a:r>
              <a:rPr lang="en-US" sz="2400" b="1" dirty="0" err="1" smtClean="0">
                <a:solidFill>
                  <a:srgbClr val="FF0000"/>
                </a:solidFill>
              </a:rPr>
              <a:t>subepithelial</a:t>
            </a:r>
            <a:r>
              <a:rPr lang="en-US" sz="2400" b="1" dirty="0" smtClean="0">
                <a:solidFill>
                  <a:srgbClr val="FF0000"/>
                </a:solidFill>
              </a:rPr>
              <a:t> deposits</a:t>
            </a:r>
            <a:r>
              <a:rPr lang="en-US" sz="2400" b="1" dirty="0" smtClean="0"/>
              <a:t>).</a:t>
            </a:r>
            <a:endParaRPr lang="ar-JO" sz="2400" b="1" dirty="0" smtClean="0"/>
          </a:p>
          <a:p>
            <a:pPr eaLnBrk="1" hangingPunct="1">
              <a:buNone/>
            </a:pPr>
            <a:endParaRPr lang="en-US" sz="24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p>
            <a:fld id="{53C452E3-3E17-436A-874F-6196CC7044B4}" type="slidenum">
              <a:rPr lang="ar-SA"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3075" name="Rectangle 2"/>
          <p:cNvSpPr>
            <a:spLocks noGrp="1" noChangeArrowheads="1"/>
          </p:cNvSpPr>
          <p:nvPr>
            <p:ph type="title" idx="4294967295"/>
          </p:nvPr>
        </p:nvSpPr>
        <p:spPr/>
        <p:txBody>
          <a:bodyPr/>
          <a:lstStyle/>
          <a:p>
            <a:pPr eaLnBrk="1" hangingPunct="1"/>
            <a:r>
              <a:rPr lang="en-US" sz="3200" b="1" u="sng" dirty="0" smtClean="0"/>
              <a:t>CLINICAL MANIFESTATIONS OF RENAL DISEASES</a:t>
            </a:r>
            <a:r>
              <a:rPr lang="ar-SA" sz="3200" dirty="0" smtClean="0"/>
              <a:t> </a:t>
            </a:r>
            <a:endParaRPr lang="en-US" sz="3200" dirty="0" smtClean="0"/>
          </a:p>
        </p:txBody>
      </p:sp>
      <p:sp>
        <p:nvSpPr>
          <p:cNvPr id="3076" name="Rectangle 3"/>
          <p:cNvSpPr>
            <a:spLocks noGrp="1" noChangeArrowheads="1"/>
          </p:cNvSpPr>
          <p:nvPr>
            <p:ph type="body" idx="4294967295"/>
          </p:nvPr>
        </p:nvSpPr>
        <p:spPr>
          <a:xfrm>
            <a:off x="381000" y="1295400"/>
            <a:ext cx="8229600" cy="5562600"/>
          </a:xfrm>
        </p:spPr>
        <p:txBody>
          <a:bodyPr/>
          <a:lstStyle/>
          <a:p>
            <a:pPr eaLnBrk="1" hangingPunct="1"/>
            <a:r>
              <a:rPr lang="en-US" b="1" i="1" u="sng" dirty="0" smtClean="0">
                <a:solidFill>
                  <a:srgbClr val="0070C0"/>
                </a:solidFill>
              </a:rPr>
              <a:t>1-Azotemia</a:t>
            </a:r>
            <a:r>
              <a:rPr lang="en-US" sz="2400" b="1" dirty="0" smtClean="0"/>
              <a:t> 	</a:t>
            </a:r>
          </a:p>
          <a:p>
            <a:pPr eaLnBrk="1" hangingPunct="1"/>
            <a:r>
              <a:rPr lang="en-US" sz="2400" b="1" dirty="0" smtClean="0"/>
              <a:t>refers to an elevation of blood urea nitrogen(BUN) and creatinine levels</a:t>
            </a:r>
          </a:p>
          <a:p>
            <a:pPr eaLnBrk="1" hangingPunct="1"/>
            <a:r>
              <a:rPr lang="en-US" sz="2400" b="1" dirty="0" smtClean="0"/>
              <a:t>It  is largely related to a decreased glomerular filtration rate (GFR).</a:t>
            </a:r>
          </a:p>
          <a:p>
            <a:pPr eaLnBrk="1" hangingPunct="1"/>
            <a:r>
              <a:rPr lang="en-US" sz="2800" b="1" i="1" u="sng" dirty="0" smtClean="0">
                <a:solidFill>
                  <a:srgbClr val="0070C0"/>
                </a:solidFill>
              </a:rPr>
              <a:t>2-uremia</a:t>
            </a:r>
            <a:r>
              <a:rPr lang="en-US" sz="2800" b="1" u="sng" dirty="0" smtClean="0">
                <a:solidFill>
                  <a:srgbClr val="0070C0"/>
                </a:solidFill>
              </a:rPr>
              <a:t> </a:t>
            </a:r>
          </a:p>
          <a:p>
            <a:pPr eaLnBrk="1" hangingPunct="1"/>
            <a:r>
              <a:rPr lang="en-US" sz="2400" b="1" dirty="0" smtClean="0"/>
              <a:t>when </a:t>
            </a:r>
            <a:r>
              <a:rPr lang="en-US" sz="2400" b="1" dirty="0" err="1" smtClean="0"/>
              <a:t>azotemia</a:t>
            </a:r>
            <a:r>
              <a:rPr lang="en-US" sz="2400" b="1" dirty="0" smtClean="0"/>
              <a:t> progresses to clinical manifestations and systemic biochemical abnormalities</a:t>
            </a:r>
            <a:r>
              <a:rPr lang="en-US" sz="2400" b="1" i="1" dirty="0" smtClean="0"/>
              <a:t>.</a:t>
            </a:r>
            <a:r>
              <a:rPr lang="en-US" sz="2400" b="1" dirty="0" smtClean="0"/>
              <a:t> </a:t>
            </a:r>
          </a:p>
          <a:p>
            <a:pPr eaLnBrk="1" hangingPunct="1"/>
            <a:r>
              <a:rPr lang="en-US" sz="2400" b="1" dirty="0" smtClean="0"/>
              <a:t>Uremia is characterized by:</a:t>
            </a:r>
          </a:p>
          <a:p>
            <a:pPr eaLnBrk="1" hangingPunct="1"/>
            <a:r>
              <a:rPr lang="en-US" sz="2400" b="1" dirty="0" smtClean="0"/>
              <a:t>1- failure of renal excretory function.</a:t>
            </a:r>
          </a:p>
          <a:p>
            <a:pPr eaLnBrk="1" hangingPunct="1"/>
            <a:r>
              <a:rPr lang="en-US" sz="2400" b="1" dirty="0" smtClean="0"/>
              <a:t>2- metabolic and endocrine alterations </a:t>
            </a:r>
          </a:p>
          <a:p>
            <a:pPr eaLnBrk="1" hangingPunct="1"/>
            <a:endParaRPr lang="en-US" sz="2400"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81000" y="228600"/>
            <a:ext cx="3008313" cy="2514600"/>
          </a:xfrm>
        </p:spPr>
        <p:txBody>
          <a:bodyPr/>
          <a:lstStyle/>
          <a:p>
            <a:pPr eaLnBrk="1" hangingPunct="1"/>
            <a:r>
              <a:rPr lang="en-US" dirty="0" smtClean="0"/>
              <a:t>IF-Granular deposition of immune complexes characteristic of circulating and in situ immune complex deposition</a:t>
            </a:r>
            <a:r>
              <a:rPr lang="ar-SA" dirty="0" smtClean="0"/>
              <a:t> </a:t>
            </a:r>
            <a:r>
              <a:rPr lang="en-US" dirty="0" smtClean="0"/>
              <a:t/>
            </a:r>
            <a:br>
              <a:rPr lang="en-US" dirty="0" smtClean="0"/>
            </a:br>
            <a:r>
              <a:rPr lang="ar-SA" b="1" dirty="0" smtClean="0"/>
              <a:t> </a:t>
            </a:r>
            <a:r>
              <a:rPr lang="en-US" b="1" dirty="0" smtClean="0"/>
              <a:t/>
            </a:r>
            <a:br>
              <a:rPr lang="en-US" b="1" dirty="0" smtClean="0"/>
            </a:br>
            <a:endParaRPr lang="en-US" sz="4000" dirty="0" smtClean="0"/>
          </a:p>
        </p:txBody>
      </p:sp>
      <p:sp>
        <p:nvSpPr>
          <p:cNvPr id="6" name="Content Placeholder 5"/>
          <p:cNvSpPr>
            <a:spLocks noGrp="1"/>
          </p:cNvSpPr>
          <p:nvPr>
            <p:ph idx="1"/>
          </p:nvPr>
        </p:nvSpPr>
        <p:spPr/>
        <p:txBody>
          <a:bodyPr/>
          <a:lstStyle/>
          <a:p>
            <a:endParaRPr lang="ar-JO"/>
          </a:p>
        </p:txBody>
      </p:sp>
      <p:sp>
        <p:nvSpPr>
          <p:cNvPr id="7" name="Text Placeholder 6"/>
          <p:cNvSpPr>
            <a:spLocks noGrp="1"/>
          </p:cNvSpPr>
          <p:nvPr>
            <p:ph type="body" sz="half" idx="2"/>
          </p:nvPr>
        </p:nvSpPr>
        <p:spPr>
          <a:xfrm>
            <a:off x="457200" y="2286000"/>
            <a:ext cx="3008313" cy="3840163"/>
          </a:xfrm>
        </p:spPr>
        <p:txBody>
          <a:bodyPr/>
          <a:lstStyle/>
          <a:p>
            <a:pPr eaLnBrk="1" hangingPunct="1">
              <a:buFont typeface="Arial" pitchFamily="34" charset="0"/>
              <a:buChar char="•"/>
            </a:pPr>
            <a:r>
              <a:rPr lang="en-US" sz="2000" b="1" dirty="0" smtClean="0"/>
              <a:t>Deposits may be located at more than one site.</a:t>
            </a:r>
          </a:p>
          <a:p>
            <a:pPr eaLnBrk="1" hangingPunct="1">
              <a:buFont typeface="Arial" pitchFamily="34" charset="0"/>
              <a:buChar char="•"/>
            </a:pPr>
            <a:r>
              <a:rPr lang="en-US" sz="2000" b="1" dirty="0" smtClean="0"/>
              <a:t>The presence of </a:t>
            </a:r>
            <a:r>
              <a:rPr lang="en-US" sz="2000" b="1" dirty="0" err="1" smtClean="0"/>
              <a:t>Igs</a:t>
            </a:r>
            <a:r>
              <a:rPr lang="en-US" sz="2000" b="1" dirty="0" smtClean="0"/>
              <a:t> and complement in these deposits can be demonstrated by </a:t>
            </a:r>
            <a:r>
              <a:rPr lang="en-US" sz="2000" b="1" dirty="0" err="1" smtClean="0"/>
              <a:t>immunofluorescence</a:t>
            </a:r>
            <a:r>
              <a:rPr lang="en-US" sz="2000" b="1" dirty="0" smtClean="0"/>
              <a:t> microscopy.  </a:t>
            </a:r>
          </a:p>
          <a:p>
            <a:pPr eaLnBrk="1" hangingPunct="1">
              <a:buFont typeface="Arial" pitchFamily="34" charset="0"/>
              <a:buChar char="•"/>
            </a:pPr>
            <a:r>
              <a:rPr lang="en-US" sz="2000" b="1" dirty="0" smtClean="0"/>
              <a:t>The pattern of immune complex deposition is helpful in distinguishing various types of GN</a:t>
            </a:r>
            <a:endParaRPr lang="ar-JO" sz="2000" dirty="0"/>
          </a:p>
        </p:txBody>
      </p:sp>
      <p:sp>
        <p:nvSpPr>
          <p:cNvPr id="31746" name="Slide Number Placeholder 3"/>
          <p:cNvSpPr>
            <a:spLocks noGrp="1"/>
          </p:cNvSpPr>
          <p:nvPr>
            <p:ph type="sldNum" sz="quarter" idx="12"/>
          </p:nvPr>
        </p:nvSpPr>
        <p:spPr>
          <a:noFill/>
        </p:spPr>
        <p:txBody>
          <a:bodyPr/>
          <a:lstStyle/>
          <a:p>
            <a:fld id="{78228694-8782-4EDF-9F8E-0EC0D504E925}" type="slidenum">
              <a:rPr lang="ar-SA" smtClean="0">
                <a:latin typeface="Arial" pitchFamily="34" charset="0"/>
                <a:cs typeface="Arial" pitchFamily="34" charset="0"/>
              </a:rPr>
              <a:pPr/>
              <a:t>20</a:t>
            </a:fld>
            <a:endParaRPr lang="en-US" smtClean="0">
              <a:latin typeface="Arial" pitchFamily="34" charset="0"/>
              <a:cs typeface="Arial" pitchFamily="34" charset="0"/>
            </a:endParaRPr>
          </a:p>
        </p:txBody>
      </p:sp>
      <p:pic>
        <p:nvPicPr>
          <p:cNvPr id="31749" name="Picture 4"/>
          <p:cNvPicPr>
            <a:picLocks noChangeAspect="1" noChangeArrowheads="1"/>
          </p:cNvPicPr>
          <p:nvPr/>
        </p:nvPicPr>
        <p:blipFill>
          <a:blip r:embed="rId2"/>
          <a:srcRect/>
          <a:stretch>
            <a:fillRect/>
          </a:stretch>
        </p:blipFill>
        <p:spPr bwMode="auto">
          <a:xfrm>
            <a:off x="3581400" y="228600"/>
            <a:ext cx="5181600" cy="6248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p>
            <a:fld id="{ACFB57BB-E7B5-4084-89FD-A0F1DA3F519C}" type="slidenum">
              <a:rPr lang="ar-SA"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33795" name="Rectangle 2"/>
          <p:cNvSpPr>
            <a:spLocks noGrp="1" noChangeArrowheads="1"/>
          </p:cNvSpPr>
          <p:nvPr>
            <p:ph type="title" idx="4294967295"/>
          </p:nvPr>
        </p:nvSpPr>
        <p:spPr>
          <a:xfrm>
            <a:off x="457200" y="274638"/>
            <a:ext cx="8229600" cy="868362"/>
          </a:xfrm>
        </p:spPr>
        <p:txBody>
          <a:bodyPr/>
          <a:lstStyle/>
          <a:p>
            <a:pPr eaLnBrk="1" hangingPunct="1"/>
            <a:r>
              <a:rPr lang="en-US" sz="2800" b="1" u="sng" dirty="0" smtClean="0">
                <a:solidFill>
                  <a:srgbClr val="FF0000"/>
                </a:solidFill>
              </a:rPr>
              <a:t>2-Nephritis Caused by In Situ Immune Complexes</a:t>
            </a:r>
          </a:p>
        </p:txBody>
      </p:sp>
      <p:sp>
        <p:nvSpPr>
          <p:cNvPr id="33796" name="Rectangle 3"/>
          <p:cNvSpPr>
            <a:spLocks noGrp="1" noChangeArrowheads="1"/>
          </p:cNvSpPr>
          <p:nvPr>
            <p:ph type="body" idx="4294967295"/>
          </p:nvPr>
        </p:nvSpPr>
        <p:spPr>
          <a:xfrm>
            <a:off x="457200" y="1066800"/>
            <a:ext cx="8229600" cy="5059363"/>
          </a:xfrm>
        </p:spPr>
        <p:txBody>
          <a:bodyPr/>
          <a:lstStyle/>
          <a:p>
            <a:pPr eaLnBrk="1" hangingPunct="1"/>
            <a:r>
              <a:rPr lang="en-US" sz="2400" b="1" dirty="0" smtClean="0"/>
              <a:t>antibodies in this form of injury react directly with fixed or planted antigens in the </a:t>
            </a:r>
            <a:r>
              <a:rPr lang="en-US" sz="2400" b="1" dirty="0" err="1" smtClean="0"/>
              <a:t>glomerulus</a:t>
            </a:r>
            <a:r>
              <a:rPr lang="en-US" sz="2400" b="1" dirty="0" smtClean="0"/>
              <a:t>. </a:t>
            </a:r>
          </a:p>
          <a:p>
            <a:pPr eaLnBrk="1" hangingPunct="1">
              <a:lnSpc>
                <a:spcPct val="90000"/>
              </a:lnSpc>
            </a:pPr>
            <a:r>
              <a:rPr lang="en-US" sz="2400" b="1" dirty="0" smtClean="0"/>
              <a:t>Planted antigens include:</a:t>
            </a:r>
          </a:p>
          <a:p>
            <a:pPr eaLnBrk="1" hangingPunct="1">
              <a:lnSpc>
                <a:spcPct val="90000"/>
              </a:lnSpc>
            </a:pPr>
            <a:r>
              <a:rPr lang="en-US" sz="2400" b="1" dirty="0" smtClean="0"/>
              <a:t>1- DNA.</a:t>
            </a:r>
          </a:p>
          <a:p>
            <a:pPr eaLnBrk="1" hangingPunct="1">
              <a:lnSpc>
                <a:spcPct val="90000"/>
              </a:lnSpc>
            </a:pPr>
            <a:r>
              <a:rPr lang="en-US" sz="2400" b="1" dirty="0" smtClean="0"/>
              <a:t>2- bacterial products </a:t>
            </a:r>
          </a:p>
          <a:p>
            <a:pPr eaLnBrk="1" hangingPunct="1">
              <a:lnSpc>
                <a:spcPct val="90000"/>
              </a:lnSpc>
            </a:pPr>
            <a:r>
              <a:rPr lang="en-US" sz="2400" b="1" dirty="0" smtClean="0"/>
              <a:t>3-large aggregated proteins (e.g., aggregated </a:t>
            </a:r>
            <a:r>
              <a:rPr lang="en-US" sz="2400" b="1" dirty="0" err="1" smtClean="0"/>
              <a:t>IgG</a:t>
            </a:r>
            <a:r>
              <a:rPr lang="en-US" sz="2400" b="1" dirty="0" smtClean="0"/>
              <a:t>), which deposit in the </a:t>
            </a:r>
            <a:r>
              <a:rPr lang="en-US" sz="2400" b="1" dirty="0" err="1" smtClean="0"/>
              <a:t>mesangium</a:t>
            </a:r>
            <a:r>
              <a:rPr lang="en-US" sz="2400" b="1" dirty="0" smtClean="0"/>
              <a:t> because of their size </a:t>
            </a:r>
          </a:p>
          <a:p>
            <a:pPr eaLnBrk="1" hangingPunct="1">
              <a:lnSpc>
                <a:spcPct val="90000"/>
              </a:lnSpc>
            </a:pPr>
            <a:r>
              <a:rPr lang="en-US" sz="2400" b="1" dirty="0" smtClean="0"/>
              <a:t>4- immune complexes themselves because they continue to have reactive sites for further interactions with free antibody, free antigen, or complement. </a:t>
            </a:r>
          </a:p>
          <a:p>
            <a:pPr eaLnBrk="1" hangingPunct="1">
              <a:buNone/>
            </a:pPr>
            <a:endParaRPr lang="en-US" sz="2400" b="1" dirty="0" smtClean="0"/>
          </a:p>
          <a:p>
            <a:pPr eaLnBrk="1" hangingPunct="1">
              <a:buFontTx/>
              <a:buNone/>
            </a:pPr>
            <a:endParaRPr lang="en-US" sz="2400" b="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p>
            <a:fld id="{EE1CC036-E209-4AB0-AFB0-6E8D0220881B}" type="slidenum">
              <a:rPr lang="ar-SA"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35843" name="Rectangle 2"/>
          <p:cNvSpPr>
            <a:spLocks noGrp="1" noChangeArrowheads="1"/>
          </p:cNvSpPr>
          <p:nvPr>
            <p:ph type="title" idx="4294967295"/>
          </p:nvPr>
        </p:nvSpPr>
        <p:spPr/>
        <p:txBody>
          <a:bodyPr/>
          <a:lstStyle/>
          <a:p>
            <a:pPr eaLnBrk="1" hangingPunct="1"/>
            <a:r>
              <a:rPr lang="en-US" sz="2800" b="1" i="1" u="sng" smtClean="0">
                <a:solidFill>
                  <a:srgbClr val="FF0000"/>
                </a:solidFill>
              </a:rPr>
              <a:t>3-Anti-Glomerular Basement Membrane (GBM) Antibody Glomerulonephritis</a:t>
            </a:r>
          </a:p>
        </p:txBody>
      </p:sp>
      <p:sp>
        <p:nvSpPr>
          <p:cNvPr id="35844" name="Rectangle 3"/>
          <p:cNvSpPr>
            <a:spLocks noGrp="1" noChangeArrowheads="1"/>
          </p:cNvSpPr>
          <p:nvPr>
            <p:ph type="body" idx="4294967295"/>
          </p:nvPr>
        </p:nvSpPr>
        <p:spPr/>
        <p:txBody>
          <a:bodyPr/>
          <a:lstStyle/>
          <a:p>
            <a:pPr eaLnBrk="1" hangingPunct="1">
              <a:lnSpc>
                <a:spcPct val="80000"/>
              </a:lnSpc>
            </a:pPr>
            <a:r>
              <a:rPr lang="en-US" sz="2800" b="1" smtClean="0"/>
              <a:t>Classic anti-GBM antibody GN (less than 1% of human GN cases).  </a:t>
            </a:r>
            <a:endParaRPr lang="ar-JO" sz="2800" b="1" smtClean="0"/>
          </a:p>
          <a:p>
            <a:pPr eaLnBrk="1" hangingPunct="1">
              <a:lnSpc>
                <a:spcPct val="80000"/>
              </a:lnSpc>
            </a:pPr>
            <a:r>
              <a:rPr lang="en-US" sz="2800" b="1" smtClean="0"/>
              <a:t>Abs are directed against fixed antigens in the GBM.</a:t>
            </a:r>
          </a:p>
          <a:p>
            <a:pPr eaLnBrk="1" hangingPunct="1">
              <a:lnSpc>
                <a:spcPct val="80000"/>
              </a:lnSpc>
            </a:pPr>
            <a:r>
              <a:rPr lang="en-US" sz="2800" b="1" smtClean="0"/>
              <a:t>Deposition of these antibodies creates a </a:t>
            </a:r>
            <a:r>
              <a:rPr lang="en-US" sz="2800" b="1" i="1" smtClean="0">
                <a:solidFill>
                  <a:srgbClr val="FF0000"/>
                </a:solidFill>
              </a:rPr>
              <a:t>linear</a:t>
            </a:r>
            <a:r>
              <a:rPr lang="en-US" sz="2800" b="1" smtClean="0">
                <a:solidFill>
                  <a:srgbClr val="FF0000"/>
                </a:solidFill>
              </a:rPr>
              <a:t> </a:t>
            </a:r>
            <a:r>
              <a:rPr lang="en-US" sz="2800" b="1" i="1" smtClean="0">
                <a:solidFill>
                  <a:srgbClr val="FF0000"/>
                </a:solidFill>
              </a:rPr>
              <a:t>pattern</a:t>
            </a:r>
            <a:r>
              <a:rPr lang="en-US" sz="2800" b="1" smtClean="0"/>
              <a:t> of staining when the bound antibodies are visualized with IF microscopy.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p>
            <a:fld id="{4634C0A2-FF9C-4655-8CDA-A2E63318B42A}" type="slidenum">
              <a:rPr lang="ar-SA"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32771" name="Rectangle 2"/>
          <p:cNvSpPr>
            <a:spLocks noGrp="1" noChangeArrowheads="1"/>
          </p:cNvSpPr>
          <p:nvPr>
            <p:ph type="title" idx="4294967295"/>
          </p:nvPr>
        </p:nvSpPr>
        <p:spPr/>
        <p:txBody>
          <a:bodyPr/>
          <a:lstStyle/>
          <a:p>
            <a:pPr eaLnBrk="1" hangingPunct="1"/>
            <a:r>
              <a:rPr lang="en-US" sz="2800" b="1" smtClean="0"/>
              <a:t>immunofluorescence linear deposition of immune complexes</a:t>
            </a:r>
          </a:p>
        </p:txBody>
      </p:sp>
      <p:sp>
        <p:nvSpPr>
          <p:cNvPr id="32772" name="Rectangle 3"/>
          <p:cNvSpPr>
            <a:spLocks noGrp="1" noChangeArrowheads="1"/>
          </p:cNvSpPr>
          <p:nvPr>
            <p:ph type="body" idx="4294967295"/>
          </p:nvPr>
        </p:nvSpPr>
        <p:spPr/>
        <p:txBody>
          <a:bodyPr/>
          <a:lstStyle/>
          <a:p>
            <a:pPr eaLnBrk="1" hangingPunct="1"/>
            <a:endParaRPr lang="en-US" smtClean="0"/>
          </a:p>
        </p:txBody>
      </p:sp>
      <p:pic>
        <p:nvPicPr>
          <p:cNvPr id="32773" name="Picture 4"/>
          <p:cNvPicPr>
            <a:picLocks noChangeAspect="1" noChangeArrowheads="1"/>
          </p:cNvPicPr>
          <p:nvPr/>
        </p:nvPicPr>
        <p:blipFill>
          <a:blip r:embed="rId2"/>
          <a:srcRect/>
          <a:stretch>
            <a:fillRect/>
          </a:stretch>
        </p:blipFill>
        <p:spPr bwMode="auto">
          <a:xfrm>
            <a:off x="457200" y="1600200"/>
            <a:ext cx="8229600" cy="4724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i="1" u="sng" dirty="0" smtClean="0"/>
              <a:t>Glomerular diseases-1 </a:t>
            </a:r>
            <a:endParaRPr lang="ar-JO" b="1" i="1" u="sng" dirty="0"/>
          </a:p>
        </p:txBody>
      </p:sp>
      <p:sp>
        <p:nvSpPr>
          <p:cNvPr id="4" name="Subtitle 3"/>
          <p:cNvSpPr>
            <a:spLocks noGrp="1"/>
          </p:cNvSpPr>
          <p:nvPr>
            <p:ph type="subTitle" idx="1"/>
          </p:nvPr>
        </p:nvSpPr>
        <p:spPr/>
        <p:txBody>
          <a:bodyPr/>
          <a:lstStyle/>
          <a:p>
            <a:r>
              <a:rPr lang="en-US" sz="3600" b="1" dirty="0" smtClean="0">
                <a:effectLst>
                  <a:outerShdw blurRad="38100" dist="38100" dir="2700000" algn="tl">
                    <a:srgbClr val="000000">
                      <a:alpha val="43137"/>
                    </a:srgbClr>
                  </a:outerShdw>
                </a:effectLst>
              </a:rPr>
              <a:t>Diseases leading to nephrotic syndrome</a:t>
            </a:r>
            <a:endParaRPr lang="ar-JO" sz="36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A43FFB96-18B4-4305-B915-14B38A64C183}" type="slidenum">
              <a:rPr lang="ar-SA"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p>
            <a:fld id="{F7608A2E-D20B-4144-9C00-9F551EE1164E}" type="slidenum">
              <a:rPr lang="ar-SA"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37891" name="Rectangle 2"/>
          <p:cNvSpPr>
            <a:spLocks noGrp="1" noChangeArrowheads="1"/>
          </p:cNvSpPr>
          <p:nvPr>
            <p:ph type="title" idx="4294967295"/>
          </p:nvPr>
        </p:nvSpPr>
        <p:spPr/>
        <p:txBody>
          <a:bodyPr/>
          <a:lstStyle/>
          <a:p>
            <a:pPr eaLnBrk="1" hangingPunct="1"/>
            <a:r>
              <a:rPr lang="en-US" b="1" u="sng" dirty="0" smtClean="0">
                <a:solidFill>
                  <a:srgbClr val="0070C0"/>
                </a:solidFill>
              </a:rPr>
              <a:t>The </a:t>
            </a:r>
            <a:r>
              <a:rPr lang="en-US" b="1" u="sng" dirty="0" err="1" smtClean="0">
                <a:solidFill>
                  <a:srgbClr val="0070C0"/>
                </a:solidFill>
              </a:rPr>
              <a:t>Nephrotic</a:t>
            </a:r>
            <a:r>
              <a:rPr lang="en-US" b="1" u="sng" dirty="0" smtClean="0">
                <a:solidFill>
                  <a:srgbClr val="0070C0"/>
                </a:solidFill>
              </a:rPr>
              <a:t> Syndrome</a:t>
            </a:r>
            <a:r>
              <a:rPr lang="ar-SA" dirty="0" smtClean="0">
                <a:solidFill>
                  <a:srgbClr val="0070C0"/>
                </a:solidFill>
              </a:rPr>
              <a:t> </a:t>
            </a:r>
            <a:endParaRPr lang="en-US" dirty="0" smtClean="0">
              <a:solidFill>
                <a:srgbClr val="0070C0"/>
              </a:solidFill>
            </a:endParaRPr>
          </a:p>
        </p:txBody>
      </p:sp>
      <p:sp>
        <p:nvSpPr>
          <p:cNvPr id="37892" name="Rectangle 3"/>
          <p:cNvSpPr>
            <a:spLocks noGrp="1" noChangeArrowheads="1"/>
          </p:cNvSpPr>
          <p:nvPr>
            <p:ph type="body" idx="4294967295"/>
          </p:nvPr>
        </p:nvSpPr>
        <p:spPr/>
        <p:txBody>
          <a:bodyPr/>
          <a:lstStyle/>
          <a:p>
            <a:pPr eaLnBrk="1" hangingPunct="1">
              <a:lnSpc>
                <a:spcPct val="90000"/>
              </a:lnSpc>
            </a:pPr>
            <a:r>
              <a:rPr lang="en-US" sz="2800" dirty="0" smtClean="0"/>
              <a:t>The </a:t>
            </a:r>
            <a:r>
              <a:rPr lang="en-US" sz="2800" dirty="0" err="1" smtClean="0"/>
              <a:t>nephrotic</a:t>
            </a:r>
            <a:r>
              <a:rPr lang="en-US" sz="2800" dirty="0" smtClean="0"/>
              <a:t> syndrome refers to a clinical complex that includes the following: </a:t>
            </a:r>
          </a:p>
          <a:p>
            <a:pPr eaLnBrk="1" hangingPunct="1">
              <a:lnSpc>
                <a:spcPct val="90000"/>
              </a:lnSpc>
            </a:pPr>
            <a:r>
              <a:rPr lang="en-US" sz="2800" dirty="0" smtClean="0"/>
              <a:t>(1) </a:t>
            </a:r>
            <a:r>
              <a:rPr lang="en-US" sz="2800" b="1" dirty="0" smtClean="0">
                <a:solidFill>
                  <a:srgbClr val="0070C0"/>
                </a:solidFill>
              </a:rPr>
              <a:t>massive </a:t>
            </a:r>
            <a:r>
              <a:rPr lang="en-US" sz="2800" b="1" dirty="0" err="1" smtClean="0">
                <a:solidFill>
                  <a:srgbClr val="0070C0"/>
                </a:solidFill>
              </a:rPr>
              <a:t>proteinuria</a:t>
            </a:r>
            <a:r>
              <a:rPr lang="en-US" sz="2800" b="1" dirty="0" smtClean="0">
                <a:solidFill>
                  <a:srgbClr val="0070C0"/>
                </a:solidFill>
              </a:rPr>
              <a:t> </a:t>
            </a:r>
            <a:r>
              <a:rPr lang="en-US" sz="2800" dirty="0" smtClean="0"/>
              <a:t>with daily protein loss in the urine of 3.5 gm or more in adults.</a:t>
            </a:r>
          </a:p>
          <a:p>
            <a:pPr eaLnBrk="1" hangingPunct="1">
              <a:lnSpc>
                <a:spcPct val="90000"/>
              </a:lnSpc>
            </a:pPr>
            <a:r>
              <a:rPr lang="en-US" sz="2800" dirty="0" smtClean="0"/>
              <a:t>(2) </a:t>
            </a:r>
            <a:r>
              <a:rPr lang="en-US" sz="2800" b="1" dirty="0" err="1" smtClean="0">
                <a:solidFill>
                  <a:srgbClr val="0070C0"/>
                </a:solidFill>
              </a:rPr>
              <a:t>hypoalbuminemia</a:t>
            </a:r>
            <a:r>
              <a:rPr lang="en-US" sz="2800" b="1" dirty="0" smtClean="0">
                <a:solidFill>
                  <a:srgbClr val="0070C0"/>
                </a:solidFill>
              </a:rPr>
              <a:t> </a:t>
            </a:r>
            <a:r>
              <a:rPr lang="en-US" sz="2800" dirty="0" smtClean="0"/>
              <a:t>with plasma albumin levels less than 3 gm/</a:t>
            </a:r>
            <a:r>
              <a:rPr lang="en-US" sz="2800" dirty="0" err="1" smtClean="0"/>
              <a:t>dL</a:t>
            </a:r>
            <a:r>
              <a:rPr lang="en-US" sz="2800" dirty="0" smtClean="0"/>
              <a:t>.</a:t>
            </a:r>
          </a:p>
          <a:p>
            <a:pPr eaLnBrk="1" hangingPunct="1">
              <a:lnSpc>
                <a:spcPct val="90000"/>
              </a:lnSpc>
            </a:pPr>
            <a:r>
              <a:rPr lang="en-US" sz="2800" dirty="0" smtClean="0"/>
              <a:t>(3) </a:t>
            </a:r>
            <a:r>
              <a:rPr lang="en-US" sz="2800" b="1" dirty="0" smtClean="0">
                <a:solidFill>
                  <a:srgbClr val="0070C0"/>
                </a:solidFill>
              </a:rPr>
              <a:t>generalized edema </a:t>
            </a:r>
          </a:p>
          <a:p>
            <a:pPr eaLnBrk="1" hangingPunct="1">
              <a:lnSpc>
                <a:spcPct val="90000"/>
              </a:lnSpc>
            </a:pPr>
            <a:r>
              <a:rPr lang="en-US" sz="2800" dirty="0" smtClean="0"/>
              <a:t>(4) </a:t>
            </a:r>
            <a:r>
              <a:rPr lang="en-US" sz="2800" b="1" dirty="0" err="1" smtClean="0">
                <a:solidFill>
                  <a:srgbClr val="0070C0"/>
                </a:solidFill>
              </a:rPr>
              <a:t>hyperlipidemia</a:t>
            </a:r>
            <a:r>
              <a:rPr lang="en-US" sz="2800" b="1" dirty="0" smtClean="0">
                <a:solidFill>
                  <a:srgbClr val="0070C0"/>
                </a:solidFill>
              </a:rPr>
              <a:t> and </a:t>
            </a:r>
            <a:r>
              <a:rPr lang="en-US" sz="2800" b="1" dirty="0" err="1" smtClean="0">
                <a:solidFill>
                  <a:srgbClr val="0070C0"/>
                </a:solidFill>
              </a:rPr>
              <a:t>lipiduria</a:t>
            </a:r>
            <a:r>
              <a:rPr lang="en-US" sz="2800" dirty="0" smtClean="0"/>
              <a:t>. </a:t>
            </a:r>
          </a:p>
          <a:p>
            <a:pPr eaLnBrk="1" hangingPunct="1">
              <a:lnSpc>
                <a:spcPct val="90000"/>
              </a:lnSpc>
            </a:pPr>
            <a:r>
              <a:rPr lang="en-US" sz="2800" dirty="0" smtClean="0"/>
              <a:t>(5) little or no </a:t>
            </a:r>
            <a:r>
              <a:rPr lang="en-US" sz="2800" dirty="0" err="1" smtClean="0"/>
              <a:t>azotemia</a:t>
            </a:r>
            <a:r>
              <a:rPr lang="en-US" sz="2800" dirty="0" smtClean="0"/>
              <a:t>, </a:t>
            </a:r>
            <a:r>
              <a:rPr lang="en-US" sz="2800" dirty="0" err="1" smtClean="0"/>
              <a:t>hematuria</a:t>
            </a:r>
            <a:r>
              <a:rPr lang="en-US" sz="2800" dirty="0" smtClean="0"/>
              <a:t>, or hypertension.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6C51466F-612F-4AF1-8E39-049CE940F928}" type="slidenum">
              <a:rPr lang="ar-SA"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38915" name="Rectangle 2"/>
          <p:cNvSpPr>
            <a:spLocks noGrp="1" noChangeArrowheads="1"/>
          </p:cNvSpPr>
          <p:nvPr>
            <p:ph type="title" idx="4294967295"/>
          </p:nvPr>
        </p:nvSpPr>
        <p:spPr>
          <a:xfrm>
            <a:off x="533400" y="228600"/>
            <a:ext cx="8229600" cy="1143000"/>
          </a:xfrm>
        </p:spPr>
        <p:txBody>
          <a:bodyPr/>
          <a:lstStyle/>
          <a:p>
            <a:pPr eaLnBrk="1" hangingPunct="1"/>
            <a:r>
              <a:rPr lang="en-US" sz="4000" b="1" u="sng" dirty="0" smtClean="0">
                <a:solidFill>
                  <a:srgbClr val="0070C0"/>
                </a:solidFill>
              </a:rPr>
              <a:t>Causes of </a:t>
            </a:r>
            <a:r>
              <a:rPr lang="en-US" sz="4000" b="1" u="sng" dirty="0" err="1" smtClean="0">
                <a:solidFill>
                  <a:srgbClr val="0070C0"/>
                </a:solidFill>
              </a:rPr>
              <a:t>Nephrotic</a:t>
            </a:r>
            <a:r>
              <a:rPr lang="en-US" sz="4000" b="1" u="sng" dirty="0" smtClean="0">
                <a:solidFill>
                  <a:srgbClr val="0070C0"/>
                </a:solidFill>
              </a:rPr>
              <a:t> Syndrome</a:t>
            </a:r>
            <a:r>
              <a:rPr lang="ar-JO" sz="4000" b="1" u="sng" dirty="0" smtClean="0">
                <a:solidFill>
                  <a:srgbClr val="FF0000"/>
                </a:solidFill>
              </a:rPr>
              <a:t/>
            </a:r>
            <a:br>
              <a:rPr lang="ar-JO" sz="4000" b="1" u="sng" dirty="0" smtClean="0">
                <a:solidFill>
                  <a:srgbClr val="FF0000"/>
                </a:solidFill>
              </a:rPr>
            </a:br>
            <a:r>
              <a:rPr lang="en-US" sz="3600" b="1" u="sng" dirty="0" smtClean="0">
                <a:solidFill>
                  <a:srgbClr val="C00000"/>
                </a:solidFill>
              </a:rPr>
              <a:t>A-primary glomerular diseases</a:t>
            </a:r>
            <a:r>
              <a:rPr lang="ar-SA" sz="3600" dirty="0" smtClean="0">
                <a:solidFill>
                  <a:srgbClr val="C00000"/>
                </a:solidFill>
              </a:rPr>
              <a:t> </a:t>
            </a:r>
            <a:endParaRPr lang="en-US" sz="4000" dirty="0" smtClean="0">
              <a:solidFill>
                <a:srgbClr val="C00000"/>
              </a:solidFill>
            </a:endParaRPr>
          </a:p>
        </p:txBody>
      </p:sp>
      <p:graphicFrame>
        <p:nvGraphicFramePr>
          <p:cNvPr id="52227" name="Group 3"/>
          <p:cNvGraphicFramePr>
            <a:graphicFrameLocks noGrp="1"/>
          </p:cNvGraphicFramePr>
          <p:nvPr>
            <p:ph idx="4294967295"/>
          </p:nvPr>
        </p:nvGraphicFramePr>
        <p:xfrm>
          <a:off x="457200" y="1600200"/>
          <a:ext cx="8229600" cy="4946142"/>
        </p:xfrm>
        <a:graphic>
          <a:graphicData uri="http://schemas.openxmlformats.org/drawingml/2006/table">
            <a:tbl>
              <a:tblPr rtl="1"/>
              <a:tblGrid>
                <a:gridCol w="2743200"/>
                <a:gridCol w="2743200"/>
                <a:gridCol w="2743200"/>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Prevalence</a:t>
                      </a:r>
                      <a:r>
                        <a:rPr kumimoji="0" lang="ar-SA" sz="2800" b="1" i="0" u="none" strike="noStrike" cap="none" normalizeH="0" baseline="0" smtClean="0">
                          <a:ln>
                            <a:noFill/>
                          </a:ln>
                          <a:solidFill>
                            <a:schemeClr val="tx1"/>
                          </a:solidFill>
                          <a:effectLst/>
                          <a:latin typeface="Arial" charset="0"/>
                          <a:cs typeface="Arial" charset="0"/>
                        </a:rPr>
                        <a:t> </a:t>
                      </a:r>
                      <a:r>
                        <a:rPr kumimoji="0" lang="en-US" sz="2800" b="1" i="0" u="none" strike="noStrike" cap="none" normalizeH="0" baseline="0" smtClean="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990000"/>
                          </a:solidFill>
                          <a:effectLst/>
                          <a:latin typeface="Arial" charset="0"/>
                          <a:cs typeface="Arial" charset="0"/>
                        </a:rPr>
                        <a:t>Adults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Prevalence</a:t>
                      </a:r>
                      <a:r>
                        <a:rPr kumimoji="0" lang="ar-SA" sz="2800" b="1" i="0" u="none" strike="noStrike" cap="none" normalizeH="0" baseline="0" smtClean="0">
                          <a:ln>
                            <a:noFill/>
                          </a:ln>
                          <a:solidFill>
                            <a:schemeClr val="tx1"/>
                          </a:solidFill>
                          <a:effectLst/>
                          <a:latin typeface="Arial" charset="0"/>
                          <a:cs typeface="Arial" charset="0"/>
                        </a:rPr>
                        <a:t> (%)</a:t>
                      </a:r>
                      <a:r>
                        <a:rPr kumimoji="0" lang="ar-JO" sz="2800" b="1" i="0" u="none" strike="noStrike" cap="none" normalizeH="0" baseline="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990000"/>
                          </a:solidFill>
                          <a:effectLst/>
                          <a:latin typeface="Arial" charset="0"/>
                          <a:cs typeface="Arial" charset="0"/>
                        </a:rPr>
                        <a:t>Children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Cause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rgbClr val="99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rgbClr val="99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hlink"/>
                          </a:solidFill>
                          <a:effectLst/>
                          <a:latin typeface="Arial" charset="0"/>
                          <a:cs typeface="Arial" charset="0"/>
                        </a:rPr>
                        <a:t>Primary Glomerular Disease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Membranous GN</a:t>
                      </a:r>
                      <a:r>
                        <a:rPr kumimoji="0" lang="ar-SA" sz="1600" b="1" i="0" u="none" strike="noStrike" cap="none" normalizeH="0" baseline="0" smtClean="0">
                          <a:ln>
                            <a:noFill/>
                          </a:ln>
                          <a:solidFill>
                            <a:schemeClr val="tx1"/>
                          </a:solidFill>
                          <a:effectLst/>
                          <a:latin typeface="Arial" charset="0"/>
                          <a:cs typeface="Arial" charset="0"/>
                        </a:rPr>
                        <a:t> </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Minimal-change disease</a:t>
                      </a:r>
                      <a:r>
                        <a:rPr kumimoji="0" lang="ar-SA" sz="1600" b="1" i="0" u="none" strike="noStrike" cap="none" normalizeH="0" baseline="0" smtClean="0">
                          <a:ln>
                            <a:noFill/>
                          </a:ln>
                          <a:solidFill>
                            <a:schemeClr val="tx1"/>
                          </a:solidFill>
                          <a:effectLst/>
                          <a:latin typeface="Arial" charset="0"/>
                          <a:cs typeface="Arial" charset="0"/>
                        </a:rPr>
                        <a:t> </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Focal segmental glomerulosclerosis</a:t>
                      </a:r>
                      <a:r>
                        <a:rPr kumimoji="0" lang="ar-SA" sz="1600" b="1" i="0" u="none" strike="noStrike" cap="none" normalizeH="0" baseline="0" smtClean="0">
                          <a:ln>
                            <a:noFill/>
                          </a:ln>
                          <a:solidFill>
                            <a:schemeClr val="tx1"/>
                          </a:solidFill>
                          <a:effectLst/>
                          <a:latin typeface="Arial" charset="0"/>
                          <a:cs typeface="Arial" charset="0"/>
                        </a:rPr>
                        <a:t> </a:t>
                      </a:r>
                      <a:endParaRPr kumimoji="0" lang="en-US" sz="16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Membranoproliferative GN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IgA nephropathy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A88C8455-23FE-4D9E-945C-64F35482AED5}" type="slidenum">
              <a:rPr lang="ar-SA"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39939" name="Rectangle 2"/>
          <p:cNvSpPr>
            <a:spLocks noGrp="1" noChangeArrowheads="1"/>
          </p:cNvSpPr>
          <p:nvPr>
            <p:ph type="title" idx="4294967295"/>
          </p:nvPr>
        </p:nvSpPr>
        <p:spPr/>
        <p:txBody>
          <a:bodyPr/>
          <a:lstStyle/>
          <a:p>
            <a:pPr eaLnBrk="1" hangingPunct="1"/>
            <a:r>
              <a:rPr lang="en-US" sz="2800" b="1" u="sng" dirty="0" smtClean="0">
                <a:solidFill>
                  <a:srgbClr val="C00000"/>
                </a:solidFill>
              </a:rPr>
              <a:t>B-Systemic Diseases with Renal Manifestations:</a:t>
            </a:r>
            <a:r>
              <a:rPr lang="en-US" sz="4000" b="1" u="sng" dirty="0" smtClean="0">
                <a:solidFill>
                  <a:srgbClr val="C00000"/>
                </a:solidFill>
              </a:rPr>
              <a:t> </a:t>
            </a:r>
            <a:br>
              <a:rPr lang="en-US" sz="4000" b="1" u="sng" dirty="0" smtClean="0">
                <a:solidFill>
                  <a:srgbClr val="C00000"/>
                </a:solidFill>
              </a:rPr>
            </a:br>
            <a:endParaRPr lang="en-US" sz="4000" b="1" u="sng" dirty="0" smtClean="0">
              <a:solidFill>
                <a:srgbClr val="C00000"/>
              </a:solidFill>
            </a:endParaRPr>
          </a:p>
        </p:txBody>
      </p:sp>
      <p:sp>
        <p:nvSpPr>
          <p:cNvPr id="39940" name="Rectangle 3"/>
          <p:cNvSpPr>
            <a:spLocks noGrp="1" noChangeArrowheads="1"/>
          </p:cNvSpPr>
          <p:nvPr>
            <p:ph type="body" idx="4294967295"/>
          </p:nvPr>
        </p:nvSpPr>
        <p:spPr/>
        <p:txBody>
          <a:bodyPr/>
          <a:lstStyle/>
          <a:p>
            <a:pPr eaLnBrk="1" hangingPunct="1"/>
            <a:r>
              <a:rPr lang="en-US" sz="2800" b="1" smtClean="0"/>
              <a:t>Diabetes mellitus: </a:t>
            </a:r>
          </a:p>
          <a:p>
            <a:pPr eaLnBrk="1" hangingPunct="1"/>
            <a:r>
              <a:rPr lang="en-US" sz="2800" b="1" smtClean="0"/>
              <a:t>Amyloidosis</a:t>
            </a:r>
          </a:p>
          <a:p>
            <a:pPr eaLnBrk="1" hangingPunct="1"/>
            <a:r>
              <a:rPr lang="en-US" sz="2800" b="1" smtClean="0"/>
              <a:t>Systemic lupus erythematosus  </a:t>
            </a:r>
          </a:p>
          <a:p>
            <a:pPr eaLnBrk="1" hangingPunct="1"/>
            <a:r>
              <a:rPr lang="en-US" sz="2800" b="1" smtClean="0"/>
              <a:t>drugs (gold, penicillamine, "street heroin")  </a:t>
            </a:r>
          </a:p>
          <a:p>
            <a:pPr eaLnBrk="1" hangingPunct="1"/>
            <a:r>
              <a:rPr lang="en-US" sz="2800" b="1" smtClean="0"/>
              <a:t>Infections (malaria, syphilis, hepatitis B, HIV)  </a:t>
            </a:r>
          </a:p>
          <a:p>
            <a:pPr eaLnBrk="1" hangingPunct="1"/>
            <a:r>
              <a:rPr lang="en-US" sz="2800" b="1" smtClean="0"/>
              <a:t>Malignancy (carcinoma, melanoma)  </a:t>
            </a:r>
          </a:p>
          <a:p>
            <a:pPr eaLnBrk="1" hangingPunct="1"/>
            <a:r>
              <a:rPr lang="en-US" sz="2800" b="1" smtClean="0"/>
              <a:t>Miscellaneous (e.g bee-sting allergy)  </a:t>
            </a:r>
            <a:br>
              <a:rPr lang="en-US" sz="2800" b="1" smtClean="0"/>
            </a:br>
            <a:endParaRPr lang="en-US" sz="2800" b="1"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p:spPr>
        <p:txBody>
          <a:bodyPr/>
          <a:lstStyle/>
          <a:p>
            <a:fld id="{1C787ABC-A1B7-4501-B93A-198B73DBD3BE}" type="slidenum">
              <a:rPr lang="ar-SA"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40963" name="Rectangle 2"/>
          <p:cNvSpPr>
            <a:spLocks noGrp="1" noChangeArrowheads="1"/>
          </p:cNvSpPr>
          <p:nvPr>
            <p:ph type="title" idx="4294967295"/>
          </p:nvPr>
        </p:nvSpPr>
        <p:spPr>
          <a:xfrm>
            <a:off x="457200" y="76200"/>
            <a:ext cx="8229600" cy="1143000"/>
          </a:xfrm>
        </p:spPr>
        <p:txBody>
          <a:bodyPr/>
          <a:lstStyle/>
          <a:p>
            <a:pPr eaLnBrk="1" hangingPunct="1"/>
            <a:r>
              <a:rPr lang="en-US" sz="2800" b="1" u="sng" dirty="0" smtClean="0">
                <a:solidFill>
                  <a:schemeClr val="accent6">
                    <a:lumMod val="60000"/>
                    <a:lumOff val="40000"/>
                  </a:schemeClr>
                </a:solidFill>
              </a:rPr>
              <a:t>Minimal-Change Disease (Lipoid </a:t>
            </a:r>
            <a:r>
              <a:rPr lang="en-US" sz="2800" b="1" u="sng" dirty="0" err="1" smtClean="0">
                <a:solidFill>
                  <a:schemeClr val="accent6">
                    <a:lumMod val="60000"/>
                    <a:lumOff val="40000"/>
                  </a:schemeClr>
                </a:solidFill>
              </a:rPr>
              <a:t>Nephrosis</a:t>
            </a:r>
            <a:r>
              <a:rPr lang="ar-JO" sz="2800" b="1" u="sng" dirty="0" smtClean="0">
                <a:solidFill>
                  <a:schemeClr val="accent6">
                    <a:lumMod val="60000"/>
                    <a:lumOff val="40000"/>
                  </a:schemeClr>
                </a:solidFill>
              </a:rPr>
              <a:t>(</a:t>
            </a:r>
            <a:endParaRPr lang="en-US" sz="2800" b="1" u="sng" dirty="0" smtClean="0">
              <a:solidFill>
                <a:schemeClr val="accent6">
                  <a:lumMod val="60000"/>
                  <a:lumOff val="40000"/>
                </a:schemeClr>
              </a:solidFill>
            </a:endParaRPr>
          </a:p>
        </p:txBody>
      </p:sp>
      <p:sp>
        <p:nvSpPr>
          <p:cNvPr id="40964" name="Rectangle 3"/>
          <p:cNvSpPr>
            <a:spLocks noGrp="1" noChangeArrowheads="1"/>
          </p:cNvSpPr>
          <p:nvPr>
            <p:ph type="body" idx="4294967295"/>
          </p:nvPr>
        </p:nvSpPr>
        <p:spPr>
          <a:xfrm>
            <a:off x="457200" y="990600"/>
            <a:ext cx="8229600" cy="5135563"/>
          </a:xfrm>
        </p:spPr>
        <p:txBody>
          <a:bodyPr/>
          <a:lstStyle/>
          <a:p>
            <a:pPr eaLnBrk="1" hangingPunct="1"/>
            <a:r>
              <a:rPr lang="en-US" sz="2400" b="1" dirty="0" smtClean="0"/>
              <a:t>This relatively benign disorder.</a:t>
            </a:r>
          </a:p>
          <a:p>
            <a:pPr eaLnBrk="1" hangingPunct="1"/>
            <a:r>
              <a:rPr lang="en-US" sz="2400" b="1" dirty="0" smtClean="0"/>
              <a:t>The most frequent cause of the </a:t>
            </a:r>
            <a:r>
              <a:rPr lang="en-US" sz="2400" b="1" dirty="0" err="1" smtClean="0"/>
              <a:t>nephrotic</a:t>
            </a:r>
            <a:r>
              <a:rPr lang="en-US" sz="2400" b="1" dirty="0" smtClean="0"/>
              <a:t> syndrome in children (ages 1-7 years).  </a:t>
            </a:r>
          </a:p>
          <a:p>
            <a:pPr eaLnBrk="1" hangingPunct="1"/>
            <a:r>
              <a:rPr lang="en-US" sz="2400" b="1" dirty="0" smtClean="0"/>
              <a:t>It is characterized by </a:t>
            </a:r>
            <a:r>
              <a:rPr lang="en-US" sz="2400" b="1" dirty="0" err="1" smtClean="0"/>
              <a:t>glomeruli</a:t>
            </a:r>
            <a:r>
              <a:rPr lang="en-US" sz="2400" b="1" dirty="0" smtClean="0"/>
              <a:t> that have a normal appearance by LM but show diffuse effacement of </a:t>
            </a:r>
            <a:r>
              <a:rPr lang="en-US" sz="2400" b="1" dirty="0" err="1" smtClean="0"/>
              <a:t>podocytes</a:t>
            </a:r>
            <a:r>
              <a:rPr lang="en-US" sz="2400" b="1" dirty="0" smtClean="0"/>
              <a:t> by the EM.</a:t>
            </a:r>
          </a:p>
          <a:p>
            <a:pPr eaLnBrk="1" hangingPunct="1"/>
            <a:r>
              <a:rPr lang="en-US" sz="2400" b="1" i="1" u="sng" dirty="0" smtClean="0"/>
              <a:t>Pathogenesis: </a:t>
            </a:r>
            <a:r>
              <a:rPr lang="en-US" sz="2400" b="1" dirty="0" smtClean="0"/>
              <a:t>still not clear. </a:t>
            </a:r>
          </a:p>
          <a:p>
            <a:pPr eaLnBrk="1" hangingPunct="1"/>
            <a:r>
              <a:rPr lang="en-US" sz="2400" b="1" dirty="0" smtClean="0"/>
              <a:t>Based on some experimental studies, the </a:t>
            </a:r>
            <a:r>
              <a:rPr lang="en-US" sz="2400" b="1" dirty="0" err="1" smtClean="0"/>
              <a:t>proteinuria</a:t>
            </a:r>
            <a:r>
              <a:rPr lang="en-US" sz="2400" b="1" dirty="0" smtClean="0"/>
              <a:t> has been attributed to a T-cell derived factor that causes </a:t>
            </a:r>
            <a:r>
              <a:rPr lang="en-US" sz="2400" b="1" dirty="0" err="1" smtClean="0"/>
              <a:t>podocyte</a:t>
            </a:r>
            <a:r>
              <a:rPr lang="en-US" sz="2400" b="1" dirty="0" smtClean="0"/>
              <a:t> damage and effacement of foot processes. </a:t>
            </a:r>
          </a:p>
          <a:p>
            <a:pPr eaLnBrk="1" hangingPunct="1"/>
            <a:r>
              <a:rPr lang="en-US" sz="2400" b="1" dirty="0" smtClean="0"/>
              <a:t>neither the nature of such a putative factor nor a causal role of T cells is established in the human disease.</a:t>
            </a:r>
          </a:p>
          <a:p>
            <a:pPr eaLnBrk="1" hangingPunct="1"/>
            <a:r>
              <a:rPr lang="en-US" sz="2400" b="1" dirty="0" smtClean="0"/>
              <a:t> </a:t>
            </a:r>
          </a:p>
          <a:p>
            <a:pPr eaLnBrk="1" hangingPunct="1">
              <a:buFontTx/>
              <a:buNone/>
            </a:pPr>
            <a:endParaRPr lang="en-US" sz="2400"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p:spPr>
        <p:txBody>
          <a:bodyPr/>
          <a:lstStyle/>
          <a:p>
            <a:fld id="{AE5F1B26-EC67-4323-AB7C-AB747CA6EA9E}" type="slidenum">
              <a:rPr lang="ar-SA" smtClean="0">
                <a:latin typeface="Arial" pitchFamily="34" charset="0"/>
                <a:cs typeface="Arial" pitchFamily="34" charset="0"/>
              </a:rPr>
              <a:pPr/>
              <a:t>29</a:t>
            </a:fld>
            <a:endParaRPr lang="en-US" smtClean="0">
              <a:latin typeface="Arial" pitchFamily="34" charset="0"/>
              <a:cs typeface="Arial" pitchFamily="34" charset="0"/>
            </a:endParaRPr>
          </a:p>
        </p:txBody>
      </p:sp>
      <p:sp>
        <p:nvSpPr>
          <p:cNvPr id="43011" name="Rectangle 2"/>
          <p:cNvSpPr>
            <a:spLocks noGrp="1" noChangeArrowheads="1"/>
          </p:cNvSpPr>
          <p:nvPr>
            <p:ph type="title" idx="4294967295"/>
          </p:nvPr>
        </p:nvSpPr>
        <p:spPr>
          <a:xfrm>
            <a:off x="457200" y="-76200"/>
            <a:ext cx="8229600" cy="990600"/>
          </a:xfrm>
        </p:spPr>
        <p:txBody>
          <a:bodyPr/>
          <a:lstStyle/>
          <a:p>
            <a:pPr eaLnBrk="1" hangingPunct="1"/>
            <a:r>
              <a:rPr lang="en-US" sz="3600" b="1" u="sng" dirty="0" smtClean="0"/>
              <a:t>Morphology</a:t>
            </a:r>
          </a:p>
        </p:txBody>
      </p:sp>
      <p:sp>
        <p:nvSpPr>
          <p:cNvPr id="43012" name="Rectangle 3"/>
          <p:cNvSpPr>
            <a:spLocks noGrp="1" noChangeArrowheads="1"/>
          </p:cNvSpPr>
          <p:nvPr>
            <p:ph type="body" idx="4294967295"/>
          </p:nvPr>
        </p:nvSpPr>
        <p:spPr>
          <a:xfrm>
            <a:off x="457200" y="838200"/>
            <a:ext cx="8229600" cy="5287963"/>
          </a:xfrm>
        </p:spPr>
        <p:txBody>
          <a:bodyPr/>
          <a:lstStyle/>
          <a:p>
            <a:pPr eaLnBrk="1" hangingPunct="1">
              <a:lnSpc>
                <a:spcPct val="90000"/>
              </a:lnSpc>
            </a:pPr>
            <a:r>
              <a:rPr lang="en-US" sz="2400" b="1" u="sng" dirty="0" smtClean="0">
                <a:solidFill>
                  <a:srgbClr val="FF0000"/>
                </a:solidFill>
              </a:rPr>
              <a:t>LM</a:t>
            </a:r>
          </a:p>
          <a:p>
            <a:pPr eaLnBrk="1" hangingPunct="1">
              <a:lnSpc>
                <a:spcPct val="90000"/>
              </a:lnSpc>
            </a:pPr>
            <a:r>
              <a:rPr lang="en-US" sz="2400" dirty="0" smtClean="0"/>
              <a:t>the </a:t>
            </a:r>
            <a:r>
              <a:rPr lang="en-US" sz="2400" dirty="0" err="1" smtClean="0"/>
              <a:t>glomeruli</a:t>
            </a:r>
            <a:r>
              <a:rPr lang="en-US" sz="2400" dirty="0" smtClean="0"/>
              <a:t> in minimal change disease appear normal.</a:t>
            </a:r>
          </a:p>
          <a:p>
            <a:pPr eaLnBrk="1" hangingPunct="1">
              <a:lnSpc>
                <a:spcPct val="90000"/>
              </a:lnSpc>
            </a:pPr>
            <a:r>
              <a:rPr lang="en-US" sz="2400" dirty="0" smtClean="0"/>
              <a:t>The cells of the proximal convoluted tubules are often heavily laden with protein droplets and lipids but this is secondary to tubular </a:t>
            </a:r>
            <a:r>
              <a:rPr lang="en-US" sz="2400" dirty="0" err="1" smtClean="0"/>
              <a:t>reabsorption</a:t>
            </a:r>
            <a:r>
              <a:rPr lang="en-US" sz="2400" dirty="0" smtClean="0"/>
              <a:t> of the lipoproteins passing through the diseased </a:t>
            </a:r>
            <a:r>
              <a:rPr lang="en-US" sz="2400" dirty="0" err="1" smtClean="0"/>
              <a:t>glomeruli</a:t>
            </a:r>
            <a:r>
              <a:rPr lang="en-US" sz="2400" dirty="0" smtClean="0"/>
              <a:t> (</a:t>
            </a:r>
            <a:r>
              <a:rPr lang="en-US" sz="2400" b="1" dirty="0" smtClean="0"/>
              <a:t>lipoid </a:t>
            </a:r>
            <a:r>
              <a:rPr lang="en-US" sz="2400" b="1" dirty="0" err="1" smtClean="0"/>
              <a:t>nephrosis</a:t>
            </a:r>
            <a:r>
              <a:rPr lang="en-US" sz="2400" b="1" dirty="0" smtClean="0"/>
              <a:t>).</a:t>
            </a:r>
          </a:p>
          <a:p>
            <a:pPr eaLnBrk="1" hangingPunct="1">
              <a:lnSpc>
                <a:spcPct val="90000"/>
              </a:lnSpc>
            </a:pPr>
            <a:r>
              <a:rPr lang="en-US" sz="2800" b="1" u="sng" dirty="0" smtClean="0">
                <a:solidFill>
                  <a:srgbClr val="FF0000"/>
                </a:solidFill>
              </a:rPr>
              <a:t>EM</a:t>
            </a:r>
          </a:p>
          <a:p>
            <a:pPr eaLnBrk="1" hangingPunct="1">
              <a:lnSpc>
                <a:spcPct val="90000"/>
              </a:lnSpc>
            </a:pPr>
            <a:r>
              <a:rPr lang="en-US" sz="2400" dirty="0" smtClean="0"/>
              <a:t>the GBM appears normal. </a:t>
            </a:r>
          </a:p>
          <a:p>
            <a:pPr eaLnBrk="1" hangingPunct="1">
              <a:lnSpc>
                <a:spcPct val="90000"/>
              </a:lnSpc>
            </a:pPr>
            <a:r>
              <a:rPr lang="en-US" sz="2400" dirty="0" smtClean="0"/>
              <a:t>The only obvious glomerular abnormality is the </a:t>
            </a:r>
            <a:r>
              <a:rPr lang="en-US" sz="2400" b="1" dirty="0" smtClean="0"/>
              <a:t>uniform and diffuse effacement of the foot processes of the </a:t>
            </a:r>
            <a:r>
              <a:rPr lang="en-US" sz="2400" b="1" dirty="0" err="1" smtClean="0"/>
              <a:t>podocytes</a:t>
            </a:r>
            <a:r>
              <a:rPr lang="en-US" sz="2400" dirty="0" smtClean="0"/>
              <a:t> .</a:t>
            </a:r>
          </a:p>
          <a:p>
            <a:pPr eaLnBrk="1" hangingPunct="1">
              <a:lnSpc>
                <a:spcPct val="90000"/>
              </a:lnSpc>
            </a:pPr>
            <a:r>
              <a:rPr lang="en-US" sz="2400" dirty="0" smtClean="0"/>
              <a:t>The cytoplasm of the </a:t>
            </a:r>
            <a:r>
              <a:rPr lang="en-US" sz="2400" dirty="0" err="1" smtClean="0"/>
              <a:t>podocytes</a:t>
            </a:r>
            <a:r>
              <a:rPr lang="en-US" sz="2400" dirty="0" smtClean="0"/>
              <a:t> thus appears flattened over the external aspect of the GBM obliterating the network of arcades between the </a:t>
            </a:r>
            <a:r>
              <a:rPr lang="en-US" sz="2400" dirty="0" err="1" smtClean="0"/>
              <a:t>podocytes</a:t>
            </a:r>
            <a:r>
              <a:rPr lang="en-US" sz="2400" dirty="0" smtClean="0"/>
              <a:t> and the GBM. </a:t>
            </a:r>
          </a:p>
          <a:p>
            <a:pPr eaLnBrk="1" hangingPunct="1">
              <a:lnSpc>
                <a:spcPct val="90000"/>
              </a:lnSpc>
            </a:pPr>
            <a:r>
              <a:rPr lang="en-US" sz="2400" dirty="0" smtClean="0"/>
              <a:t>There are also epithelial cell vacuolization microvillus formation and occasional focal detachments</a:t>
            </a:r>
            <a:endParaRPr lang="en-US" sz="2400"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30537AC8-93F9-4A77-9647-6ADC1DF8DEC0}" type="slidenum">
              <a:rPr lang="ar-SA"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5123" name="Rectangle 2"/>
          <p:cNvSpPr>
            <a:spLocks noGrp="1" noChangeArrowheads="1"/>
          </p:cNvSpPr>
          <p:nvPr>
            <p:ph type="title" idx="4294967295"/>
          </p:nvPr>
        </p:nvSpPr>
        <p:spPr/>
        <p:txBody>
          <a:bodyPr/>
          <a:lstStyle/>
          <a:p>
            <a:pPr eaLnBrk="1" hangingPunct="1"/>
            <a:endParaRPr lang="en-US" smtClean="0"/>
          </a:p>
        </p:txBody>
      </p:sp>
      <p:sp>
        <p:nvSpPr>
          <p:cNvPr id="5124" name="Rectangle 3"/>
          <p:cNvSpPr>
            <a:spLocks noGrp="1" noChangeArrowheads="1"/>
          </p:cNvSpPr>
          <p:nvPr>
            <p:ph type="body" idx="4294967295"/>
          </p:nvPr>
        </p:nvSpPr>
        <p:spPr/>
        <p:txBody>
          <a:bodyPr/>
          <a:lstStyle/>
          <a:p>
            <a:pPr eaLnBrk="1" hangingPunct="1"/>
            <a:r>
              <a:rPr lang="en-US" b="1" u="sng" dirty="0" smtClean="0">
                <a:solidFill>
                  <a:srgbClr val="0070C0"/>
                </a:solidFill>
              </a:rPr>
              <a:t>3- 2ry gastrointestinal manifestations</a:t>
            </a:r>
            <a:r>
              <a:rPr lang="en-US" b="1" dirty="0" smtClean="0">
                <a:solidFill>
                  <a:srgbClr val="0070C0"/>
                </a:solidFill>
              </a:rPr>
              <a:t> </a:t>
            </a:r>
            <a:r>
              <a:rPr lang="en-US" sz="2800" b="1" dirty="0" smtClean="0"/>
              <a:t>(e.g., uremic gastroenteritis).</a:t>
            </a:r>
          </a:p>
          <a:p>
            <a:pPr eaLnBrk="1" hangingPunct="1"/>
            <a:r>
              <a:rPr lang="en-US" b="1" u="sng" dirty="0" smtClean="0">
                <a:solidFill>
                  <a:srgbClr val="0070C0"/>
                </a:solidFill>
              </a:rPr>
              <a:t>4- 2ry neuromuscular manifestations</a:t>
            </a:r>
            <a:r>
              <a:rPr lang="en-US" b="1" dirty="0" smtClean="0">
                <a:solidFill>
                  <a:srgbClr val="0070C0"/>
                </a:solidFill>
              </a:rPr>
              <a:t> </a:t>
            </a:r>
            <a:r>
              <a:rPr lang="en-US" sz="2800" b="1" dirty="0" smtClean="0">
                <a:solidFill>
                  <a:srgbClr val="0070C0"/>
                </a:solidFill>
              </a:rPr>
              <a:t>(</a:t>
            </a:r>
            <a:r>
              <a:rPr lang="en-US" sz="2800" b="1" dirty="0" smtClean="0"/>
              <a:t>e.g., peripheral neuropathy).</a:t>
            </a:r>
            <a:r>
              <a:rPr lang="en-US" b="1" dirty="0" smtClean="0"/>
              <a:t> </a:t>
            </a:r>
          </a:p>
          <a:p>
            <a:pPr eaLnBrk="1" hangingPunct="1"/>
            <a:r>
              <a:rPr lang="en-US" b="1" u="sng" dirty="0" smtClean="0">
                <a:solidFill>
                  <a:srgbClr val="0070C0"/>
                </a:solidFill>
              </a:rPr>
              <a:t>5- 2ry cardiovascular manifestations</a:t>
            </a:r>
            <a:r>
              <a:rPr lang="en-US" b="1" dirty="0" smtClean="0">
                <a:solidFill>
                  <a:srgbClr val="0070C0"/>
                </a:solidFill>
              </a:rPr>
              <a:t> </a:t>
            </a:r>
            <a:r>
              <a:rPr lang="en-US" sz="2800" b="1" dirty="0" smtClean="0">
                <a:solidFill>
                  <a:srgbClr val="0070C0"/>
                </a:solidFill>
              </a:rPr>
              <a:t>(</a:t>
            </a:r>
            <a:r>
              <a:rPr lang="en-US" sz="2800" b="1" dirty="0" smtClean="0"/>
              <a:t>e.g., uremic </a:t>
            </a:r>
            <a:r>
              <a:rPr lang="en-US" sz="2800" b="1" dirty="0" err="1" smtClean="0"/>
              <a:t>fibrinous</a:t>
            </a:r>
            <a:r>
              <a:rPr lang="en-US" sz="2800" b="1" dirty="0" smtClean="0"/>
              <a:t> </a:t>
            </a:r>
            <a:r>
              <a:rPr lang="en-US" sz="2800" b="1" dirty="0" err="1" smtClean="0"/>
              <a:t>pericarditis</a:t>
            </a:r>
            <a:r>
              <a:rPr lang="en-US" sz="2800" b="1" dirty="0" smtClean="0"/>
              <a:t>). </a:t>
            </a:r>
          </a:p>
          <a:p>
            <a:pPr eaLnBrk="1" hangingPunct="1"/>
            <a:endParaRPr lang="en-US" sz="2800" b="1"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p>
            <a:fld id="{17121134-E6C2-4520-AF33-50F529D8ED6A}" type="slidenum">
              <a:rPr lang="ar-SA" smtClean="0">
                <a:latin typeface="Arial" pitchFamily="34" charset="0"/>
                <a:cs typeface="Arial" pitchFamily="34" charset="0"/>
              </a:rPr>
              <a:pPr/>
              <a:t>30</a:t>
            </a:fld>
            <a:endParaRPr lang="en-US" smtClean="0">
              <a:latin typeface="Arial" pitchFamily="34" charset="0"/>
              <a:cs typeface="Arial" pitchFamily="34" charset="0"/>
            </a:endParaRPr>
          </a:p>
        </p:txBody>
      </p:sp>
      <p:pic>
        <p:nvPicPr>
          <p:cNvPr id="46083" name="Picture 5" descr="showimage"/>
          <p:cNvPicPr>
            <a:picLocks noChangeAspect="1" noChangeArrowheads="1"/>
          </p:cNvPicPr>
          <p:nvPr/>
        </p:nvPicPr>
        <p:blipFill>
          <a:blip r:embed="rId2"/>
          <a:srcRect/>
          <a:stretch>
            <a:fillRect/>
          </a:stretch>
        </p:blipFill>
        <p:spPr bwMode="auto">
          <a:xfrm>
            <a:off x="0" y="0"/>
            <a:ext cx="6477000" cy="6667500"/>
          </a:xfrm>
          <a:prstGeom prst="rect">
            <a:avLst/>
          </a:prstGeom>
          <a:noFill/>
          <a:ln w="9525">
            <a:noFill/>
            <a:miter lim="800000"/>
            <a:headEnd/>
            <a:tailEnd/>
          </a:ln>
        </p:spPr>
      </p:pic>
      <p:graphicFrame>
        <p:nvGraphicFramePr>
          <p:cNvPr id="59395" name="Group 3"/>
          <p:cNvGraphicFramePr>
            <a:graphicFrameLocks noGrp="1"/>
          </p:cNvGraphicFramePr>
          <p:nvPr/>
        </p:nvGraphicFramePr>
        <p:xfrm>
          <a:off x="6324600" y="0"/>
          <a:ext cx="2819400" cy="8854758"/>
        </p:xfrm>
        <a:graphic>
          <a:graphicData uri="http://schemas.openxmlformats.org/drawingml/2006/table">
            <a:tbl>
              <a:tblPr rtl="1"/>
              <a:tblGrid>
                <a:gridCol w="2819400"/>
              </a:tblGrid>
              <a:tr h="422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Minimal change disease.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A</a:t>
                      </a:r>
                      <a:endParaRPr kumimoji="0" lang="en-US" sz="1000" b="0" i="0" u="none" strike="noStrike" cap="none" normalizeH="0" baseline="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Under the light microscope the PAS-stained glomerulus appears normal, with a delicate basement membrane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0" i="0" u="none" strike="noStrike" cap="none" normalizeH="0" baseline="0" smtClean="0">
                          <a:ln>
                            <a:noFill/>
                          </a:ln>
                          <a:solidFill>
                            <a:srgbClr val="000000"/>
                          </a:solidFill>
                          <a:effectLst/>
                          <a:latin typeface="Arial" charset="0"/>
                          <a:cs typeface="Arial" charset="0"/>
                        </a:rPr>
                        <a:t> </a:t>
                      </a:r>
                      <a:r>
                        <a:rPr kumimoji="0" lang="en-US" sz="2400" b="1" i="0" u="none" strike="noStrike" cap="none" normalizeH="0" baseline="0" smtClean="0">
                          <a:ln>
                            <a:noFill/>
                          </a:ln>
                          <a:solidFill>
                            <a:srgbClr val="FF0000"/>
                          </a:solidFill>
                          <a:effectLst/>
                          <a:latin typeface="Arial" charset="0"/>
                          <a:cs typeface="Arial" charset="0"/>
                        </a:rPr>
                        <a:t>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Schematic diagram illustrating diffuse effacement of foot processes of podocytes with no immune deposits</a:t>
                      </a:r>
                      <a:r>
                        <a:rPr kumimoji="0" lang="ar-SA" sz="2400" b="0" i="0" u="none" strike="noStrike" cap="none" normalizeH="0" baseline="0" smtClean="0">
                          <a:ln>
                            <a:noFill/>
                          </a:ln>
                          <a:solidFill>
                            <a:srgbClr val="000000"/>
                          </a:solidFill>
                          <a:effectLst/>
                          <a:latin typeface="Arial" charset="0"/>
                          <a:cs typeface="Arial" charset="0"/>
                        </a:rPr>
                        <a:t>.</a:t>
                      </a:r>
                      <a:endParaRPr kumimoji="0" lang="ar-SA" sz="24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2179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r>
                      <a:br>
                        <a:rPr kumimoji="0" lang="en-US" sz="1000" b="0" i="0" u="none" strike="noStrike" cap="none" normalizeH="0" baseline="0" smtClean="0">
                          <a:ln>
                            <a:noFill/>
                          </a:ln>
                          <a:solidFill>
                            <a:srgbClr val="000000"/>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447E357F-42C0-42FA-80EA-83A12DCB373E}" type="slidenum">
              <a:rPr lang="ar-SA" smtClean="0">
                <a:latin typeface="Arial" pitchFamily="34" charset="0"/>
                <a:cs typeface="Arial" pitchFamily="34" charset="0"/>
              </a:rPr>
              <a:pPr/>
              <a:t>31</a:t>
            </a:fld>
            <a:endParaRPr lang="en-US" smtClean="0">
              <a:latin typeface="Arial" pitchFamily="34" charset="0"/>
              <a:cs typeface="Arial" pitchFamily="34" charset="0"/>
            </a:endParaRPr>
          </a:p>
        </p:txBody>
      </p:sp>
      <p:sp>
        <p:nvSpPr>
          <p:cNvPr id="47107" name="Rectangle 2"/>
          <p:cNvSpPr>
            <a:spLocks noGrp="1" noChangeArrowheads="1"/>
          </p:cNvSpPr>
          <p:nvPr>
            <p:ph type="title"/>
          </p:nvPr>
        </p:nvSpPr>
        <p:spPr/>
        <p:txBody>
          <a:bodyPr/>
          <a:lstStyle/>
          <a:p>
            <a:pPr eaLnBrk="1" hangingPunct="1"/>
            <a:r>
              <a:rPr lang="en-US" sz="1800" b="1" smtClean="0"/>
              <a:t>MCD-EM</a:t>
            </a:r>
            <a:br>
              <a:rPr lang="en-US" sz="1800" b="1" smtClean="0"/>
            </a:br>
            <a:r>
              <a:rPr lang="en-US" sz="1800" b="1" smtClean="0"/>
              <a:t>the capillary loop in the lower half contains two electron dense RBC's. Fenestrated endothelium is present and the BM is normal. </a:t>
            </a:r>
            <a:br>
              <a:rPr lang="en-US" sz="1800" b="1" smtClean="0"/>
            </a:br>
            <a:r>
              <a:rPr lang="en-US" sz="1800" b="1" smtClean="0"/>
              <a:t>The overlying epithelial cell foot processes are fused (arrows).</a:t>
            </a:r>
            <a:endParaRPr lang="en-US" sz="4000" b="1" smtClean="0"/>
          </a:p>
        </p:txBody>
      </p:sp>
      <p:sp>
        <p:nvSpPr>
          <p:cNvPr id="47108" name="Rectangle 3"/>
          <p:cNvSpPr>
            <a:spLocks noGrp="1" noChangeArrowheads="1"/>
          </p:cNvSpPr>
          <p:nvPr>
            <p:ph type="body" idx="1"/>
          </p:nvPr>
        </p:nvSpPr>
        <p:spPr/>
        <p:txBody>
          <a:bodyPr/>
          <a:lstStyle/>
          <a:p>
            <a:pPr eaLnBrk="1" hangingPunct="1"/>
            <a:endParaRPr lang="en-US" smtClean="0"/>
          </a:p>
        </p:txBody>
      </p:sp>
      <p:pic>
        <p:nvPicPr>
          <p:cNvPr id="47109" name="Picture 4" descr="RENAL102"/>
          <p:cNvPicPr>
            <a:picLocks noChangeAspect="1" noChangeArrowheads="1"/>
          </p:cNvPicPr>
          <p:nvPr/>
        </p:nvPicPr>
        <p:blipFill>
          <a:blip r:embed="rId2"/>
          <a:srcRect/>
          <a:stretch>
            <a:fillRect/>
          </a:stretch>
        </p:blipFill>
        <p:spPr bwMode="auto">
          <a:xfrm>
            <a:off x="457200" y="1524000"/>
            <a:ext cx="8229600" cy="4591050"/>
          </a:xfrm>
          <a:prstGeom prst="rect">
            <a:avLst/>
          </a:prstGeom>
          <a:noFill/>
          <a:ln w="9525">
            <a:noFill/>
            <a:miter lim="800000"/>
            <a:headEnd/>
            <a:tailEnd/>
          </a:ln>
        </p:spPr>
      </p:pic>
      <p:sp>
        <p:nvSpPr>
          <p:cNvPr id="47110" name="Line 5"/>
          <p:cNvSpPr>
            <a:spLocks noChangeShapeType="1"/>
          </p:cNvSpPr>
          <p:nvPr/>
        </p:nvSpPr>
        <p:spPr bwMode="auto">
          <a:xfrm>
            <a:off x="2590800" y="3048000"/>
            <a:ext cx="457200" cy="228600"/>
          </a:xfrm>
          <a:prstGeom prst="line">
            <a:avLst/>
          </a:prstGeom>
          <a:noFill/>
          <a:ln w="9525">
            <a:solidFill>
              <a:schemeClr val="tx1"/>
            </a:solidFill>
            <a:round/>
            <a:headEnd/>
            <a:tailEnd type="triangle" w="med" len="med"/>
          </a:ln>
        </p:spPr>
        <p:txBody>
          <a:bodyPr/>
          <a:lstStyle/>
          <a:p>
            <a:endParaRPr lang="ar-JO"/>
          </a:p>
        </p:txBody>
      </p:sp>
      <p:sp>
        <p:nvSpPr>
          <p:cNvPr id="47111" name="Line 6"/>
          <p:cNvSpPr>
            <a:spLocks noChangeShapeType="1"/>
          </p:cNvSpPr>
          <p:nvPr/>
        </p:nvSpPr>
        <p:spPr bwMode="auto">
          <a:xfrm flipH="1" flipV="1">
            <a:off x="5410200" y="2819400"/>
            <a:ext cx="304800" cy="304800"/>
          </a:xfrm>
          <a:prstGeom prst="line">
            <a:avLst/>
          </a:prstGeom>
          <a:noFill/>
          <a:ln w="9525">
            <a:solidFill>
              <a:schemeClr val="tx1"/>
            </a:solidFill>
            <a:round/>
            <a:headEnd/>
            <a:tailEnd type="triangle" w="med" len="med"/>
          </a:ln>
        </p:spPr>
        <p:txBody>
          <a:bodyPr/>
          <a:lstStyle/>
          <a:p>
            <a:endParaRPr lang="ar-JO"/>
          </a:p>
        </p:txBody>
      </p:sp>
      <p:sp>
        <p:nvSpPr>
          <p:cNvPr id="47112" name="Line 7"/>
          <p:cNvSpPr>
            <a:spLocks noChangeShapeType="1"/>
          </p:cNvSpPr>
          <p:nvPr/>
        </p:nvSpPr>
        <p:spPr bwMode="auto">
          <a:xfrm flipH="1">
            <a:off x="5486400" y="3124200"/>
            <a:ext cx="228600" cy="152400"/>
          </a:xfrm>
          <a:prstGeom prst="line">
            <a:avLst/>
          </a:prstGeom>
          <a:noFill/>
          <a:ln w="9525">
            <a:solidFill>
              <a:schemeClr val="tx1"/>
            </a:solidFill>
            <a:round/>
            <a:headEnd/>
            <a:tailEnd type="triangle" w="med" len="med"/>
          </a:ln>
        </p:spPr>
        <p:txBody>
          <a:bodyPr/>
          <a:lstStyle/>
          <a:p>
            <a:endParaRPr lang="ar-JO"/>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p:spPr>
        <p:txBody>
          <a:bodyPr/>
          <a:lstStyle/>
          <a:p>
            <a:fld id="{01FB508D-92AB-44EE-84BA-099E43D46846}" type="slidenum">
              <a:rPr lang="ar-SA" smtClean="0">
                <a:latin typeface="Arial" pitchFamily="34" charset="0"/>
                <a:cs typeface="Arial" pitchFamily="34" charset="0"/>
              </a:rPr>
              <a:pPr/>
              <a:t>32</a:t>
            </a:fld>
            <a:endParaRPr lang="en-US" smtClean="0">
              <a:latin typeface="Arial" pitchFamily="34" charset="0"/>
              <a:cs typeface="Arial" pitchFamily="34" charset="0"/>
            </a:endParaRPr>
          </a:p>
        </p:txBody>
      </p:sp>
      <p:sp>
        <p:nvSpPr>
          <p:cNvPr id="48131" name="Rectangle 2"/>
          <p:cNvSpPr>
            <a:spLocks noGrp="1" noChangeArrowheads="1"/>
          </p:cNvSpPr>
          <p:nvPr>
            <p:ph type="title" idx="4294967295"/>
          </p:nvPr>
        </p:nvSpPr>
        <p:spPr>
          <a:xfrm>
            <a:off x="457200" y="-152400"/>
            <a:ext cx="8229600" cy="1143000"/>
          </a:xfrm>
        </p:spPr>
        <p:txBody>
          <a:bodyPr/>
          <a:lstStyle/>
          <a:p>
            <a:pPr eaLnBrk="1" hangingPunct="1"/>
            <a:r>
              <a:rPr lang="en-US" sz="4000" b="1" u="sng" dirty="0" smtClean="0"/>
              <a:t>Clinical Course</a:t>
            </a:r>
            <a:r>
              <a:rPr lang="en-US" sz="4000" dirty="0" smtClean="0"/>
              <a:t> </a:t>
            </a:r>
          </a:p>
        </p:txBody>
      </p:sp>
      <p:sp>
        <p:nvSpPr>
          <p:cNvPr id="48132" name="Rectangle 3"/>
          <p:cNvSpPr>
            <a:spLocks noGrp="1" noChangeArrowheads="1"/>
          </p:cNvSpPr>
          <p:nvPr>
            <p:ph type="body" idx="4294967295"/>
          </p:nvPr>
        </p:nvSpPr>
        <p:spPr>
          <a:xfrm>
            <a:off x="457200" y="762000"/>
            <a:ext cx="8229600" cy="5791200"/>
          </a:xfrm>
        </p:spPr>
        <p:txBody>
          <a:bodyPr/>
          <a:lstStyle/>
          <a:p>
            <a:pPr eaLnBrk="1" hangingPunct="1">
              <a:lnSpc>
                <a:spcPct val="90000"/>
              </a:lnSpc>
            </a:pPr>
            <a:r>
              <a:rPr lang="en-US" sz="2200" b="1" dirty="0" smtClean="0"/>
              <a:t> insidious development of the </a:t>
            </a:r>
            <a:r>
              <a:rPr lang="en-US" sz="2200" b="1" dirty="0" err="1" smtClean="0">
                <a:solidFill>
                  <a:srgbClr val="FF0000"/>
                </a:solidFill>
              </a:rPr>
              <a:t>nephrotic</a:t>
            </a:r>
            <a:r>
              <a:rPr lang="en-US" sz="2200" b="1" dirty="0" smtClean="0">
                <a:solidFill>
                  <a:srgbClr val="FF0000"/>
                </a:solidFill>
              </a:rPr>
              <a:t> syndrome</a:t>
            </a:r>
            <a:r>
              <a:rPr lang="en-US" sz="2200" b="1" dirty="0" smtClean="0"/>
              <a:t> in an otherwise healthy child.</a:t>
            </a:r>
          </a:p>
          <a:p>
            <a:pPr eaLnBrk="1" hangingPunct="1">
              <a:lnSpc>
                <a:spcPct val="90000"/>
              </a:lnSpc>
            </a:pPr>
            <a:r>
              <a:rPr lang="en-US" sz="2200" b="1" dirty="0" smtClean="0"/>
              <a:t>There is </a:t>
            </a:r>
            <a:r>
              <a:rPr lang="en-US" sz="2200" b="1" dirty="0" smtClean="0">
                <a:solidFill>
                  <a:srgbClr val="FF0000"/>
                </a:solidFill>
              </a:rPr>
              <a:t>no hypertension</a:t>
            </a:r>
            <a:r>
              <a:rPr lang="en-US" sz="2200" b="1" dirty="0" smtClean="0"/>
              <a:t>.</a:t>
            </a:r>
          </a:p>
          <a:p>
            <a:pPr eaLnBrk="1" hangingPunct="1">
              <a:lnSpc>
                <a:spcPct val="90000"/>
              </a:lnSpc>
            </a:pPr>
            <a:r>
              <a:rPr lang="en-US" sz="2200" b="1" dirty="0" smtClean="0">
                <a:solidFill>
                  <a:srgbClr val="FF0000"/>
                </a:solidFill>
              </a:rPr>
              <a:t>renal function is preserved</a:t>
            </a:r>
            <a:r>
              <a:rPr lang="en-US" sz="2200" b="1" dirty="0" smtClean="0"/>
              <a:t> in most individuals.</a:t>
            </a:r>
          </a:p>
          <a:p>
            <a:pPr eaLnBrk="1" hangingPunct="1">
              <a:lnSpc>
                <a:spcPct val="90000"/>
              </a:lnSpc>
            </a:pPr>
            <a:r>
              <a:rPr lang="en-US" sz="2200" b="1" dirty="0" smtClean="0">
                <a:solidFill>
                  <a:srgbClr val="FF0000"/>
                </a:solidFill>
              </a:rPr>
              <a:t>selective </a:t>
            </a:r>
            <a:r>
              <a:rPr lang="en-US" sz="2200" b="1" dirty="0" err="1" smtClean="0">
                <a:solidFill>
                  <a:srgbClr val="FF0000"/>
                </a:solidFill>
              </a:rPr>
              <a:t>proteinuria</a:t>
            </a:r>
            <a:r>
              <a:rPr lang="en-US" sz="2200" b="1" dirty="0" smtClean="0"/>
              <a:t> (the protein loss is usually confined to albumin )</a:t>
            </a:r>
          </a:p>
          <a:p>
            <a:pPr eaLnBrk="1" hangingPunct="1">
              <a:lnSpc>
                <a:spcPct val="90000"/>
              </a:lnSpc>
            </a:pPr>
            <a:r>
              <a:rPr lang="en-US" sz="2200" b="1" dirty="0" smtClean="0"/>
              <a:t>The </a:t>
            </a:r>
            <a:r>
              <a:rPr lang="en-US" sz="2200" b="1" dirty="0" smtClean="0">
                <a:solidFill>
                  <a:srgbClr val="FF0000"/>
                </a:solidFill>
              </a:rPr>
              <a:t>prognosis</a:t>
            </a:r>
            <a:r>
              <a:rPr lang="en-US" sz="2200" b="1" dirty="0" smtClean="0"/>
              <a:t> </a:t>
            </a:r>
            <a:r>
              <a:rPr lang="en-US" sz="2200" b="1" dirty="0" smtClean="0">
                <a:solidFill>
                  <a:srgbClr val="FF0000"/>
                </a:solidFill>
              </a:rPr>
              <a:t>is good</a:t>
            </a:r>
            <a:r>
              <a:rPr lang="en-US" sz="2200" b="1" dirty="0" smtClean="0"/>
              <a:t>. </a:t>
            </a:r>
          </a:p>
          <a:p>
            <a:pPr eaLnBrk="1" hangingPunct="1">
              <a:lnSpc>
                <a:spcPct val="90000"/>
              </a:lnSpc>
            </a:pPr>
            <a:r>
              <a:rPr lang="en-US" sz="2200" b="1" dirty="0" smtClean="0"/>
              <a:t>When the changes in the </a:t>
            </a:r>
            <a:r>
              <a:rPr lang="en-US" sz="2200" b="1" dirty="0" err="1" smtClean="0"/>
              <a:t>podocytes</a:t>
            </a:r>
            <a:r>
              <a:rPr lang="en-US" sz="2200" b="1" dirty="0" smtClean="0"/>
              <a:t> reverse (e.g., in response to corticosteroids) the </a:t>
            </a:r>
            <a:r>
              <a:rPr lang="en-US" sz="2200" b="1" dirty="0" err="1" smtClean="0"/>
              <a:t>proteinuria</a:t>
            </a:r>
            <a:r>
              <a:rPr lang="en-US" sz="2200" b="1" dirty="0" smtClean="0"/>
              <a:t> remits</a:t>
            </a:r>
          </a:p>
          <a:p>
            <a:pPr eaLnBrk="1" hangingPunct="1">
              <a:lnSpc>
                <a:spcPct val="80000"/>
              </a:lnSpc>
            </a:pPr>
            <a:r>
              <a:rPr lang="en-US" sz="2200" b="1" dirty="0" smtClean="0"/>
              <a:t>More than 90% of cases respond to a short course of corticosteroid therapy.</a:t>
            </a:r>
          </a:p>
          <a:p>
            <a:pPr eaLnBrk="1" hangingPunct="1">
              <a:lnSpc>
                <a:spcPct val="80000"/>
              </a:lnSpc>
            </a:pPr>
            <a:r>
              <a:rPr lang="en-US" sz="2200" b="1" dirty="0" err="1" smtClean="0"/>
              <a:t>proteinuria</a:t>
            </a:r>
            <a:r>
              <a:rPr lang="en-US" sz="2200" b="1" dirty="0" smtClean="0"/>
              <a:t> recurs in more than 2/3 of the initial responders some of whom become steroid dependent</a:t>
            </a:r>
          </a:p>
          <a:p>
            <a:pPr eaLnBrk="1" hangingPunct="1">
              <a:lnSpc>
                <a:spcPct val="80000"/>
              </a:lnSpc>
            </a:pPr>
            <a:r>
              <a:rPr lang="en-US" sz="2200" b="1" dirty="0" smtClean="0"/>
              <a:t>&lt; 5% develop chronic renal failure after 25 years and it is likely that most persons in this subgroup had </a:t>
            </a:r>
            <a:r>
              <a:rPr lang="en-US" sz="2200" b="1" dirty="0" err="1" smtClean="0"/>
              <a:t>nephrotic</a:t>
            </a:r>
            <a:r>
              <a:rPr lang="en-US" sz="2200" b="1" dirty="0" smtClean="0"/>
              <a:t> syndrome caused by FSGS not detected by biopsy.</a:t>
            </a:r>
          </a:p>
          <a:p>
            <a:pPr eaLnBrk="1" hangingPunct="1">
              <a:lnSpc>
                <a:spcPct val="80000"/>
              </a:lnSpc>
            </a:pPr>
            <a:r>
              <a:rPr lang="en-US" sz="2200" b="1" dirty="0" smtClean="0"/>
              <a:t>Adults with minimal change disease also respond to steroid therapy but the response is slower and relapses are more common. </a:t>
            </a:r>
          </a:p>
          <a:p>
            <a:pPr eaLnBrk="1" hangingPunct="1">
              <a:lnSpc>
                <a:spcPct val="80000"/>
              </a:lnSpc>
            </a:pPr>
            <a:endParaRPr lang="en-US" sz="2200" b="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3FFB96-18B4-4305-B915-14B38A64C183}" type="slidenum">
              <a:rPr lang="ar-SA"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p>
            <a:fld id="{3F8F57C4-5F9A-4E0F-9528-68D259BF7681}" type="slidenum">
              <a:rPr lang="ar-SA" smtClean="0">
                <a:latin typeface="Arial" pitchFamily="34" charset="0"/>
                <a:cs typeface="Arial" pitchFamily="34" charset="0"/>
              </a:rPr>
              <a:pPr/>
              <a:t>34</a:t>
            </a:fld>
            <a:endParaRPr lang="en-US" smtClean="0">
              <a:latin typeface="Arial" pitchFamily="34" charset="0"/>
              <a:cs typeface="Arial" pitchFamily="34" charset="0"/>
            </a:endParaRPr>
          </a:p>
        </p:txBody>
      </p:sp>
      <p:sp>
        <p:nvSpPr>
          <p:cNvPr id="50179" name="Rectangle 2"/>
          <p:cNvSpPr>
            <a:spLocks noGrp="1" noChangeArrowheads="1"/>
          </p:cNvSpPr>
          <p:nvPr>
            <p:ph type="title" idx="4294967295"/>
          </p:nvPr>
        </p:nvSpPr>
        <p:spPr>
          <a:xfrm>
            <a:off x="457200" y="-152400"/>
            <a:ext cx="8229600" cy="1143000"/>
          </a:xfrm>
        </p:spPr>
        <p:txBody>
          <a:bodyPr/>
          <a:lstStyle/>
          <a:p>
            <a:pPr eaLnBrk="1" hangingPunct="1"/>
            <a:r>
              <a:rPr lang="en-US" sz="3600" b="1" u="sng" dirty="0" smtClean="0">
                <a:solidFill>
                  <a:schemeClr val="accent6">
                    <a:lumMod val="60000"/>
                    <a:lumOff val="40000"/>
                  </a:schemeClr>
                </a:solidFill>
              </a:rPr>
              <a:t>Focal and Segmental </a:t>
            </a:r>
            <a:r>
              <a:rPr lang="en-US" sz="3600" b="1" u="sng" dirty="0" err="1" smtClean="0">
                <a:solidFill>
                  <a:schemeClr val="accent6">
                    <a:lumMod val="60000"/>
                    <a:lumOff val="40000"/>
                  </a:schemeClr>
                </a:solidFill>
              </a:rPr>
              <a:t>Glomerulosclerosis</a:t>
            </a:r>
            <a:r>
              <a:rPr lang="en-US" sz="3600" dirty="0" smtClean="0">
                <a:solidFill>
                  <a:schemeClr val="accent6">
                    <a:lumMod val="60000"/>
                    <a:lumOff val="40000"/>
                  </a:schemeClr>
                </a:solidFill>
              </a:rPr>
              <a:t> </a:t>
            </a:r>
          </a:p>
        </p:txBody>
      </p:sp>
      <p:sp>
        <p:nvSpPr>
          <p:cNvPr id="50180" name="Rectangle 3"/>
          <p:cNvSpPr>
            <a:spLocks noGrp="1" noChangeArrowheads="1"/>
          </p:cNvSpPr>
          <p:nvPr>
            <p:ph type="body" idx="4294967295"/>
          </p:nvPr>
        </p:nvSpPr>
        <p:spPr>
          <a:xfrm>
            <a:off x="457200" y="685800"/>
            <a:ext cx="8229600" cy="5440363"/>
          </a:xfrm>
        </p:spPr>
        <p:txBody>
          <a:bodyPr/>
          <a:lstStyle/>
          <a:p>
            <a:pPr eaLnBrk="1" hangingPunct="1"/>
            <a:r>
              <a:rPr lang="en-US" sz="2800" b="1" dirty="0" smtClean="0"/>
              <a:t>characterized </a:t>
            </a:r>
            <a:r>
              <a:rPr lang="en-US" sz="2800" b="1" dirty="0" err="1" smtClean="0"/>
              <a:t>histologically</a:t>
            </a:r>
            <a:r>
              <a:rPr lang="en-US" sz="2800" b="1" dirty="0" smtClean="0"/>
              <a:t> by sclerosis affecting some but not all </a:t>
            </a:r>
            <a:r>
              <a:rPr lang="en-US" sz="2800" b="1" dirty="0" err="1" smtClean="0"/>
              <a:t>glomeruli</a:t>
            </a:r>
            <a:r>
              <a:rPr lang="en-US" sz="2800" b="1" dirty="0" smtClean="0"/>
              <a:t> (focal involvement) and involving only segments of each affected </a:t>
            </a:r>
            <a:r>
              <a:rPr lang="en-US" sz="2800" b="1" dirty="0" err="1" smtClean="0"/>
              <a:t>glomerulus</a:t>
            </a:r>
            <a:r>
              <a:rPr lang="en-US" sz="2800" b="1" dirty="0" smtClean="0"/>
              <a:t>. </a:t>
            </a:r>
          </a:p>
          <a:p>
            <a:pPr eaLnBrk="1" hangingPunct="1"/>
            <a:r>
              <a:rPr lang="en-US" sz="2800" b="1" dirty="0" smtClean="0"/>
              <a:t>This </a:t>
            </a:r>
            <a:r>
              <a:rPr lang="en-US" sz="2800" b="1" dirty="0" err="1" smtClean="0"/>
              <a:t>histologic</a:t>
            </a:r>
            <a:r>
              <a:rPr lang="en-US" sz="2800" b="1" dirty="0" smtClean="0"/>
              <a:t> picture is often associated with the </a:t>
            </a:r>
            <a:r>
              <a:rPr lang="en-US" sz="2800" b="1" dirty="0" err="1" smtClean="0"/>
              <a:t>nephrotic</a:t>
            </a:r>
            <a:r>
              <a:rPr lang="en-US" sz="2800" b="1" dirty="0" smtClean="0"/>
              <a:t> syndrome. </a:t>
            </a:r>
          </a:p>
          <a:p>
            <a:pPr eaLnBrk="1" hangingPunct="1"/>
            <a:r>
              <a:rPr lang="en-US" sz="2800" b="1" dirty="0" smtClean="0"/>
              <a:t>It can occur :</a:t>
            </a:r>
          </a:p>
          <a:p>
            <a:pPr eaLnBrk="1" hangingPunct="1"/>
            <a:r>
              <a:rPr lang="en-US" sz="2800" b="1" dirty="0" smtClean="0"/>
              <a:t>(1)in association with other known conditions as AIDS or heroin abuse (HIV  or heroin nephropathy).</a:t>
            </a:r>
          </a:p>
          <a:p>
            <a:pPr eaLnBrk="1" hangingPunct="1"/>
            <a:r>
              <a:rPr lang="en-US" sz="2800" b="1" dirty="0" smtClean="0"/>
              <a:t>(2) as a secondary event in other forms of GN (</a:t>
            </a:r>
            <a:r>
              <a:rPr lang="en-US" sz="2800" b="1" dirty="0" err="1" smtClean="0"/>
              <a:t>e.g</a:t>
            </a:r>
            <a:r>
              <a:rPr lang="en-US" sz="2800" b="1" dirty="0" smtClean="0"/>
              <a:t> </a:t>
            </a:r>
            <a:r>
              <a:rPr lang="en-US" sz="2800" b="1" dirty="0" err="1" smtClean="0"/>
              <a:t>IgA</a:t>
            </a:r>
            <a:r>
              <a:rPr lang="en-US" sz="2800" b="1" dirty="0" smtClean="0"/>
              <a:t> nephropathy). </a:t>
            </a:r>
          </a:p>
          <a:p>
            <a:pPr eaLnBrk="1" hangingPunct="1"/>
            <a:endParaRPr lang="en-US" sz="2800" b="1"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p:spPr>
        <p:txBody>
          <a:bodyPr/>
          <a:lstStyle/>
          <a:p>
            <a:fld id="{E2E31CD2-DA53-46B6-BAC3-3E6A39BE7406}" type="slidenum">
              <a:rPr lang="ar-SA" smtClean="0">
                <a:latin typeface="Arial" pitchFamily="34" charset="0"/>
                <a:cs typeface="Arial" pitchFamily="34" charset="0"/>
              </a:rPr>
              <a:pPr/>
              <a:t>35</a:t>
            </a:fld>
            <a:endParaRPr lang="en-US" smtClean="0">
              <a:latin typeface="Arial" pitchFamily="34" charset="0"/>
              <a:cs typeface="Arial" pitchFamily="34" charset="0"/>
            </a:endParaRPr>
          </a:p>
        </p:txBody>
      </p:sp>
      <p:sp>
        <p:nvSpPr>
          <p:cNvPr id="52228" name="Rectangle 3"/>
          <p:cNvSpPr>
            <a:spLocks noGrp="1" noChangeArrowheads="1"/>
          </p:cNvSpPr>
          <p:nvPr>
            <p:ph type="body" idx="4294967295"/>
          </p:nvPr>
        </p:nvSpPr>
        <p:spPr>
          <a:xfrm>
            <a:off x="457200" y="228600"/>
            <a:ext cx="8229600" cy="5897563"/>
          </a:xfrm>
        </p:spPr>
        <p:txBody>
          <a:bodyPr/>
          <a:lstStyle/>
          <a:p>
            <a:pPr eaLnBrk="1" hangingPunct="1"/>
            <a:r>
              <a:rPr lang="en-US" sz="2800" b="1" dirty="0" smtClean="0"/>
              <a:t>(3) as a </a:t>
            </a:r>
            <a:r>
              <a:rPr lang="en-US" sz="2800" b="1" dirty="0" err="1" smtClean="0"/>
              <a:t>maladaptation</a:t>
            </a:r>
            <a:r>
              <a:rPr lang="en-US" sz="2800" b="1" dirty="0" smtClean="0"/>
              <a:t> after </a:t>
            </a:r>
            <a:r>
              <a:rPr lang="en-US" sz="2800" b="1" dirty="0" err="1" smtClean="0"/>
              <a:t>nephron</a:t>
            </a:r>
            <a:r>
              <a:rPr lang="en-US" sz="2800" b="1" dirty="0" smtClean="0"/>
              <a:t> loss.</a:t>
            </a:r>
          </a:p>
          <a:p>
            <a:pPr eaLnBrk="1" hangingPunct="1"/>
            <a:r>
              <a:rPr lang="en-US" sz="2800" b="1" dirty="0" smtClean="0"/>
              <a:t>(4) in inherited or congenital forms resulting from mutations affecting </a:t>
            </a:r>
            <a:r>
              <a:rPr lang="en-US" sz="2800" b="1" dirty="0" err="1" smtClean="0"/>
              <a:t>cytoskeletal</a:t>
            </a:r>
            <a:r>
              <a:rPr lang="en-US" sz="2800" b="1" dirty="0" smtClean="0"/>
              <a:t> or related proteins expressed in </a:t>
            </a:r>
            <a:r>
              <a:rPr lang="en-US" sz="2800" b="1" dirty="0" err="1" smtClean="0"/>
              <a:t>podocytes</a:t>
            </a:r>
            <a:r>
              <a:rPr lang="en-US" sz="2800" b="1" dirty="0" smtClean="0"/>
              <a:t> (e.g., </a:t>
            </a:r>
            <a:r>
              <a:rPr lang="en-US" sz="2800" b="1" dirty="0" err="1" smtClean="0"/>
              <a:t>nephrin</a:t>
            </a:r>
            <a:r>
              <a:rPr lang="en-US" sz="2800" b="1" dirty="0" smtClean="0"/>
              <a:t>).</a:t>
            </a:r>
          </a:p>
          <a:p>
            <a:pPr eaLnBrk="1" hangingPunct="1"/>
            <a:r>
              <a:rPr lang="en-US" sz="2800" b="1" dirty="0" smtClean="0"/>
              <a:t>(5) as a primary disease( 20% to 30% of all cases of the </a:t>
            </a:r>
            <a:r>
              <a:rPr lang="en-US" sz="2800" b="1" dirty="0" err="1" smtClean="0"/>
              <a:t>nephrotic</a:t>
            </a:r>
            <a:r>
              <a:rPr lang="en-US" sz="2800" b="1" dirty="0" smtClean="0"/>
              <a:t> syndrome) .</a:t>
            </a:r>
          </a:p>
          <a:p>
            <a:pPr eaLnBrk="1" hangingPunct="1"/>
            <a:r>
              <a:rPr lang="en-US" sz="2800" b="1" dirty="0" smtClean="0"/>
              <a:t>At least 50% of individuals with FSGS develop end-stage renal failure within 10 years of diagnosis. </a:t>
            </a:r>
          </a:p>
          <a:p>
            <a:pPr eaLnBrk="1" hangingPunct="1"/>
            <a:r>
              <a:rPr lang="en-US" sz="2800" b="1" dirty="0" smtClean="0"/>
              <a:t>Adults  do worse than children </a:t>
            </a:r>
          </a:p>
          <a:p>
            <a:pPr eaLnBrk="1" hangingPunct="1"/>
            <a:endParaRPr lang="en-US" sz="2800"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noFill/>
        </p:spPr>
        <p:txBody>
          <a:bodyPr/>
          <a:lstStyle/>
          <a:p>
            <a:fld id="{8EBD7D5B-E7DE-4311-8792-AA8786FCBC3B}" type="slidenum">
              <a:rPr lang="ar-SA" smtClean="0">
                <a:latin typeface="Arial" pitchFamily="34" charset="0"/>
                <a:cs typeface="Arial" pitchFamily="34" charset="0"/>
              </a:rPr>
              <a:pPr/>
              <a:t>36</a:t>
            </a:fld>
            <a:endParaRPr lang="en-US" smtClean="0">
              <a:latin typeface="Arial" pitchFamily="34" charset="0"/>
              <a:cs typeface="Arial" pitchFamily="34" charset="0"/>
            </a:endParaRPr>
          </a:p>
        </p:txBody>
      </p:sp>
      <p:graphicFrame>
        <p:nvGraphicFramePr>
          <p:cNvPr id="67617" name="Group 33"/>
          <p:cNvGraphicFramePr>
            <a:graphicFrameLocks noGrp="1"/>
          </p:cNvGraphicFramePr>
          <p:nvPr>
            <p:ph idx="4294967295"/>
          </p:nvPr>
        </p:nvGraphicFramePr>
        <p:xfrm>
          <a:off x="457200" y="1600200"/>
          <a:ext cx="8229600" cy="4992688"/>
        </p:xfrm>
        <a:graphic>
          <a:graphicData uri="http://schemas.openxmlformats.org/drawingml/2006/table">
            <a:tbl>
              <a:tblPr rtl="1"/>
              <a:tblGrid>
                <a:gridCol w="2743200"/>
                <a:gridCol w="2743200"/>
                <a:gridCol w="2743200"/>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FSGS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charset="0"/>
                          <a:cs typeface="Arial" charset="0"/>
                        </a:rPr>
                        <a:t>MCD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hematuria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hypertension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nonselective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selective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proteinuria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poor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response to corticosteroid 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p:spPr>
        <p:txBody>
          <a:bodyPr/>
          <a:lstStyle/>
          <a:p>
            <a:fld id="{56006EA5-48D3-43E8-B44C-B76D42028054}" type="slidenum">
              <a:rPr lang="ar-SA" smtClean="0">
                <a:latin typeface="Arial" pitchFamily="34" charset="0"/>
                <a:cs typeface="Arial" pitchFamily="34" charset="0"/>
              </a:rPr>
              <a:pPr/>
              <a:t>37</a:t>
            </a:fld>
            <a:endParaRPr lang="en-US" smtClean="0">
              <a:latin typeface="Arial" pitchFamily="34" charset="0"/>
              <a:cs typeface="Arial" pitchFamily="34" charset="0"/>
            </a:endParaRPr>
          </a:p>
        </p:txBody>
      </p:sp>
      <p:sp>
        <p:nvSpPr>
          <p:cNvPr id="55300" name="Rectangle 3"/>
          <p:cNvSpPr>
            <a:spLocks noGrp="1" noChangeArrowheads="1"/>
          </p:cNvSpPr>
          <p:nvPr>
            <p:ph type="body" idx="4294967295"/>
          </p:nvPr>
        </p:nvSpPr>
        <p:spPr>
          <a:xfrm>
            <a:off x="457200" y="228600"/>
            <a:ext cx="8229600" cy="5897563"/>
          </a:xfrm>
        </p:spPr>
        <p:txBody>
          <a:bodyPr/>
          <a:lstStyle/>
          <a:p>
            <a:pPr eaLnBrk="1" hangingPunct="1">
              <a:lnSpc>
                <a:spcPct val="90000"/>
              </a:lnSpc>
            </a:pPr>
            <a:r>
              <a:rPr lang="en-US" b="1" i="1" u="sng" dirty="0" smtClean="0">
                <a:solidFill>
                  <a:srgbClr val="FF0000"/>
                </a:solidFill>
              </a:rPr>
              <a:t>Pathogenesis</a:t>
            </a:r>
            <a:r>
              <a:rPr lang="en-US" sz="2400" b="1" i="1" u="sng" dirty="0" smtClean="0">
                <a:solidFill>
                  <a:srgbClr val="FF0000"/>
                </a:solidFill>
              </a:rPr>
              <a:t> </a:t>
            </a:r>
          </a:p>
          <a:p>
            <a:pPr eaLnBrk="1" hangingPunct="1">
              <a:lnSpc>
                <a:spcPct val="90000"/>
              </a:lnSpc>
            </a:pPr>
            <a:r>
              <a:rPr lang="en-US" sz="2400" b="1" dirty="0" smtClean="0"/>
              <a:t>unknown .</a:t>
            </a:r>
          </a:p>
          <a:p>
            <a:pPr eaLnBrk="1" hangingPunct="1">
              <a:lnSpc>
                <a:spcPct val="90000"/>
              </a:lnSpc>
            </a:pPr>
            <a:r>
              <a:rPr lang="en-US" sz="2400" b="1" i="1" dirty="0" smtClean="0"/>
              <a:t>injury to the </a:t>
            </a:r>
            <a:r>
              <a:rPr lang="en-US" sz="2400" b="1" i="1" dirty="0" err="1" smtClean="0"/>
              <a:t>podocytes</a:t>
            </a:r>
            <a:r>
              <a:rPr lang="en-US" sz="2400" b="1" i="1" dirty="0" smtClean="0"/>
              <a:t> is thought to represent the initiating event of primary FSGS.</a:t>
            </a:r>
            <a:r>
              <a:rPr lang="en-US" sz="2400" b="1" dirty="0" smtClean="0"/>
              <a:t> </a:t>
            </a:r>
          </a:p>
          <a:p>
            <a:pPr eaLnBrk="1" hangingPunct="1">
              <a:lnSpc>
                <a:spcPct val="90000"/>
              </a:lnSpc>
            </a:pPr>
            <a:r>
              <a:rPr lang="en-US" sz="2400" b="1" dirty="0" smtClean="0"/>
              <a:t>permeability-increasing factors produced by lymphocytes.</a:t>
            </a:r>
          </a:p>
          <a:p>
            <a:pPr eaLnBrk="1" hangingPunct="1">
              <a:lnSpc>
                <a:spcPct val="90000"/>
              </a:lnSpc>
            </a:pPr>
            <a:r>
              <a:rPr lang="en-US" sz="2400" b="1" dirty="0" smtClean="0"/>
              <a:t>The deposition of hyaline masses in the </a:t>
            </a:r>
            <a:r>
              <a:rPr lang="en-US" sz="2400" b="1" dirty="0" err="1" smtClean="0"/>
              <a:t>glomeruli</a:t>
            </a:r>
            <a:r>
              <a:rPr lang="en-US" sz="2400" b="1" dirty="0" smtClean="0"/>
              <a:t> represents the entrapment of plasma proteins and lipids in foci of injury where sclerosis develops.</a:t>
            </a:r>
          </a:p>
          <a:p>
            <a:pPr eaLnBrk="1" hangingPunct="1">
              <a:lnSpc>
                <a:spcPct val="90000"/>
              </a:lnSpc>
            </a:pPr>
            <a:r>
              <a:rPr lang="en-US" sz="2400" b="1" dirty="0" err="1" smtClean="0"/>
              <a:t>IgM</a:t>
            </a:r>
            <a:r>
              <a:rPr lang="en-US" sz="2400" b="1" dirty="0" smtClean="0"/>
              <a:t> and complement proteins commonly seen in the lesion are also believed to result from nonspecific entrapment in damaged </a:t>
            </a:r>
            <a:r>
              <a:rPr lang="en-US" sz="2400" b="1" dirty="0" err="1" smtClean="0"/>
              <a:t>glomeruli</a:t>
            </a:r>
            <a:r>
              <a:rPr lang="en-US" sz="2400" b="1" dirty="0" smtClean="0"/>
              <a:t>. </a:t>
            </a:r>
          </a:p>
          <a:p>
            <a:pPr eaLnBrk="1" hangingPunct="1">
              <a:lnSpc>
                <a:spcPct val="90000"/>
              </a:lnSpc>
            </a:pPr>
            <a:r>
              <a:rPr lang="en-US" sz="2400" b="1" dirty="0" smtClean="0"/>
              <a:t>The </a:t>
            </a:r>
            <a:r>
              <a:rPr lang="en-US" sz="2400" b="1" dirty="0" smtClean="0">
                <a:solidFill>
                  <a:srgbClr val="FF0000"/>
                </a:solidFill>
              </a:rPr>
              <a:t>recurrence of </a:t>
            </a:r>
            <a:r>
              <a:rPr lang="en-US" sz="2400" b="1" dirty="0" err="1" smtClean="0">
                <a:solidFill>
                  <a:srgbClr val="FF0000"/>
                </a:solidFill>
              </a:rPr>
              <a:t>proteinuria</a:t>
            </a:r>
            <a:r>
              <a:rPr lang="en-US" sz="2400" b="1" dirty="0" smtClean="0"/>
              <a:t> after renal </a:t>
            </a:r>
            <a:r>
              <a:rPr lang="en-US" sz="2400" b="1" dirty="0" err="1" smtClean="0"/>
              <a:t>allografts</a:t>
            </a:r>
            <a:r>
              <a:rPr lang="en-US" sz="2400" b="1" dirty="0" smtClean="0"/>
              <a:t> transplantation sometimes </a:t>
            </a:r>
            <a:r>
              <a:rPr lang="en-US" sz="2400" b="1" dirty="0" smtClean="0">
                <a:solidFill>
                  <a:srgbClr val="FF0000"/>
                </a:solidFill>
              </a:rPr>
              <a:t>within 24 hours</a:t>
            </a:r>
            <a:r>
              <a:rPr lang="en-US" sz="2400" b="1" dirty="0" smtClean="0"/>
              <a:t> of transplantation supports the idea that a circulating mediator is the cause of the damage to </a:t>
            </a:r>
            <a:r>
              <a:rPr lang="en-US" sz="2400" b="1" dirty="0" err="1" smtClean="0"/>
              <a:t>podocytes</a:t>
            </a:r>
            <a:r>
              <a:rPr lang="en-US" sz="2400" b="1" dirty="0" smtClean="0"/>
              <a:t> .</a:t>
            </a:r>
          </a:p>
          <a:p>
            <a:pPr eaLnBrk="1" hangingPunct="1">
              <a:lnSpc>
                <a:spcPct val="90000"/>
              </a:lnSpc>
            </a:pPr>
            <a:endParaRPr lang="en-US" sz="2400" b="1"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p:spPr>
        <p:txBody>
          <a:bodyPr/>
          <a:lstStyle/>
          <a:p>
            <a:fld id="{229B46A3-539A-4F13-9B4E-CFB72BE4A503}" type="slidenum">
              <a:rPr lang="ar-SA" smtClean="0">
                <a:latin typeface="Arial" pitchFamily="34" charset="0"/>
                <a:cs typeface="Arial" pitchFamily="34" charset="0"/>
              </a:rPr>
              <a:pPr/>
              <a:t>38</a:t>
            </a:fld>
            <a:endParaRPr lang="en-US" smtClean="0">
              <a:latin typeface="Arial" pitchFamily="34" charset="0"/>
              <a:cs typeface="Arial" pitchFamily="34" charset="0"/>
            </a:endParaRPr>
          </a:p>
        </p:txBody>
      </p:sp>
      <p:sp>
        <p:nvSpPr>
          <p:cNvPr id="57348" name="Rectangle 3"/>
          <p:cNvSpPr>
            <a:spLocks noGrp="1" noChangeArrowheads="1"/>
          </p:cNvSpPr>
          <p:nvPr>
            <p:ph type="body" idx="4294967295"/>
          </p:nvPr>
        </p:nvSpPr>
        <p:spPr>
          <a:xfrm>
            <a:off x="228600" y="304800"/>
            <a:ext cx="8458200" cy="6248400"/>
          </a:xfrm>
        </p:spPr>
        <p:txBody>
          <a:bodyPr/>
          <a:lstStyle/>
          <a:p>
            <a:pPr eaLnBrk="1" hangingPunct="1"/>
            <a:r>
              <a:rPr lang="en-US" b="1" u="sng" dirty="0" smtClean="0">
                <a:solidFill>
                  <a:srgbClr val="FF0000"/>
                </a:solidFill>
              </a:rPr>
              <a:t>Morphology</a:t>
            </a:r>
            <a:endParaRPr lang="en-US" dirty="0" smtClean="0"/>
          </a:p>
          <a:p>
            <a:pPr eaLnBrk="1" hangingPunct="1"/>
            <a:r>
              <a:rPr lang="en-US" sz="2800" dirty="0" smtClean="0"/>
              <a:t>The disease is "</a:t>
            </a:r>
            <a:r>
              <a:rPr lang="en-US" sz="2800" b="1" dirty="0" smtClean="0"/>
              <a:t>focal</a:t>
            </a:r>
            <a:r>
              <a:rPr lang="en-US" sz="2800" dirty="0" smtClean="0"/>
              <a:t>" and initially affects only the </a:t>
            </a:r>
            <a:r>
              <a:rPr lang="en-US" sz="2800" dirty="0" err="1" smtClean="0"/>
              <a:t>juxtamedullary</a:t>
            </a:r>
            <a:r>
              <a:rPr lang="en-US" sz="2800" dirty="0" smtClean="0"/>
              <a:t> </a:t>
            </a:r>
            <a:r>
              <a:rPr lang="en-US" sz="2800" dirty="0" err="1" smtClean="0"/>
              <a:t>glomeruli</a:t>
            </a:r>
            <a:r>
              <a:rPr lang="en-US" sz="2800" dirty="0" smtClean="0"/>
              <a:t>.</a:t>
            </a:r>
          </a:p>
          <a:p>
            <a:pPr eaLnBrk="1" hangingPunct="1"/>
            <a:r>
              <a:rPr lang="en-US" sz="2800" dirty="0" smtClean="0"/>
              <a:t> With progression eventually all levels of the cortex are affected.</a:t>
            </a:r>
          </a:p>
          <a:p>
            <a:pPr eaLnBrk="1" hangingPunct="1"/>
            <a:r>
              <a:rPr lang="en-US" sz="2800" b="1" dirty="0" smtClean="0">
                <a:solidFill>
                  <a:srgbClr val="FF0000"/>
                </a:solidFill>
              </a:rPr>
              <a:t>LM</a:t>
            </a:r>
            <a:r>
              <a:rPr lang="en-US" sz="2800" dirty="0" smtClean="0"/>
              <a:t>-FSGS is characterized by lesions occurring in some tufts within a </a:t>
            </a:r>
            <a:r>
              <a:rPr lang="en-US" sz="2800" dirty="0" err="1" smtClean="0"/>
              <a:t>glomerulus</a:t>
            </a:r>
            <a:r>
              <a:rPr lang="en-US" sz="2800" dirty="0" smtClean="0"/>
              <a:t> and sparing of the others  ( "</a:t>
            </a:r>
            <a:r>
              <a:rPr lang="en-US" sz="2800" b="1" dirty="0" smtClean="0"/>
              <a:t>segmental</a:t>
            </a:r>
            <a:r>
              <a:rPr lang="en-US" sz="2800" dirty="0" smtClean="0"/>
              <a:t>"). </a:t>
            </a:r>
          </a:p>
          <a:p>
            <a:pPr eaLnBrk="1" hangingPunct="1"/>
            <a:r>
              <a:rPr lang="en-US" sz="2800" dirty="0" smtClean="0"/>
              <a:t>The affected </a:t>
            </a:r>
            <a:r>
              <a:rPr lang="en-US" sz="2800" dirty="0" err="1" smtClean="0"/>
              <a:t>glomeruli</a:t>
            </a:r>
            <a:r>
              <a:rPr lang="en-US" sz="2800" dirty="0" smtClean="0"/>
              <a:t> exhibit </a:t>
            </a:r>
            <a:r>
              <a:rPr lang="en-US" sz="2800" b="1" dirty="0" smtClean="0"/>
              <a:t>increased </a:t>
            </a:r>
            <a:r>
              <a:rPr lang="en-US" sz="2800" b="1" dirty="0" err="1" smtClean="0"/>
              <a:t>mesangial</a:t>
            </a:r>
            <a:r>
              <a:rPr lang="en-US" sz="2800" b="1" dirty="0" smtClean="0"/>
              <a:t> matrix, obliterated capillary lumens, and deposition of hyaline masses (</a:t>
            </a:r>
            <a:r>
              <a:rPr lang="en-US" sz="2800" b="1" dirty="0" err="1" smtClean="0"/>
              <a:t>hyalinosis</a:t>
            </a:r>
            <a:r>
              <a:rPr lang="en-US" sz="2800" b="1" dirty="0" smtClean="0"/>
              <a:t>) and lipid droplets.</a:t>
            </a:r>
            <a:r>
              <a:rPr lang="en-US" sz="2800" dirty="0" smtClean="0"/>
              <a:t> </a:t>
            </a:r>
          </a:p>
          <a:p>
            <a:pPr eaLnBrk="1" hangingPunct="1"/>
            <a:r>
              <a:rPr lang="en-US" sz="2800" dirty="0" smtClean="0"/>
              <a:t>progression of the disease leads to global sclerosis of the </a:t>
            </a:r>
            <a:r>
              <a:rPr lang="en-US" sz="2800" dirty="0" err="1" smtClean="0"/>
              <a:t>glomeruli</a:t>
            </a:r>
            <a:r>
              <a:rPr lang="en-US" sz="2800" dirty="0" smtClean="0"/>
              <a:t> (</a:t>
            </a:r>
            <a:r>
              <a:rPr lang="en-US" sz="2800" b="1" dirty="0" smtClean="0"/>
              <a:t>global sclerosis</a:t>
            </a:r>
            <a:r>
              <a:rPr lang="en-US" sz="2800" dirty="0" smtClean="0"/>
              <a:t>) with pronounced tubular atrophy and interstitial fibrosis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p:spPr>
        <p:txBody>
          <a:bodyPr/>
          <a:lstStyle/>
          <a:p>
            <a:fld id="{8143CC04-E2DA-41CE-B95F-FAC5FCDE1B1E}" type="slidenum">
              <a:rPr lang="ar-SA" smtClean="0">
                <a:latin typeface="Arial" pitchFamily="34" charset="0"/>
                <a:cs typeface="Arial" pitchFamily="34" charset="0"/>
              </a:rPr>
              <a:pPr/>
              <a:t>39</a:t>
            </a:fld>
            <a:endParaRPr lang="en-US" smtClean="0">
              <a:latin typeface="Arial" pitchFamily="34" charset="0"/>
              <a:cs typeface="Arial" pitchFamily="34" charset="0"/>
            </a:endParaRPr>
          </a:p>
        </p:txBody>
      </p:sp>
      <p:sp>
        <p:nvSpPr>
          <p:cNvPr id="59395" name="Rectangle 2"/>
          <p:cNvSpPr>
            <a:spLocks noGrp="1" noChangeArrowheads="1"/>
          </p:cNvSpPr>
          <p:nvPr>
            <p:ph type="title" idx="4294967295"/>
          </p:nvPr>
        </p:nvSpPr>
        <p:spPr/>
        <p:txBody>
          <a:bodyPr/>
          <a:lstStyle/>
          <a:p>
            <a:pPr eaLnBrk="1" hangingPunct="1"/>
            <a:r>
              <a:rPr lang="en-US" sz="2000" smtClean="0"/>
              <a:t>focal and segmental glomerulosclerosis (PAS stain).</a:t>
            </a:r>
            <a:br>
              <a:rPr lang="en-US" sz="2000" smtClean="0"/>
            </a:br>
            <a:r>
              <a:rPr lang="en-US" sz="2000" smtClean="0"/>
              <a:t>a mass of scarred, obliterated capillary lumens with accumulations of matrix material</a:t>
            </a:r>
            <a:endParaRPr lang="en-US" sz="4000" smtClean="0"/>
          </a:p>
        </p:txBody>
      </p:sp>
      <p:sp>
        <p:nvSpPr>
          <p:cNvPr id="59396" name="Rectangle 3"/>
          <p:cNvSpPr>
            <a:spLocks noGrp="1" noChangeArrowheads="1"/>
          </p:cNvSpPr>
          <p:nvPr>
            <p:ph type="body" idx="4294967295"/>
          </p:nvPr>
        </p:nvSpPr>
        <p:spPr/>
        <p:txBody>
          <a:bodyPr/>
          <a:lstStyle/>
          <a:p>
            <a:pPr eaLnBrk="1" hangingPunct="1"/>
            <a:endParaRPr lang="en-US" smtClean="0"/>
          </a:p>
        </p:txBody>
      </p:sp>
      <p:pic>
        <p:nvPicPr>
          <p:cNvPr id="59397" name="Picture 5" descr="showimage"/>
          <p:cNvPicPr>
            <a:picLocks noChangeAspect="1" noChangeArrowheads="1"/>
          </p:cNvPicPr>
          <p:nvPr/>
        </p:nvPicPr>
        <p:blipFill>
          <a:blip r:embed="rId2"/>
          <a:srcRect/>
          <a:stretch>
            <a:fillRect/>
          </a:stretch>
        </p:blipFill>
        <p:spPr bwMode="auto">
          <a:xfrm>
            <a:off x="0" y="1447800"/>
            <a:ext cx="9144000" cy="4933950"/>
          </a:xfrm>
          <a:prstGeom prst="rect">
            <a:avLst/>
          </a:prstGeom>
          <a:noFill/>
          <a:ln w="9525">
            <a:noFill/>
            <a:miter lim="800000"/>
            <a:headEnd/>
            <a:tailEnd/>
          </a:ln>
        </p:spPr>
      </p:pic>
      <p:sp>
        <p:nvSpPr>
          <p:cNvPr id="59398" name="Line 6"/>
          <p:cNvSpPr>
            <a:spLocks noChangeShapeType="1"/>
          </p:cNvSpPr>
          <p:nvPr/>
        </p:nvSpPr>
        <p:spPr bwMode="auto">
          <a:xfrm flipV="1">
            <a:off x="2286000" y="3200400"/>
            <a:ext cx="1143000" cy="457200"/>
          </a:xfrm>
          <a:prstGeom prst="line">
            <a:avLst/>
          </a:prstGeom>
          <a:noFill/>
          <a:ln w="9525">
            <a:solidFill>
              <a:schemeClr val="tx1"/>
            </a:solidFill>
            <a:round/>
            <a:headEnd/>
            <a:tailEnd type="triangle" w="med" len="med"/>
          </a:ln>
        </p:spPr>
        <p:txBody>
          <a:bodyPr/>
          <a:lstStyle/>
          <a:p>
            <a:endParaRPr lang="ar-J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C5A6E78E-4791-4DB4-AD01-2513585CB3E9}" type="slidenum">
              <a:rPr lang="ar-SA"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6147" name="Rectangle 2"/>
          <p:cNvSpPr>
            <a:spLocks noGrp="1" noChangeArrowheads="1"/>
          </p:cNvSpPr>
          <p:nvPr>
            <p:ph type="title" idx="4294967295"/>
          </p:nvPr>
        </p:nvSpPr>
        <p:spPr/>
        <p:txBody>
          <a:bodyPr/>
          <a:lstStyle/>
          <a:p>
            <a:pPr eaLnBrk="1" hangingPunct="1"/>
            <a:r>
              <a:rPr lang="en-US" b="1" u="sng" smtClean="0"/>
              <a:t>The major renal syndromes</a:t>
            </a:r>
            <a:r>
              <a:rPr lang="ar-SA" smtClean="0"/>
              <a:t> </a:t>
            </a:r>
            <a:endParaRPr lang="en-US" smtClean="0"/>
          </a:p>
        </p:txBody>
      </p:sp>
      <p:sp>
        <p:nvSpPr>
          <p:cNvPr id="6148" name="Rectangle 3"/>
          <p:cNvSpPr>
            <a:spLocks noGrp="1" noChangeArrowheads="1"/>
          </p:cNvSpPr>
          <p:nvPr>
            <p:ph type="body" idx="4294967295"/>
          </p:nvPr>
        </p:nvSpPr>
        <p:spPr/>
        <p:txBody>
          <a:bodyPr/>
          <a:lstStyle/>
          <a:p>
            <a:pPr eaLnBrk="1" hangingPunct="1">
              <a:lnSpc>
                <a:spcPct val="90000"/>
              </a:lnSpc>
            </a:pPr>
            <a:r>
              <a:rPr lang="en-US" sz="3600" b="1" i="1" u="sng" dirty="0" smtClean="0">
                <a:solidFill>
                  <a:schemeClr val="accent6">
                    <a:lumMod val="60000"/>
                    <a:lumOff val="40000"/>
                  </a:schemeClr>
                </a:solidFill>
              </a:rPr>
              <a:t>1-Acute nephritic syndrome</a:t>
            </a:r>
            <a:r>
              <a:rPr lang="en-US" sz="3600" b="1" i="1" dirty="0" smtClean="0">
                <a:solidFill>
                  <a:schemeClr val="accent6">
                    <a:lumMod val="60000"/>
                    <a:lumOff val="40000"/>
                  </a:schemeClr>
                </a:solidFill>
              </a:rPr>
              <a:t>:</a:t>
            </a:r>
          </a:p>
          <a:p>
            <a:pPr eaLnBrk="1" hangingPunct="1">
              <a:lnSpc>
                <a:spcPct val="90000"/>
              </a:lnSpc>
            </a:pPr>
            <a:r>
              <a:rPr lang="en-US" sz="2800" b="1" i="1" dirty="0" smtClean="0"/>
              <a:t>it</a:t>
            </a:r>
            <a:r>
              <a:rPr lang="en-US" sz="2800" b="1" dirty="0" smtClean="0"/>
              <a:t> is a glomerular syndrome characterized by:</a:t>
            </a:r>
          </a:p>
          <a:p>
            <a:pPr eaLnBrk="1" hangingPunct="1">
              <a:lnSpc>
                <a:spcPct val="90000"/>
              </a:lnSpc>
            </a:pPr>
            <a:r>
              <a:rPr lang="en-US" sz="2800" b="1" dirty="0" smtClean="0"/>
              <a:t>1- acute onset .</a:t>
            </a:r>
          </a:p>
          <a:p>
            <a:pPr eaLnBrk="1" hangingPunct="1">
              <a:lnSpc>
                <a:spcPct val="90000"/>
              </a:lnSpc>
            </a:pPr>
            <a:r>
              <a:rPr lang="en-US" sz="2800" b="1" dirty="0" smtClean="0"/>
              <a:t>2- gross </a:t>
            </a:r>
            <a:r>
              <a:rPr lang="en-US" sz="2800" b="1" dirty="0" err="1" smtClean="0"/>
              <a:t>hematuria</a:t>
            </a:r>
            <a:r>
              <a:rPr lang="en-US" sz="2800" b="1" dirty="0" smtClean="0"/>
              <a:t>.</a:t>
            </a:r>
          </a:p>
          <a:p>
            <a:pPr eaLnBrk="1" hangingPunct="1">
              <a:lnSpc>
                <a:spcPct val="90000"/>
              </a:lnSpc>
            </a:pPr>
            <a:r>
              <a:rPr lang="en-US" sz="2800" b="1" dirty="0" smtClean="0"/>
              <a:t>3- mild to moderate </a:t>
            </a:r>
            <a:r>
              <a:rPr lang="en-US" sz="2800" b="1" dirty="0" err="1" smtClean="0"/>
              <a:t>proteinuria</a:t>
            </a:r>
            <a:r>
              <a:rPr lang="en-US" sz="2800" b="1" dirty="0" smtClean="0"/>
              <a:t> (&lt; 3.5 gm of protein/day in adults) </a:t>
            </a:r>
          </a:p>
          <a:p>
            <a:pPr eaLnBrk="1" hangingPunct="1">
              <a:lnSpc>
                <a:spcPct val="90000"/>
              </a:lnSpc>
            </a:pPr>
            <a:r>
              <a:rPr lang="en-US" sz="2800" b="1" dirty="0" smtClean="0"/>
              <a:t>4- </a:t>
            </a:r>
            <a:r>
              <a:rPr lang="en-US" sz="2800" b="1" dirty="0" err="1" smtClean="0"/>
              <a:t>azotemia</a:t>
            </a:r>
            <a:r>
              <a:rPr lang="en-US" sz="2800" b="1" dirty="0" smtClean="0"/>
              <a:t>. </a:t>
            </a:r>
          </a:p>
          <a:p>
            <a:pPr eaLnBrk="1" hangingPunct="1">
              <a:lnSpc>
                <a:spcPct val="90000"/>
              </a:lnSpc>
            </a:pPr>
            <a:r>
              <a:rPr lang="en-US" sz="2800" b="1" dirty="0" smtClean="0"/>
              <a:t>5- edema. </a:t>
            </a:r>
          </a:p>
          <a:p>
            <a:pPr eaLnBrk="1" hangingPunct="1">
              <a:lnSpc>
                <a:spcPct val="90000"/>
              </a:lnSpc>
            </a:pPr>
            <a:r>
              <a:rPr lang="en-US" sz="2800" b="1" dirty="0" smtClean="0"/>
              <a:t>6- hypertension.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05E05724-0607-45BB-9868-A3E8D2282B38}" type="slidenum">
              <a:rPr lang="ar-SA" smtClean="0">
                <a:latin typeface="Arial" pitchFamily="34" charset="0"/>
                <a:cs typeface="Arial" pitchFamily="34" charset="0"/>
              </a:rPr>
              <a:pPr/>
              <a:t>40</a:t>
            </a:fld>
            <a:endParaRPr lang="en-US" smtClean="0">
              <a:latin typeface="Arial" pitchFamily="34" charset="0"/>
              <a:cs typeface="Arial" pitchFamily="34" charset="0"/>
            </a:endParaRPr>
          </a:p>
        </p:txBody>
      </p:sp>
      <p:sp>
        <p:nvSpPr>
          <p:cNvPr id="60419" name="Rectangle 2"/>
          <p:cNvSpPr>
            <a:spLocks noGrp="1" noChangeArrowheads="1"/>
          </p:cNvSpPr>
          <p:nvPr>
            <p:ph type="title"/>
          </p:nvPr>
        </p:nvSpPr>
        <p:spPr/>
        <p:txBody>
          <a:bodyPr/>
          <a:lstStyle/>
          <a:p>
            <a:pPr eaLnBrk="1" hangingPunct="1"/>
            <a:r>
              <a:rPr lang="en-US" sz="2400" b="1" smtClean="0"/>
              <a:t>FSGS </a:t>
            </a:r>
            <a:br>
              <a:rPr lang="en-US" sz="2400" b="1" smtClean="0"/>
            </a:br>
            <a:r>
              <a:rPr lang="en-US" sz="2400" b="1" smtClean="0"/>
              <a:t> blue collagen deposition</a:t>
            </a:r>
            <a:r>
              <a:rPr lang="ar-JO" sz="2400" b="1" smtClean="0"/>
              <a:t> </a:t>
            </a:r>
            <a:r>
              <a:rPr lang="en-US" sz="2400" b="1" smtClean="0"/>
              <a:t> (MT stain).</a:t>
            </a:r>
          </a:p>
        </p:txBody>
      </p:sp>
      <p:sp>
        <p:nvSpPr>
          <p:cNvPr id="60420" name="Rectangle 3"/>
          <p:cNvSpPr>
            <a:spLocks noGrp="1" noChangeArrowheads="1"/>
          </p:cNvSpPr>
          <p:nvPr>
            <p:ph type="body" idx="1"/>
          </p:nvPr>
        </p:nvSpPr>
        <p:spPr/>
        <p:txBody>
          <a:bodyPr/>
          <a:lstStyle/>
          <a:p>
            <a:pPr eaLnBrk="1" hangingPunct="1"/>
            <a:endParaRPr lang="en-US" smtClean="0"/>
          </a:p>
        </p:txBody>
      </p:sp>
      <p:pic>
        <p:nvPicPr>
          <p:cNvPr id="60421" name="Picture 4" descr="RENAL083"/>
          <p:cNvPicPr>
            <a:picLocks noChangeAspect="1" noChangeArrowheads="1"/>
          </p:cNvPicPr>
          <p:nvPr/>
        </p:nvPicPr>
        <p:blipFill>
          <a:blip r:embed="rId2"/>
          <a:srcRect/>
          <a:stretch>
            <a:fillRect/>
          </a:stretch>
        </p:blipFill>
        <p:spPr bwMode="auto">
          <a:xfrm>
            <a:off x="457200" y="1600200"/>
            <a:ext cx="8229600" cy="45148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noFill/>
        </p:spPr>
        <p:txBody>
          <a:bodyPr/>
          <a:lstStyle/>
          <a:p>
            <a:fld id="{CF5EC507-436A-488E-AF36-2E98A839971F}" type="slidenum">
              <a:rPr lang="ar-SA" smtClean="0">
                <a:latin typeface="Arial" pitchFamily="34" charset="0"/>
                <a:cs typeface="Arial" pitchFamily="34" charset="0"/>
              </a:rPr>
              <a:pPr/>
              <a:t>41</a:t>
            </a:fld>
            <a:endParaRPr lang="en-US" smtClean="0">
              <a:latin typeface="Arial" pitchFamily="34" charset="0"/>
              <a:cs typeface="Arial" pitchFamily="34" charset="0"/>
            </a:endParaRPr>
          </a:p>
        </p:txBody>
      </p:sp>
      <p:sp>
        <p:nvSpPr>
          <p:cNvPr id="61444" name="Rectangle 3"/>
          <p:cNvSpPr>
            <a:spLocks noGrp="1" noChangeArrowheads="1"/>
          </p:cNvSpPr>
          <p:nvPr>
            <p:ph type="body" idx="4294967295"/>
          </p:nvPr>
        </p:nvSpPr>
        <p:spPr>
          <a:xfrm>
            <a:off x="457200" y="152400"/>
            <a:ext cx="8229600" cy="5973763"/>
          </a:xfrm>
        </p:spPr>
        <p:txBody>
          <a:bodyPr/>
          <a:lstStyle/>
          <a:p>
            <a:pPr eaLnBrk="1" hangingPunct="1"/>
            <a:r>
              <a:rPr lang="en-US" b="1" dirty="0" smtClean="0">
                <a:solidFill>
                  <a:srgbClr val="FF0000"/>
                </a:solidFill>
              </a:rPr>
              <a:t>IF microscopy</a:t>
            </a:r>
            <a:r>
              <a:rPr lang="en-US" dirty="0" smtClean="0"/>
              <a:t> </a:t>
            </a:r>
          </a:p>
          <a:p>
            <a:pPr eaLnBrk="1" hangingPunct="1"/>
            <a:r>
              <a:rPr lang="en-US" u="sng" dirty="0" smtClean="0"/>
              <a:t>Negative</a:t>
            </a:r>
            <a:r>
              <a:rPr lang="en-US" dirty="0" smtClean="0"/>
              <a:t>. Sometimes non-specific trapping of </a:t>
            </a:r>
            <a:r>
              <a:rPr lang="en-US" dirty="0" err="1" smtClean="0"/>
              <a:t>Igs</a:t>
            </a:r>
            <a:r>
              <a:rPr lang="en-US" dirty="0" smtClean="0"/>
              <a:t> usually </a:t>
            </a:r>
            <a:r>
              <a:rPr lang="en-US" dirty="0" err="1" smtClean="0"/>
              <a:t>IgM</a:t>
            </a:r>
            <a:r>
              <a:rPr lang="en-US" dirty="0" smtClean="0"/>
              <a:t>, and complement in the areas of </a:t>
            </a:r>
            <a:r>
              <a:rPr lang="en-US" dirty="0" err="1" smtClean="0"/>
              <a:t>hyalinosis</a:t>
            </a:r>
            <a:r>
              <a:rPr lang="en-US" dirty="0" smtClean="0"/>
              <a:t>.</a:t>
            </a:r>
          </a:p>
          <a:p>
            <a:pPr eaLnBrk="1" hangingPunct="1"/>
            <a:r>
              <a:rPr lang="en-US" b="1" dirty="0" smtClean="0">
                <a:solidFill>
                  <a:srgbClr val="FF0000"/>
                </a:solidFill>
              </a:rPr>
              <a:t>EM</a:t>
            </a:r>
            <a:r>
              <a:rPr lang="en-US" dirty="0" smtClean="0"/>
              <a:t> </a:t>
            </a:r>
          </a:p>
          <a:p>
            <a:pPr eaLnBrk="1" hangingPunct="1"/>
            <a:r>
              <a:rPr lang="en-US" dirty="0" smtClean="0"/>
              <a:t>the </a:t>
            </a:r>
            <a:r>
              <a:rPr lang="en-US" dirty="0" err="1" smtClean="0"/>
              <a:t>podocytes</a:t>
            </a:r>
            <a:r>
              <a:rPr lang="en-US" dirty="0" smtClean="0"/>
              <a:t> exhibit </a:t>
            </a:r>
            <a:r>
              <a:rPr lang="en-US" b="1" dirty="0" smtClean="0"/>
              <a:t>effacement of foot processes</a:t>
            </a:r>
            <a:r>
              <a:rPr lang="en-US" dirty="0" smtClean="0"/>
              <a:t> as in MCD.</a:t>
            </a:r>
          </a:p>
          <a:p>
            <a:pPr eaLnBrk="1" hangingPunct="1"/>
            <a:r>
              <a:rPr lang="en-US" b="1" u="sng" dirty="0" smtClean="0"/>
              <a:t>Clinical Course</a:t>
            </a:r>
            <a:r>
              <a:rPr lang="en-US" dirty="0" smtClean="0"/>
              <a:t>  </a:t>
            </a:r>
          </a:p>
          <a:p>
            <a:pPr eaLnBrk="1" hangingPunct="1"/>
            <a:r>
              <a:rPr lang="en-US" b="1" dirty="0" smtClean="0"/>
              <a:t>Poor responses to corticosteroid therapy. </a:t>
            </a:r>
          </a:p>
          <a:p>
            <a:pPr eaLnBrk="1" hangingPunct="1"/>
            <a:r>
              <a:rPr lang="en-US" b="1" dirty="0" smtClean="0"/>
              <a:t>about 50% of individuals suffer renal failure after 10 years. </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p:spPr>
        <p:txBody>
          <a:bodyPr/>
          <a:lstStyle/>
          <a:p>
            <a:fld id="{B0B4542C-22BE-44D2-8A42-98FBF4A0D71A}" type="slidenum">
              <a:rPr lang="ar-SA" smtClean="0">
                <a:latin typeface="Arial" pitchFamily="34" charset="0"/>
                <a:cs typeface="Arial" pitchFamily="34" charset="0"/>
              </a:rPr>
              <a:pPr/>
              <a:t>42</a:t>
            </a:fld>
            <a:endParaRPr lang="en-US" smtClean="0">
              <a:latin typeface="Arial" pitchFamily="34" charset="0"/>
              <a:cs typeface="Arial" pitchFamily="34" charset="0"/>
            </a:endParaRPr>
          </a:p>
        </p:txBody>
      </p:sp>
      <p:sp>
        <p:nvSpPr>
          <p:cNvPr id="63491" name="Rectangle 2"/>
          <p:cNvSpPr>
            <a:spLocks noGrp="1" noChangeArrowheads="1"/>
          </p:cNvSpPr>
          <p:nvPr>
            <p:ph type="title" idx="4294967295"/>
          </p:nvPr>
        </p:nvSpPr>
        <p:spPr/>
        <p:txBody>
          <a:bodyPr/>
          <a:lstStyle/>
          <a:p>
            <a:pPr eaLnBrk="1" hangingPunct="1"/>
            <a:r>
              <a:rPr lang="en-US" b="1" smtClean="0"/>
              <a:t>Collapsing glomerulopathy</a:t>
            </a:r>
          </a:p>
        </p:txBody>
      </p:sp>
      <p:sp>
        <p:nvSpPr>
          <p:cNvPr id="63492" name="Rectangle 3"/>
          <p:cNvSpPr>
            <a:spLocks noGrp="1" noChangeArrowheads="1"/>
          </p:cNvSpPr>
          <p:nvPr>
            <p:ph type="body" idx="4294967295"/>
          </p:nvPr>
        </p:nvSpPr>
        <p:spPr/>
        <p:txBody>
          <a:bodyPr/>
          <a:lstStyle/>
          <a:p>
            <a:pPr eaLnBrk="1" hangingPunct="1">
              <a:lnSpc>
                <a:spcPct val="90000"/>
              </a:lnSpc>
            </a:pPr>
            <a:r>
              <a:rPr lang="en-US" smtClean="0"/>
              <a:t>It is a morphologic variant of FSGS.</a:t>
            </a:r>
          </a:p>
          <a:p>
            <a:pPr eaLnBrk="1" hangingPunct="1">
              <a:lnSpc>
                <a:spcPct val="90000"/>
              </a:lnSpc>
            </a:pPr>
            <a:r>
              <a:rPr lang="en-US" smtClean="0"/>
              <a:t>It carries a particularly poor prognosis.   </a:t>
            </a:r>
          </a:p>
          <a:p>
            <a:pPr eaLnBrk="1" hangingPunct="1">
              <a:lnSpc>
                <a:spcPct val="90000"/>
              </a:lnSpc>
            </a:pPr>
            <a:r>
              <a:rPr lang="en-US" smtClean="0"/>
              <a:t>It is characterized by collapse of the entire glomerular tuft and podocyte hyperplasia. </a:t>
            </a:r>
          </a:p>
          <a:p>
            <a:pPr eaLnBrk="1" hangingPunct="1">
              <a:lnSpc>
                <a:spcPct val="90000"/>
              </a:lnSpc>
            </a:pPr>
            <a:r>
              <a:rPr lang="en-US" smtClean="0"/>
              <a:t>It may be :</a:t>
            </a:r>
          </a:p>
          <a:p>
            <a:pPr eaLnBrk="1" hangingPunct="1">
              <a:lnSpc>
                <a:spcPct val="90000"/>
              </a:lnSpc>
            </a:pPr>
            <a:r>
              <a:rPr lang="en-US" smtClean="0"/>
              <a:t>1-idiopathic .</a:t>
            </a:r>
          </a:p>
          <a:p>
            <a:pPr eaLnBrk="1" hangingPunct="1">
              <a:lnSpc>
                <a:spcPct val="90000"/>
              </a:lnSpc>
            </a:pPr>
            <a:r>
              <a:rPr lang="en-US" smtClean="0"/>
              <a:t>2-associated with HIV infection.</a:t>
            </a:r>
          </a:p>
          <a:p>
            <a:pPr eaLnBrk="1" hangingPunct="1">
              <a:lnSpc>
                <a:spcPct val="90000"/>
              </a:lnSpc>
            </a:pPr>
            <a:r>
              <a:rPr lang="en-US" smtClean="0"/>
              <a:t>3-drug-induced toxicities.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3FFB96-18B4-4305-B915-14B38A64C183}" type="slidenum">
              <a:rPr lang="ar-SA"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p>
            <a:fld id="{1B2CBB47-1084-4046-B6E8-E94F5B9BE1F4}" type="slidenum">
              <a:rPr lang="ar-SA"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65539" name="Rectangle 2"/>
          <p:cNvSpPr>
            <a:spLocks noGrp="1" noChangeArrowheads="1"/>
          </p:cNvSpPr>
          <p:nvPr>
            <p:ph type="title" idx="4294967295"/>
          </p:nvPr>
        </p:nvSpPr>
        <p:spPr>
          <a:xfrm>
            <a:off x="457200" y="0"/>
            <a:ext cx="8229600" cy="1143000"/>
          </a:xfrm>
        </p:spPr>
        <p:txBody>
          <a:bodyPr/>
          <a:lstStyle/>
          <a:p>
            <a:pPr eaLnBrk="1" hangingPunct="1"/>
            <a:r>
              <a:rPr lang="en-US" sz="3200" b="1" i="1" u="sng" dirty="0" smtClean="0">
                <a:solidFill>
                  <a:schemeClr val="accent6">
                    <a:lumMod val="60000"/>
                    <a:lumOff val="40000"/>
                  </a:schemeClr>
                </a:solidFill>
              </a:rPr>
              <a:t>Membranous </a:t>
            </a:r>
            <a:r>
              <a:rPr lang="en-US" sz="3200" b="1" i="1" u="sng" dirty="0" err="1" smtClean="0">
                <a:solidFill>
                  <a:schemeClr val="accent6">
                    <a:lumMod val="60000"/>
                    <a:lumOff val="40000"/>
                  </a:schemeClr>
                </a:solidFill>
              </a:rPr>
              <a:t>Glomerulonephritis</a:t>
            </a:r>
            <a:r>
              <a:rPr lang="en-US" sz="3200" b="1" i="1" u="sng" dirty="0" smtClean="0">
                <a:solidFill>
                  <a:schemeClr val="accent6">
                    <a:lumMod val="60000"/>
                    <a:lumOff val="40000"/>
                  </a:schemeClr>
                </a:solidFill>
              </a:rPr>
              <a:t> ( MGN)</a:t>
            </a:r>
            <a:r>
              <a:rPr lang="en-US" sz="4000" u="sng" dirty="0" smtClean="0">
                <a:solidFill>
                  <a:schemeClr val="accent6">
                    <a:lumMod val="60000"/>
                    <a:lumOff val="40000"/>
                  </a:schemeClr>
                </a:solidFill>
              </a:rPr>
              <a:t> </a:t>
            </a:r>
            <a:br>
              <a:rPr lang="en-US" sz="4000" u="sng" dirty="0" smtClean="0">
                <a:solidFill>
                  <a:schemeClr val="accent6">
                    <a:lumMod val="60000"/>
                    <a:lumOff val="40000"/>
                  </a:schemeClr>
                </a:solidFill>
              </a:rPr>
            </a:br>
            <a:endParaRPr lang="en-US" sz="4000" u="sng" dirty="0" smtClean="0">
              <a:solidFill>
                <a:schemeClr val="accent6">
                  <a:lumMod val="60000"/>
                  <a:lumOff val="40000"/>
                </a:schemeClr>
              </a:solidFill>
            </a:endParaRPr>
          </a:p>
        </p:txBody>
      </p:sp>
      <p:sp>
        <p:nvSpPr>
          <p:cNvPr id="65540" name="Rectangle 3"/>
          <p:cNvSpPr>
            <a:spLocks noGrp="1" noChangeArrowheads="1"/>
          </p:cNvSpPr>
          <p:nvPr>
            <p:ph type="body" idx="4294967295"/>
          </p:nvPr>
        </p:nvSpPr>
        <p:spPr>
          <a:xfrm>
            <a:off x="457200" y="609600"/>
            <a:ext cx="8229600" cy="5516563"/>
          </a:xfrm>
        </p:spPr>
        <p:txBody>
          <a:bodyPr/>
          <a:lstStyle/>
          <a:p>
            <a:pPr eaLnBrk="1" hangingPunct="1"/>
            <a:r>
              <a:rPr lang="en-US" sz="2800" b="1" dirty="0" smtClean="0"/>
              <a:t>It is slowly progressive disease.</a:t>
            </a:r>
          </a:p>
          <a:p>
            <a:pPr eaLnBrk="1" hangingPunct="1"/>
            <a:r>
              <a:rPr lang="en-US" sz="2800" b="1" dirty="0" smtClean="0"/>
              <a:t>most common between 30 -50 years of age.</a:t>
            </a:r>
          </a:p>
          <a:p>
            <a:pPr eaLnBrk="1" hangingPunct="1"/>
            <a:r>
              <a:rPr lang="en-US" sz="2800" b="1" dirty="0" smtClean="0"/>
              <a:t>It  </a:t>
            </a:r>
            <a:r>
              <a:rPr lang="en-US" sz="2800" b="1" i="1" dirty="0" smtClean="0"/>
              <a:t>is characterized morphologically by the presence of </a:t>
            </a:r>
            <a:r>
              <a:rPr lang="en-US" sz="2800" b="1" i="1" dirty="0" err="1" smtClean="0">
                <a:solidFill>
                  <a:srgbClr val="FF0000"/>
                </a:solidFill>
              </a:rPr>
              <a:t>subepithelial</a:t>
            </a:r>
            <a:r>
              <a:rPr lang="en-US" sz="2800" b="1" i="1" dirty="0" smtClean="0">
                <a:solidFill>
                  <a:srgbClr val="FF0000"/>
                </a:solidFill>
              </a:rPr>
              <a:t> </a:t>
            </a:r>
            <a:r>
              <a:rPr lang="en-US" sz="2800" b="1" i="1" dirty="0" err="1" smtClean="0">
                <a:solidFill>
                  <a:srgbClr val="FF0000"/>
                </a:solidFill>
              </a:rPr>
              <a:t>Ig</a:t>
            </a:r>
            <a:r>
              <a:rPr lang="en-US" sz="2800" b="1" i="1" dirty="0" smtClean="0">
                <a:solidFill>
                  <a:srgbClr val="FF0000"/>
                </a:solidFill>
              </a:rPr>
              <a:t>-containing</a:t>
            </a:r>
            <a:r>
              <a:rPr lang="en-US" sz="2800" b="1" i="1" dirty="0" smtClean="0"/>
              <a:t> deposits along the GBM.</a:t>
            </a:r>
          </a:p>
          <a:p>
            <a:pPr eaLnBrk="1" hangingPunct="1"/>
            <a:r>
              <a:rPr lang="en-US" sz="2800" b="1" u="sng" dirty="0" smtClean="0"/>
              <a:t>Membranous </a:t>
            </a:r>
            <a:r>
              <a:rPr lang="en-US" sz="2800" b="1" u="sng" dirty="0" err="1" smtClean="0"/>
              <a:t>glomerulonephritis</a:t>
            </a:r>
            <a:r>
              <a:rPr lang="en-US" sz="2800" b="1" u="sng" dirty="0" smtClean="0"/>
              <a:t> :</a:t>
            </a:r>
          </a:p>
          <a:p>
            <a:pPr eaLnBrk="1" hangingPunct="1"/>
            <a:r>
              <a:rPr lang="en-US" sz="2800" b="1" dirty="0" smtClean="0"/>
              <a:t>1-Idiopathic (85% of cases). </a:t>
            </a:r>
          </a:p>
          <a:p>
            <a:pPr eaLnBrk="1" hangingPunct="1"/>
            <a:r>
              <a:rPr lang="en-US" sz="2800" b="1" dirty="0" smtClean="0"/>
              <a:t>2-Secondary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p:spPr>
        <p:txBody>
          <a:bodyPr/>
          <a:lstStyle/>
          <a:p>
            <a:fld id="{D0C58478-354C-4157-811C-6DE2DB533D12}" type="slidenum">
              <a:rPr lang="ar-SA" smtClean="0">
                <a:latin typeface="Arial" pitchFamily="34" charset="0"/>
                <a:cs typeface="Arial" pitchFamily="34" charset="0"/>
              </a:rPr>
              <a:pPr/>
              <a:t>45</a:t>
            </a:fld>
            <a:endParaRPr lang="en-US" smtClean="0">
              <a:latin typeface="Arial" pitchFamily="34" charset="0"/>
              <a:cs typeface="Arial" pitchFamily="34" charset="0"/>
            </a:endParaRPr>
          </a:p>
        </p:txBody>
      </p:sp>
      <p:sp>
        <p:nvSpPr>
          <p:cNvPr id="67587" name="Rectangle 2"/>
          <p:cNvSpPr>
            <a:spLocks noGrp="1" noChangeArrowheads="1"/>
          </p:cNvSpPr>
          <p:nvPr>
            <p:ph type="title" idx="4294967295"/>
          </p:nvPr>
        </p:nvSpPr>
        <p:spPr/>
        <p:txBody>
          <a:bodyPr/>
          <a:lstStyle/>
          <a:p>
            <a:pPr eaLnBrk="1" hangingPunct="1"/>
            <a:r>
              <a:rPr lang="en-US" sz="3600" b="1" u="sng" dirty="0" smtClean="0">
                <a:solidFill>
                  <a:schemeClr val="tx1"/>
                </a:solidFill>
              </a:rPr>
              <a:t>secondary to other disorders including</a:t>
            </a:r>
            <a:r>
              <a:rPr lang="en-US" sz="3600" b="1" dirty="0" smtClean="0">
                <a:solidFill>
                  <a:schemeClr val="tx1"/>
                </a:solidFill>
              </a:rPr>
              <a:t>: </a:t>
            </a:r>
            <a:br>
              <a:rPr lang="en-US" sz="3600" b="1" dirty="0" smtClean="0">
                <a:solidFill>
                  <a:schemeClr val="tx1"/>
                </a:solidFill>
              </a:rPr>
            </a:br>
            <a:endParaRPr lang="en-US" dirty="0" smtClean="0">
              <a:solidFill>
                <a:schemeClr val="tx1"/>
              </a:solidFill>
            </a:endParaRPr>
          </a:p>
        </p:txBody>
      </p:sp>
      <p:sp>
        <p:nvSpPr>
          <p:cNvPr id="67588" name="Rectangle 3"/>
          <p:cNvSpPr>
            <a:spLocks noGrp="1" noChangeArrowheads="1"/>
          </p:cNvSpPr>
          <p:nvPr>
            <p:ph type="body" idx="4294967295"/>
          </p:nvPr>
        </p:nvSpPr>
        <p:spPr/>
        <p:txBody>
          <a:bodyPr/>
          <a:lstStyle/>
          <a:p>
            <a:pPr eaLnBrk="1" hangingPunct="1">
              <a:lnSpc>
                <a:spcPct val="80000"/>
              </a:lnSpc>
            </a:pPr>
            <a:r>
              <a:rPr lang="en-US" sz="2800" b="1" dirty="0" smtClean="0"/>
              <a:t>(1) infections (HBV, </a:t>
            </a:r>
            <a:r>
              <a:rPr lang="en-US" sz="2800" b="1" dirty="0" err="1" smtClean="0"/>
              <a:t>syphilis,schistosomiasis</a:t>
            </a:r>
            <a:r>
              <a:rPr lang="en-US" sz="2800" b="1" dirty="0" smtClean="0"/>
              <a:t>,  </a:t>
            </a:r>
          </a:p>
          <a:p>
            <a:pPr eaLnBrk="1" hangingPunct="1">
              <a:lnSpc>
                <a:spcPct val="80000"/>
              </a:lnSpc>
              <a:buFontTx/>
              <a:buNone/>
            </a:pPr>
            <a:r>
              <a:rPr lang="en-US" sz="2800" b="1" dirty="0" smtClean="0"/>
              <a:t>         malaria).</a:t>
            </a:r>
          </a:p>
          <a:p>
            <a:pPr eaLnBrk="1" hangingPunct="1">
              <a:lnSpc>
                <a:spcPct val="80000"/>
              </a:lnSpc>
            </a:pPr>
            <a:r>
              <a:rPr lang="en-US" sz="2800" b="1" dirty="0" smtClean="0"/>
              <a:t>(2) malignant tumors (carcinoma of the lung  </a:t>
            </a:r>
          </a:p>
          <a:p>
            <a:pPr eaLnBrk="1" hangingPunct="1">
              <a:lnSpc>
                <a:spcPct val="80000"/>
              </a:lnSpc>
              <a:buFontTx/>
              <a:buNone/>
            </a:pPr>
            <a:r>
              <a:rPr lang="en-US" sz="2800" b="1" dirty="0" smtClean="0"/>
              <a:t>         and colon and melanoma).</a:t>
            </a:r>
          </a:p>
          <a:p>
            <a:pPr eaLnBrk="1" hangingPunct="1">
              <a:lnSpc>
                <a:spcPct val="80000"/>
              </a:lnSpc>
            </a:pPr>
            <a:r>
              <a:rPr lang="en-US" sz="2800" b="1" dirty="0" smtClean="0"/>
              <a:t>(3) autoimmune diseases as SLE .</a:t>
            </a:r>
          </a:p>
          <a:p>
            <a:pPr eaLnBrk="1" hangingPunct="1">
              <a:lnSpc>
                <a:spcPct val="80000"/>
              </a:lnSpc>
            </a:pPr>
            <a:r>
              <a:rPr lang="en-US" sz="2800" b="1" dirty="0" smtClean="0"/>
              <a:t>(4) exposure to inorganic salts (gold, </a:t>
            </a:r>
          </a:p>
          <a:p>
            <a:pPr eaLnBrk="1" hangingPunct="1">
              <a:lnSpc>
                <a:spcPct val="80000"/>
              </a:lnSpc>
              <a:buFontTx/>
              <a:buNone/>
            </a:pPr>
            <a:r>
              <a:rPr lang="en-US" sz="2800" b="1" dirty="0" smtClean="0"/>
              <a:t>         mercury).</a:t>
            </a:r>
          </a:p>
          <a:p>
            <a:pPr eaLnBrk="1" hangingPunct="1">
              <a:lnSpc>
                <a:spcPct val="80000"/>
              </a:lnSpc>
            </a:pPr>
            <a:r>
              <a:rPr lang="en-US" sz="2800" b="1" dirty="0" smtClean="0"/>
              <a:t>(5) drugs (</a:t>
            </a:r>
            <a:r>
              <a:rPr lang="en-US" sz="2800" b="1" dirty="0" err="1" smtClean="0"/>
              <a:t>penicillamine</a:t>
            </a:r>
            <a:r>
              <a:rPr lang="en-US" sz="2800" b="1" dirty="0" smtClean="0"/>
              <a:t>, </a:t>
            </a:r>
            <a:r>
              <a:rPr lang="en-US" sz="2800" b="1" dirty="0" err="1" smtClean="0"/>
              <a:t>captopril,NSAID</a:t>
            </a:r>
            <a:r>
              <a:rPr lang="en-US" sz="2800" b="1" dirty="0" smtClean="0"/>
              <a:t>). </a:t>
            </a:r>
          </a:p>
          <a:p>
            <a:pPr eaLnBrk="1" hangingPunct="1">
              <a:lnSpc>
                <a:spcPct val="80000"/>
              </a:lnSpc>
              <a:buFontTx/>
              <a:buNone/>
            </a:pPr>
            <a:r>
              <a:rPr lang="en-US" sz="2800" b="1" dirty="0" smtClean="0"/>
              <a:t> </a:t>
            </a:r>
          </a:p>
          <a:p>
            <a:pPr eaLnBrk="1" hangingPunct="1">
              <a:lnSpc>
                <a:spcPct val="80000"/>
              </a:lnSpc>
            </a:pPr>
            <a:endParaRPr lang="en-US" sz="2800" b="1"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p:spPr>
        <p:txBody>
          <a:bodyPr/>
          <a:lstStyle/>
          <a:p>
            <a:fld id="{E9D6B2E1-31AE-4CE4-9406-0DC79C57A0F1}" type="slidenum">
              <a:rPr lang="ar-SA" smtClean="0">
                <a:latin typeface="Arial" pitchFamily="34" charset="0"/>
                <a:cs typeface="Arial" pitchFamily="34" charset="0"/>
              </a:rPr>
              <a:pPr/>
              <a:t>46</a:t>
            </a:fld>
            <a:endParaRPr lang="en-US" smtClean="0">
              <a:latin typeface="Arial" pitchFamily="34" charset="0"/>
              <a:cs typeface="Arial" pitchFamily="34" charset="0"/>
            </a:endParaRPr>
          </a:p>
        </p:txBody>
      </p:sp>
      <p:sp>
        <p:nvSpPr>
          <p:cNvPr id="68612" name="Rectangle 3"/>
          <p:cNvSpPr>
            <a:spLocks noGrp="1" noChangeArrowheads="1"/>
          </p:cNvSpPr>
          <p:nvPr>
            <p:ph type="body" idx="4294967295"/>
          </p:nvPr>
        </p:nvSpPr>
        <p:spPr>
          <a:xfrm>
            <a:off x="457200" y="228600"/>
            <a:ext cx="8229600" cy="5897563"/>
          </a:xfrm>
        </p:spPr>
        <p:txBody>
          <a:bodyPr/>
          <a:lstStyle/>
          <a:p>
            <a:pPr eaLnBrk="1" hangingPunct="1"/>
            <a:r>
              <a:rPr lang="en-US" b="1" i="1" u="sng" dirty="0" smtClean="0">
                <a:solidFill>
                  <a:schemeClr val="accent2">
                    <a:lumMod val="60000"/>
                    <a:lumOff val="40000"/>
                  </a:schemeClr>
                </a:solidFill>
              </a:rPr>
              <a:t>Pathogenesis</a:t>
            </a:r>
            <a:endParaRPr lang="en-US" b="1" dirty="0" smtClean="0">
              <a:solidFill>
                <a:schemeClr val="accent2">
                  <a:lumMod val="60000"/>
                  <a:lumOff val="40000"/>
                </a:schemeClr>
              </a:solidFill>
            </a:endParaRPr>
          </a:p>
          <a:p>
            <a:pPr eaLnBrk="1" hangingPunct="1"/>
            <a:r>
              <a:rPr lang="en-US" b="1" dirty="0" smtClean="0"/>
              <a:t>Membranous GN is a form of chronic immune complex nephritis.</a:t>
            </a:r>
          </a:p>
          <a:p>
            <a:pPr eaLnBrk="1" hangingPunct="1"/>
            <a:r>
              <a:rPr lang="en-US" b="1" dirty="0" smtClean="0"/>
              <a:t>circulating complexes of </a:t>
            </a:r>
          </a:p>
          <a:p>
            <a:pPr eaLnBrk="1" hangingPunct="1"/>
            <a:r>
              <a:rPr lang="en-US" b="1" dirty="0" smtClean="0"/>
              <a:t>1- exogenous (e.g., hepatitis B virus) .</a:t>
            </a:r>
          </a:p>
          <a:p>
            <a:pPr eaLnBrk="1" hangingPunct="1"/>
            <a:r>
              <a:rPr lang="en-US" b="1" dirty="0" smtClean="0"/>
              <a:t>2- endogenous (DNA in SLE) antigen .</a:t>
            </a:r>
          </a:p>
          <a:p>
            <a:pPr eaLnBrk="1" hangingPunct="1"/>
            <a:r>
              <a:rPr lang="en-US" b="1" u="sng" dirty="0" smtClean="0">
                <a:solidFill>
                  <a:schemeClr val="accent2">
                    <a:lumMod val="60000"/>
                    <a:lumOff val="40000"/>
                  </a:schemeClr>
                </a:solidFill>
              </a:rPr>
              <a:t>Morphology</a:t>
            </a:r>
          </a:p>
          <a:p>
            <a:pPr eaLnBrk="1" hangingPunct="1"/>
            <a:r>
              <a:rPr lang="en-US" b="1" dirty="0" smtClean="0">
                <a:solidFill>
                  <a:srgbClr val="FF0000"/>
                </a:solidFill>
              </a:rPr>
              <a:t>LM</a:t>
            </a:r>
          </a:p>
          <a:p>
            <a:pPr eaLnBrk="1" hangingPunct="1"/>
            <a:r>
              <a:rPr lang="en-US" dirty="0" smtClean="0"/>
              <a:t>the basic change appears to be </a:t>
            </a:r>
            <a:r>
              <a:rPr lang="en-US" b="1" dirty="0" smtClean="0"/>
              <a:t>diffuse thickening of the GBM</a:t>
            </a:r>
            <a:r>
              <a:rPr lang="en-US" dirty="0" smtClean="0"/>
              <a:t> .</a:t>
            </a:r>
          </a:p>
          <a:p>
            <a:pPr eaLnBrk="1" hangingPunct="1"/>
            <a:endParaRPr lang="en-US" b="1" dirty="0" smtClean="0">
              <a:solidFill>
                <a:schemeClr val="accent2">
                  <a:lumMod val="60000"/>
                  <a:lumOff val="40000"/>
                </a:schemeClr>
              </a:solidFill>
            </a:endParaRPr>
          </a:p>
          <a:p>
            <a:pPr eaLnBrk="1" hangingPunct="1">
              <a:buFontTx/>
              <a:buNone/>
            </a:pPr>
            <a:r>
              <a:rPr lang="en-US" b="1" dirty="0"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578A07F8-C40A-4F70-80E0-8BC78472EF11}" type="slidenum">
              <a:rPr lang="ar-SA" smtClean="0">
                <a:latin typeface="Arial" pitchFamily="34" charset="0"/>
                <a:cs typeface="Arial" pitchFamily="34" charset="0"/>
              </a:rPr>
              <a:pPr/>
              <a:t>47</a:t>
            </a:fld>
            <a:endParaRPr lang="en-US" smtClean="0">
              <a:latin typeface="Arial" pitchFamily="34" charset="0"/>
              <a:cs typeface="Arial" pitchFamily="34" charset="0"/>
            </a:endParaRPr>
          </a:p>
        </p:txBody>
      </p:sp>
      <p:sp>
        <p:nvSpPr>
          <p:cNvPr id="70659" name="Rectangle 2"/>
          <p:cNvSpPr>
            <a:spLocks noGrp="1" noChangeArrowheads="1"/>
          </p:cNvSpPr>
          <p:nvPr>
            <p:ph type="title"/>
          </p:nvPr>
        </p:nvSpPr>
        <p:spPr/>
        <p:txBody>
          <a:bodyPr/>
          <a:lstStyle/>
          <a:p>
            <a:pPr eaLnBrk="1" hangingPunct="1"/>
            <a:r>
              <a:rPr lang="en-US" sz="2400" b="1" smtClean="0"/>
              <a:t>LM- membranous glomerulonephritis in which the capillary loops are thickened and prominent, but the cellularity is not increased</a:t>
            </a:r>
          </a:p>
        </p:txBody>
      </p:sp>
      <p:pic>
        <p:nvPicPr>
          <p:cNvPr id="70660" name="Picture 4" descr="RENAL088"/>
          <p:cNvPicPr>
            <a:picLocks noGrp="1" noChangeAspect="1" noChangeArrowheads="1"/>
          </p:cNvPicPr>
          <p:nvPr>
            <p:ph type="body" idx="1"/>
          </p:nvPr>
        </p:nvPicPr>
        <p:blipFill>
          <a:blip r:embed="rId2"/>
          <a:srcRect/>
          <a:stretch>
            <a:fillRect/>
          </a:stretch>
        </p:blipFill>
        <p:spPr>
          <a:xfrm>
            <a:off x="533400" y="1600200"/>
            <a:ext cx="7696200" cy="4495800"/>
          </a:xfrm>
          <a:noFill/>
        </p:spPr>
      </p:pic>
      <p:sp>
        <p:nvSpPr>
          <p:cNvPr id="70661" name="Line 5"/>
          <p:cNvSpPr>
            <a:spLocks noChangeShapeType="1"/>
          </p:cNvSpPr>
          <p:nvPr/>
        </p:nvSpPr>
        <p:spPr bwMode="auto">
          <a:xfrm flipV="1">
            <a:off x="2133600" y="4572000"/>
            <a:ext cx="76200" cy="381000"/>
          </a:xfrm>
          <a:prstGeom prst="line">
            <a:avLst/>
          </a:prstGeom>
          <a:noFill/>
          <a:ln w="9525">
            <a:solidFill>
              <a:schemeClr val="tx1"/>
            </a:solidFill>
            <a:round/>
            <a:headEnd/>
            <a:tailEnd type="triangle" w="med" len="med"/>
          </a:ln>
        </p:spPr>
        <p:txBody>
          <a:bodyPr/>
          <a:lstStyle/>
          <a:p>
            <a:endParaRPr lang="ar-JO"/>
          </a:p>
        </p:txBody>
      </p:sp>
      <p:sp>
        <p:nvSpPr>
          <p:cNvPr id="70662" name="Line 6"/>
          <p:cNvSpPr>
            <a:spLocks noChangeShapeType="1"/>
          </p:cNvSpPr>
          <p:nvPr/>
        </p:nvSpPr>
        <p:spPr bwMode="auto">
          <a:xfrm flipV="1">
            <a:off x="2133600" y="4648200"/>
            <a:ext cx="457200" cy="304800"/>
          </a:xfrm>
          <a:prstGeom prst="line">
            <a:avLst/>
          </a:prstGeom>
          <a:noFill/>
          <a:ln w="9525">
            <a:solidFill>
              <a:schemeClr val="tx1"/>
            </a:solidFill>
            <a:round/>
            <a:headEnd/>
            <a:tailEnd type="triangle" w="med" len="med"/>
          </a:ln>
        </p:spPr>
        <p:txBody>
          <a:bodyPr/>
          <a:lstStyle/>
          <a:p>
            <a:endParaRPr lang="ar-JO"/>
          </a:p>
        </p:txBody>
      </p:sp>
      <p:sp>
        <p:nvSpPr>
          <p:cNvPr id="70663" name="Line 7"/>
          <p:cNvSpPr>
            <a:spLocks noChangeShapeType="1"/>
          </p:cNvSpPr>
          <p:nvPr/>
        </p:nvSpPr>
        <p:spPr bwMode="auto">
          <a:xfrm flipV="1">
            <a:off x="1371600" y="3429000"/>
            <a:ext cx="304800" cy="304800"/>
          </a:xfrm>
          <a:prstGeom prst="line">
            <a:avLst/>
          </a:prstGeom>
          <a:noFill/>
          <a:ln w="9525">
            <a:solidFill>
              <a:schemeClr val="tx1"/>
            </a:solidFill>
            <a:round/>
            <a:headEnd/>
            <a:tailEnd type="triangle" w="med" len="med"/>
          </a:ln>
        </p:spPr>
        <p:txBody>
          <a:bodyPr/>
          <a:lstStyle/>
          <a:p>
            <a:endParaRPr lang="ar-JO"/>
          </a:p>
        </p:txBody>
      </p:sp>
      <p:sp>
        <p:nvSpPr>
          <p:cNvPr id="70664" name="Line 8"/>
          <p:cNvSpPr>
            <a:spLocks noChangeShapeType="1"/>
          </p:cNvSpPr>
          <p:nvPr/>
        </p:nvSpPr>
        <p:spPr bwMode="auto">
          <a:xfrm flipV="1">
            <a:off x="2057400" y="2286000"/>
            <a:ext cx="228600" cy="76200"/>
          </a:xfrm>
          <a:prstGeom prst="line">
            <a:avLst/>
          </a:prstGeom>
          <a:noFill/>
          <a:ln w="9525">
            <a:solidFill>
              <a:schemeClr val="tx1"/>
            </a:solidFill>
            <a:round/>
            <a:headEnd/>
            <a:tailEnd type="triangle" w="med" len="med"/>
          </a:ln>
        </p:spPr>
        <p:txBody>
          <a:bodyPr/>
          <a:lstStyle/>
          <a:p>
            <a:endParaRPr lang="ar-JO"/>
          </a:p>
        </p:txBody>
      </p:sp>
      <p:sp>
        <p:nvSpPr>
          <p:cNvPr id="70665" name="Line 9"/>
          <p:cNvSpPr>
            <a:spLocks noChangeShapeType="1"/>
          </p:cNvSpPr>
          <p:nvPr/>
        </p:nvSpPr>
        <p:spPr bwMode="auto">
          <a:xfrm flipH="1">
            <a:off x="6858000" y="3124200"/>
            <a:ext cx="304800" cy="76200"/>
          </a:xfrm>
          <a:prstGeom prst="line">
            <a:avLst/>
          </a:prstGeom>
          <a:noFill/>
          <a:ln w="9525">
            <a:solidFill>
              <a:schemeClr val="tx1"/>
            </a:solidFill>
            <a:round/>
            <a:headEnd/>
            <a:tailEnd type="triangle" w="med" len="med"/>
          </a:ln>
        </p:spPr>
        <p:txBody>
          <a:bodyPr/>
          <a:lstStyle/>
          <a:p>
            <a:endParaRPr lang="ar-JO"/>
          </a:p>
        </p:txBody>
      </p:sp>
      <p:sp>
        <p:nvSpPr>
          <p:cNvPr id="70666" name="Line 10"/>
          <p:cNvSpPr>
            <a:spLocks noChangeShapeType="1"/>
          </p:cNvSpPr>
          <p:nvPr/>
        </p:nvSpPr>
        <p:spPr bwMode="auto">
          <a:xfrm flipH="1">
            <a:off x="5334000" y="2971800"/>
            <a:ext cx="381000" cy="304800"/>
          </a:xfrm>
          <a:prstGeom prst="line">
            <a:avLst/>
          </a:prstGeom>
          <a:noFill/>
          <a:ln w="9525">
            <a:solidFill>
              <a:schemeClr val="tx1"/>
            </a:solidFill>
            <a:round/>
            <a:headEnd/>
            <a:tailEnd type="triangle" w="med" len="med"/>
          </a:ln>
        </p:spPr>
        <p:txBody>
          <a:bodyPr/>
          <a:lstStyle/>
          <a:p>
            <a:endParaRPr lang="ar-JO"/>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218FAE7-9D06-4C55-9688-30A5DDC4316D}" type="slidenum">
              <a:rPr lang="ar-SA" smtClean="0">
                <a:latin typeface="Arial" pitchFamily="34" charset="0"/>
                <a:cs typeface="Arial" pitchFamily="34" charset="0"/>
              </a:rPr>
              <a:pPr/>
              <a:t>48</a:t>
            </a:fld>
            <a:endParaRPr lang="en-US" smtClean="0">
              <a:latin typeface="Arial" pitchFamily="34" charset="0"/>
              <a:cs typeface="Arial" pitchFamily="34" charset="0"/>
            </a:endParaRPr>
          </a:p>
        </p:txBody>
      </p:sp>
      <p:pic>
        <p:nvPicPr>
          <p:cNvPr id="71683" name="Picture 5" descr="showimage"/>
          <p:cNvPicPr>
            <a:picLocks noChangeAspect="1" noChangeArrowheads="1"/>
          </p:cNvPicPr>
          <p:nvPr/>
        </p:nvPicPr>
        <p:blipFill>
          <a:blip r:embed="rId2"/>
          <a:srcRect/>
          <a:stretch>
            <a:fillRect/>
          </a:stretch>
        </p:blipFill>
        <p:spPr bwMode="auto">
          <a:xfrm>
            <a:off x="0" y="0"/>
            <a:ext cx="5181600" cy="6858000"/>
          </a:xfrm>
          <a:prstGeom prst="rect">
            <a:avLst/>
          </a:prstGeom>
          <a:noFill/>
          <a:ln w="9525">
            <a:noFill/>
            <a:miter lim="800000"/>
            <a:headEnd/>
            <a:tailEnd/>
          </a:ln>
        </p:spPr>
      </p:pic>
      <p:sp>
        <p:nvSpPr>
          <p:cNvPr id="71684" name="Rectangle 6"/>
          <p:cNvSpPr>
            <a:spLocks noChangeArrowheads="1"/>
          </p:cNvSpPr>
          <p:nvPr/>
        </p:nvSpPr>
        <p:spPr bwMode="auto">
          <a:xfrm>
            <a:off x="4572000" y="1568450"/>
            <a:ext cx="4572000" cy="2289175"/>
          </a:xfrm>
          <a:prstGeom prst="rect">
            <a:avLst/>
          </a:prstGeom>
          <a:noFill/>
          <a:ln w="9525">
            <a:noFill/>
            <a:miter lim="800000"/>
            <a:headEnd/>
            <a:tailEnd/>
          </a:ln>
        </p:spPr>
        <p:txBody>
          <a:bodyPr anchor="ctr">
            <a:spAutoFit/>
          </a:bodyPr>
          <a:lstStyle/>
          <a:p>
            <a:pPr algn="l" rtl="0"/>
            <a:r>
              <a:rPr lang="en-US" sz="1800" b="1">
                <a:solidFill>
                  <a:srgbClr val="FF0000"/>
                </a:solidFill>
              </a:rPr>
              <a:t>Membranous nephropathy.</a:t>
            </a:r>
            <a:r>
              <a:rPr lang="en-US" sz="1800" b="1" u="none"/>
              <a:t> </a:t>
            </a:r>
          </a:p>
          <a:p>
            <a:pPr algn="l" rtl="0"/>
            <a:r>
              <a:rPr lang="en-US" sz="1800" b="1" u="none"/>
              <a:t>A</a:t>
            </a:r>
            <a:r>
              <a:rPr lang="ar-SA" sz="1800" b="1" u="none"/>
              <a:t>, </a:t>
            </a:r>
            <a:r>
              <a:rPr lang="en-US" sz="1800" b="1" u="none"/>
              <a:t>Diffuse thickening of the glomerular basement membrane</a:t>
            </a:r>
            <a:r>
              <a:rPr lang="ar-SA" sz="1800" b="1" u="none"/>
              <a:t>. </a:t>
            </a:r>
            <a:endParaRPr lang="en-US" sz="1800" b="1" u="none"/>
          </a:p>
          <a:p>
            <a:pPr algn="l" rtl="0"/>
            <a:r>
              <a:rPr lang="en-US" sz="1800" b="1" u="none"/>
              <a:t>B</a:t>
            </a:r>
            <a:r>
              <a:rPr lang="ar-SA" sz="1800" b="1" u="none"/>
              <a:t>, </a:t>
            </a:r>
            <a:r>
              <a:rPr lang="en-US" sz="1800" b="1" u="none"/>
              <a:t>Schematic diagram illustrating subepithelial deposits, effacement of foot processes, and the presence of "spikes" of basement membrane material between the immune deposits</a:t>
            </a:r>
            <a:r>
              <a:rPr lang="ar-SA" sz="1800" b="1" u="none"/>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7F4E6931-866D-4D7C-8456-17D74CFCD6B7}" type="slidenum">
              <a:rPr lang="ar-SA"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72707" name="Rectangle 2"/>
          <p:cNvSpPr>
            <a:spLocks noGrp="1" noChangeArrowheads="1"/>
          </p:cNvSpPr>
          <p:nvPr>
            <p:ph type="title"/>
          </p:nvPr>
        </p:nvSpPr>
        <p:spPr/>
        <p:txBody>
          <a:bodyPr/>
          <a:lstStyle/>
          <a:p>
            <a:pPr eaLnBrk="1" hangingPunct="1"/>
            <a:r>
              <a:rPr lang="en-US" sz="1800" b="1" smtClean="0"/>
              <a:t>A silver stain of the glomerulus highlights the proteinaceous basement membranes in black. There are characteristic "spikes" seen with membranous glomerulonephritis seen here in which the black basement membrane material appears as projections around the capillary loops</a:t>
            </a:r>
            <a:r>
              <a:rPr lang="ar-SA" sz="1800" b="1" smtClean="0"/>
              <a:t>.</a:t>
            </a:r>
            <a:endParaRPr lang="en-US" sz="1800" b="1" smtClean="0"/>
          </a:p>
        </p:txBody>
      </p:sp>
      <p:sp>
        <p:nvSpPr>
          <p:cNvPr id="72708" name="Rectangle 3"/>
          <p:cNvSpPr>
            <a:spLocks noGrp="1" noChangeArrowheads="1"/>
          </p:cNvSpPr>
          <p:nvPr>
            <p:ph type="body" idx="1"/>
          </p:nvPr>
        </p:nvSpPr>
        <p:spPr/>
        <p:txBody>
          <a:bodyPr/>
          <a:lstStyle/>
          <a:p>
            <a:pPr eaLnBrk="1" hangingPunct="1"/>
            <a:endParaRPr lang="en-US" smtClean="0"/>
          </a:p>
        </p:txBody>
      </p:sp>
      <p:pic>
        <p:nvPicPr>
          <p:cNvPr id="72709" name="Picture 4" descr="RENAL089"/>
          <p:cNvPicPr>
            <a:picLocks noChangeAspect="1" noChangeArrowheads="1"/>
          </p:cNvPicPr>
          <p:nvPr/>
        </p:nvPicPr>
        <p:blipFill>
          <a:blip r:embed="rId2"/>
          <a:srcRect/>
          <a:stretch>
            <a:fillRect/>
          </a:stretch>
        </p:blipFill>
        <p:spPr bwMode="auto">
          <a:xfrm>
            <a:off x="457200" y="1600200"/>
            <a:ext cx="8229600" cy="4514850"/>
          </a:xfrm>
          <a:prstGeom prst="rect">
            <a:avLst/>
          </a:prstGeom>
          <a:noFill/>
          <a:ln w="9525">
            <a:noFill/>
            <a:miter lim="800000"/>
            <a:headEnd/>
            <a:tailEnd/>
          </a:ln>
        </p:spPr>
      </p:pic>
      <p:sp>
        <p:nvSpPr>
          <p:cNvPr id="72710" name="Line 5"/>
          <p:cNvSpPr>
            <a:spLocks noChangeShapeType="1"/>
          </p:cNvSpPr>
          <p:nvPr/>
        </p:nvSpPr>
        <p:spPr bwMode="auto">
          <a:xfrm flipH="1">
            <a:off x="2895600" y="2286000"/>
            <a:ext cx="381000" cy="152400"/>
          </a:xfrm>
          <a:prstGeom prst="line">
            <a:avLst/>
          </a:prstGeom>
          <a:noFill/>
          <a:ln w="9525">
            <a:solidFill>
              <a:schemeClr val="tx1"/>
            </a:solidFill>
            <a:round/>
            <a:headEnd/>
            <a:tailEnd type="triangle" w="med" len="med"/>
          </a:ln>
        </p:spPr>
        <p:txBody>
          <a:bodyPr/>
          <a:lstStyle/>
          <a:p>
            <a:endParaRPr lang="ar-J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CCD25D91-C16E-4200-8EED-2EBF828E60E0}" type="slidenum">
              <a:rPr lang="ar-SA"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7171" name="Rectangle 2"/>
          <p:cNvSpPr>
            <a:spLocks noGrp="1" noChangeArrowheads="1"/>
          </p:cNvSpPr>
          <p:nvPr>
            <p:ph type="title" idx="4294967295"/>
          </p:nvPr>
        </p:nvSpPr>
        <p:spPr/>
        <p:txBody>
          <a:bodyPr/>
          <a:lstStyle/>
          <a:p>
            <a:pPr eaLnBrk="1" hangingPunct="1"/>
            <a:r>
              <a:rPr lang="en-US" b="1" i="1" u="sng" smtClean="0">
                <a:solidFill>
                  <a:schemeClr val="accent6">
                    <a:lumMod val="60000"/>
                    <a:lumOff val="40000"/>
                  </a:schemeClr>
                </a:solidFill>
              </a:rPr>
              <a:t>2-Nephrotic syndrome</a:t>
            </a:r>
          </a:p>
        </p:txBody>
      </p:sp>
      <p:sp>
        <p:nvSpPr>
          <p:cNvPr id="7172" name="Rectangle 3"/>
          <p:cNvSpPr>
            <a:spLocks noGrp="1" noChangeArrowheads="1"/>
          </p:cNvSpPr>
          <p:nvPr>
            <p:ph type="body" idx="4294967295"/>
          </p:nvPr>
        </p:nvSpPr>
        <p:spPr/>
        <p:txBody>
          <a:bodyPr/>
          <a:lstStyle/>
          <a:p>
            <a:pPr eaLnBrk="1" hangingPunct="1"/>
            <a:r>
              <a:rPr lang="en-US" b="1" i="1" smtClean="0"/>
              <a:t>it</a:t>
            </a:r>
            <a:r>
              <a:rPr lang="en-US" b="1" smtClean="0"/>
              <a:t> is a glomerular syndrome characterized by:</a:t>
            </a:r>
          </a:p>
          <a:p>
            <a:pPr eaLnBrk="1" hangingPunct="1">
              <a:buFontTx/>
              <a:buNone/>
            </a:pPr>
            <a:r>
              <a:rPr lang="en-US" b="1" smtClean="0"/>
              <a:t>   1- heavy proteinuria (excretion of &gt;3.5 gm of protein/day in adults)</a:t>
            </a:r>
          </a:p>
          <a:p>
            <a:pPr eaLnBrk="1" hangingPunct="1"/>
            <a:r>
              <a:rPr lang="en-US" b="1" smtClean="0"/>
              <a:t>2- hypoalbuminemia</a:t>
            </a:r>
          </a:p>
          <a:p>
            <a:pPr eaLnBrk="1" hangingPunct="1"/>
            <a:r>
              <a:rPr lang="en-US" b="1" smtClean="0"/>
              <a:t>3- severe edema</a:t>
            </a:r>
          </a:p>
          <a:p>
            <a:pPr eaLnBrk="1" hangingPunct="1"/>
            <a:r>
              <a:rPr lang="en-US" b="1" smtClean="0"/>
              <a:t>4- hyperlipidemia</a:t>
            </a:r>
          </a:p>
          <a:p>
            <a:pPr eaLnBrk="1" hangingPunct="1"/>
            <a:r>
              <a:rPr lang="en-US" b="1" smtClean="0"/>
              <a:t>5- lipiduria (lipid in the urine).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65B886A9-63AC-4FC3-973F-297DD883AB09}" type="slidenum">
              <a:rPr lang="ar-SA" smtClean="0">
                <a:latin typeface="Arial" pitchFamily="34" charset="0"/>
                <a:cs typeface="Arial" pitchFamily="34" charset="0"/>
              </a:rPr>
              <a:pPr/>
              <a:t>50</a:t>
            </a:fld>
            <a:endParaRPr lang="en-US" smtClean="0">
              <a:latin typeface="Arial" pitchFamily="34" charset="0"/>
              <a:cs typeface="Arial" pitchFamily="34" charset="0"/>
            </a:endParaRPr>
          </a:p>
        </p:txBody>
      </p:sp>
      <p:sp>
        <p:nvSpPr>
          <p:cNvPr id="73732" name="Rectangle 3"/>
          <p:cNvSpPr>
            <a:spLocks noGrp="1" noChangeArrowheads="1"/>
          </p:cNvSpPr>
          <p:nvPr>
            <p:ph type="body" idx="1"/>
          </p:nvPr>
        </p:nvSpPr>
        <p:spPr>
          <a:xfrm>
            <a:off x="457200" y="152400"/>
            <a:ext cx="8229600" cy="5973763"/>
          </a:xfrm>
        </p:spPr>
        <p:txBody>
          <a:bodyPr/>
          <a:lstStyle/>
          <a:p>
            <a:pPr eaLnBrk="1" hangingPunct="1"/>
            <a:r>
              <a:rPr lang="en-US" sz="2800" b="1" dirty="0" smtClean="0">
                <a:solidFill>
                  <a:srgbClr val="FF0000"/>
                </a:solidFill>
              </a:rPr>
              <a:t>IF</a:t>
            </a:r>
            <a:endParaRPr lang="en-US" sz="2800" b="1" dirty="0" smtClean="0"/>
          </a:p>
          <a:p>
            <a:pPr eaLnBrk="1" hangingPunct="1"/>
            <a:r>
              <a:rPr lang="en-US" sz="2800" b="1" dirty="0" smtClean="0"/>
              <a:t>diffuse granular deposits </a:t>
            </a:r>
            <a:r>
              <a:rPr lang="en-US" sz="2800" dirty="0" smtClean="0"/>
              <a:t>of </a:t>
            </a:r>
            <a:r>
              <a:rPr lang="en-US" sz="2800" dirty="0" err="1" smtClean="0"/>
              <a:t>immunoglobulins</a:t>
            </a:r>
            <a:r>
              <a:rPr lang="en-US" sz="2800" dirty="0" smtClean="0"/>
              <a:t> and complement along the GBM .</a:t>
            </a:r>
          </a:p>
          <a:p>
            <a:pPr eaLnBrk="1" hangingPunct="1"/>
            <a:r>
              <a:rPr lang="en-US" sz="2800" b="1" dirty="0" smtClean="0"/>
              <a:t>mainly </a:t>
            </a:r>
            <a:r>
              <a:rPr lang="en-US" sz="2800" b="1" dirty="0" err="1" smtClean="0"/>
              <a:t>IgG</a:t>
            </a:r>
            <a:r>
              <a:rPr lang="en-US" sz="2800" b="1" dirty="0" smtClean="0"/>
              <a:t> and complement.</a:t>
            </a:r>
            <a:endParaRPr lang="en-US" sz="2800" dirty="0" smtClean="0"/>
          </a:p>
          <a:p>
            <a:pPr eaLnBrk="1" hangingPunct="1">
              <a:lnSpc>
                <a:spcPct val="90000"/>
              </a:lnSpc>
            </a:pPr>
            <a:r>
              <a:rPr lang="en-US" sz="2800" b="1" dirty="0" smtClean="0">
                <a:solidFill>
                  <a:srgbClr val="FF0000"/>
                </a:solidFill>
              </a:rPr>
              <a:t>EM</a:t>
            </a:r>
          </a:p>
          <a:p>
            <a:pPr eaLnBrk="1" hangingPunct="1">
              <a:lnSpc>
                <a:spcPct val="90000"/>
              </a:lnSpc>
            </a:pPr>
            <a:r>
              <a:rPr lang="en-US" sz="2800" b="1" dirty="0" err="1" smtClean="0"/>
              <a:t>subepithelial</a:t>
            </a:r>
            <a:r>
              <a:rPr lang="en-US" sz="2800" b="1" dirty="0" smtClean="0"/>
              <a:t> deposits</a:t>
            </a:r>
            <a:r>
              <a:rPr lang="en-US" sz="2800" dirty="0" smtClean="0"/>
              <a:t> → thickening of the GBM and are separated from each other by small, </a:t>
            </a:r>
            <a:r>
              <a:rPr lang="en-US" sz="2800" dirty="0" err="1" smtClean="0"/>
              <a:t>spikelike</a:t>
            </a:r>
            <a:r>
              <a:rPr lang="en-US" sz="2800" dirty="0" smtClean="0"/>
              <a:t> protrusions of GBM matrix that form in reaction to the deposits (</a:t>
            </a:r>
            <a:r>
              <a:rPr lang="en-US" sz="2800" b="1" dirty="0" smtClean="0"/>
              <a:t>"spike and dome" pattern</a:t>
            </a:r>
            <a:r>
              <a:rPr lang="en-US" sz="2800" dirty="0" smtClean="0"/>
              <a:t>).</a:t>
            </a:r>
          </a:p>
          <a:p>
            <a:pPr eaLnBrk="1" hangingPunct="1">
              <a:lnSpc>
                <a:spcPct val="90000"/>
              </a:lnSpc>
            </a:pPr>
            <a:r>
              <a:rPr lang="en-US" sz="2800" dirty="0" smtClean="0"/>
              <a:t>As the disease progresses, these spikes close over the deposits, incorporating them into the GBM.</a:t>
            </a:r>
          </a:p>
          <a:p>
            <a:pPr eaLnBrk="1" hangingPunct="1">
              <a:lnSpc>
                <a:spcPct val="90000"/>
              </a:lnSpc>
            </a:pPr>
            <a:r>
              <a:rPr lang="en-US" sz="2800" b="1" dirty="0" smtClean="0"/>
              <a:t>the </a:t>
            </a:r>
            <a:r>
              <a:rPr lang="en-US" sz="2800" b="1" dirty="0" err="1" smtClean="0"/>
              <a:t>podocytes</a:t>
            </a:r>
            <a:r>
              <a:rPr lang="en-US" sz="2800" b="1" dirty="0" smtClean="0"/>
              <a:t> show</a:t>
            </a:r>
            <a:r>
              <a:rPr lang="en-US" sz="2800" dirty="0" smtClean="0"/>
              <a:t> </a:t>
            </a:r>
            <a:r>
              <a:rPr lang="en-US" sz="2800" b="1" dirty="0" smtClean="0"/>
              <a:t>effacement of foot processes.</a:t>
            </a:r>
            <a:r>
              <a:rPr lang="en-US" sz="2800" dirty="0" smtClean="0"/>
              <a:t> </a:t>
            </a:r>
          </a:p>
          <a:p>
            <a:pPr eaLnBrk="1" hangingPunct="1">
              <a:lnSpc>
                <a:spcPct val="90000"/>
              </a:lnSpc>
              <a:buNone/>
            </a:pPr>
            <a:endParaRPr lang="en-US" sz="2800" dirty="0" smtClean="0"/>
          </a:p>
          <a:p>
            <a:pPr eaLnBrk="1" hangingPunct="1">
              <a:buFontTx/>
              <a:buNone/>
            </a:pPr>
            <a:endParaRPr lang="en-US" sz="2800" b="1"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C31E4FAD-D9FF-4E35-A506-E7AABD3B7CD4}" type="slidenum">
              <a:rPr lang="ar-SA" smtClean="0">
                <a:latin typeface="Arial" pitchFamily="34" charset="0"/>
                <a:cs typeface="Arial" pitchFamily="34" charset="0"/>
              </a:rPr>
              <a:pPr/>
              <a:t>51</a:t>
            </a:fld>
            <a:endParaRPr lang="en-US" smtClean="0">
              <a:latin typeface="Arial" pitchFamily="34" charset="0"/>
              <a:cs typeface="Arial" pitchFamily="34" charset="0"/>
            </a:endParaRPr>
          </a:p>
        </p:txBody>
      </p:sp>
      <p:sp>
        <p:nvSpPr>
          <p:cNvPr id="74755" name="Rectangle 2"/>
          <p:cNvSpPr>
            <a:spLocks noGrp="1" noChangeArrowheads="1"/>
          </p:cNvSpPr>
          <p:nvPr>
            <p:ph type="title"/>
          </p:nvPr>
        </p:nvSpPr>
        <p:spPr/>
        <p:txBody>
          <a:bodyPr/>
          <a:lstStyle/>
          <a:p>
            <a:pPr eaLnBrk="1" hangingPunct="1"/>
            <a:r>
              <a:rPr lang="en-US" sz="2000" b="1" dirty="0" smtClean="0"/>
              <a:t>Membranous GN</a:t>
            </a:r>
            <a:br>
              <a:rPr lang="en-US" sz="2000" b="1" dirty="0" smtClean="0"/>
            </a:br>
            <a:r>
              <a:rPr lang="en-US" sz="2000" b="1" dirty="0" smtClean="0"/>
              <a:t>IF-deposits of mainly </a:t>
            </a:r>
            <a:r>
              <a:rPr lang="en-US" sz="2000" b="1" dirty="0" err="1" smtClean="0"/>
              <a:t>IgG</a:t>
            </a:r>
            <a:r>
              <a:rPr lang="en-US" sz="2000" b="1" dirty="0" smtClean="0"/>
              <a:t> and complement collect in the basement membrane and appear in a diffuse granular pattern</a:t>
            </a:r>
            <a:r>
              <a:rPr lang="en-US" sz="4000" dirty="0" smtClean="0"/>
              <a:t> </a:t>
            </a:r>
          </a:p>
        </p:txBody>
      </p:sp>
      <p:sp>
        <p:nvSpPr>
          <p:cNvPr id="74756" name="Rectangle 3"/>
          <p:cNvSpPr>
            <a:spLocks noGrp="1" noChangeArrowheads="1"/>
          </p:cNvSpPr>
          <p:nvPr>
            <p:ph type="body" idx="1"/>
          </p:nvPr>
        </p:nvSpPr>
        <p:spPr/>
        <p:txBody>
          <a:bodyPr/>
          <a:lstStyle/>
          <a:p>
            <a:pPr eaLnBrk="1" hangingPunct="1"/>
            <a:endParaRPr lang="en-US" smtClean="0"/>
          </a:p>
        </p:txBody>
      </p:sp>
      <p:pic>
        <p:nvPicPr>
          <p:cNvPr id="74757" name="Picture 4" descr="RENAL090"/>
          <p:cNvPicPr>
            <a:picLocks noChangeAspect="1" noChangeArrowheads="1"/>
          </p:cNvPicPr>
          <p:nvPr/>
        </p:nvPicPr>
        <p:blipFill>
          <a:blip r:embed="rId2"/>
          <a:srcRect/>
          <a:stretch>
            <a:fillRect/>
          </a:stretch>
        </p:blipFill>
        <p:spPr bwMode="auto">
          <a:xfrm>
            <a:off x="457200" y="1524000"/>
            <a:ext cx="8382000" cy="45910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30878DDF-BF10-4B56-BCA7-8410AF7A6C58}" type="slidenum">
              <a:rPr lang="ar-SA" smtClean="0">
                <a:latin typeface="Arial" pitchFamily="34" charset="0"/>
                <a:cs typeface="Arial" pitchFamily="34" charset="0"/>
              </a:rPr>
              <a:pPr/>
              <a:t>52</a:t>
            </a:fld>
            <a:endParaRPr lang="en-US" smtClean="0">
              <a:latin typeface="Arial" pitchFamily="34" charset="0"/>
              <a:cs typeface="Arial" pitchFamily="34" charset="0"/>
            </a:endParaRPr>
          </a:p>
        </p:txBody>
      </p:sp>
      <p:sp>
        <p:nvSpPr>
          <p:cNvPr id="76803" name="Rectangle 2"/>
          <p:cNvSpPr>
            <a:spLocks noGrp="1" noChangeArrowheads="1"/>
          </p:cNvSpPr>
          <p:nvPr>
            <p:ph type="title"/>
          </p:nvPr>
        </p:nvSpPr>
        <p:spPr/>
        <p:txBody>
          <a:bodyPr/>
          <a:lstStyle/>
          <a:p>
            <a:pPr eaLnBrk="1" hangingPunct="1"/>
            <a:r>
              <a:rPr lang="en-US" sz="2800" b="1" smtClean="0"/>
              <a:t>EM-the darker electron dense immune deposits are seen scattered within the thickened basement membrane</a:t>
            </a:r>
            <a:r>
              <a:rPr lang="ar-SA" sz="2800" b="1" smtClean="0"/>
              <a:t>.</a:t>
            </a:r>
            <a:r>
              <a:rPr lang="ar-SA" sz="4000" smtClean="0"/>
              <a:t> </a:t>
            </a:r>
            <a:endParaRPr lang="en-US" sz="4000" smtClean="0"/>
          </a:p>
        </p:txBody>
      </p:sp>
      <p:sp>
        <p:nvSpPr>
          <p:cNvPr id="76804" name="Rectangle 3"/>
          <p:cNvSpPr>
            <a:spLocks noGrp="1" noChangeArrowheads="1"/>
          </p:cNvSpPr>
          <p:nvPr>
            <p:ph type="body" idx="1"/>
          </p:nvPr>
        </p:nvSpPr>
        <p:spPr/>
        <p:txBody>
          <a:bodyPr/>
          <a:lstStyle/>
          <a:p>
            <a:pPr eaLnBrk="1" hangingPunct="1"/>
            <a:endParaRPr lang="en-US" smtClean="0"/>
          </a:p>
        </p:txBody>
      </p:sp>
      <p:pic>
        <p:nvPicPr>
          <p:cNvPr id="76805" name="Picture 4" descr="RENAL091"/>
          <p:cNvPicPr>
            <a:picLocks noChangeAspect="1" noChangeArrowheads="1"/>
          </p:cNvPicPr>
          <p:nvPr/>
        </p:nvPicPr>
        <p:blipFill>
          <a:blip r:embed="rId2"/>
          <a:srcRect/>
          <a:stretch>
            <a:fillRect/>
          </a:stretch>
        </p:blipFill>
        <p:spPr bwMode="auto">
          <a:xfrm>
            <a:off x="381000" y="1600200"/>
            <a:ext cx="8305800" cy="4514850"/>
          </a:xfrm>
          <a:prstGeom prst="rect">
            <a:avLst/>
          </a:prstGeom>
          <a:noFill/>
          <a:ln w="9525">
            <a:noFill/>
            <a:miter lim="800000"/>
            <a:headEnd/>
            <a:tailEnd/>
          </a:ln>
        </p:spPr>
      </p:pic>
      <p:sp>
        <p:nvSpPr>
          <p:cNvPr id="76806" name="Line 5"/>
          <p:cNvSpPr>
            <a:spLocks noChangeShapeType="1"/>
          </p:cNvSpPr>
          <p:nvPr/>
        </p:nvSpPr>
        <p:spPr bwMode="auto">
          <a:xfrm flipH="1" flipV="1">
            <a:off x="3276600" y="2895600"/>
            <a:ext cx="762000" cy="990600"/>
          </a:xfrm>
          <a:prstGeom prst="line">
            <a:avLst/>
          </a:prstGeom>
          <a:noFill/>
          <a:ln w="9525">
            <a:solidFill>
              <a:schemeClr val="tx1"/>
            </a:solidFill>
            <a:round/>
            <a:headEnd/>
            <a:tailEnd type="triangle" w="med" len="med"/>
          </a:ln>
        </p:spPr>
        <p:txBody>
          <a:bodyPr/>
          <a:lstStyle/>
          <a:p>
            <a:endParaRPr lang="ar-JO"/>
          </a:p>
        </p:txBody>
      </p:sp>
      <p:sp>
        <p:nvSpPr>
          <p:cNvPr id="76807" name="Line 6"/>
          <p:cNvSpPr>
            <a:spLocks noChangeShapeType="1"/>
          </p:cNvSpPr>
          <p:nvPr/>
        </p:nvSpPr>
        <p:spPr bwMode="auto">
          <a:xfrm flipV="1">
            <a:off x="4800600" y="1981200"/>
            <a:ext cx="838200" cy="1752600"/>
          </a:xfrm>
          <a:prstGeom prst="line">
            <a:avLst/>
          </a:prstGeom>
          <a:noFill/>
          <a:ln w="9525">
            <a:solidFill>
              <a:schemeClr val="tx1"/>
            </a:solidFill>
            <a:round/>
            <a:headEnd/>
            <a:tailEnd type="triangle" w="med" len="med"/>
          </a:ln>
        </p:spPr>
        <p:txBody>
          <a:bodyPr/>
          <a:lstStyle/>
          <a:p>
            <a:endParaRPr lang="ar-JO"/>
          </a:p>
        </p:txBody>
      </p:sp>
      <p:sp>
        <p:nvSpPr>
          <p:cNvPr id="76808" name="Line 7"/>
          <p:cNvSpPr>
            <a:spLocks noChangeShapeType="1"/>
          </p:cNvSpPr>
          <p:nvPr/>
        </p:nvSpPr>
        <p:spPr bwMode="auto">
          <a:xfrm flipV="1">
            <a:off x="4800600" y="2286000"/>
            <a:ext cx="1295400" cy="1447800"/>
          </a:xfrm>
          <a:prstGeom prst="line">
            <a:avLst/>
          </a:prstGeom>
          <a:noFill/>
          <a:ln w="9525">
            <a:solidFill>
              <a:schemeClr val="tx1"/>
            </a:solidFill>
            <a:round/>
            <a:headEnd/>
            <a:tailEnd type="triangle" w="med" len="med"/>
          </a:ln>
        </p:spPr>
        <p:txBody>
          <a:bodyPr/>
          <a:lstStyle/>
          <a:p>
            <a:endParaRPr lang="ar-JO"/>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a:noFill/>
        </p:spPr>
        <p:txBody>
          <a:bodyPr/>
          <a:lstStyle/>
          <a:p>
            <a:fld id="{89C0AC81-0A06-49D7-AD0D-1EC3640B7B41}" type="slidenum">
              <a:rPr lang="ar-SA" smtClean="0">
                <a:latin typeface="Arial" pitchFamily="34" charset="0"/>
                <a:cs typeface="Arial" pitchFamily="34" charset="0"/>
              </a:rPr>
              <a:pPr/>
              <a:t>53</a:t>
            </a:fld>
            <a:endParaRPr lang="en-US" smtClean="0">
              <a:latin typeface="Arial" pitchFamily="34" charset="0"/>
              <a:cs typeface="Arial" pitchFamily="34" charset="0"/>
            </a:endParaRPr>
          </a:p>
        </p:txBody>
      </p:sp>
      <p:sp>
        <p:nvSpPr>
          <p:cNvPr id="78852" name="Rectangle 3"/>
          <p:cNvSpPr>
            <a:spLocks noGrp="1" noChangeArrowheads="1"/>
          </p:cNvSpPr>
          <p:nvPr>
            <p:ph type="body" idx="4294967295"/>
          </p:nvPr>
        </p:nvSpPr>
        <p:spPr>
          <a:xfrm>
            <a:off x="457200" y="304800"/>
            <a:ext cx="8229600" cy="6248400"/>
          </a:xfrm>
        </p:spPr>
        <p:txBody>
          <a:bodyPr/>
          <a:lstStyle/>
          <a:p>
            <a:pPr eaLnBrk="1" hangingPunct="1">
              <a:lnSpc>
                <a:spcPct val="90000"/>
              </a:lnSpc>
            </a:pPr>
            <a:r>
              <a:rPr lang="en-US" sz="2800" b="1" u="sng" dirty="0" smtClean="0">
                <a:solidFill>
                  <a:schemeClr val="accent2">
                    <a:lumMod val="60000"/>
                    <a:lumOff val="40000"/>
                  </a:schemeClr>
                </a:solidFill>
              </a:rPr>
              <a:t>Clinical Course</a:t>
            </a:r>
            <a:r>
              <a:rPr lang="en-US" sz="2800" dirty="0" smtClean="0">
                <a:solidFill>
                  <a:schemeClr val="accent2">
                    <a:lumMod val="60000"/>
                    <a:lumOff val="40000"/>
                  </a:schemeClr>
                </a:solidFill>
              </a:rPr>
              <a:t> </a:t>
            </a:r>
            <a:endParaRPr lang="en-US" sz="2800" b="1" dirty="0" smtClean="0">
              <a:solidFill>
                <a:schemeClr val="accent2">
                  <a:lumMod val="60000"/>
                  <a:lumOff val="40000"/>
                </a:schemeClr>
              </a:solidFill>
            </a:endParaRPr>
          </a:p>
          <a:p>
            <a:pPr eaLnBrk="1" hangingPunct="1">
              <a:lnSpc>
                <a:spcPct val="90000"/>
              </a:lnSpc>
            </a:pPr>
            <a:r>
              <a:rPr lang="en-US" sz="2400" b="1" dirty="0" smtClean="0"/>
              <a:t>insidious development of the </a:t>
            </a:r>
            <a:r>
              <a:rPr lang="en-US" sz="2400" b="1" dirty="0" err="1" smtClean="0"/>
              <a:t>nephrotic</a:t>
            </a:r>
            <a:r>
              <a:rPr lang="en-US" sz="2400" b="1" dirty="0" smtClean="0"/>
              <a:t> syndrome, usually without antecedent illness.</a:t>
            </a:r>
          </a:p>
          <a:p>
            <a:pPr eaLnBrk="1" hangingPunct="1">
              <a:lnSpc>
                <a:spcPct val="90000"/>
              </a:lnSpc>
            </a:pPr>
            <a:r>
              <a:rPr lang="en-US" sz="2400" b="1" dirty="0" smtClean="0"/>
              <a:t>some individuals with membranous nephropathy may have lesser degrees of </a:t>
            </a:r>
            <a:r>
              <a:rPr lang="en-US" sz="2400" b="1" dirty="0" err="1" smtClean="0"/>
              <a:t>proteinuria</a:t>
            </a:r>
            <a:r>
              <a:rPr lang="en-US" sz="2400" b="1" dirty="0" smtClean="0"/>
              <a:t> rather than the full-blown </a:t>
            </a:r>
            <a:r>
              <a:rPr lang="en-US" sz="2400" b="1" dirty="0" err="1" smtClean="0"/>
              <a:t>nephrotic</a:t>
            </a:r>
            <a:r>
              <a:rPr lang="en-US" sz="2400" b="1" dirty="0" smtClean="0"/>
              <a:t> syndrome.</a:t>
            </a:r>
          </a:p>
          <a:p>
            <a:pPr eaLnBrk="1" hangingPunct="1">
              <a:lnSpc>
                <a:spcPct val="90000"/>
              </a:lnSpc>
            </a:pPr>
            <a:r>
              <a:rPr lang="en-US" sz="2400" b="1" dirty="0" smtClean="0">
                <a:solidFill>
                  <a:srgbClr val="FF0000"/>
                </a:solidFill>
              </a:rPr>
              <a:t>the </a:t>
            </a:r>
            <a:r>
              <a:rPr lang="en-US" sz="2400" b="1" dirty="0" err="1" smtClean="0">
                <a:solidFill>
                  <a:srgbClr val="FF0000"/>
                </a:solidFill>
              </a:rPr>
              <a:t>proteinuria</a:t>
            </a:r>
            <a:r>
              <a:rPr lang="en-US" sz="2400" b="1" dirty="0" smtClean="0">
                <a:solidFill>
                  <a:srgbClr val="FF0000"/>
                </a:solidFill>
              </a:rPr>
              <a:t> is nonselective.</a:t>
            </a:r>
          </a:p>
          <a:p>
            <a:pPr eaLnBrk="1" hangingPunct="1">
              <a:lnSpc>
                <a:spcPct val="90000"/>
              </a:lnSpc>
            </a:pPr>
            <a:r>
              <a:rPr lang="en-US" sz="2400" b="1" dirty="0" smtClean="0">
                <a:solidFill>
                  <a:srgbClr val="FF0000"/>
                </a:solidFill>
              </a:rPr>
              <a:t>no response to corticosteroid therapy.</a:t>
            </a:r>
            <a:r>
              <a:rPr lang="en-US" sz="2400" b="1" dirty="0" smtClean="0"/>
              <a:t> </a:t>
            </a:r>
          </a:p>
          <a:p>
            <a:pPr eaLnBrk="1" hangingPunct="1"/>
            <a:r>
              <a:rPr lang="en-US" sz="2400" b="1" dirty="0" smtClean="0"/>
              <a:t>Membranous nephropathy follows a variable and often indolent course. </a:t>
            </a:r>
          </a:p>
          <a:p>
            <a:pPr eaLnBrk="1" hangingPunct="1"/>
            <a:r>
              <a:rPr lang="en-US" sz="2400" b="1" dirty="0" smtClean="0"/>
              <a:t>Overall </a:t>
            </a:r>
            <a:r>
              <a:rPr lang="en-US" sz="2400" b="1" dirty="0" err="1" smtClean="0"/>
              <a:t>proteinuria</a:t>
            </a:r>
            <a:r>
              <a:rPr lang="en-US" sz="2400" b="1" dirty="0" smtClean="0"/>
              <a:t> persists in over 60% of cases.</a:t>
            </a:r>
          </a:p>
          <a:p>
            <a:pPr eaLnBrk="1" hangingPunct="1"/>
            <a:r>
              <a:rPr lang="en-US" sz="2400" b="1" dirty="0" smtClean="0">
                <a:latin typeface="Times New Roman" pitchFamily="18" charset="0"/>
                <a:cs typeface="Times New Roman" pitchFamily="18" charset="0"/>
              </a:rPr>
              <a:t>~</a:t>
            </a:r>
            <a:r>
              <a:rPr lang="en-US" sz="2400" b="1" dirty="0" smtClean="0"/>
              <a:t> 40% suffer progressive disease terminating in renal failure after 2 to 20 years. </a:t>
            </a:r>
          </a:p>
          <a:p>
            <a:pPr eaLnBrk="1" hangingPunct="1"/>
            <a:r>
              <a:rPr lang="en-US" sz="2400" b="1" dirty="0" smtClean="0"/>
              <a:t>10%-30% have a more benign course with partial or complete remission of </a:t>
            </a:r>
            <a:r>
              <a:rPr lang="en-US" sz="2400" b="1" dirty="0" err="1" smtClean="0"/>
              <a:t>proteinuria</a:t>
            </a:r>
            <a:r>
              <a:rPr lang="en-US" sz="2400" b="1" dirty="0" smtClean="0"/>
              <a:t>. </a:t>
            </a:r>
          </a:p>
          <a:p>
            <a:pPr eaLnBrk="1" hangingPunct="1">
              <a:lnSpc>
                <a:spcPct val="90000"/>
              </a:lnSpc>
            </a:pPr>
            <a:endParaRPr lang="en-US" sz="24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p>
            <a:fld id="{5C1467DE-D508-497B-8A28-4B7306BADE0E}" type="slidenum">
              <a:rPr lang="ar-SA"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8195" name="Rectangle 2"/>
          <p:cNvSpPr>
            <a:spLocks noGrp="1" noChangeArrowheads="1"/>
          </p:cNvSpPr>
          <p:nvPr>
            <p:ph type="title" idx="4294967295"/>
          </p:nvPr>
        </p:nvSpPr>
        <p:spPr/>
        <p:txBody>
          <a:bodyPr/>
          <a:lstStyle/>
          <a:p>
            <a:pPr eaLnBrk="1" hangingPunct="1"/>
            <a:r>
              <a:rPr lang="en-US" sz="3200" b="1" i="1" u="sng" dirty="0" smtClean="0">
                <a:solidFill>
                  <a:schemeClr val="accent6">
                    <a:lumMod val="60000"/>
                    <a:lumOff val="40000"/>
                  </a:schemeClr>
                </a:solidFill>
              </a:rPr>
              <a:t>3-Asymptomatic </a:t>
            </a:r>
            <a:r>
              <a:rPr lang="en-US" sz="3200" b="1" i="1" u="sng" dirty="0" err="1" smtClean="0">
                <a:solidFill>
                  <a:schemeClr val="accent6">
                    <a:lumMod val="60000"/>
                    <a:lumOff val="40000"/>
                  </a:schemeClr>
                </a:solidFill>
              </a:rPr>
              <a:t>hematuria</a:t>
            </a:r>
            <a:r>
              <a:rPr lang="en-US" sz="3200" b="1" u="sng" dirty="0" smtClean="0">
                <a:solidFill>
                  <a:schemeClr val="accent6">
                    <a:lumMod val="60000"/>
                    <a:lumOff val="40000"/>
                  </a:schemeClr>
                </a:solidFill>
              </a:rPr>
              <a:t> or </a:t>
            </a:r>
            <a:r>
              <a:rPr lang="en-US" sz="3200" b="1" i="1" u="sng" dirty="0" err="1" smtClean="0">
                <a:solidFill>
                  <a:schemeClr val="accent6">
                    <a:lumMod val="60000"/>
                    <a:lumOff val="40000"/>
                  </a:schemeClr>
                </a:solidFill>
              </a:rPr>
              <a:t>proteinuria</a:t>
            </a:r>
            <a:endParaRPr lang="en-US" sz="3200" b="1" i="1" u="sng" dirty="0" smtClean="0">
              <a:solidFill>
                <a:schemeClr val="accent6">
                  <a:lumMod val="60000"/>
                  <a:lumOff val="40000"/>
                </a:schemeClr>
              </a:solidFill>
            </a:endParaRPr>
          </a:p>
        </p:txBody>
      </p:sp>
      <p:sp>
        <p:nvSpPr>
          <p:cNvPr id="8196" name="Rectangle 3"/>
          <p:cNvSpPr>
            <a:spLocks noGrp="1" noChangeArrowheads="1"/>
          </p:cNvSpPr>
          <p:nvPr>
            <p:ph type="body" idx="4294967295"/>
          </p:nvPr>
        </p:nvSpPr>
        <p:spPr/>
        <p:txBody>
          <a:bodyPr/>
          <a:lstStyle/>
          <a:p>
            <a:pPr eaLnBrk="1" hangingPunct="1"/>
            <a:r>
              <a:rPr lang="en-US" sz="2800" b="1" dirty="0" smtClean="0"/>
              <a:t>is usually a manifestation of mild glomerular abnormalities.</a:t>
            </a:r>
          </a:p>
          <a:p>
            <a:pPr eaLnBrk="1" hangingPunct="1"/>
            <a:r>
              <a:rPr lang="en-US" b="1" i="1" u="sng" dirty="0" smtClean="0">
                <a:solidFill>
                  <a:schemeClr val="accent6">
                    <a:lumMod val="60000"/>
                    <a:lumOff val="40000"/>
                  </a:schemeClr>
                </a:solidFill>
                <a:ea typeface="+mj-ea"/>
              </a:rPr>
              <a:t>4-Rapidly progressive  </a:t>
            </a:r>
            <a:r>
              <a:rPr lang="en-US" b="1" i="1" u="sng" dirty="0" err="1" smtClean="0">
                <a:solidFill>
                  <a:schemeClr val="accent6">
                    <a:lumMod val="60000"/>
                    <a:lumOff val="40000"/>
                  </a:schemeClr>
                </a:solidFill>
                <a:ea typeface="+mj-ea"/>
              </a:rPr>
              <a:t>glomerulonephritis</a:t>
            </a:r>
            <a:r>
              <a:rPr lang="en-US" sz="2400" b="1" dirty="0" smtClean="0">
                <a:solidFill>
                  <a:schemeClr val="accent6">
                    <a:lumMod val="60000"/>
                    <a:lumOff val="40000"/>
                  </a:schemeClr>
                </a:solidFill>
              </a:rPr>
              <a:t> </a:t>
            </a:r>
          </a:p>
          <a:p>
            <a:pPr eaLnBrk="1" hangingPunct="1"/>
            <a:r>
              <a:rPr lang="en-US" sz="2400" b="1" dirty="0" smtClean="0"/>
              <a:t>It results in loss of renal function in a few days or weeks </a:t>
            </a:r>
          </a:p>
          <a:p>
            <a:pPr eaLnBrk="1" hangingPunct="1"/>
            <a:r>
              <a:rPr lang="en-US" sz="2400" b="1" u="sng" dirty="0" smtClean="0"/>
              <a:t>It is manifested by :</a:t>
            </a:r>
          </a:p>
          <a:p>
            <a:pPr eaLnBrk="1" hangingPunct="1"/>
            <a:r>
              <a:rPr lang="en-US" sz="2400" b="1" dirty="0" smtClean="0"/>
              <a:t>1-microscopic </a:t>
            </a:r>
            <a:r>
              <a:rPr lang="en-US" sz="2400" b="1" dirty="0" err="1" smtClean="0"/>
              <a:t>hematuria</a:t>
            </a:r>
            <a:r>
              <a:rPr lang="en-US" sz="2400" b="1" dirty="0" smtClean="0"/>
              <a:t>. </a:t>
            </a:r>
          </a:p>
          <a:p>
            <a:pPr eaLnBrk="1" hangingPunct="1"/>
            <a:r>
              <a:rPr lang="en-US" sz="2400" b="1" dirty="0" smtClean="0"/>
              <a:t>2-dysmorphic red blood cells and red blood cell casts in the urine sediment.</a:t>
            </a:r>
          </a:p>
          <a:p>
            <a:pPr eaLnBrk="1" hangingPunct="1"/>
            <a:r>
              <a:rPr lang="en-US" sz="2400" b="1" dirty="0" smtClean="0"/>
              <a:t>3-mild-moderate </a:t>
            </a:r>
            <a:r>
              <a:rPr lang="en-US" sz="2400" b="1" dirty="0" err="1" smtClean="0"/>
              <a:t>proteinuria</a:t>
            </a:r>
            <a:endParaRPr lang="en-US" sz="2400" b="1" dirty="0" smtClean="0">
              <a:solidFill>
                <a:schemeClr val="accent6">
                  <a:lumMod val="60000"/>
                  <a:lumOff val="4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E8289264-16D7-432A-B190-BBCDD6006A1D}" type="slidenum">
              <a:rPr lang="ar-SA"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10243" name="Rectangle 2"/>
          <p:cNvSpPr>
            <a:spLocks noGrp="1" noChangeArrowheads="1"/>
          </p:cNvSpPr>
          <p:nvPr>
            <p:ph type="title" idx="4294967295"/>
          </p:nvPr>
        </p:nvSpPr>
        <p:spPr/>
        <p:txBody>
          <a:bodyPr/>
          <a:lstStyle/>
          <a:p>
            <a:pPr eaLnBrk="1" hangingPunct="1"/>
            <a:r>
              <a:rPr lang="en-US" b="1" i="1" u="sng" dirty="0" smtClean="0">
                <a:solidFill>
                  <a:schemeClr val="accent6">
                    <a:lumMod val="60000"/>
                    <a:lumOff val="40000"/>
                  </a:schemeClr>
                </a:solidFill>
              </a:rPr>
              <a:t>5-Acute renal failure</a:t>
            </a:r>
          </a:p>
        </p:txBody>
      </p:sp>
      <p:sp>
        <p:nvSpPr>
          <p:cNvPr id="10244" name="Rectangle 3"/>
          <p:cNvSpPr>
            <a:spLocks noGrp="1" noChangeArrowheads="1"/>
          </p:cNvSpPr>
          <p:nvPr>
            <p:ph type="body" idx="4294967295"/>
          </p:nvPr>
        </p:nvSpPr>
        <p:spPr/>
        <p:txBody>
          <a:bodyPr/>
          <a:lstStyle/>
          <a:p>
            <a:pPr eaLnBrk="1" hangingPunct="1">
              <a:lnSpc>
                <a:spcPct val="90000"/>
              </a:lnSpc>
            </a:pPr>
            <a:r>
              <a:rPr lang="en-US" sz="2800" b="1" smtClean="0"/>
              <a:t>is dominated by oliguria or anuria (no urine flow). </a:t>
            </a:r>
          </a:p>
          <a:p>
            <a:pPr eaLnBrk="1" hangingPunct="1">
              <a:lnSpc>
                <a:spcPct val="90000"/>
              </a:lnSpc>
            </a:pPr>
            <a:r>
              <a:rPr lang="en-US" sz="2800" b="1" smtClean="0"/>
              <a:t>recent onset of azotemia. </a:t>
            </a:r>
          </a:p>
          <a:p>
            <a:pPr eaLnBrk="1" hangingPunct="1">
              <a:lnSpc>
                <a:spcPct val="90000"/>
              </a:lnSpc>
            </a:pPr>
            <a:r>
              <a:rPr lang="en-US" sz="2800" b="1" u="sng" smtClean="0"/>
              <a:t>It can result from :</a:t>
            </a:r>
          </a:p>
          <a:p>
            <a:pPr eaLnBrk="1" hangingPunct="1">
              <a:lnSpc>
                <a:spcPct val="90000"/>
              </a:lnSpc>
            </a:pPr>
            <a:r>
              <a:rPr lang="en-US" sz="2800" b="1" smtClean="0"/>
              <a:t>1-glomerular injury (such as crescentic glomerulonephritis). </a:t>
            </a:r>
          </a:p>
          <a:p>
            <a:pPr eaLnBrk="1" hangingPunct="1">
              <a:lnSpc>
                <a:spcPct val="90000"/>
              </a:lnSpc>
            </a:pPr>
            <a:r>
              <a:rPr lang="en-US" sz="2800" b="1" smtClean="0"/>
              <a:t>2-interstitial injury. </a:t>
            </a:r>
          </a:p>
          <a:p>
            <a:pPr eaLnBrk="1" hangingPunct="1">
              <a:lnSpc>
                <a:spcPct val="90000"/>
              </a:lnSpc>
            </a:pPr>
            <a:r>
              <a:rPr lang="en-US" sz="2800" b="1" smtClean="0"/>
              <a:t>3-vascular injury (such as thrombotic microangiopathy). </a:t>
            </a:r>
          </a:p>
          <a:p>
            <a:pPr eaLnBrk="1" hangingPunct="1">
              <a:lnSpc>
                <a:spcPct val="90000"/>
              </a:lnSpc>
            </a:pPr>
            <a:r>
              <a:rPr lang="en-US" sz="2800" b="1" smtClean="0"/>
              <a:t>4-acute tubular necrosis.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504E9A89-D34F-45CB-8123-40B37FBC7FC1}" type="slidenum">
              <a:rPr lang="ar-SA"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11267" name="Rectangle 2"/>
          <p:cNvSpPr>
            <a:spLocks noGrp="1" noChangeArrowheads="1"/>
          </p:cNvSpPr>
          <p:nvPr>
            <p:ph type="title" idx="4294967295"/>
          </p:nvPr>
        </p:nvSpPr>
        <p:spPr/>
        <p:txBody>
          <a:bodyPr/>
          <a:lstStyle/>
          <a:p>
            <a:pPr eaLnBrk="1" hangingPunct="1">
              <a:buFont typeface="Arial" pitchFamily="34" charset="0"/>
              <a:buChar char="•"/>
            </a:pPr>
            <a:r>
              <a:rPr lang="en-US" sz="3200" b="1" u="sng" dirty="0" smtClean="0">
                <a:solidFill>
                  <a:schemeClr val="accent6">
                    <a:lumMod val="60000"/>
                    <a:lumOff val="40000"/>
                  </a:schemeClr>
                </a:solidFill>
              </a:rPr>
              <a:t>   6- </a:t>
            </a:r>
            <a:r>
              <a:rPr lang="en-US" sz="2800" b="1" i="1" u="sng" dirty="0" smtClean="0">
                <a:solidFill>
                  <a:schemeClr val="accent6">
                    <a:lumMod val="60000"/>
                    <a:lumOff val="40000"/>
                  </a:schemeClr>
                </a:solidFill>
              </a:rPr>
              <a:t>Chronic</a:t>
            </a:r>
            <a:r>
              <a:rPr lang="en-US" sz="3200" b="1" i="1" u="sng" dirty="0" smtClean="0">
                <a:solidFill>
                  <a:schemeClr val="accent6">
                    <a:lumMod val="60000"/>
                    <a:lumOff val="40000"/>
                  </a:schemeClr>
                </a:solidFill>
              </a:rPr>
              <a:t> renal failure</a:t>
            </a:r>
          </a:p>
        </p:txBody>
      </p:sp>
      <p:sp>
        <p:nvSpPr>
          <p:cNvPr id="11268" name="Rectangle 3"/>
          <p:cNvSpPr>
            <a:spLocks noGrp="1" noChangeArrowheads="1"/>
          </p:cNvSpPr>
          <p:nvPr>
            <p:ph type="body" idx="4294967295"/>
          </p:nvPr>
        </p:nvSpPr>
        <p:spPr/>
        <p:txBody>
          <a:bodyPr/>
          <a:lstStyle/>
          <a:p>
            <a:pPr eaLnBrk="1" hangingPunct="1"/>
            <a:r>
              <a:rPr lang="en-US" sz="2400" b="1" dirty="0" smtClean="0"/>
              <a:t>It is characterized by prolonged symptoms and signs of uremia.</a:t>
            </a:r>
          </a:p>
          <a:p>
            <a:pPr eaLnBrk="1" hangingPunct="1"/>
            <a:r>
              <a:rPr lang="en-US" sz="2400" b="1" dirty="0" smtClean="0"/>
              <a:t>It is the end result of all chronic renal diseases .</a:t>
            </a:r>
          </a:p>
          <a:p>
            <a:pPr eaLnBrk="1" hangingPunct="1"/>
            <a:r>
              <a:rPr lang="en-US" sz="2800" b="1" u="sng" dirty="0" smtClean="0">
                <a:solidFill>
                  <a:schemeClr val="accent6">
                    <a:lumMod val="60000"/>
                    <a:lumOff val="40000"/>
                  </a:schemeClr>
                </a:solidFill>
              </a:rPr>
              <a:t>7- </a:t>
            </a:r>
            <a:r>
              <a:rPr lang="en-US" sz="2800" b="1" i="1" u="sng" dirty="0" smtClean="0">
                <a:solidFill>
                  <a:schemeClr val="accent6">
                    <a:lumMod val="60000"/>
                    <a:lumOff val="40000"/>
                  </a:schemeClr>
                </a:solidFill>
              </a:rPr>
              <a:t>Urinary tract infection</a:t>
            </a:r>
            <a:r>
              <a:rPr lang="en-US" sz="2800" dirty="0" smtClean="0">
                <a:solidFill>
                  <a:schemeClr val="accent6">
                    <a:lumMod val="60000"/>
                    <a:lumOff val="40000"/>
                  </a:schemeClr>
                </a:solidFill>
              </a:rPr>
              <a:t> </a:t>
            </a:r>
          </a:p>
          <a:p>
            <a:pPr eaLnBrk="1" hangingPunct="1">
              <a:lnSpc>
                <a:spcPct val="90000"/>
              </a:lnSpc>
            </a:pPr>
            <a:r>
              <a:rPr lang="en-US" sz="2400" b="1" dirty="0" smtClean="0"/>
              <a:t>It is characterized by </a:t>
            </a:r>
            <a:r>
              <a:rPr lang="en-US" sz="2400" b="1" dirty="0" err="1" smtClean="0"/>
              <a:t>bacteriuria</a:t>
            </a:r>
            <a:r>
              <a:rPr lang="en-US" sz="2400" b="1" dirty="0" smtClean="0"/>
              <a:t> and </a:t>
            </a:r>
            <a:r>
              <a:rPr lang="en-US" sz="2400" b="1" dirty="0" err="1" smtClean="0"/>
              <a:t>pyuria</a:t>
            </a:r>
            <a:r>
              <a:rPr lang="en-US" sz="2400" b="1" dirty="0" smtClean="0"/>
              <a:t> (bacteria and leukocytes in the urine). </a:t>
            </a:r>
          </a:p>
          <a:p>
            <a:pPr eaLnBrk="1" hangingPunct="1">
              <a:lnSpc>
                <a:spcPct val="90000"/>
              </a:lnSpc>
            </a:pPr>
            <a:r>
              <a:rPr lang="en-US" sz="2400" b="1" dirty="0" smtClean="0"/>
              <a:t>The infection may be symptomatic or asymptomatic.</a:t>
            </a:r>
          </a:p>
          <a:p>
            <a:pPr eaLnBrk="1" hangingPunct="1">
              <a:lnSpc>
                <a:spcPct val="90000"/>
              </a:lnSpc>
            </a:pPr>
            <a:r>
              <a:rPr lang="en-US" sz="2400" b="1" u="sng" dirty="0" smtClean="0"/>
              <a:t>Types :</a:t>
            </a:r>
          </a:p>
          <a:p>
            <a:pPr eaLnBrk="1" hangingPunct="1">
              <a:lnSpc>
                <a:spcPct val="90000"/>
              </a:lnSpc>
            </a:pPr>
            <a:r>
              <a:rPr lang="en-US" sz="2400" b="1" dirty="0" smtClean="0"/>
              <a:t>1- </a:t>
            </a:r>
            <a:r>
              <a:rPr lang="en-US" sz="2400" b="1" i="1" dirty="0" err="1" smtClean="0"/>
              <a:t>pyelonephritis</a:t>
            </a:r>
            <a:r>
              <a:rPr lang="en-US" sz="2400" b="1" i="1" dirty="0" smtClean="0"/>
              <a:t> (</a:t>
            </a:r>
            <a:r>
              <a:rPr lang="en-US" sz="2400" b="1" dirty="0" smtClean="0"/>
              <a:t>affection of the  </a:t>
            </a:r>
          </a:p>
          <a:p>
            <a:pPr eaLnBrk="1" hangingPunct="1">
              <a:lnSpc>
                <a:spcPct val="90000"/>
              </a:lnSpc>
              <a:buFontTx/>
              <a:buNone/>
            </a:pPr>
            <a:r>
              <a:rPr lang="en-US" sz="2400" b="1" dirty="0" smtClean="0"/>
              <a:t>       kidney ).</a:t>
            </a:r>
          </a:p>
          <a:p>
            <a:pPr eaLnBrk="1" hangingPunct="1">
              <a:lnSpc>
                <a:spcPct val="90000"/>
              </a:lnSpc>
            </a:pPr>
            <a:r>
              <a:rPr lang="en-US" sz="2400" b="1" dirty="0" smtClean="0"/>
              <a:t>2- </a:t>
            </a:r>
            <a:r>
              <a:rPr lang="en-US" sz="2400" b="1" i="1" dirty="0" smtClean="0"/>
              <a:t>cystitis</a:t>
            </a:r>
            <a:r>
              <a:rPr lang="en-US" sz="2400" b="1" dirty="0" smtClean="0"/>
              <a:t> (affection of the bladder). </a:t>
            </a:r>
          </a:p>
          <a:p>
            <a:pPr eaLnBrk="1" hangingPunct="1"/>
            <a:endParaRPr lang="en-US" sz="2400" b="1" dirty="0" smtClean="0">
              <a:solidFill>
                <a:schemeClr val="accent6">
                  <a:lumMod val="60000"/>
                  <a:lumOff val="4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63C87ADE-9D27-4483-A658-0EBE427F3552}" type="slidenum">
              <a:rPr lang="ar-SA"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13315" name="Rectangle 2"/>
          <p:cNvSpPr>
            <a:spLocks noGrp="1" noChangeArrowheads="1"/>
          </p:cNvSpPr>
          <p:nvPr>
            <p:ph type="title" idx="4294967295"/>
          </p:nvPr>
        </p:nvSpPr>
        <p:spPr/>
        <p:txBody>
          <a:bodyPr/>
          <a:lstStyle/>
          <a:p>
            <a:pPr eaLnBrk="1" hangingPunct="1"/>
            <a:r>
              <a:rPr lang="en-US" b="1" i="1" u="sng" dirty="0" smtClean="0">
                <a:solidFill>
                  <a:schemeClr val="accent6">
                    <a:lumMod val="60000"/>
                    <a:lumOff val="40000"/>
                  </a:schemeClr>
                </a:solidFill>
              </a:rPr>
              <a:t>8-Nephrolithiasis</a:t>
            </a:r>
          </a:p>
        </p:txBody>
      </p:sp>
      <p:sp>
        <p:nvSpPr>
          <p:cNvPr id="13316" name="Rectangle 3"/>
          <p:cNvSpPr>
            <a:spLocks noGrp="1" noChangeArrowheads="1"/>
          </p:cNvSpPr>
          <p:nvPr>
            <p:ph type="body" idx="4294967295"/>
          </p:nvPr>
        </p:nvSpPr>
        <p:spPr/>
        <p:txBody>
          <a:bodyPr/>
          <a:lstStyle/>
          <a:p>
            <a:pPr eaLnBrk="1" hangingPunct="1"/>
            <a:r>
              <a:rPr lang="en-US" b="1" smtClean="0"/>
              <a:t>Renal stones.</a:t>
            </a:r>
          </a:p>
          <a:p>
            <a:pPr eaLnBrk="1" hangingPunct="1"/>
            <a:r>
              <a:rPr lang="en-US" b="1" smtClean="0"/>
              <a:t>It is manifested by:</a:t>
            </a:r>
          </a:p>
          <a:p>
            <a:pPr eaLnBrk="1" hangingPunct="1"/>
            <a:r>
              <a:rPr lang="en-US" b="1" smtClean="0"/>
              <a:t>1-renal colic. </a:t>
            </a:r>
          </a:p>
          <a:p>
            <a:pPr eaLnBrk="1" hangingPunct="1"/>
            <a:r>
              <a:rPr lang="en-US" b="1" smtClean="0"/>
              <a:t>2-hematuria. </a:t>
            </a:r>
          </a:p>
          <a:p>
            <a:pPr eaLnBrk="1" hangingPunct="1"/>
            <a:r>
              <a:rPr lang="en-US" b="1" smtClean="0"/>
              <a:t>3-recurrent stone formation. </a:t>
            </a: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imes New Roman"/>
        <a:ea typeface=""/>
        <a:cs typeface="Times New Roman"/>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6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6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Trek</Template>
  <TotalTime>45</TotalTime>
  <Words>2565</Words>
  <Application>Microsoft Office PowerPoint</Application>
  <PresentationFormat>On-screen Show (4:3)</PresentationFormat>
  <Paragraphs>361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blank</vt:lpstr>
      <vt:lpstr>Slide 1</vt:lpstr>
      <vt:lpstr>CLINICAL MANIFESTATIONS OF RENAL DISEASES </vt:lpstr>
      <vt:lpstr>Slide 3</vt:lpstr>
      <vt:lpstr>The major renal syndromes </vt:lpstr>
      <vt:lpstr>2-Nephrotic syndrome</vt:lpstr>
      <vt:lpstr>3-Asymptomatic hematuria or proteinuria</vt:lpstr>
      <vt:lpstr>5-Acute renal failure</vt:lpstr>
      <vt:lpstr>   6- Chronic renal failure</vt:lpstr>
      <vt:lpstr>8-Nephrolithiasis</vt:lpstr>
      <vt:lpstr>Glomerular diseases-1</vt:lpstr>
      <vt:lpstr>GLOMERULAR DISEASES </vt:lpstr>
      <vt:lpstr>The capillary basement membrane </vt:lpstr>
      <vt:lpstr>Slide 13</vt:lpstr>
      <vt:lpstr>Slide 14</vt:lpstr>
      <vt:lpstr>Normal glomerulus by LM.  The glomerular capillary loops are thin and delicate.  Endothelial and mesangial cells are normal in number. The surrounding tubules are normal. </vt:lpstr>
      <vt:lpstr>EM-GLOMERULUS CL-capillary lumen, End-endothelium, US-urinary space, B-basement membrane, Ep-epithelial cell, Mes-mesangial cell, Fp-foot process. </vt:lpstr>
      <vt:lpstr>The major characteristics of glomerular filtration</vt:lpstr>
      <vt:lpstr>Pathogenesis of Glomerular Diseases </vt:lpstr>
      <vt:lpstr>Slide 19</vt:lpstr>
      <vt:lpstr>IF-Granular deposition of immune complexes characteristic of circulating and in situ immune complex deposition    </vt:lpstr>
      <vt:lpstr>2-Nephritis Caused by In Situ Immune Complexes</vt:lpstr>
      <vt:lpstr>3-Anti-Glomerular Basement Membrane (GBM) Antibody Glomerulonephritis</vt:lpstr>
      <vt:lpstr>immunofluorescence linear deposition of immune complexes</vt:lpstr>
      <vt:lpstr>Glomerular diseases-1 </vt:lpstr>
      <vt:lpstr>The Nephrotic Syndrome </vt:lpstr>
      <vt:lpstr>Causes of Nephrotic Syndrome A-primary glomerular diseases </vt:lpstr>
      <vt:lpstr>B-Systemic Diseases with Renal Manifestations:  </vt:lpstr>
      <vt:lpstr>Minimal-Change Disease (Lipoid Nephrosis(</vt:lpstr>
      <vt:lpstr>Morphology</vt:lpstr>
      <vt:lpstr>Slide 30</vt:lpstr>
      <vt:lpstr>MCD-EM the capillary loop in the lower half contains two electron dense RBC's. Fenestrated endothelium is present and the BM is normal.  The overlying epithelial cell foot processes are fused (arrows).</vt:lpstr>
      <vt:lpstr>Clinical Course </vt:lpstr>
      <vt:lpstr>Slide 33</vt:lpstr>
      <vt:lpstr>Focal and Segmental Glomerulosclerosis </vt:lpstr>
      <vt:lpstr>Slide 35</vt:lpstr>
      <vt:lpstr>Slide 36</vt:lpstr>
      <vt:lpstr>Slide 37</vt:lpstr>
      <vt:lpstr>Slide 38</vt:lpstr>
      <vt:lpstr>focal and segmental glomerulosclerosis (PAS stain). a mass of scarred, obliterated capillary lumens with accumulations of matrix material</vt:lpstr>
      <vt:lpstr>FSGS   blue collagen deposition  (MT stain).</vt:lpstr>
      <vt:lpstr>Slide 41</vt:lpstr>
      <vt:lpstr>Collapsing glomerulopathy</vt:lpstr>
      <vt:lpstr>Slide 43</vt:lpstr>
      <vt:lpstr>Membranous Glomerulonephritis ( MGN)  </vt:lpstr>
      <vt:lpstr>secondary to other disorders including:  </vt:lpstr>
      <vt:lpstr>Slide 46</vt:lpstr>
      <vt:lpstr>LM- membranous glomerulonephritis in which the capillary loops are thickened and prominent, but the cellularity is not increased</vt:lpstr>
      <vt:lpstr>Slide 48</vt:lpstr>
      <vt:lpstr>A silver stain of the glomerulus highlights the proteinaceous basement membranes in black. There are characteristic "spikes" seen with membranous glomerulonephritis seen here in which the black basement membrane material appears as projections around the capillary loops.</vt:lpstr>
      <vt:lpstr>Slide 50</vt:lpstr>
      <vt:lpstr>Membranous GN IF-deposits of mainly IgG and complement collect in the basement membrane and appear in a diffuse granular pattern </vt:lpstr>
      <vt:lpstr>EM-the darker electron dense immune deposits are seen scattered within the thickened basement membrane. </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Administrator</cp:lastModifiedBy>
  <cp:revision>8</cp:revision>
  <dcterms:created xsi:type="dcterms:W3CDTF">2006-08-16T00:00:00Z</dcterms:created>
  <dcterms:modified xsi:type="dcterms:W3CDTF">2016-04-05T05:35:46Z</dcterms:modified>
</cp:coreProperties>
</file>