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Bcl-2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458200" cy="22652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three classes of Bcl-2 according to their domains and apoptotic effect:</a:t>
            </a:r>
          </a:p>
          <a:p>
            <a:pPr lvl="1"/>
            <a:r>
              <a:rPr lang="en-US" dirty="0" smtClean="0"/>
              <a:t>Anti-apoptotic proteins contain four specific domains</a:t>
            </a:r>
          </a:p>
          <a:p>
            <a:pPr lvl="1"/>
            <a:r>
              <a:rPr lang="en-US" dirty="0" err="1" smtClean="0"/>
              <a:t>Proapoptotic</a:t>
            </a:r>
            <a:r>
              <a:rPr lang="en-US" dirty="0" smtClean="0"/>
              <a:t> proteins:</a:t>
            </a:r>
          </a:p>
          <a:p>
            <a:pPr lvl="2"/>
            <a:r>
              <a:rPr lang="en-US" dirty="0" smtClean="0"/>
              <a:t>Multi-domain</a:t>
            </a:r>
          </a:p>
          <a:p>
            <a:pPr lvl="2"/>
            <a:r>
              <a:rPr lang="en-US" dirty="0" smtClean="0"/>
              <a:t>BH3-only domain</a:t>
            </a:r>
            <a:endParaRPr lang="en-US" dirty="0"/>
          </a:p>
        </p:txBody>
      </p:sp>
      <p:pic>
        <p:nvPicPr>
          <p:cNvPr id="6" name="Picture 2" descr="http://exp-oncology.com.ua/uploads/2012/09/wpid-1174_02_fmt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9011" y="3733800"/>
            <a:ext cx="6274989" cy="3124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26298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How is apoptosis activated upstream?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3962400" cy="43519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Normally, BH3-only protein is inactive and the multi-domain </a:t>
            </a:r>
            <a:r>
              <a:rPr lang="en-US" dirty="0" err="1" smtClean="0"/>
              <a:t>proapoptotic</a:t>
            </a:r>
            <a:r>
              <a:rPr lang="en-US" dirty="0" smtClean="0"/>
              <a:t> protein is inactivated by the anti-apoptotic protein.</a:t>
            </a:r>
          </a:p>
          <a:p>
            <a:r>
              <a:rPr lang="en-US" dirty="0" smtClean="0"/>
              <a:t>Death signals inactivate the anti-apoptotic protein  and release the multi-domain </a:t>
            </a:r>
            <a:r>
              <a:rPr lang="en-US" dirty="0" err="1" smtClean="0"/>
              <a:t>proapoptotic</a:t>
            </a:r>
            <a:r>
              <a:rPr lang="en-US" dirty="0" smtClean="0"/>
              <a:t> protein.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b="5850"/>
          <a:stretch>
            <a:fillRect/>
          </a:stretch>
        </p:blipFill>
        <p:spPr bwMode="auto">
          <a:xfrm>
            <a:off x="4495800" y="1524000"/>
            <a:ext cx="445737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</a:t>
            </a:r>
            <a:r>
              <a:rPr lang="en-US" dirty="0" err="1" smtClean="0"/>
              <a:t>cytochrome</a:t>
            </a:r>
            <a:r>
              <a:rPr lang="en-US" dirty="0" smtClean="0"/>
              <a:t> c released form mitochondria?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2590800" cy="46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2929011" cy="49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1533832" y="1189703"/>
            <a:ext cx="3760839" cy="5869858"/>
          </a:xfrm>
          <a:custGeom>
            <a:avLst/>
            <a:gdLst>
              <a:gd name="connsiteX0" fmla="*/ 0 w 3760839"/>
              <a:gd name="connsiteY0" fmla="*/ 4886632 h 5869858"/>
              <a:gd name="connsiteX1" fmla="*/ 2212258 w 3760839"/>
              <a:gd name="connsiteY1" fmla="*/ 5181600 h 5869858"/>
              <a:gd name="connsiteX2" fmla="*/ 2728452 w 3760839"/>
              <a:gd name="connsiteY2" fmla="*/ 757084 h 5869858"/>
              <a:gd name="connsiteX3" fmla="*/ 3760839 w 3760839"/>
              <a:gd name="connsiteY3" fmla="*/ 639097 h 586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839" h="5869858">
                <a:moveTo>
                  <a:pt x="0" y="4886632"/>
                </a:moveTo>
                <a:cubicBezTo>
                  <a:pt x="878758" y="5378245"/>
                  <a:pt x="1757516" y="5869858"/>
                  <a:pt x="2212258" y="5181600"/>
                </a:cubicBezTo>
                <a:cubicBezTo>
                  <a:pt x="2667000" y="4493342"/>
                  <a:pt x="2470355" y="1514168"/>
                  <a:pt x="2728452" y="757084"/>
                </a:cubicBezTo>
                <a:cubicBezTo>
                  <a:pt x="2986549" y="0"/>
                  <a:pt x="3373694" y="319548"/>
                  <a:pt x="3760839" y="63909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1600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Proapoptotic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multidomain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2362200"/>
            <a:ext cx="155491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Apoptosome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43400"/>
            <a:ext cx="1371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Oligomeric</a:t>
            </a:r>
            <a:r>
              <a:rPr lang="en-US" sz="2000" b="1" dirty="0" smtClean="0">
                <a:solidFill>
                  <a:srgbClr val="C00000"/>
                </a:solidFill>
              </a:rPr>
              <a:t> pore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9859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Internal pathway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3267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Stimulation of p53 phosphorylation by ATM/Chk2 signaling results in induced expression of BH3-only proteins.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30000"/>
          </a:blip>
          <a:srcRect l="5856"/>
          <a:stretch>
            <a:fillRect/>
          </a:stretch>
        </p:blipFill>
        <p:spPr bwMode="auto">
          <a:xfrm>
            <a:off x="5715000" y="1066800"/>
            <a:ext cx="2449917" cy="51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signaling (1): pro-survival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1219199"/>
            <a:ext cx="8153400" cy="476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4226004"/>
            <a:ext cx="4343400" cy="170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C00000"/>
                </a:solidFill>
              </a:rPr>
              <a:t>Activation of Pi-3 Kinase/AKT signaling inhibits </a:t>
            </a:r>
            <a:r>
              <a:rPr lang="en-US" sz="2100" b="1" dirty="0" err="1" smtClean="0">
                <a:solidFill>
                  <a:srgbClr val="C00000"/>
                </a:solidFill>
              </a:rPr>
              <a:t>proapoptotic</a:t>
            </a:r>
            <a:r>
              <a:rPr lang="en-US" sz="2100" b="1" dirty="0" smtClean="0">
                <a:solidFill>
                  <a:srgbClr val="C00000"/>
                </a:solidFill>
              </a:rPr>
              <a:t> proteins (cell survival)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C00000"/>
                </a:solidFill>
              </a:rPr>
              <a:t>Absence of signaling results in activation of </a:t>
            </a:r>
            <a:r>
              <a:rPr lang="en-US" sz="2100" b="1" dirty="0" err="1" smtClean="0">
                <a:solidFill>
                  <a:srgbClr val="C00000"/>
                </a:solidFill>
              </a:rPr>
              <a:t>proapoptotic</a:t>
            </a:r>
            <a:r>
              <a:rPr lang="en-US" sz="2100" b="1" dirty="0" smtClean="0">
                <a:solidFill>
                  <a:srgbClr val="C00000"/>
                </a:solidFill>
              </a:rPr>
              <a:t> proteins</a:t>
            </a:r>
            <a:endParaRPr lang="en-US" sz="2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signaling (2): pro-death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0" contrast="40000"/>
          </a:blip>
          <a:srcRect b="48270"/>
          <a:stretch>
            <a:fillRect/>
          </a:stretch>
        </p:blipFill>
        <p:spPr bwMode="auto">
          <a:xfrm>
            <a:off x="304800" y="1295400"/>
            <a:ext cx="4267200" cy="465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t="50293"/>
          <a:stretch>
            <a:fillRect/>
          </a:stretch>
        </p:blipFill>
        <p:spPr bwMode="auto">
          <a:xfrm>
            <a:off x="4800600" y="1295400"/>
            <a:ext cx="4267200" cy="447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3886200" y="988142"/>
            <a:ext cx="3760839" cy="5869858"/>
          </a:xfrm>
          <a:custGeom>
            <a:avLst/>
            <a:gdLst>
              <a:gd name="connsiteX0" fmla="*/ 0 w 3760839"/>
              <a:gd name="connsiteY0" fmla="*/ 4886632 h 5869858"/>
              <a:gd name="connsiteX1" fmla="*/ 2212258 w 3760839"/>
              <a:gd name="connsiteY1" fmla="*/ 5181600 h 5869858"/>
              <a:gd name="connsiteX2" fmla="*/ 2728452 w 3760839"/>
              <a:gd name="connsiteY2" fmla="*/ 757084 h 5869858"/>
              <a:gd name="connsiteX3" fmla="*/ 3760839 w 3760839"/>
              <a:gd name="connsiteY3" fmla="*/ 639097 h 586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839" h="5869858">
                <a:moveTo>
                  <a:pt x="0" y="4886632"/>
                </a:moveTo>
                <a:cubicBezTo>
                  <a:pt x="878758" y="5378245"/>
                  <a:pt x="1757516" y="5869858"/>
                  <a:pt x="2212258" y="5181600"/>
                </a:cubicBezTo>
                <a:cubicBezTo>
                  <a:pt x="2667000" y="4493342"/>
                  <a:pt x="2470355" y="1514168"/>
                  <a:pt x="2728452" y="757084"/>
                </a:cubicBezTo>
                <a:cubicBezTo>
                  <a:pt x="2986549" y="0"/>
                  <a:pt x="3373694" y="319548"/>
                  <a:pt x="3760839" y="63909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5029200"/>
            <a:ext cx="1295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BH3-only protein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447800"/>
            <a:ext cx="1524000" cy="646331"/>
          </a:xfrm>
          <a:prstGeom prst="rect">
            <a:avLst/>
          </a:prstGeom>
          <a:solidFill>
            <a:srgbClr val="9FDC62">
              <a:alpha val="3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multidomain</a:t>
            </a:r>
            <a:r>
              <a:rPr lang="en-US" b="1" dirty="0" smtClean="0">
                <a:solidFill>
                  <a:srgbClr val="C00000"/>
                </a:solidFill>
              </a:rPr>
              <a:t> protein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Autophagy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94904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Apoptosis can be </a:t>
            </a:r>
            <a:r>
              <a:rPr lang="en-US" sz="2400" dirty="0" err="1" smtClean="0"/>
              <a:t>caspase</a:t>
            </a:r>
            <a:r>
              <a:rPr lang="en-US" sz="2400" dirty="0" smtClean="0"/>
              <a:t>-independent, but mediated by </a:t>
            </a:r>
            <a:r>
              <a:rPr lang="en-US" sz="2400" dirty="0" err="1" smtClean="0"/>
              <a:t>autophagy</a:t>
            </a:r>
            <a:r>
              <a:rPr lang="en-US" sz="2400" dirty="0" smtClean="0"/>
              <a:t> through </a:t>
            </a:r>
            <a:r>
              <a:rPr lang="en-US" sz="2400" dirty="0" err="1" smtClean="0"/>
              <a:t>mTOR</a:t>
            </a:r>
            <a:r>
              <a:rPr lang="en-US" sz="2400" dirty="0" smtClean="0"/>
              <a:t> signaling.</a:t>
            </a:r>
          </a:p>
          <a:p>
            <a:r>
              <a:rPr lang="en-US" sz="2400" dirty="0" smtClean="0"/>
              <a:t>The dying cell does not go through the same morphological features, but accumulate </a:t>
            </a:r>
            <a:r>
              <a:rPr lang="en-US" sz="2400" dirty="0" err="1" smtClean="0"/>
              <a:t>lysosomes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dirty="0" smtClean="0"/>
              <a:t>When cells lack molecular machinery of apoptosis</a:t>
            </a:r>
          </a:p>
          <a:p>
            <a:pPr lvl="1"/>
            <a:r>
              <a:rPr lang="en-US" dirty="0" smtClean="0"/>
              <a:t>It provides </a:t>
            </a:r>
            <a:r>
              <a:rPr lang="en-US" smtClean="0"/>
              <a:t>cells with </a:t>
            </a:r>
            <a:r>
              <a:rPr lang="en-US" dirty="0" smtClean="0"/>
              <a:t>an opportunity to repair the damage prior to death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750107" cy="494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ttp://globalmedicaldiscovery.com/wp-content/uploads/2014/02/High-dose-of-extracellular-ATP-switched-autophagy-to-apoptosis-in-anchorage-dependent-and-anchorage-independent-hepatoma-cells.jpg"/>
          <p:cNvPicPr>
            <a:picLocks noChangeAspect="1" noChangeArrowheads="1"/>
          </p:cNvPicPr>
          <p:nvPr/>
        </p:nvPicPr>
        <p:blipFill>
          <a:blip r:embed="rId3" cstate="print"/>
          <a:srcRect l="11531" t="30769" r="30811"/>
          <a:stretch>
            <a:fillRect/>
          </a:stretch>
        </p:blipFill>
        <p:spPr bwMode="auto">
          <a:xfrm>
            <a:off x="4343400" y="4571999"/>
            <a:ext cx="2540000" cy="2286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fate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32456"/>
          <a:stretch>
            <a:fillRect/>
          </a:stretch>
        </p:blipFill>
        <p:spPr bwMode="auto">
          <a:xfrm>
            <a:off x="838200" y="1447800"/>
            <a:ext cx="750817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876800" y="4572000"/>
            <a:ext cx="685800" cy="5334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4419600"/>
            <a:ext cx="1359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Stem cells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429000"/>
            <a:ext cx="25619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Fibroblasts</a:t>
            </a:r>
          </a:p>
          <a:p>
            <a:r>
              <a:rPr lang="en-US" sz="2200" b="1" i="1" dirty="0" smtClean="0">
                <a:solidFill>
                  <a:srgbClr val="C00000"/>
                </a:solidFill>
              </a:rPr>
              <a:t>Endothelial cells</a:t>
            </a:r>
          </a:p>
          <a:p>
            <a:r>
              <a:rPr lang="en-US" sz="2200" b="1" i="1" dirty="0" smtClean="0">
                <a:solidFill>
                  <a:srgbClr val="C00000"/>
                </a:solidFill>
              </a:rPr>
              <a:t>Smooth muscle cells</a:t>
            </a:r>
          </a:p>
          <a:p>
            <a:r>
              <a:rPr lang="en-US" sz="2200" b="1" i="1" dirty="0" smtClean="0">
                <a:solidFill>
                  <a:srgbClr val="C00000"/>
                </a:solidFill>
              </a:rPr>
              <a:t>Epithelial cells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882" y="2278559"/>
            <a:ext cx="1386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C00000"/>
                </a:solidFill>
              </a:rPr>
              <a:t>Damaged </a:t>
            </a:r>
          </a:p>
          <a:p>
            <a:pPr algn="ctr"/>
            <a:r>
              <a:rPr lang="en-US" sz="2200" b="1" i="1" dirty="0" smtClean="0">
                <a:solidFill>
                  <a:srgbClr val="C00000"/>
                </a:solidFill>
              </a:rPr>
              <a:t>cells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060557" y="2268638"/>
            <a:ext cx="1277074" cy="2777924"/>
          </a:xfrm>
          <a:custGeom>
            <a:avLst/>
            <a:gdLst>
              <a:gd name="connsiteX0" fmla="*/ 995423 w 1277074"/>
              <a:gd name="connsiteY0" fmla="*/ 2777924 h 2777924"/>
              <a:gd name="connsiteX1" fmla="*/ 1111170 w 1277074"/>
              <a:gd name="connsiteY1" fmla="*/ 1273215 h 2777924"/>
              <a:gd name="connsiteX2" fmla="*/ 0 w 1277074"/>
              <a:gd name="connsiteY2" fmla="*/ 0 h 27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074" h="2777924">
                <a:moveTo>
                  <a:pt x="995423" y="2777924"/>
                </a:moveTo>
                <a:cubicBezTo>
                  <a:pt x="1136248" y="2257063"/>
                  <a:pt x="1277074" y="1736202"/>
                  <a:pt x="1111170" y="1273215"/>
                </a:cubicBezTo>
                <a:cubicBezTo>
                  <a:pt x="945266" y="810228"/>
                  <a:pt x="472633" y="405114"/>
                  <a:pt x="0" y="0"/>
                </a:cubicBezTo>
              </a:path>
            </a:pathLst>
          </a:custGeom>
          <a:ln w="57150">
            <a:solidFill>
              <a:schemeClr val="accent4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Bcl-2 family</vt:lpstr>
      <vt:lpstr>How is apoptosis activated upstream?</vt:lpstr>
      <vt:lpstr>How is cytochrome c released form mitochondria?</vt:lpstr>
      <vt:lpstr>Internal pathway</vt:lpstr>
      <vt:lpstr>External signaling (1): pro-survival</vt:lpstr>
      <vt:lpstr>External signaling (2): pro-death</vt:lpstr>
      <vt:lpstr>Autophagy</vt:lpstr>
      <vt:lpstr>Cell fate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Bcl-2 family</dc:title>
  <dc:creator>Hasan</dc:creator>
  <cp:lastModifiedBy>Hasan</cp:lastModifiedBy>
  <cp:revision>1</cp:revision>
  <dcterms:created xsi:type="dcterms:W3CDTF">2006-08-16T00:00:00Z</dcterms:created>
  <dcterms:modified xsi:type="dcterms:W3CDTF">2015-02-26T07:41:17Z</dcterms:modified>
</cp:coreProperties>
</file>