
<file path=[Content_Types].xml><?xml version="1.0" encoding="utf-8"?>
<Types xmlns="http://schemas.openxmlformats.org/package/2006/content-types">
  <Default Extension="bin" ContentType="application/vnd.openxmlformats-officedocument.presentationml.printerSettings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16.xml" ContentType="application/vnd.openxmlformats-officedocument.presentationml.slide+xml"/>
  <Override PartName="/ppt/slides/slide15.xml" ContentType="application/vnd.openxmlformats-officedocument.presentationml.slide+xml"/>
  <Override PartName="/ppt/slides/slide14.xml" ContentType="application/vnd.openxmlformats-officedocument.presentationml.slide+xml"/>
  <Override PartName="/ppt/slides/slide13.xml" ContentType="application/vnd.openxmlformats-officedocument.presentationml.slide+xml"/>
  <Override PartName="/ppt/slides/slide12.xml" ContentType="application/vnd.openxmlformats-officedocument.presentationml.slide+xml"/>
  <Override PartName="/ppt/slides/slide28.xml" ContentType="application/vnd.openxmlformats-officedocument.presentationml.slide+xml"/>
  <Override PartName="/ppt/slides/slide27.xml" ContentType="application/vnd.openxmlformats-officedocument.presentationml.slide+xml"/>
  <Override PartName="/ppt/slides/slide26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6.xml" ContentType="application/vnd.openxmlformats-officedocument.presentationml.slide+xml"/>
  <Override PartName="/ppt/slides/slide8.xml" ContentType="application/vnd.openxmlformats-officedocument.presentationml.slide+xml"/>
  <Override PartName="/ppt/slides/slide5.xml" ContentType="application/vnd.openxmlformats-officedocument.presentationml.slide+xml"/>
  <Override PartName="/ppt/slides/slide7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75" r:id="rId3"/>
    <p:sldId id="276" r:id="rId4"/>
    <p:sldId id="278" r:id="rId5"/>
    <p:sldId id="281" r:id="rId6"/>
    <p:sldId id="258" r:id="rId7"/>
    <p:sldId id="273" r:id="rId8"/>
    <p:sldId id="259" r:id="rId9"/>
    <p:sldId id="262" r:id="rId10"/>
    <p:sldId id="282" r:id="rId11"/>
    <p:sldId id="263" r:id="rId12"/>
    <p:sldId id="264" r:id="rId13"/>
    <p:sldId id="283" r:id="rId14"/>
    <p:sldId id="265" r:id="rId15"/>
    <p:sldId id="266" r:id="rId16"/>
    <p:sldId id="274" r:id="rId17"/>
    <p:sldId id="267" r:id="rId18"/>
    <p:sldId id="284" r:id="rId19"/>
    <p:sldId id="269" r:id="rId20"/>
    <p:sldId id="271" r:id="rId21"/>
    <p:sldId id="272" r:id="rId22"/>
    <p:sldId id="287" r:id="rId23"/>
    <p:sldId id="289" r:id="rId24"/>
    <p:sldId id="288" r:id="rId25"/>
    <p:sldId id="290" r:id="rId26"/>
    <p:sldId id="291" r:id="rId27"/>
    <p:sldId id="293" r:id="rId28"/>
    <p:sldId id="297" r:id="rId29"/>
    <p:sldId id="292" r:id="rId30"/>
    <p:sldId id="295" r:id="rId31"/>
    <p:sldId id="296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1992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customXml" Target="../customXml/item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25" Type="http://schemas.openxmlformats.org/officeDocument/2006/relationships/slide" Target="slides/slide24.xml"/><Relationship Id="rId7" Type="http://schemas.openxmlformats.org/officeDocument/2006/relationships/slide" Target="slides/slide6.xml"/><Relationship Id="rId33" Type="http://schemas.openxmlformats.org/officeDocument/2006/relationships/printerSettings" Target="printerSettings/printerSettings1.bin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38" Type="http://schemas.openxmlformats.org/officeDocument/2006/relationships/customXml" Target="../customXml/item1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4" Type="http://schemas.openxmlformats.org/officeDocument/2006/relationships/slide" Target="slides/slide23.xml"/><Relationship Id="rId1" Type="http://schemas.openxmlformats.org/officeDocument/2006/relationships/slideMaster" Target="slideMasters/slideMaster1.xml"/><Relationship Id="rId32" Type="http://schemas.openxmlformats.org/officeDocument/2006/relationships/slide" Target="slides/slide3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37" Type="http://schemas.openxmlformats.org/officeDocument/2006/relationships/tableStyles" Target="tableStyles.xml"/><Relationship Id="rId40" Type="http://schemas.openxmlformats.org/officeDocument/2006/relationships/customXml" Target="../customXml/item3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5" Type="http://schemas.openxmlformats.org/officeDocument/2006/relationships/slide" Target="slides/slide4.xml"/><Relationship Id="rId36" Type="http://schemas.openxmlformats.org/officeDocument/2006/relationships/theme" Target="theme/theme1.xml"/><Relationship Id="rId15" Type="http://schemas.openxmlformats.org/officeDocument/2006/relationships/slide" Target="slides/slide14.xml"/><Relationship Id="rId31" Type="http://schemas.openxmlformats.org/officeDocument/2006/relationships/slide" Target="slides/slide3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4" Type="http://schemas.openxmlformats.org/officeDocument/2006/relationships/slide" Target="slides/slide3.xml"/><Relationship Id="rId30" Type="http://schemas.openxmlformats.org/officeDocument/2006/relationships/slide" Target="slides/slide29.xml"/><Relationship Id="rId9" Type="http://schemas.openxmlformats.org/officeDocument/2006/relationships/slide" Target="slides/slide8.xml"/><Relationship Id="rId35" Type="http://schemas.openxmlformats.org/officeDocument/2006/relationships/viewProps" Target="viewProps.xml"/><Relationship Id="rId14" Type="http://schemas.openxmlformats.org/officeDocument/2006/relationships/slide" Target="slides/slide13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4853-B752-4A4A-B7BD-91F05C6E8AED}" type="datetimeFigureOut">
              <a:rPr lang="en-US" smtClean="0"/>
              <a:t>26/07/2015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286D-20F0-AD4C-9280-2809D914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0538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4853-B752-4A4A-B7BD-91F05C6E8AED}" type="datetimeFigureOut">
              <a:rPr lang="en-US" smtClean="0"/>
              <a:t>26/07/2015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286D-20F0-AD4C-9280-2809D914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1485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4853-B752-4A4A-B7BD-91F05C6E8AED}" type="datetimeFigureOut">
              <a:rPr lang="en-US" smtClean="0"/>
              <a:t>26/07/2015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286D-20F0-AD4C-9280-2809D914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68761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4853-B752-4A4A-B7BD-91F05C6E8AED}" type="datetimeFigureOut">
              <a:rPr lang="en-US" smtClean="0"/>
              <a:t>26/07/2015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286D-20F0-AD4C-9280-2809D914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540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4853-B752-4A4A-B7BD-91F05C6E8AED}" type="datetimeFigureOut">
              <a:rPr lang="en-US" smtClean="0"/>
              <a:t>26/07/2015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286D-20F0-AD4C-9280-2809D914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0717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4853-B752-4A4A-B7BD-91F05C6E8AED}" type="datetimeFigureOut">
              <a:rPr lang="en-US" smtClean="0"/>
              <a:t>26/07/2015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286D-20F0-AD4C-9280-2809D914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6697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4853-B752-4A4A-B7BD-91F05C6E8AED}" type="datetimeFigureOut">
              <a:rPr lang="en-US" smtClean="0"/>
              <a:t>26/07/2015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286D-20F0-AD4C-9280-2809D914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2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4853-B752-4A4A-B7BD-91F05C6E8AED}" type="datetimeFigureOut">
              <a:rPr lang="en-US" smtClean="0"/>
              <a:t>26/07/2015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286D-20F0-AD4C-9280-2809D914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3866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4853-B752-4A4A-B7BD-91F05C6E8AED}" type="datetimeFigureOut">
              <a:rPr lang="en-US" smtClean="0"/>
              <a:t>26/07/2015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286D-20F0-AD4C-9280-2809D914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38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4853-B752-4A4A-B7BD-91F05C6E8AED}" type="datetimeFigureOut">
              <a:rPr lang="en-US" smtClean="0"/>
              <a:t>26/07/2015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286D-20F0-AD4C-9280-2809D914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80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94853-B752-4A4A-B7BD-91F05C6E8AED}" type="datetimeFigureOut">
              <a:rPr lang="en-US" smtClean="0"/>
              <a:t>26/07/2015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5286D-20F0-AD4C-9280-2809D914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16462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94853-B752-4A4A-B7BD-91F05C6E8AED}" type="datetimeFigureOut">
              <a:rPr lang="en-US" smtClean="0"/>
              <a:t>26/07/2015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5286D-20F0-AD4C-9280-2809D914EB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76975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Parathyroid gland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Dr</a:t>
            </a:r>
            <a:r>
              <a:rPr lang="en-US" dirty="0" smtClean="0"/>
              <a:t> Heyam Awad</a:t>
            </a:r>
          </a:p>
          <a:p>
            <a:r>
              <a:rPr lang="en-US" dirty="0" err="1" smtClean="0"/>
              <a:t>FRCPath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23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Parathyroid adenoma</a:t>
            </a:r>
            <a:endParaRPr lang="en-US" dirty="0"/>
          </a:p>
        </p:txBody>
      </p:sp>
      <p:pic>
        <p:nvPicPr>
          <p:cNvPr id="4" name="Content Placeholder 3" descr="histology-parathyroid-adenoma-HPw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1969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 smtClean="0">
                <a:latin typeface="Arial Narrow" charset="0"/>
              </a:rPr>
              <a:t>Parathyroid hyperplasia</a:t>
            </a:r>
            <a:r>
              <a:rPr lang="en-US" dirty="0" smtClean="0">
                <a:latin typeface="Arial Narrow" charset="0"/>
              </a:rPr>
              <a:t> </a:t>
            </a:r>
          </a:p>
          <a:p>
            <a:pPr marL="0" indent="0">
              <a:buNone/>
            </a:pPr>
            <a:r>
              <a:rPr lang="en-US" dirty="0" smtClean="0">
                <a:latin typeface="Arial Narrow" charset="0"/>
              </a:rPr>
              <a:t> </a:t>
            </a:r>
          </a:p>
          <a:p>
            <a:pPr>
              <a:buFontTx/>
              <a:buChar char="-"/>
            </a:pPr>
            <a:r>
              <a:rPr lang="en-US" dirty="0" smtClean="0">
                <a:latin typeface="Arial Narrow" charset="0"/>
              </a:rPr>
              <a:t> </a:t>
            </a:r>
            <a:r>
              <a:rPr lang="en-US" dirty="0" err="1" smtClean="0">
                <a:latin typeface="Arial Narrow" charset="0"/>
              </a:rPr>
              <a:t>multiglandular</a:t>
            </a:r>
            <a:r>
              <a:rPr lang="en-US" dirty="0" smtClean="0">
                <a:latin typeface="Arial Narrow" charset="0"/>
              </a:rPr>
              <a:t> process.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The </a:t>
            </a:r>
            <a:r>
              <a:rPr lang="en-US" dirty="0">
                <a:latin typeface="Arial Narrow" charset="0"/>
              </a:rPr>
              <a:t>combined weight of all glands rarely exceeds 1.0 g . 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  </a:t>
            </a:r>
            <a:r>
              <a:rPr lang="en-US" dirty="0">
                <a:latin typeface="Arial Narrow" charset="0"/>
              </a:rPr>
              <a:t>stromal fat is inconspicuous within foci of hyperplasia. </a:t>
            </a:r>
          </a:p>
        </p:txBody>
      </p:sp>
    </p:spTree>
    <p:extLst>
      <p:ext uri="{BB962C8B-B14F-4D97-AF65-F5344CB8AC3E}">
        <p14:creationId xmlns:p14="http://schemas.microsoft.com/office/powerpoint/2010/main" val="41707212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0960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u="sng" dirty="0" smtClean="0">
                <a:latin typeface="Arial Narrow" charset="0"/>
              </a:rPr>
              <a:t>Parathyroid carcinomas : </a:t>
            </a:r>
          </a:p>
          <a:p>
            <a:pPr>
              <a:buNone/>
            </a:pPr>
            <a:r>
              <a:rPr lang="en-US" dirty="0" smtClean="0">
                <a:latin typeface="Arial Narrow" charset="0"/>
              </a:rPr>
              <a:t>-one gland affected.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 -Consist </a:t>
            </a:r>
            <a:r>
              <a:rPr lang="en-US" dirty="0">
                <a:latin typeface="Arial Narrow" charset="0"/>
              </a:rPr>
              <a:t>of irregular masses that sometimes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exceed 10 g </a:t>
            </a:r>
            <a:r>
              <a:rPr lang="en-US" dirty="0">
                <a:latin typeface="Arial Narrow" charset="0"/>
              </a:rPr>
              <a:t>in weight </a:t>
            </a:r>
            <a:r>
              <a:rPr lang="en-US" dirty="0">
                <a:latin typeface="Arial Narrow" charset="0"/>
              </a:rPr>
              <a:t>.</a:t>
            </a: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The diagnosis of carcinoma based on </a:t>
            </a:r>
            <a:r>
              <a:rPr lang="en-US" dirty="0" err="1">
                <a:latin typeface="Arial Narrow" charset="0"/>
              </a:rPr>
              <a:t>cytologic</a:t>
            </a:r>
            <a:r>
              <a:rPr lang="en-US" dirty="0">
                <a:latin typeface="Arial Narrow" charset="0"/>
              </a:rPr>
              <a:t> detail is unreliable, and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invasion of tissues and metastasis </a:t>
            </a:r>
            <a:r>
              <a:rPr lang="en-US" dirty="0">
                <a:latin typeface="Arial Narrow" charset="0"/>
              </a:rPr>
              <a:t>are the only definitive criteria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Local recurrence occurs in one third of cases,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More distant dissemination occurs in another </a:t>
            </a:r>
            <a:r>
              <a:rPr lang="en-US" dirty="0" smtClean="0">
                <a:latin typeface="Arial Narrow" charset="0"/>
              </a:rPr>
              <a:t>third</a:t>
            </a:r>
            <a:endParaRPr lang="ar-JO" dirty="0"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49894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Parathyroid carcinoma</a:t>
            </a:r>
            <a:endParaRPr lang="en-US" dirty="0"/>
          </a:p>
        </p:txBody>
      </p:sp>
      <p:pic>
        <p:nvPicPr>
          <p:cNvPr id="4" name="Content Placeholder 3" descr="images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570" b="9570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8389077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b="1" u="sng" dirty="0" smtClean="0">
                <a:latin typeface="Arial Narrow" charset="0"/>
              </a:rPr>
              <a:t>Morphologic changes in other organs</a:t>
            </a:r>
            <a:r>
              <a:rPr lang="en-US" u="sng" dirty="0" smtClean="0">
                <a:latin typeface="Arial Narrow" charset="0"/>
              </a:rPr>
              <a:t> </a:t>
            </a:r>
            <a:r>
              <a:rPr lang="en-US" b="1" u="sng" dirty="0" smtClean="0">
                <a:latin typeface="Arial Narrow" charset="0"/>
              </a:rPr>
              <a:t>in hyperparathyroidism</a:t>
            </a:r>
          </a:p>
          <a:p>
            <a:pPr>
              <a:buNone/>
            </a:pPr>
            <a:r>
              <a:rPr lang="en-US" b="1" dirty="0" smtClean="0">
                <a:latin typeface="Arial Narrow" charset="0"/>
              </a:rPr>
              <a:t>1. </a:t>
            </a:r>
            <a:r>
              <a:rPr lang="en-US" b="1" dirty="0" smtClean="0">
                <a:solidFill>
                  <a:srgbClr val="FF0000"/>
                </a:solidFill>
                <a:latin typeface="Arial Narrow" charset="0"/>
              </a:rPr>
              <a:t>Skeletal changes</a:t>
            </a:r>
            <a:r>
              <a:rPr lang="en-US" b="1" dirty="0" smtClean="0">
                <a:latin typeface="Arial Narrow" charset="0"/>
              </a:rPr>
              <a:t> </a:t>
            </a:r>
            <a:endParaRPr lang="en-US" dirty="0" smtClean="0">
              <a:latin typeface="Arial Narrow" charset="0"/>
            </a:endParaRPr>
          </a:p>
          <a:p>
            <a:pPr marL="514350" indent="-514350">
              <a:buAutoNum type="alphaLcPeriod"/>
            </a:pPr>
            <a:r>
              <a:rPr lang="en-US" b="1" dirty="0" err="1" smtClean="0">
                <a:latin typeface="Arial Narrow" charset="0"/>
              </a:rPr>
              <a:t>Osteitis</a:t>
            </a:r>
            <a:r>
              <a:rPr lang="en-US" b="1" dirty="0" smtClean="0">
                <a:latin typeface="Arial Narrow" charset="0"/>
              </a:rPr>
              <a:t> </a:t>
            </a:r>
            <a:r>
              <a:rPr lang="en-US" b="1" dirty="0" err="1" smtClean="0">
                <a:latin typeface="Arial Narrow" charset="0"/>
              </a:rPr>
              <a:t>fibrosa</a:t>
            </a:r>
            <a:r>
              <a:rPr lang="en-US" b="1" dirty="0" smtClean="0">
                <a:latin typeface="Arial Narrow" charset="0"/>
              </a:rPr>
              <a:t> </a:t>
            </a:r>
            <a:r>
              <a:rPr lang="en-US" b="1" dirty="0" err="1" smtClean="0">
                <a:latin typeface="Arial Narrow" charset="0"/>
              </a:rPr>
              <a:t>cystica</a:t>
            </a:r>
            <a:r>
              <a:rPr lang="en-US" b="1" dirty="0" smtClean="0">
                <a:latin typeface="Arial Narrow" charset="0"/>
              </a:rPr>
              <a:t>) characterized by</a:t>
            </a:r>
          </a:p>
          <a:p>
            <a:pPr marL="0" indent="0">
              <a:buNone/>
            </a:pPr>
            <a:r>
              <a:rPr lang="en-US" dirty="0">
                <a:latin typeface="Arial Narrow" charset="0"/>
              </a:rPr>
              <a:t>-</a:t>
            </a:r>
            <a:r>
              <a:rPr lang="en-US" dirty="0" smtClean="0">
                <a:latin typeface="Arial Narrow" charset="0"/>
              </a:rPr>
              <a:t> Increased </a:t>
            </a:r>
            <a:r>
              <a:rPr lang="en-US" dirty="0" err="1" smtClean="0">
                <a:latin typeface="Arial Narrow" charset="0"/>
              </a:rPr>
              <a:t>osteoclastic</a:t>
            </a:r>
            <a:r>
              <a:rPr lang="en-US" dirty="0" smtClean="0">
                <a:latin typeface="Arial Narrow" charset="0"/>
              </a:rPr>
              <a:t> activity, resulting in erosion of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bone </a:t>
            </a:r>
            <a:r>
              <a:rPr lang="en-US" dirty="0">
                <a:latin typeface="Arial Narrow" charset="0"/>
              </a:rPr>
              <a:t>and mobilization of calcium </a:t>
            </a:r>
            <a:r>
              <a:rPr lang="en-US" dirty="0" smtClean="0">
                <a:latin typeface="Arial Narrow" charset="0"/>
              </a:rPr>
              <a:t>salts</a:t>
            </a:r>
            <a:r>
              <a:rPr lang="en-US" dirty="0" smtClean="0">
                <a:latin typeface="Arial Narrow" charset="0"/>
              </a:rPr>
              <a:t>.</a:t>
            </a:r>
            <a:endParaRPr lang="ar-JO" dirty="0">
              <a:latin typeface="Arial Narrow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In more severe cases the cortex is grossly thinned and the marrow contains increased amounts of fibrous tissue accompanied by foci of hemorrhage and cysts</a:t>
            </a:r>
            <a:endParaRPr lang="ar-JO" dirty="0">
              <a:latin typeface="Arial Narrow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b="1" dirty="0">
                <a:latin typeface="Arial Narrow" charset="0"/>
              </a:rPr>
              <a:t>b. Brown tumors of hyperparathyroidism)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Aggregates </a:t>
            </a:r>
            <a:r>
              <a:rPr lang="en-US" dirty="0">
                <a:latin typeface="Arial Narrow" charset="0"/>
              </a:rPr>
              <a:t>of osteoclasts,, and hemorrhage occasionally form masses that may be mistaken for neoplasms</a:t>
            </a:r>
          </a:p>
          <a:p>
            <a:pPr eaLnBrk="1" hangingPunct="1">
              <a:buFontTx/>
              <a:buChar char="-"/>
            </a:pPr>
            <a:endParaRPr lang="ar-JO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044755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7912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 Narrow" charset="0"/>
              </a:rPr>
              <a:t>  2. </a:t>
            </a:r>
            <a:r>
              <a:rPr lang="en-US" b="1" dirty="0" smtClean="0">
                <a:solidFill>
                  <a:srgbClr val="FF0000"/>
                </a:solidFill>
                <a:latin typeface="Arial Narrow" charset="0"/>
              </a:rPr>
              <a:t>Kidney changes </a:t>
            </a:r>
            <a:r>
              <a:rPr lang="en-US" b="1" dirty="0" smtClean="0">
                <a:latin typeface="Arial Narrow" charset="0"/>
              </a:rPr>
              <a:t>in hyperparathyroidism:</a:t>
            </a:r>
          </a:p>
          <a:p>
            <a:pPr>
              <a:buNone/>
            </a:pPr>
            <a:endParaRPr lang="en-US" b="1" dirty="0" smtClean="0">
              <a:latin typeface="Arial Narrow" charset="0"/>
            </a:endParaRPr>
          </a:p>
          <a:p>
            <a:pPr>
              <a:buNone/>
            </a:pPr>
            <a:r>
              <a:rPr lang="en-US" dirty="0" smtClean="0">
                <a:latin typeface="Arial Narrow" charset="0"/>
              </a:rPr>
              <a:t>a. PTH-induced </a:t>
            </a:r>
            <a:r>
              <a:rPr lang="en-US" dirty="0" err="1" smtClean="0">
                <a:latin typeface="Arial Narrow" charset="0"/>
              </a:rPr>
              <a:t>hypercalcemia</a:t>
            </a:r>
            <a:r>
              <a:rPr lang="en-US" dirty="0" smtClean="0">
                <a:latin typeface="Arial Narrow" charset="0"/>
              </a:rPr>
              <a:t> favors the formation of</a:t>
            </a:r>
            <a:endParaRPr lang="ar-JO" dirty="0" smtClean="0">
              <a:latin typeface="Calibri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 urinary tract stones (nephrolithiasis) </a:t>
            </a:r>
            <a:endParaRPr lang="ar-JO" dirty="0" smtClean="0">
              <a:latin typeface="Arial Narrow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b. Calcification of the renal </a:t>
            </a:r>
            <a:r>
              <a:rPr lang="en-US" dirty="0" err="1" smtClean="0">
                <a:latin typeface="Arial Narrow" charset="0"/>
              </a:rPr>
              <a:t>interstitium</a:t>
            </a:r>
            <a:r>
              <a:rPr lang="en-US" dirty="0" smtClean="0">
                <a:latin typeface="Arial Narrow" charset="0"/>
              </a:rPr>
              <a:t> (</a:t>
            </a:r>
            <a:r>
              <a:rPr lang="en-US" dirty="0" err="1" smtClean="0">
                <a:latin typeface="Arial Narrow" charset="0"/>
              </a:rPr>
              <a:t>nephrocalcinosis</a:t>
            </a:r>
            <a:r>
              <a:rPr lang="en-US" dirty="0" smtClean="0">
                <a:latin typeface="Arial Narrow" charset="0"/>
              </a:rPr>
              <a:t>)</a:t>
            </a:r>
          </a:p>
          <a:p>
            <a:pPr eaLnBrk="1" hangingPunct="1">
              <a:buFontTx/>
              <a:buNone/>
            </a:pPr>
            <a:endParaRPr lang="ar-JO" dirty="0" smtClean="0">
              <a:latin typeface="Calibri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b="1" dirty="0">
                <a:latin typeface="Arial Narrow" charset="0"/>
              </a:rPr>
              <a:t>3</a:t>
            </a:r>
            <a:r>
              <a:rPr lang="en-US" b="1" dirty="0" smtClean="0">
                <a:latin typeface="Arial Narrow" charset="0"/>
              </a:rPr>
              <a:t>.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Metastatic calcification  </a:t>
            </a:r>
            <a:r>
              <a:rPr lang="en-US" dirty="0" smtClean="0">
                <a:latin typeface="Arial Narrow" charset="0"/>
              </a:rPr>
              <a:t>may be seen in the stomach, lungs, myocardium, and blood vessels.</a:t>
            </a:r>
            <a:endParaRPr lang="ar-JO" dirty="0" smtClean="0">
              <a:latin typeface="Arial Narrow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ar-JO" dirty="0"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31312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Clinical features of primary hyperparathyroidism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 Narrow" charset="0"/>
              </a:rPr>
              <a:t>-  Primary hyperparathyroidism is a disease of 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adults</a:t>
            </a:r>
            <a:r>
              <a:rPr lang="en-US" dirty="0" smtClean="0">
                <a:latin typeface="Arial Narrow" charset="0"/>
              </a:rPr>
              <a:t> and is much more common in 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women</a:t>
            </a:r>
            <a:r>
              <a:rPr lang="en-US" dirty="0" smtClean="0">
                <a:latin typeface="Arial Narrow" charset="0"/>
              </a:rPr>
              <a:t> than in men. </a:t>
            </a:r>
          </a:p>
          <a:p>
            <a:pPr>
              <a:buNone/>
            </a:pPr>
            <a:r>
              <a:rPr lang="en-US" i="1" dirty="0" smtClean="0">
                <a:latin typeface="Arial Narrow" charset="0"/>
              </a:rPr>
              <a:t>-  The most common manifestation is an increase in serum calcium </a:t>
            </a:r>
            <a:r>
              <a:rPr lang="en-US" i="1" dirty="0" smtClean="0">
                <a:solidFill>
                  <a:srgbClr val="FF0000"/>
                </a:solidFill>
                <a:latin typeface="Arial Narrow" charset="0"/>
              </a:rPr>
              <a:t>and i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s the most common cause of </a:t>
            </a:r>
            <a:r>
              <a:rPr lang="en-US" i="1" dirty="0" smtClean="0">
                <a:solidFill>
                  <a:srgbClr val="FF0000"/>
                </a:solidFill>
                <a:latin typeface="Arial Narrow" charset="0"/>
              </a:rPr>
              <a:t>clinically silent </a:t>
            </a:r>
            <a:r>
              <a:rPr lang="en-US" i="1" dirty="0" err="1" smtClean="0">
                <a:solidFill>
                  <a:srgbClr val="FF0000"/>
                </a:solidFill>
                <a:latin typeface="Arial Narrow" charset="0"/>
              </a:rPr>
              <a:t>hypercalcemia</a:t>
            </a:r>
            <a:r>
              <a:rPr lang="en-US" i="1" dirty="0" smtClean="0">
                <a:latin typeface="Arial Narrow" charset="0"/>
              </a:rPr>
              <a:t>.</a:t>
            </a:r>
          </a:p>
          <a:p>
            <a:pPr>
              <a:buNone/>
            </a:pPr>
            <a:r>
              <a:rPr lang="en-US" dirty="0" smtClean="0">
                <a:latin typeface="Arial Narrow" charset="0"/>
              </a:rPr>
              <a:t>- </a:t>
            </a:r>
            <a:r>
              <a:rPr lang="en-US" b="1" dirty="0" smtClean="0">
                <a:latin typeface="Arial Narrow" charset="0"/>
              </a:rPr>
              <a:t>The most common cause of clinically apparent </a:t>
            </a:r>
            <a:r>
              <a:rPr lang="en-US" b="1" dirty="0" err="1" smtClean="0">
                <a:latin typeface="Arial Narrow" charset="0"/>
              </a:rPr>
              <a:t>hypercalcemia</a:t>
            </a:r>
            <a:r>
              <a:rPr lang="en-US" b="1" dirty="0" smtClean="0">
                <a:latin typeface="Arial Narrow" charset="0"/>
              </a:rPr>
              <a:t> in adults is malignancy: </a:t>
            </a:r>
            <a:r>
              <a:rPr lang="en-US" b="1" dirty="0" err="1" smtClean="0">
                <a:latin typeface="Arial Narrow" charset="0"/>
              </a:rPr>
              <a:t>paraneoplastic</a:t>
            </a:r>
            <a:r>
              <a:rPr lang="en-US" b="1" dirty="0" smtClean="0">
                <a:latin typeface="Arial Narrow" charset="0"/>
              </a:rPr>
              <a:t> syndromes or bone </a:t>
            </a:r>
            <a:r>
              <a:rPr lang="en-US" b="1" dirty="0" err="1" smtClean="0">
                <a:latin typeface="Arial Narrow" charset="0"/>
              </a:rPr>
              <a:t>mets</a:t>
            </a:r>
            <a:r>
              <a:rPr lang="en-US" b="1" dirty="0" smtClean="0">
                <a:latin typeface="Arial Narrow" charset="0"/>
              </a:rPr>
              <a:t>.</a:t>
            </a:r>
            <a:endParaRPr lang="ar-JO" b="1" dirty="0" smtClean="0">
              <a:latin typeface="Arial Narrow" charset="0"/>
              <a:cs typeface="Arial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90452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4770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b="1" dirty="0">
                <a:latin typeface="Arial Narrow" charset="0"/>
              </a:rPr>
              <a:t>Clinical Manifestations :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   painful </a:t>
            </a:r>
            <a:r>
              <a:rPr lang="en-US" dirty="0">
                <a:latin typeface="Arial Narrow" charset="0"/>
              </a:rPr>
              <a:t>bones, </a:t>
            </a:r>
            <a:endParaRPr lang="en-US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   renal </a:t>
            </a:r>
            <a:r>
              <a:rPr lang="en-US" dirty="0">
                <a:latin typeface="Arial Narrow" charset="0"/>
              </a:rPr>
              <a:t>stones, </a:t>
            </a:r>
            <a:endParaRPr lang="en-US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   abdominal </a:t>
            </a:r>
            <a:r>
              <a:rPr lang="en-US" dirty="0">
                <a:latin typeface="Arial Narrow" charset="0"/>
              </a:rPr>
              <a:t>groans, </a:t>
            </a:r>
            <a:endParaRPr lang="en-US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   psychic </a:t>
            </a:r>
            <a:r>
              <a:rPr lang="en-US" dirty="0">
                <a:latin typeface="Arial Narrow" charset="0"/>
              </a:rPr>
              <a:t>moans</a:t>
            </a:r>
            <a:r>
              <a:rPr lang="en-US" dirty="0" smtClean="0">
                <a:latin typeface="Arial Narrow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b="1" dirty="0">
              <a:latin typeface="Arial Narrow" charset="0"/>
              <a:cs typeface="Arial" charset="0"/>
            </a:endParaRPr>
          </a:p>
          <a:p>
            <a:pPr marL="514350" indent="-514350">
              <a:buNone/>
              <a:defRPr/>
            </a:pPr>
            <a:r>
              <a:rPr lang="en-US" dirty="0">
                <a:solidFill>
                  <a:srgbClr val="FF0000"/>
                </a:solidFill>
                <a:latin typeface="Arial Narrow" pitchFamily="34" charset="0"/>
              </a:rPr>
              <a:t>Abdominal groans:</a:t>
            </a:r>
          </a:p>
          <a:p>
            <a:pPr marL="514350" indent="-514350">
              <a:buNone/>
              <a:defRPr/>
            </a:pPr>
            <a:r>
              <a:rPr lang="en-US" dirty="0">
                <a:latin typeface="Arial Narrow" pitchFamily="34" charset="0"/>
              </a:rPr>
              <a:t>peptic ulcers, </a:t>
            </a:r>
          </a:p>
          <a:p>
            <a:pPr marL="514350" indent="-514350">
              <a:buNone/>
              <a:defRPr/>
            </a:pPr>
            <a:r>
              <a:rPr lang="en-US" dirty="0">
                <a:latin typeface="Arial Narrow" pitchFamily="34" charset="0"/>
              </a:rPr>
              <a:t>pancreatitis,</a:t>
            </a:r>
          </a:p>
          <a:p>
            <a:pPr marL="514350" indent="-514350">
              <a:buNone/>
              <a:defRPr/>
            </a:pPr>
            <a:r>
              <a:rPr lang="en-US" dirty="0">
                <a:latin typeface="Arial Narrow" pitchFamily="34" charset="0"/>
              </a:rPr>
              <a:t>Gallstones</a:t>
            </a:r>
          </a:p>
          <a:p>
            <a:pPr marL="514350" indent="-514350">
              <a:buNone/>
              <a:defRPr/>
            </a:pPr>
            <a:r>
              <a:rPr lang="en-US" dirty="0">
                <a:latin typeface="Arial Narrow" pitchFamily="34" charset="0"/>
              </a:rPr>
              <a:t>Renal stones</a:t>
            </a:r>
          </a:p>
          <a:p>
            <a:pPr eaLnBrk="1" hangingPunct="1">
              <a:buFontTx/>
              <a:buNone/>
            </a:pPr>
            <a:endParaRPr lang="ar-JO" b="1" dirty="0">
              <a:latin typeface="Arial Narrow" charset="0"/>
              <a:cs typeface="Arial" charset="0"/>
            </a:endParaRP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/>
            <a:endParaRPr lang="ar-JO" dirty="0">
              <a:latin typeface="Arial Narrow" charset="0"/>
              <a:cs typeface="Arial" charset="0"/>
            </a:endParaRPr>
          </a:p>
          <a:p>
            <a:pPr eaLnBrk="1" hangingPunct="1"/>
            <a:endParaRPr lang="ar-JO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3145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hyperPTH-Path guy1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3336" b="13336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1376402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3246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en-US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b="1" u="sng" dirty="0" smtClean="0">
                <a:latin typeface="Arial Narrow" charset="0"/>
              </a:rPr>
              <a:t> </a:t>
            </a:r>
            <a:r>
              <a:rPr lang="en-US" b="1" u="sng" dirty="0">
                <a:latin typeface="Arial Narrow" charset="0"/>
              </a:rPr>
              <a:t>Secondary Hyperparathyroidism </a:t>
            </a:r>
            <a:r>
              <a:rPr lang="en-US" dirty="0" smtClean="0">
                <a:latin typeface="Arial Narrow" charset="0"/>
              </a:rPr>
              <a:t>– </a:t>
            </a: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 caused by chronic </a:t>
            </a:r>
            <a:r>
              <a:rPr lang="en-US" dirty="0">
                <a:latin typeface="Arial Narrow" charset="0"/>
              </a:rPr>
              <a:t>decreases in the serum calcium </a:t>
            </a:r>
            <a:r>
              <a:rPr lang="en-US" dirty="0" smtClean="0">
                <a:latin typeface="Arial Narrow" charset="0"/>
              </a:rPr>
              <a:t>level</a:t>
            </a:r>
          </a:p>
          <a:p>
            <a:pPr eaLnBrk="1" hangingPunct="1">
              <a:buFontTx/>
              <a:buNone/>
            </a:pPr>
            <a:r>
              <a:rPr lang="en-US" i="1" u="sng" dirty="0" smtClean="0">
                <a:latin typeface="Arial Narrow" charset="0"/>
              </a:rPr>
              <a:t>-  </a:t>
            </a:r>
            <a:r>
              <a:rPr lang="en-US" i="1" u="sng" dirty="0">
                <a:latin typeface="Arial Narrow" charset="0"/>
              </a:rPr>
              <a:t>Renal failure is  the most common cause </a:t>
            </a:r>
          </a:p>
          <a:p>
            <a:pPr marL="514350" indent="-514350" eaLnBrk="1" hangingPunct="1">
              <a:buFontTx/>
              <a:buAutoNum type="arabicPeriod"/>
            </a:pPr>
            <a:r>
              <a:rPr lang="en-US" dirty="0" smtClean="0">
                <a:latin typeface="Arial Narrow" charset="0"/>
              </a:rPr>
              <a:t>Chronic </a:t>
            </a:r>
            <a:r>
              <a:rPr lang="en-US" dirty="0">
                <a:latin typeface="Arial Narrow" charset="0"/>
              </a:rPr>
              <a:t>renal insufficiency causes decreased phosphate excretion, which in turn results in </a:t>
            </a:r>
            <a:r>
              <a:rPr lang="en-US" dirty="0" err="1">
                <a:latin typeface="Arial Narrow" charset="0"/>
              </a:rPr>
              <a:t>hyperphosphatemia</a:t>
            </a:r>
            <a:r>
              <a:rPr lang="en-US" dirty="0">
                <a:latin typeface="Arial Narrow" charset="0"/>
              </a:rPr>
              <a:t>. </a:t>
            </a:r>
            <a:r>
              <a:rPr lang="en-US" dirty="0" smtClean="0">
                <a:latin typeface="Arial Narrow" charset="0"/>
              </a:rPr>
              <a:t>Which </a:t>
            </a:r>
            <a:r>
              <a:rPr lang="en-US" dirty="0" smtClean="0">
                <a:latin typeface="Arial Narrow" charset="0"/>
              </a:rPr>
              <a:t>depress </a:t>
            </a:r>
            <a:r>
              <a:rPr lang="en-US" dirty="0">
                <a:latin typeface="Arial Narrow" charset="0"/>
              </a:rPr>
              <a:t>serum calcium levels and so stimulate parathyroid gland </a:t>
            </a:r>
            <a:r>
              <a:rPr lang="en-US" dirty="0" smtClean="0">
                <a:latin typeface="Arial Narrow" charset="0"/>
              </a:rPr>
              <a:t>activity</a:t>
            </a:r>
          </a:p>
          <a:p>
            <a:pPr marL="514350" indent="-514350">
              <a:buFontTx/>
              <a:buAutoNum type="arabicPeriod"/>
            </a:pPr>
            <a:r>
              <a:rPr lang="en-US" dirty="0" smtClean="0">
                <a:latin typeface="Arial Narrow" charset="0"/>
              </a:rPr>
              <a:t> reduced the availability of α</a:t>
            </a:r>
            <a:r>
              <a:rPr lang="en-US" baseline="-25000" dirty="0" smtClean="0">
                <a:latin typeface="Arial Narrow" charset="0"/>
              </a:rPr>
              <a:t>1</a:t>
            </a:r>
            <a:r>
              <a:rPr lang="en-US" dirty="0" smtClean="0">
                <a:latin typeface="Arial Narrow" charset="0"/>
              </a:rPr>
              <a:t>-hydroxylase enzyme necessary for the synthesis of the active form of vitamin D, which in turn reduces intestinal absorption of calcium  </a:t>
            </a:r>
            <a:endParaRPr lang="en-US" u="sng" dirty="0" smtClean="0">
              <a:latin typeface="Arial Narrow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6366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Parathyroid gland</a:t>
            </a:r>
            <a:endParaRPr lang="en-US" dirty="0"/>
          </a:p>
        </p:txBody>
      </p:sp>
      <p:pic>
        <p:nvPicPr>
          <p:cNvPr id="4" name="Content Placeholder 3" descr="h5550931[1]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18" b="901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94522541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4008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>
                <a:latin typeface="Arial Narrow" charset="0"/>
              </a:rPr>
              <a:t>-  </a:t>
            </a:r>
            <a:r>
              <a:rPr lang="en-US" u="sng" dirty="0" smtClean="0">
                <a:latin typeface="Arial Narrow" charset="0"/>
              </a:rPr>
              <a:t>Clinical Features </a:t>
            </a:r>
          </a:p>
          <a:p>
            <a:pPr>
              <a:buFontTx/>
              <a:buChar char="-"/>
            </a:pPr>
            <a:r>
              <a:rPr lang="en-US" dirty="0" smtClean="0">
                <a:latin typeface="Arial Narrow" charset="0"/>
              </a:rPr>
              <a:t>Are dominated by those related to chronic renal failure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Bone </a:t>
            </a:r>
            <a:r>
              <a:rPr lang="en-US" dirty="0">
                <a:latin typeface="Arial Narrow" charset="0"/>
              </a:rPr>
              <a:t>abnormalities (</a:t>
            </a:r>
            <a:r>
              <a:rPr lang="en-US" i="1" dirty="0">
                <a:latin typeface="Arial Narrow" charset="0"/>
              </a:rPr>
              <a:t>renal </a:t>
            </a:r>
            <a:r>
              <a:rPr lang="en-US" i="1" dirty="0" err="1">
                <a:latin typeface="Arial Narrow" charset="0"/>
              </a:rPr>
              <a:t>osteodystrophy</a:t>
            </a:r>
            <a:r>
              <a:rPr lang="en-US" dirty="0">
                <a:latin typeface="Arial Narrow" charset="0"/>
              </a:rPr>
              <a:t>) are less severe than those seen in primary type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</a:t>
            </a:r>
            <a:r>
              <a:rPr lang="en-US" b="1" dirty="0">
                <a:latin typeface="Arial Narrow" charset="0"/>
              </a:rPr>
              <a:t>Serum calcium remains near normal because compensatory increase in PTH levels sustains serum calcium</a:t>
            </a:r>
            <a:r>
              <a:rPr lang="en-US" dirty="0">
                <a:latin typeface="Arial Narrow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Note-   </a:t>
            </a:r>
            <a:r>
              <a:rPr lang="en-US" b="1" i="1" u="sng" dirty="0">
                <a:solidFill>
                  <a:srgbClr val="FF0000"/>
                </a:solidFill>
                <a:latin typeface="Arial Narrow" charset="0"/>
              </a:rPr>
              <a:t>In a minority of patients, parathyroid activity may become autonomous and excessive, with resultant </a:t>
            </a:r>
            <a:r>
              <a:rPr lang="en-US" b="1" i="1" u="sng" dirty="0" err="1">
                <a:solidFill>
                  <a:srgbClr val="FF0000"/>
                </a:solidFill>
                <a:latin typeface="Arial Narrow" charset="0"/>
              </a:rPr>
              <a:t>hypercalcemia</a:t>
            </a:r>
            <a:r>
              <a:rPr lang="en-US" b="1" i="1" u="sng" dirty="0">
                <a:solidFill>
                  <a:srgbClr val="FF0000"/>
                </a:solidFill>
                <a:latin typeface="Arial Narrow" charset="0"/>
              </a:rPr>
              <a:t>-a process sometimes termed tertiary</a:t>
            </a:r>
          </a:p>
        </p:txBody>
      </p:sp>
    </p:spTree>
    <p:extLst>
      <p:ext uri="{BB962C8B-B14F-4D97-AF65-F5344CB8AC3E}">
        <p14:creationId xmlns:p14="http://schemas.microsoft.com/office/powerpoint/2010/main" val="323884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5532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endParaRPr lang="ar-JO" dirty="0">
              <a:latin typeface="Arial Narrow" charset="0"/>
              <a:cs typeface="Arial" charset="0"/>
            </a:endParaRPr>
          </a:p>
          <a:p>
            <a:pPr eaLnBrk="1" hangingPunct="1">
              <a:buFontTx/>
              <a:buNone/>
            </a:pPr>
            <a:r>
              <a:rPr lang="en-US" b="1" u="sng" dirty="0">
                <a:latin typeface="Arial Narrow" charset="0"/>
              </a:rPr>
              <a:t>HYPOPARATHYROIDISM:</a:t>
            </a:r>
            <a:r>
              <a:rPr lang="en-US" dirty="0">
                <a:latin typeface="Arial Narrow" charset="0"/>
              </a:rPr>
              <a:t> </a:t>
            </a:r>
            <a:endParaRPr lang="en-US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is </a:t>
            </a:r>
            <a:r>
              <a:rPr lang="en-US" dirty="0">
                <a:latin typeface="Arial Narrow" charset="0"/>
              </a:rPr>
              <a:t>less common than hyperparathyroidism and the major causes are:. </a:t>
            </a:r>
          </a:p>
          <a:p>
            <a:pPr eaLnBrk="1" hangingPunct="1">
              <a:buFontTx/>
              <a:buNone/>
            </a:pPr>
            <a:r>
              <a:rPr lang="en-US" i="1" dirty="0">
                <a:latin typeface="Arial Narrow" charset="0"/>
              </a:rPr>
              <a:t>a. Surgically induced </a:t>
            </a:r>
            <a:r>
              <a:rPr lang="en-US" i="1" dirty="0" err="1">
                <a:latin typeface="Arial Narrow" charset="0"/>
              </a:rPr>
              <a:t>hypoparathyroidism</a:t>
            </a:r>
            <a:r>
              <a:rPr lang="en-US" dirty="0">
                <a:latin typeface="Arial Narrow" charset="0"/>
              </a:rPr>
              <a:t>: inadvertent removal of </a:t>
            </a:r>
            <a:r>
              <a:rPr lang="en-US" dirty="0" err="1">
                <a:latin typeface="Arial Narrow" charset="0"/>
              </a:rPr>
              <a:t>parathyroids</a:t>
            </a:r>
            <a:r>
              <a:rPr lang="en-US" dirty="0">
                <a:latin typeface="Arial Narrow" charset="0"/>
              </a:rPr>
              <a:t> during thyroidectomy.</a:t>
            </a:r>
          </a:p>
          <a:p>
            <a:pPr eaLnBrk="1" hangingPunct="1">
              <a:buFontTx/>
              <a:buNone/>
            </a:pPr>
            <a:r>
              <a:rPr lang="en-US" i="1" dirty="0">
                <a:latin typeface="Arial Narrow" charset="0"/>
              </a:rPr>
              <a:t>b. Congenital absence</a:t>
            </a:r>
            <a:r>
              <a:rPr lang="en-US" dirty="0">
                <a:latin typeface="Arial Narrow" charset="0"/>
              </a:rPr>
              <a:t>: This occurs in conjunction with </a:t>
            </a:r>
            <a:r>
              <a:rPr lang="en-US" dirty="0" err="1">
                <a:latin typeface="Arial Narrow" charset="0"/>
              </a:rPr>
              <a:t>thymic</a:t>
            </a:r>
            <a:r>
              <a:rPr lang="en-US" dirty="0">
                <a:latin typeface="Arial Narrow" charset="0"/>
              </a:rPr>
              <a:t> aplasia (Di George syndrome) and cardiac defects, secondary to deletions on chromosome 22q11.2 </a:t>
            </a:r>
          </a:p>
          <a:p>
            <a:pPr eaLnBrk="1" hangingPunct="1">
              <a:buFontTx/>
              <a:buNone/>
            </a:pPr>
            <a:r>
              <a:rPr lang="en-US" i="1" dirty="0">
                <a:latin typeface="Arial Narrow" charset="0"/>
              </a:rPr>
              <a:t>c. Autoimmune </a:t>
            </a:r>
            <a:r>
              <a:rPr lang="en-US" i="1" dirty="0" err="1">
                <a:latin typeface="Arial Narrow" charset="0"/>
              </a:rPr>
              <a:t>hypoparathyroidism</a:t>
            </a:r>
            <a:r>
              <a:rPr lang="en-US" dirty="0">
                <a:latin typeface="Arial Narrow" charset="0"/>
              </a:rPr>
              <a:t> :This is a hereditary </a:t>
            </a:r>
            <a:r>
              <a:rPr lang="en-US" dirty="0" err="1">
                <a:latin typeface="Arial Narrow" charset="0"/>
              </a:rPr>
              <a:t>polyglandular</a:t>
            </a:r>
            <a:r>
              <a:rPr lang="en-US" dirty="0">
                <a:latin typeface="Arial Narrow" charset="0"/>
              </a:rPr>
              <a:t> deficiency syndrome </a:t>
            </a:r>
          </a:p>
          <a:p>
            <a:pPr eaLnBrk="1" hangingPunct="1">
              <a:buFontTx/>
              <a:buNone/>
            </a:pPr>
            <a:endParaRPr lang="ar-JO" dirty="0"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636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hormones-affecting-metabolism-43-638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93441"/>
            <a:ext cx="8102600" cy="608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72860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b="1" dirty="0" smtClean="0"/>
              <a:t>MEN syndromes</a:t>
            </a:r>
            <a:endParaRPr lang="en-US" sz="6000" b="1" dirty="0"/>
          </a:p>
        </p:txBody>
      </p:sp>
    </p:spTree>
    <p:extLst>
      <p:ext uri="{BB962C8B-B14F-4D97-AF65-F5344CB8AC3E}">
        <p14:creationId xmlns:p14="http://schemas.microsoft.com/office/powerpoint/2010/main" val="355279590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106" name="Title 1"/>
          <p:cNvSpPr>
            <a:spLocks noGrp="1"/>
          </p:cNvSpPr>
          <p:nvPr>
            <p:ph type="title"/>
          </p:nvPr>
        </p:nvSpPr>
        <p:spPr>
          <a:xfrm>
            <a:off x="0" y="292100"/>
            <a:ext cx="9144000" cy="1079500"/>
          </a:xfrm>
        </p:spPr>
        <p:txBody>
          <a:bodyPr/>
          <a:lstStyle/>
          <a:p>
            <a:pPr eaLnBrk="1" hangingPunct="1"/>
            <a:r>
              <a:rPr lang="en-US" sz="3200" b="1">
                <a:latin typeface="Arial Narrow" charset="0"/>
              </a:rPr>
              <a:t>MULTIPLE ENDOCRINE NEOPLASIA SYNDROMES</a:t>
            </a:r>
            <a:endParaRPr lang="ar-JO" sz="3200" b="1">
              <a:latin typeface="Arial Narrow" charset="0"/>
              <a:cs typeface="Times New Roman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54102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Are a group of </a:t>
            </a:r>
            <a:r>
              <a:rPr lang="en-US" b="1" dirty="0">
                <a:latin typeface="Arial Narrow" charset="0"/>
              </a:rPr>
              <a:t>inherited</a:t>
            </a:r>
            <a:r>
              <a:rPr lang="en-US" dirty="0">
                <a:latin typeface="Arial Narrow" charset="0"/>
              </a:rPr>
              <a:t> diseases resulting in proliferative </a:t>
            </a:r>
            <a:r>
              <a:rPr lang="en-US" dirty="0" smtClean="0">
                <a:latin typeface="Arial Narrow" charset="0"/>
              </a:rPr>
              <a:t>lesions </a:t>
            </a:r>
            <a:r>
              <a:rPr lang="en-US" dirty="0">
                <a:latin typeface="Arial Narrow" charset="0"/>
              </a:rPr>
              <a:t>of multiple endocrine organs.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Endocrine tumors arising in the context of MEN syndromes have </a:t>
            </a:r>
            <a:r>
              <a:rPr lang="en-US" dirty="0" smtClean="0">
                <a:latin typeface="Arial Narrow" charset="0"/>
              </a:rPr>
              <a:t> </a:t>
            </a:r>
            <a:r>
              <a:rPr lang="en-US" dirty="0">
                <a:latin typeface="Arial Narrow" charset="0"/>
              </a:rPr>
              <a:t>distinctive features that are not shared with their sporadic counterparts: 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1.  Occur at a </a:t>
            </a:r>
            <a:r>
              <a:rPr lang="en-US" i="1" dirty="0">
                <a:solidFill>
                  <a:srgbClr val="FF0000"/>
                </a:solidFill>
                <a:latin typeface="Arial Narrow" charset="0"/>
              </a:rPr>
              <a:t>younger</a:t>
            </a:r>
            <a:r>
              <a:rPr lang="en-US" i="1" dirty="0">
                <a:latin typeface="Arial Narrow" charset="0"/>
              </a:rPr>
              <a:t> age</a:t>
            </a:r>
            <a:r>
              <a:rPr lang="en-US" dirty="0">
                <a:latin typeface="Arial Narrow" charset="0"/>
              </a:rPr>
              <a:t> than that for sporadic </a:t>
            </a:r>
            <a:r>
              <a:rPr lang="en-US" dirty="0" smtClean="0">
                <a:latin typeface="Arial Narrow" charset="0"/>
              </a:rPr>
              <a:t>cases. </a:t>
            </a: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2.  They arise in </a:t>
            </a:r>
            <a:r>
              <a:rPr lang="en-US" i="1" dirty="0">
                <a:solidFill>
                  <a:srgbClr val="FF0000"/>
                </a:solidFill>
                <a:latin typeface="Arial Narrow" charset="0"/>
              </a:rPr>
              <a:t>multiple endocrine </a:t>
            </a:r>
            <a:r>
              <a:rPr lang="en-US" i="1" dirty="0" smtClean="0">
                <a:solidFill>
                  <a:srgbClr val="FF0000"/>
                </a:solidFill>
                <a:latin typeface="Arial Narrow" charset="0"/>
              </a:rPr>
              <a:t>organs</a:t>
            </a:r>
            <a:r>
              <a:rPr lang="en-US" i="1" dirty="0">
                <a:latin typeface="Arial Narrow" charset="0"/>
              </a:rPr>
              <a:t>.</a:t>
            </a: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3.  </a:t>
            </a:r>
            <a:r>
              <a:rPr lang="en-US" dirty="0">
                <a:latin typeface="Arial Narrow" charset="0"/>
              </a:rPr>
              <a:t>Even in one organ, the tumors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often are </a:t>
            </a:r>
            <a:r>
              <a:rPr lang="en-US" i="1" dirty="0">
                <a:solidFill>
                  <a:srgbClr val="FF0000"/>
                </a:solidFill>
                <a:latin typeface="Arial Narrow" charset="0"/>
              </a:rPr>
              <a:t>multifocal</a:t>
            </a:r>
            <a:r>
              <a:rPr lang="en-US" i="1" dirty="0">
                <a:latin typeface="Arial Narrow" charset="0"/>
              </a:rPr>
              <a:t>.</a:t>
            </a:r>
            <a:endParaRPr lang="en-US" dirty="0">
              <a:latin typeface="Arial Narrow" charset="0"/>
            </a:endParaRPr>
          </a:p>
          <a:p>
            <a:pPr marL="0" indent="0" eaLnBrk="1" hangingPunct="1">
              <a:buNone/>
            </a:pP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4. 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Usually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are preceded by an </a:t>
            </a:r>
            <a:r>
              <a:rPr lang="en-US" i="1" dirty="0">
                <a:solidFill>
                  <a:srgbClr val="FF0000"/>
                </a:solidFill>
                <a:latin typeface="Arial Narrow" charset="0"/>
              </a:rPr>
              <a:t>asymptomatic  stage of endocrine hyperplasia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 involving the cell of origin of 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tumor.</a:t>
            </a:r>
          </a:p>
          <a:p>
            <a:pPr>
              <a:buNone/>
            </a:pPr>
            <a:r>
              <a:rPr lang="en-US" dirty="0">
                <a:latin typeface="Arial Narrow" charset="0"/>
              </a:rPr>
              <a:t>5</a:t>
            </a:r>
            <a:r>
              <a:rPr lang="en-US" dirty="0" smtClean="0">
                <a:latin typeface="Arial Narrow" charset="0"/>
              </a:rPr>
              <a:t>. Are usually </a:t>
            </a:r>
            <a:r>
              <a:rPr lang="en-US" i="1" dirty="0" smtClean="0">
                <a:solidFill>
                  <a:srgbClr val="FF0000"/>
                </a:solidFill>
                <a:latin typeface="Arial Narrow" charset="0"/>
              </a:rPr>
              <a:t>more aggressive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 </a:t>
            </a:r>
            <a:r>
              <a:rPr lang="en-US" dirty="0" smtClean="0">
                <a:latin typeface="Arial Narrow" charset="0"/>
              </a:rPr>
              <a:t>and </a:t>
            </a:r>
            <a:r>
              <a:rPr lang="en-US" i="1" dirty="0" smtClean="0">
                <a:latin typeface="Arial Narrow" charset="0"/>
              </a:rPr>
              <a:t>recur</a:t>
            </a:r>
            <a:r>
              <a:rPr lang="en-US" dirty="0" smtClean="0">
                <a:latin typeface="Arial Narrow" charset="0"/>
              </a:rPr>
              <a:t> in a higher proportion of cases than tumors that occur sporadically.</a:t>
            </a:r>
          </a:p>
          <a:p>
            <a:pPr>
              <a:buNone/>
            </a:pPr>
            <a:endParaRPr lang="en-US" dirty="0" smtClean="0">
              <a:latin typeface="Arial Narrow" charset="0"/>
            </a:endParaRPr>
          </a:p>
          <a:p>
            <a:pPr eaLnBrk="1" hangingPunct="1">
              <a:buFontTx/>
              <a:buChar char="-"/>
            </a:pPr>
            <a:endParaRPr lang="en-US" dirty="0">
              <a:solidFill>
                <a:srgbClr val="FF0000"/>
              </a:solidFill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ar-JO" dirty="0">
              <a:solidFill>
                <a:srgbClr val="FF0000"/>
              </a:solidFill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449933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130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486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b="1" u="sng" dirty="0" smtClean="0">
                <a:latin typeface="Arial Narrow" charset="0"/>
              </a:rPr>
              <a:t>MEN </a:t>
            </a:r>
            <a:r>
              <a:rPr lang="en-US" b="1" u="sng" dirty="0">
                <a:latin typeface="Arial Narrow" charset="0"/>
              </a:rPr>
              <a:t>type 1 </a:t>
            </a:r>
            <a:endParaRPr lang="en-US" b="1" u="sng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endParaRPr lang="en-US" b="1" u="sng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Is an  autosomal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dominant</a:t>
            </a:r>
            <a:r>
              <a:rPr lang="en-US" dirty="0">
                <a:latin typeface="Arial Narrow" charset="0"/>
              </a:rPr>
              <a:t> syndrome and the gene (</a:t>
            </a:r>
            <a:r>
              <a:rPr lang="en-US" i="1" dirty="0">
                <a:latin typeface="Arial Narrow" charset="0"/>
              </a:rPr>
              <a:t>MEN1</a:t>
            </a:r>
            <a:r>
              <a:rPr lang="en-US" dirty="0">
                <a:latin typeface="Arial Narrow" charset="0"/>
              </a:rPr>
              <a:t>) is located at 11and is a tumor suppressor gene;.</a:t>
            </a: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-   Organs most commonly involved are the parathyroid, the pancreas, and the pituitary-the "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3 Ps</a:t>
            </a:r>
            <a:r>
              <a:rPr lang="en-US" dirty="0">
                <a:latin typeface="Arial Narrow" charset="0"/>
              </a:rPr>
              <a:t>.“</a:t>
            </a:r>
          </a:p>
          <a:p>
            <a:pPr eaLnBrk="1" hangingPunct="1"/>
            <a:endParaRPr lang="ar-JO" dirty="0">
              <a:latin typeface="Arial Narrow" charset="0"/>
              <a:cs typeface="Arial" charset="0"/>
            </a:endParaRPr>
          </a:p>
          <a:p>
            <a:pPr eaLnBrk="1" hangingPunct="1"/>
            <a:endParaRPr lang="ar-JO" dirty="0">
              <a:latin typeface="Calibri" charset="0"/>
              <a:cs typeface="Arial" charset="0"/>
            </a:endParaRPr>
          </a:p>
          <a:p>
            <a:pPr eaLnBrk="1" hangingPunct="1"/>
            <a:endParaRPr lang="ar-JO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716243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154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63246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i="1" u="sng" dirty="0">
                <a:latin typeface="Arial Narrow" charset="0"/>
              </a:rPr>
              <a:t>a. Parathyroid</a:t>
            </a:r>
            <a:r>
              <a:rPr lang="en-US" u="sng" dirty="0">
                <a:latin typeface="Arial Narrow" charset="0"/>
              </a:rPr>
              <a:t>: </a:t>
            </a:r>
            <a:r>
              <a:rPr lang="en-US" i="1" dirty="0">
                <a:latin typeface="Arial Narrow" charset="0"/>
              </a:rPr>
              <a:t>   Primary hyperparathyroidism</a:t>
            </a:r>
            <a:r>
              <a:rPr lang="en-US" dirty="0">
                <a:latin typeface="Arial Narrow" charset="0"/>
              </a:rPr>
              <a:t> is the most common manifestation of MEN-1 (80% to 95% of patients) </a:t>
            </a:r>
            <a:r>
              <a:rPr lang="en-US" dirty="0">
                <a:latin typeface="Arial Narrow" charset="0"/>
              </a:rPr>
              <a:t>.</a:t>
            </a:r>
            <a:endParaRPr lang="en-US" dirty="0">
              <a:latin typeface="Arial Narrow" charset="0"/>
            </a:endParaRP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Abnormalities </a:t>
            </a:r>
            <a:r>
              <a:rPr lang="en-US" dirty="0">
                <a:latin typeface="Arial Narrow" charset="0"/>
              </a:rPr>
              <a:t>include both hyperplasia and adenomas</a:t>
            </a:r>
            <a:r>
              <a:rPr lang="en-US" dirty="0" smtClean="0">
                <a:latin typeface="Arial Narrow" charset="0"/>
              </a:rPr>
              <a:t>.</a:t>
            </a:r>
          </a:p>
          <a:p>
            <a:pPr eaLnBrk="1" hangingPunct="1">
              <a:buFontTx/>
              <a:buChar char="-"/>
            </a:pPr>
            <a:endParaRPr lang="en-US" dirty="0">
              <a:latin typeface="Arial Narrow" charset="0"/>
            </a:endParaRPr>
          </a:p>
          <a:p>
            <a:pPr marL="0" indent="0">
              <a:buNone/>
            </a:pPr>
            <a:r>
              <a:rPr lang="en-US" i="1" u="sng" dirty="0">
                <a:latin typeface="Arial Narrow" charset="0"/>
              </a:rPr>
              <a:t>b</a:t>
            </a:r>
            <a:r>
              <a:rPr lang="en-US" i="1" u="sng" dirty="0" smtClean="0">
                <a:latin typeface="Arial Narrow" charset="0"/>
              </a:rPr>
              <a:t>. Pituitary</a:t>
            </a:r>
            <a:r>
              <a:rPr lang="en-US" u="sng" dirty="0" smtClean="0">
                <a:latin typeface="Arial Narrow" charset="0"/>
              </a:rPr>
              <a:t>: </a:t>
            </a:r>
            <a:r>
              <a:rPr lang="en-US" dirty="0" smtClean="0">
                <a:latin typeface="Arial Narrow" charset="0"/>
              </a:rPr>
              <a:t> The most frequent pituitary tumor in patients with MEN-1 is a prolactin-secreting </a:t>
            </a:r>
            <a:r>
              <a:rPr lang="en-US" dirty="0" err="1" smtClean="0">
                <a:latin typeface="Arial Narrow" charset="0"/>
              </a:rPr>
              <a:t>macroadenoma</a:t>
            </a:r>
            <a:r>
              <a:rPr lang="en-US" dirty="0" smtClean="0">
                <a:latin typeface="Arial Narrow" charset="0"/>
              </a:rPr>
              <a:t>. </a:t>
            </a:r>
          </a:p>
          <a:p>
            <a:pPr>
              <a:buNone/>
            </a:pPr>
            <a:r>
              <a:rPr lang="en-US" dirty="0" smtClean="0">
                <a:latin typeface="Arial Narrow" charset="0"/>
              </a:rPr>
              <a:t>-  In some cases, acromegaly develops in association with </a:t>
            </a:r>
            <a:r>
              <a:rPr lang="en-US" dirty="0" err="1" smtClean="0">
                <a:latin typeface="Arial Narrow" charset="0"/>
              </a:rPr>
              <a:t>somatotropin</a:t>
            </a:r>
            <a:r>
              <a:rPr lang="en-US" dirty="0" smtClean="0">
                <a:latin typeface="Arial Narrow" charset="0"/>
              </a:rPr>
              <a:t>-secreting tumors</a:t>
            </a: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</a:t>
            </a:r>
          </a:p>
          <a:p>
            <a:pPr eaLnBrk="1" hangingPunct="1">
              <a:buFontTx/>
              <a:buNone/>
            </a:pPr>
            <a:endParaRPr lang="ar-JO" dirty="0"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19166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i="1" u="sng" dirty="0" smtClean="0">
                <a:latin typeface="Arial Narrow" charset="0"/>
              </a:rPr>
              <a:t>c. </a:t>
            </a:r>
            <a:r>
              <a:rPr lang="en-US" i="1" u="sng" dirty="0" smtClean="0">
                <a:latin typeface="Arial Narrow" charset="0"/>
              </a:rPr>
              <a:t> Pancreas</a:t>
            </a:r>
            <a:r>
              <a:rPr lang="en-US" dirty="0" smtClean="0">
                <a:latin typeface="Arial Narrow" charset="0"/>
              </a:rPr>
              <a:t>:   Endocrine tumors of the pancreas are the </a:t>
            </a:r>
            <a:r>
              <a:rPr lang="en-US" dirty="0" smtClean="0">
                <a:solidFill>
                  <a:srgbClr val="FF0000"/>
                </a:solidFill>
                <a:latin typeface="Arial Narrow" charset="0"/>
              </a:rPr>
              <a:t>leading cause of death </a:t>
            </a:r>
            <a:r>
              <a:rPr lang="en-US" dirty="0" smtClean="0">
                <a:latin typeface="Arial Narrow" charset="0"/>
              </a:rPr>
              <a:t>in MEN-1. </a:t>
            </a:r>
          </a:p>
          <a:p>
            <a:pPr>
              <a:buNone/>
            </a:pPr>
            <a:r>
              <a:rPr lang="en-US" dirty="0" smtClean="0">
                <a:latin typeface="Arial Narrow" charset="0"/>
              </a:rPr>
              <a:t>-    Are aggressive tumors manifest with metastatic disease.</a:t>
            </a:r>
          </a:p>
          <a:p>
            <a:pPr>
              <a:buNone/>
            </a:pPr>
            <a:r>
              <a:rPr lang="en-US" dirty="0" smtClean="0">
                <a:latin typeface="Arial Narrow" charset="0"/>
              </a:rPr>
              <a:t>-    May  find multiple </a:t>
            </a:r>
            <a:r>
              <a:rPr lang="en-US" dirty="0" err="1" smtClean="0">
                <a:latin typeface="Arial Narrow" charset="0"/>
              </a:rPr>
              <a:t>microadenomas</a:t>
            </a:r>
            <a:r>
              <a:rPr lang="en-US" dirty="0" smtClean="0">
                <a:latin typeface="Arial Narrow" charset="0"/>
              </a:rPr>
              <a:t>" scattered </a:t>
            </a:r>
            <a:r>
              <a:rPr lang="en-US" dirty="0" err="1" smtClean="0">
                <a:latin typeface="Arial Narrow" charset="0"/>
              </a:rPr>
              <a:t>throughoutthe</a:t>
            </a:r>
            <a:r>
              <a:rPr lang="en-US" dirty="0" smtClean="0">
                <a:latin typeface="Arial Narrow" charset="0"/>
              </a:rPr>
              <a:t> pancreas in conjunction with the dominant lesions</a:t>
            </a:r>
            <a:endParaRPr lang="ar-JO" dirty="0" smtClean="0">
              <a:latin typeface="Calibri" charset="0"/>
              <a:cs typeface="Arial" charset="0"/>
            </a:endParaRPr>
          </a:p>
          <a:p>
            <a:pPr>
              <a:buFontTx/>
              <a:buChar char="-"/>
            </a:pPr>
            <a:r>
              <a:rPr lang="en-US" dirty="0" smtClean="0">
                <a:latin typeface="Arial Narrow" charset="0"/>
              </a:rPr>
              <a:t>Pancreatic endocrine tumors often are functional </a:t>
            </a:r>
          </a:p>
          <a:p>
            <a:pPr>
              <a:buNone/>
            </a:pPr>
            <a:r>
              <a:rPr lang="en-US" dirty="0" smtClean="0">
                <a:latin typeface="Arial Narrow" charset="0"/>
              </a:rPr>
              <a:t>-Hypoglycemia, related to </a:t>
            </a:r>
            <a:r>
              <a:rPr lang="en-US" dirty="0" err="1" smtClean="0">
                <a:latin typeface="Arial Narrow" charset="0"/>
              </a:rPr>
              <a:t>insulinomas</a:t>
            </a:r>
            <a:r>
              <a:rPr lang="en-US" dirty="0" smtClean="0">
                <a:latin typeface="Arial Narrow" charset="0"/>
              </a:rPr>
              <a:t>, is also  common.</a:t>
            </a:r>
          </a:p>
        </p:txBody>
      </p:sp>
    </p:spTree>
    <p:extLst>
      <p:ext uri="{BB962C8B-B14F-4D97-AF65-F5344CB8AC3E}">
        <p14:creationId xmlns:p14="http://schemas.microsoft.com/office/powerpoint/2010/main" val="3406822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MEN 2 syndromes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MEN 2A</a:t>
            </a:r>
          </a:p>
          <a:p>
            <a:r>
              <a:rPr lang="en-US" dirty="0" smtClean="0"/>
              <a:t>MEN 2B</a:t>
            </a:r>
          </a:p>
          <a:p>
            <a:endParaRPr lang="en-US" dirty="0"/>
          </a:p>
          <a:p>
            <a:r>
              <a:rPr lang="en-US" dirty="0" smtClean="0"/>
              <a:t>Both : activation mutation of RET proto-oncogene.</a:t>
            </a:r>
          </a:p>
          <a:p>
            <a:r>
              <a:rPr lang="en-US" dirty="0" smtClean="0"/>
              <a:t>AUTOSOMAL DOMINENT.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42784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178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791200"/>
          </a:xfrm>
        </p:spPr>
        <p:txBody>
          <a:bodyPr>
            <a:normAutofit lnSpcReduction="10000"/>
          </a:bodyPr>
          <a:lstStyle/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b="1" u="sng" dirty="0" smtClean="0">
                <a:latin typeface="Arial Narrow" charset="0"/>
              </a:rPr>
              <a:t>MEN Type </a:t>
            </a:r>
            <a:r>
              <a:rPr lang="en-US" b="1" u="sng" dirty="0">
                <a:latin typeface="Arial Narrow" charset="0"/>
              </a:rPr>
              <a:t>2A </a:t>
            </a:r>
            <a:endParaRPr lang="en-US" b="1" u="sng" dirty="0" smtClean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b="1" u="sng" dirty="0" smtClean="0">
                <a:latin typeface="Arial Narrow" charset="0"/>
              </a:rPr>
              <a:t>THYROID, PARATHYROID AND ADRENALS.</a:t>
            </a:r>
          </a:p>
          <a:p>
            <a:pPr eaLnBrk="1" hangingPunct="1">
              <a:buFontTx/>
              <a:buNone/>
            </a:pPr>
            <a:endParaRPr lang="en-US" b="1" u="sng" dirty="0">
              <a:latin typeface="Arial Narrow" charset="0"/>
            </a:endParaRPr>
          </a:p>
          <a:p>
            <a:pPr marL="514350" indent="-514350" eaLnBrk="1" hangingPunct="1">
              <a:buFontTx/>
              <a:buAutoNum type="alphaLcPeriod"/>
            </a:pPr>
            <a:r>
              <a:rPr lang="en-US" i="1" u="sng" dirty="0" smtClean="0">
                <a:latin typeface="Arial Narrow" charset="0"/>
              </a:rPr>
              <a:t>Thyroid</a:t>
            </a:r>
            <a:r>
              <a:rPr lang="en-US" u="sng" dirty="0">
                <a:latin typeface="Arial Narrow" charset="0"/>
              </a:rPr>
              <a:t>:</a:t>
            </a:r>
            <a:r>
              <a:rPr lang="en-US" dirty="0">
                <a:latin typeface="Arial Narrow" charset="0"/>
              </a:rPr>
              <a:t>  </a:t>
            </a:r>
            <a:r>
              <a:rPr lang="en-US" b="1" dirty="0">
                <a:latin typeface="Arial Narrow" charset="0"/>
              </a:rPr>
              <a:t>Medullary carcinoma </a:t>
            </a:r>
            <a:r>
              <a:rPr lang="en-US" dirty="0">
                <a:latin typeface="Arial Narrow" charset="0"/>
              </a:rPr>
              <a:t>of the thyroid develops in virtually 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all </a:t>
            </a:r>
            <a:r>
              <a:rPr lang="en-US" dirty="0">
                <a:latin typeface="Arial Narrow" charset="0"/>
              </a:rPr>
              <a:t>untreated cases, and the tumors usually occur in the first 2 decades of </a:t>
            </a:r>
            <a:r>
              <a:rPr lang="en-US" dirty="0" smtClean="0">
                <a:latin typeface="Arial Narrow" charset="0"/>
              </a:rPr>
              <a:t>life</a:t>
            </a:r>
          </a:p>
          <a:p>
            <a:pPr>
              <a:buNone/>
            </a:pPr>
            <a:r>
              <a:rPr lang="en-US" i="1" u="sng" dirty="0" smtClean="0">
                <a:latin typeface="Arial Narrow" charset="0"/>
              </a:rPr>
              <a:t>b. Adrenal medulla</a:t>
            </a:r>
            <a:r>
              <a:rPr lang="en-US" dirty="0" smtClean="0">
                <a:latin typeface="Arial Narrow" charset="0"/>
              </a:rPr>
              <a:t>:  </a:t>
            </a:r>
            <a:r>
              <a:rPr lang="en-US" b="1" dirty="0" err="1" smtClean="0">
                <a:latin typeface="Arial Narrow" charset="0"/>
              </a:rPr>
              <a:t>Pheochromocytomas</a:t>
            </a:r>
            <a:r>
              <a:rPr lang="en-US" dirty="0" smtClean="0">
                <a:latin typeface="Arial Narrow" charset="0"/>
              </a:rPr>
              <a:t> develop in 50% of the patients; and  10% of these tumors are malignant.</a:t>
            </a:r>
          </a:p>
          <a:p>
            <a:pPr>
              <a:buNone/>
            </a:pPr>
            <a:r>
              <a:rPr lang="en-US" i="1" u="sng" dirty="0" smtClean="0">
                <a:latin typeface="Arial Narrow" charset="0"/>
              </a:rPr>
              <a:t>c. Parathyroid</a:t>
            </a:r>
            <a:r>
              <a:rPr lang="en-US" dirty="0" smtClean="0">
                <a:latin typeface="Arial Narrow" charset="0"/>
              </a:rPr>
              <a:t>: 10% to 20% of patients develop parathyroid </a:t>
            </a:r>
            <a:r>
              <a:rPr lang="en-US" b="1" dirty="0" smtClean="0">
                <a:latin typeface="Arial Narrow" charset="0"/>
              </a:rPr>
              <a:t>hyperplasia</a:t>
            </a:r>
            <a:r>
              <a:rPr lang="en-US" dirty="0" smtClean="0">
                <a:latin typeface="Arial Narrow" charset="0"/>
              </a:rPr>
              <a:t> resulting in primary hyperparathyroidism</a:t>
            </a:r>
          </a:p>
          <a:p>
            <a:pPr marL="514350" indent="-514350" eaLnBrk="1" hangingPunct="1">
              <a:buFontTx/>
              <a:buAutoNum type="alphaLcPeriod"/>
            </a:pPr>
            <a:endParaRPr lang="en-US" dirty="0" smtClean="0">
              <a:latin typeface="Arial Narrow" charset="0"/>
            </a:endParaRPr>
          </a:p>
          <a:p>
            <a:pPr marL="514350" indent="-514350" eaLnBrk="1" hangingPunct="1">
              <a:buFontTx/>
              <a:buAutoNum type="alphaLcPeriod"/>
            </a:pPr>
            <a:endParaRPr lang="ar-JO" dirty="0">
              <a:latin typeface="Arial Narrow" charset="0"/>
              <a:cs typeface="Arial" charset="0"/>
            </a:endParaRPr>
          </a:p>
          <a:p>
            <a:pPr eaLnBrk="1" hangingPunct="1"/>
            <a:endParaRPr lang="ar-JO" dirty="0">
              <a:latin typeface="Calibri" charset="0"/>
              <a:cs typeface="Arial" charset="0"/>
            </a:endParaRPr>
          </a:p>
          <a:p>
            <a:pPr eaLnBrk="1" hangingPunct="1"/>
            <a:endParaRPr lang="ar-JO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1921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Parathyroid gland</a:t>
            </a:r>
            <a:endParaRPr lang="en-US" dirty="0"/>
          </a:p>
        </p:txBody>
      </p:sp>
      <p:pic>
        <p:nvPicPr>
          <p:cNvPr id="4" name="Content Placeholder 3" descr="Unknown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78" b="86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379218866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486400"/>
          </a:xfrm>
        </p:spPr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b="1" u="sng" dirty="0">
                <a:latin typeface="Arial Narrow" charset="0"/>
              </a:rPr>
              <a:t>Multiple Endocrine </a:t>
            </a:r>
            <a:r>
              <a:rPr lang="en-US" b="1" u="sng" dirty="0" err="1">
                <a:latin typeface="Arial Narrow" charset="0"/>
              </a:rPr>
              <a:t>Neoplasia</a:t>
            </a:r>
            <a:r>
              <a:rPr lang="en-US" b="1" u="sng" dirty="0">
                <a:latin typeface="Arial Narrow" charset="0"/>
              </a:rPr>
              <a:t> Type 2B</a:t>
            </a: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a.  Organs commonly involved include the thyroid and the adrenal medulla and the spectrum of thyroid and adrenal medullary disease is similar to that in MEN-2A, </a:t>
            </a:r>
          </a:p>
          <a:p>
            <a:pPr eaLnBrk="1" hangingPunct="1">
              <a:buFontTx/>
              <a:buNone/>
            </a:pPr>
            <a:r>
              <a:rPr lang="en-US" i="1" dirty="0">
                <a:latin typeface="Arial Narrow" charset="0"/>
              </a:rPr>
              <a:t>b. </a:t>
            </a:r>
            <a:r>
              <a:rPr lang="en-US" b="1" i="1" dirty="0">
                <a:latin typeface="Arial Narrow" charset="0"/>
              </a:rPr>
              <a:t>Primary hyperparathyroidism does </a:t>
            </a:r>
            <a:r>
              <a:rPr lang="en-US" b="1" i="1" dirty="0">
                <a:solidFill>
                  <a:srgbClr val="FF0000"/>
                </a:solidFill>
                <a:latin typeface="Arial Narrow" charset="0"/>
              </a:rPr>
              <a:t>not</a:t>
            </a:r>
            <a:r>
              <a:rPr lang="en-US" b="1" i="1" dirty="0">
                <a:latin typeface="Arial Narrow" charset="0"/>
              </a:rPr>
              <a:t> develop</a:t>
            </a:r>
            <a:r>
              <a:rPr lang="en-US" b="1" dirty="0">
                <a:latin typeface="Arial Narrow" charset="0"/>
              </a:rPr>
              <a:t> in patients with MEN-2B.</a:t>
            </a:r>
            <a:r>
              <a:rPr lang="en-US" b="1" i="1" dirty="0">
                <a:latin typeface="Arial Narrow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i="1" dirty="0">
                <a:latin typeface="Arial Narrow" charset="0"/>
              </a:rPr>
              <a:t>c. </a:t>
            </a:r>
            <a:r>
              <a:rPr lang="en-US" i="1" dirty="0" err="1">
                <a:latin typeface="Arial Narrow" charset="0"/>
              </a:rPr>
              <a:t>Extraendocrine</a:t>
            </a:r>
            <a:r>
              <a:rPr lang="en-US" i="1" dirty="0">
                <a:latin typeface="Arial Narrow" charset="0"/>
              </a:rPr>
              <a:t> </a:t>
            </a:r>
            <a:r>
              <a:rPr lang="en-US" i="1" dirty="0" smtClean="0">
                <a:latin typeface="Arial Narrow" charset="0"/>
              </a:rPr>
              <a:t>manifestations.</a:t>
            </a:r>
            <a:endParaRPr lang="en-US" dirty="0">
              <a:latin typeface="Arial Narrow" charset="0"/>
            </a:endParaRPr>
          </a:p>
          <a:p>
            <a:pPr eaLnBrk="1" hangingPunct="1"/>
            <a:endParaRPr lang="ar-JO" dirty="0">
              <a:latin typeface="Calibri" charset="0"/>
              <a:cs typeface="Arial" charset="0"/>
            </a:endParaRPr>
          </a:p>
          <a:p>
            <a:pPr eaLnBrk="1" hangingPunct="1"/>
            <a:endParaRPr lang="ar-JO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464898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9144000" cy="5486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 Narrow" charset="0"/>
              </a:rPr>
              <a:t> </a:t>
            </a:r>
            <a:r>
              <a:rPr lang="en-US" i="1" dirty="0" err="1" smtClean="0">
                <a:latin typeface="Arial Narrow" charset="0"/>
              </a:rPr>
              <a:t>Extraendocrine</a:t>
            </a:r>
            <a:r>
              <a:rPr lang="en-US" i="1" dirty="0" smtClean="0">
                <a:latin typeface="Arial Narrow" charset="0"/>
              </a:rPr>
              <a:t> manifestations.</a:t>
            </a:r>
            <a:endParaRPr lang="en-US" dirty="0" smtClean="0">
              <a:latin typeface="Arial Narrow" charset="0"/>
            </a:endParaRPr>
          </a:p>
          <a:p>
            <a:pPr>
              <a:buNone/>
            </a:pPr>
            <a:r>
              <a:rPr lang="en-US" dirty="0" smtClean="0">
                <a:latin typeface="Arial Narrow" charset="0"/>
              </a:rPr>
              <a:t>1. </a:t>
            </a:r>
            <a:r>
              <a:rPr lang="en-US" dirty="0" err="1" smtClean="0">
                <a:latin typeface="Arial Narrow" charset="0"/>
              </a:rPr>
              <a:t>Ganglioneuromas</a:t>
            </a:r>
            <a:r>
              <a:rPr lang="en-US" dirty="0" smtClean="0">
                <a:latin typeface="Arial Narrow" charset="0"/>
              </a:rPr>
              <a:t> of mucosal sites (gastrointestinal tract, lips, tongue) </a:t>
            </a:r>
          </a:p>
          <a:p>
            <a:pPr marL="514350" indent="-514350"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a </a:t>
            </a:r>
            <a:r>
              <a:rPr lang="en-US" i="1" dirty="0" err="1">
                <a:latin typeface="Arial Narrow" charset="0"/>
              </a:rPr>
              <a:t>marfanoid</a:t>
            </a:r>
            <a:r>
              <a:rPr lang="en-US" i="1" dirty="0">
                <a:latin typeface="Arial Narrow" charset="0"/>
              </a:rPr>
              <a:t> habitus,</a:t>
            </a:r>
            <a:r>
              <a:rPr lang="en-US" dirty="0">
                <a:latin typeface="Arial Narrow" charset="0"/>
              </a:rPr>
              <a:t> in which overly long bones of the axial skeleton give an appearance resembling that in </a:t>
            </a:r>
            <a:r>
              <a:rPr lang="en-US" dirty="0" err="1">
                <a:latin typeface="Arial Narrow" charset="0"/>
              </a:rPr>
              <a:t>Marfan</a:t>
            </a:r>
            <a:r>
              <a:rPr lang="en-US" dirty="0">
                <a:latin typeface="Arial Narrow" charset="0"/>
              </a:rPr>
              <a:t> syndrome </a:t>
            </a:r>
            <a:endParaRPr lang="en-US" dirty="0" smtClean="0">
              <a:latin typeface="Arial Narrow" charset="0"/>
            </a:endParaRPr>
          </a:p>
          <a:p>
            <a:pPr marL="514350" indent="-514350"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marL="514350" indent="-514350" eaLnBrk="1" hangingPunct="1"/>
            <a:endParaRPr lang="ar-JO" dirty="0">
              <a:latin typeface="Calibri" charset="0"/>
              <a:cs typeface="Arial" charset="0"/>
            </a:endParaRPr>
          </a:p>
          <a:p>
            <a:pPr marL="514350" indent="-514350" eaLnBrk="1" hangingPunct="1"/>
            <a:endParaRPr lang="ar-JO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319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PTH</a:t>
            </a:r>
            <a:endParaRPr lang="en-US" dirty="0"/>
          </a:p>
        </p:txBody>
      </p:sp>
      <p:pic>
        <p:nvPicPr>
          <p:cNvPr id="4" name="Content Placeholder 3" descr="b30_m2_064_l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8" r="3178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9028754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Diseases of the parathyroid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Hyperparathyroidism</a:t>
            </a:r>
          </a:p>
          <a:p>
            <a:r>
              <a:rPr lang="en-US" dirty="0" err="1" smtClean="0"/>
              <a:t>Hypoparathyroidism</a:t>
            </a:r>
            <a:endParaRPr lang="en-US" dirty="0" smtClean="0"/>
          </a:p>
          <a:p>
            <a:r>
              <a:rPr lang="en-US" dirty="0" smtClean="0"/>
              <a:t>Mass lesions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71275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Content Placeholder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6629400"/>
          </a:xfrm>
        </p:spPr>
        <p:txBody>
          <a:bodyPr>
            <a:normAutofit/>
          </a:bodyPr>
          <a:lstStyle/>
          <a:p>
            <a:pPr algn="ctr" eaLnBrk="1" hangingPunct="1">
              <a:buFontTx/>
              <a:buNone/>
            </a:pPr>
            <a:endParaRPr lang="en-US" b="1" i="1" u="sng" dirty="0" smtClean="0">
              <a:latin typeface="Arial Narrow" charset="0"/>
            </a:endParaRPr>
          </a:p>
          <a:p>
            <a:pPr algn="ctr" eaLnBrk="1" hangingPunct="1">
              <a:buFontTx/>
              <a:buNone/>
            </a:pPr>
            <a:r>
              <a:rPr lang="en-US" b="1" i="1" u="sng" dirty="0" smtClean="0">
                <a:latin typeface="Arial Narrow" charset="0"/>
              </a:rPr>
              <a:t>HYPERPARATHYROIDISM </a:t>
            </a:r>
            <a:r>
              <a:rPr lang="en-US" b="1" i="1" u="sng" dirty="0">
                <a:latin typeface="Arial Narrow" charset="0"/>
              </a:rPr>
              <a:t>: </a:t>
            </a:r>
            <a:endParaRPr lang="en-US" b="1" i="1" u="sng" dirty="0" smtClean="0">
              <a:latin typeface="Arial Narrow" charset="0"/>
            </a:endParaRPr>
          </a:p>
          <a:p>
            <a:pPr algn="ctr" eaLnBrk="1" hangingPunct="1">
              <a:buFontTx/>
              <a:buNone/>
            </a:pPr>
            <a:endParaRPr lang="en-US" b="1" i="1" u="sng" dirty="0" smtClean="0">
              <a:latin typeface="Arial Narrow" charset="0"/>
            </a:endParaRPr>
          </a:p>
          <a:p>
            <a:pPr marL="514350" indent="-514350" eaLnBrk="1" hangingPunct="1">
              <a:buFontTx/>
              <a:buAutoNum type="alphaLcPeriod"/>
            </a:pPr>
            <a:r>
              <a:rPr lang="en-US" i="1" dirty="0" smtClean="0">
                <a:latin typeface="Arial Narrow" charset="0"/>
              </a:rPr>
              <a:t>Primary</a:t>
            </a:r>
            <a:r>
              <a:rPr lang="en-US" dirty="0" smtClean="0">
                <a:latin typeface="Arial Narrow" charset="0"/>
              </a:rPr>
              <a:t> </a:t>
            </a: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i="1" dirty="0">
                <a:latin typeface="Arial Narrow" charset="0"/>
              </a:rPr>
              <a:t>b. </a:t>
            </a:r>
            <a:r>
              <a:rPr lang="en-US" i="1" dirty="0" smtClean="0">
                <a:latin typeface="Arial Narrow" charset="0"/>
              </a:rPr>
              <a:t>Secondary</a:t>
            </a: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c. </a:t>
            </a:r>
            <a:r>
              <a:rPr lang="en-US" dirty="0" smtClean="0">
                <a:latin typeface="Arial Narrow" charset="0"/>
              </a:rPr>
              <a:t>  </a:t>
            </a:r>
            <a:r>
              <a:rPr lang="en-US" i="1" dirty="0">
                <a:latin typeface="Arial Narrow" charset="0"/>
              </a:rPr>
              <a:t>tertiary</a:t>
            </a:r>
            <a:r>
              <a:rPr lang="en-US" dirty="0">
                <a:latin typeface="Arial Narrow" charset="0"/>
              </a:rPr>
              <a:t> hyperparathyroidism. </a:t>
            </a:r>
          </a:p>
          <a:p>
            <a:pPr eaLnBrk="1" hangingPunct="1">
              <a:buFontTx/>
              <a:buNone/>
            </a:pPr>
            <a:endParaRPr lang="en-US" dirty="0">
              <a:latin typeface="Arial Narrow" charset="0"/>
            </a:endParaRPr>
          </a:p>
          <a:p>
            <a:pPr eaLnBrk="1" hangingPunct="1">
              <a:buFontTx/>
              <a:buNone/>
            </a:pPr>
            <a:r>
              <a:rPr lang="en-US" dirty="0">
                <a:latin typeface="Arial Narrow" charset="0"/>
              </a:rPr>
              <a:t> </a:t>
            </a:r>
            <a:endParaRPr lang="ar-JO" dirty="0">
              <a:latin typeface="Arial Narrow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31735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>
                <a:latin typeface="Arial Narrow" charset="0"/>
              </a:rPr>
              <a:t>Primary Hyperparathyroidism</a:t>
            </a:r>
            <a:br>
              <a:rPr lang="en-US" b="1" u="sng" dirty="0" smtClean="0">
                <a:latin typeface="Arial Narrow" charset="0"/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dirty="0" smtClean="0">
                <a:latin typeface="Arial Narrow" charset="0"/>
              </a:rPr>
              <a:t>- Is a common disorder and important cause of </a:t>
            </a:r>
            <a:r>
              <a:rPr lang="en-US" dirty="0" err="1" smtClean="0">
                <a:latin typeface="Arial Narrow" charset="0"/>
              </a:rPr>
              <a:t>hypercalcemia</a:t>
            </a:r>
            <a:r>
              <a:rPr lang="en-US" dirty="0" smtClean="0">
                <a:latin typeface="Arial Narrow" charset="0"/>
              </a:rPr>
              <a:t> </a:t>
            </a:r>
          </a:p>
          <a:p>
            <a:pPr>
              <a:buNone/>
            </a:pPr>
            <a:r>
              <a:rPr lang="en-US" dirty="0" smtClean="0">
                <a:latin typeface="Arial Narrow" charset="0"/>
              </a:rPr>
              <a:t>-   Increased detection of cases as a result  routine inclusion of serum calcium assays in testing for a variety of clinical conditions </a:t>
            </a:r>
          </a:p>
        </p:txBody>
      </p:sp>
    </p:spTree>
    <p:extLst>
      <p:ext uri="{BB962C8B-B14F-4D97-AF65-F5344CB8AC3E}">
        <p14:creationId xmlns:p14="http://schemas.microsoft.com/office/powerpoint/2010/main" val="398619856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81000"/>
            <a:ext cx="9144000" cy="5638800"/>
          </a:xfrm>
        </p:spPr>
        <p:txBody>
          <a:bodyPr rtlCol="0">
            <a:normAutofit lnSpcReduction="10000"/>
          </a:bodyPr>
          <a:lstStyle/>
          <a:p>
            <a:pPr>
              <a:buNone/>
            </a:pPr>
            <a:r>
              <a:rPr lang="en-US" dirty="0" smtClean="0">
                <a:latin typeface="Arial Narrow" pitchFamily="34" charset="0"/>
                <a:ea typeface="+mn-ea"/>
              </a:rPr>
              <a:t> </a:t>
            </a:r>
            <a:r>
              <a:rPr lang="en-US" u="sng" dirty="0" smtClean="0">
                <a:latin typeface="Arial Narrow" charset="0"/>
              </a:rPr>
              <a:t>Causes of primary </a:t>
            </a:r>
            <a:r>
              <a:rPr lang="en-US" u="sng" dirty="0" err="1" smtClean="0">
                <a:latin typeface="Arial Narrow" charset="0"/>
              </a:rPr>
              <a:t>hyperparathyrpoidism</a:t>
            </a:r>
            <a:r>
              <a:rPr lang="en-US" u="sng" dirty="0" smtClean="0">
                <a:latin typeface="Arial Narrow" charset="0"/>
              </a:rPr>
              <a:t>:</a:t>
            </a:r>
          </a:p>
          <a:p>
            <a:pPr>
              <a:buNone/>
            </a:pPr>
            <a:endParaRPr lang="en-US" u="sng" dirty="0" smtClean="0">
              <a:latin typeface="Arial Narrow" charset="0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rial Narrow" charset="0"/>
              </a:rPr>
              <a:t>Parathyroid adenoma (85% to 95%)</a:t>
            </a:r>
          </a:p>
          <a:p>
            <a:pPr marL="0" indent="0">
              <a:buNone/>
            </a:pPr>
            <a:r>
              <a:rPr lang="en-US" dirty="0" smtClean="0">
                <a:latin typeface="Arial Narrow" pitchFamily="34" charset="0"/>
              </a:rPr>
              <a:t>2. </a:t>
            </a:r>
            <a:r>
              <a:rPr lang="en-US" dirty="0" smtClean="0">
                <a:latin typeface="Arial Narrow" pitchFamily="34" charset="0"/>
                <a:ea typeface="+mn-ea"/>
              </a:rPr>
              <a:t>Primary </a:t>
            </a:r>
            <a:r>
              <a:rPr lang="en-US" dirty="0" smtClean="0">
                <a:latin typeface="Arial Narrow" pitchFamily="34" charset="0"/>
                <a:ea typeface="+mn-ea"/>
              </a:rPr>
              <a:t>parathyroid hyperplasia-5% to 10%.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3. Parathyroid carcinoma-(1%</a:t>
            </a:r>
            <a:r>
              <a:rPr lang="en-US" dirty="0" smtClean="0">
                <a:latin typeface="Arial Narrow" pitchFamily="34" charset="0"/>
                <a:ea typeface="+mn-ea"/>
              </a:rPr>
              <a:t>)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>
              <a:latin typeface="Arial Narrow" pitchFamily="34" charset="0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Majority: </a:t>
            </a:r>
            <a:r>
              <a:rPr lang="en-US" dirty="0" err="1" smtClean="0">
                <a:latin typeface="Arial Narrow" pitchFamily="34" charset="0"/>
                <a:ea typeface="+mn-ea"/>
              </a:rPr>
              <a:t>sporodic</a:t>
            </a:r>
            <a:r>
              <a:rPr lang="en-US" dirty="0" smtClean="0">
                <a:latin typeface="Arial Narrow" pitchFamily="34" charset="0"/>
                <a:ea typeface="+mn-ea"/>
              </a:rPr>
              <a:t> but some familial cases associated with MEN syndromes.</a:t>
            </a:r>
            <a:endParaRPr lang="en-US" dirty="0" smtClean="0">
              <a:latin typeface="Arial Narrow" pitchFamily="34" charset="0"/>
              <a:ea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  <a:ea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en-US" dirty="0" smtClean="0">
                <a:latin typeface="Arial Narrow" pitchFamily="34" charset="0"/>
                <a:ea typeface="+mn-ea"/>
              </a:rPr>
              <a:t> </a:t>
            </a: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  <a:ea typeface="+mn-ea"/>
            </a:endParaRPr>
          </a:p>
          <a:p>
            <a:pPr eaLnBrk="1" fontAlgn="auto" hangingPunct="1">
              <a:spcAft>
                <a:spcPts val="0"/>
              </a:spcAft>
              <a:buFontTx/>
              <a:buNone/>
              <a:defRPr/>
            </a:pPr>
            <a:endParaRPr lang="en-US" dirty="0" smtClean="0">
              <a:latin typeface="Arial Narrow" pitchFamily="34" charset="0"/>
              <a:ea typeface="+mn-ea"/>
            </a:endParaRP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en-US" dirty="0" smtClean="0">
              <a:latin typeface="Arial Narrow" pitchFamily="34" charset="0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6600134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304800"/>
            <a:ext cx="9144000" cy="6324600"/>
          </a:xfrm>
        </p:spPr>
        <p:txBody>
          <a:bodyPr>
            <a:normAutofit/>
          </a:bodyPr>
          <a:lstStyle/>
          <a:p>
            <a:pPr marL="514350" indent="-514350" eaLnBrk="1" hangingPunct="1">
              <a:buFontTx/>
              <a:buNone/>
            </a:pPr>
            <a:r>
              <a:rPr lang="en-US" u="sng" dirty="0" smtClean="0">
                <a:latin typeface="Arial Narrow" charset="0"/>
              </a:rPr>
              <a:t>Parathyroid adenoma</a:t>
            </a:r>
            <a:r>
              <a:rPr lang="en-US" dirty="0" smtClean="0">
                <a:latin typeface="Arial Narrow" charset="0"/>
              </a:rPr>
              <a:t>:</a:t>
            </a:r>
          </a:p>
          <a:p>
            <a:pPr marL="514350" indent="-514350"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-Most </a:t>
            </a:r>
            <a:r>
              <a:rPr lang="en-US" dirty="0">
                <a:latin typeface="Arial Narrow" charset="0"/>
              </a:rPr>
              <a:t>parathyroid adenomas weigh between 0.5 and 5 g. </a:t>
            </a:r>
          </a:p>
          <a:p>
            <a:pPr eaLnBrk="1" hangingPunct="1">
              <a:buFontTx/>
              <a:buChar char="-"/>
            </a:pPr>
            <a:r>
              <a:rPr lang="en-US" dirty="0" smtClean="0">
                <a:latin typeface="Arial Narrow" charset="0"/>
              </a:rPr>
              <a:t>Encapsulated, soft, </a:t>
            </a:r>
            <a:r>
              <a:rPr lang="en-US" b="1" dirty="0" smtClean="0">
                <a:latin typeface="Arial Narrow" charset="0"/>
              </a:rPr>
              <a:t>solitary.</a:t>
            </a:r>
            <a:endParaRPr lang="en-US" b="1" dirty="0">
              <a:latin typeface="Arial Narrow" charset="0"/>
            </a:endParaRPr>
          </a:p>
          <a:p>
            <a:pPr marL="514350" indent="-514350" eaLnBrk="1" hangingPunct="1">
              <a:buFontTx/>
              <a:buNone/>
            </a:pPr>
            <a:r>
              <a:rPr lang="en-US" dirty="0">
                <a:latin typeface="Arial Narrow" charset="0"/>
              </a:rPr>
              <a:t>-  A rim of compressed, non-neoplastic tissue,  separated by a fibrous capsule, is visible at the edge of the adenoma.</a:t>
            </a:r>
          </a:p>
          <a:p>
            <a:pPr marL="514350" indent="-514350" eaLnBrk="1" hangingPunct="1">
              <a:buFontTx/>
              <a:buNone/>
            </a:pPr>
            <a:r>
              <a:rPr lang="en-US" dirty="0">
                <a:latin typeface="Arial Narrow" charset="0"/>
              </a:rPr>
              <a:t>-  Cells with pleomorphic nuclei may be  seen (</a:t>
            </a:r>
            <a:r>
              <a:rPr lang="en-US" dirty="0">
                <a:solidFill>
                  <a:srgbClr val="FF0000"/>
                </a:solidFill>
                <a:latin typeface="Arial Narrow" charset="0"/>
              </a:rPr>
              <a:t>endocrine</a:t>
            </a:r>
            <a:r>
              <a:rPr lang="en-US" dirty="0">
                <a:latin typeface="Arial Narrow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Arial Narrow" charset="0"/>
              </a:rPr>
              <a:t>atypia</a:t>
            </a:r>
            <a:r>
              <a:rPr lang="en-US" dirty="0">
                <a:latin typeface="Arial Narrow" charset="0"/>
              </a:rPr>
              <a:t>) and must not be taken as a sign of malignancy. </a:t>
            </a:r>
          </a:p>
          <a:p>
            <a:pPr marL="514350" indent="-514350" eaLnBrk="1" hangingPunct="1">
              <a:buFontTx/>
              <a:buNone/>
            </a:pPr>
            <a:r>
              <a:rPr lang="en-US" dirty="0" smtClean="0">
                <a:latin typeface="Arial Narrow" charset="0"/>
              </a:rPr>
              <a:t>-  Mitotic </a:t>
            </a:r>
            <a:r>
              <a:rPr lang="en-US" dirty="0">
                <a:latin typeface="Arial Narrow" charset="0"/>
              </a:rPr>
              <a:t>figures are rare with inconspicuous adipose tissue </a:t>
            </a:r>
          </a:p>
          <a:p>
            <a:pPr marL="514350" indent="-514350" eaLnBrk="1" hangingPunct="1">
              <a:buFontTx/>
              <a:buNone/>
            </a:pPr>
            <a:endParaRPr lang="ar-JO" dirty="0">
              <a:latin typeface="Calibri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68112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A5BC3699C2199479908980602319B4D" ma:contentTypeVersion="" ma:contentTypeDescription="Create a new document." ma:contentTypeScope="" ma:versionID="91f68bad66d046a5822093939dd5b4f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f3e687d5f98ee29b9cfcc2ff24550dc4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79C9E57-AB63-4739-8242-5AF7A1738A46}"/>
</file>

<file path=customXml/itemProps2.xml><?xml version="1.0" encoding="utf-8"?>
<ds:datastoreItem xmlns:ds="http://schemas.openxmlformats.org/officeDocument/2006/customXml" ds:itemID="{8B35DAE6-3805-4CFE-AA39-05929FF0A505}"/>
</file>

<file path=customXml/itemProps3.xml><?xml version="1.0" encoding="utf-8"?>
<ds:datastoreItem xmlns:ds="http://schemas.openxmlformats.org/officeDocument/2006/customXml" ds:itemID="{114760EA-1467-492D-A44C-908B1922883C}"/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1218</Words>
  <Application>Microsoft Macintosh PowerPoint</Application>
  <PresentationFormat>On-screen Show (4:3)</PresentationFormat>
  <Paragraphs>151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Parathyroid gland</vt:lpstr>
      <vt:lpstr>Parathyroid gland</vt:lpstr>
      <vt:lpstr>Parathyroid gland</vt:lpstr>
      <vt:lpstr>PTH</vt:lpstr>
      <vt:lpstr>Diseases of the parathyroid</vt:lpstr>
      <vt:lpstr>PowerPoint Presentation</vt:lpstr>
      <vt:lpstr>Primary Hyperparathyroidism </vt:lpstr>
      <vt:lpstr>PowerPoint Presentation</vt:lpstr>
      <vt:lpstr>PowerPoint Presentation</vt:lpstr>
      <vt:lpstr>Parathyroid adenoma</vt:lpstr>
      <vt:lpstr>PowerPoint Presentation</vt:lpstr>
      <vt:lpstr>PowerPoint Presentation</vt:lpstr>
      <vt:lpstr>Parathyroid carcinoma</vt:lpstr>
      <vt:lpstr>PowerPoint Presentation</vt:lpstr>
      <vt:lpstr>PowerPoint Presentation</vt:lpstr>
      <vt:lpstr>Clinical features of primary hyperparathyroidism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MULTIPLE ENDOCRINE NEOPLASIA SYNDROMES</vt:lpstr>
      <vt:lpstr>PowerPoint Presentation</vt:lpstr>
      <vt:lpstr>PowerPoint Presentation</vt:lpstr>
      <vt:lpstr>PowerPoint Presentation</vt:lpstr>
      <vt:lpstr>MEN 2 syndromes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Parathyroid gland</dc:title>
  <dc:creator>heyam awad</dc:creator>
  <cp:lastModifiedBy>heyam awad</cp:lastModifiedBy>
  <cp:revision>10</cp:revision>
  <dcterms:created xsi:type="dcterms:W3CDTF">2015-07-26T17:50:31Z</dcterms:created>
  <dcterms:modified xsi:type="dcterms:W3CDTF">2015-07-26T19:34:25Z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0x010100CA5BC3699C2199479908980602319B4D</vt:lpwstr>
  </property>
</Properties>
</file>