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573" r:id="rId3"/>
    <p:sldId id="604" r:id="rId4"/>
    <p:sldId id="574" r:id="rId5"/>
    <p:sldId id="605" r:id="rId6"/>
    <p:sldId id="606" r:id="rId7"/>
    <p:sldId id="575" r:id="rId8"/>
    <p:sldId id="610" r:id="rId9"/>
    <p:sldId id="607" r:id="rId10"/>
    <p:sldId id="609" r:id="rId11"/>
    <p:sldId id="576" r:id="rId12"/>
    <p:sldId id="611" r:id="rId13"/>
    <p:sldId id="577" r:id="rId14"/>
    <p:sldId id="612" r:id="rId15"/>
    <p:sldId id="578" r:id="rId16"/>
    <p:sldId id="613" r:id="rId17"/>
    <p:sldId id="614" r:id="rId18"/>
    <p:sldId id="579" r:id="rId19"/>
    <p:sldId id="580" r:id="rId20"/>
    <p:sldId id="615" r:id="rId21"/>
    <p:sldId id="616" r:id="rId22"/>
    <p:sldId id="617" r:id="rId23"/>
    <p:sldId id="581" r:id="rId24"/>
    <p:sldId id="643" r:id="rId25"/>
    <p:sldId id="618" r:id="rId26"/>
    <p:sldId id="582" r:id="rId27"/>
    <p:sldId id="590" r:id="rId28"/>
    <p:sldId id="620" r:id="rId29"/>
    <p:sldId id="583" r:id="rId30"/>
    <p:sldId id="622" r:id="rId31"/>
    <p:sldId id="584" r:id="rId32"/>
    <p:sldId id="623" r:id="rId33"/>
    <p:sldId id="585" r:id="rId34"/>
    <p:sldId id="624" r:id="rId35"/>
    <p:sldId id="591" r:id="rId36"/>
    <p:sldId id="592" r:id="rId37"/>
    <p:sldId id="644" r:id="rId38"/>
    <p:sldId id="645" r:id="rId39"/>
    <p:sldId id="586" r:id="rId40"/>
    <p:sldId id="587" r:id="rId41"/>
    <p:sldId id="629" r:id="rId42"/>
    <p:sldId id="631" r:id="rId43"/>
    <p:sldId id="594" r:id="rId44"/>
    <p:sldId id="630" r:id="rId45"/>
    <p:sldId id="646" r:id="rId46"/>
    <p:sldId id="588" r:id="rId47"/>
    <p:sldId id="589" r:id="rId48"/>
    <p:sldId id="635" r:id="rId49"/>
    <p:sldId id="595" r:id="rId50"/>
    <p:sldId id="602" r:id="rId51"/>
    <p:sldId id="636" r:id="rId52"/>
    <p:sldId id="637" r:id="rId53"/>
    <p:sldId id="596" r:id="rId54"/>
    <p:sldId id="638" r:id="rId55"/>
    <p:sldId id="603" r:id="rId56"/>
    <p:sldId id="639" r:id="rId57"/>
    <p:sldId id="640" r:id="rId58"/>
    <p:sldId id="597" r:id="rId59"/>
    <p:sldId id="598" r:id="rId60"/>
    <p:sldId id="599" r:id="rId61"/>
    <p:sldId id="642" r:id="rId62"/>
    <p:sldId id="600" r:id="rId63"/>
    <p:sldId id="454" r:id="rId64"/>
  </p:sldIdLst>
  <p:sldSz cx="9144000" cy="6858000" type="screen4x3"/>
  <p:notesSz cx="6858000" cy="9144000"/>
  <p:defaultTextStyle>
    <a:defPPr>
      <a:defRPr lang="ar-JO"/>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66FF66"/>
    <a:srgbClr val="3333FF"/>
    <a:srgbClr val="0E3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400" autoAdjust="0"/>
    <p:restoredTop sz="92871" autoAdjust="0"/>
  </p:normalViewPr>
  <p:slideViewPr>
    <p:cSldViewPr>
      <p:cViewPr>
        <p:scale>
          <a:sx n="80" d="100"/>
          <a:sy n="80" d="100"/>
        </p:scale>
        <p:origin x="-558" y="360"/>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96"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5" name="Picture 4" descr="juh_grn.jpg"/>
          <p:cNvPicPr>
            <a:picLocks noChangeAspect="1"/>
          </p:cNvPicPr>
          <p:nvPr userDrawn="1"/>
        </p:nvPicPr>
        <p:blipFill>
          <a:blip r:embed="rId2">
            <a:duotone>
              <a:schemeClr val="bg2">
                <a:shade val="45000"/>
                <a:satMod val="135000"/>
              </a:schemeClr>
              <a:prstClr val="white"/>
            </a:duotone>
            <a:lum bright="10000"/>
          </a:blip>
          <a:srcRect l="3905" t="14583" r="3945" b="16666"/>
          <a:stretch>
            <a:fillRect/>
          </a:stretch>
        </p:blipFill>
        <p:spPr>
          <a:xfrm>
            <a:off x="357158" y="1000108"/>
            <a:ext cx="8429684" cy="4714908"/>
          </a:xfrm>
          <a:prstGeom prst="round2DiagRect">
            <a:avLst>
              <a:gd name="adj1" fmla="val 16667"/>
              <a:gd name="adj2" fmla="val 0"/>
            </a:avLst>
          </a:prstGeom>
          <a:ln w="57150" cap="sq">
            <a:solidFill>
              <a:schemeClr val="tx2">
                <a:lumMod val="50000"/>
              </a:schemeClr>
            </a:solidFill>
            <a:miter lim="800000"/>
          </a:ln>
          <a:effectLst>
            <a:innerShdw blurRad="317500">
              <a:prstClr val="black"/>
            </a:innerShdw>
          </a:effectLst>
        </p:spPr>
      </p:pic>
      <p:sp>
        <p:nvSpPr>
          <p:cNvPr id="2" name="Title 1"/>
          <p:cNvSpPr>
            <a:spLocks noGrp="1"/>
          </p:cNvSpPr>
          <p:nvPr>
            <p:ph type="ctrTitle"/>
          </p:nvPr>
        </p:nvSpPr>
        <p:spPr>
          <a:xfrm>
            <a:off x="685800" y="1673223"/>
            <a:ext cx="7772400" cy="147002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defRPr b="1" cap="none" spc="0">
                <a:ln w="11430"/>
                <a:solidFill>
                  <a:srgbClr val="C00000"/>
                </a:solidFill>
                <a:effectLst>
                  <a:outerShdw blurRad="50800" dist="39000" dir="5460000" algn="tl">
                    <a:srgbClr val="000000">
                      <a:alpha val="38000"/>
                    </a:srgbClr>
                  </a:outerShdw>
                </a:effectLst>
              </a:defRPr>
            </a:lvl1pPr>
          </a:lstStyle>
          <a:p>
            <a:r>
              <a:rPr lang="en-US" dirty="0" smtClean="0"/>
              <a:t>Click to edit Master title style</a:t>
            </a:r>
            <a:endParaRPr lang="ar-JO" dirty="0"/>
          </a:p>
        </p:txBody>
      </p:sp>
      <p:sp>
        <p:nvSpPr>
          <p:cNvPr id="3" name="Subtitle 2"/>
          <p:cNvSpPr>
            <a:spLocks noGrp="1"/>
          </p:cNvSpPr>
          <p:nvPr>
            <p:ph type="subTitle" idx="1"/>
          </p:nvPr>
        </p:nvSpPr>
        <p:spPr>
          <a:xfrm>
            <a:off x="1371600" y="37147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ar-JO" dirty="0"/>
          </a:p>
        </p:txBody>
      </p:sp>
      <p:sp>
        <p:nvSpPr>
          <p:cNvPr id="6"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876FE9C-E959-47B5-897C-1D9389BEF42B}" type="datetimeFigureOut">
              <a:rPr lang="ar-JO"/>
              <a:pPr>
                <a:defRPr/>
              </a:pPr>
              <a:t>27/07/1438</a:t>
            </a:fld>
            <a:endParaRPr lang="ar-JO"/>
          </a:p>
        </p:txBody>
      </p:sp>
      <p:sp>
        <p:nvSpPr>
          <p:cNvPr id="5" name="Footer Placeholder 4"/>
          <p:cNvSpPr>
            <a:spLocks noGrp="1"/>
          </p:cNvSpPr>
          <p:nvPr>
            <p:ph type="ftr" sz="quarter" idx="11"/>
          </p:nvPr>
        </p:nvSpPr>
        <p:spPr/>
        <p:txBody>
          <a:bodyPr/>
          <a:lstStyle>
            <a:lvl1pPr>
              <a:defRPr/>
            </a:lvl1pPr>
          </a:lstStyle>
          <a:p>
            <a:pPr>
              <a:defRPr/>
            </a:pPr>
            <a:endParaRPr lang="ar-JO"/>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64773AB-E766-4A03-B32B-FF6B7F1B2BE5}" type="slidenum">
              <a:rPr lang="ar-JO"/>
              <a:pPr>
                <a:defRPr/>
              </a:pPr>
              <a:t>‹#›</a:t>
            </a:fld>
            <a:endParaRPr lang="ar-JO"/>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4BF57F-4CF8-45BF-8CE3-223AFA41A683}" type="datetimeFigureOut">
              <a:rPr lang="ar-JO"/>
              <a:pPr>
                <a:defRPr/>
              </a:pPr>
              <a:t>27/07/1438</a:t>
            </a:fld>
            <a:endParaRPr lang="ar-JO"/>
          </a:p>
        </p:txBody>
      </p:sp>
      <p:sp>
        <p:nvSpPr>
          <p:cNvPr id="5" name="Footer Placeholder 4"/>
          <p:cNvSpPr>
            <a:spLocks noGrp="1"/>
          </p:cNvSpPr>
          <p:nvPr>
            <p:ph type="ftr" sz="quarter" idx="11"/>
          </p:nvPr>
        </p:nvSpPr>
        <p:spPr/>
        <p:txBody>
          <a:bodyPr/>
          <a:lstStyle>
            <a:lvl1pPr>
              <a:defRPr/>
            </a:lvl1pPr>
          </a:lstStyle>
          <a:p>
            <a:pPr>
              <a:defRPr/>
            </a:pPr>
            <a:endParaRPr lang="ar-JO"/>
          </a:p>
        </p:txBody>
      </p:sp>
      <p:sp>
        <p:nvSpPr>
          <p:cNvPr id="6" name="Slide Number Placeholder 5"/>
          <p:cNvSpPr>
            <a:spLocks noGrp="1"/>
          </p:cNvSpPr>
          <p:nvPr>
            <p:ph type="sldNum" sz="quarter" idx="12"/>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76D81FF-EF1F-4080-A110-7D4736453595}" type="slidenum">
              <a:rPr lang="ar-JO"/>
              <a:pPr>
                <a:defRPr/>
              </a:pPr>
              <a:t>‹#›</a:t>
            </a:fld>
            <a:endParaRPr lang="ar-JO"/>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smtClean="0"/>
              <a:t>Click to edit Master title style</a:t>
            </a:r>
            <a:endParaRPr lang="ar-JO" dirty="0"/>
          </a:p>
        </p:txBody>
      </p:sp>
      <p:sp>
        <p:nvSpPr>
          <p:cNvPr id="3" name="Content Placeholder 2"/>
          <p:cNvSpPr>
            <a:spLocks noGrp="1"/>
          </p:cNvSpPr>
          <p:nvPr>
            <p:ph idx="1"/>
          </p:nvPr>
        </p:nvSpPr>
        <p:spPr/>
        <p:txBody>
          <a:bodyPr/>
          <a:lstStyle>
            <a:lvl1pPr>
              <a:buFontTx/>
              <a:buBlip>
                <a:blip r:embed="rId2"/>
              </a:buBlip>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JO" dirty="0"/>
          </a:p>
        </p:txBody>
      </p:sp>
      <p:sp>
        <p:nvSpPr>
          <p:cNvPr id="4"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5" name="Picture 4" descr="juh_grn.jpg"/>
          <p:cNvPicPr>
            <a:picLocks noChangeAspect="1"/>
          </p:cNvPicPr>
          <p:nvPr userDrawn="1"/>
        </p:nvPicPr>
        <p:blipFill>
          <a:blip r:embed="rId2">
            <a:duotone>
              <a:schemeClr val="bg2">
                <a:shade val="45000"/>
                <a:satMod val="135000"/>
              </a:schemeClr>
              <a:prstClr val="white"/>
            </a:duotone>
            <a:lum bright="10000"/>
          </a:blip>
          <a:srcRect l="7810" t="42708" r="7069" b="15624"/>
          <a:stretch>
            <a:fillRect/>
          </a:stretch>
        </p:blipFill>
        <p:spPr>
          <a:xfrm>
            <a:off x="714348" y="2928934"/>
            <a:ext cx="7786742" cy="2857520"/>
          </a:xfrm>
          <a:prstGeom prst="round2DiagRect">
            <a:avLst/>
          </a:prstGeom>
          <a:ln w="57150" cap="sq">
            <a:solidFill>
              <a:schemeClr val="tx2">
                <a:lumMod val="50000"/>
              </a:schemeClr>
            </a:solidFill>
            <a:miter lim="800000"/>
          </a:ln>
          <a:effectLst>
            <a:innerShdw blurRad="190500">
              <a:prstClr val="black"/>
            </a:innerShdw>
          </a:effectLst>
        </p:spPr>
      </p:pic>
      <p:sp>
        <p:nvSpPr>
          <p:cNvPr id="2" name="Title 1"/>
          <p:cNvSpPr>
            <a:spLocks noGrp="1"/>
          </p:cNvSpPr>
          <p:nvPr>
            <p:ph type="title"/>
          </p:nvPr>
        </p:nvSpPr>
        <p:spPr>
          <a:xfrm>
            <a:off x="722313" y="4406900"/>
            <a:ext cx="7772400" cy="1362075"/>
          </a:xfrm>
        </p:spPr>
        <p:txBody>
          <a:bodyPr anchor="t"/>
          <a:lstStyle>
            <a:lvl1pPr algn="r">
              <a:defRPr sz="4000" b="1" cap="all">
                <a:solidFill>
                  <a:srgbClr val="C00000"/>
                </a:solidFill>
              </a:defRPr>
            </a:lvl1pPr>
          </a:lstStyle>
          <a:p>
            <a:r>
              <a:rPr lang="en-US" dirty="0" smtClean="0"/>
              <a:t>Click to edit Master title style</a:t>
            </a:r>
            <a:endParaRPr lang="ar-JO"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6" name="Picture 5" descr="juh_grn.jpg"/>
          <p:cNvPicPr>
            <a:picLocks noChangeAspect="1"/>
          </p:cNvPicPr>
          <p:nvPr userDrawn="1"/>
        </p:nvPicPr>
        <p:blipFill>
          <a:blip r:embed="rId2">
            <a:duotone>
              <a:schemeClr val="bg2">
                <a:shade val="45000"/>
                <a:satMod val="135000"/>
              </a:schemeClr>
              <a:prstClr val="white"/>
            </a:duotone>
            <a:lum bright="10000"/>
          </a:blip>
          <a:srcRect l="50761" t="23958" r="3945" b="10416"/>
          <a:stretch>
            <a:fillRect/>
          </a:stretch>
        </p:blipFill>
        <p:spPr>
          <a:xfrm>
            <a:off x="4643438" y="1643050"/>
            <a:ext cx="4143404" cy="4500594"/>
          </a:xfrm>
          <a:prstGeom prst="round2DiagRect">
            <a:avLst>
              <a:gd name="adj1" fmla="val 0"/>
              <a:gd name="adj2" fmla="val 10031"/>
            </a:avLst>
          </a:prstGeom>
          <a:ln w="57150" cap="sq">
            <a:solidFill>
              <a:schemeClr val="tx2">
                <a:lumMod val="50000"/>
              </a:schemeClr>
            </a:solidFill>
            <a:miter lim="800000"/>
          </a:ln>
          <a:effectLst>
            <a:innerShdw blurRad="190500">
              <a:prstClr val="black"/>
            </a:innerShdw>
          </a:effectLst>
        </p:spPr>
      </p:pic>
      <p:pic>
        <p:nvPicPr>
          <p:cNvPr id="7" name="Picture 6" descr="juh_grn.jpg"/>
          <p:cNvPicPr>
            <a:picLocks noChangeAspect="1"/>
          </p:cNvPicPr>
          <p:nvPr userDrawn="1"/>
        </p:nvPicPr>
        <p:blipFill>
          <a:blip r:embed="rId2">
            <a:duotone>
              <a:schemeClr val="bg2">
                <a:shade val="45000"/>
                <a:satMod val="135000"/>
              </a:schemeClr>
              <a:prstClr val="white"/>
            </a:duotone>
            <a:lum bright="10000"/>
          </a:blip>
          <a:srcRect l="3905" t="4166" r="3945" b="79167"/>
          <a:stretch>
            <a:fillRect/>
          </a:stretch>
        </p:blipFill>
        <p:spPr>
          <a:xfrm>
            <a:off x="357158" y="285728"/>
            <a:ext cx="8429684" cy="1143008"/>
          </a:xfrm>
          <a:prstGeom prst="round1Rect">
            <a:avLst>
              <a:gd name="adj" fmla="val 32251"/>
            </a:avLst>
          </a:prstGeom>
          <a:ln w="57150" cap="sq">
            <a:solidFill>
              <a:schemeClr val="tx2">
                <a:lumMod val="50000"/>
              </a:schemeClr>
            </a:solidFill>
            <a:miter lim="800000"/>
          </a:ln>
          <a:effectLst>
            <a:innerShdw blurRad="190500">
              <a:prstClr val="black"/>
            </a:innerShdw>
          </a:effectLst>
        </p:spPr>
      </p:pic>
      <p:pic>
        <p:nvPicPr>
          <p:cNvPr id="8" name="Picture 7" descr="juh_grn.jpg"/>
          <p:cNvPicPr>
            <a:picLocks noChangeAspect="1"/>
          </p:cNvPicPr>
          <p:nvPr userDrawn="1"/>
        </p:nvPicPr>
        <p:blipFill>
          <a:blip r:embed="rId2">
            <a:duotone>
              <a:schemeClr val="bg2">
                <a:shade val="45000"/>
                <a:satMod val="135000"/>
              </a:schemeClr>
              <a:prstClr val="white"/>
            </a:duotone>
            <a:lum bright="10000"/>
          </a:blip>
          <a:srcRect l="3905" t="23958" r="50801" b="10416"/>
          <a:stretch>
            <a:fillRect/>
          </a:stretch>
        </p:blipFill>
        <p:spPr>
          <a:xfrm>
            <a:off x="357158" y="1643050"/>
            <a:ext cx="4143404" cy="4500594"/>
          </a:xfrm>
          <a:prstGeom prst="round2DiagRect">
            <a:avLst>
              <a:gd name="adj1" fmla="val 0"/>
              <a:gd name="adj2" fmla="val 10318"/>
            </a:avLst>
          </a:prstGeom>
          <a:ln w="57150" cap="sq">
            <a:solidFill>
              <a:schemeClr val="tx2">
                <a:lumMod val="50000"/>
              </a:schemeClr>
            </a:solidFill>
            <a:miter lim="800000"/>
          </a:ln>
          <a:effectLst>
            <a:innerShdw blurRad="190500">
              <a:prstClr val="black"/>
            </a:innerShdw>
          </a:effectLst>
        </p:spPr>
      </p:pic>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714488"/>
            <a:ext cx="4038600" cy="44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714488"/>
            <a:ext cx="4038600" cy="44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9" name="Footer Placeholder 5"/>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juh_grn.jpg"/>
          <p:cNvPicPr>
            <a:picLocks noChangeAspect="1"/>
          </p:cNvPicPr>
          <p:nvPr userDrawn="1"/>
        </p:nvPicPr>
        <p:blipFill>
          <a:blip r:embed="rId2"/>
          <a:srcRect/>
          <a:stretch>
            <a:fillRect/>
          </a:stretch>
        </p:blipFill>
        <p:spPr bwMode="auto">
          <a:xfrm>
            <a:off x="0" y="0"/>
            <a:ext cx="9147175" cy="6858000"/>
          </a:xfrm>
          <a:prstGeom prst="rect">
            <a:avLst/>
          </a:prstGeom>
          <a:noFill/>
          <a:ln w="9525">
            <a:noFill/>
            <a:miter lim="800000"/>
            <a:headEnd/>
            <a:tailEnd/>
          </a:ln>
        </p:spPr>
      </p:pic>
      <p:pic>
        <p:nvPicPr>
          <p:cNvPr id="8" name="Picture 7" descr="juh_grn.jpg"/>
          <p:cNvPicPr>
            <a:picLocks noChangeAspect="1"/>
          </p:cNvPicPr>
          <p:nvPr userDrawn="1"/>
        </p:nvPicPr>
        <p:blipFill>
          <a:blip r:embed="rId2">
            <a:duotone>
              <a:schemeClr val="accent3">
                <a:shade val="45000"/>
                <a:satMod val="135000"/>
              </a:schemeClr>
              <a:prstClr val="white"/>
            </a:duotone>
            <a:lum bright="46000" contrast="-59000"/>
          </a:blip>
          <a:srcRect l="50761" t="23958" r="3945" b="10416"/>
          <a:stretch>
            <a:fillRect/>
          </a:stretch>
        </p:blipFill>
        <p:spPr>
          <a:xfrm>
            <a:off x="4643438" y="1643050"/>
            <a:ext cx="4143404" cy="4500594"/>
          </a:xfrm>
          <a:prstGeom prst="round2DiagRect">
            <a:avLst/>
          </a:prstGeom>
          <a:ln w="57150" cap="sq">
            <a:gradFill flip="none" rotWithShape="1">
              <a:gsLst>
                <a:gs pos="0">
                  <a:srgbClr val="DDEBCF"/>
                </a:gs>
                <a:gs pos="50000">
                  <a:srgbClr val="9CB86E"/>
                </a:gs>
                <a:gs pos="100000">
                  <a:srgbClr val="156B13"/>
                </a:gs>
              </a:gsLst>
              <a:path path="rect">
                <a:fillToRect l="100000" t="100000"/>
              </a:path>
              <a:tileRect r="-100000" b="-100000"/>
            </a:gradFill>
            <a:miter lim="800000"/>
          </a:ln>
          <a:effectLst>
            <a:innerShdw blurRad="190500">
              <a:prstClr val="black"/>
            </a:innerShdw>
          </a:effectLst>
        </p:spPr>
      </p:pic>
      <p:pic>
        <p:nvPicPr>
          <p:cNvPr id="9" name="Picture 8" descr="juh_grn.jpg"/>
          <p:cNvPicPr>
            <a:picLocks noChangeAspect="1"/>
          </p:cNvPicPr>
          <p:nvPr userDrawn="1"/>
        </p:nvPicPr>
        <p:blipFill>
          <a:blip r:embed="rId2">
            <a:duotone>
              <a:schemeClr val="accent3">
                <a:shade val="45000"/>
                <a:satMod val="135000"/>
              </a:schemeClr>
              <a:prstClr val="white"/>
            </a:duotone>
            <a:lum bright="46000" contrast="-59000"/>
          </a:blip>
          <a:srcRect l="3905" t="4166" r="3945" b="79167"/>
          <a:stretch>
            <a:fillRect/>
          </a:stretch>
        </p:blipFill>
        <p:spPr>
          <a:xfrm>
            <a:off x="357158" y="285728"/>
            <a:ext cx="8429684" cy="1143008"/>
          </a:xfrm>
          <a:prstGeom prst="round1Rect">
            <a:avLst>
              <a:gd name="adj" fmla="val 32251"/>
            </a:avLst>
          </a:prstGeom>
          <a:ln w="57150" cap="sq">
            <a:gradFill flip="none" rotWithShape="1">
              <a:gsLst>
                <a:gs pos="0">
                  <a:srgbClr val="DDEBCF"/>
                </a:gs>
                <a:gs pos="50000">
                  <a:srgbClr val="9CB86E"/>
                </a:gs>
                <a:gs pos="100000">
                  <a:srgbClr val="156B13"/>
                </a:gs>
              </a:gsLst>
              <a:lin ang="2700000" scaled="1"/>
              <a:tileRect/>
            </a:gradFill>
            <a:miter lim="800000"/>
          </a:ln>
          <a:effectLst>
            <a:innerShdw blurRad="190500">
              <a:prstClr val="black"/>
            </a:innerShdw>
          </a:effectLst>
        </p:spPr>
      </p:pic>
      <p:pic>
        <p:nvPicPr>
          <p:cNvPr id="10" name="Picture 9" descr="juh_grn.jpg"/>
          <p:cNvPicPr>
            <a:picLocks noChangeAspect="1"/>
          </p:cNvPicPr>
          <p:nvPr userDrawn="1"/>
        </p:nvPicPr>
        <p:blipFill>
          <a:blip r:embed="rId2">
            <a:duotone>
              <a:schemeClr val="accent3">
                <a:shade val="45000"/>
                <a:satMod val="135000"/>
              </a:schemeClr>
              <a:prstClr val="white"/>
            </a:duotone>
            <a:lum bright="46000" contrast="-59000"/>
          </a:blip>
          <a:srcRect l="3905" t="23958" r="50801" b="10416"/>
          <a:stretch>
            <a:fillRect/>
          </a:stretch>
        </p:blipFill>
        <p:spPr>
          <a:xfrm>
            <a:off x="357158" y="1643050"/>
            <a:ext cx="4143404" cy="4500594"/>
          </a:xfrm>
          <a:prstGeom prst="round2DiagRect">
            <a:avLst/>
          </a:prstGeom>
          <a:ln w="57150" cap="sq">
            <a:gradFill flip="none" rotWithShape="1">
              <a:gsLst>
                <a:gs pos="0">
                  <a:srgbClr val="DDEBCF"/>
                </a:gs>
                <a:gs pos="50000">
                  <a:srgbClr val="9CB86E"/>
                </a:gs>
                <a:gs pos="100000">
                  <a:srgbClr val="156B13"/>
                </a:gs>
              </a:gsLst>
              <a:path path="rect">
                <a:fillToRect l="100000" t="100000"/>
              </a:path>
              <a:tileRect r="-100000" b="-100000"/>
            </a:gradFill>
            <a:miter lim="800000"/>
          </a:ln>
          <a:effectLst>
            <a:innerShdw blurRad="190500">
              <a:prstClr val="black"/>
            </a:innerShdw>
          </a:effectLst>
        </p:spPr>
      </p:pic>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11" name="Footer Placeholder 7"/>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6" name="Picture 5" descr="juh_grn.jpg"/>
          <p:cNvPicPr>
            <a:picLocks noChangeAspect="1"/>
          </p:cNvPicPr>
          <p:nvPr userDrawn="1"/>
        </p:nvPicPr>
        <p:blipFill>
          <a:blip r:embed="rId2">
            <a:duotone>
              <a:schemeClr val="bg2">
                <a:shade val="45000"/>
                <a:satMod val="135000"/>
              </a:schemeClr>
              <a:prstClr val="white"/>
            </a:duotone>
            <a:lum bright="10000"/>
          </a:blip>
          <a:srcRect l="3905" t="4166" r="63002" b="10416"/>
          <a:stretch>
            <a:fillRect/>
          </a:stretch>
        </p:blipFill>
        <p:spPr>
          <a:xfrm>
            <a:off x="357158" y="285728"/>
            <a:ext cx="3027310" cy="5857916"/>
          </a:xfrm>
          <a:prstGeom prst="round1Rect">
            <a:avLst>
              <a:gd name="adj" fmla="val 20483"/>
            </a:avLst>
          </a:prstGeom>
          <a:ln w="57150" cap="sq">
            <a:solidFill>
              <a:schemeClr val="tx2">
                <a:lumMod val="50000"/>
              </a:schemeClr>
            </a:solidFill>
            <a:miter lim="800000"/>
          </a:ln>
          <a:effectLst>
            <a:innerShdw blurRad="190500">
              <a:prstClr val="black"/>
            </a:innerShdw>
          </a:effec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ar-JO"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5"/>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juh_grn.jpg"/>
          <p:cNvPicPr>
            <a:picLocks noChangeAspect="1"/>
          </p:cNvPicPr>
          <p:nvPr userDrawn="1"/>
        </p:nvPicPr>
        <p:blipFill>
          <a:blip r:embed="rId2">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6" name="Picture 5" descr="juh_grn.jpg"/>
          <p:cNvPicPr>
            <a:picLocks noChangeAspect="1"/>
          </p:cNvPicPr>
          <p:nvPr userDrawn="1"/>
        </p:nvPicPr>
        <p:blipFill>
          <a:blip r:embed="rId2">
            <a:duotone>
              <a:schemeClr val="bg2">
                <a:shade val="45000"/>
                <a:satMod val="135000"/>
              </a:schemeClr>
              <a:prstClr val="white"/>
            </a:duotone>
            <a:lum bright="10000"/>
          </a:blip>
          <a:srcRect l="19524" t="70650" r="20345" b="10416"/>
          <a:stretch>
            <a:fillRect/>
          </a:stretch>
        </p:blipFill>
        <p:spPr>
          <a:xfrm>
            <a:off x="1785918" y="4845132"/>
            <a:ext cx="5500726" cy="1298512"/>
          </a:xfrm>
          <a:prstGeom prst="round2DiagRect">
            <a:avLst/>
          </a:prstGeom>
          <a:ln w="57150" cap="sq">
            <a:solidFill>
              <a:schemeClr val="tx2">
                <a:lumMod val="50000"/>
              </a:schemeClr>
            </a:solidFill>
            <a:miter lim="800000"/>
          </a:ln>
          <a:effectLst>
            <a:innerShdw blurRad="190500">
              <a:prstClr val="black"/>
            </a:innerShdw>
          </a:effec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ar-JO" dirty="0"/>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5"/>
          <p:cNvSpPr>
            <a:spLocks noGrp="1"/>
          </p:cNvSpPr>
          <p:nvPr>
            <p:ph type="ftr" sz="quarter" idx="10"/>
          </p:nvPr>
        </p:nvSpPr>
        <p:spPr/>
        <p:txBody>
          <a:bodyPr/>
          <a:lstStyle>
            <a:lvl1pPr>
              <a:defRPr/>
            </a:lvl1pPr>
          </a:lstStyle>
          <a:p>
            <a:pPr>
              <a:defRPr/>
            </a:pPr>
            <a:endParaRPr lang="ar-JO"/>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juh_grn.jpg"/>
          <p:cNvPicPr>
            <a:picLocks noChangeAspect="1"/>
          </p:cNvPicPr>
          <p:nvPr userDrawn="1"/>
        </p:nvPicPr>
        <p:blipFill>
          <a:blip r:embed="rId13">
            <a:duotone>
              <a:schemeClr val="accent1">
                <a:shade val="45000"/>
                <a:satMod val="135000"/>
              </a:schemeClr>
              <a:prstClr val="white"/>
            </a:duotone>
          </a:blip>
          <a:srcRect/>
          <a:stretch>
            <a:fillRect/>
          </a:stretch>
        </p:blipFill>
        <p:spPr bwMode="auto">
          <a:xfrm>
            <a:off x="0" y="0"/>
            <a:ext cx="9147175" cy="6858000"/>
          </a:xfrm>
          <a:prstGeom prst="rect">
            <a:avLst/>
          </a:prstGeom>
          <a:noFill/>
          <a:ln w="9525">
            <a:noFill/>
            <a:miter lim="800000"/>
            <a:headEnd/>
            <a:tailEnd/>
          </a:ln>
        </p:spPr>
      </p:pic>
      <p:pic>
        <p:nvPicPr>
          <p:cNvPr id="8" name="Picture 7" descr="juh_grn.jpg"/>
          <p:cNvPicPr>
            <a:picLocks noChangeAspect="1"/>
          </p:cNvPicPr>
          <p:nvPr userDrawn="1"/>
        </p:nvPicPr>
        <p:blipFill>
          <a:blip r:embed="rId13">
            <a:duotone>
              <a:schemeClr val="bg2">
                <a:shade val="45000"/>
                <a:satMod val="135000"/>
              </a:schemeClr>
              <a:prstClr val="white"/>
            </a:duotone>
            <a:lum bright="10000"/>
          </a:blip>
          <a:srcRect l="3905" t="4166" r="3945" b="79167"/>
          <a:stretch>
            <a:fillRect/>
          </a:stretch>
        </p:blipFill>
        <p:spPr>
          <a:xfrm>
            <a:off x="357158" y="285728"/>
            <a:ext cx="8429684" cy="1143008"/>
          </a:xfrm>
          <a:prstGeom prst="round1Rect">
            <a:avLst>
              <a:gd name="adj" fmla="val 32251"/>
            </a:avLst>
          </a:prstGeom>
          <a:ln w="57150" cap="sq">
            <a:solidFill>
              <a:schemeClr val="accent1">
                <a:lumMod val="50000"/>
              </a:schemeClr>
            </a:solidFill>
            <a:miter lim="800000"/>
          </a:ln>
          <a:effectLst>
            <a:innerShdw blurRad="190500">
              <a:prstClr val="black"/>
            </a:innerShdw>
          </a:effectLst>
        </p:spPr>
      </p:pic>
      <p:sp>
        <p:nvSpPr>
          <p:cNvPr id="2" name="Title Placeholder 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en-US" dirty="0" smtClean="0"/>
              <a:t>Click to edit Master title style</a:t>
            </a:r>
          </a:p>
        </p:txBody>
      </p:sp>
      <p:sp>
        <p:nvSpPr>
          <p:cNvPr id="1029" name="Text Placeholder 2"/>
          <p:cNvSpPr>
            <a:spLocks noGrp="1"/>
          </p:cNvSpPr>
          <p:nvPr>
            <p:ph type="body" idx="1"/>
          </p:nvPr>
        </p:nvSpPr>
        <p:spPr bwMode="auto">
          <a:xfrm>
            <a:off x="457200" y="1714500"/>
            <a:ext cx="8229600" cy="4411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28625" y="6356350"/>
            <a:ext cx="828675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JO"/>
          </a:p>
        </p:txBody>
      </p:sp>
      <p:pic>
        <p:nvPicPr>
          <p:cNvPr id="7" name="Picture 6" descr="juh_grn.jpg"/>
          <p:cNvPicPr>
            <a:picLocks noChangeAspect="1"/>
          </p:cNvPicPr>
          <p:nvPr userDrawn="1"/>
        </p:nvPicPr>
        <p:blipFill>
          <a:blip r:embed="rId13">
            <a:duotone>
              <a:schemeClr val="bg2">
                <a:shade val="45000"/>
                <a:satMod val="135000"/>
              </a:schemeClr>
              <a:prstClr val="white"/>
            </a:duotone>
            <a:lum bright="10000"/>
          </a:blip>
          <a:srcRect l="3905" t="23958" r="3945" b="5454"/>
          <a:stretch>
            <a:fillRect/>
          </a:stretch>
        </p:blipFill>
        <p:spPr>
          <a:xfrm>
            <a:off x="357158" y="1643050"/>
            <a:ext cx="8429684" cy="4840877"/>
          </a:xfrm>
          <a:prstGeom prst="round2DiagRect">
            <a:avLst>
              <a:gd name="adj1" fmla="val 0"/>
              <a:gd name="adj2" fmla="val 11346"/>
            </a:avLst>
          </a:prstGeom>
          <a:ln w="57150" cap="sq">
            <a:solidFill>
              <a:schemeClr val="tx2">
                <a:lumMod val="50000"/>
              </a:schemeClr>
            </a:solidFill>
            <a:miter lim="800000"/>
          </a:ln>
          <a:effectLst>
            <a:innerShdw blurRad="190500">
              <a:prstClr val="black"/>
            </a:innerShdw>
          </a:effectLst>
        </p:spPr>
      </p:pic>
    </p:spTree>
  </p:cSld>
  <p:clrMap bg1="lt1" tx1="dk1" bg2="lt2" tx2="dk2" accent1="accent1" accent2="accent2" accent3="accent3" accent4="accent4" accent5="accent5" accent6="accent6" hlink="hlink" folHlink="folHlink"/>
  <p:sldLayoutIdLst>
    <p:sldLayoutId id="2147483690" r:id="rId1"/>
    <p:sldLayoutId id="2147483687" r:id="rId2"/>
    <p:sldLayoutId id="2147483691" r:id="rId3"/>
    <p:sldLayoutId id="2147483692" r:id="rId4"/>
    <p:sldLayoutId id="2147483693" r:id="rId5"/>
    <p:sldLayoutId id="2147483688" r:id="rId6"/>
    <p:sldLayoutId id="2147483689" r:id="rId7"/>
    <p:sldLayoutId id="2147483694" r:id="rId8"/>
    <p:sldLayoutId id="2147483695" r:id="rId9"/>
    <p:sldLayoutId id="2147483696" r:id="rId10"/>
    <p:sldLayoutId id="2147483697" r:id="rId11"/>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b="1" kern="1200" cap="none" spc="0">
          <a:ln w="11430"/>
          <a:solidFill>
            <a:srgbClr val="C00000"/>
          </a:solidFill>
          <a:effectLst>
            <a:outerShdw blurRad="50800" dist="39000" dir="5460000" algn="tl">
              <a:srgbClr val="000000">
                <a:alpha val="38000"/>
              </a:srgbClr>
            </a:outerShdw>
          </a:effectLst>
          <a:latin typeface="+mj-lt"/>
          <a:ea typeface="+mj-ea"/>
          <a:cs typeface="+mj-cs"/>
        </a:defRPr>
      </a:lvl1pPr>
      <a:lvl2pPr algn="ctr" rtl="0" eaLnBrk="0" fontAlgn="base" hangingPunct="0">
        <a:spcBef>
          <a:spcPct val="0"/>
        </a:spcBef>
        <a:spcAft>
          <a:spcPct val="0"/>
        </a:spcAft>
        <a:defRPr sz="4400" b="1">
          <a:solidFill>
            <a:srgbClr val="C00000"/>
          </a:solidFill>
          <a:latin typeface="Calibri" pitchFamily="34" charset="0"/>
          <a:cs typeface="Times New Roman" pitchFamily="18" charset="0"/>
        </a:defRPr>
      </a:lvl2pPr>
      <a:lvl3pPr algn="ctr" rtl="0" eaLnBrk="0" fontAlgn="base" hangingPunct="0">
        <a:spcBef>
          <a:spcPct val="0"/>
        </a:spcBef>
        <a:spcAft>
          <a:spcPct val="0"/>
        </a:spcAft>
        <a:defRPr sz="4400" b="1">
          <a:solidFill>
            <a:srgbClr val="C00000"/>
          </a:solidFill>
          <a:latin typeface="Calibri" pitchFamily="34" charset="0"/>
          <a:cs typeface="Times New Roman" pitchFamily="18" charset="0"/>
        </a:defRPr>
      </a:lvl3pPr>
      <a:lvl4pPr algn="ctr" rtl="0" eaLnBrk="0" fontAlgn="base" hangingPunct="0">
        <a:spcBef>
          <a:spcPct val="0"/>
        </a:spcBef>
        <a:spcAft>
          <a:spcPct val="0"/>
        </a:spcAft>
        <a:defRPr sz="4400" b="1">
          <a:solidFill>
            <a:srgbClr val="C00000"/>
          </a:solidFill>
          <a:latin typeface="Calibri" pitchFamily="34" charset="0"/>
          <a:cs typeface="Times New Roman" pitchFamily="18" charset="0"/>
        </a:defRPr>
      </a:lvl4pPr>
      <a:lvl5pPr algn="ctr" rtl="0" eaLnBrk="0" fontAlgn="base" hangingPunct="0">
        <a:spcBef>
          <a:spcPct val="0"/>
        </a:spcBef>
        <a:spcAft>
          <a:spcPct val="0"/>
        </a:spcAft>
        <a:defRPr sz="4400" b="1">
          <a:solidFill>
            <a:srgbClr val="C00000"/>
          </a:solidFill>
          <a:latin typeface="Calibri" pitchFamily="34" charset="0"/>
          <a:cs typeface="Times New Roman" pitchFamily="18" charset="0"/>
        </a:defRPr>
      </a:lvl5pPr>
      <a:lvl6pPr marL="457200" algn="ctr" rtl="0" fontAlgn="base">
        <a:spcBef>
          <a:spcPct val="0"/>
        </a:spcBef>
        <a:spcAft>
          <a:spcPct val="0"/>
        </a:spcAft>
        <a:defRPr sz="4400" b="1">
          <a:solidFill>
            <a:srgbClr val="C00000"/>
          </a:solidFill>
          <a:latin typeface="Calibri" pitchFamily="34" charset="0"/>
          <a:cs typeface="Times New Roman" pitchFamily="18" charset="0"/>
        </a:defRPr>
      </a:lvl6pPr>
      <a:lvl7pPr marL="914400" algn="ctr" rtl="0" fontAlgn="base">
        <a:spcBef>
          <a:spcPct val="0"/>
        </a:spcBef>
        <a:spcAft>
          <a:spcPct val="0"/>
        </a:spcAft>
        <a:defRPr sz="4400" b="1">
          <a:solidFill>
            <a:srgbClr val="C00000"/>
          </a:solidFill>
          <a:latin typeface="Calibri" pitchFamily="34" charset="0"/>
          <a:cs typeface="Times New Roman" pitchFamily="18" charset="0"/>
        </a:defRPr>
      </a:lvl7pPr>
      <a:lvl8pPr marL="1371600" algn="ctr" rtl="0" fontAlgn="base">
        <a:spcBef>
          <a:spcPct val="0"/>
        </a:spcBef>
        <a:spcAft>
          <a:spcPct val="0"/>
        </a:spcAft>
        <a:defRPr sz="4400" b="1">
          <a:solidFill>
            <a:srgbClr val="C00000"/>
          </a:solidFill>
          <a:latin typeface="Calibri" pitchFamily="34" charset="0"/>
          <a:cs typeface="Times New Roman" pitchFamily="18" charset="0"/>
        </a:defRPr>
      </a:lvl8pPr>
      <a:lvl9pPr marL="1828800" algn="ctr" rtl="0" fontAlgn="base">
        <a:spcBef>
          <a:spcPct val="0"/>
        </a:spcBef>
        <a:spcAft>
          <a:spcPct val="0"/>
        </a:spcAft>
        <a:defRPr sz="4400" b="1">
          <a:solidFill>
            <a:srgbClr val="C00000"/>
          </a:solidFill>
          <a:latin typeface="Calibri" pitchFamily="34" charset="0"/>
          <a:cs typeface="Times New Roman" pitchFamily="18" charset="0"/>
        </a:defRPr>
      </a:lvl9pPr>
    </p:titleStyle>
    <p:bodyStyle>
      <a:lvl1pPr marL="342900" indent="-342900" algn="l" rtl="0" eaLnBrk="0" fontAlgn="base" hangingPunct="0">
        <a:spcBef>
          <a:spcPct val="20000"/>
        </a:spcBef>
        <a:spcAft>
          <a:spcPct val="0"/>
        </a:spcAft>
        <a:buBlip>
          <a:blip r:embed="rId14"/>
        </a:buBlip>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5"/>
          <p:cNvSpPr>
            <a:spLocks noGrp="1"/>
          </p:cNvSpPr>
          <p:nvPr>
            <p:ph type="ctrTitle"/>
          </p:nvPr>
        </p:nvSpPr>
        <p:spPr>
          <a:xfrm>
            <a:off x="685800" y="1685914"/>
            <a:ext cx="7772400" cy="1743086"/>
          </a:xfrm>
        </p:spPr>
        <p:txBody>
          <a:bodyPr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en-US" sz="4400" b="1" i="0" u="none" strike="noStrike" kern="1200" cap="none" spc="0" baseline="0" dirty="0" smtClean="0">
                <a:ln w="11430"/>
                <a:solidFill>
                  <a:srgbClr val="C00000"/>
                </a:solidFill>
                <a:effectLst>
                  <a:outerShdw blurRad="50800" dist="39000" dir="5460000" algn="tl">
                    <a:srgbClr val="000000">
                      <a:alpha val="38000"/>
                    </a:srgbClr>
                  </a:outerShdw>
                </a:effectLst>
                <a:latin typeface="+mj-lt"/>
                <a:ea typeface="+mj-ea"/>
                <a:cs typeface="+mj-cs"/>
              </a:rPr>
              <a:t>Nutrition in Surgical Patients</a:t>
            </a:r>
            <a:endParaRPr lang="ar-JO" sz="6000" dirty="0"/>
          </a:p>
        </p:txBody>
      </p:sp>
      <p:sp>
        <p:nvSpPr>
          <p:cNvPr id="26" name="Subtitle 6"/>
          <p:cNvSpPr>
            <a:spLocks noGrp="1"/>
          </p:cNvSpPr>
          <p:nvPr>
            <p:ph type="subTitle" idx="1"/>
          </p:nvPr>
        </p:nvSpPr>
        <p:spPr>
          <a:xfrm>
            <a:off x="1331913" y="3933825"/>
            <a:ext cx="6400800" cy="1566863"/>
          </a:xfrm>
        </p:spPr>
        <p:txBody>
          <a:bodyPr/>
          <a:lstStyle/>
          <a:p>
            <a:pPr eaLnBrk="1" hangingPunct="1">
              <a:lnSpc>
                <a:spcPct val="80000"/>
              </a:lnSpc>
            </a:pPr>
            <a:r>
              <a:rPr lang="en-US" sz="2400" b="1" i="1" dirty="0" err="1" smtClean="0">
                <a:solidFill>
                  <a:schemeClr val="tx1">
                    <a:lumMod val="65000"/>
                    <a:lumOff val="35000"/>
                  </a:schemeClr>
                </a:solidFill>
                <a:cs typeface="Arial" pitchFamily="34" charset="0"/>
              </a:rPr>
              <a:t>Marzouq</a:t>
            </a:r>
            <a:r>
              <a:rPr lang="en-US" sz="2400" b="1" i="1" baseline="0" dirty="0" smtClean="0">
                <a:solidFill>
                  <a:schemeClr val="tx1">
                    <a:lumMod val="65000"/>
                    <a:lumOff val="35000"/>
                  </a:schemeClr>
                </a:solidFill>
                <a:cs typeface="Arial" pitchFamily="34" charset="0"/>
              </a:rPr>
              <a:t> </a:t>
            </a:r>
            <a:r>
              <a:rPr lang="en-US" sz="2400" b="1" i="1" baseline="0" dirty="0" err="1" smtClean="0">
                <a:solidFill>
                  <a:schemeClr val="tx1">
                    <a:lumMod val="65000"/>
                    <a:lumOff val="35000"/>
                  </a:schemeClr>
                </a:solidFill>
                <a:cs typeface="Arial" pitchFamily="34" charset="0"/>
              </a:rPr>
              <a:t>Amarin</a:t>
            </a:r>
            <a:r>
              <a:rPr lang="en-US" sz="2400" b="1" i="1" baseline="0" dirty="0" smtClean="0">
                <a:solidFill>
                  <a:schemeClr val="tx1">
                    <a:lumMod val="65000"/>
                    <a:lumOff val="35000"/>
                  </a:schemeClr>
                </a:solidFill>
                <a:cs typeface="Arial" pitchFamily="34" charset="0"/>
              </a:rPr>
              <a:t>. MD</a:t>
            </a:r>
          </a:p>
          <a:p>
            <a:pPr eaLnBrk="1" hangingPunct="1">
              <a:lnSpc>
                <a:spcPct val="80000"/>
              </a:lnSpc>
            </a:pPr>
            <a:r>
              <a:rPr lang="en-US" sz="2400" b="1" i="1" baseline="0" dirty="0" smtClean="0">
                <a:solidFill>
                  <a:schemeClr val="tx1">
                    <a:lumMod val="65000"/>
                    <a:lumOff val="35000"/>
                  </a:schemeClr>
                </a:solidFill>
                <a:cs typeface="Arial" pitchFamily="34" charset="0"/>
              </a:rPr>
              <a:t>Plastic and Reconstructive Surgeon</a:t>
            </a:r>
          </a:p>
          <a:p>
            <a:pPr eaLnBrk="1" hangingPunct="1">
              <a:lnSpc>
                <a:spcPct val="80000"/>
              </a:lnSpc>
            </a:pPr>
            <a:r>
              <a:rPr lang="en-US" sz="2400" b="1" i="1" baseline="0" dirty="0" smtClean="0">
                <a:solidFill>
                  <a:schemeClr val="tx1">
                    <a:lumMod val="65000"/>
                    <a:lumOff val="35000"/>
                  </a:schemeClr>
                </a:solidFill>
                <a:cs typeface="Arial" pitchFamily="34" charset="0"/>
              </a:rPr>
              <a:t>University of Jordan</a:t>
            </a:r>
          </a:p>
          <a:p>
            <a:pPr eaLnBrk="1" hangingPunct="1">
              <a:lnSpc>
                <a:spcPct val="80000"/>
              </a:lnSpc>
            </a:pPr>
            <a:endParaRPr lang="ar-JO" sz="2000" dirty="0" smtClean="0">
              <a:solidFill>
                <a:schemeClr val="tx1">
                  <a:lumMod val="65000"/>
                  <a:lumOff val="35000"/>
                </a:schemeClr>
              </a:solidFill>
            </a:endParaRPr>
          </a:p>
        </p:txBody>
      </p:sp>
      <p:pic>
        <p:nvPicPr>
          <p:cNvPr id="4" name="Picture 3" descr="sh3r_rt.png"/>
          <p:cNvPicPr>
            <a:picLocks noChangeAspect="1"/>
          </p:cNvPicPr>
          <p:nvPr/>
        </p:nvPicPr>
        <p:blipFill>
          <a:blip r:embed="rId2">
            <a:duotone>
              <a:schemeClr val="accent1">
                <a:shade val="45000"/>
                <a:satMod val="135000"/>
              </a:schemeClr>
              <a:prstClr val="white"/>
            </a:duotone>
          </a:blip>
          <a:srcRect/>
          <a:stretch>
            <a:fillRect/>
          </a:stretch>
        </p:blipFill>
        <p:spPr bwMode="auto">
          <a:xfrm>
            <a:off x="4057650" y="0"/>
            <a:ext cx="5086350" cy="6858000"/>
          </a:xfrm>
          <a:prstGeom prst="rect">
            <a:avLst/>
          </a:prstGeom>
          <a:noFill/>
          <a:ln w="9525">
            <a:noFill/>
            <a:miter lim="800000"/>
            <a:headEnd/>
            <a:tailEnd/>
          </a:ln>
        </p:spPr>
      </p:pic>
      <p:pic>
        <p:nvPicPr>
          <p:cNvPr id="5" name="Picture 4" descr="sh3r_lt.png"/>
          <p:cNvPicPr>
            <a:picLocks noChangeAspect="1"/>
          </p:cNvPicPr>
          <p:nvPr/>
        </p:nvPicPr>
        <p:blipFill>
          <a:blip r:embed="rId3">
            <a:duotone>
              <a:schemeClr val="bg2">
                <a:shade val="45000"/>
                <a:satMod val="135000"/>
              </a:schemeClr>
              <a:prstClr val="white"/>
            </a:duotone>
          </a:blip>
          <a:srcRect/>
          <a:stretch>
            <a:fillRect/>
          </a:stretch>
        </p:blipFill>
        <p:spPr bwMode="auto">
          <a:xfrm>
            <a:off x="0" y="0"/>
            <a:ext cx="5097463"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accel="50000" fill="hold" nodeType="clickEffect">
                                  <p:stCondLst>
                                    <p:cond delay="0"/>
                                  </p:stCondLst>
                                  <p:childTnLst>
                                    <p:anim calcmode="lin" valueType="num">
                                      <p:cBhvr additive="base">
                                        <p:cTn id="6" dur="1000"/>
                                        <p:tgtEl>
                                          <p:spTgt spid="4"/>
                                        </p:tgtEl>
                                        <p:attrNameLst>
                                          <p:attrName>ppt_x</p:attrName>
                                        </p:attrNameLst>
                                      </p:cBhvr>
                                      <p:tavLst>
                                        <p:tav tm="0">
                                          <p:val>
                                            <p:strVal val="ppt_x"/>
                                          </p:val>
                                        </p:tav>
                                        <p:tav tm="100000">
                                          <p:val>
                                            <p:strVal val="1+ppt_w/2"/>
                                          </p:val>
                                        </p:tav>
                                      </p:tavLst>
                                    </p:anim>
                                    <p:anim calcmode="lin" valueType="num">
                                      <p:cBhvr additive="base">
                                        <p:cTn id="7" dur="1000"/>
                                        <p:tgtEl>
                                          <p:spTgt spid="4"/>
                                        </p:tgtEl>
                                        <p:attrNameLst>
                                          <p:attrName>ppt_y</p:attrName>
                                        </p:attrNameLst>
                                      </p:cBhvr>
                                      <p:tavLst>
                                        <p:tav tm="0">
                                          <p:val>
                                            <p:strVal val="ppt_y"/>
                                          </p:val>
                                        </p:tav>
                                        <p:tav tm="100000">
                                          <p:val>
                                            <p:strVal val="ppt_y"/>
                                          </p:val>
                                        </p:tav>
                                      </p:tavLst>
                                    </p:anim>
                                    <p:set>
                                      <p:cBhvr>
                                        <p:cTn id="8" dur="1" fill="hold">
                                          <p:stCondLst>
                                            <p:cond delay="999"/>
                                          </p:stCondLst>
                                        </p:cTn>
                                        <p:tgtEl>
                                          <p:spTgt spid="4"/>
                                        </p:tgtEl>
                                        <p:attrNameLst>
                                          <p:attrName>style.visibility</p:attrName>
                                        </p:attrNameLst>
                                      </p:cBhvr>
                                      <p:to>
                                        <p:strVal val="hidden"/>
                                      </p:to>
                                    </p:set>
                                  </p:childTnLst>
                                </p:cTn>
                              </p:par>
                              <p:par>
                                <p:cTn id="9" presetID="2" presetClass="exit" presetSubtype="8" accel="50000" fill="hold" nodeType="withEffect">
                                  <p:stCondLst>
                                    <p:cond delay="0"/>
                                  </p:stCondLst>
                                  <p:childTnLst>
                                    <p:anim calcmode="lin" valueType="num">
                                      <p:cBhvr additive="base">
                                        <p:cTn id="10" dur="1000"/>
                                        <p:tgtEl>
                                          <p:spTgt spid="5"/>
                                        </p:tgtEl>
                                        <p:attrNameLst>
                                          <p:attrName>ppt_x</p:attrName>
                                        </p:attrNameLst>
                                      </p:cBhvr>
                                      <p:tavLst>
                                        <p:tav tm="0">
                                          <p:val>
                                            <p:strVal val="ppt_x"/>
                                          </p:val>
                                        </p:tav>
                                        <p:tav tm="100000">
                                          <p:val>
                                            <p:strVal val="0-ppt_w/2"/>
                                          </p:val>
                                        </p:tav>
                                      </p:tavLst>
                                    </p:anim>
                                    <p:anim calcmode="lin" valueType="num">
                                      <p:cBhvr additive="base">
                                        <p:cTn id="11" dur="1000"/>
                                        <p:tgtEl>
                                          <p:spTgt spid="5"/>
                                        </p:tgtEl>
                                        <p:attrNameLst>
                                          <p:attrName>ppt_y</p:attrName>
                                        </p:attrNameLst>
                                      </p:cBhvr>
                                      <p:tavLst>
                                        <p:tav tm="0">
                                          <p:val>
                                            <p:strVal val="ppt_y"/>
                                          </p:val>
                                        </p:tav>
                                        <p:tav tm="100000">
                                          <p:val>
                                            <p:strVal val="ppt_y"/>
                                          </p:val>
                                        </p:tav>
                                      </p:tavLst>
                                    </p:anim>
                                    <p:set>
                                      <p:cBhvr>
                                        <p:cTn id="1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effectLst>
                  <a:outerShdw blurRad="38100" dist="38100" dir="2700000" algn="tl">
                    <a:srgbClr val="000000">
                      <a:alpha val="43137"/>
                    </a:srgbClr>
                  </a:outerShdw>
                </a:effectLst>
              </a:rPr>
              <a:t>LIPIDS</a:t>
            </a:r>
            <a:endParaRPr lang="ar-JO" dirty="0"/>
          </a:p>
        </p:txBody>
      </p:sp>
      <p:sp>
        <p:nvSpPr>
          <p:cNvPr id="3" name="عنصر نائب للمحتوى 2"/>
          <p:cNvSpPr>
            <a:spLocks noGrp="1"/>
          </p:cNvSpPr>
          <p:nvPr>
            <p:ph idx="1"/>
          </p:nvPr>
        </p:nvSpPr>
        <p:spPr/>
        <p:txBody>
          <a:bodyPr/>
          <a:lstStyle/>
          <a:p>
            <a:endParaRPr lang="en-US" sz="2000" dirty="0" smtClean="0"/>
          </a:p>
          <a:p>
            <a:pPr lvl="1"/>
            <a:endParaRPr lang="en-US" sz="2000" dirty="0"/>
          </a:p>
          <a:p>
            <a:pPr lvl="1"/>
            <a:r>
              <a:rPr lang="en-US" sz="2000" dirty="0" smtClean="0"/>
              <a:t>Bile </a:t>
            </a:r>
            <a:r>
              <a:rPr lang="en-US" sz="2000" dirty="0"/>
              <a:t>salts emulsify these fats into micelles, thereby facilitating absorption across the intestinal mucosal barrier by creating a hydrophilic outer coating. </a:t>
            </a:r>
            <a:endParaRPr lang="en-US" sz="2000" dirty="0" smtClean="0"/>
          </a:p>
          <a:p>
            <a:pPr lvl="1"/>
            <a:endParaRPr lang="en-US" sz="2000" dirty="0" smtClean="0"/>
          </a:p>
          <a:p>
            <a:pPr lvl="1"/>
            <a:r>
              <a:rPr lang="en-US" sz="2000" dirty="0" smtClean="0"/>
              <a:t>Bile </a:t>
            </a:r>
            <a:r>
              <a:rPr lang="en-US" sz="2000" dirty="0"/>
              <a:t>salts are then reabsorbed in the terminal ileum to maintain the bile salt pool (i.e., the </a:t>
            </a:r>
            <a:r>
              <a:rPr lang="en-US" sz="2000" dirty="0" err="1"/>
              <a:t>enterohepatic</a:t>
            </a:r>
            <a:r>
              <a:rPr lang="en-US" sz="2000" dirty="0"/>
              <a:t> circulation). </a:t>
            </a:r>
            <a:endParaRPr lang="en-US" sz="2000" dirty="0" smtClean="0"/>
          </a:p>
          <a:p>
            <a:endParaRPr lang="ar-JO" sz="2000" dirty="0"/>
          </a:p>
        </p:txBody>
      </p:sp>
    </p:spTree>
    <p:extLst>
      <p:ext uri="{BB962C8B-B14F-4D97-AF65-F5344CB8AC3E}">
        <p14:creationId xmlns:p14="http://schemas.microsoft.com/office/powerpoint/2010/main" val="1490701061"/>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PROTEIN</a:t>
            </a:r>
            <a:endParaRPr lang="ar-JO" dirty="0"/>
          </a:p>
        </p:txBody>
      </p:sp>
      <p:sp>
        <p:nvSpPr>
          <p:cNvPr id="3" name="عنصر نائب للمحتوى 2"/>
          <p:cNvSpPr>
            <a:spLocks noGrp="1"/>
          </p:cNvSpPr>
          <p:nvPr>
            <p:ph idx="1"/>
          </p:nvPr>
        </p:nvSpPr>
        <p:spPr/>
        <p:txBody>
          <a:bodyPr/>
          <a:lstStyle/>
          <a:p>
            <a:r>
              <a:rPr lang="en-US" sz="2000" dirty="0" smtClean="0"/>
              <a:t>Amino </a:t>
            </a:r>
            <a:r>
              <a:rPr lang="en-US" sz="2000" dirty="0"/>
              <a:t>acids are the functional units of protein metabolism. </a:t>
            </a:r>
            <a:endParaRPr lang="en-US" sz="2000" dirty="0" smtClean="0"/>
          </a:p>
          <a:p>
            <a:endParaRPr lang="en-US" sz="2000" dirty="0"/>
          </a:p>
          <a:p>
            <a:r>
              <a:rPr lang="en-US" sz="2000" dirty="0" smtClean="0"/>
              <a:t>Proteins </a:t>
            </a:r>
            <a:r>
              <a:rPr lang="en-US" sz="2000" dirty="0"/>
              <a:t>are important for </a:t>
            </a:r>
            <a:r>
              <a:rPr lang="en-US" sz="2000" dirty="0" smtClean="0"/>
              <a:t>the biosynthesis </a:t>
            </a:r>
            <a:r>
              <a:rPr lang="en-US" sz="2000" dirty="0"/>
              <a:t>of enzymes, structural molecules, and </a:t>
            </a:r>
            <a:r>
              <a:rPr lang="en-US" sz="2000" dirty="0" err="1"/>
              <a:t>immunoglobulins</a:t>
            </a:r>
            <a:r>
              <a:rPr lang="en-US" sz="2000" dirty="0"/>
              <a:t>. </a:t>
            </a:r>
            <a:endParaRPr lang="en-US" sz="2000" dirty="0" smtClean="0"/>
          </a:p>
          <a:p>
            <a:endParaRPr lang="en-US" sz="2000" dirty="0"/>
          </a:p>
          <a:p>
            <a:r>
              <a:rPr lang="en-US" sz="2000" dirty="0" smtClean="0"/>
              <a:t>When </a:t>
            </a:r>
            <a:r>
              <a:rPr lang="en-US" sz="2000" dirty="0"/>
              <a:t>energy needs </a:t>
            </a:r>
            <a:r>
              <a:rPr lang="en-US" sz="2000" dirty="0" smtClean="0"/>
              <a:t>are unmet </a:t>
            </a:r>
            <a:r>
              <a:rPr lang="en-US" sz="2000" dirty="0"/>
              <a:t>by nutrition, muscle breakdown yields amino acids for hepatic gluconeogenesis, which </a:t>
            </a:r>
            <a:r>
              <a:rPr lang="en-US" sz="2000" dirty="0" smtClean="0"/>
              <a:t>can lead </a:t>
            </a:r>
            <a:r>
              <a:rPr lang="en-US" sz="2000" dirty="0"/>
              <a:t>to </a:t>
            </a:r>
            <a:r>
              <a:rPr lang="en-US" sz="2000" dirty="0" smtClean="0"/>
              <a:t>wasting. </a:t>
            </a:r>
          </a:p>
          <a:p>
            <a:pPr marL="0" indent="0">
              <a:buNone/>
            </a:pPr>
            <a:endParaRPr lang="en-US" sz="2000" dirty="0" smtClean="0"/>
          </a:p>
          <a:p>
            <a:r>
              <a:rPr lang="en-US" sz="2000" dirty="0" smtClean="0"/>
              <a:t>Each </a:t>
            </a:r>
            <a:r>
              <a:rPr lang="en-US" sz="2000" dirty="0"/>
              <a:t>gram of protein can </a:t>
            </a:r>
            <a:r>
              <a:rPr lang="en-US" sz="2000" dirty="0" smtClean="0"/>
              <a:t>be converted </a:t>
            </a:r>
            <a:r>
              <a:rPr lang="en-US" sz="2000" dirty="0"/>
              <a:t>into 4 kcal of energy</a:t>
            </a:r>
            <a:r>
              <a:rPr lang="en-US" sz="2000" dirty="0" smtClean="0"/>
              <a:t>.</a:t>
            </a:r>
            <a:endParaRPr lang="en-US" sz="2000" dirty="0"/>
          </a:p>
        </p:txBody>
      </p:sp>
    </p:spTree>
    <p:extLst>
      <p:ext uri="{BB962C8B-B14F-4D97-AF65-F5344CB8AC3E}">
        <p14:creationId xmlns:p14="http://schemas.microsoft.com/office/powerpoint/2010/main" val="4285199008"/>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PROTEIN</a:t>
            </a:r>
            <a:endParaRPr lang="ar-JO" dirty="0"/>
          </a:p>
        </p:txBody>
      </p:sp>
      <p:sp>
        <p:nvSpPr>
          <p:cNvPr id="3" name="عنصر نائب للمحتوى 2"/>
          <p:cNvSpPr>
            <a:spLocks noGrp="1"/>
          </p:cNvSpPr>
          <p:nvPr>
            <p:ph idx="1"/>
          </p:nvPr>
        </p:nvSpPr>
        <p:spPr/>
        <p:txBody>
          <a:bodyPr/>
          <a:lstStyle/>
          <a:p>
            <a:r>
              <a:rPr lang="en-US" sz="2000" dirty="0" smtClean="0"/>
              <a:t>Digestion </a:t>
            </a:r>
            <a:r>
              <a:rPr lang="en-US" sz="2000" dirty="0"/>
              <a:t>of proteins yields dipeptides and single amino acids, which are actively absorbed</a:t>
            </a:r>
            <a:r>
              <a:rPr lang="en-US" sz="2000" dirty="0" smtClean="0"/>
              <a:t>. </a:t>
            </a:r>
          </a:p>
          <a:p>
            <a:pPr marL="457200" lvl="1" indent="0">
              <a:buNone/>
            </a:pPr>
            <a:r>
              <a:rPr lang="en-US" sz="1800" dirty="0" smtClean="0"/>
              <a:t> </a:t>
            </a:r>
          </a:p>
          <a:p>
            <a:pPr lvl="1"/>
            <a:r>
              <a:rPr lang="en-US" sz="1800" dirty="0" smtClean="0"/>
              <a:t>Once </a:t>
            </a:r>
            <a:r>
              <a:rPr lang="en-US" sz="1800" dirty="0"/>
              <a:t>digested, almost 50% of protein absorption occurs in the duodenum, and complete protein absorption is achieved by the mid jejunum.</a:t>
            </a:r>
          </a:p>
          <a:p>
            <a:endParaRPr lang="en-US" sz="2000" dirty="0" smtClean="0"/>
          </a:p>
          <a:p>
            <a:r>
              <a:rPr lang="en-US" sz="2000" dirty="0" smtClean="0"/>
              <a:t>Metabolism </a:t>
            </a:r>
            <a:r>
              <a:rPr lang="en-US" sz="2000" dirty="0"/>
              <a:t>of absorbed amino acids occurs initially in the liver where portions of amino  acids are extracted to form circulating proteins.</a:t>
            </a:r>
            <a:endParaRPr lang="ar-JO" sz="2000" dirty="0"/>
          </a:p>
          <a:p>
            <a:endParaRPr lang="ar-JO" sz="2000" dirty="0"/>
          </a:p>
        </p:txBody>
      </p:sp>
    </p:spTree>
    <p:extLst>
      <p:ext uri="{BB962C8B-B14F-4D97-AF65-F5344CB8AC3E}">
        <p14:creationId xmlns:p14="http://schemas.microsoft.com/office/powerpoint/2010/main" val="3885366900"/>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STRESS </a:t>
            </a:r>
            <a:r>
              <a:rPr lang="en-US" dirty="0" smtClean="0"/>
              <a:t>METABOLISM</a:t>
            </a:r>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Alterations </a:t>
            </a:r>
            <a:r>
              <a:rPr lang="en-US" sz="2000" dirty="0"/>
              <a:t>in metabolism due to physiologic stress share similar patterns with simple starvation.</a:t>
            </a:r>
          </a:p>
          <a:p>
            <a:endParaRPr lang="en-US" sz="2000" dirty="0" smtClean="0"/>
          </a:p>
          <a:p>
            <a:r>
              <a:rPr lang="en-US" sz="2000" dirty="0" smtClean="0"/>
              <a:t>Regardless </a:t>
            </a:r>
            <a:r>
              <a:rPr lang="en-US" sz="2000" dirty="0"/>
              <a:t>of the stimulus, our conserved response to stress is the </a:t>
            </a:r>
            <a:r>
              <a:rPr lang="en-US" sz="2000" dirty="0" smtClean="0"/>
              <a:t>same and </a:t>
            </a:r>
            <a:r>
              <a:rPr lang="en-US" sz="2000" dirty="0"/>
              <a:t>catabolic </a:t>
            </a:r>
            <a:r>
              <a:rPr lang="en-US" sz="2000" dirty="0" smtClean="0"/>
              <a:t>shifts mobilize </a:t>
            </a:r>
            <a:r>
              <a:rPr lang="en-US" sz="2000" dirty="0"/>
              <a:t>energy stores in order to prepare us for </a:t>
            </a:r>
            <a:r>
              <a:rPr lang="en-US" sz="2000" dirty="0" smtClean="0"/>
              <a:t>the fight </a:t>
            </a:r>
            <a:r>
              <a:rPr lang="en-US" sz="2000" dirty="0"/>
              <a:t>or </a:t>
            </a:r>
            <a:r>
              <a:rPr lang="en-US" sz="2000" dirty="0" smtClean="0"/>
              <a:t>flight.</a:t>
            </a:r>
            <a:endParaRPr lang="en-US" sz="2000" dirty="0"/>
          </a:p>
        </p:txBody>
      </p:sp>
    </p:spTree>
    <p:extLst>
      <p:ext uri="{BB962C8B-B14F-4D97-AF65-F5344CB8AC3E}">
        <p14:creationId xmlns:p14="http://schemas.microsoft.com/office/powerpoint/2010/main" val="254296237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STRESS METABOLISM</a:t>
            </a:r>
            <a:endParaRPr lang="ar-JO" dirty="0"/>
          </a:p>
        </p:txBody>
      </p:sp>
      <p:sp>
        <p:nvSpPr>
          <p:cNvPr id="3" name="عنصر نائب للمحتوى 2"/>
          <p:cNvSpPr>
            <a:spLocks noGrp="1"/>
          </p:cNvSpPr>
          <p:nvPr>
            <p:ph idx="1"/>
          </p:nvPr>
        </p:nvSpPr>
        <p:spPr/>
        <p:txBody>
          <a:bodyPr/>
          <a:lstStyle/>
          <a:p>
            <a:r>
              <a:rPr lang="en-US" sz="2000" dirty="0"/>
              <a:t>I. SIMPLE STARVATION.</a:t>
            </a:r>
          </a:p>
          <a:p>
            <a:pPr lvl="1"/>
            <a:r>
              <a:rPr lang="en-US" sz="1800" dirty="0"/>
              <a:t>After an overnight fast, liver glycogen is rapidly depleted as glucagon responds to falling serum glucose levels. </a:t>
            </a:r>
            <a:endParaRPr lang="en-US" sz="1800" dirty="0" smtClean="0"/>
          </a:p>
          <a:p>
            <a:pPr lvl="1"/>
            <a:r>
              <a:rPr lang="en-US" sz="1800" dirty="0" smtClean="0"/>
              <a:t>Carbohydrate </a:t>
            </a:r>
            <a:r>
              <a:rPr lang="en-US" sz="1800" dirty="0"/>
              <a:t>stores are exhausted after 24 hours. </a:t>
            </a:r>
            <a:endParaRPr lang="en-US" sz="1800" dirty="0" smtClean="0"/>
          </a:p>
          <a:p>
            <a:pPr lvl="1"/>
            <a:r>
              <a:rPr lang="en-US" sz="1800" dirty="0" smtClean="0"/>
              <a:t>For </a:t>
            </a:r>
            <a:r>
              <a:rPr lang="en-US" sz="1800" dirty="0"/>
              <a:t>the first few days during starvation, caloric needs are met by fat and protein degradation. </a:t>
            </a:r>
            <a:endParaRPr lang="en-US" sz="1800" dirty="0" smtClean="0"/>
          </a:p>
          <a:p>
            <a:pPr lvl="1"/>
            <a:r>
              <a:rPr lang="en-US" sz="1800" dirty="0" smtClean="0"/>
              <a:t>Most </a:t>
            </a:r>
            <a:r>
              <a:rPr lang="en-US" sz="1800" dirty="0"/>
              <a:t>of the protein is from breakdown of skeletal and visceral muscle, which is converted to glucose via hepatic gluconeogenesis. </a:t>
            </a:r>
            <a:endParaRPr lang="en-US" sz="1800" dirty="0" smtClean="0"/>
          </a:p>
          <a:p>
            <a:pPr lvl="1"/>
            <a:r>
              <a:rPr lang="en-US" sz="1800" dirty="0" smtClean="0"/>
              <a:t>The </a:t>
            </a:r>
            <a:r>
              <a:rPr lang="en-US" sz="1800" dirty="0"/>
              <a:t>brain preferentially uses this endogenously produced glucose, with the remainder consumed by red blood cells and leukocytes. Within approximately 10 days of starvation, the brain adapts and uses fat in the form of </a:t>
            </a:r>
            <a:r>
              <a:rPr lang="en-US" sz="1800" dirty="0" err="1"/>
              <a:t>ketoacids</a:t>
            </a:r>
            <a:r>
              <a:rPr lang="en-US" sz="1800" dirty="0"/>
              <a:t> as its fuel source. </a:t>
            </a:r>
            <a:r>
              <a:rPr lang="en-US" sz="1800" b="1" i="1" dirty="0"/>
              <a:t>Use of </a:t>
            </a:r>
            <a:r>
              <a:rPr lang="en-US" sz="1800" b="1" i="1" dirty="0" err="1"/>
              <a:t>ketoacids</a:t>
            </a:r>
            <a:r>
              <a:rPr lang="en-US" sz="1800" b="1" i="1" dirty="0"/>
              <a:t> has a protein-sparing effect</a:t>
            </a:r>
            <a:r>
              <a:rPr lang="en-US" sz="1800" dirty="0"/>
              <a:t>.</a:t>
            </a:r>
            <a:endParaRPr lang="ar-JO" sz="1800" dirty="0"/>
          </a:p>
          <a:p>
            <a:endParaRPr lang="ar-JO" sz="2000" dirty="0"/>
          </a:p>
        </p:txBody>
      </p:sp>
    </p:spTree>
    <p:extLst>
      <p:ext uri="{BB962C8B-B14F-4D97-AF65-F5344CB8AC3E}">
        <p14:creationId xmlns:p14="http://schemas.microsoft.com/office/powerpoint/2010/main" val="1661555322"/>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STRESS METABOLISM</a:t>
            </a:r>
            <a:endParaRPr lang="ar-JO" dirty="0"/>
          </a:p>
        </p:txBody>
      </p:sp>
      <p:sp>
        <p:nvSpPr>
          <p:cNvPr id="3" name="عنصر نائب للمحتوى 2"/>
          <p:cNvSpPr>
            <a:spLocks noGrp="1"/>
          </p:cNvSpPr>
          <p:nvPr>
            <p:ph idx="1"/>
          </p:nvPr>
        </p:nvSpPr>
        <p:spPr/>
        <p:txBody>
          <a:bodyPr/>
          <a:lstStyle/>
          <a:p>
            <a:r>
              <a:rPr lang="en-US" sz="2000" b="1" dirty="0" smtClean="0">
                <a:effectLst>
                  <a:outerShdw blurRad="38100" dist="38100" dir="2700000" algn="tl">
                    <a:srgbClr val="000000">
                      <a:alpha val="43137"/>
                    </a:srgbClr>
                  </a:outerShdw>
                </a:effectLst>
              </a:rPr>
              <a:t>PHYSIOLOGIC </a:t>
            </a:r>
            <a:r>
              <a:rPr lang="en-US" sz="2000" b="1" dirty="0">
                <a:effectLst>
                  <a:outerShdw blurRad="38100" dist="38100" dir="2700000" algn="tl">
                    <a:srgbClr val="000000">
                      <a:alpha val="43137"/>
                    </a:srgbClr>
                  </a:outerShdw>
                </a:effectLst>
              </a:rPr>
              <a:t>STRESS</a:t>
            </a:r>
            <a:r>
              <a:rPr lang="en-US" sz="2000" dirty="0"/>
              <a:t>.</a:t>
            </a:r>
          </a:p>
          <a:p>
            <a:r>
              <a:rPr lang="en-US" sz="2000" dirty="0"/>
              <a:t>The interaction of metabolic and endocrine responses that result from major operation, </a:t>
            </a:r>
            <a:r>
              <a:rPr lang="en-US" sz="2000" dirty="0" smtClean="0"/>
              <a:t>trauma, or </a:t>
            </a:r>
            <a:r>
              <a:rPr lang="en-US" sz="2000" dirty="0"/>
              <a:t>sepsis can be divided into three phases</a:t>
            </a:r>
            <a:r>
              <a:rPr lang="en-US" sz="2000" dirty="0" smtClean="0"/>
              <a:t>.</a:t>
            </a:r>
          </a:p>
          <a:p>
            <a:r>
              <a:rPr lang="en-US" sz="2000" b="1" dirty="0" smtClean="0"/>
              <a:t>A. Catabolic Phase. </a:t>
            </a:r>
            <a:r>
              <a:rPr lang="en-US" sz="2000" dirty="0" smtClean="0"/>
              <a:t>After major injury, the metabolic demand is dramatically increased, as reflected in a significant rise in the urinary excretion of nitrogen </a:t>
            </a:r>
          </a:p>
          <a:p>
            <a:pPr lvl="1"/>
            <a:r>
              <a:rPr lang="en-US" sz="1800" dirty="0" smtClean="0"/>
              <a:t>Following a major surgical procedure, protein depletion inevitably occurs because patients are commonly prevented from eating in addition to having an elevated basal metabolic rate. </a:t>
            </a:r>
          </a:p>
          <a:p>
            <a:pPr lvl="1"/>
            <a:r>
              <a:rPr lang="en-US" sz="1800" dirty="0" smtClean="0"/>
              <a:t>The hormonal response of physiologic stress includes elevation in the serum levels of glucagon, glucocorticoids, and </a:t>
            </a:r>
            <a:r>
              <a:rPr lang="en-US" sz="1800" dirty="0" err="1" smtClean="0"/>
              <a:t>catecholamines</a:t>
            </a:r>
            <a:r>
              <a:rPr lang="en-US" sz="1800" dirty="0" smtClean="0"/>
              <a:t> and reduction in insulin.</a:t>
            </a:r>
          </a:p>
        </p:txBody>
      </p:sp>
    </p:spTree>
    <p:extLst>
      <p:ext uri="{BB962C8B-B14F-4D97-AF65-F5344CB8AC3E}">
        <p14:creationId xmlns:p14="http://schemas.microsoft.com/office/powerpoint/2010/main" val="378340022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STRESS METABOLISM</a:t>
            </a:r>
            <a:endParaRPr lang="ar-JO" dirty="0"/>
          </a:p>
        </p:txBody>
      </p:sp>
      <p:sp>
        <p:nvSpPr>
          <p:cNvPr id="3" name="عنصر نائب للمحتوى 2"/>
          <p:cNvSpPr>
            <a:spLocks noGrp="1"/>
          </p:cNvSpPr>
          <p:nvPr>
            <p:ph idx="1"/>
          </p:nvPr>
        </p:nvSpPr>
        <p:spPr/>
        <p:txBody>
          <a:bodyPr/>
          <a:lstStyle/>
          <a:p>
            <a:endParaRPr lang="en-US" sz="2000" b="1" dirty="0" smtClean="0"/>
          </a:p>
          <a:p>
            <a:r>
              <a:rPr lang="en-US" sz="2000" b="1" dirty="0" smtClean="0"/>
              <a:t>B</a:t>
            </a:r>
            <a:r>
              <a:rPr lang="en-US" sz="2000" b="1" dirty="0"/>
              <a:t>. The early anabolic phase </a:t>
            </a:r>
            <a:r>
              <a:rPr lang="en-US" sz="2000" dirty="0"/>
              <a:t>is also called the corticoid withdrawal phase as the body shifts from catabolism to anabolism. </a:t>
            </a:r>
            <a:endParaRPr lang="en-US" sz="2000" dirty="0" smtClean="0"/>
          </a:p>
          <a:p>
            <a:pPr lvl="1"/>
            <a:r>
              <a:rPr lang="en-US" sz="1800" dirty="0" smtClean="0"/>
              <a:t>The </a:t>
            </a:r>
            <a:r>
              <a:rPr lang="en-US" sz="1800" dirty="0"/>
              <a:t>timing of this event is variable, depending on the severity of stress, ranging from several days to several weeks. </a:t>
            </a:r>
            <a:endParaRPr lang="en-US" sz="1800" dirty="0" smtClean="0"/>
          </a:p>
          <a:p>
            <a:pPr lvl="1"/>
            <a:r>
              <a:rPr lang="en-US" sz="1800" dirty="0" smtClean="0"/>
              <a:t>The </a:t>
            </a:r>
            <a:r>
              <a:rPr lang="en-US" sz="1800" dirty="0"/>
              <a:t>period of anabolism can last from a few weeks to a few months, depending on many factors, including the ability of the patient to obtain and use nutrients and the extent to which protein stores have been depleted. </a:t>
            </a:r>
            <a:endParaRPr lang="en-US" sz="1800" dirty="0" smtClean="0"/>
          </a:p>
          <a:p>
            <a:pPr lvl="1"/>
            <a:r>
              <a:rPr lang="en-US" sz="1800" dirty="0" smtClean="0"/>
              <a:t>This </a:t>
            </a:r>
            <a:r>
              <a:rPr lang="en-US" sz="1800" dirty="0"/>
              <a:t>phase is marked by a positive nitrogen balance, and there is a rapid and progressive gain in weight and muscular strength.</a:t>
            </a:r>
          </a:p>
          <a:p>
            <a:endParaRPr lang="ar-JO" sz="2000" dirty="0"/>
          </a:p>
        </p:txBody>
      </p:sp>
    </p:spTree>
    <p:extLst>
      <p:ext uri="{BB962C8B-B14F-4D97-AF65-F5344CB8AC3E}">
        <p14:creationId xmlns:p14="http://schemas.microsoft.com/office/powerpoint/2010/main" val="275581126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STRESS METABOLISM</a:t>
            </a:r>
            <a:endParaRPr lang="ar-JO" dirty="0"/>
          </a:p>
        </p:txBody>
      </p:sp>
      <p:sp>
        <p:nvSpPr>
          <p:cNvPr id="3" name="عنصر نائب للمحتوى 2"/>
          <p:cNvSpPr>
            <a:spLocks noGrp="1"/>
          </p:cNvSpPr>
          <p:nvPr>
            <p:ph idx="1"/>
          </p:nvPr>
        </p:nvSpPr>
        <p:spPr/>
        <p:txBody>
          <a:bodyPr/>
          <a:lstStyle/>
          <a:p>
            <a:r>
              <a:rPr lang="en-US" sz="2000" b="1" dirty="0"/>
              <a:t>C. The late anabolic phase </a:t>
            </a:r>
            <a:r>
              <a:rPr lang="en-US" sz="2000" dirty="0"/>
              <a:t>is the final period of recovery and may last from several weeks to months. </a:t>
            </a:r>
            <a:endParaRPr lang="en-US" sz="2000" dirty="0" smtClean="0"/>
          </a:p>
          <a:p>
            <a:pPr lvl="1"/>
            <a:r>
              <a:rPr lang="en-US" sz="1800" dirty="0" smtClean="0"/>
              <a:t>Adipose </a:t>
            </a:r>
            <a:r>
              <a:rPr lang="en-US" sz="1800" dirty="0"/>
              <a:t>stores are replenished gradually and nitrogen balance equilibrates. </a:t>
            </a:r>
            <a:endParaRPr lang="en-US" sz="1800" dirty="0" smtClean="0"/>
          </a:p>
          <a:p>
            <a:pPr lvl="1"/>
            <a:r>
              <a:rPr lang="en-US" sz="1800" dirty="0" smtClean="0"/>
              <a:t>Weight </a:t>
            </a:r>
            <a:r>
              <a:rPr lang="en-US" sz="1800" dirty="0"/>
              <a:t>gain is much slower during this period than in the early anabolic phase due to the higher caloric content of </a:t>
            </a:r>
            <a:r>
              <a:rPr lang="en-US" sz="1800" dirty="0" smtClean="0"/>
              <a:t>fat and </a:t>
            </a:r>
            <a:r>
              <a:rPr lang="en-US" sz="1800" dirty="0"/>
              <a:t>the primary energy stores deposited during the early anabolic </a:t>
            </a:r>
            <a:r>
              <a:rPr lang="en-US" sz="1800" dirty="0" smtClean="0"/>
              <a:t>phase</a:t>
            </a:r>
            <a:endParaRPr lang="ar-JO" sz="2000" dirty="0"/>
          </a:p>
        </p:txBody>
      </p:sp>
    </p:spTree>
    <p:extLst>
      <p:ext uri="{BB962C8B-B14F-4D97-AF65-F5344CB8AC3E}">
        <p14:creationId xmlns:p14="http://schemas.microsoft.com/office/powerpoint/2010/main" val="13569121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NUTRITIONAL </a:t>
            </a:r>
            <a:r>
              <a:rPr lang="en-US" dirty="0" smtClean="0"/>
              <a:t>ASSESSMENT</a:t>
            </a:r>
            <a:endParaRPr lang="ar-JO" dirty="0"/>
          </a:p>
        </p:txBody>
      </p:sp>
      <p:sp>
        <p:nvSpPr>
          <p:cNvPr id="3" name="عنصر نائب للمحتوى 2"/>
          <p:cNvSpPr>
            <a:spLocks noGrp="1"/>
          </p:cNvSpPr>
          <p:nvPr>
            <p:ph idx="1"/>
          </p:nvPr>
        </p:nvSpPr>
        <p:spPr/>
        <p:txBody>
          <a:bodyPr/>
          <a:lstStyle/>
          <a:p>
            <a:r>
              <a:rPr lang="en-US" sz="2000" dirty="0" smtClean="0"/>
              <a:t>Nutrition </a:t>
            </a:r>
            <a:r>
              <a:rPr lang="en-US" sz="2000" dirty="0"/>
              <a:t>plays a vital and often underappreciated role in the recovery of patients from surgery. </a:t>
            </a:r>
            <a:r>
              <a:rPr lang="en-US" sz="2000" dirty="0" smtClean="0"/>
              <a:t>It is </a:t>
            </a:r>
            <a:r>
              <a:rPr lang="en-US" sz="2000" dirty="0"/>
              <a:t>estimated that between 30% and 50% of hospitalized patients are malnourished. </a:t>
            </a:r>
            <a:endParaRPr lang="en-US" sz="2000" dirty="0" smtClean="0"/>
          </a:p>
          <a:p>
            <a:endParaRPr lang="en-US" sz="2000" dirty="0"/>
          </a:p>
          <a:p>
            <a:r>
              <a:rPr lang="en-US" sz="2000" dirty="0" smtClean="0"/>
              <a:t>While most healthy </a:t>
            </a:r>
            <a:r>
              <a:rPr lang="en-US" sz="2000" dirty="0"/>
              <a:t>patients can tolerate 7 days of starvation, patients affected by major trauma, </a:t>
            </a:r>
            <a:r>
              <a:rPr lang="en-US" sz="2000" dirty="0" smtClean="0"/>
              <a:t>surgery, sepsis</a:t>
            </a:r>
            <a:r>
              <a:rPr lang="en-US" sz="2000" dirty="0"/>
              <a:t>, or other critical illnesses require nutritional intervention earlier. </a:t>
            </a:r>
            <a:endParaRPr lang="en-US" sz="2000" dirty="0" smtClean="0"/>
          </a:p>
          <a:p>
            <a:r>
              <a:rPr lang="en-US" sz="2000" dirty="0" smtClean="0"/>
              <a:t>Poor </a:t>
            </a:r>
            <a:r>
              <a:rPr lang="en-US" sz="2000" dirty="0"/>
              <a:t>nutrition </a:t>
            </a:r>
            <a:r>
              <a:rPr lang="en-US" sz="2000" dirty="0" smtClean="0"/>
              <a:t>has deleterious </a:t>
            </a:r>
            <a:r>
              <a:rPr lang="en-US" sz="2000" dirty="0"/>
              <a:t>effects on wound healing and immune function, which increases </a:t>
            </a:r>
            <a:r>
              <a:rPr lang="en-US" sz="2000" dirty="0" smtClean="0"/>
              <a:t>postoperative morbidity </a:t>
            </a:r>
            <a:r>
              <a:rPr lang="en-US" sz="2000" dirty="0"/>
              <a:t>and mortality. </a:t>
            </a:r>
            <a:endParaRPr lang="ar-JO" sz="2000" dirty="0"/>
          </a:p>
        </p:txBody>
      </p:sp>
    </p:spTree>
    <p:extLst>
      <p:ext uri="{BB962C8B-B14F-4D97-AF65-F5344CB8AC3E}">
        <p14:creationId xmlns:p14="http://schemas.microsoft.com/office/powerpoint/2010/main" val="446402139"/>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I. TYPES OF MALNUTRITION</a:t>
            </a:r>
          </a:p>
          <a:p>
            <a:r>
              <a:rPr lang="en-US" sz="2000" dirty="0"/>
              <a:t>A. </a:t>
            </a:r>
            <a:r>
              <a:rPr lang="en-US" sz="2000" dirty="0" err="1"/>
              <a:t>Overnutrition</a:t>
            </a:r>
            <a:r>
              <a:rPr lang="en-US" sz="2000" dirty="0"/>
              <a:t>. Obesity as defined by body mass index (BMI) &gt;30.</a:t>
            </a:r>
          </a:p>
          <a:p>
            <a:r>
              <a:rPr lang="en-US" sz="2000" dirty="0"/>
              <a:t>B. </a:t>
            </a:r>
            <a:r>
              <a:rPr lang="en-US" sz="2000" dirty="0" err="1"/>
              <a:t>Undernutrition</a:t>
            </a:r>
            <a:endParaRPr lang="en-US" sz="2000" dirty="0"/>
          </a:p>
          <a:p>
            <a:r>
              <a:rPr lang="en-US" sz="2000" dirty="0"/>
              <a:t>1. Caloric</a:t>
            </a:r>
          </a:p>
          <a:p>
            <a:pPr lvl="1"/>
            <a:r>
              <a:rPr lang="en-US" sz="1800" b="1" i="1" dirty="0" smtClean="0"/>
              <a:t> </a:t>
            </a:r>
            <a:r>
              <a:rPr lang="en-US" sz="1800" b="1" i="1" dirty="0"/>
              <a:t>Marasmus </a:t>
            </a:r>
            <a:r>
              <a:rPr lang="en-US" sz="1800" dirty="0"/>
              <a:t>is characterized by inadequate protein and caloric intake, typically caused </a:t>
            </a:r>
            <a:r>
              <a:rPr lang="en-US" sz="1800" dirty="0" smtClean="0"/>
              <a:t>by illness-induced </a:t>
            </a:r>
            <a:r>
              <a:rPr lang="en-US" sz="1800" dirty="0"/>
              <a:t>anorexia. It is a chronic nutritional deficiency marked by losses in weight, </a:t>
            </a:r>
            <a:r>
              <a:rPr lang="en-US" sz="1800" dirty="0" smtClean="0"/>
              <a:t>body fat</a:t>
            </a:r>
            <a:r>
              <a:rPr lang="en-US" sz="1800" dirty="0"/>
              <a:t>, and skeletal muscle mass. Visceral protein stores remain normal, as do most </a:t>
            </a:r>
            <a:r>
              <a:rPr lang="en-US" sz="1800" dirty="0" smtClean="0"/>
              <a:t>laboratory indices.</a:t>
            </a:r>
            <a:endParaRPr lang="en-US" sz="1800" dirty="0"/>
          </a:p>
        </p:txBody>
      </p:sp>
    </p:spTree>
    <p:extLst>
      <p:ext uri="{BB962C8B-B14F-4D97-AF65-F5344CB8AC3E}">
        <p14:creationId xmlns:p14="http://schemas.microsoft.com/office/powerpoint/2010/main" val="2505084846"/>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Introduction </a:t>
            </a:r>
            <a:endParaRPr lang="ar-JO" dirty="0"/>
          </a:p>
        </p:txBody>
      </p:sp>
      <p:sp>
        <p:nvSpPr>
          <p:cNvPr id="3" name="عنصر نائب للمحتوى 2"/>
          <p:cNvSpPr>
            <a:spLocks noGrp="1"/>
          </p:cNvSpPr>
          <p:nvPr>
            <p:ph idx="1"/>
          </p:nvPr>
        </p:nvSpPr>
        <p:spPr/>
        <p:txBody>
          <a:bodyPr/>
          <a:lstStyle/>
          <a:p>
            <a:r>
              <a:rPr lang="en-US" sz="2000" dirty="0"/>
              <a:t>Dietary nutrition supplies carbohydrates, lipids, and proteins that drive cellular metabolism. </a:t>
            </a:r>
            <a:endParaRPr lang="en-US" sz="2000" dirty="0" smtClean="0"/>
          </a:p>
          <a:p>
            <a:r>
              <a:rPr lang="en-US" sz="2000" dirty="0" smtClean="0"/>
              <a:t>The chemical </a:t>
            </a:r>
            <a:r>
              <a:rPr lang="en-US" sz="2000" dirty="0"/>
              <a:t>processes that maintain cellular viability consist of catabolic (breakdown) and </a:t>
            </a:r>
            <a:r>
              <a:rPr lang="en-US" sz="2000" dirty="0" smtClean="0"/>
              <a:t>anabolic (synthesis</a:t>
            </a:r>
            <a:r>
              <a:rPr lang="en-US" sz="2000" dirty="0"/>
              <a:t>) reactions. </a:t>
            </a:r>
            <a:endParaRPr lang="en-US" sz="2000" dirty="0" smtClean="0"/>
          </a:p>
          <a:p>
            <a:endParaRPr lang="en-US" sz="2000" dirty="0"/>
          </a:p>
          <a:p>
            <a:r>
              <a:rPr lang="en-US" sz="2000" dirty="0" smtClean="0"/>
              <a:t>Catabolism </a:t>
            </a:r>
            <a:r>
              <a:rPr lang="en-US" sz="2000" dirty="0"/>
              <a:t>produces energy, whereas anabolism requires energy. </a:t>
            </a:r>
            <a:r>
              <a:rPr lang="en-US" sz="2000" dirty="0" smtClean="0"/>
              <a:t>While both </a:t>
            </a:r>
            <a:r>
              <a:rPr lang="en-US" sz="2000" dirty="0"/>
              <a:t>processes occur concomitantly, our collective metabolism can be driven in either direction </a:t>
            </a:r>
            <a:r>
              <a:rPr lang="en-US" sz="2000" dirty="0" smtClean="0"/>
              <a:t>to balance </a:t>
            </a:r>
            <a:r>
              <a:rPr lang="en-US" sz="2000" dirty="0"/>
              <a:t>our energy needs. </a:t>
            </a:r>
            <a:endParaRPr lang="en-US" sz="2000" dirty="0" smtClean="0"/>
          </a:p>
          <a:p>
            <a:pPr marL="0" indent="0">
              <a:buNone/>
            </a:pPr>
            <a:endParaRPr lang="en-US" sz="1200" dirty="0"/>
          </a:p>
        </p:txBody>
      </p:sp>
    </p:spTree>
    <p:extLst>
      <p:ext uri="{BB962C8B-B14F-4D97-AF65-F5344CB8AC3E}">
        <p14:creationId xmlns:p14="http://schemas.microsoft.com/office/powerpoint/2010/main" val="1614041248"/>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2. </a:t>
            </a:r>
            <a:r>
              <a:rPr lang="en-US" sz="2000" dirty="0" err="1"/>
              <a:t>Noncaloric</a:t>
            </a:r>
            <a:endParaRPr lang="en-US" sz="2000" dirty="0"/>
          </a:p>
          <a:p>
            <a:r>
              <a:rPr lang="en-US" sz="2000" dirty="0"/>
              <a:t>a. </a:t>
            </a:r>
            <a:r>
              <a:rPr lang="en-US" sz="2000" b="1" dirty="0"/>
              <a:t>Kwashiorkor</a:t>
            </a:r>
            <a:r>
              <a:rPr lang="en-US" sz="2000" dirty="0"/>
              <a:t> is characterized by catabolic protein loss, resulting in </a:t>
            </a:r>
            <a:r>
              <a:rPr lang="en-US" sz="2000" dirty="0" err="1"/>
              <a:t>hypoalbuminemia</a:t>
            </a:r>
            <a:r>
              <a:rPr lang="en-US" sz="2000" dirty="0"/>
              <a:t> and generalized edema. This form of malnutrition develops with prolonged starvation or severe stress. Even in a well-nourished patient, a severe stress (e.g., major burn or prolonged sepsis) may rapidly lead to depletion of visceral protein stores and impairment in immune function.</a:t>
            </a:r>
          </a:p>
          <a:p>
            <a:endParaRPr lang="ar-JO" sz="2000" dirty="0"/>
          </a:p>
        </p:txBody>
      </p:sp>
    </p:spTree>
    <p:extLst>
      <p:ext uri="{BB962C8B-B14F-4D97-AF65-F5344CB8AC3E}">
        <p14:creationId xmlns:p14="http://schemas.microsoft.com/office/powerpoint/2010/main" val="520198687"/>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ar-JO"/>
          </a:p>
        </p:txBody>
      </p:sp>
      <p:pic>
        <p:nvPicPr>
          <p:cNvPr id="1026" name="Picture 2" descr="Marasmusandkwash-jan-5.jpg (501×2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006231"/>
            <a:ext cx="6486257" cy="3871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552310"/>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dirty="0"/>
              <a:t>b. </a:t>
            </a:r>
            <a:r>
              <a:rPr lang="en-US" sz="2000" b="1" dirty="0"/>
              <a:t>Vitamins and trace elements</a:t>
            </a:r>
            <a:r>
              <a:rPr lang="en-US" sz="2000" dirty="0"/>
              <a:t>. </a:t>
            </a:r>
            <a:endParaRPr lang="en-US" sz="2000" dirty="0" smtClean="0"/>
          </a:p>
          <a:p>
            <a:pPr lvl="1"/>
            <a:r>
              <a:rPr lang="en-US" sz="1800" dirty="0" smtClean="0"/>
              <a:t>Vitamins </a:t>
            </a:r>
            <a:r>
              <a:rPr lang="en-US" sz="1800" dirty="0"/>
              <a:t>are involved with wound healing and healthy immune function while many trace elements are important as cofactors and enzymatic catalysts. </a:t>
            </a:r>
            <a:endParaRPr lang="en-US" sz="1800" dirty="0" smtClean="0"/>
          </a:p>
          <a:p>
            <a:pPr lvl="1"/>
            <a:r>
              <a:rPr lang="en-US" sz="1800" dirty="0" smtClean="0"/>
              <a:t>These </a:t>
            </a:r>
            <a:r>
              <a:rPr lang="en-US" sz="1800" dirty="0"/>
              <a:t>substances cannot be synthesized de novo and therefore must be part of dietary intake. Deficiencies can have a multitude of detrimental </a:t>
            </a:r>
            <a:r>
              <a:rPr lang="en-US" sz="1800" dirty="0" smtClean="0"/>
              <a:t>effects</a:t>
            </a:r>
            <a:endParaRPr lang="ar-JO" sz="2000" dirty="0"/>
          </a:p>
        </p:txBody>
      </p:sp>
    </p:spTree>
    <p:extLst>
      <p:ext uri="{BB962C8B-B14F-4D97-AF65-F5344CB8AC3E}">
        <p14:creationId xmlns:p14="http://schemas.microsoft.com/office/powerpoint/2010/main" val="3241639505"/>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CLINICAL </a:t>
            </a:r>
            <a:r>
              <a:rPr lang="en-US" dirty="0" smtClean="0"/>
              <a:t>ASSESSMENT</a:t>
            </a:r>
            <a:endParaRPr lang="ar-JO" dirty="0"/>
          </a:p>
        </p:txBody>
      </p:sp>
      <p:sp>
        <p:nvSpPr>
          <p:cNvPr id="3" name="عنصر نائب للمحتوى 2"/>
          <p:cNvSpPr>
            <a:spLocks noGrp="1"/>
          </p:cNvSpPr>
          <p:nvPr>
            <p:ph idx="1"/>
          </p:nvPr>
        </p:nvSpPr>
        <p:spPr/>
        <p:txBody>
          <a:bodyPr/>
          <a:lstStyle/>
          <a:p>
            <a:r>
              <a:rPr lang="en-US" sz="2000" b="1" dirty="0" smtClean="0">
                <a:effectLst>
                  <a:outerShdw blurRad="38100" dist="38100" dir="2700000" algn="tl">
                    <a:srgbClr val="000000">
                      <a:alpha val="43137"/>
                    </a:srgbClr>
                  </a:outerShdw>
                </a:effectLst>
              </a:rPr>
              <a:t>History</a:t>
            </a:r>
            <a:r>
              <a:rPr lang="en-US" sz="2000" b="1" dirty="0">
                <a:effectLst>
                  <a:outerShdw blurRad="38100" dist="38100" dir="2700000" algn="tl">
                    <a:srgbClr val="000000">
                      <a:alpha val="43137"/>
                    </a:srgbClr>
                  </a:outerShdw>
                </a:effectLst>
              </a:rPr>
              <a:t>. </a:t>
            </a:r>
            <a:endParaRPr lang="en-US" sz="2000" b="1" dirty="0" smtClean="0">
              <a:effectLst>
                <a:outerShdw blurRad="38100" dist="38100" dir="2700000" algn="tl">
                  <a:srgbClr val="000000">
                    <a:alpha val="43137"/>
                  </a:srgbClr>
                </a:outerShdw>
              </a:effectLst>
            </a:endParaRPr>
          </a:p>
          <a:p>
            <a:r>
              <a:rPr lang="en-US" sz="2000" dirty="0" smtClean="0"/>
              <a:t>Every </a:t>
            </a:r>
            <a:r>
              <a:rPr lang="en-US" sz="2000" dirty="0"/>
              <a:t>good clinical assessment should begin with a thorough history from </a:t>
            </a:r>
            <a:r>
              <a:rPr lang="en-US" sz="2000" dirty="0" smtClean="0"/>
              <a:t>the patient</a:t>
            </a:r>
            <a:r>
              <a:rPr lang="en-US" sz="2000" dirty="0"/>
              <a:t>. </a:t>
            </a:r>
            <a:endParaRPr lang="en-US" sz="2000" dirty="0" smtClean="0"/>
          </a:p>
          <a:p>
            <a:r>
              <a:rPr lang="en-US" sz="2000" dirty="0" smtClean="0"/>
              <a:t>Specific </a:t>
            </a:r>
            <a:r>
              <a:rPr lang="en-US" sz="2000" dirty="0"/>
              <a:t>inquiries pertinent to nutritional status include recent history of </a:t>
            </a:r>
            <a:r>
              <a:rPr lang="en-US" sz="2000" dirty="0" smtClean="0"/>
              <a:t>weight fluctuation </a:t>
            </a:r>
            <a:r>
              <a:rPr lang="en-US" sz="2000" dirty="0"/>
              <a:t>with attention as to the timing and </a:t>
            </a:r>
            <a:r>
              <a:rPr lang="en-US" sz="2000" dirty="0" smtClean="0"/>
              <a:t>intent. </a:t>
            </a:r>
          </a:p>
          <a:p>
            <a:pPr lvl="1"/>
            <a:r>
              <a:rPr lang="en-US" sz="1800" dirty="0" smtClean="0"/>
              <a:t>Recent </a:t>
            </a:r>
            <a:r>
              <a:rPr lang="en-US" sz="1800" dirty="0"/>
              <a:t>weight loss (5% in the last month or 10% over 6 months</a:t>
            </a:r>
            <a:r>
              <a:rPr lang="en-US" sz="1800" dirty="0" smtClean="0"/>
              <a:t>)</a:t>
            </a:r>
          </a:p>
          <a:p>
            <a:pPr lvl="1"/>
            <a:r>
              <a:rPr lang="en-US" sz="1800" dirty="0" smtClean="0"/>
              <a:t>Current </a:t>
            </a:r>
            <a:r>
              <a:rPr lang="en-US" sz="1800" dirty="0"/>
              <a:t>body weight </a:t>
            </a:r>
            <a:r>
              <a:rPr lang="en-US" sz="1800" dirty="0" smtClean="0"/>
              <a:t>of 80</a:t>
            </a:r>
            <a:r>
              <a:rPr lang="en-US" sz="1800" dirty="0"/>
              <a:t>% to 85% (or less) of ideal body weight suggests severe malnutrition. </a:t>
            </a:r>
            <a:endParaRPr lang="en-US" sz="1800" dirty="0" smtClean="0"/>
          </a:p>
          <a:p>
            <a:pPr lvl="1"/>
            <a:r>
              <a:rPr lang="en-US" sz="1800" dirty="0"/>
              <a:t>Energy intake ≤50% of estimated energy requirement for ≥5 days also indicates severe malnutrition. </a:t>
            </a:r>
          </a:p>
          <a:p>
            <a:pPr lvl="1"/>
            <a:endParaRPr lang="en-US" sz="1800" dirty="0" smtClean="0"/>
          </a:p>
        </p:txBody>
      </p:sp>
    </p:spTree>
    <p:extLst>
      <p:ext uri="{BB962C8B-B14F-4D97-AF65-F5344CB8AC3E}">
        <p14:creationId xmlns:p14="http://schemas.microsoft.com/office/powerpoint/2010/main" val="152736759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pPr lvl="1"/>
            <a:endParaRPr lang="en-US" sz="1800" dirty="0" smtClean="0"/>
          </a:p>
          <a:p>
            <a:pPr lvl="1"/>
            <a:endParaRPr lang="en-US" sz="1800" dirty="0"/>
          </a:p>
          <a:p>
            <a:pPr lvl="1"/>
            <a:r>
              <a:rPr lang="en-US" sz="1800" dirty="0" smtClean="0"/>
              <a:t>Anorexia</a:t>
            </a:r>
            <a:r>
              <a:rPr lang="en-US" sz="1800" dirty="0"/>
              <a:t>, nausea, vomiting, dysphagia, odynophagia, </a:t>
            </a:r>
            <a:r>
              <a:rPr lang="en-US" sz="1800" dirty="0" err="1"/>
              <a:t>gastroesophageal</a:t>
            </a:r>
            <a:r>
              <a:rPr lang="en-US" sz="1800" dirty="0"/>
              <a:t> reflux, or a history of generalized muscle weakness should prompt further evaluation. </a:t>
            </a:r>
          </a:p>
          <a:p>
            <a:pPr lvl="1"/>
            <a:endParaRPr lang="en-US" sz="1800" dirty="0" smtClean="0"/>
          </a:p>
          <a:p>
            <a:pPr lvl="1"/>
            <a:r>
              <a:rPr lang="en-US" sz="1800" dirty="0" smtClean="0"/>
              <a:t>A </a:t>
            </a:r>
            <a:r>
              <a:rPr lang="en-US" sz="1800" dirty="0"/>
              <a:t>complete history of current medications is essential to alert caretakers to potential underlying deficiencies as well as drug and nutrient interactions.</a:t>
            </a:r>
          </a:p>
          <a:p>
            <a:endParaRPr lang="en-US" sz="1200" dirty="0"/>
          </a:p>
          <a:p>
            <a:endParaRPr lang="ar-JO" sz="2000" dirty="0"/>
          </a:p>
        </p:txBody>
      </p:sp>
    </p:spTree>
    <p:extLst>
      <p:ext uri="{BB962C8B-B14F-4D97-AF65-F5344CB8AC3E}">
        <p14:creationId xmlns:p14="http://schemas.microsoft.com/office/powerpoint/2010/main" val="3545475879"/>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b="1" dirty="0" smtClean="0">
              <a:effectLst>
                <a:outerShdw blurRad="38100" dist="38100" dir="2700000" algn="tl">
                  <a:srgbClr val="000000">
                    <a:alpha val="43137"/>
                  </a:srgbClr>
                </a:outerShdw>
              </a:effectLst>
            </a:endParaRPr>
          </a:p>
          <a:p>
            <a:endParaRPr lang="en-US" sz="2000" b="1" dirty="0">
              <a:effectLst>
                <a:outerShdw blurRad="38100" dist="38100" dir="2700000" algn="tl">
                  <a:srgbClr val="000000">
                    <a:alpha val="43137"/>
                  </a:srgbClr>
                </a:outerShdw>
              </a:effectLst>
            </a:endParaRPr>
          </a:p>
          <a:p>
            <a:r>
              <a:rPr lang="en-US" sz="2000" b="1" dirty="0" smtClean="0">
                <a:effectLst>
                  <a:outerShdw blurRad="38100" dist="38100" dir="2700000" algn="tl">
                    <a:srgbClr val="000000">
                      <a:alpha val="43137"/>
                    </a:srgbClr>
                  </a:outerShdw>
                </a:effectLst>
              </a:rPr>
              <a:t>Physical </a:t>
            </a:r>
            <a:r>
              <a:rPr lang="en-US" sz="2000" b="1" dirty="0">
                <a:effectLst>
                  <a:outerShdw blurRad="38100" dist="38100" dir="2700000" algn="tl">
                    <a:srgbClr val="000000">
                      <a:alpha val="43137"/>
                    </a:srgbClr>
                  </a:outerShdw>
                </a:effectLst>
              </a:rPr>
              <a:t>examination </a:t>
            </a:r>
            <a:endParaRPr lang="en-US" sz="2000" b="1" dirty="0" smtClean="0">
              <a:effectLst>
                <a:outerShdw blurRad="38100" dist="38100" dir="2700000" algn="tl">
                  <a:srgbClr val="000000">
                    <a:alpha val="43137"/>
                  </a:srgbClr>
                </a:outerShdw>
              </a:effectLst>
            </a:endParaRPr>
          </a:p>
          <a:p>
            <a:pPr lvl="1"/>
            <a:r>
              <a:rPr lang="en-US" sz="2000" dirty="0" smtClean="0"/>
              <a:t>may </a:t>
            </a:r>
            <a:r>
              <a:rPr lang="en-US" sz="2000" dirty="0"/>
              <a:t>identify muscle wasting (especially </a:t>
            </a:r>
            <a:r>
              <a:rPr lang="en-US" sz="2000" dirty="0" err="1"/>
              <a:t>thenar</a:t>
            </a:r>
            <a:r>
              <a:rPr lang="en-US" sz="2000" dirty="0"/>
              <a:t> and temporal muscles), </a:t>
            </a:r>
            <a:endParaRPr lang="en-US" sz="2000" dirty="0" smtClean="0"/>
          </a:p>
          <a:p>
            <a:pPr lvl="1"/>
            <a:r>
              <a:rPr lang="en-US" sz="2000" dirty="0" smtClean="0"/>
              <a:t>loose </a:t>
            </a:r>
            <a:r>
              <a:rPr lang="en-US" sz="2000" dirty="0"/>
              <a:t>or flabby skin (indicating loss of subcutaneous fat</a:t>
            </a:r>
            <a:r>
              <a:rPr lang="en-US" sz="2000" dirty="0" smtClean="0"/>
              <a:t>). </a:t>
            </a:r>
          </a:p>
          <a:p>
            <a:pPr lvl="1"/>
            <a:r>
              <a:rPr lang="en-US" sz="2000" dirty="0" smtClean="0"/>
              <a:t>peripheral </a:t>
            </a:r>
            <a:r>
              <a:rPr lang="en-US" sz="2000" dirty="0"/>
              <a:t>edema and/or ascites (as a result of </a:t>
            </a:r>
            <a:r>
              <a:rPr lang="en-US" sz="2000" dirty="0" err="1"/>
              <a:t>hypoproteinemia</a:t>
            </a:r>
            <a:r>
              <a:rPr lang="en-US" sz="2000" dirty="0"/>
              <a:t>). </a:t>
            </a:r>
            <a:endParaRPr lang="en-US" sz="2000" dirty="0" smtClean="0"/>
          </a:p>
          <a:p>
            <a:pPr lvl="1"/>
            <a:r>
              <a:rPr lang="en-US" sz="2000" dirty="0" smtClean="0"/>
              <a:t>Subtler </a:t>
            </a:r>
            <a:r>
              <a:rPr lang="en-US" sz="2000" dirty="0"/>
              <a:t>findings of nutritional deficiency include </a:t>
            </a:r>
            <a:endParaRPr lang="en-US" sz="2000" dirty="0" smtClean="0"/>
          </a:p>
          <a:p>
            <a:pPr lvl="2"/>
            <a:r>
              <a:rPr lang="en-US" sz="1600" dirty="0" smtClean="0"/>
              <a:t>skin </a:t>
            </a:r>
            <a:r>
              <a:rPr lang="en-US" sz="1600" dirty="0"/>
              <a:t>rash, pallor, </a:t>
            </a:r>
            <a:r>
              <a:rPr lang="en-US" sz="1600" dirty="0" err="1"/>
              <a:t>glossitis</a:t>
            </a:r>
            <a:r>
              <a:rPr lang="en-US" sz="1600" dirty="0"/>
              <a:t>, gingival lesions, hair changes, hepatomegaly, neuropathy, and dementia. </a:t>
            </a:r>
            <a:endParaRPr lang="en-US" sz="1600" dirty="0" smtClean="0"/>
          </a:p>
          <a:p>
            <a:pPr marL="0" indent="0">
              <a:buNone/>
            </a:pPr>
            <a:endParaRPr lang="ar-JO" sz="2000" dirty="0"/>
          </a:p>
        </p:txBody>
      </p:sp>
    </p:spTree>
    <p:extLst>
      <p:ext uri="{BB962C8B-B14F-4D97-AF65-F5344CB8AC3E}">
        <p14:creationId xmlns:p14="http://schemas.microsoft.com/office/powerpoint/2010/main" val="1414693879"/>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a:t>C. Laboratory tests </a:t>
            </a:r>
            <a:endParaRPr lang="en-US" sz="2000" b="1" dirty="0" smtClean="0"/>
          </a:p>
          <a:p>
            <a:pPr lvl="1"/>
            <a:r>
              <a:rPr lang="en-US" sz="1800" dirty="0" smtClean="0"/>
              <a:t>Are </a:t>
            </a:r>
            <a:r>
              <a:rPr lang="en-US" sz="1800" dirty="0"/>
              <a:t>nonspecific indicators of the degree of illness rather than strict </a:t>
            </a:r>
            <a:r>
              <a:rPr lang="en-US" sz="1800" dirty="0" smtClean="0"/>
              <a:t>markers of </a:t>
            </a:r>
            <a:r>
              <a:rPr lang="en-US" sz="1800" dirty="0"/>
              <a:t>nutrition. </a:t>
            </a:r>
            <a:endParaRPr lang="en-US" sz="1800" dirty="0" smtClean="0"/>
          </a:p>
          <a:p>
            <a:pPr lvl="1"/>
            <a:r>
              <a:rPr lang="en-US" sz="1800" dirty="0"/>
              <a:t> </a:t>
            </a:r>
            <a:r>
              <a:rPr lang="en-US" sz="1800" dirty="0" smtClean="0"/>
              <a:t>Albumin</a:t>
            </a:r>
            <a:r>
              <a:rPr lang="en-US" sz="1800" dirty="0"/>
              <a:t>, </a:t>
            </a:r>
            <a:r>
              <a:rPr lang="en-US" sz="1800" dirty="0" err="1"/>
              <a:t>prealbumin</a:t>
            </a:r>
            <a:r>
              <a:rPr lang="en-US" sz="1800" dirty="0"/>
              <a:t>, and transferrin vary with nutritional status, as well as with </a:t>
            </a:r>
            <a:r>
              <a:rPr lang="en-US" sz="1800" dirty="0" smtClean="0"/>
              <a:t>the body's </a:t>
            </a:r>
            <a:r>
              <a:rPr lang="en-US" sz="1800" dirty="0"/>
              <a:t>response to inflammation: </a:t>
            </a:r>
            <a:endParaRPr lang="en-US" sz="1800" dirty="0" smtClean="0"/>
          </a:p>
          <a:p>
            <a:pPr lvl="2"/>
            <a:r>
              <a:rPr lang="en-US" sz="1600" dirty="0" smtClean="0"/>
              <a:t>As </a:t>
            </a:r>
            <a:r>
              <a:rPr lang="en-US" sz="1600" dirty="0"/>
              <a:t>such these </a:t>
            </a:r>
            <a:r>
              <a:rPr lang="en-US" sz="1600" dirty="0" smtClean="0"/>
              <a:t>levels should </a:t>
            </a:r>
            <a:r>
              <a:rPr lang="en-US" sz="1600" dirty="0"/>
              <a:t>be interpreted with caution</a:t>
            </a:r>
            <a:r>
              <a:rPr lang="en-US" sz="1400" dirty="0"/>
              <a:t>. </a:t>
            </a:r>
            <a:endParaRPr lang="en-US" sz="1400" dirty="0" smtClean="0"/>
          </a:p>
          <a:p>
            <a:pPr lvl="1"/>
            <a:endParaRPr lang="en-US" sz="1800" dirty="0" smtClean="0"/>
          </a:p>
          <a:p>
            <a:pPr lvl="1"/>
            <a:r>
              <a:rPr lang="en-US" sz="1800" dirty="0" smtClean="0"/>
              <a:t>Other </a:t>
            </a:r>
            <a:r>
              <a:rPr lang="en-US" sz="1800" dirty="0"/>
              <a:t>laboratory indicators of inflammation include </a:t>
            </a:r>
            <a:r>
              <a:rPr lang="en-US" sz="1800" dirty="0" smtClean="0"/>
              <a:t>C-reactive protein </a:t>
            </a:r>
            <a:r>
              <a:rPr lang="en-US" sz="1800" dirty="0"/>
              <a:t>(CRP), white blood cell count, and blood glucose levels</a:t>
            </a:r>
            <a:r>
              <a:rPr lang="en-US" sz="1800" dirty="0" smtClean="0"/>
              <a:t>.</a:t>
            </a:r>
            <a:endParaRPr lang="en-US" sz="1800" dirty="0"/>
          </a:p>
        </p:txBody>
      </p:sp>
    </p:spTree>
    <p:extLst>
      <p:ext uri="{BB962C8B-B14F-4D97-AF65-F5344CB8AC3E}">
        <p14:creationId xmlns:p14="http://schemas.microsoft.com/office/powerpoint/2010/main" val="1497914250"/>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ESTIMATION OF ENERGY </a:t>
            </a:r>
            <a:r>
              <a:rPr lang="en-US" dirty="0" smtClean="0"/>
              <a:t>NEEDS</a:t>
            </a:r>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Indirect </a:t>
            </a:r>
            <a:r>
              <a:rPr lang="en-US" sz="2000" dirty="0" err="1"/>
              <a:t>calorimetry</a:t>
            </a:r>
            <a:r>
              <a:rPr lang="en-US" sz="2000" dirty="0"/>
              <a:t> remains the gold standard in measuring energy expenditure in </a:t>
            </a:r>
            <a:r>
              <a:rPr lang="en-US" sz="2000" dirty="0" smtClean="0"/>
              <a:t>the clinical </a:t>
            </a:r>
            <a:r>
              <a:rPr lang="en-US" sz="2000" dirty="0"/>
              <a:t>setting. </a:t>
            </a:r>
            <a:endParaRPr lang="en-US" sz="2000" dirty="0" smtClean="0"/>
          </a:p>
          <a:p>
            <a:pPr lvl="1"/>
            <a:r>
              <a:rPr lang="en-US" sz="1800" dirty="0" smtClean="0"/>
              <a:t>It </a:t>
            </a:r>
            <a:r>
              <a:rPr lang="en-US" sz="1800" dirty="0"/>
              <a:t>measures </a:t>
            </a:r>
            <a:r>
              <a:rPr lang="en-US" sz="1800" b="1" i="1" dirty="0"/>
              <a:t>CO2 production and O2 consumption </a:t>
            </a:r>
            <a:r>
              <a:rPr lang="en-US" sz="1800" dirty="0"/>
              <a:t>during rest and exercise </a:t>
            </a:r>
            <a:r>
              <a:rPr lang="en-US" sz="1800" dirty="0" smtClean="0"/>
              <a:t>at steady-state </a:t>
            </a:r>
            <a:r>
              <a:rPr lang="en-US" sz="1800" dirty="0"/>
              <a:t>to calculate total energy expenditure (TEE).</a:t>
            </a:r>
            <a:endParaRPr lang="en-US" sz="1000" dirty="0"/>
          </a:p>
          <a:p>
            <a:endParaRPr lang="en-US" sz="1200" dirty="0" smtClean="0"/>
          </a:p>
          <a:p>
            <a:endParaRPr lang="en-US" sz="1200" dirty="0"/>
          </a:p>
        </p:txBody>
      </p:sp>
    </p:spTree>
    <p:extLst>
      <p:ext uri="{BB962C8B-B14F-4D97-AF65-F5344CB8AC3E}">
        <p14:creationId xmlns:p14="http://schemas.microsoft.com/office/powerpoint/2010/main" val="214831398"/>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ESTIMATION OF ENERGY NEEDS</a:t>
            </a:r>
            <a:endParaRPr lang="ar-JO" dirty="0"/>
          </a:p>
        </p:txBody>
      </p:sp>
      <p:sp>
        <p:nvSpPr>
          <p:cNvPr id="3" name="عنصر نائب للمحتوى 2"/>
          <p:cNvSpPr>
            <a:spLocks noGrp="1"/>
          </p:cNvSpPr>
          <p:nvPr>
            <p:ph idx="1"/>
          </p:nvPr>
        </p:nvSpPr>
        <p:spPr/>
        <p:txBody>
          <a:bodyPr/>
          <a:lstStyle/>
          <a:p>
            <a:r>
              <a:rPr lang="en-US" sz="1800" dirty="0" smtClean="0"/>
              <a:t>Basal </a:t>
            </a:r>
            <a:r>
              <a:rPr lang="en-US" sz="1800" dirty="0"/>
              <a:t>energy expenditure (BEE) can be predicted by using the </a:t>
            </a:r>
            <a:r>
              <a:rPr lang="en-US" sz="1800" b="1" dirty="0">
                <a:effectLst>
                  <a:outerShdw blurRad="38100" dist="38100" dir="2700000" algn="tl">
                    <a:srgbClr val="000000">
                      <a:alpha val="43137"/>
                    </a:srgbClr>
                  </a:outerShdw>
                </a:effectLst>
              </a:rPr>
              <a:t>Harris-Benedict equatio</a:t>
            </a:r>
            <a:r>
              <a:rPr lang="en-US" sz="1800" dirty="0"/>
              <a:t>n (in kilocalories per day): </a:t>
            </a:r>
          </a:p>
          <a:p>
            <a:r>
              <a:rPr lang="en-US" sz="1800" dirty="0"/>
              <a:t>For men equals</a:t>
            </a:r>
          </a:p>
          <a:p>
            <a:pPr lvl="1"/>
            <a:r>
              <a:rPr lang="en-US" sz="1200" dirty="0"/>
              <a:t>66 + [13.7 × weight (kg)] + [5 × height (cm)] – [6.8 × age (years)].</a:t>
            </a:r>
          </a:p>
          <a:p>
            <a:endParaRPr lang="en-US" sz="1800" dirty="0"/>
          </a:p>
          <a:p>
            <a:r>
              <a:rPr lang="en-US" sz="1800" dirty="0"/>
              <a:t>For women equals</a:t>
            </a:r>
          </a:p>
          <a:p>
            <a:pPr lvl="1"/>
            <a:r>
              <a:rPr lang="en-US" sz="1200" dirty="0"/>
              <a:t>655 + [9.6 × weight (kg)] + [1.8 × height (cm)] – [4.7 × age (years)].</a:t>
            </a:r>
          </a:p>
          <a:p>
            <a:endParaRPr lang="en-US" sz="1800" dirty="0"/>
          </a:p>
          <a:p>
            <a:endParaRPr lang="en-US" sz="1800" dirty="0"/>
          </a:p>
          <a:p>
            <a:r>
              <a:rPr lang="en-US" sz="1800" dirty="0"/>
              <a:t>This equation is generally accurate in healthy subjects when compared to indirect </a:t>
            </a:r>
            <a:r>
              <a:rPr lang="en-US" sz="1800" dirty="0" err="1"/>
              <a:t>calorimetry</a:t>
            </a:r>
            <a:r>
              <a:rPr lang="en-US" sz="1800" dirty="0"/>
              <a:t>; however, it is much less accurate in critically ill patients and those at the extremes in weight. </a:t>
            </a:r>
            <a:endParaRPr lang="en-US" sz="1800" dirty="0" smtClean="0"/>
          </a:p>
          <a:p>
            <a:pPr lvl="1"/>
            <a:r>
              <a:rPr lang="en-US" sz="1600" dirty="0" smtClean="0"/>
              <a:t>BEE </a:t>
            </a:r>
            <a:r>
              <a:rPr lang="en-US" sz="1600" dirty="0"/>
              <a:t>must be adjusted for activity and injury </a:t>
            </a:r>
            <a:r>
              <a:rPr lang="en-US" sz="1600" dirty="0" smtClean="0"/>
              <a:t>level</a:t>
            </a:r>
            <a:endParaRPr lang="en-US" sz="1000" dirty="0"/>
          </a:p>
          <a:p>
            <a:endParaRPr lang="ar-JO" dirty="0"/>
          </a:p>
        </p:txBody>
      </p:sp>
    </p:spTree>
    <p:extLst>
      <p:ext uri="{BB962C8B-B14F-4D97-AF65-F5344CB8AC3E}">
        <p14:creationId xmlns:p14="http://schemas.microsoft.com/office/powerpoint/2010/main" val="39704409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a:effectLst>
                  <a:outerShdw blurRad="38100" dist="38100" dir="2700000" algn="tl">
                    <a:srgbClr val="000000">
                      <a:alpha val="43137"/>
                    </a:srgbClr>
                  </a:outerShdw>
                </a:effectLst>
              </a:rPr>
              <a:t>C. Respiratory quotient (RQ) </a:t>
            </a:r>
            <a:endParaRPr lang="en-US" sz="2000" b="1" dirty="0" smtClean="0">
              <a:effectLst>
                <a:outerShdw blurRad="38100" dist="38100" dir="2700000" algn="tl">
                  <a:srgbClr val="000000">
                    <a:alpha val="43137"/>
                  </a:srgbClr>
                </a:outerShdw>
              </a:effectLst>
            </a:endParaRPr>
          </a:p>
          <a:p>
            <a:endParaRPr lang="en-US" sz="2000" dirty="0" smtClean="0"/>
          </a:p>
          <a:p>
            <a:pPr lvl="1"/>
            <a:r>
              <a:rPr lang="en-US" sz="1800" dirty="0" smtClean="0"/>
              <a:t>Represents </a:t>
            </a:r>
            <a:r>
              <a:rPr lang="en-US" sz="1800" dirty="0"/>
              <a:t>the ratio of expired CO2 to O2 consumed. </a:t>
            </a:r>
            <a:endParaRPr lang="en-US" sz="1800" dirty="0" smtClean="0"/>
          </a:p>
          <a:p>
            <a:pPr lvl="1"/>
            <a:endParaRPr lang="en-US" sz="1800" dirty="0" smtClean="0"/>
          </a:p>
          <a:p>
            <a:pPr lvl="1"/>
            <a:r>
              <a:rPr lang="en-US" sz="1800" dirty="0" smtClean="0"/>
              <a:t>This ratio can </a:t>
            </a:r>
            <a:r>
              <a:rPr lang="en-US" sz="1800" dirty="0"/>
              <a:t>provide valuable information regarding the primary energy substrate being utilized. </a:t>
            </a:r>
            <a:endParaRPr lang="en-US" sz="1800" dirty="0" smtClean="0"/>
          </a:p>
          <a:p>
            <a:pPr lvl="2"/>
            <a:r>
              <a:rPr lang="en-US" sz="1400" dirty="0" smtClean="0"/>
              <a:t>RQ of 1 </a:t>
            </a:r>
            <a:r>
              <a:rPr lang="en-US" sz="1400" dirty="0"/>
              <a:t>indicates glucose oxidation </a:t>
            </a:r>
            <a:endParaRPr lang="en-US" sz="1400" dirty="0" smtClean="0"/>
          </a:p>
          <a:p>
            <a:pPr lvl="2"/>
            <a:r>
              <a:rPr lang="en-US" sz="1400" dirty="0" smtClean="0"/>
              <a:t>0.8 </a:t>
            </a:r>
            <a:r>
              <a:rPr lang="en-US" sz="1400" dirty="0"/>
              <a:t>indicates protein utilization, </a:t>
            </a:r>
            <a:endParaRPr lang="en-US" sz="1400" dirty="0" smtClean="0"/>
          </a:p>
          <a:p>
            <a:pPr lvl="2"/>
            <a:r>
              <a:rPr lang="en-US" sz="1400" dirty="0" smtClean="0"/>
              <a:t>0.7 </a:t>
            </a:r>
            <a:r>
              <a:rPr lang="en-US" sz="1400" dirty="0"/>
              <a:t>indicates </a:t>
            </a:r>
            <a:r>
              <a:rPr lang="en-US" sz="1400" dirty="0" smtClean="0"/>
              <a:t>fat metabolism</a:t>
            </a:r>
            <a:r>
              <a:rPr lang="en-US" sz="1400" dirty="0"/>
              <a:t>. </a:t>
            </a:r>
            <a:endParaRPr lang="en-US" sz="1400" dirty="0" smtClean="0"/>
          </a:p>
          <a:p>
            <a:pPr lvl="1"/>
            <a:endParaRPr lang="en-US" sz="1800" dirty="0"/>
          </a:p>
        </p:txBody>
      </p:sp>
    </p:spTree>
    <p:extLst>
      <p:ext uri="{BB962C8B-B14F-4D97-AF65-F5344CB8AC3E}">
        <p14:creationId xmlns:p14="http://schemas.microsoft.com/office/powerpoint/2010/main" val="186970894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Introduction</a:t>
            </a:r>
            <a:endParaRPr lang="ar-JO" dirty="0"/>
          </a:p>
        </p:txBody>
      </p:sp>
      <p:sp>
        <p:nvSpPr>
          <p:cNvPr id="3" name="عنصر نائب للمحتوى 2"/>
          <p:cNvSpPr>
            <a:spLocks noGrp="1"/>
          </p:cNvSpPr>
          <p:nvPr>
            <p:ph idx="1"/>
          </p:nvPr>
        </p:nvSpPr>
        <p:spPr/>
        <p:txBody>
          <a:bodyPr/>
          <a:lstStyle/>
          <a:p>
            <a:r>
              <a:rPr lang="en-US" sz="2000" dirty="0"/>
              <a:t>Feeding drives synthesis and storage, whereas starvation promotes the mobilization of energy. </a:t>
            </a:r>
          </a:p>
          <a:p>
            <a:endParaRPr lang="en-US" sz="2000" dirty="0"/>
          </a:p>
          <a:p>
            <a:r>
              <a:rPr lang="en-US" sz="2000" dirty="0"/>
              <a:t>In preparation to </a:t>
            </a:r>
            <a:r>
              <a:rPr lang="en-US" sz="2000" dirty="0" smtClean="0"/>
              <a:t>fight </a:t>
            </a:r>
            <a:r>
              <a:rPr lang="en-US" sz="2000" dirty="0"/>
              <a:t>or flight</a:t>
            </a:r>
            <a:r>
              <a:rPr lang="en-US" sz="2000" dirty="0" smtClean="0"/>
              <a:t>, </a:t>
            </a:r>
            <a:r>
              <a:rPr lang="en-US" sz="2000" dirty="0"/>
              <a:t>physiologic stressors also mobilize energy stores. </a:t>
            </a:r>
          </a:p>
          <a:p>
            <a:endParaRPr lang="en-US" sz="2000" dirty="0"/>
          </a:p>
          <a:p>
            <a:r>
              <a:rPr lang="en-US" sz="2000" dirty="0"/>
              <a:t>Populations stressed by surgery are at a unique metabolic disadvantage since they are often nutritionally restricted </a:t>
            </a:r>
            <a:r>
              <a:rPr lang="en-US" sz="2000" dirty="0" err="1"/>
              <a:t>perioperatively</a:t>
            </a:r>
            <a:endParaRPr lang="ar-JO" sz="2000" dirty="0"/>
          </a:p>
        </p:txBody>
      </p:sp>
    </p:spTree>
    <p:extLst>
      <p:ext uri="{BB962C8B-B14F-4D97-AF65-F5344CB8AC3E}">
        <p14:creationId xmlns:p14="http://schemas.microsoft.com/office/powerpoint/2010/main" val="3246853952"/>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pPr marL="0" indent="0">
              <a:buNone/>
            </a:pPr>
            <a:endParaRPr lang="en-US" sz="2000" b="1" dirty="0"/>
          </a:p>
          <a:p>
            <a:r>
              <a:rPr lang="en-US" sz="2000" b="1" dirty="0" smtClean="0"/>
              <a:t>Estimates of Protein Requirements. </a:t>
            </a:r>
          </a:p>
          <a:p>
            <a:pPr lvl="1"/>
            <a:r>
              <a:rPr lang="en-US" sz="1800" dirty="0" smtClean="0"/>
              <a:t>Patients who are </a:t>
            </a:r>
            <a:r>
              <a:rPr lang="en-US" sz="1800" dirty="0" err="1" smtClean="0"/>
              <a:t>nonstressed</a:t>
            </a:r>
            <a:r>
              <a:rPr lang="en-US" sz="1800" dirty="0" smtClean="0"/>
              <a:t> should receive 0.8 to 1.2 g/kg/day of protein. </a:t>
            </a:r>
          </a:p>
          <a:p>
            <a:pPr lvl="1"/>
            <a:r>
              <a:rPr lang="en-US" sz="1800" dirty="0" smtClean="0"/>
              <a:t>Those who are critically ill generally require 1.2 to 1.5 g/kg/day, and</a:t>
            </a:r>
          </a:p>
          <a:p>
            <a:pPr lvl="1"/>
            <a:r>
              <a:rPr lang="en-US" sz="1800" dirty="0" smtClean="0"/>
              <a:t> Burn, septic, and obese patients may require 1.5 to 2 g/kg/day.</a:t>
            </a:r>
            <a:endParaRPr lang="ar-JO" sz="1800" dirty="0"/>
          </a:p>
          <a:p>
            <a:endParaRPr lang="ar-JO" dirty="0"/>
          </a:p>
        </p:txBody>
      </p:sp>
    </p:spTree>
    <p:extLst>
      <p:ext uri="{BB962C8B-B14F-4D97-AF65-F5344CB8AC3E}">
        <p14:creationId xmlns:p14="http://schemas.microsoft.com/office/powerpoint/2010/main" val="3549576412"/>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NUTRITION </a:t>
            </a:r>
            <a:r>
              <a:rPr lang="en-US" dirty="0" smtClean="0"/>
              <a:t>ADMINISTRATION</a:t>
            </a:r>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dirty="0" smtClean="0"/>
              <a:t>Surgical </a:t>
            </a:r>
            <a:r>
              <a:rPr lang="en-US" sz="2000" dirty="0"/>
              <a:t>patients present a unique set of challenges to clinicians who must determine when, </a:t>
            </a:r>
            <a:r>
              <a:rPr lang="en-US" sz="2000" dirty="0" smtClean="0"/>
              <a:t>how, and </a:t>
            </a:r>
            <a:r>
              <a:rPr lang="en-US" sz="2000" dirty="0"/>
              <a:t>what to feed them. </a:t>
            </a:r>
            <a:endParaRPr lang="en-US" sz="2000" dirty="0" smtClean="0"/>
          </a:p>
          <a:p>
            <a:r>
              <a:rPr lang="en-US" sz="2000" dirty="0" smtClean="0"/>
              <a:t>Safe </a:t>
            </a:r>
            <a:r>
              <a:rPr lang="en-US" sz="2000" dirty="0"/>
              <a:t>administration of an oral diet requires that the patient should </a:t>
            </a:r>
            <a:r>
              <a:rPr lang="en-US" sz="2000" dirty="0" smtClean="0"/>
              <a:t>have an </a:t>
            </a:r>
            <a:r>
              <a:rPr lang="en-US" sz="2000" dirty="0"/>
              <a:t>intact chewing/swallowing mechanism along with a functioning alimentary tract. </a:t>
            </a:r>
          </a:p>
          <a:p>
            <a:r>
              <a:rPr lang="en-US" sz="2000" dirty="0" smtClean="0"/>
              <a:t>The timing, route</a:t>
            </a:r>
            <a:r>
              <a:rPr lang="en-US" sz="2000" dirty="0"/>
              <a:t>, and type of nutrition are important considerations in surgical </a:t>
            </a:r>
            <a:r>
              <a:rPr lang="en-US" sz="2000" dirty="0" smtClean="0"/>
              <a:t>patients.</a:t>
            </a:r>
            <a:endParaRPr lang="en-US" sz="2000" dirty="0"/>
          </a:p>
        </p:txBody>
      </p:sp>
    </p:spTree>
    <p:extLst>
      <p:ext uri="{BB962C8B-B14F-4D97-AF65-F5344CB8AC3E}">
        <p14:creationId xmlns:p14="http://schemas.microsoft.com/office/powerpoint/2010/main" val="1080132314"/>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INITIAL TIMING OF ADMINISTRATION</a:t>
            </a:r>
            <a:endParaRPr lang="ar-JO" dirty="0"/>
          </a:p>
        </p:txBody>
      </p:sp>
      <p:sp>
        <p:nvSpPr>
          <p:cNvPr id="3" name="عنصر نائب للمحتوى 2"/>
          <p:cNvSpPr>
            <a:spLocks noGrp="1"/>
          </p:cNvSpPr>
          <p:nvPr>
            <p:ph idx="1"/>
          </p:nvPr>
        </p:nvSpPr>
        <p:spPr/>
        <p:txBody>
          <a:bodyPr/>
          <a:lstStyle/>
          <a:p>
            <a:pPr marL="0" indent="0">
              <a:buNone/>
            </a:pPr>
            <a:endParaRPr lang="en-US" sz="2000" dirty="0"/>
          </a:p>
          <a:p>
            <a:pPr lvl="1"/>
            <a:r>
              <a:rPr lang="en-US" sz="2400" dirty="0"/>
              <a:t>Open abdominal surgery produces a paralytic ileus of variable length that alters the digestion and absorption of nutrients. </a:t>
            </a:r>
            <a:endParaRPr lang="en-US" sz="2400" dirty="0" smtClean="0"/>
          </a:p>
          <a:p>
            <a:pPr lvl="1"/>
            <a:endParaRPr lang="en-US" sz="2400" dirty="0" smtClean="0"/>
          </a:p>
          <a:p>
            <a:pPr lvl="1"/>
            <a:r>
              <a:rPr lang="en-US" sz="2400" dirty="0" smtClean="0"/>
              <a:t>Resolution</a:t>
            </a:r>
            <a:r>
              <a:rPr lang="en-US" sz="2400" dirty="0"/>
              <a:t>, marked by the passage of flatus, occurs in most patients within 72 hours of surgery and is symptomatic of functional GI continuity. </a:t>
            </a:r>
            <a:endParaRPr lang="en-US" sz="2400" dirty="0" smtClean="0"/>
          </a:p>
          <a:p>
            <a:pPr lvl="2"/>
            <a:r>
              <a:rPr lang="en-US" sz="1800" dirty="0" smtClean="0"/>
              <a:t>Return </a:t>
            </a:r>
            <a:r>
              <a:rPr lang="en-US" sz="1800" dirty="0"/>
              <a:t>of bowel function begins with the small intestine within hours of surgery, is followed by the stomach at 48 hours, and finally by the colon, typically at 72 hours. </a:t>
            </a:r>
            <a:endParaRPr lang="en-US" sz="1800" dirty="0" smtClean="0"/>
          </a:p>
          <a:p>
            <a:pPr marL="0" indent="0">
              <a:buNone/>
            </a:pPr>
            <a:endParaRPr lang="ar-JO" sz="2000" dirty="0"/>
          </a:p>
        </p:txBody>
      </p:sp>
    </p:spTree>
    <p:extLst>
      <p:ext uri="{BB962C8B-B14F-4D97-AF65-F5344CB8AC3E}">
        <p14:creationId xmlns:p14="http://schemas.microsoft.com/office/powerpoint/2010/main" val="1372138715"/>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Strategies to Hasten GI Recovery Following Abdominal Surgery</a:t>
            </a:r>
            <a:r>
              <a:rPr lang="en-US" dirty="0" smtClean="0"/>
              <a:t>:</a:t>
            </a:r>
            <a:endParaRPr lang="ar-JO" dirty="0"/>
          </a:p>
        </p:txBody>
      </p:sp>
      <p:sp>
        <p:nvSpPr>
          <p:cNvPr id="3" name="عنصر نائب للمحتوى 2"/>
          <p:cNvSpPr>
            <a:spLocks noGrp="1"/>
          </p:cNvSpPr>
          <p:nvPr>
            <p:ph idx="1"/>
          </p:nvPr>
        </p:nvSpPr>
        <p:spPr/>
        <p:txBody>
          <a:bodyPr/>
          <a:lstStyle/>
          <a:p>
            <a:endParaRPr lang="en-US" sz="2000" b="1" dirty="0" smtClean="0"/>
          </a:p>
          <a:p>
            <a:r>
              <a:rPr lang="en-US" sz="2000" b="1" dirty="0" smtClean="0"/>
              <a:t>1</a:t>
            </a:r>
            <a:r>
              <a:rPr lang="en-US" sz="2000" b="1" dirty="0"/>
              <a:t>. Laparoscopic surgery </a:t>
            </a:r>
            <a:r>
              <a:rPr lang="en-US" sz="2000" dirty="0"/>
              <a:t>is less traumatic and has been associated with shorter periods of </a:t>
            </a:r>
            <a:r>
              <a:rPr lang="en-US" sz="2000" dirty="0" smtClean="0"/>
              <a:t>ileus versus </a:t>
            </a:r>
            <a:r>
              <a:rPr lang="en-US" sz="2000" dirty="0"/>
              <a:t>open approaches.</a:t>
            </a:r>
          </a:p>
          <a:p>
            <a:endParaRPr lang="en-US" sz="2000" b="1" dirty="0" smtClean="0"/>
          </a:p>
          <a:p>
            <a:r>
              <a:rPr lang="en-US" sz="2000" b="1" dirty="0" smtClean="0"/>
              <a:t>2</a:t>
            </a:r>
            <a:r>
              <a:rPr lang="en-US" sz="2000" b="1" dirty="0"/>
              <a:t>. Epidural analgesia </a:t>
            </a:r>
            <a:r>
              <a:rPr lang="en-US" sz="2000" dirty="0"/>
              <a:t>with an infusion of local anesthetic minimizes dependence on </a:t>
            </a:r>
            <a:r>
              <a:rPr lang="en-US" sz="2000" dirty="0" smtClean="0"/>
              <a:t>narcotics for </a:t>
            </a:r>
            <a:r>
              <a:rPr lang="en-US" sz="2000" dirty="0"/>
              <a:t>pain control, thus limiting their adverse effects on gut </a:t>
            </a:r>
            <a:r>
              <a:rPr lang="en-US" sz="2000" dirty="0" smtClean="0"/>
              <a:t>motility</a:t>
            </a:r>
            <a:endParaRPr lang="ar-JO" sz="2000" dirty="0"/>
          </a:p>
        </p:txBody>
      </p:sp>
    </p:spTree>
    <p:extLst>
      <p:ext uri="{BB962C8B-B14F-4D97-AF65-F5344CB8AC3E}">
        <p14:creationId xmlns:p14="http://schemas.microsoft.com/office/powerpoint/2010/main" val="1649733554"/>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a:t>3. Enhanced Recovery After Surgery (ERAS) </a:t>
            </a:r>
            <a:r>
              <a:rPr lang="en-US" sz="2000" dirty="0"/>
              <a:t>is a multimodal perioperative care pathway that makes use of preoperative counseling, optimization of nutrition with early enteral feeding, a peripherally acting </a:t>
            </a:r>
            <a:r>
              <a:rPr lang="en-US" sz="2000" dirty="0" smtClean="0"/>
              <a:t>opioid </a:t>
            </a:r>
            <a:r>
              <a:rPr lang="en-US" sz="2000" dirty="0"/>
              <a:t>antagonist (i.e., </a:t>
            </a:r>
            <a:r>
              <a:rPr lang="en-US" sz="2000" dirty="0" err="1"/>
              <a:t>alvimopan</a:t>
            </a:r>
            <a:r>
              <a:rPr lang="en-US" sz="2000" dirty="0"/>
              <a:t>), standardized analgesic and anesthetic regimens, and early mobilization to achieve early recovery for patients undergoing major surgery</a:t>
            </a:r>
            <a:r>
              <a:rPr lang="en-US" sz="2000" dirty="0" smtClean="0"/>
              <a:t>.</a:t>
            </a:r>
          </a:p>
          <a:p>
            <a:pPr lvl="1"/>
            <a:r>
              <a:rPr lang="en-US" sz="1800" dirty="0" smtClean="0"/>
              <a:t> </a:t>
            </a:r>
            <a:r>
              <a:rPr lang="en-US" sz="1800" dirty="0"/>
              <a:t>It has been associated with shorter hospital stays (up to 2.5 days shorter than non-ERAS patients) and reductions in postoperative complications by up to 50%</a:t>
            </a:r>
            <a:endParaRPr lang="ar-JO" sz="1800" dirty="0"/>
          </a:p>
          <a:p>
            <a:endParaRPr lang="ar-JO" sz="2000" dirty="0"/>
          </a:p>
        </p:txBody>
      </p:sp>
    </p:spTree>
    <p:extLst>
      <p:ext uri="{BB962C8B-B14F-4D97-AF65-F5344CB8AC3E}">
        <p14:creationId xmlns:p14="http://schemas.microsoft.com/office/powerpoint/2010/main" val="4009950693"/>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ROUTE OF </a:t>
            </a:r>
            <a:r>
              <a:rPr lang="en-US" dirty="0" smtClean="0"/>
              <a:t>ADMINISTRATION</a:t>
            </a:r>
            <a:endParaRPr lang="ar-JO" dirty="0"/>
          </a:p>
        </p:txBody>
      </p:sp>
      <p:sp>
        <p:nvSpPr>
          <p:cNvPr id="3" name="عنصر نائب للمحتوى 2"/>
          <p:cNvSpPr>
            <a:spLocks noGrp="1"/>
          </p:cNvSpPr>
          <p:nvPr>
            <p:ph idx="1"/>
          </p:nvPr>
        </p:nvSpPr>
        <p:spPr/>
        <p:txBody>
          <a:bodyPr/>
          <a:lstStyle/>
          <a:p>
            <a:endParaRPr lang="en-US" sz="2000" dirty="0" smtClean="0"/>
          </a:p>
          <a:p>
            <a:r>
              <a:rPr lang="en-US" sz="2000" dirty="0" smtClean="0"/>
              <a:t>Oral administration of nutrition is the preferred route since it is the most physiologic and the least invasive. </a:t>
            </a:r>
          </a:p>
          <a:p>
            <a:endParaRPr lang="en-US" sz="2000" dirty="0" smtClean="0"/>
          </a:p>
          <a:p>
            <a:endParaRPr lang="en-US" sz="2000" dirty="0"/>
          </a:p>
          <a:p>
            <a:r>
              <a:rPr lang="en-US" sz="2000" dirty="0" smtClean="0"/>
              <a:t>In patients with a functioning GI tract, several requirements must still be met, before initiating an oral diet.</a:t>
            </a:r>
          </a:p>
          <a:p>
            <a:pPr lvl="1"/>
            <a:r>
              <a:rPr lang="en-US" sz="1800" b="1" dirty="0" smtClean="0"/>
              <a:t>Mental </a:t>
            </a:r>
            <a:r>
              <a:rPr lang="en-US" sz="1800" b="1" dirty="0"/>
              <a:t>Alertness and Orientation. </a:t>
            </a:r>
            <a:endParaRPr lang="en-US" sz="1800" b="1" dirty="0" smtClean="0"/>
          </a:p>
          <a:p>
            <a:pPr lvl="1"/>
            <a:r>
              <a:rPr lang="en-US" sz="1800" b="1" dirty="0" smtClean="0"/>
              <a:t>Intact </a:t>
            </a:r>
            <a:r>
              <a:rPr lang="en-US" sz="1800" b="1" dirty="0"/>
              <a:t>Chewing/Swallowing Mechanism</a:t>
            </a:r>
            <a:r>
              <a:rPr lang="en-US" sz="1800" b="1" dirty="0" smtClean="0"/>
              <a:t>.</a:t>
            </a:r>
            <a:r>
              <a:rPr lang="en-US" sz="1800" dirty="0" smtClean="0"/>
              <a:t>.</a:t>
            </a:r>
            <a:endParaRPr lang="en-US" sz="1800" dirty="0"/>
          </a:p>
        </p:txBody>
      </p:sp>
    </p:spTree>
    <p:extLst>
      <p:ext uri="{BB962C8B-B14F-4D97-AF65-F5344CB8AC3E}">
        <p14:creationId xmlns:p14="http://schemas.microsoft.com/office/powerpoint/2010/main" val="2775242514"/>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DIET </a:t>
            </a:r>
            <a:r>
              <a:rPr lang="en-US" dirty="0" smtClean="0"/>
              <a:t>SELECTION</a:t>
            </a:r>
            <a:endParaRPr lang="ar-JO" dirty="0"/>
          </a:p>
        </p:txBody>
      </p:sp>
      <p:sp>
        <p:nvSpPr>
          <p:cNvPr id="3" name="عنصر نائب للمحتوى 2"/>
          <p:cNvSpPr>
            <a:spLocks noGrp="1"/>
          </p:cNvSpPr>
          <p:nvPr>
            <p:ph idx="1"/>
          </p:nvPr>
        </p:nvSpPr>
        <p:spPr/>
        <p:txBody>
          <a:bodyPr/>
          <a:lstStyle/>
          <a:p>
            <a:endParaRPr lang="en-US" sz="2000" b="1" dirty="0" smtClean="0"/>
          </a:p>
          <a:p>
            <a:endParaRPr lang="en-US" sz="2000" b="1" dirty="0"/>
          </a:p>
          <a:p>
            <a:r>
              <a:rPr lang="en-US" sz="2000" b="1" dirty="0" smtClean="0"/>
              <a:t>Transitional </a:t>
            </a:r>
            <a:r>
              <a:rPr lang="en-US" sz="2000" b="1" dirty="0"/>
              <a:t>diets </a:t>
            </a:r>
            <a:r>
              <a:rPr lang="en-US" sz="2000" dirty="0"/>
              <a:t>minimize digestive stimulation and colonic residue while providing </a:t>
            </a:r>
            <a:r>
              <a:rPr lang="en-US" sz="2000" dirty="0" smtClean="0"/>
              <a:t>more calories </a:t>
            </a:r>
            <a:r>
              <a:rPr lang="en-US" sz="2000" dirty="0"/>
              <a:t>than IV fluids alone in patients recovering from postoperative ileus. </a:t>
            </a:r>
            <a:endParaRPr lang="en-US" sz="2000" dirty="0" smtClean="0"/>
          </a:p>
          <a:p>
            <a:endParaRPr lang="en-US" sz="2000" dirty="0"/>
          </a:p>
          <a:p>
            <a:r>
              <a:rPr lang="en-US" sz="2000" dirty="0" smtClean="0"/>
              <a:t>Advancement </a:t>
            </a:r>
            <a:r>
              <a:rPr lang="en-US" sz="2000" dirty="0"/>
              <a:t>to </a:t>
            </a:r>
            <a:r>
              <a:rPr lang="en-US" sz="2000" dirty="0" smtClean="0"/>
              <a:t>the next </a:t>
            </a:r>
            <a:r>
              <a:rPr lang="en-US" sz="2000" dirty="0"/>
              <a:t>stage should be predicated on frequent assessment of the patient's bowel function in </a:t>
            </a:r>
            <a:r>
              <a:rPr lang="en-US" sz="2000" dirty="0" smtClean="0"/>
              <a:t>the absence </a:t>
            </a:r>
            <a:r>
              <a:rPr lang="en-US" sz="2000" dirty="0"/>
              <a:t>of nausea, vomiting, or distention</a:t>
            </a:r>
            <a:r>
              <a:rPr lang="en-US" sz="2000" dirty="0" smtClean="0"/>
              <a:t>.</a:t>
            </a:r>
          </a:p>
          <a:p>
            <a:pPr marL="0" indent="0">
              <a:buNone/>
            </a:pPr>
            <a:endParaRPr lang="en-US" sz="1800" dirty="0"/>
          </a:p>
          <a:p>
            <a:pPr marL="0" indent="0">
              <a:buNone/>
            </a:pPr>
            <a:endParaRPr lang="ar-JO" sz="1200" dirty="0"/>
          </a:p>
        </p:txBody>
      </p:sp>
    </p:spTree>
    <p:extLst>
      <p:ext uri="{BB962C8B-B14F-4D97-AF65-F5344CB8AC3E}">
        <p14:creationId xmlns:p14="http://schemas.microsoft.com/office/powerpoint/2010/main" val="773475274"/>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b="1" dirty="0" smtClean="0"/>
          </a:p>
          <a:p>
            <a:endParaRPr lang="en-US" sz="2000" b="1" dirty="0"/>
          </a:p>
          <a:p>
            <a:r>
              <a:rPr lang="en-US" sz="2000" b="1" dirty="0" smtClean="0"/>
              <a:t>Clear </a:t>
            </a:r>
            <a:r>
              <a:rPr lang="en-US" sz="2000" b="1" dirty="0"/>
              <a:t>liquids </a:t>
            </a:r>
            <a:endParaRPr lang="en-US" sz="2000" b="1" dirty="0" smtClean="0"/>
          </a:p>
          <a:p>
            <a:pPr lvl="1"/>
            <a:r>
              <a:rPr lang="en-US" sz="1800" dirty="0" smtClean="0"/>
              <a:t>provide </a:t>
            </a:r>
            <a:r>
              <a:rPr lang="en-US" sz="1800" dirty="0"/>
              <a:t>fluids mostly in the form of sugar and water. </a:t>
            </a:r>
            <a:endParaRPr lang="en-US" sz="1800" dirty="0" smtClean="0"/>
          </a:p>
          <a:p>
            <a:pPr lvl="1"/>
            <a:r>
              <a:rPr lang="en-US" sz="1800" dirty="0" smtClean="0"/>
              <a:t>short-term </a:t>
            </a:r>
            <a:r>
              <a:rPr lang="en-US" sz="1800" dirty="0"/>
              <a:t>use after an acute illness or surgery when there is an intolerance for foods; to restrict undigested material in the GI tract; and to prepare the bowel for surgery or a GI procedure. </a:t>
            </a:r>
            <a:endParaRPr lang="en-US" sz="1800" dirty="0" smtClean="0"/>
          </a:p>
          <a:p>
            <a:pPr lvl="1"/>
            <a:endParaRPr lang="en-US" sz="1800" dirty="0"/>
          </a:p>
          <a:p>
            <a:pPr lvl="1"/>
            <a:r>
              <a:rPr lang="en-US" sz="1800" dirty="0" smtClean="0"/>
              <a:t>This </a:t>
            </a:r>
            <a:r>
              <a:rPr lang="en-US" sz="1800" dirty="0"/>
              <a:t>diet provides between 700 and 1,000 kcal per day. </a:t>
            </a:r>
            <a:endParaRPr lang="en-US" sz="1800" dirty="0" smtClean="0"/>
          </a:p>
          <a:p>
            <a:pPr lvl="1"/>
            <a:endParaRPr lang="en-US" sz="1800" dirty="0"/>
          </a:p>
          <a:p>
            <a:pPr lvl="1"/>
            <a:r>
              <a:rPr lang="en-US" sz="1800" dirty="0" smtClean="0"/>
              <a:t>Examples </a:t>
            </a:r>
            <a:r>
              <a:rPr lang="en-US" sz="1800" dirty="0"/>
              <a:t>include carbonated beverages, clear gelatin, fruit ices and popsicles, most juices, coffee, tea, and clear broth.</a:t>
            </a:r>
          </a:p>
          <a:p>
            <a:pPr marL="0" indent="0">
              <a:buNone/>
            </a:pPr>
            <a:endParaRPr lang="en-US" sz="2000" dirty="0"/>
          </a:p>
          <a:p>
            <a:endParaRPr lang="ar-JO" sz="2000" dirty="0"/>
          </a:p>
        </p:txBody>
      </p:sp>
    </p:spTree>
    <p:extLst>
      <p:ext uri="{BB962C8B-B14F-4D97-AF65-F5344CB8AC3E}">
        <p14:creationId xmlns:p14="http://schemas.microsoft.com/office/powerpoint/2010/main" val="1370433052"/>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smtClean="0"/>
              <a:t>Full </a:t>
            </a:r>
            <a:r>
              <a:rPr lang="en-US" sz="2000" b="1" dirty="0"/>
              <a:t>liquids </a:t>
            </a:r>
            <a:endParaRPr lang="en-US" sz="2000" b="1" dirty="0" smtClean="0"/>
          </a:p>
          <a:p>
            <a:pPr lvl="1"/>
            <a:r>
              <a:rPr lang="en-US" sz="1800" dirty="0" smtClean="0"/>
              <a:t>include </a:t>
            </a:r>
            <a:r>
              <a:rPr lang="en-US" sz="1800" dirty="0"/>
              <a:t>foods that are liquid at body temperature, such as gels and frozen liquids. </a:t>
            </a:r>
            <a:endParaRPr lang="en-US" sz="1800" dirty="0" smtClean="0"/>
          </a:p>
          <a:p>
            <a:pPr lvl="1"/>
            <a:endParaRPr lang="en-US" sz="1800" dirty="0"/>
          </a:p>
          <a:p>
            <a:pPr lvl="1"/>
            <a:r>
              <a:rPr lang="en-US" sz="1800" dirty="0" smtClean="0"/>
              <a:t>Transition </a:t>
            </a:r>
            <a:r>
              <a:rPr lang="en-US" sz="1800" dirty="0"/>
              <a:t>to full liquids is good for patients who have undergone head and neck surgery and thus may have some difficulty swallowing postoperatively. </a:t>
            </a:r>
            <a:endParaRPr lang="en-US" sz="1800" dirty="0" smtClean="0"/>
          </a:p>
          <a:p>
            <a:pPr lvl="1"/>
            <a:endParaRPr lang="en-US" sz="1800" dirty="0"/>
          </a:p>
          <a:p>
            <a:pPr lvl="1"/>
            <a:r>
              <a:rPr lang="en-US" sz="1800" dirty="0" smtClean="0"/>
              <a:t>Full </a:t>
            </a:r>
            <a:r>
              <a:rPr lang="en-US" sz="1800" dirty="0"/>
              <a:t>liquids provide approximately 1,200 kcal and 40 g of protein per </a:t>
            </a:r>
            <a:r>
              <a:rPr lang="en-US" sz="1800" dirty="0" smtClean="0"/>
              <a:t>day</a:t>
            </a:r>
            <a:r>
              <a:rPr lang="en-US" sz="1800" dirty="0"/>
              <a:t>.</a:t>
            </a:r>
            <a:endParaRPr lang="ar-JO" sz="2000" dirty="0"/>
          </a:p>
        </p:txBody>
      </p:sp>
    </p:spTree>
    <p:extLst>
      <p:ext uri="{BB962C8B-B14F-4D97-AF65-F5344CB8AC3E}">
        <p14:creationId xmlns:p14="http://schemas.microsoft.com/office/powerpoint/2010/main" val="2387982381"/>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000" b="1" dirty="0" smtClean="0"/>
              <a:t>Regular </a:t>
            </a:r>
            <a:r>
              <a:rPr lang="en-US" sz="2000" b="1" dirty="0"/>
              <a:t>diet </a:t>
            </a:r>
            <a:endParaRPr lang="en-US" sz="2000" b="1" dirty="0" smtClean="0"/>
          </a:p>
          <a:p>
            <a:pPr lvl="1"/>
            <a:r>
              <a:rPr lang="en-US" sz="1800" dirty="0" smtClean="0"/>
              <a:t>represents </a:t>
            </a:r>
            <a:r>
              <a:rPr lang="en-US" sz="1800" dirty="0"/>
              <a:t>an unrestricted regimen that includes various foods designed to </a:t>
            </a:r>
            <a:r>
              <a:rPr lang="en-US" sz="1800" dirty="0" smtClean="0"/>
              <a:t>meet all </a:t>
            </a:r>
            <a:r>
              <a:rPr lang="en-US" sz="1800" dirty="0"/>
              <a:t>caloric, protein, and elemental needs</a:t>
            </a:r>
            <a:r>
              <a:rPr lang="en-US" sz="1800" dirty="0" smtClean="0"/>
              <a:t>.</a:t>
            </a:r>
            <a:endParaRPr lang="en-US" sz="1800" dirty="0"/>
          </a:p>
        </p:txBody>
      </p:sp>
    </p:spTree>
    <p:extLst>
      <p:ext uri="{BB962C8B-B14F-4D97-AF65-F5344CB8AC3E}">
        <p14:creationId xmlns:p14="http://schemas.microsoft.com/office/powerpoint/2010/main" val="414749376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NUTRIENT </a:t>
            </a:r>
            <a:r>
              <a:rPr lang="en-US" dirty="0" smtClean="0"/>
              <a:t>METABOLISM</a:t>
            </a:r>
            <a:endParaRPr lang="ar-JO" dirty="0"/>
          </a:p>
        </p:txBody>
      </p:sp>
      <p:sp>
        <p:nvSpPr>
          <p:cNvPr id="3" name="عنصر نائب للمحتوى 2"/>
          <p:cNvSpPr>
            <a:spLocks noGrp="1"/>
          </p:cNvSpPr>
          <p:nvPr>
            <p:ph idx="1"/>
          </p:nvPr>
        </p:nvSpPr>
        <p:spPr/>
        <p:txBody>
          <a:bodyPr/>
          <a:lstStyle/>
          <a:p>
            <a:r>
              <a:rPr lang="en-US" sz="2000" dirty="0" smtClean="0"/>
              <a:t>I</a:t>
            </a:r>
            <a:r>
              <a:rPr lang="en-US" sz="2000" dirty="0"/>
              <a:t>. CARBOHYDRATES.</a:t>
            </a:r>
          </a:p>
          <a:p>
            <a:pPr lvl="1"/>
            <a:r>
              <a:rPr lang="en-US" sz="1800" dirty="0"/>
              <a:t>Carbohydrates are the primary energy source for the body, providing 30% to 40% of calories in </a:t>
            </a:r>
            <a:r>
              <a:rPr lang="en-US" sz="1800" dirty="0" smtClean="0"/>
              <a:t>a typical </a:t>
            </a:r>
            <a:r>
              <a:rPr lang="en-US" sz="1800" dirty="0"/>
              <a:t>diet. </a:t>
            </a:r>
            <a:endParaRPr lang="en-US" sz="1800" dirty="0" smtClean="0"/>
          </a:p>
          <a:p>
            <a:pPr lvl="1"/>
            <a:r>
              <a:rPr lang="en-US" sz="1800" dirty="0" smtClean="0"/>
              <a:t>Brain </a:t>
            </a:r>
            <a:r>
              <a:rPr lang="en-US" sz="1800" dirty="0"/>
              <a:t>and red blood cells rely almost exclusively on a steady supply of glucose </a:t>
            </a:r>
            <a:r>
              <a:rPr lang="en-US" sz="1800" dirty="0" smtClean="0"/>
              <a:t>to function</a:t>
            </a:r>
            <a:r>
              <a:rPr lang="en-US" sz="1800" dirty="0"/>
              <a:t>. </a:t>
            </a:r>
            <a:endParaRPr lang="en-US" sz="1800" dirty="0" smtClean="0"/>
          </a:p>
          <a:p>
            <a:pPr lvl="1"/>
            <a:r>
              <a:rPr lang="en-US" sz="1800" dirty="0" smtClean="0"/>
              <a:t>Each </a:t>
            </a:r>
            <a:r>
              <a:rPr lang="en-US" sz="1800" dirty="0"/>
              <a:t>gram of enteral carbohydrate provides 4 kcal of energy, whereas </a:t>
            </a:r>
            <a:r>
              <a:rPr lang="en-US" sz="1800" dirty="0" smtClean="0"/>
              <a:t>parenteral formulations </a:t>
            </a:r>
            <a:r>
              <a:rPr lang="en-US" sz="1800" dirty="0"/>
              <a:t>are hydrated and thus provide only 3.4 kcal/g</a:t>
            </a:r>
            <a:r>
              <a:rPr lang="en-US" sz="1800" dirty="0" smtClean="0"/>
              <a:t>.</a:t>
            </a:r>
            <a:endParaRPr lang="en-US" sz="1800" dirty="0"/>
          </a:p>
        </p:txBody>
      </p:sp>
    </p:spTree>
    <p:extLst>
      <p:ext uri="{BB962C8B-B14F-4D97-AF65-F5344CB8AC3E}">
        <p14:creationId xmlns:p14="http://schemas.microsoft.com/office/powerpoint/2010/main" val="2044352491"/>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NUTRITIONAL </a:t>
            </a:r>
            <a:r>
              <a:rPr lang="en-US" dirty="0" smtClean="0"/>
              <a:t>SUPPORT</a:t>
            </a:r>
            <a:endParaRPr lang="ar-JO" dirty="0"/>
          </a:p>
        </p:txBody>
      </p:sp>
      <p:sp>
        <p:nvSpPr>
          <p:cNvPr id="3" name="عنصر نائب للمحتوى 2"/>
          <p:cNvSpPr>
            <a:spLocks noGrp="1"/>
          </p:cNvSpPr>
          <p:nvPr>
            <p:ph idx="1"/>
          </p:nvPr>
        </p:nvSpPr>
        <p:spPr/>
        <p:txBody>
          <a:bodyPr/>
          <a:lstStyle/>
          <a:p>
            <a:r>
              <a:rPr lang="en-US" sz="2000" dirty="0" smtClean="0"/>
              <a:t>The </a:t>
            </a:r>
            <a:r>
              <a:rPr lang="en-US" sz="2000" dirty="0"/>
              <a:t>need for nutritional support should be assessed continually in patients both </a:t>
            </a:r>
            <a:r>
              <a:rPr lang="en-US" sz="2000" dirty="0" smtClean="0"/>
              <a:t>preoperatively and </a:t>
            </a:r>
            <a:r>
              <a:rPr lang="en-US" sz="2000" dirty="0"/>
              <a:t>postoperatively. Most elective surgical patients have adequate fuel reserves to </a:t>
            </a:r>
            <a:r>
              <a:rPr lang="en-US" sz="2000" dirty="0" smtClean="0"/>
              <a:t>withstand common </a:t>
            </a:r>
            <a:r>
              <a:rPr lang="en-US" sz="2000" dirty="0"/>
              <a:t>catabolic stresses and partial starvation for up to 7 days and do not benefit </a:t>
            </a:r>
            <a:r>
              <a:rPr lang="en-US" sz="2000" dirty="0" smtClean="0"/>
              <a:t>from perioperative </a:t>
            </a:r>
            <a:r>
              <a:rPr lang="en-US" sz="2000" dirty="0"/>
              <a:t>nutritional support </a:t>
            </a:r>
            <a:endParaRPr lang="en-US" sz="2000" dirty="0" smtClean="0"/>
          </a:p>
          <a:p>
            <a:pPr lvl="4" algn="r"/>
            <a:r>
              <a:rPr lang="en-US" sz="1000" dirty="0" smtClean="0"/>
              <a:t>(</a:t>
            </a:r>
            <a:r>
              <a:rPr lang="en-US" sz="1000" dirty="0"/>
              <a:t>Nutrition. 2000;16:723Ñ 728</a:t>
            </a:r>
            <a:r>
              <a:rPr lang="en-US" sz="1000" dirty="0" smtClean="0"/>
              <a:t>).</a:t>
            </a:r>
          </a:p>
          <a:p>
            <a:endParaRPr lang="en-US" sz="2000" dirty="0" smtClean="0"/>
          </a:p>
          <a:p>
            <a:r>
              <a:rPr lang="en-US" sz="2000" dirty="0" smtClean="0"/>
              <a:t>For </a:t>
            </a:r>
            <a:r>
              <a:rPr lang="en-US" sz="2000" dirty="0"/>
              <a:t>these patients, IV fluids </a:t>
            </a:r>
            <a:r>
              <a:rPr lang="en-US" sz="2000" dirty="0" smtClean="0"/>
              <a:t>with appropriate </a:t>
            </a:r>
            <a:r>
              <a:rPr lang="en-US" sz="2000" dirty="0"/>
              <a:t>electrolytes and a minimum of 100 g glucose daily (to minimize protein catabolism) </a:t>
            </a:r>
            <a:r>
              <a:rPr lang="en-US" sz="2000" dirty="0" smtClean="0"/>
              <a:t>is adequate</a:t>
            </a:r>
            <a:r>
              <a:rPr lang="en-US" sz="2000" dirty="0"/>
              <a:t>. However, even well-nourished patients can quickly become malnourished following </a:t>
            </a:r>
            <a:r>
              <a:rPr lang="en-US" sz="2000" dirty="0" smtClean="0"/>
              <a:t>a major </a:t>
            </a:r>
            <a:r>
              <a:rPr lang="en-US" sz="2000" dirty="0"/>
              <a:t>operation or trauma. </a:t>
            </a:r>
            <a:endParaRPr lang="en-US" sz="2000" dirty="0" smtClean="0"/>
          </a:p>
          <a:p>
            <a:pPr marL="0" indent="0">
              <a:buNone/>
            </a:pPr>
            <a:endParaRPr lang="ar-JO" sz="2000" dirty="0"/>
          </a:p>
        </p:txBody>
      </p:sp>
    </p:spTree>
    <p:extLst>
      <p:ext uri="{BB962C8B-B14F-4D97-AF65-F5344CB8AC3E}">
        <p14:creationId xmlns:p14="http://schemas.microsoft.com/office/powerpoint/2010/main" val="2143732888"/>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Without </a:t>
            </a:r>
            <a:r>
              <a:rPr lang="en-US" sz="2000" dirty="0"/>
              <a:t>nutritional intervention, these patients may suffer complications related to impaired immune function and poor wound healing from depleted visceral protein stores. </a:t>
            </a:r>
          </a:p>
          <a:p>
            <a:endParaRPr lang="en-US" sz="2000" dirty="0" smtClean="0"/>
          </a:p>
          <a:p>
            <a:r>
              <a:rPr lang="en-US" sz="2000" dirty="0" smtClean="0"/>
              <a:t>Patients </a:t>
            </a:r>
            <a:r>
              <a:rPr lang="en-US" sz="2000" dirty="0"/>
              <a:t>with a significant degree of preoperative malnutrition have less reserve, tolerate catabolic stress and starvation poorly, and are at higher risk for postoperative complications</a:t>
            </a:r>
            <a:endParaRPr lang="ar-JO" sz="2000" dirty="0"/>
          </a:p>
        </p:txBody>
      </p:sp>
    </p:spTree>
    <p:extLst>
      <p:ext uri="{BB962C8B-B14F-4D97-AF65-F5344CB8AC3E}">
        <p14:creationId xmlns:p14="http://schemas.microsoft.com/office/powerpoint/2010/main" val="780405791"/>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Autofit/>
          </a:bodyPr>
          <a:lstStyle/>
          <a:p>
            <a:r>
              <a:rPr lang="en-US" sz="2800" dirty="0">
                <a:effectLst>
                  <a:outerShdw blurRad="38100" dist="38100" dir="2700000" algn="tl">
                    <a:srgbClr val="000000">
                      <a:alpha val="43137"/>
                    </a:srgbClr>
                  </a:outerShdw>
                </a:effectLst>
              </a:rPr>
              <a:t>ROUTES OF NUTRITIONAL SUPPORT</a:t>
            </a:r>
            <a:endParaRPr lang="ar-JO" sz="2800" dirty="0">
              <a:effectLst>
                <a:outerShdw blurRad="38100" dist="38100" dir="2700000" algn="tl">
                  <a:srgbClr val="000000">
                    <a:alpha val="43137"/>
                  </a:srgbClr>
                </a:outerShdw>
              </a:effectLst>
            </a:endParaRPr>
          </a:p>
        </p:txBody>
      </p:sp>
      <p:sp>
        <p:nvSpPr>
          <p:cNvPr id="5" name="عنصر نائب للصورة 4"/>
          <p:cNvSpPr>
            <a:spLocks noGrp="1"/>
          </p:cNvSpPr>
          <p:nvPr>
            <p:ph type="pic" idx="1"/>
          </p:nvPr>
        </p:nvSpPr>
        <p:spPr/>
      </p:sp>
      <p:sp>
        <p:nvSpPr>
          <p:cNvPr id="6" name="عنصر نائب للنص 5"/>
          <p:cNvSpPr>
            <a:spLocks noGrp="1"/>
          </p:cNvSpPr>
          <p:nvPr>
            <p:ph type="body" sz="half" idx="2"/>
          </p:nvPr>
        </p:nvSpPr>
        <p:spPr/>
        <p:txBody>
          <a:bodyPr/>
          <a:lstStyle/>
          <a:p>
            <a:endParaRPr lang="ar-JO" dirty="0"/>
          </a:p>
        </p:txBody>
      </p:sp>
    </p:spTree>
    <p:extLst>
      <p:ext uri="{BB962C8B-B14F-4D97-AF65-F5344CB8AC3E}">
        <p14:creationId xmlns:p14="http://schemas.microsoft.com/office/powerpoint/2010/main" val="927243437"/>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ROUTES OF NUTRITIONAL </a:t>
            </a:r>
            <a:r>
              <a:rPr lang="en-US" dirty="0" smtClean="0"/>
              <a:t>SUPPORT</a:t>
            </a:r>
            <a:endParaRPr lang="ar-JO" dirty="0"/>
          </a:p>
        </p:txBody>
      </p:sp>
      <p:sp>
        <p:nvSpPr>
          <p:cNvPr id="3" name="عنصر نائب للمحتوى 2"/>
          <p:cNvSpPr>
            <a:spLocks noGrp="1"/>
          </p:cNvSpPr>
          <p:nvPr>
            <p:ph idx="1"/>
          </p:nvPr>
        </p:nvSpPr>
        <p:spPr/>
        <p:txBody>
          <a:bodyPr/>
          <a:lstStyle/>
          <a:p>
            <a:r>
              <a:rPr lang="en-US" sz="2000" dirty="0"/>
              <a:t>I. </a:t>
            </a:r>
            <a:r>
              <a:rPr lang="en-US" sz="2000" b="1" dirty="0" smtClean="0"/>
              <a:t>A</a:t>
            </a:r>
            <a:r>
              <a:rPr lang="en-US" sz="2000" b="1" dirty="0"/>
              <a:t>. Enteral</a:t>
            </a:r>
            <a:r>
              <a:rPr lang="en-US" sz="2000" b="1" dirty="0" smtClean="0"/>
              <a:t>.</a:t>
            </a:r>
          </a:p>
          <a:p>
            <a:pPr lvl="1"/>
            <a:r>
              <a:rPr lang="en-US" sz="1800" b="1" dirty="0" smtClean="0"/>
              <a:t> </a:t>
            </a:r>
            <a:r>
              <a:rPr lang="en-US" sz="1800" dirty="0"/>
              <a:t>In general, the enteral route is preferred to the parenteral route. Enteral feeding </a:t>
            </a:r>
            <a:r>
              <a:rPr lang="en-US" sz="1800" dirty="0" smtClean="0"/>
              <a:t>is simple</a:t>
            </a:r>
            <a:r>
              <a:rPr lang="en-US" sz="1800" dirty="0"/>
              <a:t>, physiologic, and relatively inexpensive. Enteral feeding maintains the GI </a:t>
            </a:r>
            <a:r>
              <a:rPr lang="en-US" sz="1800" dirty="0" smtClean="0"/>
              <a:t>tract </a:t>
            </a:r>
            <a:r>
              <a:rPr lang="en-US" sz="1800" dirty="0" err="1" smtClean="0"/>
              <a:t>cytoarchitecture</a:t>
            </a:r>
            <a:r>
              <a:rPr lang="en-US" sz="1800" dirty="0" smtClean="0"/>
              <a:t> </a:t>
            </a:r>
            <a:r>
              <a:rPr lang="en-US" sz="1800" dirty="0"/>
              <a:t>and mucosal integrity (via trophic effects), absorptive function, and </a:t>
            </a:r>
            <a:r>
              <a:rPr lang="en-US" sz="1800" dirty="0" smtClean="0"/>
              <a:t>normal microbial </a:t>
            </a:r>
            <a:r>
              <a:rPr lang="en-US" sz="1800" dirty="0"/>
              <a:t>flora. </a:t>
            </a:r>
            <a:endParaRPr lang="en-US" sz="1800" dirty="0" smtClean="0"/>
          </a:p>
          <a:p>
            <a:pPr lvl="1"/>
            <a:r>
              <a:rPr lang="en-US" sz="1800" dirty="0" smtClean="0"/>
              <a:t>This </a:t>
            </a:r>
            <a:r>
              <a:rPr lang="en-US" sz="1800" dirty="0"/>
              <a:t>results in less bacterial translocation and endotoxin release from </a:t>
            </a:r>
            <a:r>
              <a:rPr lang="en-US" sz="1800" dirty="0" smtClean="0"/>
              <a:t>the intestinal </a:t>
            </a:r>
            <a:r>
              <a:rPr lang="en-US" sz="1800" dirty="0"/>
              <a:t>lumen into the bloodstream. </a:t>
            </a:r>
            <a:endParaRPr lang="en-US" sz="1800" dirty="0" smtClean="0"/>
          </a:p>
          <a:p>
            <a:pPr lvl="1"/>
            <a:r>
              <a:rPr lang="en-US" sz="1800" dirty="0" smtClean="0"/>
              <a:t>Choice </a:t>
            </a:r>
            <a:r>
              <a:rPr lang="en-US" sz="1800" dirty="0"/>
              <a:t>of appropriate feeding site, </a:t>
            </a:r>
            <a:r>
              <a:rPr lang="en-US" sz="1800" dirty="0" smtClean="0"/>
              <a:t>administration technique</a:t>
            </a:r>
            <a:r>
              <a:rPr lang="en-US" sz="1800" dirty="0"/>
              <a:t>, formula, and equipment may circumvent these problems. </a:t>
            </a:r>
            <a:endParaRPr lang="en-US" sz="1800" dirty="0" smtClean="0"/>
          </a:p>
          <a:p>
            <a:pPr lvl="1"/>
            <a:r>
              <a:rPr lang="en-US" sz="1800" dirty="0" smtClean="0"/>
              <a:t>Enteral </a:t>
            </a:r>
            <a:r>
              <a:rPr lang="en-US" sz="1800" dirty="0"/>
              <a:t>feeding is </a:t>
            </a:r>
            <a:r>
              <a:rPr lang="en-US" sz="1800" dirty="0" smtClean="0"/>
              <a:t>indicated for </a:t>
            </a:r>
            <a:r>
              <a:rPr lang="en-US" sz="1800" dirty="0"/>
              <a:t>patients who have a functional GI tract but are unable to sustain an adequate oral diet, and </a:t>
            </a:r>
            <a:r>
              <a:rPr lang="en-US" sz="1800" dirty="0" smtClean="0"/>
              <a:t>it is </a:t>
            </a:r>
            <a:r>
              <a:rPr lang="en-US" sz="1800" dirty="0"/>
              <a:t>contraindicated in patients with an intestinal obstruction, upper GI bleeding, severe </a:t>
            </a:r>
            <a:r>
              <a:rPr lang="en-US" sz="1800" dirty="0" smtClean="0"/>
              <a:t>diarrhea, intractable </a:t>
            </a:r>
            <a:r>
              <a:rPr lang="en-US" sz="1800" dirty="0"/>
              <a:t>vomiting, </a:t>
            </a:r>
            <a:r>
              <a:rPr lang="en-US" sz="1800" dirty="0" err="1"/>
              <a:t>enterocolitis</a:t>
            </a:r>
            <a:r>
              <a:rPr lang="en-US" sz="1800" dirty="0"/>
              <a:t>, a high-output </a:t>
            </a:r>
            <a:r>
              <a:rPr lang="en-US" sz="1800" dirty="0" err="1"/>
              <a:t>enterocutaneous</a:t>
            </a:r>
            <a:r>
              <a:rPr lang="en-US" sz="1800" dirty="0"/>
              <a:t> fistula, and severe </a:t>
            </a:r>
            <a:r>
              <a:rPr lang="en-US" sz="1800" dirty="0" smtClean="0"/>
              <a:t>IBD. Understanding </a:t>
            </a:r>
            <a:r>
              <a:rPr lang="en-US" sz="1800" dirty="0"/>
              <a:t>of appropriate feeding sites, administration techniques, formulas, and </a:t>
            </a:r>
            <a:r>
              <a:rPr lang="en-US" sz="1800" dirty="0" smtClean="0"/>
              <a:t>equipment is </a:t>
            </a:r>
            <a:r>
              <a:rPr lang="en-US" sz="1800" dirty="0"/>
              <a:t>necessary</a:t>
            </a:r>
            <a:r>
              <a:rPr lang="en-US" sz="1800" dirty="0" smtClean="0"/>
              <a:t>.</a:t>
            </a:r>
            <a:endParaRPr lang="en-US" sz="1800" dirty="0"/>
          </a:p>
        </p:txBody>
      </p:sp>
    </p:spTree>
    <p:extLst>
      <p:ext uri="{BB962C8B-B14F-4D97-AF65-F5344CB8AC3E}">
        <p14:creationId xmlns:p14="http://schemas.microsoft.com/office/powerpoint/2010/main" val="3950647112"/>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b="1" dirty="0" smtClean="0"/>
          </a:p>
          <a:p>
            <a:endParaRPr lang="en-US" sz="2000" b="1" dirty="0"/>
          </a:p>
          <a:p>
            <a:r>
              <a:rPr lang="en-US" sz="2000" b="1" dirty="0" smtClean="0"/>
              <a:t>1</a:t>
            </a:r>
            <a:r>
              <a:rPr lang="en-US" sz="2000" b="1" dirty="0"/>
              <a:t>. Feeding tubes. </a:t>
            </a:r>
            <a:r>
              <a:rPr lang="en-US" sz="2000" dirty="0"/>
              <a:t>Nasogastric, </a:t>
            </a:r>
            <a:r>
              <a:rPr lang="en-US" sz="2000" dirty="0" err="1"/>
              <a:t>nasoduodenal</a:t>
            </a:r>
            <a:r>
              <a:rPr lang="en-US" sz="2000" dirty="0"/>
              <a:t> or </a:t>
            </a:r>
            <a:r>
              <a:rPr lang="en-US" sz="2000" dirty="0" err="1"/>
              <a:t>jejunal</a:t>
            </a:r>
            <a:r>
              <a:rPr lang="en-US" sz="2000" dirty="0"/>
              <a:t>, gastrostomy, and </a:t>
            </a:r>
            <a:r>
              <a:rPr lang="en-US" sz="2000" dirty="0" err="1"/>
              <a:t>jejunostomy</a:t>
            </a:r>
            <a:r>
              <a:rPr lang="en-US" sz="2000" dirty="0"/>
              <a:t> tubes are available for the administration of enteral feeds. Percutaneous gastrostomy tubes can be placed </a:t>
            </a:r>
            <a:r>
              <a:rPr lang="en-US" sz="2000" dirty="0" err="1"/>
              <a:t>endoscopically</a:t>
            </a:r>
            <a:r>
              <a:rPr lang="en-US" sz="2000" dirty="0"/>
              <a:t> or under fluoroscopy.</a:t>
            </a:r>
          </a:p>
          <a:p>
            <a:endParaRPr lang="ar-JO" sz="2000" dirty="0"/>
          </a:p>
        </p:txBody>
      </p:sp>
    </p:spTree>
    <p:extLst>
      <p:ext uri="{BB962C8B-B14F-4D97-AF65-F5344CB8AC3E}">
        <p14:creationId xmlns:p14="http://schemas.microsoft.com/office/powerpoint/2010/main" val="1840134350"/>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b="1" dirty="0" smtClean="0"/>
          </a:p>
          <a:p>
            <a:r>
              <a:rPr lang="en-US" sz="2000" b="1" dirty="0" smtClean="0"/>
              <a:t>2</a:t>
            </a:r>
            <a:r>
              <a:rPr lang="en-US" sz="2000" b="1" dirty="0"/>
              <a:t>. Enteral feeding products. </a:t>
            </a:r>
            <a:r>
              <a:rPr lang="en-US" sz="2000" dirty="0"/>
              <a:t>Various enteral formulas are commercially available. Standard solutions provide 1 to 2 kcal/</a:t>
            </a:r>
            <a:r>
              <a:rPr lang="en-US" sz="2000" dirty="0" err="1"/>
              <a:t>mL.</a:t>
            </a:r>
            <a:r>
              <a:rPr lang="en-US" sz="2000" dirty="0"/>
              <a:t> </a:t>
            </a:r>
          </a:p>
          <a:p>
            <a:r>
              <a:rPr lang="en-US" sz="2000" dirty="0"/>
              <a:t>The available dietary formulations for enteral feedings can be classified as standard, elemental, or semi-elemental. </a:t>
            </a:r>
          </a:p>
          <a:p>
            <a:pPr lvl="1"/>
            <a:r>
              <a:rPr lang="en-US" sz="1800" dirty="0"/>
              <a:t>Standard (polymeric) formulas include synthetic and </a:t>
            </a:r>
            <a:r>
              <a:rPr lang="en-US" sz="1800" dirty="0" err="1"/>
              <a:t>blenderized</a:t>
            </a:r>
            <a:r>
              <a:rPr lang="en-US" sz="1800" dirty="0"/>
              <a:t> formulas. </a:t>
            </a:r>
          </a:p>
          <a:p>
            <a:pPr lvl="1"/>
            <a:r>
              <a:rPr lang="en-US" sz="1800" dirty="0"/>
              <a:t>specialized formulas that are disease specific such as formulas for renal disease, hepatic disease, pulmonary disease, and diabetes mellitus. </a:t>
            </a:r>
          </a:p>
          <a:p>
            <a:pPr lvl="1"/>
            <a:r>
              <a:rPr lang="en-US" sz="1800" dirty="0"/>
              <a:t>nutrient-modified formulas include those containing fiber, omega-3 fatty acids, arginine, or glutamine.</a:t>
            </a:r>
            <a:endParaRPr lang="ar-JO" sz="1800" dirty="0"/>
          </a:p>
          <a:p>
            <a:endParaRPr lang="ar-JO" sz="2000" dirty="0"/>
          </a:p>
        </p:txBody>
      </p:sp>
    </p:spTree>
    <p:extLst>
      <p:ext uri="{BB962C8B-B14F-4D97-AF65-F5344CB8AC3E}">
        <p14:creationId xmlns:p14="http://schemas.microsoft.com/office/powerpoint/2010/main" val="4092581528"/>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b="1" dirty="0" smtClean="0"/>
          </a:p>
          <a:p>
            <a:endParaRPr lang="en-US" sz="2000" b="1" dirty="0"/>
          </a:p>
          <a:p>
            <a:r>
              <a:rPr lang="en-US" sz="2000" b="1" dirty="0" smtClean="0"/>
              <a:t>3</a:t>
            </a:r>
            <a:r>
              <a:rPr lang="en-US" sz="2000" b="1" dirty="0"/>
              <a:t>. Enteral feeding protocols. </a:t>
            </a:r>
            <a:endParaRPr lang="en-US" sz="2000" b="1" dirty="0" smtClean="0"/>
          </a:p>
          <a:p>
            <a:pPr lvl="1"/>
            <a:r>
              <a:rPr lang="en-US" sz="1800" dirty="0" smtClean="0"/>
              <a:t>It </a:t>
            </a:r>
            <a:r>
              <a:rPr lang="en-US" sz="1800" dirty="0"/>
              <a:t>is recommended to start with a </a:t>
            </a:r>
            <a:r>
              <a:rPr lang="en-US" sz="1800" dirty="0" smtClean="0"/>
              <a:t>full strength </a:t>
            </a:r>
            <a:r>
              <a:rPr lang="en-US" sz="1800" dirty="0"/>
              <a:t>formula at a </a:t>
            </a:r>
            <a:r>
              <a:rPr lang="en-US" sz="1800" dirty="0" smtClean="0"/>
              <a:t>slow rate</a:t>
            </a:r>
            <a:r>
              <a:rPr lang="en-US" sz="1800" dirty="0"/>
              <a:t>, which is steadily advanced. </a:t>
            </a:r>
            <a:endParaRPr lang="en-US" sz="1800" dirty="0" smtClean="0"/>
          </a:p>
          <a:p>
            <a:pPr lvl="1"/>
            <a:r>
              <a:rPr lang="en-US" sz="1800" dirty="0" smtClean="0"/>
              <a:t>This </a:t>
            </a:r>
            <a:r>
              <a:rPr lang="en-US" sz="1800" dirty="0"/>
              <a:t>reduces the risk of microbial contamination and </a:t>
            </a:r>
            <a:r>
              <a:rPr lang="en-US" sz="1800" dirty="0" smtClean="0"/>
              <a:t>achieves goal </a:t>
            </a:r>
            <a:r>
              <a:rPr lang="en-US" sz="1800" dirty="0"/>
              <a:t>intake earlier. </a:t>
            </a:r>
            <a:endParaRPr lang="en-US" sz="1800" dirty="0" smtClean="0"/>
          </a:p>
          <a:p>
            <a:pPr lvl="1"/>
            <a:r>
              <a:rPr lang="en-US" sz="1800" dirty="0" smtClean="0"/>
              <a:t>Conservative </a:t>
            </a:r>
            <a:r>
              <a:rPr lang="en-US" sz="1800" dirty="0"/>
              <a:t>initiation and advancement are recommended for patients </a:t>
            </a:r>
            <a:r>
              <a:rPr lang="en-US" sz="1800" dirty="0" smtClean="0"/>
              <a:t>who are </a:t>
            </a:r>
            <a:r>
              <a:rPr lang="en-US" sz="1800" dirty="0"/>
              <a:t>critically ill, those who have not been fed for some time, and those receiving a </a:t>
            </a:r>
            <a:r>
              <a:rPr lang="en-US" sz="1800" dirty="0" smtClean="0"/>
              <a:t>high </a:t>
            </a:r>
            <a:r>
              <a:rPr lang="en-US" sz="1800" dirty="0" err="1" smtClean="0"/>
              <a:t>osmolarity</a:t>
            </a:r>
            <a:r>
              <a:rPr lang="en-US" sz="1800" dirty="0" smtClean="0"/>
              <a:t> </a:t>
            </a:r>
            <a:r>
              <a:rPr lang="en-US" sz="1800" dirty="0"/>
              <a:t>or calorie-dense formula</a:t>
            </a:r>
            <a:r>
              <a:rPr lang="en-US" sz="1800" dirty="0" smtClean="0"/>
              <a:t>.</a:t>
            </a:r>
            <a:endParaRPr lang="en-US" sz="1800" dirty="0"/>
          </a:p>
        </p:txBody>
      </p:sp>
    </p:spTree>
    <p:extLst>
      <p:ext uri="{BB962C8B-B14F-4D97-AF65-F5344CB8AC3E}">
        <p14:creationId xmlns:p14="http://schemas.microsoft.com/office/powerpoint/2010/main" val="186069846"/>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smtClean="0"/>
              <a:t>Conversion </a:t>
            </a:r>
            <a:r>
              <a:rPr lang="en-US" sz="2000" b="1" dirty="0"/>
              <a:t>to oral feeding. </a:t>
            </a:r>
            <a:endParaRPr lang="en-US" sz="2000" b="1" dirty="0" smtClean="0"/>
          </a:p>
          <a:p>
            <a:pPr lvl="1"/>
            <a:r>
              <a:rPr lang="en-US" sz="1800" dirty="0" smtClean="0"/>
              <a:t>When </a:t>
            </a:r>
            <a:r>
              <a:rPr lang="en-US" sz="1800" dirty="0"/>
              <a:t>supplementation is no longer needed, an oral diet </a:t>
            </a:r>
            <a:r>
              <a:rPr lang="en-US" sz="1800" dirty="0" smtClean="0"/>
              <a:t>is resumed </a:t>
            </a:r>
            <a:r>
              <a:rPr lang="en-US" sz="1800" dirty="0"/>
              <a:t>gradually. </a:t>
            </a:r>
            <a:endParaRPr lang="en-US" sz="1800" dirty="0" smtClean="0"/>
          </a:p>
          <a:p>
            <a:pPr lvl="1"/>
            <a:r>
              <a:rPr lang="en-US" sz="1800" dirty="0" smtClean="0"/>
              <a:t>In </a:t>
            </a:r>
            <a:r>
              <a:rPr lang="en-US" sz="1800" dirty="0"/>
              <a:t>an effort to stimulate appetite, enteral feeding can be modified by </a:t>
            </a:r>
            <a:r>
              <a:rPr lang="en-US" sz="1800" dirty="0" smtClean="0"/>
              <a:t>the following </a:t>
            </a:r>
            <a:r>
              <a:rPr lang="en-US" sz="1800" dirty="0"/>
              <a:t>measures:</a:t>
            </a:r>
          </a:p>
          <a:p>
            <a:pPr marL="457200" lvl="1" indent="0">
              <a:buNone/>
            </a:pPr>
            <a:r>
              <a:rPr lang="en-US" sz="1800" b="1" dirty="0" smtClean="0"/>
              <a:t>     a</a:t>
            </a:r>
            <a:r>
              <a:rPr lang="en-US" sz="1800" b="1" dirty="0"/>
              <a:t>. Providing fewer feedings.</a:t>
            </a:r>
          </a:p>
          <a:p>
            <a:pPr marL="457200" lvl="1" indent="0">
              <a:buNone/>
            </a:pPr>
            <a:r>
              <a:rPr lang="en-US" sz="1800" b="1" dirty="0" smtClean="0"/>
              <a:t>     b</a:t>
            </a:r>
            <a:r>
              <a:rPr lang="en-US" sz="1800" b="1" dirty="0"/>
              <a:t>. Holding daytime </a:t>
            </a:r>
            <a:r>
              <a:rPr lang="en-US" sz="1800" b="1" dirty="0" smtClean="0"/>
              <a:t>feedings.</a:t>
            </a:r>
          </a:p>
          <a:p>
            <a:pPr marL="457200" lvl="1" indent="0">
              <a:buNone/>
            </a:pPr>
            <a:r>
              <a:rPr lang="en-US" sz="1800" b="1" dirty="0"/>
              <a:t> </a:t>
            </a:r>
            <a:r>
              <a:rPr lang="en-US" sz="1800" b="1" dirty="0" smtClean="0"/>
              <a:t>    c</a:t>
            </a:r>
            <a:r>
              <a:rPr lang="en-US" sz="1800" b="1" dirty="0"/>
              <a:t>. Decreasing the volume of feedings. </a:t>
            </a:r>
            <a:endParaRPr lang="en-US" sz="1800" b="1" dirty="0" smtClean="0"/>
          </a:p>
          <a:p>
            <a:pPr lvl="2"/>
            <a:r>
              <a:rPr lang="en-US" sz="1600" dirty="0" smtClean="0"/>
              <a:t>When </a:t>
            </a:r>
            <a:r>
              <a:rPr lang="en-US" sz="1600" dirty="0"/>
              <a:t>oral intake provides approximately 60% of </a:t>
            </a:r>
            <a:r>
              <a:rPr lang="en-US" sz="1600" dirty="0" smtClean="0"/>
              <a:t>the patient's </a:t>
            </a:r>
            <a:r>
              <a:rPr lang="en-US" sz="1600" dirty="0"/>
              <a:t>energy requirements and 100% of the patient's fluid requirements, the physician </a:t>
            </a:r>
            <a:r>
              <a:rPr lang="en-US" sz="1600" dirty="0" smtClean="0"/>
              <a:t>should consider </a:t>
            </a:r>
            <a:r>
              <a:rPr lang="en-US" sz="1600" dirty="0"/>
              <a:t>discontinuing tube feeding.</a:t>
            </a:r>
          </a:p>
          <a:p>
            <a:endParaRPr lang="en-US" sz="1100" b="1" dirty="0" smtClean="0"/>
          </a:p>
        </p:txBody>
      </p:sp>
    </p:spTree>
    <p:extLst>
      <p:ext uri="{BB962C8B-B14F-4D97-AF65-F5344CB8AC3E}">
        <p14:creationId xmlns:p14="http://schemas.microsoft.com/office/powerpoint/2010/main" val="650853342"/>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b="1" dirty="0"/>
          </a:p>
          <a:p>
            <a:r>
              <a:rPr lang="en-US" sz="2000" b="1" dirty="0" smtClean="0"/>
              <a:t>Complications</a:t>
            </a:r>
            <a:endParaRPr lang="en-US" sz="2000" b="1" dirty="0"/>
          </a:p>
          <a:p>
            <a:r>
              <a:rPr lang="en-US" sz="2000" b="1" dirty="0"/>
              <a:t>a. Metabolic derangements. </a:t>
            </a:r>
            <a:endParaRPr lang="en-US" sz="2000" b="1" dirty="0" smtClean="0"/>
          </a:p>
          <a:p>
            <a:pPr lvl="1"/>
            <a:r>
              <a:rPr lang="en-US" sz="1800" dirty="0" smtClean="0"/>
              <a:t>Abnormalities </a:t>
            </a:r>
            <a:r>
              <a:rPr lang="en-US" sz="1800" dirty="0"/>
              <a:t>in serum electrolytes, calcium, magnesium, and phosphorus can be minimized through vigilant monitoring. </a:t>
            </a:r>
            <a:endParaRPr lang="en-US" sz="1800" dirty="0" smtClean="0"/>
          </a:p>
          <a:p>
            <a:pPr lvl="1"/>
            <a:r>
              <a:rPr lang="en-US" sz="1800" dirty="0" smtClean="0"/>
              <a:t>Hypernatremia </a:t>
            </a:r>
            <a:r>
              <a:rPr lang="en-US" sz="1800" dirty="0"/>
              <a:t>may lead to the development of mental lethargy or </a:t>
            </a:r>
            <a:r>
              <a:rPr lang="en-US" sz="1800" dirty="0" err="1"/>
              <a:t>obtundation</a:t>
            </a:r>
            <a:r>
              <a:rPr lang="en-US" sz="1800" dirty="0"/>
              <a:t>. </a:t>
            </a:r>
            <a:endParaRPr lang="en-US" sz="1800" dirty="0" smtClean="0"/>
          </a:p>
          <a:p>
            <a:pPr lvl="2"/>
            <a:r>
              <a:rPr lang="en-US" sz="1600" dirty="0" smtClean="0"/>
              <a:t>This </a:t>
            </a:r>
            <a:r>
              <a:rPr lang="en-US" sz="1600" dirty="0"/>
              <a:t>is treated with the slow administration of free water by giving either dextrose 5% in water (D5W) intravenously or additional water in the tube feedings. </a:t>
            </a:r>
            <a:endParaRPr lang="en-US" sz="1600" dirty="0" smtClean="0"/>
          </a:p>
          <a:p>
            <a:pPr lvl="1"/>
            <a:r>
              <a:rPr lang="en-US" sz="1800" dirty="0" smtClean="0"/>
              <a:t>Hyperglycemia </a:t>
            </a:r>
            <a:r>
              <a:rPr lang="en-US" sz="1800" dirty="0"/>
              <a:t>may occur in patients receiving tube feeds and is particularly common in </a:t>
            </a:r>
            <a:r>
              <a:rPr lang="en-US" sz="1800" b="1" i="1" dirty="0"/>
              <a:t>preexisting diabetics </a:t>
            </a:r>
            <a:r>
              <a:rPr lang="en-US" sz="1800" dirty="0"/>
              <a:t>or in the </a:t>
            </a:r>
            <a:r>
              <a:rPr lang="en-US" sz="1800" b="1" i="1" dirty="0"/>
              <a:t>setting of sepsis</a:t>
            </a:r>
            <a:r>
              <a:rPr lang="en-US" sz="1800" dirty="0"/>
              <a:t>. </a:t>
            </a:r>
            <a:endParaRPr lang="en-US" sz="1800" dirty="0" smtClean="0"/>
          </a:p>
          <a:p>
            <a:pPr lvl="2"/>
            <a:r>
              <a:rPr lang="en-US" sz="1600" dirty="0" smtClean="0"/>
              <a:t>A </a:t>
            </a:r>
            <a:r>
              <a:rPr lang="en-US" sz="1600" dirty="0"/>
              <a:t>sliding scale insulin protocol along with </a:t>
            </a:r>
            <a:r>
              <a:rPr lang="en-US" sz="1600" dirty="0" err="1"/>
              <a:t>longacting</a:t>
            </a:r>
            <a:r>
              <a:rPr lang="en-US" sz="1600" dirty="0"/>
              <a:t> agents should be used to treat hyperglycemia in tube-fed patients.</a:t>
            </a:r>
          </a:p>
          <a:p>
            <a:endParaRPr lang="ar-JO" sz="2000" dirty="0"/>
          </a:p>
        </p:txBody>
      </p:sp>
    </p:spTree>
    <p:extLst>
      <p:ext uri="{BB962C8B-B14F-4D97-AF65-F5344CB8AC3E}">
        <p14:creationId xmlns:p14="http://schemas.microsoft.com/office/powerpoint/2010/main" val="2457248557"/>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a:t>b. </a:t>
            </a:r>
            <a:r>
              <a:rPr lang="en-US" sz="2000" b="1" dirty="0" err="1"/>
              <a:t>Refeeding</a:t>
            </a:r>
            <a:r>
              <a:rPr lang="en-US" sz="2000" b="1" dirty="0"/>
              <a:t> syndrome </a:t>
            </a:r>
            <a:r>
              <a:rPr lang="en-US" sz="2000" dirty="0"/>
              <a:t>is </a:t>
            </a:r>
            <a:endParaRPr lang="en-US" sz="2000" dirty="0" smtClean="0"/>
          </a:p>
          <a:p>
            <a:pPr lvl="1"/>
            <a:r>
              <a:rPr lang="en-US" sz="1800" dirty="0" smtClean="0"/>
              <a:t>a </a:t>
            </a:r>
            <a:r>
              <a:rPr lang="en-US" sz="1800" dirty="0"/>
              <a:t>potentially lethal complication in patients who are </a:t>
            </a:r>
            <a:r>
              <a:rPr lang="en-US" sz="1800" dirty="0" smtClean="0"/>
              <a:t>severely malnourished</a:t>
            </a:r>
            <a:r>
              <a:rPr lang="en-US" sz="1800" dirty="0"/>
              <a:t>. Alterations in phosphate, potassium, magnesium, and thiamine can be seen </a:t>
            </a:r>
            <a:r>
              <a:rPr lang="en-US" sz="1800" dirty="0" smtClean="0"/>
              <a:t>which can </a:t>
            </a:r>
            <a:r>
              <a:rPr lang="en-US" sz="1800" dirty="0"/>
              <a:t>lead to harmful effects on the cardiac, respiratory, hepatic, neuromuscular, and </a:t>
            </a:r>
            <a:r>
              <a:rPr lang="en-US" sz="1800" dirty="0" smtClean="0"/>
              <a:t>hematologic systems </a:t>
            </a:r>
          </a:p>
          <a:p>
            <a:pPr lvl="4" algn="r"/>
            <a:r>
              <a:rPr lang="en-US" sz="1000" dirty="0" smtClean="0"/>
              <a:t>(</a:t>
            </a:r>
            <a:r>
              <a:rPr lang="en-US" sz="1000" dirty="0" err="1"/>
              <a:t>Eur</a:t>
            </a:r>
            <a:r>
              <a:rPr lang="en-US" sz="1000" dirty="0"/>
              <a:t> J </a:t>
            </a:r>
            <a:r>
              <a:rPr lang="en-US" sz="1000" dirty="0" err="1"/>
              <a:t>Clin</a:t>
            </a:r>
            <a:r>
              <a:rPr lang="en-US" sz="1000" dirty="0"/>
              <a:t> </a:t>
            </a:r>
            <a:r>
              <a:rPr lang="en-US" sz="1000" dirty="0" err="1"/>
              <a:t>Nutr</a:t>
            </a:r>
            <a:r>
              <a:rPr lang="en-US" sz="1000" dirty="0"/>
              <a:t>. 2008;62:687-694</a:t>
            </a:r>
            <a:r>
              <a:rPr lang="en-US" sz="1000" dirty="0" smtClean="0"/>
              <a:t>).</a:t>
            </a:r>
          </a:p>
          <a:p>
            <a:pPr marL="0" indent="0">
              <a:buNone/>
            </a:pPr>
            <a:endParaRPr lang="en-US" sz="2000" dirty="0"/>
          </a:p>
          <a:p>
            <a:r>
              <a:rPr lang="en-US" sz="2000" b="1" dirty="0"/>
              <a:t>c. Clogging </a:t>
            </a:r>
            <a:r>
              <a:rPr lang="en-US" sz="2000" dirty="0"/>
              <a:t>can usually be prevented by careful routine flushing of the feeding tube. </a:t>
            </a:r>
            <a:endParaRPr lang="en-US" sz="2000" dirty="0" smtClean="0"/>
          </a:p>
          <a:p>
            <a:pPr lvl="1"/>
            <a:r>
              <a:rPr lang="en-US" sz="1800" dirty="0" smtClean="0"/>
              <a:t>Instillation of </a:t>
            </a:r>
            <a:r>
              <a:rPr lang="en-US" sz="1800" dirty="0"/>
              <a:t>carbonated soda or pancreatic enzyme replacement is sometimes useful for unclogging </a:t>
            </a:r>
            <a:r>
              <a:rPr lang="en-US" sz="1800" dirty="0" smtClean="0"/>
              <a:t>feeding tubes</a:t>
            </a:r>
            <a:r>
              <a:rPr lang="en-US" sz="1800" dirty="0"/>
              <a:t>. </a:t>
            </a:r>
            <a:endParaRPr lang="en-US" sz="1800" dirty="0" smtClean="0"/>
          </a:p>
          <a:p>
            <a:pPr lvl="1"/>
            <a:r>
              <a:rPr lang="en-US" sz="1800" dirty="0" smtClean="0"/>
              <a:t>Tubes </a:t>
            </a:r>
            <a:r>
              <a:rPr lang="en-US" sz="1800" dirty="0"/>
              <a:t>should be flushed both before and after medication administration and </a:t>
            </a:r>
            <a:r>
              <a:rPr lang="en-US" sz="1800" dirty="0" smtClean="0"/>
              <a:t>liquid medications </a:t>
            </a:r>
            <a:r>
              <a:rPr lang="en-US" sz="1800" dirty="0"/>
              <a:t>should be used whenever possible due to the possibility of crushed meds </a:t>
            </a:r>
            <a:r>
              <a:rPr lang="en-US" sz="1800" dirty="0" smtClean="0"/>
              <a:t>clogging tubes</a:t>
            </a:r>
            <a:r>
              <a:rPr lang="en-US" sz="1800" dirty="0"/>
              <a:t>.</a:t>
            </a:r>
            <a:endParaRPr lang="ar-JO" sz="1800" dirty="0"/>
          </a:p>
          <a:p>
            <a:endParaRPr lang="ar-JO" sz="1200" dirty="0"/>
          </a:p>
        </p:txBody>
      </p:sp>
    </p:spTree>
    <p:extLst>
      <p:ext uri="{BB962C8B-B14F-4D97-AF65-F5344CB8AC3E}">
        <p14:creationId xmlns:p14="http://schemas.microsoft.com/office/powerpoint/2010/main" val="200016342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CARBOHYDRATES</a:t>
            </a:r>
            <a:endParaRPr lang="ar-JO" dirty="0"/>
          </a:p>
        </p:txBody>
      </p:sp>
      <p:sp>
        <p:nvSpPr>
          <p:cNvPr id="3" name="عنصر نائب للمحتوى 2"/>
          <p:cNvSpPr>
            <a:spLocks noGrp="1"/>
          </p:cNvSpPr>
          <p:nvPr>
            <p:ph idx="1"/>
          </p:nvPr>
        </p:nvSpPr>
        <p:spPr/>
        <p:txBody>
          <a:bodyPr/>
          <a:lstStyle/>
          <a:p>
            <a:r>
              <a:rPr lang="en-US" sz="2000" b="1" dirty="0"/>
              <a:t>A. Glucose Stores. </a:t>
            </a:r>
            <a:endParaRPr lang="en-US" sz="2000" b="1" dirty="0" smtClean="0"/>
          </a:p>
          <a:p>
            <a:pPr lvl="1"/>
            <a:r>
              <a:rPr lang="en-US" sz="1800" dirty="0" smtClean="0"/>
              <a:t>During </a:t>
            </a:r>
            <a:r>
              <a:rPr lang="en-US" sz="1800" dirty="0"/>
              <a:t>fed states, hyperglycemia leads to insulin secretion, promoting glycogen synthesis. </a:t>
            </a:r>
            <a:endParaRPr lang="en-US" sz="1800" dirty="0" smtClean="0"/>
          </a:p>
          <a:p>
            <a:pPr lvl="1"/>
            <a:r>
              <a:rPr lang="en-US" sz="1800" dirty="0" smtClean="0"/>
              <a:t>About </a:t>
            </a:r>
            <a:r>
              <a:rPr lang="en-US" sz="1800" dirty="0"/>
              <a:t>12 hours worth of glycogen is available in the liver and skeletal muscles, which can provide a steady supply of glucose between meals. </a:t>
            </a:r>
            <a:endParaRPr lang="en-US" sz="1800" dirty="0" smtClean="0"/>
          </a:p>
          <a:p>
            <a:pPr lvl="1"/>
            <a:r>
              <a:rPr lang="en-US" sz="1800" dirty="0" smtClean="0"/>
              <a:t>During </a:t>
            </a:r>
            <a:r>
              <a:rPr lang="en-US" sz="1800" dirty="0"/>
              <a:t>starvation and stress, depleted glycogen stores cause the release of glucagon, which promotes hepatic gluconeogenesis from amino acids. </a:t>
            </a:r>
            <a:endParaRPr lang="en-US" sz="1800" dirty="0" smtClean="0"/>
          </a:p>
          <a:p>
            <a:pPr lvl="1"/>
            <a:r>
              <a:rPr lang="en-US" sz="1800" dirty="0" smtClean="0"/>
              <a:t>If </a:t>
            </a:r>
            <a:r>
              <a:rPr lang="en-US" sz="1800" dirty="0"/>
              <a:t>dietary carbohydrates are not resumed, glucagon promotes ketone body formation from lipids, which the brain can utilize. </a:t>
            </a:r>
            <a:endParaRPr lang="en-US" sz="1800" dirty="0" smtClean="0"/>
          </a:p>
          <a:p>
            <a:pPr lvl="1"/>
            <a:r>
              <a:rPr lang="en-US" sz="1800" dirty="0" smtClean="0"/>
              <a:t>A </a:t>
            </a:r>
            <a:r>
              <a:rPr lang="en-US" sz="1800" dirty="0"/>
              <a:t>minimum intake of 400 calories of carbohydrate per day minimizes protein breakdown.</a:t>
            </a:r>
          </a:p>
          <a:p>
            <a:endParaRPr lang="ar-JO" sz="2000" dirty="0"/>
          </a:p>
        </p:txBody>
      </p:sp>
    </p:spTree>
    <p:extLst>
      <p:ext uri="{BB962C8B-B14F-4D97-AF65-F5344CB8AC3E}">
        <p14:creationId xmlns:p14="http://schemas.microsoft.com/office/powerpoint/2010/main" val="1713479062"/>
      </p:ext>
    </p:extLst>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200" dirty="0"/>
          </a:p>
          <a:p>
            <a:endParaRPr lang="en-US" sz="1200" b="1" dirty="0" smtClean="0"/>
          </a:p>
          <a:p>
            <a:r>
              <a:rPr lang="en-US" sz="2000" b="1" dirty="0" smtClean="0"/>
              <a:t>D. Tracheobronchial </a:t>
            </a:r>
            <a:r>
              <a:rPr lang="en-US" sz="2000" b="1" dirty="0"/>
              <a:t>aspiration </a:t>
            </a:r>
            <a:r>
              <a:rPr lang="en-US" sz="2000" dirty="0"/>
              <a:t>of tube feeds </a:t>
            </a:r>
          </a:p>
          <a:p>
            <a:pPr lvl="1"/>
            <a:r>
              <a:rPr lang="en-US" sz="1600" dirty="0" smtClean="0"/>
              <a:t>may </a:t>
            </a:r>
            <a:r>
              <a:rPr lang="en-US" sz="1600" dirty="0"/>
              <a:t>occur with patients who are fed into </a:t>
            </a:r>
            <a:r>
              <a:rPr lang="en-US" sz="1600" dirty="0" smtClean="0"/>
              <a:t>the stomach </a:t>
            </a:r>
            <a:r>
              <a:rPr lang="en-US" sz="1600" dirty="0"/>
              <a:t>or proximal small intestine and can lead to major morbidity. Patients at particular </a:t>
            </a:r>
            <a:r>
              <a:rPr lang="en-US" sz="1600" dirty="0" smtClean="0"/>
              <a:t>risk are </a:t>
            </a:r>
            <a:r>
              <a:rPr lang="en-US" sz="1600" dirty="0"/>
              <a:t>those with central nervous system abnormalities and those who are sedated. </a:t>
            </a:r>
            <a:endParaRPr lang="en-US" sz="1600" dirty="0" smtClean="0"/>
          </a:p>
          <a:p>
            <a:pPr lvl="1"/>
            <a:r>
              <a:rPr lang="en-US" sz="1600" dirty="0" smtClean="0"/>
              <a:t>Precautions include </a:t>
            </a:r>
            <a:r>
              <a:rPr lang="en-US" sz="1600" dirty="0"/>
              <a:t>frequent assessment of gastric residuals as well as head of bed elevation</a:t>
            </a:r>
            <a:r>
              <a:rPr lang="en-US" sz="1600" dirty="0" smtClean="0"/>
              <a:t>.</a:t>
            </a:r>
            <a:endParaRPr lang="en-US" sz="1600" dirty="0"/>
          </a:p>
        </p:txBody>
      </p:sp>
    </p:spTree>
    <p:extLst>
      <p:ext uri="{BB962C8B-B14F-4D97-AF65-F5344CB8AC3E}">
        <p14:creationId xmlns:p14="http://schemas.microsoft.com/office/powerpoint/2010/main" val="1102533969"/>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a:effectLst>
                  <a:outerShdw blurRad="38100" dist="38100" dir="2700000" algn="tl">
                    <a:srgbClr val="000000">
                      <a:alpha val="43137"/>
                    </a:srgbClr>
                  </a:outerShdw>
                </a:effectLst>
              </a:rPr>
              <a:t>e. High gastric residuals </a:t>
            </a:r>
            <a:endParaRPr lang="en-US" sz="2000" b="1" dirty="0" smtClean="0">
              <a:effectLst>
                <a:outerShdw blurRad="38100" dist="38100" dir="2700000" algn="tl">
                  <a:srgbClr val="000000">
                    <a:alpha val="43137"/>
                  </a:srgbClr>
                </a:outerShdw>
              </a:effectLst>
            </a:endParaRPr>
          </a:p>
          <a:p>
            <a:pPr lvl="1"/>
            <a:r>
              <a:rPr lang="en-US" sz="1800" dirty="0" smtClean="0"/>
              <a:t>As </a:t>
            </a:r>
            <a:r>
              <a:rPr lang="en-US" sz="1800" dirty="0"/>
              <a:t>a result of outlet obstruction, </a:t>
            </a:r>
            <a:r>
              <a:rPr lang="en-US" sz="1800" dirty="0" err="1"/>
              <a:t>dysmotility</a:t>
            </a:r>
            <a:r>
              <a:rPr lang="en-US" sz="1800" dirty="0"/>
              <a:t>, intestinal ileus, or bowel obstruction may limit the usefulness of nasogastric or gastrostomy feeding tubes. </a:t>
            </a:r>
            <a:endParaRPr lang="en-US" sz="1800" dirty="0" smtClean="0"/>
          </a:p>
          <a:p>
            <a:pPr lvl="1"/>
            <a:r>
              <a:rPr lang="en-US" sz="1800" dirty="0" smtClean="0"/>
              <a:t>Treatment </a:t>
            </a:r>
            <a:r>
              <a:rPr lang="en-US" sz="1800" dirty="0"/>
              <a:t>of this problem should be directed at the underlying cause. </a:t>
            </a:r>
            <a:r>
              <a:rPr lang="en-US" sz="1800" dirty="0" err="1"/>
              <a:t>Gastroparesis</a:t>
            </a:r>
            <a:r>
              <a:rPr lang="en-US" sz="1800" dirty="0"/>
              <a:t> frequently occurs in diabetic or head-injured patients. </a:t>
            </a:r>
            <a:r>
              <a:rPr lang="en-US" sz="1800" dirty="0" err="1"/>
              <a:t>Promotility</a:t>
            </a:r>
            <a:r>
              <a:rPr lang="en-US" sz="1800" dirty="0"/>
              <a:t> agents such as metoclopramide or erythromycin may aid in gastric emptying. </a:t>
            </a:r>
            <a:endParaRPr lang="en-US" sz="1800" dirty="0" smtClean="0"/>
          </a:p>
          <a:p>
            <a:pPr lvl="1"/>
            <a:r>
              <a:rPr lang="en-US" sz="1800" dirty="0" smtClean="0"/>
              <a:t>If </a:t>
            </a:r>
            <a:r>
              <a:rPr lang="en-US" sz="1800" dirty="0"/>
              <a:t>gastric retention prevents the administration of sufficient calories and intestinal ileus or obstruction can be excluded, a </a:t>
            </a:r>
            <a:r>
              <a:rPr lang="en-US" sz="1800" dirty="0" err="1"/>
              <a:t>nasojejunal</a:t>
            </a:r>
            <a:r>
              <a:rPr lang="en-US" sz="1800" dirty="0"/>
              <a:t> or </a:t>
            </a:r>
            <a:r>
              <a:rPr lang="en-US" sz="1800" dirty="0" err="1"/>
              <a:t>jejunostomy</a:t>
            </a:r>
            <a:r>
              <a:rPr lang="en-US" sz="1800" dirty="0"/>
              <a:t> feeding tube may be necessary.</a:t>
            </a:r>
          </a:p>
          <a:p>
            <a:endParaRPr lang="ar-JO" sz="2000" dirty="0"/>
          </a:p>
        </p:txBody>
      </p:sp>
    </p:spTree>
    <p:extLst>
      <p:ext uri="{BB962C8B-B14F-4D97-AF65-F5344CB8AC3E}">
        <p14:creationId xmlns:p14="http://schemas.microsoft.com/office/powerpoint/2010/main" val="432944459"/>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a:effectLst>
                  <a:outerShdw blurRad="38100" dist="38100" dir="2700000" algn="tl">
                    <a:srgbClr val="000000">
                      <a:alpha val="43137"/>
                    </a:srgbClr>
                  </a:outerShdw>
                </a:effectLst>
              </a:rPr>
              <a:t>f. Diarrhea</a:t>
            </a:r>
            <a:r>
              <a:rPr lang="en-US" sz="2000" dirty="0"/>
              <a:t> </a:t>
            </a:r>
            <a:endParaRPr lang="en-US" sz="2000" dirty="0" smtClean="0"/>
          </a:p>
          <a:p>
            <a:pPr lvl="1"/>
            <a:r>
              <a:rPr lang="en-US" sz="1800" dirty="0" smtClean="0"/>
              <a:t>occurs </a:t>
            </a:r>
            <a:r>
              <a:rPr lang="en-US" sz="1800" dirty="0"/>
              <a:t>in 10% to 20% of patients; however, other causes of diarrhea (e.g., Clostridium </a:t>
            </a:r>
            <a:r>
              <a:rPr lang="en-US" sz="1800" dirty="0" err="1"/>
              <a:t>difficile</a:t>
            </a:r>
            <a:r>
              <a:rPr lang="en-US" sz="1800" dirty="0"/>
              <a:t> colitis) should be considered. </a:t>
            </a:r>
            <a:endParaRPr lang="en-US" sz="1800" dirty="0" smtClean="0"/>
          </a:p>
          <a:p>
            <a:pPr lvl="1"/>
            <a:r>
              <a:rPr lang="en-US" sz="1800" dirty="0" smtClean="0"/>
              <a:t>Diarrhea </a:t>
            </a:r>
            <a:r>
              <a:rPr lang="en-US" sz="1800" dirty="0"/>
              <a:t>may result from an overly rapid increase in the volume of hyperosmolar tube feedings, medications, or substances (e.g., lactulose or sorbitol). </a:t>
            </a:r>
            <a:endParaRPr lang="en-US" sz="1800" dirty="0" smtClean="0"/>
          </a:p>
          <a:p>
            <a:pPr lvl="1"/>
            <a:r>
              <a:rPr lang="en-US" sz="1800" dirty="0" smtClean="0"/>
              <a:t>If </a:t>
            </a:r>
            <a:r>
              <a:rPr lang="en-US" sz="1800" dirty="0"/>
              <a:t>other causes of diarrhea can be excluded, the volume or concentration of tube feedings should be decreased. </a:t>
            </a:r>
            <a:endParaRPr lang="en-US" sz="1800" dirty="0" smtClean="0"/>
          </a:p>
          <a:p>
            <a:pPr lvl="1"/>
            <a:r>
              <a:rPr lang="en-US" sz="1800" dirty="0" smtClean="0"/>
              <a:t>Soluble </a:t>
            </a:r>
            <a:r>
              <a:rPr lang="en-US" sz="1800" dirty="0"/>
              <a:t>fiber may also be added but should be used with caution within the first 7 days after an intestinal operation. If no improvement occurs, a different formula should be used. </a:t>
            </a:r>
            <a:endParaRPr lang="en-US" sz="1800" dirty="0" smtClean="0"/>
          </a:p>
          <a:p>
            <a:pPr lvl="1"/>
            <a:r>
              <a:rPr lang="en-US" sz="1800" dirty="0" smtClean="0"/>
              <a:t>Antidiarrheal </a:t>
            </a:r>
            <a:r>
              <a:rPr lang="en-US" sz="1800" dirty="0"/>
              <a:t>agents such as </a:t>
            </a:r>
            <a:r>
              <a:rPr lang="en-US" sz="1800" dirty="0" err="1"/>
              <a:t>loperamide</a:t>
            </a:r>
            <a:r>
              <a:rPr lang="en-US" sz="1800" dirty="0"/>
              <a:t> should be reserved for patients with severe diarrhea who have had infectious etiologies excluded.</a:t>
            </a:r>
            <a:endParaRPr lang="ar-JO" sz="1800" dirty="0"/>
          </a:p>
          <a:p>
            <a:endParaRPr lang="ar-JO" sz="2000" dirty="0"/>
          </a:p>
        </p:txBody>
      </p:sp>
    </p:spTree>
    <p:extLst>
      <p:ext uri="{BB962C8B-B14F-4D97-AF65-F5344CB8AC3E}">
        <p14:creationId xmlns:p14="http://schemas.microsoft.com/office/powerpoint/2010/main" val="2840383395"/>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Parenteral nutrition </a:t>
            </a:r>
            <a:endParaRPr lang="ar-JO" dirty="0"/>
          </a:p>
        </p:txBody>
      </p:sp>
      <p:sp>
        <p:nvSpPr>
          <p:cNvPr id="3" name="عنصر نائب للمحتوى 2"/>
          <p:cNvSpPr>
            <a:spLocks noGrp="1"/>
          </p:cNvSpPr>
          <p:nvPr>
            <p:ph idx="1"/>
          </p:nvPr>
        </p:nvSpPr>
        <p:spPr/>
        <p:txBody>
          <a:bodyPr/>
          <a:lstStyle/>
          <a:p>
            <a:endParaRPr lang="en-US" sz="1800" dirty="0" smtClean="0"/>
          </a:p>
          <a:p>
            <a:endParaRPr lang="en-US" sz="1800" dirty="0"/>
          </a:p>
          <a:p>
            <a:r>
              <a:rPr lang="en-US" sz="2000" dirty="0"/>
              <a:t>I</a:t>
            </a:r>
            <a:r>
              <a:rPr lang="en-US" sz="2000" dirty="0" smtClean="0"/>
              <a:t>ndicated </a:t>
            </a:r>
            <a:r>
              <a:rPr lang="en-US" sz="2000" dirty="0"/>
              <a:t>for patients who require nutritional support but </a:t>
            </a:r>
            <a:r>
              <a:rPr lang="en-US" sz="2000" dirty="0" smtClean="0"/>
              <a:t>cannot meet </a:t>
            </a:r>
            <a:r>
              <a:rPr lang="en-US" sz="2000" dirty="0"/>
              <a:t>their needs </a:t>
            </a:r>
            <a:r>
              <a:rPr lang="en-US" sz="2000" dirty="0" smtClean="0"/>
              <a:t>through </a:t>
            </a:r>
            <a:r>
              <a:rPr lang="en-US" sz="2000" dirty="0"/>
              <a:t>oral intake and for whom enteral feeding is contraindicated or </a:t>
            </a:r>
            <a:r>
              <a:rPr lang="en-US" sz="2000" dirty="0" smtClean="0"/>
              <a:t>not tolerated</a:t>
            </a:r>
            <a:r>
              <a:rPr lang="en-US" sz="2000" dirty="0"/>
              <a:t>, including extensive small bowel resection, perforated small bowel, high </a:t>
            </a:r>
            <a:r>
              <a:rPr lang="en-US" sz="2000" dirty="0" smtClean="0"/>
              <a:t>output </a:t>
            </a:r>
            <a:r>
              <a:rPr lang="en-US" sz="2000" dirty="0" err="1" smtClean="0"/>
              <a:t>enterocutaneous</a:t>
            </a:r>
            <a:r>
              <a:rPr lang="en-US" sz="2000" dirty="0" smtClean="0"/>
              <a:t> </a:t>
            </a:r>
            <a:r>
              <a:rPr lang="en-US" sz="2000" dirty="0"/>
              <a:t>fistula, severe emesis or diarrhea, bowel obstruction, severe GI bleed, </a:t>
            </a:r>
            <a:r>
              <a:rPr lang="en-US" sz="2000" dirty="0" smtClean="0"/>
              <a:t>or hemodynamic </a:t>
            </a:r>
            <a:r>
              <a:rPr lang="en-US" sz="2000" dirty="0"/>
              <a:t>instability with high </a:t>
            </a:r>
            <a:r>
              <a:rPr lang="en-US" sz="2000" dirty="0" err="1"/>
              <a:t>pressor</a:t>
            </a:r>
            <a:r>
              <a:rPr lang="en-US" sz="2000" dirty="0"/>
              <a:t> requirements.</a:t>
            </a:r>
            <a:endParaRPr lang="ar-JO" sz="2000" dirty="0"/>
          </a:p>
        </p:txBody>
      </p:sp>
    </p:spTree>
    <p:extLst>
      <p:ext uri="{BB962C8B-B14F-4D97-AF65-F5344CB8AC3E}">
        <p14:creationId xmlns:p14="http://schemas.microsoft.com/office/powerpoint/2010/main" val="2036206725"/>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a:t>Peripheral parenteral nutrition (PPN) </a:t>
            </a:r>
            <a:endParaRPr lang="en-US" sz="2000" dirty="0" smtClean="0"/>
          </a:p>
          <a:p>
            <a:pPr lvl="1"/>
            <a:r>
              <a:rPr lang="en-US" sz="1800" dirty="0" smtClean="0"/>
              <a:t>administered </a:t>
            </a:r>
            <a:r>
              <a:rPr lang="en-US" sz="1800" dirty="0"/>
              <a:t>through a peripheral IV </a:t>
            </a:r>
            <a:r>
              <a:rPr lang="en-US" sz="1800" dirty="0" smtClean="0"/>
              <a:t>catheter. </a:t>
            </a:r>
          </a:p>
          <a:p>
            <a:pPr lvl="1"/>
            <a:r>
              <a:rPr lang="en-US" sz="1800" dirty="0" smtClean="0"/>
              <a:t>The </a:t>
            </a:r>
            <a:r>
              <a:rPr lang="en-US" sz="1800" dirty="0" err="1"/>
              <a:t>osmolarity</a:t>
            </a:r>
            <a:r>
              <a:rPr lang="en-US" sz="1800" dirty="0"/>
              <a:t> of PPN solutions generally is limited to 900 </a:t>
            </a:r>
            <a:r>
              <a:rPr lang="en-US" sz="1800" dirty="0" err="1"/>
              <a:t>mOsm</a:t>
            </a:r>
            <a:r>
              <a:rPr lang="en-US" sz="1800" dirty="0"/>
              <a:t> </a:t>
            </a:r>
            <a:r>
              <a:rPr lang="en-US" sz="1800" dirty="0" smtClean="0"/>
              <a:t>(12</a:t>
            </a:r>
            <a:r>
              <a:rPr lang="en-US" sz="1800" dirty="0"/>
              <a:t>% dextrose solution) </a:t>
            </a:r>
            <a:r>
              <a:rPr lang="en-US" sz="1800" dirty="0" smtClean="0"/>
              <a:t>to avoid </a:t>
            </a:r>
            <a:r>
              <a:rPr lang="en-US" sz="1800" dirty="0"/>
              <a:t>phlebitis. </a:t>
            </a:r>
            <a:endParaRPr lang="en-US" sz="1800" dirty="0" smtClean="0"/>
          </a:p>
          <a:p>
            <a:pPr lvl="1"/>
            <a:r>
              <a:rPr lang="en-US" sz="1800" dirty="0" smtClean="0"/>
              <a:t>Consequently</a:t>
            </a:r>
            <a:r>
              <a:rPr lang="en-US" sz="1800" dirty="0"/>
              <a:t>, unacceptably large volumes (&gt;2,500 mL) are necessary to </a:t>
            </a:r>
            <a:r>
              <a:rPr lang="en-US" sz="1800" dirty="0" smtClean="0"/>
              <a:t>meet the </a:t>
            </a:r>
            <a:r>
              <a:rPr lang="en-US" sz="1800" dirty="0"/>
              <a:t>typical patient's nutritional requirements. </a:t>
            </a:r>
            <a:endParaRPr lang="en-US" sz="1800" dirty="0" smtClean="0"/>
          </a:p>
          <a:p>
            <a:pPr lvl="1"/>
            <a:r>
              <a:rPr lang="en-US" sz="1800" dirty="0" smtClean="0"/>
              <a:t>Temporary </a:t>
            </a:r>
            <a:r>
              <a:rPr lang="en-US" sz="1800" dirty="0"/>
              <a:t>nutritional supplementation with </a:t>
            </a:r>
            <a:r>
              <a:rPr lang="en-US" sz="1800" dirty="0" smtClean="0"/>
              <a:t>PPN may </a:t>
            </a:r>
            <a:r>
              <a:rPr lang="en-US" sz="1800" dirty="0"/>
              <a:t>be useful in selected patients but is not typically indicated.</a:t>
            </a:r>
            <a:endParaRPr lang="ar-JO" sz="1800" dirty="0"/>
          </a:p>
        </p:txBody>
      </p:sp>
    </p:spTree>
    <p:extLst>
      <p:ext uri="{BB962C8B-B14F-4D97-AF65-F5344CB8AC3E}">
        <p14:creationId xmlns:p14="http://schemas.microsoft.com/office/powerpoint/2010/main" val="1751375771"/>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1200" b="1" dirty="0"/>
          </a:p>
          <a:p>
            <a:r>
              <a:rPr lang="en-US" sz="2000" b="1" dirty="0" smtClean="0"/>
              <a:t>Total </a:t>
            </a:r>
            <a:r>
              <a:rPr lang="en-US" sz="2000" b="1" dirty="0"/>
              <a:t>parenteral nutrition (TPN) </a:t>
            </a:r>
            <a:endParaRPr lang="en-US" sz="2000" b="1" dirty="0" smtClean="0"/>
          </a:p>
          <a:p>
            <a:pPr lvl="1"/>
            <a:r>
              <a:rPr lang="en-US" sz="1800" dirty="0" smtClean="0"/>
              <a:t>provides </a:t>
            </a:r>
            <a:r>
              <a:rPr lang="en-US" sz="1800" dirty="0"/>
              <a:t>complete nutritional support. The </a:t>
            </a:r>
            <a:r>
              <a:rPr lang="en-US" sz="1800" dirty="0" smtClean="0"/>
              <a:t>solution, volume </a:t>
            </a:r>
            <a:r>
              <a:rPr lang="en-US" sz="1800" dirty="0"/>
              <a:t>of administration, and additives are individualized on the basis of an assessment of </a:t>
            </a:r>
            <a:r>
              <a:rPr lang="en-US" sz="1800" dirty="0" smtClean="0"/>
              <a:t>the nutritional </a:t>
            </a:r>
            <a:r>
              <a:rPr lang="en-US" sz="1800" dirty="0"/>
              <a:t>requirements.</a:t>
            </a:r>
          </a:p>
          <a:p>
            <a:pPr lvl="1"/>
            <a:endParaRPr lang="en-US" sz="1800" b="1" dirty="0" smtClean="0"/>
          </a:p>
          <a:p>
            <a:pPr lvl="1"/>
            <a:r>
              <a:rPr lang="en-US" sz="1800" b="1" dirty="0" smtClean="0"/>
              <a:t>a</a:t>
            </a:r>
            <a:r>
              <a:rPr lang="en-US" sz="1800" b="1" dirty="0"/>
              <a:t>. Access. </a:t>
            </a:r>
            <a:endParaRPr lang="en-US" sz="1800" b="1" dirty="0" smtClean="0"/>
          </a:p>
          <a:p>
            <a:pPr lvl="1"/>
            <a:r>
              <a:rPr lang="en-US" sz="1800" dirty="0" smtClean="0"/>
              <a:t>TPN </a:t>
            </a:r>
            <a:r>
              <a:rPr lang="en-US" sz="1800" dirty="0"/>
              <a:t>solutions must be administered through a central venous catheter, </a:t>
            </a:r>
            <a:r>
              <a:rPr lang="en-US" sz="1800" dirty="0" smtClean="0"/>
              <a:t>preferably placed </a:t>
            </a:r>
            <a:r>
              <a:rPr lang="en-US" sz="1800" dirty="0"/>
              <a:t>in either the </a:t>
            </a:r>
            <a:r>
              <a:rPr lang="en-US" sz="1800" dirty="0" err="1"/>
              <a:t>subclavian</a:t>
            </a:r>
            <a:r>
              <a:rPr lang="en-US" sz="1800" dirty="0"/>
              <a:t> or internal jugular vein</a:t>
            </a:r>
            <a:r>
              <a:rPr lang="en-US" sz="1800" dirty="0" smtClean="0"/>
              <a:t>.</a:t>
            </a:r>
            <a:endParaRPr lang="en-US" sz="1800" dirty="0"/>
          </a:p>
        </p:txBody>
      </p:sp>
    </p:spTree>
    <p:extLst>
      <p:ext uri="{BB962C8B-B14F-4D97-AF65-F5344CB8AC3E}">
        <p14:creationId xmlns:p14="http://schemas.microsoft.com/office/powerpoint/2010/main" val="556895921"/>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a:t>b. TPN solutions </a:t>
            </a:r>
            <a:endParaRPr lang="en-US" sz="2000" b="1" dirty="0" smtClean="0"/>
          </a:p>
          <a:p>
            <a:pPr marL="0" indent="0">
              <a:buNone/>
            </a:pPr>
            <a:r>
              <a:rPr lang="en-US" sz="2000" dirty="0" smtClean="0"/>
              <a:t>        are </a:t>
            </a:r>
            <a:r>
              <a:rPr lang="en-US" sz="2000" dirty="0"/>
              <a:t>generally administered as a three-in-one admixture of </a:t>
            </a:r>
            <a:endParaRPr lang="en-US" sz="2000" dirty="0" smtClean="0"/>
          </a:p>
          <a:p>
            <a:pPr lvl="1"/>
            <a:r>
              <a:rPr lang="en-US" sz="1800" dirty="0" smtClean="0"/>
              <a:t>protein</a:t>
            </a:r>
            <a:r>
              <a:rPr lang="en-US" sz="1800" dirty="0"/>
              <a:t>, as amino acids (10%, 4 kcal/g); </a:t>
            </a:r>
            <a:endParaRPr lang="en-US" sz="1800" dirty="0" smtClean="0"/>
          </a:p>
          <a:p>
            <a:pPr lvl="1"/>
            <a:r>
              <a:rPr lang="en-US" sz="1800" dirty="0" smtClean="0"/>
              <a:t>carbohydrate</a:t>
            </a:r>
            <a:r>
              <a:rPr lang="en-US" sz="1800" dirty="0"/>
              <a:t>, as dextrose (70%, 3.4 kcal/g); </a:t>
            </a:r>
            <a:r>
              <a:rPr lang="en-US" sz="1800" dirty="0" smtClean="0"/>
              <a:t> </a:t>
            </a:r>
          </a:p>
          <a:p>
            <a:pPr lvl="1"/>
            <a:r>
              <a:rPr lang="en-US" sz="1800" dirty="0" smtClean="0"/>
              <a:t>fat</a:t>
            </a:r>
            <a:r>
              <a:rPr lang="en-US" sz="1800" dirty="0"/>
              <a:t>, as a lipid emulsion of soybean, safflower, or olive oil (9 kcal/g). </a:t>
            </a:r>
            <a:endParaRPr lang="en-US" sz="1800" dirty="0" smtClean="0"/>
          </a:p>
          <a:p>
            <a:r>
              <a:rPr lang="en-US" sz="2000" dirty="0" smtClean="0"/>
              <a:t>Alternatively</a:t>
            </a:r>
            <a:r>
              <a:rPr lang="en-US" sz="2000" dirty="0"/>
              <a:t>, the lipid emulsion can be administered as a separate IV </a:t>
            </a:r>
            <a:r>
              <a:rPr lang="en-US" sz="2000" dirty="0" smtClean="0"/>
              <a:t>infusion</a:t>
            </a:r>
            <a:r>
              <a:rPr lang="en-US" sz="2000" dirty="0"/>
              <a:t>. </a:t>
            </a:r>
            <a:endParaRPr lang="en-US" sz="2000" dirty="0" smtClean="0"/>
          </a:p>
          <a:p>
            <a:pPr marL="0" indent="0">
              <a:buNone/>
            </a:pPr>
            <a:endParaRPr lang="ar-JO" sz="2000" dirty="0"/>
          </a:p>
        </p:txBody>
      </p:sp>
    </p:spTree>
    <p:extLst>
      <p:ext uri="{BB962C8B-B14F-4D97-AF65-F5344CB8AC3E}">
        <p14:creationId xmlns:p14="http://schemas.microsoft.com/office/powerpoint/2010/main" val="476784890"/>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dirty="0" smtClean="0"/>
          </a:p>
          <a:p>
            <a:r>
              <a:rPr lang="en-US" sz="2000" dirty="0" smtClean="0"/>
              <a:t>Typical </a:t>
            </a:r>
            <a:r>
              <a:rPr lang="en-US" sz="2000" dirty="0"/>
              <a:t>dosing may be calculated using the patient's BMI to estimate the total daily caloric requirement. </a:t>
            </a:r>
          </a:p>
          <a:p>
            <a:r>
              <a:rPr lang="en-US" sz="2000" dirty="0"/>
              <a:t>Patients who are not stressed typically need 0.75 g/kg/IBW of protein/day. Patients who are critically ill without renal or hepatic dysfunction need 1 to 1.5 g/kg/IBW of protein/day. </a:t>
            </a:r>
            <a:endParaRPr lang="en-US" sz="2000" dirty="0" smtClean="0"/>
          </a:p>
          <a:p>
            <a:endParaRPr lang="en-US" sz="2000" dirty="0"/>
          </a:p>
          <a:p>
            <a:r>
              <a:rPr lang="en-US" sz="2000" dirty="0" smtClean="0"/>
              <a:t>For </a:t>
            </a:r>
            <a:r>
              <a:rPr lang="en-US" sz="2000" dirty="0"/>
              <a:t>the </a:t>
            </a:r>
            <a:r>
              <a:rPr lang="en-US" sz="2000" dirty="0" err="1"/>
              <a:t>nonamino</a:t>
            </a:r>
            <a:r>
              <a:rPr lang="en-US" sz="2000" dirty="0"/>
              <a:t> acid calories, it is feasible to start with 60% to 70% as dextrose and 30% to 40% as fat emulsion, but not more than 1 g/kg/day of fat.</a:t>
            </a:r>
            <a:endParaRPr lang="ar-JO" sz="2000" dirty="0"/>
          </a:p>
          <a:p>
            <a:endParaRPr lang="ar-JO" sz="2000" dirty="0"/>
          </a:p>
        </p:txBody>
      </p:sp>
    </p:spTree>
    <p:extLst>
      <p:ext uri="{BB962C8B-B14F-4D97-AF65-F5344CB8AC3E}">
        <p14:creationId xmlns:p14="http://schemas.microsoft.com/office/powerpoint/2010/main" val="1799959825"/>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b="1" dirty="0" smtClean="0"/>
          </a:p>
          <a:p>
            <a:r>
              <a:rPr lang="en-US" sz="2000" b="1" dirty="0" smtClean="0"/>
              <a:t>c</a:t>
            </a:r>
            <a:r>
              <a:rPr lang="en-US" sz="2000" b="1" dirty="0"/>
              <a:t>. Additives. </a:t>
            </a:r>
            <a:endParaRPr lang="en-US" sz="2000" b="1" dirty="0" smtClean="0"/>
          </a:p>
          <a:p>
            <a:r>
              <a:rPr lang="en-US" sz="2000" dirty="0" smtClean="0"/>
              <a:t>Other </a:t>
            </a:r>
            <a:r>
              <a:rPr lang="en-US" sz="2000" dirty="0"/>
              <a:t>elements can be added to the basic TPN solutions.</a:t>
            </a:r>
          </a:p>
          <a:p>
            <a:pPr lvl="1"/>
            <a:r>
              <a:rPr lang="en-US" sz="1800" b="1" dirty="0"/>
              <a:t>(1) Electrolytes </a:t>
            </a:r>
            <a:r>
              <a:rPr lang="en-US" sz="1800" dirty="0"/>
              <a:t>(sodium, potassium, chloride, acetate, calcium, magnesium, phosphate</a:t>
            </a:r>
            <a:r>
              <a:rPr lang="en-US" sz="1800" dirty="0" smtClean="0"/>
              <a:t>)</a:t>
            </a:r>
          </a:p>
          <a:p>
            <a:pPr lvl="1"/>
            <a:r>
              <a:rPr lang="en-US" sz="1800" b="1" dirty="0"/>
              <a:t>(2) Medications </a:t>
            </a:r>
            <a:r>
              <a:rPr lang="en-US" sz="1800" dirty="0"/>
              <a:t>such as H2-receptor antagonists and insulin can be administered in TPN solutions. </a:t>
            </a:r>
            <a:endParaRPr lang="en-US" sz="1800" dirty="0" smtClean="0"/>
          </a:p>
          <a:p>
            <a:pPr lvl="1"/>
            <a:r>
              <a:rPr lang="en-US" sz="2000" b="1" dirty="0" smtClean="0"/>
              <a:t>(</a:t>
            </a:r>
            <a:r>
              <a:rPr lang="en-US" sz="2000" b="1" dirty="0"/>
              <a:t>3) Vitamins and trace elements </a:t>
            </a:r>
            <a:r>
              <a:rPr lang="en-US" sz="2000" dirty="0"/>
              <a:t>are added daily using a commercially prepared mixture that includes copper, chromium, selenium, manganese, and zinc. Vitamin K is not included in most multivitamin mixtures and must be added separately.</a:t>
            </a:r>
            <a:endParaRPr lang="ar-JO" sz="2000" dirty="0"/>
          </a:p>
          <a:p>
            <a:pPr lvl="1"/>
            <a:endParaRPr lang="en-US" sz="1800" dirty="0" smtClean="0"/>
          </a:p>
        </p:txBody>
      </p:sp>
    </p:spTree>
    <p:extLst>
      <p:ext uri="{BB962C8B-B14F-4D97-AF65-F5344CB8AC3E}">
        <p14:creationId xmlns:p14="http://schemas.microsoft.com/office/powerpoint/2010/main" val="4207797857"/>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smtClean="0"/>
              <a:t>Administration </a:t>
            </a:r>
            <a:r>
              <a:rPr lang="en-US" sz="2000" b="1" dirty="0"/>
              <a:t>of TPN </a:t>
            </a:r>
            <a:r>
              <a:rPr lang="en-US" sz="2000" dirty="0" smtClean="0"/>
              <a:t> </a:t>
            </a:r>
          </a:p>
          <a:p>
            <a:pPr lvl="1"/>
            <a:r>
              <a:rPr lang="en-US" sz="1800" dirty="0" smtClean="0"/>
              <a:t>most </a:t>
            </a:r>
            <a:r>
              <a:rPr lang="en-US" sz="1800" dirty="0"/>
              <a:t>commonly a continuous infusion. A new </a:t>
            </a:r>
            <a:r>
              <a:rPr lang="en-US" sz="1800" dirty="0" smtClean="0"/>
              <a:t>three-in-one admixture </a:t>
            </a:r>
            <a:r>
              <a:rPr lang="en-US" sz="1800" dirty="0"/>
              <a:t>bag of TPN is administered daily at a constant infusion rate over 24 hours</a:t>
            </a:r>
            <a:r>
              <a:rPr lang="en-US" sz="1800" dirty="0" smtClean="0"/>
              <a:t>..</a:t>
            </a:r>
            <a:endParaRPr lang="en-US" sz="1800" dirty="0"/>
          </a:p>
          <a:p>
            <a:endParaRPr lang="en-US" sz="2000" b="1" dirty="0" smtClean="0"/>
          </a:p>
          <a:p>
            <a:pPr lvl="1"/>
            <a:r>
              <a:rPr lang="en-US" sz="1800" b="1" dirty="0" smtClean="0"/>
              <a:t>Cyclic </a:t>
            </a:r>
            <a:r>
              <a:rPr lang="en-US" sz="1800" b="1" dirty="0"/>
              <a:t>administration of </a:t>
            </a:r>
            <a:r>
              <a:rPr lang="en-US" sz="1800" b="1" dirty="0" smtClean="0"/>
              <a:t>TPN</a:t>
            </a:r>
          </a:p>
          <a:p>
            <a:pPr marL="457200" lvl="1" indent="0">
              <a:buNone/>
            </a:pPr>
            <a:r>
              <a:rPr lang="en-US" sz="1800" dirty="0" smtClean="0"/>
              <a:t>Cyclic </a:t>
            </a:r>
            <a:r>
              <a:rPr lang="en-US" sz="1800" dirty="0"/>
              <a:t>TPN is administered for 8 to 16 hours, most commonly at night. This should not </a:t>
            </a:r>
            <a:r>
              <a:rPr lang="en-US" sz="1800" dirty="0" smtClean="0"/>
              <a:t>be done </a:t>
            </a:r>
            <a:r>
              <a:rPr lang="en-US" sz="1800" dirty="0"/>
              <a:t>until metabolic stability has been demonstrated for patients on standard, continuous </a:t>
            </a:r>
            <a:r>
              <a:rPr lang="en-US" sz="1800" dirty="0" smtClean="0"/>
              <a:t>TPN infusions.</a:t>
            </a:r>
            <a:endParaRPr lang="en-US" sz="1800" dirty="0"/>
          </a:p>
        </p:txBody>
      </p:sp>
    </p:spTree>
    <p:extLst>
      <p:ext uri="{BB962C8B-B14F-4D97-AF65-F5344CB8AC3E}">
        <p14:creationId xmlns:p14="http://schemas.microsoft.com/office/powerpoint/2010/main" val="361908922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CARBOHYDRATES</a:t>
            </a:r>
            <a:endParaRPr lang="ar-JO" dirty="0"/>
          </a:p>
        </p:txBody>
      </p:sp>
      <p:sp>
        <p:nvSpPr>
          <p:cNvPr id="3" name="عنصر نائب للمحتوى 2"/>
          <p:cNvSpPr>
            <a:spLocks noGrp="1"/>
          </p:cNvSpPr>
          <p:nvPr>
            <p:ph idx="1"/>
          </p:nvPr>
        </p:nvSpPr>
        <p:spPr/>
        <p:txBody>
          <a:bodyPr/>
          <a:lstStyle/>
          <a:p>
            <a:endParaRPr lang="en-US" sz="2000" b="1" dirty="0" smtClean="0"/>
          </a:p>
          <a:p>
            <a:endParaRPr lang="en-US" sz="2000" b="1" dirty="0"/>
          </a:p>
          <a:p>
            <a:r>
              <a:rPr lang="en-US" sz="2000" b="1" dirty="0" smtClean="0"/>
              <a:t>B. </a:t>
            </a:r>
            <a:r>
              <a:rPr lang="en-US" sz="2000" b="1" dirty="0"/>
              <a:t>Carbohydrate </a:t>
            </a:r>
            <a:r>
              <a:rPr lang="en-US" sz="2000" b="1" dirty="0" smtClean="0"/>
              <a:t>digestion</a:t>
            </a:r>
          </a:p>
          <a:p>
            <a:pPr lvl="1"/>
            <a:r>
              <a:rPr lang="en-US" sz="1800" b="1" dirty="0" smtClean="0"/>
              <a:t> </a:t>
            </a:r>
            <a:r>
              <a:rPr lang="en-US" sz="1800" dirty="0" smtClean="0"/>
              <a:t>Is </a:t>
            </a:r>
            <a:r>
              <a:rPr lang="en-US" sz="1800" dirty="0"/>
              <a:t>initiated by the action of salivary amylase, and absorption is generally completed within the first 1 to 1.5 m of small intestine. </a:t>
            </a:r>
            <a:endParaRPr lang="en-US" sz="1800" dirty="0" smtClean="0"/>
          </a:p>
          <a:p>
            <a:pPr lvl="1"/>
            <a:endParaRPr lang="en-US" sz="1800" dirty="0" smtClean="0"/>
          </a:p>
          <a:p>
            <a:endParaRPr lang="ar-JO" sz="2000" dirty="0"/>
          </a:p>
        </p:txBody>
      </p:sp>
    </p:spTree>
    <p:extLst>
      <p:ext uri="{BB962C8B-B14F-4D97-AF65-F5344CB8AC3E}">
        <p14:creationId xmlns:p14="http://schemas.microsoft.com/office/powerpoint/2010/main" val="1613505030"/>
      </p:ext>
    </p:extLst>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b="1" dirty="0" smtClean="0"/>
          </a:p>
          <a:p>
            <a:endParaRPr lang="en-US" sz="2000" b="1" dirty="0"/>
          </a:p>
          <a:p>
            <a:r>
              <a:rPr lang="en-US" sz="2000" b="1" dirty="0" smtClean="0"/>
              <a:t>Discontinuation </a:t>
            </a:r>
            <a:r>
              <a:rPr lang="en-US" sz="2000" b="1" dirty="0"/>
              <a:t>of TPN </a:t>
            </a:r>
            <a:endParaRPr lang="en-US" sz="2000" b="1" dirty="0" smtClean="0"/>
          </a:p>
          <a:p>
            <a:pPr lvl="1"/>
            <a:r>
              <a:rPr lang="en-US" sz="1800" dirty="0" smtClean="0"/>
              <a:t>should </a:t>
            </a:r>
            <a:r>
              <a:rPr lang="en-US" sz="1800" dirty="0"/>
              <a:t>take place when the patient can consistently satisfy 60% </a:t>
            </a:r>
            <a:r>
              <a:rPr lang="en-US" sz="1800" dirty="0" smtClean="0"/>
              <a:t>of their </a:t>
            </a:r>
            <a:r>
              <a:rPr lang="en-US" sz="1800" dirty="0"/>
              <a:t>caloric and protein needs with oral intake or enteral feeding and 100% of the daily </a:t>
            </a:r>
            <a:r>
              <a:rPr lang="en-US" sz="1800" dirty="0" smtClean="0"/>
              <a:t>fluid needs</a:t>
            </a:r>
            <a:r>
              <a:rPr lang="en-US" sz="1800" dirty="0"/>
              <a:t>. </a:t>
            </a:r>
            <a:endParaRPr lang="en-US" sz="1800" dirty="0" smtClean="0"/>
          </a:p>
          <a:p>
            <a:endParaRPr lang="en-US" sz="1200" b="1" dirty="0" smtClean="0"/>
          </a:p>
          <a:p>
            <a:pPr marL="0" indent="0">
              <a:buNone/>
            </a:pPr>
            <a:endParaRPr lang="en-US" sz="1200" b="1" dirty="0"/>
          </a:p>
        </p:txBody>
      </p:sp>
    </p:spTree>
    <p:extLst>
      <p:ext uri="{BB962C8B-B14F-4D97-AF65-F5344CB8AC3E}">
        <p14:creationId xmlns:p14="http://schemas.microsoft.com/office/powerpoint/2010/main" val="4273218314"/>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r>
              <a:rPr lang="en-US" sz="2000" b="1" dirty="0" smtClean="0"/>
              <a:t>Complications </a:t>
            </a:r>
            <a:r>
              <a:rPr lang="en-US" sz="2000" b="1" dirty="0"/>
              <a:t>Associated with TPN</a:t>
            </a:r>
          </a:p>
          <a:p>
            <a:endParaRPr lang="en-US" sz="2000" b="1" dirty="0" smtClean="0"/>
          </a:p>
          <a:p>
            <a:r>
              <a:rPr lang="en-US" sz="2000" b="1" dirty="0" smtClean="0"/>
              <a:t>1</a:t>
            </a:r>
            <a:r>
              <a:rPr lang="en-US" sz="2000" b="1" dirty="0"/>
              <a:t>. Catheter-related complications </a:t>
            </a:r>
            <a:endParaRPr lang="en-US" sz="2000" b="1" dirty="0" smtClean="0"/>
          </a:p>
          <a:p>
            <a:pPr lvl="1"/>
            <a:r>
              <a:rPr lang="en-US" sz="1800" dirty="0" smtClean="0"/>
              <a:t>can </a:t>
            </a:r>
            <a:r>
              <a:rPr lang="en-US" sz="1800" dirty="0"/>
              <a:t>be minimized by strict aseptic technique and routine catheter care.</a:t>
            </a:r>
            <a:endParaRPr lang="ar-JO" sz="1800" dirty="0"/>
          </a:p>
          <a:p>
            <a:endParaRPr lang="en-US" sz="2000" b="1" dirty="0" smtClean="0"/>
          </a:p>
          <a:p>
            <a:r>
              <a:rPr lang="en-US" sz="2000" b="1" dirty="0" smtClean="0"/>
              <a:t>2</a:t>
            </a:r>
            <a:r>
              <a:rPr lang="en-US" sz="2000" b="1" dirty="0"/>
              <a:t>. Metabolic complications </a:t>
            </a:r>
            <a:endParaRPr lang="en-US" sz="2000" b="1" dirty="0" smtClean="0"/>
          </a:p>
          <a:p>
            <a:pPr lvl="1"/>
            <a:r>
              <a:rPr lang="en-US" sz="1800" dirty="0" smtClean="0"/>
              <a:t>include </a:t>
            </a:r>
            <a:r>
              <a:rPr lang="en-US" sz="1800" dirty="0"/>
              <a:t>electrolyte abnormalities and glucose homeostasis. While it was previously thought that strict maintenance of serum glucose levels below 110 mg/</a:t>
            </a:r>
            <a:r>
              <a:rPr lang="en-US" sz="1800" dirty="0" err="1"/>
              <a:t>dL</a:t>
            </a:r>
            <a:r>
              <a:rPr lang="en-US" sz="1800" dirty="0"/>
              <a:t> improves mortality, it was shown in the NICE-SUGAR study that intensive glucose control actually increased mortality. Therefore blood glucose levels should be kept below 180 mg/</a:t>
            </a:r>
            <a:r>
              <a:rPr lang="en-US" sz="1800" dirty="0" err="1"/>
              <a:t>dL</a:t>
            </a:r>
            <a:r>
              <a:rPr lang="en-US" sz="1800" dirty="0"/>
              <a:t> </a:t>
            </a:r>
            <a:endParaRPr lang="en-US" sz="1800" dirty="0" smtClean="0"/>
          </a:p>
          <a:p>
            <a:pPr lvl="4" algn="r"/>
            <a:r>
              <a:rPr lang="en-US" sz="1000" dirty="0" smtClean="0"/>
              <a:t>(</a:t>
            </a:r>
            <a:r>
              <a:rPr lang="en-US" sz="1000" dirty="0"/>
              <a:t>N </a:t>
            </a:r>
            <a:r>
              <a:rPr lang="en-US" sz="1000" dirty="0" err="1"/>
              <a:t>Engl</a:t>
            </a:r>
            <a:r>
              <a:rPr lang="en-US" sz="1000" dirty="0"/>
              <a:t> J Med. 2009;360:1283-1297).</a:t>
            </a:r>
          </a:p>
          <a:p>
            <a:endParaRPr lang="ar-JO" sz="2000" dirty="0"/>
          </a:p>
        </p:txBody>
      </p:sp>
    </p:spTree>
    <p:extLst>
      <p:ext uri="{BB962C8B-B14F-4D97-AF65-F5344CB8AC3E}">
        <p14:creationId xmlns:p14="http://schemas.microsoft.com/office/powerpoint/2010/main" val="2675455634"/>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en-US" sz="2000" b="1" dirty="0" smtClean="0"/>
          </a:p>
          <a:p>
            <a:r>
              <a:rPr lang="en-US" sz="2000" b="1" dirty="0" smtClean="0"/>
              <a:t>3</a:t>
            </a:r>
            <a:r>
              <a:rPr lang="en-US" sz="2000" b="1" dirty="0"/>
              <a:t>. </a:t>
            </a:r>
            <a:r>
              <a:rPr lang="en-US" sz="2000" b="1" dirty="0" smtClean="0"/>
              <a:t>Cholestasis</a:t>
            </a:r>
          </a:p>
          <a:p>
            <a:pPr lvl="1"/>
            <a:r>
              <a:rPr lang="en-US" sz="1800" b="1" dirty="0" smtClean="0"/>
              <a:t> </a:t>
            </a:r>
            <a:r>
              <a:rPr lang="en-US" sz="1800" dirty="0"/>
              <a:t>is another common metabolic complication of long-term parenteral nutrition. This is due to the lack of enteral stimulation for gallbladder contraction. </a:t>
            </a:r>
            <a:r>
              <a:rPr lang="en-US" sz="1800" dirty="0" err="1"/>
              <a:t>Cholestatic</a:t>
            </a:r>
            <a:r>
              <a:rPr lang="en-US" sz="1800" dirty="0"/>
              <a:t> liver disease may ultimately lead to biliary cirrhosis, which is treated with transplantation.</a:t>
            </a:r>
            <a:endParaRPr lang="ar-JO" sz="1800" dirty="0"/>
          </a:p>
          <a:p>
            <a:endParaRPr lang="ar-JO" sz="1200" dirty="0"/>
          </a:p>
        </p:txBody>
      </p:sp>
    </p:spTree>
    <p:extLst>
      <p:ext uri="{BB962C8B-B14F-4D97-AF65-F5344CB8AC3E}">
        <p14:creationId xmlns:p14="http://schemas.microsoft.com/office/powerpoint/2010/main" val="322524988"/>
      </p:ext>
    </p:extLst>
  </p:cSld>
  <p:clrMapOvr>
    <a:masterClrMapping/>
  </p:clrMapOvr>
  <p:transition spd="med">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5"/>
          <p:cNvSpPr>
            <a:spLocks noGrp="1"/>
          </p:cNvSpPr>
          <p:nvPr>
            <p:ph type="ctrTitle"/>
          </p:nvPr>
        </p:nvSpPr>
        <p:spPr>
          <a:xfrm>
            <a:off x="685800" y="1685914"/>
            <a:ext cx="7772400" cy="1743086"/>
          </a:xfrm>
        </p:spPr>
        <p:txBody>
          <a:bodyPr rtlCol="1">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en-US" sz="4400" b="1" i="0" kern="1200" cap="none" spc="0" dirty="0" smtClean="0">
                <a:ln w="11430"/>
                <a:solidFill>
                  <a:srgbClr val="C00000"/>
                </a:solidFill>
                <a:effectLst/>
                <a:latin typeface="+mj-lt"/>
                <a:ea typeface="+mj-ea"/>
                <a:cs typeface="+mj-cs"/>
              </a:rPr>
              <a:t>THANK YOU</a:t>
            </a:r>
            <a:endParaRPr lang="ar-JO" sz="6000" dirty="0"/>
          </a:p>
        </p:txBody>
      </p:sp>
      <p:sp>
        <p:nvSpPr>
          <p:cNvPr id="26" name="Subtitle 6"/>
          <p:cNvSpPr>
            <a:spLocks noGrp="1"/>
          </p:cNvSpPr>
          <p:nvPr>
            <p:ph type="subTitle" idx="1"/>
          </p:nvPr>
        </p:nvSpPr>
        <p:spPr>
          <a:xfrm>
            <a:off x="1331913" y="3933825"/>
            <a:ext cx="6400800" cy="1566863"/>
          </a:xfrm>
        </p:spPr>
        <p:txBody>
          <a:bodyPr/>
          <a:lstStyle/>
          <a:p>
            <a:pPr eaLnBrk="1" hangingPunct="1">
              <a:lnSpc>
                <a:spcPct val="80000"/>
              </a:lnSpc>
            </a:pPr>
            <a:endParaRPr lang="ar-JO" sz="2000" dirty="0" smtClean="0">
              <a:solidFill>
                <a:schemeClr val="tx1">
                  <a:lumMod val="65000"/>
                  <a:lumOff val="35000"/>
                </a:schemeClr>
              </a:solidFill>
            </a:endParaRPr>
          </a:p>
        </p:txBody>
      </p:sp>
      <p:pic>
        <p:nvPicPr>
          <p:cNvPr id="4" name="Picture 3" descr="sh3r_rt.png"/>
          <p:cNvPicPr>
            <a:picLocks noChangeAspect="1"/>
          </p:cNvPicPr>
          <p:nvPr/>
        </p:nvPicPr>
        <p:blipFill>
          <a:blip r:embed="rId2">
            <a:duotone>
              <a:schemeClr val="accent1">
                <a:shade val="45000"/>
                <a:satMod val="135000"/>
              </a:schemeClr>
              <a:prstClr val="white"/>
            </a:duotone>
          </a:blip>
          <a:srcRect/>
          <a:stretch>
            <a:fillRect/>
          </a:stretch>
        </p:blipFill>
        <p:spPr bwMode="auto">
          <a:xfrm>
            <a:off x="4057650" y="0"/>
            <a:ext cx="5086350" cy="6858000"/>
          </a:xfrm>
          <a:prstGeom prst="rect">
            <a:avLst/>
          </a:prstGeom>
          <a:noFill/>
          <a:ln w="9525">
            <a:noFill/>
            <a:miter lim="800000"/>
            <a:headEnd/>
            <a:tailEnd/>
          </a:ln>
        </p:spPr>
      </p:pic>
      <p:pic>
        <p:nvPicPr>
          <p:cNvPr id="5" name="Picture 4" descr="sh3r_lt.png"/>
          <p:cNvPicPr>
            <a:picLocks noChangeAspect="1"/>
          </p:cNvPicPr>
          <p:nvPr/>
        </p:nvPicPr>
        <p:blipFill>
          <a:blip r:embed="rId3">
            <a:duotone>
              <a:schemeClr val="bg2">
                <a:shade val="45000"/>
                <a:satMod val="135000"/>
              </a:schemeClr>
              <a:prstClr val="white"/>
            </a:duotone>
          </a:blip>
          <a:srcRect/>
          <a:stretch>
            <a:fillRect/>
          </a:stretch>
        </p:blipFill>
        <p:spPr bwMode="auto">
          <a:xfrm>
            <a:off x="0" y="0"/>
            <a:ext cx="5097463" cy="6858000"/>
          </a:xfrm>
          <a:prstGeom prst="rect">
            <a:avLst/>
          </a:prstGeom>
          <a:noFill/>
          <a:ln w="9525">
            <a:noFill/>
            <a:miter lim="800000"/>
            <a:headEnd/>
            <a:tailEnd/>
          </a:ln>
        </p:spPr>
      </p:pic>
    </p:spTree>
    <p:extLst>
      <p:ext uri="{BB962C8B-B14F-4D97-AF65-F5344CB8AC3E}">
        <p14:creationId xmlns:p14="http://schemas.microsoft.com/office/powerpoint/2010/main" val="28838011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accel="50000" fill="hold" nodeType="clickEffect">
                                  <p:stCondLst>
                                    <p:cond delay="0"/>
                                  </p:stCondLst>
                                  <p:childTnLst>
                                    <p:anim calcmode="lin" valueType="num">
                                      <p:cBhvr additive="base">
                                        <p:cTn id="6" dur="1000"/>
                                        <p:tgtEl>
                                          <p:spTgt spid="4"/>
                                        </p:tgtEl>
                                        <p:attrNameLst>
                                          <p:attrName>ppt_x</p:attrName>
                                        </p:attrNameLst>
                                      </p:cBhvr>
                                      <p:tavLst>
                                        <p:tav tm="0">
                                          <p:val>
                                            <p:strVal val="ppt_x"/>
                                          </p:val>
                                        </p:tav>
                                        <p:tav tm="100000">
                                          <p:val>
                                            <p:strVal val="1+ppt_w/2"/>
                                          </p:val>
                                        </p:tav>
                                      </p:tavLst>
                                    </p:anim>
                                    <p:anim calcmode="lin" valueType="num">
                                      <p:cBhvr additive="base">
                                        <p:cTn id="7" dur="1000"/>
                                        <p:tgtEl>
                                          <p:spTgt spid="4"/>
                                        </p:tgtEl>
                                        <p:attrNameLst>
                                          <p:attrName>ppt_y</p:attrName>
                                        </p:attrNameLst>
                                      </p:cBhvr>
                                      <p:tavLst>
                                        <p:tav tm="0">
                                          <p:val>
                                            <p:strVal val="ppt_y"/>
                                          </p:val>
                                        </p:tav>
                                        <p:tav tm="100000">
                                          <p:val>
                                            <p:strVal val="ppt_y"/>
                                          </p:val>
                                        </p:tav>
                                      </p:tavLst>
                                    </p:anim>
                                    <p:set>
                                      <p:cBhvr>
                                        <p:cTn id="8" dur="1" fill="hold">
                                          <p:stCondLst>
                                            <p:cond delay="999"/>
                                          </p:stCondLst>
                                        </p:cTn>
                                        <p:tgtEl>
                                          <p:spTgt spid="4"/>
                                        </p:tgtEl>
                                        <p:attrNameLst>
                                          <p:attrName>style.visibility</p:attrName>
                                        </p:attrNameLst>
                                      </p:cBhvr>
                                      <p:to>
                                        <p:strVal val="hidden"/>
                                      </p:to>
                                    </p:set>
                                  </p:childTnLst>
                                </p:cTn>
                              </p:par>
                              <p:par>
                                <p:cTn id="9" presetID="2" presetClass="exit" presetSubtype="8" accel="50000" fill="hold" nodeType="withEffect">
                                  <p:stCondLst>
                                    <p:cond delay="0"/>
                                  </p:stCondLst>
                                  <p:childTnLst>
                                    <p:anim calcmode="lin" valueType="num">
                                      <p:cBhvr additive="base">
                                        <p:cTn id="10" dur="1000"/>
                                        <p:tgtEl>
                                          <p:spTgt spid="5"/>
                                        </p:tgtEl>
                                        <p:attrNameLst>
                                          <p:attrName>ppt_x</p:attrName>
                                        </p:attrNameLst>
                                      </p:cBhvr>
                                      <p:tavLst>
                                        <p:tav tm="0">
                                          <p:val>
                                            <p:strVal val="ppt_x"/>
                                          </p:val>
                                        </p:tav>
                                        <p:tav tm="100000">
                                          <p:val>
                                            <p:strVal val="0-ppt_w/2"/>
                                          </p:val>
                                        </p:tav>
                                      </p:tavLst>
                                    </p:anim>
                                    <p:anim calcmode="lin" valueType="num">
                                      <p:cBhvr additive="base">
                                        <p:cTn id="11" dur="1000"/>
                                        <p:tgtEl>
                                          <p:spTgt spid="5"/>
                                        </p:tgtEl>
                                        <p:attrNameLst>
                                          <p:attrName>ppt_y</p:attrName>
                                        </p:attrNameLst>
                                      </p:cBhvr>
                                      <p:tavLst>
                                        <p:tav tm="0">
                                          <p:val>
                                            <p:strVal val="ppt_y"/>
                                          </p:val>
                                        </p:tav>
                                        <p:tav tm="100000">
                                          <p:val>
                                            <p:strVal val="ppt_y"/>
                                          </p:val>
                                        </p:tav>
                                      </p:tavLst>
                                    </p:anim>
                                    <p:set>
                                      <p:cBhvr>
                                        <p:cTn id="1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NUTRIENT METABOLISM</a:t>
            </a:r>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a:p>
          <a:p>
            <a:r>
              <a:rPr lang="en-US" sz="2400" b="1" dirty="0" smtClean="0">
                <a:effectLst>
                  <a:outerShdw blurRad="38100" dist="38100" dir="2700000" algn="tl">
                    <a:srgbClr val="000000">
                      <a:alpha val="43137"/>
                    </a:srgbClr>
                  </a:outerShdw>
                </a:effectLst>
              </a:rPr>
              <a:t>LIPIDS</a:t>
            </a:r>
            <a:r>
              <a:rPr lang="en-US" sz="2400" b="1" dirty="0">
                <a:effectLst>
                  <a:outerShdw blurRad="38100" dist="38100" dir="2700000" algn="tl">
                    <a:srgbClr val="000000">
                      <a:alpha val="43137"/>
                    </a:srgbClr>
                  </a:outerShdw>
                </a:effectLst>
              </a:rPr>
              <a:t>.</a:t>
            </a:r>
          </a:p>
          <a:p>
            <a:pPr lvl="1"/>
            <a:r>
              <a:rPr lang="en-US" sz="1800" dirty="0"/>
              <a:t>Fatty acids are the functional units of lipid metabolism. </a:t>
            </a:r>
            <a:endParaRPr lang="en-US" sz="1800" dirty="0" smtClean="0"/>
          </a:p>
          <a:p>
            <a:pPr lvl="1"/>
            <a:r>
              <a:rPr lang="en-US" sz="1800" dirty="0" smtClean="0"/>
              <a:t>They </a:t>
            </a:r>
            <a:r>
              <a:rPr lang="en-US" sz="1800" dirty="0"/>
              <a:t>comprise 25% to 45% of calories </a:t>
            </a:r>
            <a:r>
              <a:rPr lang="en-US" sz="1800" dirty="0" smtClean="0"/>
              <a:t>in the </a:t>
            </a:r>
            <a:r>
              <a:rPr lang="en-US" sz="1800" dirty="0"/>
              <a:t>typical diet. </a:t>
            </a:r>
            <a:endParaRPr lang="en-US" sz="1800" dirty="0" smtClean="0"/>
          </a:p>
          <a:p>
            <a:pPr lvl="1"/>
            <a:r>
              <a:rPr lang="en-US" sz="1800" dirty="0" smtClean="0"/>
              <a:t>During </a:t>
            </a:r>
            <a:r>
              <a:rPr lang="en-US" sz="1800" dirty="0"/>
              <a:t>starvation, </a:t>
            </a:r>
            <a:r>
              <a:rPr lang="en-US" sz="1800" dirty="0" smtClean="0"/>
              <a:t>lipids provide </a:t>
            </a:r>
            <a:r>
              <a:rPr lang="en-US" sz="1800" dirty="0"/>
              <a:t>the majority of energy in the form of ketone bodies converted by the liver from </a:t>
            </a:r>
            <a:r>
              <a:rPr lang="en-US" sz="1800" dirty="0" err="1" smtClean="0"/>
              <a:t>longchain</a:t>
            </a:r>
            <a:r>
              <a:rPr lang="en-US" sz="1800" dirty="0" smtClean="0"/>
              <a:t> fatty </a:t>
            </a:r>
            <a:r>
              <a:rPr lang="en-US" sz="1800" dirty="0"/>
              <a:t>acids. </a:t>
            </a:r>
            <a:endParaRPr lang="en-US" sz="1800" dirty="0" smtClean="0"/>
          </a:p>
          <a:p>
            <a:pPr lvl="1"/>
            <a:r>
              <a:rPr lang="en-US" sz="1800" dirty="0" smtClean="0"/>
              <a:t>Each </a:t>
            </a:r>
            <a:r>
              <a:rPr lang="en-US" sz="1800" dirty="0"/>
              <a:t>gram of lipid provides 9 kcal of energy</a:t>
            </a:r>
            <a:r>
              <a:rPr lang="en-US" sz="1800" dirty="0" smtClean="0"/>
              <a:t>.</a:t>
            </a:r>
            <a:endParaRPr lang="en-US" sz="1800" dirty="0"/>
          </a:p>
        </p:txBody>
      </p:sp>
    </p:spTree>
    <p:extLst>
      <p:ext uri="{BB962C8B-B14F-4D97-AF65-F5344CB8AC3E}">
        <p14:creationId xmlns:p14="http://schemas.microsoft.com/office/powerpoint/2010/main" val="389430936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effectLst>
                  <a:outerShdw blurRad="38100" dist="38100" dir="2700000" algn="tl">
                    <a:srgbClr val="000000">
                      <a:alpha val="43137"/>
                    </a:srgbClr>
                  </a:outerShdw>
                </a:effectLst>
              </a:rPr>
              <a:t>LIPIDS</a:t>
            </a:r>
            <a:endParaRPr lang="ar-JO" dirty="0"/>
          </a:p>
        </p:txBody>
      </p:sp>
      <p:sp>
        <p:nvSpPr>
          <p:cNvPr id="3" name="عنصر نائب للمحتوى 2"/>
          <p:cNvSpPr>
            <a:spLocks noGrp="1"/>
          </p:cNvSpPr>
          <p:nvPr>
            <p:ph idx="1"/>
          </p:nvPr>
        </p:nvSpPr>
        <p:spPr/>
        <p:txBody>
          <a:bodyPr/>
          <a:lstStyle/>
          <a:p>
            <a:endParaRPr lang="en-US" sz="2000" dirty="0" smtClean="0"/>
          </a:p>
          <a:p>
            <a:r>
              <a:rPr lang="en-US" sz="2000" dirty="0" smtClean="0"/>
              <a:t>Lipid </a:t>
            </a:r>
            <a:r>
              <a:rPr lang="en-US" sz="2000" dirty="0"/>
              <a:t>Storage. </a:t>
            </a:r>
            <a:endParaRPr lang="en-US" sz="2000" dirty="0" smtClean="0"/>
          </a:p>
          <a:p>
            <a:pPr lvl="1"/>
            <a:r>
              <a:rPr lang="en-US" sz="1800" dirty="0" smtClean="0"/>
              <a:t>Lipids </a:t>
            </a:r>
            <a:r>
              <a:rPr lang="en-US" sz="1800" dirty="0"/>
              <a:t>are important energy sources for the heart, liver, and skeletal muscle. </a:t>
            </a:r>
            <a:endParaRPr lang="en-US" sz="1800" dirty="0" smtClean="0"/>
          </a:p>
          <a:p>
            <a:pPr lvl="1"/>
            <a:r>
              <a:rPr lang="en-US" sz="1800" dirty="0" smtClean="0"/>
              <a:t>Free </a:t>
            </a:r>
            <a:r>
              <a:rPr lang="en-US" sz="1800" dirty="0"/>
              <a:t>fatty acids are bound to a glycerol backbone and join to form </a:t>
            </a:r>
            <a:r>
              <a:rPr lang="en-US" sz="1800" dirty="0" err="1"/>
              <a:t>triacylglycerols</a:t>
            </a:r>
            <a:r>
              <a:rPr lang="en-US" sz="1800" dirty="0"/>
              <a:t> during fed states. </a:t>
            </a:r>
            <a:endParaRPr lang="en-US" sz="1800" dirty="0" smtClean="0"/>
          </a:p>
          <a:p>
            <a:pPr lvl="1"/>
            <a:r>
              <a:rPr lang="en-US" sz="1800" dirty="0" smtClean="0"/>
              <a:t>Triglycerides </a:t>
            </a:r>
            <a:r>
              <a:rPr lang="en-US" sz="1800" dirty="0"/>
              <a:t>are stored in adipocytes and can be mobilized in times of stress or starvation. </a:t>
            </a:r>
            <a:endParaRPr lang="en-US" sz="1800" dirty="0" smtClean="0"/>
          </a:p>
          <a:p>
            <a:pPr lvl="1"/>
            <a:r>
              <a:rPr lang="en-US" sz="1800" dirty="0" smtClean="0"/>
              <a:t>Lipolysis </a:t>
            </a:r>
            <a:r>
              <a:rPr lang="en-US" sz="1800" dirty="0"/>
              <a:t>is stimulated by steroids, </a:t>
            </a:r>
            <a:r>
              <a:rPr lang="en-US" sz="1800" dirty="0" err="1"/>
              <a:t>catecholamines</a:t>
            </a:r>
            <a:r>
              <a:rPr lang="en-US" sz="1800" dirty="0"/>
              <a:t>, and glucagon, whereas insulin promotes synthesis and storage.</a:t>
            </a:r>
          </a:p>
          <a:p>
            <a:endParaRPr lang="ar-JO" sz="2000" dirty="0"/>
          </a:p>
        </p:txBody>
      </p:sp>
    </p:spTree>
    <p:extLst>
      <p:ext uri="{BB962C8B-B14F-4D97-AF65-F5344CB8AC3E}">
        <p14:creationId xmlns:p14="http://schemas.microsoft.com/office/powerpoint/2010/main" val="183248946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effectLst>
                  <a:outerShdw blurRad="38100" dist="38100" dir="2700000" algn="tl">
                    <a:srgbClr val="000000">
                      <a:alpha val="43137"/>
                    </a:srgbClr>
                  </a:outerShdw>
                </a:effectLst>
              </a:rPr>
              <a:t>LIPIDS</a:t>
            </a:r>
            <a:endParaRPr lang="ar-JO" dirty="0"/>
          </a:p>
        </p:txBody>
      </p:sp>
      <p:sp>
        <p:nvSpPr>
          <p:cNvPr id="3" name="عنصر نائب للمحتوى 2"/>
          <p:cNvSpPr>
            <a:spLocks noGrp="1"/>
          </p:cNvSpPr>
          <p:nvPr>
            <p:ph idx="1"/>
          </p:nvPr>
        </p:nvSpPr>
        <p:spPr/>
        <p:txBody>
          <a:bodyPr/>
          <a:lstStyle/>
          <a:p>
            <a:endParaRPr lang="en-US" sz="2000" dirty="0" smtClean="0"/>
          </a:p>
          <a:p>
            <a:endParaRPr lang="en-US" sz="2000" dirty="0" smtClean="0"/>
          </a:p>
          <a:p>
            <a:endParaRPr lang="en-US" sz="2000" dirty="0"/>
          </a:p>
          <a:p>
            <a:r>
              <a:rPr lang="en-US" sz="2000" dirty="0" smtClean="0"/>
              <a:t>Digestion </a:t>
            </a:r>
            <a:r>
              <a:rPr lang="en-US" sz="2000" dirty="0"/>
              <a:t>and absorption of </a:t>
            </a:r>
            <a:r>
              <a:rPr lang="en-US" sz="2000" dirty="0" smtClean="0"/>
              <a:t>lipids</a:t>
            </a:r>
          </a:p>
          <a:p>
            <a:pPr lvl="1"/>
            <a:r>
              <a:rPr lang="en-US" sz="1800" dirty="0" smtClean="0"/>
              <a:t> </a:t>
            </a:r>
            <a:r>
              <a:rPr lang="en-US" sz="1800" dirty="0"/>
              <a:t>is complex and utilizes nearly the entire GI tract. Coordination between biliary and pancreatic secretions, as well as a functional jejunum and ileum are necessary. </a:t>
            </a:r>
            <a:endParaRPr lang="en-US" sz="1800" dirty="0" smtClean="0"/>
          </a:p>
        </p:txBody>
      </p:sp>
    </p:spTree>
    <p:extLst>
      <p:ext uri="{BB962C8B-B14F-4D97-AF65-F5344CB8AC3E}">
        <p14:creationId xmlns:p14="http://schemas.microsoft.com/office/powerpoint/2010/main" val="649418549"/>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10095</TotalTime>
  <Words>4264</Words>
  <Application>Microsoft Office PowerPoint</Application>
  <PresentationFormat>عرض على الشاشة (3:4)‏</PresentationFormat>
  <Paragraphs>345</Paragraphs>
  <Slides>63</Slides>
  <Notes>0</Notes>
  <HiddenSlides>0</HiddenSlides>
  <MMClips>0</MMClips>
  <ScaleCrop>false</ScaleCrop>
  <HeadingPairs>
    <vt:vector size="4" baseType="variant">
      <vt:variant>
        <vt:lpstr>نسق</vt:lpstr>
      </vt:variant>
      <vt:variant>
        <vt:i4>1</vt:i4>
      </vt:variant>
      <vt:variant>
        <vt:lpstr>عناوين الشرائح</vt:lpstr>
      </vt:variant>
      <vt:variant>
        <vt:i4>63</vt:i4>
      </vt:variant>
    </vt:vector>
  </HeadingPairs>
  <TitlesOfParts>
    <vt:vector size="64" baseType="lpstr">
      <vt:lpstr>Office Theme</vt:lpstr>
      <vt:lpstr>Nutrition in Surgical Patients</vt:lpstr>
      <vt:lpstr>Introduction </vt:lpstr>
      <vt:lpstr>Introduction</vt:lpstr>
      <vt:lpstr>NUTRIENT METABOLISM</vt:lpstr>
      <vt:lpstr>CARBOHYDRATES</vt:lpstr>
      <vt:lpstr>CARBOHYDRATES</vt:lpstr>
      <vt:lpstr>NUTRIENT METABOLISM</vt:lpstr>
      <vt:lpstr>LIPIDS</vt:lpstr>
      <vt:lpstr>LIPIDS</vt:lpstr>
      <vt:lpstr>LIPIDS</vt:lpstr>
      <vt:lpstr>PROTEIN</vt:lpstr>
      <vt:lpstr>PROTEIN</vt:lpstr>
      <vt:lpstr>STRESS METABOLISM</vt:lpstr>
      <vt:lpstr>STRESS METABOLISM</vt:lpstr>
      <vt:lpstr>STRESS METABOLISM</vt:lpstr>
      <vt:lpstr>STRESS METABOLISM</vt:lpstr>
      <vt:lpstr>STRESS METABOLISM</vt:lpstr>
      <vt:lpstr>NUTRITIONAL ASSESSMENT</vt:lpstr>
      <vt:lpstr>عرض تقديمي في PowerPoint</vt:lpstr>
      <vt:lpstr>عرض تقديمي في PowerPoint</vt:lpstr>
      <vt:lpstr>عرض تقديمي في PowerPoint</vt:lpstr>
      <vt:lpstr>عرض تقديمي في PowerPoint</vt:lpstr>
      <vt:lpstr>CLINICAL ASSESSMENT</vt:lpstr>
      <vt:lpstr>عرض تقديمي في PowerPoint</vt:lpstr>
      <vt:lpstr>عرض تقديمي في PowerPoint</vt:lpstr>
      <vt:lpstr>عرض تقديمي في PowerPoint</vt:lpstr>
      <vt:lpstr>ESTIMATION OF ENERGY NEEDS</vt:lpstr>
      <vt:lpstr>ESTIMATION OF ENERGY NEEDS</vt:lpstr>
      <vt:lpstr>عرض تقديمي في PowerPoint</vt:lpstr>
      <vt:lpstr>عرض تقديمي في PowerPoint</vt:lpstr>
      <vt:lpstr>NUTRITION ADMINISTRATION</vt:lpstr>
      <vt:lpstr>INITIAL TIMING OF ADMINISTRATION</vt:lpstr>
      <vt:lpstr>Strategies to Hasten GI Recovery Following Abdominal Surgery:</vt:lpstr>
      <vt:lpstr>عرض تقديمي في PowerPoint</vt:lpstr>
      <vt:lpstr>ROUTE OF ADMINISTRATION</vt:lpstr>
      <vt:lpstr>DIET SELECTION</vt:lpstr>
      <vt:lpstr>عرض تقديمي في PowerPoint</vt:lpstr>
      <vt:lpstr>عرض تقديمي في PowerPoint</vt:lpstr>
      <vt:lpstr>عرض تقديمي في PowerPoint</vt:lpstr>
      <vt:lpstr>NUTRITIONAL SUPPORT</vt:lpstr>
      <vt:lpstr>عرض تقديمي في PowerPoint</vt:lpstr>
      <vt:lpstr>ROUTES OF NUTRITIONAL SUPPORT</vt:lpstr>
      <vt:lpstr>ROUTES OF NUTRITIONAL SUPPORT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Parenteral nutrition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Company>JUH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raed</dc:creator>
  <cp:lastModifiedBy>Nahed</cp:lastModifiedBy>
  <cp:revision>357</cp:revision>
  <dcterms:created xsi:type="dcterms:W3CDTF">2009-01-31T06:06:07Z</dcterms:created>
  <dcterms:modified xsi:type="dcterms:W3CDTF">2017-04-24T04:04:53Z</dcterms:modified>
</cp:coreProperties>
</file>