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5"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03C5B5-DCD3-452F-A85F-491AB243AAEE}" type="datetimeFigureOut">
              <a:rPr lang="en-US" smtClean="0"/>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3C5B5-DCD3-452F-A85F-491AB243AAEE}" type="datetimeFigureOut">
              <a:rPr lang="en-US" smtClean="0"/>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3C5B5-DCD3-452F-A85F-491AB243AAEE}" type="datetimeFigureOut">
              <a:rPr lang="en-US" smtClean="0"/>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3C5B5-DCD3-452F-A85F-491AB243AAEE}" type="datetimeFigureOut">
              <a:rPr lang="en-US" smtClean="0"/>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3C5B5-DCD3-452F-A85F-491AB243AAEE}" type="datetimeFigureOut">
              <a:rPr lang="en-US" smtClean="0"/>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03C5B5-DCD3-452F-A85F-491AB243AAEE}" type="datetimeFigureOut">
              <a:rPr lang="en-US" smtClean="0"/>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03C5B5-DCD3-452F-A85F-491AB243AAEE}" type="datetimeFigureOut">
              <a:rPr lang="en-US" smtClean="0"/>
              <a:t>3/24/2012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03C5B5-DCD3-452F-A85F-491AB243AAEE}" type="datetimeFigureOut">
              <a:rPr lang="en-US" smtClean="0"/>
              <a:t>3/24/2012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3C5B5-DCD3-452F-A85F-491AB243AAEE}" type="datetimeFigureOut">
              <a:rPr lang="en-US" smtClean="0"/>
              <a:t>3/24/2012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3C5B5-DCD3-452F-A85F-491AB243AAEE}" type="datetimeFigureOut">
              <a:rPr lang="en-US" smtClean="0"/>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3C5B5-DCD3-452F-A85F-491AB243AAEE}" type="datetimeFigureOut">
              <a:rPr lang="en-US" smtClean="0"/>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ED07-7B35-4457-AE25-3F4EEB5588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3C5B5-DCD3-452F-A85F-491AB243AAEE}" type="datetimeFigureOut">
              <a:rPr lang="en-US" smtClean="0"/>
              <a:t>3/24/2012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BED07-7B35-4457-AE25-3F4EEB5588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upload.wikimedia.org/wikipedia/commons/e/e2/Gray818.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en/6/61/Apehand_2.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Nerve injuries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Radial Nerve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radial nerve which arises from the posterior cord of the brachial plexus, characteristically gives off its branches some distance proximal to the part to be innervated.</a:t>
            </a:r>
          </a:p>
          <a:p>
            <a:endParaRPr lang="en-US" dirty="0"/>
          </a:p>
          <a:p>
            <a:r>
              <a:rPr lang="en-US" dirty="0" smtClean="0"/>
              <a:t>In the </a:t>
            </a:r>
            <a:r>
              <a:rPr lang="en-US" dirty="0" err="1" smtClean="0"/>
              <a:t>axilla</a:t>
            </a:r>
            <a:r>
              <a:rPr lang="en-US" dirty="0" smtClean="0"/>
              <a:t> it gives off three branches:</a:t>
            </a:r>
          </a:p>
          <a:p>
            <a:r>
              <a:rPr lang="en-US" dirty="0" smtClean="0"/>
              <a:t>the posterior </a:t>
            </a:r>
            <a:r>
              <a:rPr lang="en-US" dirty="0" err="1" smtClean="0"/>
              <a:t>cutaneous</a:t>
            </a:r>
            <a:r>
              <a:rPr lang="en-US" dirty="0" smtClean="0"/>
              <a:t> nerve of the arm, which supplies the skin on the back of the arm down to the elbow</a:t>
            </a:r>
          </a:p>
          <a:p>
            <a:r>
              <a:rPr lang="en-US" dirty="0" smtClean="0"/>
              <a:t>the nerve to the long head of the triceps</a:t>
            </a:r>
          </a:p>
          <a:p>
            <a:r>
              <a:rPr lang="en-US" dirty="0" smtClean="0"/>
              <a:t>and the nerve to the medial head of the triceps.</a:t>
            </a:r>
          </a:p>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810000" cy="4525963"/>
          </a:xfrm>
        </p:spPr>
        <p:txBody>
          <a:bodyPr>
            <a:normAutofit fontScale="55000" lnSpcReduction="20000"/>
          </a:bodyPr>
          <a:lstStyle/>
          <a:p>
            <a:r>
              <a:rPr lang="en-US" dirty="0" smtClean="0"/>
              <a:t>In the spiral groove of the </a:t>
            </a:r>
            <a:r>
              <a:rPr lang="en-US" dirty="0" err="1" smtClean="0"/>
              <a:t>humerus</a:t>
            </a:r>
            <a:r>
              <a:rPr lang="en-US" dirty="0" smtClean="0"/>
              <a:t> it gives off four branches:</a:t>
            </a:r>
          </a:p>
          <a:p>
            <a:r>
              <a:rPr lang="en-US" dirty="0" smtClean="0"/>
              <a:t>the lower lateral </a:t>
            </a:r>
            <a:r>
              <a:rPr lang="en-US" dirty="0" err="1" smtClean="0"/>
              <a:t>cutaneous</a:t>
            </a:r>
            <a:r>
              <a:rPr lang="en-US" dirty="0" smtClean="0"/>
              <a:t> nerve of the arm, which supplies the lateral surface of the arm down to the elbow</a:t>
            </a:r>
          </a:p>
          <a:p>
            <a:endParaRPr lang="en-US" dirty="0" smtClean="0"/>
          </a:p>
          <a:p>
            <a:r>
              <a:rPr lang="en-US" dirty="0" smtClean="0"/>
              <a:t>the posterior </a:t>
            </a:r>
            <a:r>
              <a:rPr lang="en-US" dirty="0" err="1" smtClean="0"/>
              <a:t>cutaneous</a:t>
            </a:r>
            <a:r>
              <a:rPr lang="en-US" dirty="0" smtClean="0"/>
              <a:t> nerve of the forearm, which supplies the skin down the middle of the back of the forearm as far as the wrist</a:t>
            </a:r>
          </a:p>
          <a:p>
            <a:endParaRPr lang="en-US" dirty="0" smtClean="0"/>
          </a:p>
          <a:p>
            <a:r>
              <a:rPr lang="en-US" dirty="0" smtClean="0"/>
              <a:t>the nerve to the lateral head of the triceps</a:t>
            </a:r>
          </a:p>
          <a:p>
            <a:endParaRPr lang="en-US" dirty="0"/>
          </a:p>
          <a:p>
            <a:r>
              <a:rPr lang="en-US" dirty="0" smtClean="0"/>
              <a:t>and the nerve to the medial head of the triceps and the </a:t>
            </a:r>
            <a:r>
              <a:rPr lang="en-US" dirty="0" err="1" smtClean="0"/>
              <a:t>anconeus</a:t>
            </a:r>
            <a:r>
              <a:rPr lang="en-US" dirty="0" smtClean="0"/>
              <a:t>.</a:t>
            </a:r>
            <a:endParaRPr lang="en-US" dirty="0"/>
          </a:p>
          <a:p>
            <a:endParaRPr lang="en-US" dirty="0"/>
          </a:p>
        </p:txBody>
      </p:sp>
      <p:pic>
        <p:nvPicPr>
          <p:cNvPr id="30722" name="Picture 2" descr="http://3.bp.blogspot.com/_UzsGRLtk0hI/TLOXGiGXRnI/AAAAAAAAAKQ/9YkOAVlTzI8/s1600/rad1.gif"/>
          <p:cNvPicPr>
            <a:picLocks noChangeAspect="1" noChangeArrowheads="1"/>
          </p:cNvPicPr>
          <p:nvPr/>
        </p:nvPicPr>
        <p:blipFill>
          <a:blip r:embed="rId2" cstate="print"/>
          <a:srcRect/>
          <a:stretch>
            <a:fillRect/>
          </a:stretch>
        </p:blipFill>
        <p:spPr bwMode="auto">
          <a:xfrm>
            <a:off x="5257800" y="1905000"/>
            <a:ext cx="3448050" cy="4038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In the anterior compartment of the arm above the lateral </a:t>
            </a:r>
            <a:r>
              <a:rPr lang="en-US" dirty="0" err="1" smtClean="0"/>
              <a:t>epicondyle</a:t>
            </a:r>
            <a:r>
              <a:rPr lang="en-US" dirty="0" smtClean="0"/>
              <a:t> it gives off three branches:</a:t>
            </a:r>
          </a:p>
          <a:p>
            <a:endParaRPr lang="en-US" dirty="0"/>
          </a:p>
          <a:p>
            <a:r>
              <a:rPr lang="en-US" dirty="0" smtClean="0"/>
              <a:t>the nerve to a small part of the </a:t>
            </a:r>
            <a:r>
              <a:rPr lang="en-US" dirty="0" err="1" smtClean="0"/>
              <a:t>brachialis</a:t>
            </a:r>
            <a:endParaRPr lang="en-US" dirty="0" smtClean="0"/>
          </a:p>
          <a:p>
            <a:endParaRPr lang="en-US" dirty="0"/>
          </a:p>
          <a:p>
            <a:r>
              <a:rPr lang="en-US" dirty="0" smtClean="0"/>
              <a:t>the nerve to the </a:t>
            </a:r>
            <a:r>
              <a:rPr lang="en-US" dirty="0" err="1" smtClean="0"/>
              <a:t>brachioradialis</a:t>
            </a:r>
            <a:endParaRPr lang="en-US" dirty="0" smtClean="0"/>
          </a:p>
          <a:p>
            <a:endParaRPr lang="en-US" dirty="0"/>
          </a:p>
          <a:p>
            <a:r>
              <a:rPr lang="en-US" dirty="0" smtClean="0"/>
              <a:t>and the nerve to the extensor </a:t>
            </a:r>
            <a:r>
              <a:rPr lang="en-US" dirty="0" err="1" smtClean="0"/>
              <a:t>carpi</a:t>
            </a:r>
            <a:r>
              <a:rPr lang="en-US" dirty="0" smtClean="0"/>
              <a:t> </a:t>
            </a:r>
            <a:r>
              <a:rPr lang="en-US" dirty="0" err="1" smtClean="0"/>
              <a:t>radialis</a:t>
            </a:r>
            <a:r>
              <a:rPr lang="en-US" dirty="0" smtClean="0"/>
              <a:t> </a:t>
            </a:r>
            <a:r>
              <a:rPr lang="en-US" dirty="0" err="1" smtClean="0"/>
              <a:t>longus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91000" cy="5105400"/>
          </a:xfrm>
        </p:spPr>
        <p:txBody>
          <a:bodyPr>
            <a:normAutofit fontScale="55000" lnSpcReduction="20000"/>
          </a:bodyPr>
          <a:lstStyle/>
          <a:p>
            <a:r>
              <a:rPr lang="en-US" dirty="0" smtClean="0"/>
              <a:t>In the </a:t>
            </a:r>
            <a:r>
              <a:rPr lang="en-US" dirty="0" err="1" smtClean="0"/>
              <a:t>cubital</a:t>
            </a:r>
            <a:r>
              <a:rPr lang="en-US" dirty="0" smtClean="0"/>
              <a:t> </a:t>
            </a:r>
            <a:r>
              <a:rPr lang="en-US" dirty="0" err="1" smtClean="0"/>
              <a:t>fossa</a:t>
            </a:r>
            <a:r>
              <a:rPr lang="en-US" dirty="0" smtClean="0"/>
              <a:t> it gives off the deep branch of the radial nerve and continues as the superficial radial nerve</a:t>
            </a:r>
          </a:p>
          <a:p>
            <a:endParaRPr lang="en-US" dirty="0"/>
          </a:p>
          <a:p>
            <a:r>
              <a:rPr lang="en-US" dirty="0" smtClean="0"/>
              <a:t>The deep branch supplies the extensor </a:t>
            </a:r>
            <a:r>
              <a:rPr lang="en-US" dirty="0" err="1" smtClean="0"/>
              <a:t>carpi</a:t>
            </a:r>
            <a:r>
              <a:rPr lang="en-US" dirty="0" smtClean="0"/>
              <a:t> </a:t>
            </a:r>
            <a:r>
              <a:rPr lang="en-US" dirty="0" err="1" smtClean="0"/>
              <a:t>radialis</a:t>
            </a:r>
            <a:r>
              <a:rPr lang="en-US" dirty="0" smtClean="0"/>
              <a:t> </a:t>
            </a:r>
            <a:r>
              <a:rPr lang="en-US" dirty="0" err="1" smtClean="0"/>
              <a:t>brevis</a:t>
            </a:r>
            <a:r>
              <a:rPr lang="en-US" dirty="0" smtClean="0"/>
              <a:t> and the </a:t>
            </a:r>
            <a:r>
              <a:rPr lang="en-US" dirty="0" err="1" smtClean="0"/>
              <a:t>supinator</a:t>
            </a:r>
            <a:r>
              <a:rPr lang="en-US" dirty="0" smtClean="0"/>
              <a:t> in the </a:t>
            </a:r>
            <a:r>
              <a:rPr lang="en-US" dirty="0" err="1" smtClean="0"/>
              <a:t>cubital</a:t>
            </a:r>
            <a:r>
              <a:rPr lang="en-US" dirty="0" smtClean="0"/>
              <a:t> </a:t>
            </a:r>
            <a:r>
              <a:rPr lang="en-US" dirty="0" err="1" smtClean="0"/>
              <a:t>fossa</a:t>
            </a:r>
            <a:r>
              <a:rPr lang="en-US" dirty="0" smtClean="0"/>
              <a:t> and all the extensor muscles in the posterior compartment of the forearm.</a:t>
            </a:r>
          </a:p>
          <a:p>
            <a:endParaRPr lang="en-US" dirty="0"/>
          </a:p>
          <a:p>
            <a:r>
              <a:rPr lang="en-US" dirty="0" smtClean="0"/>
              <a:t>The superficial radial nerve is sensory and supplies the skin over the lateral part of the dorsum of the hand and the dorsal surface of the lateral three and a half fingers proximal to the nail beds </a:t>
            </a:r>
          </a:p>
          <a:p>
            <a:endParaRPr lang="en-US" dirty="0"/>
          </a:p>
          <a:p>
            <a:r>
              <a:rPr lang="en-US" dirty="0" smtClean="0"/>
              <a:t>The radial nerve is commonly damaged in the </a:t>
            </a:r>
            <a:r>
              <a:rPr lang="en-US" dirty="0" err="1" smtClean="0"/>
              <a:t>axilla</a:t>
            </a:r>
            <a:r>
              <a:rPr lang="en-US" dirty="0" smtClean="0"/>
              <a:t> and in the spiral groove</a:t>
            </a:r>
            <a:endParaRPr lang="en-US" dirty="0"/>
          </a:p>
        </p:txBody>
      </p:sp>
      <p:pic>
        <p:nvPicPr>
          <p:cNvPr id="28674" name="Picture 2" descr="http://www.dieutridau.com/thongtin/hinhanh/radial-nerve-block-at-the-elbow1.jpg"/>
          <p:cNvPicPr>
            <a:picLocks noChangeAspect="1" noChangeArrowheads="1"/>
          </p:cNvPicPr>
          <p:nvPr/>
        </p:nvPicPr>
        <p:blipFill>
          <a:blip r:embed="rId2" cstate="print"/>
          <a:srcRect/>
          <a:stretch>
            <a:fillRect/>
          </a:stretch>
        </p:blipFill>
        <p:spPr bwMode="auto">
          <a:xfrm>
            <a:off x="4876800" y="1600200"/>
            <a:ext cx="4267200" cy="50101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1143000"/>
            <a:ext cx="7772400" cy="1143000"/>
          </a:xfrm>
        </p:spPr>
        <p:txBody>
          <a:bodyPr/>
          <a:lstStyle/>
          <a:p>
            <a:endParaRPr lang="en-US"/>
          </a:p>
        </p:txBody>
      </p:sp>
      <p:sp>
        <p:nvSpPr>
          <p:cNvPr id="51203" name="Rectangle 3"/>
          <p:cNvSpPr>
            <a:spLocks noGrp="1" noChangeArrowheads="1"/>
          </p:cNvSpPr>
          <p:nvPr>
            <p:ph type="body" idx="1"/>
          </p:nvPr>
        </p:nvSpPr>
        <p:spPr>
          <a:xfrm>
            <a:off x="685800" y="228600"/>
            <a:ext cx="8458200" cy="5867400"/>
          </a:xfrm>
          <a:ln/>
        </p:spPr>
        <p:txBody>
          <a:bodyPr>
            <a:normAutofit fontScale="85000" lnSpcReduction="20000"/>
          </a:bodyPr>
          <a:lstStyle/>
          <a:p>
            <a:pPr>
              <a:buFontTx/>
              <a:buNone/>
            </a:pPr>
            <a:r>
              <a:rPr lang="en-US"/>
              <a:t>		Triceps, long head</a:t>
            </a:r>
          </a:p>
          <a:p>
            <a:pPr>
              <a:buFontTx/>
              <a:buNone/>
            </a:pPr>
            <a:r>
              <a:rPr lang="en-US"/>
              <a:t>Triceps, lateral head			Triceps, med hd</a:t>
            </a:r>
          </a:p>
          <a:p>
            <a:pPr>
              <a:buFontTx/>
              <a:buNone/>
            </a:pPr>
            <a:endParaRPr lang="en-US"/>
          </a:p>
          <a:p>
            <a:pPr>
              <a:buFontTx/>
              <a:buNone/>
            </a:pPr>
            <a:r>
              <a:rPr lang="en-US"/>
              <a:t>Brachioradialis</a:t>
            </a:r>
          </a:p>
          <a:p>
            <a:pPr>
              <a:buFontTx/>
              <a:buNone/>
            </a:pPr>
            <a:r>
              <a:rPr lang="en-US"/>
              <a:t>	ECRL</a:t>
            </a:r>
          </a:p>
          <a:p>
            <a:pPr>
              <a:buFontTx/>
              <a:buNone/>
            </a:pPr>
            <a:r>
              <a:rPr lang="en-US"/>
              <a:t>ECRB						Superficial</a:t>
            </a:r>
          </a:p>
          <a:p>
            <a:pPr>
              <a:buFontTx/>
              <a:buNone/>
            </a:pPr>
            <a:r>
              <a:rPr lang="en-US"/>
              <a:t>	Supinator					Radial sens</a:t>
            </a:r>
          </a:p>
          <a:p>
            <a:pPr>
              <a:buFontTx/>
              <a:buNone/>
            </a:pPr>
            <a:r>
              <a:rPr lang="en-US"/>
              <a:t>Ext Digit</a:t>
            </a:r>
          </a:p>
          <a:p>
            <a:pPr>
              <a:buFontTx/>
              <a:buNone/>
            </a:pPr>
            <a:r>
              <a:rPr lang="en-US"/>
              <a:t>	Abd Pol Longus			Post Interosseous</a:t>
            </a:r>
          </a:p>
          <a:p>
            <a:pPr>
              <a:buFontTx/>
              <a:buNone/>
            </a:pPr>
            <a:r>
              <a:rPr lang="en-US"/>
              <a:t>Ext Pol Longus</a:t>
            </a:r>
          </a:p>
          <a:p>
            <a:pPr>
              <a:buFontTx/>
              <a:buNone/>
            </a:pPr>
            <a:r>
              <a:rPr lang="en-US"/>
              <a:t>	Ext Pol Br</a:t>
            </a:r>
          </a:p>
          <a:p>
            <a:pPr>
              <a:buFontTx/>
              <a:buNone/>
            </a:pPr>
            <a:r>
              <a:rPr lang="en-US"/>
              <a:t>Ext Indicies</a:t>
            </a:r>
          </a:p>
          <a:p>
            <a:pPr>
              <a:buFontTx/>
              <a:buNone/>
            </a:pPr>
            <a:r>
              <a:rPr lang="en-US"/>
              <a:t>		</a:t>
            </a:r>
          </a:p>
        </p:txBody>
      </p:sp>
      <p:sp>
        <p:nvSpPr>
          <p:cNvPr id="51204" name="Line 4"/>
          <p:cNvSpPr>
            <a:spLocks noChangeShapeType="1"/>
          </p:cNvSpPr>
          <p:nvPr/>
        </p:nvSpPr>
        <p:spPr bwMode="auto">
          <a:xfrm>
            <a:off x="5029200" y="228600"/>
            <a:ext cx="0" cy="5410200"/>
          </a:xfrm>
          <a:prstGeom prst="line">
            <a:avLst/>
          </a:prstGeom>
          <a:noFill/>
          <a:ln w="9525">
            <a:noFill/>
            <a:round/>
            <a:headEnd/>
            <a:tailEnd/>
          </a:ln>
          <a:effectLst/>
        </p:spPr>
        <p:txBody>
          <a:bodyPr wrap="none" anchor="ctr"/>
          <a:lstStyle/>
          <a:p>
            <a:endParaRPr lang="en-US"/>
          </a:p>
        </p:txBody>
      </p:sp>
      <p:sp>
        <p:nvSpPr>
          <p:cNvPr id="51205" name="Line 5"/>
          <p:cNvSpPr>
            <a:spLocks noChangeShapeType="1"/>
          </p:cNvSpPr>
          <p:nvPr/>
        </p:nvSpPr>
        <p:spPr bwMode="auto">
          <a:xfrm>
            <a:off x="5181600" y="685800"/>
            <a:ext cx="0" cy="5715000"/>
          </a:xfrm>
          <a:prstGeom prst="line">
            <a:avLst/>
          </a:prstGeom>
          <a:noFill/>
          <a:ln w="57150">
            <a:solidFill>
              <a:schemeClr val="folHlink"/>
            </a:solidFill>
            <a:round/>
            <a:headEnd/>
            <a:tailEnd/>
          </a:ln>
          <a:effectLst/>
        </p:spPr>
        <p:txBody>
          <a:bodyPr wrap="none" anchor="ctr"/>
          <a:lstStyle/>
          <a:p>
            <a:endParaRPr lang="en-US"/>
          </a:p>
        </p:txBody>
      </p:sp>
      <p:sp>
        <p:nvSpPr>
          <p:cNvPr id="51206" name="Line 6"/>
          <p:cNvSpPr>
            <a:spLocks noChangeShapeType="1"/>
          </p:cNvSpPr>
          <p:nvPr/>
        </p:nvSpPr>
        <p:spPr bwMode="auto">
          <a:xfrm flipH="1">
            <a:off x="4572000" y="304800"/>
            <a:ext cx="609600" cy="228600"/>
          </a:xfrm>
          <a:prstGeom prst="line">
            <a:avLst/>
          </a:prstGeom>
          <a:noFill/>
          <a:ln w="57150">
            <a:solidFill>
              <a:schemeClr val="folHlink"/>
            </a:solidFill>
            <a:round/>
            <a:headEnd/>
            <a:tailEnd/>
          </a:ln>
          <a:effectLst/>
        </p:spPr>
        <p:txBody>
          <a:bodyPr wrap="none" anchor="ctr"/>
          <a:lstStyle/>
          <a:p>
            <a:endParaRPr lang="en-US"/>
          </a:p>
        </p:txBody>
      </p:sp>
      <p:sp>
        <p:nvSpPr>
          <p:cNvPr id="51207" name="Line 7"/>
          <p:cNvSpPr>
            <a:spLocks noChangeShapeType="1"/>
          </p:cNvSpPr>
          <p:nvPr/>
        </p:nvSpPr>
        <p:spPr bwMode="auto">
          <a:xfrm flipH="1">
            <a:off x="4114800" y="609600"/>
            <a:ext cx="1143000" cy="381000"/>
          </a:xfrm>
          <a:prstGeom prst="line">
            <a:avLst/>
          </a:prstGeom>
          <a:noFill/>
          <a:ln w="57150">
            <a:solidFill>
              <a:schemeClr val="folHlink"/>
            </a:solidFill>
            <a:round/>
            <a:headEnd/>
            <a:tailEnd/>
          </a:ln>
          <a:effectLst/>
        </p:spPr>
        <p:txBody>
          <a:bodyPr wrap="none" anchor="ctr"/>
          <a:lstStyle/>
          <a:p>
            <a:endParaRPr lang="en-US"/>
          </a:p>
        </p:txBody>
      </p:sp>
      <p:sp>
        <p:nvSpPr>
          <p:cNvPr id="51208" name="Line 8"/>
          <p:cNvSpPr>
            <a:spLocks noChangeShapeType="1"/>
          </p:cNvSpPr>
          <p:nvPr/>
        </p:nvSpPr>
        <p:spPr bwMode="auto">
          <a:xfrm>
            <a:off x="5181600" y="838200"/>
            <a:ext cx="1066800" cy="152400"/>
          </a:xfrm>
          <a:prstGeom prst="line">
            <a:avLst/>
          </a:prstGeom>
          <a:noFill/>
          <a:ln w="57150">
            <a:solidFill>
              <a:schemeClr val="folHlink"/>
            </a:solidFill>
            <a:round/>
            <a:headEnd/>
            <a:tailEnd/>
          </a:ln>
          <a:effectLst/>
        </p:spPr>
        <p:txBody>
          <a:bodyPr wrap="none" anchor="ctr"/>
          <a:lstStyle/>
          <a:p>
            <a:endParaRPr lang="en-US"/>
          </a:p>
        </p:txBody>
      </p:sp>
      <p:sp>
        <p:nvSpPr>
          <p:cNvPr id="51209" name="Oval 9"/>
          <p:cNvSpPr>
            <a:spLocks noChangeArrowheads="1"/>
          </p:cNvSpPr>
          <p:nvPr/>
        </p:nvSpPr>
        <p:spPr bwMode="auto">
          <a:xfrm>
            <a:off x="5029200" y="1371600"/>
            <a:ext cx="304800" cy="304800"/>
          </a:xfrm>
          <a:prstGeom prst="ellipse">
            <a:avLst/>
          </a:prstGeom>
          <a:noFill/>
          <a:ln w="38100">
            <a:solidFill>
              <a:schemeClr val="accent1"/>
            </a:solidFill>
            <a:round/>
            <a:headEnd/>
            <a:tailEnd/>
          </a:ln>
          <a:effectLst/>
        </p:spPr>
        <p:txBody>
          <a:bodyPr wrap="none" anchor="ctr"/>
          <a:lstStyle/>
          <a:p>
            <a:endParaRPr lang="en-US"/>
          </a:p>
        </p:txBody>
      </p:sp>
      <p:sp>
        <p:nvSpPr>
          <p:cNvPr id="51210" name="Line 10"/>
          <p:cNvSpPr>
            <a:spLocks noChangeShapeType="1"/>
          </p:cNvSpPr>
          <p:nvPr/>
        </p:nvSpPr>
        <p:spPr bwMode="auto">
          <a:xfrm flipH="1">
            <a:off x="3200400" y="1905000"/>
            <a:ext cx="1981200" cy="152400"/>
          </a:xfrm>
          <a:prstGeom prst="line">
            <a:avLst/>
          </a:prstGeom>
          <a:noFill/>
          <a:ln w="57150">
            <a:solidFill>
              <a:schemeClr val="folHlink"/>
            </a:solidFill>
            <a:round/>
            <a:headEnd/>
            <a:tailEnd/>
          </a:ln>
          <a:effectLst/>
        </p:spPr>
        <p:txBody>
          <a:bodyPr wrap="none" anchor="ctr"/>
          <a:lstStyle/>
          <a:p>
            <a:endParaRPr lang="en-US"/>
          </a:p>
        </p:txBody>
      </p:sp>
      <p:sp>
        <p:nvSpPr>
          <p:cNvPr id="51211" name="Line 11"/>
          <p:cNvSpPr>
            <a:spLocks noChangeShapeType="1"/>
          </p:cNvSpPr>
          <p:nvPr/>
        </p:nvSpPr>
        <p:spPr bwMode="auto">
          <a:xfrm flipH="1">
            <a:off x="2209800" y="2286000"/>
            <a:ext cx="2971800" cy="228600"/>
          </a:xfrm>
          <a:prstGeom prst="line">
            <a:avLst/>
          </a:prstGeom>
          <a:noFill/>
          <a:ln w="57150">
            <a:solidFill>
              <a:schemeClr val="folHlink"/>
            </a:solidFill>
            <a:round/>
            <a:headEnd/>
            <a:tailEnd/>
          </a:ln>
          <a:effectLst/>
        </p:spPr>
        <p:txBody>
          <a:bodyPr wrap="none" anchor="ctr"/>
          <a:lstStyle/>
          <a:p>
            <a:endParaRPr lang="en-US"/>
          </a:p>
        </p:txBody>
      </p:sp>
      <p:sp>
        <p:nvSpPr>
          <p:cNvPr id="51212" name="Line 12"/>
          <p:cNvSpPr>
            <a:spLocks noChangeShapeType="1"/>
          </p:cNvSpPr>
          <p:nvPr/>
        </p:nvSpPr>
        <p:spPr bwMode="auto">
          <a:xfrm flipH="1">
            <a:off x="1905000" y="2895600"/>
            <a:ext cx="3276600" cy="152400"/>
          </a:xfrm>
          <a:prstGeom prst="line">
            <a:avLst/>
          </a:prstGeom>
          <a:noFill/>
          <a:ln w="57150">
            <a:solidFill>
              <a:schemeClr val="folHlink"/>
            </a:solidFill>
            <a:round/>
            <a:headEnd/>
            <a:tailEnd/>
          </a:ln>
          <a:effectLst/>
        </p:spPr>
        <p:txBody>
          <a:bodyPr wrap="none" anchor="ctr"/>
          <a:lstStyle/>
          <a:p>
            <a:endParaRPr lang="en-US"/>
          </a:p>
        </p:txBody>
      </p:sp>
      <p:sp>
        <p:nvSpPr>
          <p:cNvPr id="51213" name="Line 13"/>
          <p:cNvSpPr>
            <a:spLocks noChangeShapeType="1"/>
          </p:cNvSpPr>
          <p:nvPr/>
        </p:nvSpPr>
        <p:spPr bwMode="auto">
          <a:xfrm>
            <a:off x="5181600" y="3124200"/>
            <a:ext cx="685800" cy="228600"/>
          </a:xfrm>
          <a:prstGeom prst="line">
            <a:avLst/>
          </a:prstGeom>
          <a:noFill/>
          <a:ln w="57150">
            <a:solidFill>
              <a:schemeClr val="folHlink"/>
            </a:solidFill>
            <a:round/>
            <a:headEnd/>
            <a:tailEnd/>
          </a:ln>
          <a:effectLst/>
        </p:spPr>
        <p:txBody>
          <a:bodyPr wrap="none" anchor="ctr"/>
          <a:lstStyle/>
          <a:p>
            <a:endParaRPr lang="en-US"/>
          </a:p>
        </p:txBody>
      </p:sp>
      <p:sp>
        <p:nvSpPr>
          <p:cNvPr id="51214" name="Line 14"/>
          <p:cNvSpPr>
            <a:spLocks noChangeShapeType="1"/>
          </p:cNvSpPr>
          <p:nvPr/>
        </p:nvSpPr>
        <p:spPr bwMode="auto">
          <a:xfrm flipV="1">
            <a:off x="5181600" y="0"/>
            <a:ext cx="0" cy="609600"/>
          </a:xfrm>
          <a:prstGeom prst="line">
            <a:avLst/>
          </a:prstGeom>
          <a:noFill/>
          <a:ln w="57150">
            <a:solidFill>
              <a:schemeClr val="folHlink"/>
            </a:solidFill>
            <a:round/>
            <a:headEnd/>
            <a:tailEnd/>
          </a:ln>
          <a:effectLst/>
        </p:spPr>
        <p:txBody>
          <a:bodyPr wrap="none" anchor="ctr"/>
          <a:lstStyle/>
          <a:p>
            <a:endParaRPr lang="en-US"/>
          </a:p>
        </p:txBody>
      </p:sp>
      <p:sp>
        <p:nvSpPr>
          <p:cNvPr id="51215" name="Line 15"/>
          <p:cNvSpPr>
            <a:spLocks noChangeShapeType="1"/>
          </p:cNvSpPr>
          <p:nvPr/>
        </p:nvSpPr>
        <p:spPr bwMode="auto">
          <a:xfrm flipH="1">
            <a:off x="2667000" y="3352800"/>
            <a:ext cx="2514600" cy="228600"/>
          </a:xfrm>
          <a:prstGeom prst="line">
            <a:avLst/>
          </a:prstGeom>
          <a:noFill/>
          <a:ln w="57150">
            <a:solidFill>
              <a:schemeClr val="folHlink"/>
            </a:solidFill>
            <a:round/>
            <a:headEnd/>
            <a:tailEnd/>
          </a:ln>
          <a:effectLst/>
        </p:spPr>
        <p:txBody>
          <a:bodyPr wrap="none" anchor="ctr"/>
          <a:lstStyle/>
          <a:p>
            <a:endParaRPr lang="en-US"/>
          </a:p>
        </p:txBody>
      </p:sp>
      <p:sp>
        <p:nvSpPr>
          <p:cNvPr id="51216" name="Line 16"/>
          <p:cNvSpPr>
            <a:spLocks noChangeShapeType="1"/>
          </p:cNvSpPr>
          <p:nvPr/>
        </p:nvSpPr>
        <p:spPr bwMode="auto">
          <a:xfrm flipH="1">
            <a:off x="2286000" y="3810000"/>
            <a:ext cx="2895600" cy="304800"/>
          </a:xfrm>
          <a:prstGeom prst="line">
            <a:avLst/>
          </a:prstGeom>
          <a:noFill/>
          <a:ln w="57150">
            <a:solidFill>
              <a:schemeClr val="folHlink"/>
            </a:solidFill>
            <a:round/>
            <a:headEnd/>
            <a:tailEnd/>
          </a:ln>
          <a:effectLst/>
        </p:spPr>
        <p:txBody>
          <a:bodyPr wrap="none" anchor="ctr"/>
          <a:lstStyle/>
          <a:p>
            <a:endParaRPr lang="en-US"/>
          </a:p>
        </p:txBody>
      </p:sp>
      <p:sp>
        <p:nvSpPr>
          <p:cNvPr id="51217" name="Line 17"/>
          <p:cNvSpPr>
            <a:spLocks noChangeShapeType="1"/>
          </p:cNvSpPr>
          <p:nvPr/>
        </p:nvSpPr>
        <p:spPr bwMode="auto">
          <a:xfrm flipH="1">
            <a:off x="3657600" y="4343400"/>
            <a:ext cx="1524000" cy="304800"/>
          </a:xfrm>
          <a:prstGeom prst="line">
            <a:avLst/>
          </a:prstGeom>
          <a:noFill/>
          <a:ln w="57150">
            <a:solidFill>
              <a:schemeClr val="folHlink"/>
            </a:solidFill>
            <a:round/>
            <a:headEnd/>
            <a:tailEnd/>
          </a:ln>
          <a:effectLst/>
        </p:spPr>
        <p:txBody>
          <a:bodyPr wrap="none" anchor="ctr"/>
          <a:lstStyle/>
          <a:p>
            <a:endParaRPr lang="en-US"/>
          </a:p>
        </p:txBody>
      </p:sp>
      <p:sp>
        <p:nvSpPr>
          <p:cNvPr id="51218" name="Line 18"/>
          <p:cNvSpPr>
            <a:spLocks noChangeShapeType="1"/>
          </p:cNvSpPr>
          <p:nvPr/>
        </p:nvSpPr>
        <p:spPr bwMode="auto">
          <a:xfrm flipH="1">
            <a:off x="3124200" y="4800600"/>
            <a:ext cx="2057400" cy="381000"/>
          </a:xfrm>
          <a:prstGeom prst="line">
            <a:avLst/>
          </a:prstGeom>
          <a:noFill/>
          <a:ln w="57150">
            <a:solidFill>
              <a:schemeClr val="folHlink"/>
            </a:solidFill>
            <a:round/>
            <a:headEnd/>
            <a:tailEnd/>
          </a:ln>
          <a:effectLst/>
        </p:spPr>
        <p:txBody>
          <a:bodyPr wrap="none" anchor="ctr"/>
          <a:lstStyle/>
          <a:p>
            <a:endParaRPr lang="en-US"/>
          </a:p>
        </p:txBody>
      </p:sp>
      <p:sp>
        <p:nvSpPr>
          <p:cNvPr id="51219" name="Line 19"/>
          <p:cNvSpPr>
            <a:spLocks noChangeShapeType="1"/>
          </p:cNvSpPr>
          <p:nvPr/>
        </p:nvSpPr>
        <p:spPr bwMode="auto">
          <a:xfrm flipH="1">
            <a:off x="2743200" y="5257800"/>
            <a:ext cx="2438400" cy="381000"/>
          </a:xfrm>
          <a:prstGeom prst="line">
            <a:avLst/>
          </a:prstGeom>
          <a:noFill/>
          <a:ln w="57150">
            <a:solidFill>
              <a:schemeClr val="folHlink"/>
            </a:solidFill>
            <a:round/>
            <a:headEnd/>
            <a:tailEnd/>
          </a:ln>
          <a:effectLst/>
        </p:spPr>
        <p:txBody>
          <a:bodyPr wrap="none" anchor="ctr"/>
          <a:lstStyle/>
          <a:p>
            <a:endParaRPr lang="en-US"/>
          </a:p>
        </p:txBody>
      </p:sp>
      <p:sp>
        <p:nvSpPr>
          <p:cNvPr id="51220" name="Line 20"/>
          <p:cNvSpPr>
            <a:spLocks noChangeShapeType="1"/>
          </p:cNvSpPr>
          <p:nvPr/>
        </p:nvSpPr>
        <p:spPr bwMode="auto">
          <a:xfrm flipH="1">
            <a:off x="2667000" y="5791200"/>
            <a:ext cx="2514600" cy="381000"/>
          </a:xfrm>
          <a:prstGeom prst="line">
            <a:avLst/>
          </a:prstGeom>
          <a:noFill/>
          <a:ln w="57150">
            <a:solidFill>
              <a:schemeClr val="folHlink"/>
            </a:solidFill>
            <a:round/>
            <a:headEnd/>
            <a:tailEnd/>
          </a:ln>
          <a:effectLst/>
        </p:spPr>
        <p:txBody>
          <a:bodyPr wrap="none" anchor="ctr"/>
          <a:lstStyle/>
          <a:p>
            <a:endParaRPr lang="en-US"/>
          </a:p>
        </p:txBody>
      </p:sp>
      <p:sp>
        <p:nvSpPr>
          <p:cNvPr id="51221" name="Line 21"/>
          <p:cNvSpPr>
            <a:spLocks noChangeShapeType="1"/>
          </p:cNvSpPr>
          <p:nvPr/>
        </p:nvSpPr>
        <p:spPr bwMode="auto">
          <a:xfrm>
            <a:off x="5867400" y="3581400"/>
            <a:ext cx="1371600" cy="0"/>
          </a:xfrm>
          <a:prstGeom prst="line">
            <a:avLst/>
          </a:prstGeom>
          <a:noFill/>
          <a:ln w="9525">
            <a:solidFill>
              <a:schemeClr val="tx1"/>
            </a:solidFill>
            <a:round/>
            <a:headEnd/>
            <a:tailEnd/>
          </a:ln>
          <a:effectLst/>
        </p:spPr>
        <p:txBody>
          <a:bodyPr wrap="none" anchor="ctr"/>
          <a:lstStyle/>
          <a:p>
            <a:endParaRPr lang="en-US"/>
          </a:p>
        </p:txBody>
      </p:sp>
      <p:sp>
        <p:nvSpPr>
          <p:cNvPr id="51222" name="Line 22"/>
          <p:cNvSpPr>
            <a:spLocks noChangeShapeType="1"/>
          </p:cNvSpPr>
          <p:nvPr/>
        </p:nvSpPr>
        <p:spPr bwMode="auto">
          <a:xfrm flipV="1">
            <a:off x="5181600" y="4572000"/>
            <a:ext cx="1066800" cy="457200"/>
          </a:xfrm>
          <a:prstGeom prst="line">
            <a:avLst/>
          </a:prstGeom>
          <a:noFill/>
          <a:ln w="9525">
            <a:solidFill>
              <a:schemeClr val="tx1"/>
            </a:solidFill>
            <a:round/>
            <a:headEnd/>
            <a:tailEnd/>
          </a:ln>
          <a:effectLst/>
        </p:spPr>
        <p:txBody>
          <a:bodyPr wrap="none" anchor="ctr"/>
          <a:lstStyle/>
          <a:p>
            <a:endParaRPr lang="en-US"/>
          </a:p>
        </p:txBody>
      </p:sp>
      <p:sp>
        <p:nvSpPr>
          <p:cNvPr id="51223" name="Line 23"/>
          <p:cNvSpPr>
            <a:spLocks noChangeShapeType="1"/>
          </p:cNvSpPr>
          <p:nvPr/>
        </p:nvSpPr>
        <p:spPr bwMode="auto">
          <a:xfrm>
            <a:off x="5867400" y="3352800"/>
            <a:ext cx="0" cy="1066800"/>
          </a:xfrm>
          <a:prstGeom prst="line">
            <a:avLst/>
          </a:prstGeom>
          <a:noFill/>
          <a:ln w="57150">
            <a:solidFill>
              <a:schemeClr val="folHlink"/>
            </a:solidFill>
            <a:round/>
            <a:headEnd/>
            <a:tailEnd/>
          </a:ln>
          <a:effec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Radial Nerve in the </a:t>
            </a:r>
            <a:r>
              <a:rPr lang="en-US" dirty="0" err="1" smtClean="0"/>
              <a:t>Axilla</a:t>
            </a:r>
            <a:endParaRPr lang="en-US" dirty="0"/>
          </a:p>
        </p:txBody>
      </p:sp>
      <p:sp>
        <p:nvSpPr>
          <p:cNvPr id="3" name="Content Placeholder 2"/>
          <p:cNvSpPr>
            <a:spLocks noGrp="1"/>
          </p:cNvSpPr>
          <p:nvPr>
            <p:ph idx="1"/>
          </p:nvPr>
        </p:nvSpPr>
        <p:spPr>
          <a:xfrm>
            <a:off x="457200" y="1600200"/>
            <a:ext cx="3886200" cy="4525963"/>
          </a:xfrm>
        </p:spPr>
        <p:txBody>
          <a:bodyPr>
            <a:normAutofit fontScale="47500" lnSpcReduction="20000"/>
          </a:bodyPr>
          <a:lstStyle/>
          <a:p>
            <a:r>
              <a:rPr lang="en-US" dirty="0" smtClean="0"/>
              <a:t>In the </a:t>
            </a:r>
            <a:r>
              <a:rPr lang="en-US" dirty="0" err="1" smtClean="0"/>
              <a:t>axilla</a:t>
            </a:r>
            <a:r>
              <a:rPr lang="en-US" dirty="0" smtClean="0"/>
              <a:t> the nerve can be injured by the pressure of the upper end of a badly fitting crutch pressing up into the armpit or by a drunkard falling asleep with one arm over the back of a chair</a:t>
            </a:r>
          </a:p>
          <a:p>
            <a:endParaRPr lang="en-US" dirty="0"/>
          </a:p>
          <a:p>
            <a:r>
              <a:rPr lang="en-US" dirty="0" smtClean="0"/>
              <a:t>It can also be badly damaged in the </a:t>
            </a:r>
            <a:r>
              <a:rPr lang="en-US" dirty="0" err="1" smtClean="0"/>
              <a:t>axilla</a:t>
            </a:r>
            <a:r>
              <a:rPr lang="en-US" dirty="0" smtClean="0"/>
              <a:t> by fractures and dislocations of the proximal end of the </a:t>
            </a:r>
            <a:r>
              <a:rPr lang="en-US" dirty="0" err="1" smtClean="0"/>
              <a:t>humerus</a:t>
            </a:r>
            <a:r>
              <a:rPr lang="en-US" dirty="0" smtClean="0"/>
              <a:t>.</a:t>
            </a:r>
          </a:p>
          <a:p>
            <a:endParaRPr lang="en-US" dirty="0"/>
          </a:p>
          <a:p>
            <a:r>
              <a:rPr lang="en-US" dirty="0" smtClean="0"/>
              <a:t>When the </a:t>
            </a:r>
            <a:r>
              <a:rPr lang="en-US" dirty="0" err="1" smtClean="0"/>
              <a:t>humerus</a:t>
            </a:r>
            <a:r>
              <a:rPr lang="en-US" dirty="0" smtClean="0"/>
              <a:t> is displaced downward in dislocations of the shoulder, the radial nerve, which is wrapped around the back of the shaft of the bone, is pulled downward, stretching the nerve in the </a:t>
            </a:r>
            <a:r>
              <a:rPr lang="en-US" dirty="0" err="1" smtClean="0"/>
              <a:t>axilla</a:t>
            </a:r>
            <a:r>
              <a:rPr lang="en-US" dirty="0" smtClean="0"/>
              <a:t> excessively.</a:t>
            </a:r>
          </a:p>
          <a:p>
            <a:endParaRPr lang="en-US" dirty="0"/>
          </a:p>
          <a:p>
            <a:r>
              <a:rPr lang="en-US" dirty="0" smtClean="0"/>
              <a:t>The clinical findings in injury to the radial nerve in the </a:t>
            </a:r>
            <a:r>
              <a:rPr lang="en-US" dirty="0" err="1" smtClean="0"/>
              <a:t>axilla</a:t>
            </a:r>
            <a:r>
              <a:rPr lang="en-US" dirty="0" smtClean="0"/>
              <a:t> are as follows</a:t>
            </a:r>
            <a:endParaRPr lang="en-US" dirty="0"/>
          </a:p>
        </p:txBody>
      </p:sp>
      <p:pic>
        <p:nvPicPr>
          <p:cNvPr id="27650" name="Picture 2" descr="File:Gray818.png">
            <a:hlinkClick r:id="rId2"/>
          </p:cNvPr>
          <p:cNvPicPr>
            <a:picLocks noChangeAspect="1" noChangeArrowheads="1"/>
          </p:cNvPicPr>
          <p:nvPr/>
        </p:nvPicPr>
        <p:blipFill>
          <a:blip r:embed="rId3" cstate="print"/>
          <a:srcRect/>
          <a:stretch>
            <a:fillRect/>
          </a:stretch>
        </p:blipFill>
        <p:spPr bwMode="auto">
          <a:xfrm>
            <a:off x="5562600" y="1752600"/>
            <a:ext cx="2971800" cy="48672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Motor</a:t>
            </a:r>
            <a:endParaRPr lang="en-US" dirty="0"/>
          </a:p>
        </p:txBody>
      </p:sp>
      <p:sp>
        <p:nvSpPr>
          <p:cNvPr id="3" name="Content Placeholder 2"/>
          <p:cNvSpPr>
            <a:spLocks noGrp="1"/>
          </p:cNvSpPr>
          <p:nvPr>
            <p:ph idx="1"/>
          </p:nvPr>
        </p:nvSpPr>
        <p:spPr>
          <a:xfrm>
            <a:off x="457200" y="1600200"/>
            <a:ext cx="4724400" cy="5257800"/>
          </a:xfrm>
        </p:spPr>
        <p:txBody>
          <a:bodyPr>
            <a:normAutofit fontScale="47500" lnSpcReduction="20000"/>
          </a:bodyPr>
          <a:lstStyle/>
          <a:p>
            <a:r>
              <a:rPr lang="en-US" dirty="0" smtClean="0"/>
              <a:t>The triceps, the </a:t>
            </a:r>
            <a:r>
              <a:rPr lang="en-US" dirty="0" err="1" smtClean="0"/>
              <a:t>anconeus</a:t>
            </a:r>
            <a:r>
              <a:rPr lang="en-US" dirty="0" smtClean="0"/>
              <a:t>, and the long extensors of the wrist are paralyzed</a:t>
            </a:r>
          </a:p>
          <a:p>
            <a:endParaRPr lang="en-US" dirty="0"/>
          </a:p>
          <a:p>
            <a:r>
              <a:rPr lang="en-US" dirty="0" smtClean="0"/>
              <a:t>The patient is unable to extend the elbow joint, the wrist joint, and the fingers. </a:t>
            </a:r>
            <a:r>
              <a:rPr lang="en-US" dirty="0" err="1" smtClean="0"/>
              <a:t>Wristdrop</a:t>
            </a:r>
            <a:r>
              <a:rPr lang="en-US" dirty="0" smtClean="0"/>
              <a:t>, or flexion of the wrist </a:t>
            </a:r>
          </a:p>
          <a:p>
            <a:endParaRPr lang="en-US" dirty="0"/>
          </a:p>
          <a:p>
            <a:r>
              <a:rPr lang="en-US" dirty="0" smtClean="0"/>
              <a:t>occurs as a result of the action of the unopposed flexor muscles of the wrist</a:t>
            </a:r>
          </a:p>
          <a:p>
            <a:endParaRPr lang="en-US" dirty="0"/>
          </a:p>
          <a:p>
            <a:r>
              <a:rPr lang="en-US" dirty="0" err="1" smtClean="0"/>
              <a:t>Wristdrop</a:t>
            </a:r>
            <a:r>
              <a:rPr lang="en-US" dirty="0" smtClean="0"/>
              <a:t> is very disabling because one is unable to flex the fingers strongly for the purpose of firmly gripping an object with the wrist fully flexed</a:t>
            </a:r>
          </a:p>
          <a:p>
            <a:endParaRPr lang="en-US" dirty="0"/>
          </a:p>
          <a:p>
            <a:r>
              <a:rPr lang="en-US" dirty="0" smtClean="0"/>
              <a:t>If the wrist and proximal phalanges are passively extended by holding them in position with the opposite hand, the middle and distal phalanges of the fingers can be extended by the action of the </a:t>
            </a:r>
            <a:r>
              <a:rPr lang="en-US" dirty="0" err="1" smtClean="0"/>
              <a:t>lumbricals</a:t>
            </a:r>
            <a:r>
              <a:rPr lang="en-US" dirty="0" smtClean="0"/>
              <a:t> and </a:t>
            </a:r>
            <a:r>
              <a:rPr lang="en-US" dirty="0" err="1" smtClean="0"/>
              <a:t>interossei</a:t>
            </a:r>
            <a:r>
              <a:rPr lang="en-US" dirty="0" smtClean="0"/>
              <a:t>, which are inserted into the extensor expansions.</a:t>
            </a:r>
          </a:p>
          <a:p>
            <a:endParaRPr lang="en-US" dirty="0"/>
          </a:p>
          <a:p>
            <a:r>
              <a:rPr lang="en-US" dirty="0" smtClean="0"/>
              <a:t>The </a:t>
            </a:r>
            <a:r>
              <a:rPr lang="en-US" dirty="0" err="1" smtClean="0"/>
              <a:t>brachioradialis</a:t>
            </a:r>
            <a:r>
              <a:rPr lang="en-US" dirty="0" smtClean="0"/>
              <a:t> and </a:t>
            </a:r>
            <a:r>
              <a:rPr lang="en-US" dirty="0" err="1" smtClean="0"/>
              <a:t>supinator</a:t>
            </a:r>
            <a:r>
              <a:rPr lang="en-US" dirty="0" smtClean="0"/>
              <a:t> muscles are also paralyzed, but </a:t>
            </a:r>
            <a:r>
              <a:rPr lang="en-US" dirty="0" err="1" smtClean="0"/>
              <a:t>supination</a:t>
            </a:r>
            <a:r>
              <a:rPr lang="en-US" dirty="0" smtClean="0"/>
              <a:t> is still performed well by the biceps </a:t>
            </a:r>
            <a:r>
              <a:rPr lang="en-US" dirty="0" err="1" smtClean="0"/>
              <a:t>brachii</a:t>
            </a:r>
            <a:endParaRPr lang="en-US" dirty="0"/>
          </a:p>
        </p:txBody>
      </p:sp>
      <p:pic>
        <p:nvPicPr>
          <p:cNvPr id="26626" name="Picture 2" descr="http://3.bp.blogspot.com/_UzsGRLtk0hI/TLOYFnxbOfI/AAAAAAAAAKg/UhvqGXu8eio/s1600/radial+nerve+lesions.jpg"/>
          <p:cNvPicPr>
            <a:picLocks noChangeAspect="1" noChangeArrowheads="1"/>
          </p:cNvPicPr>
          <p:nvPr/>
        </p:nvPicPr>
        <p:blipFill>
          <a:blip r:embed="rId2" cstate="print"/>
          <a:srcRect/>
          <a:stretch>
            <a:fillRect/>
          </a:stretch>
        </p:blipFill>
        <p:spPr bwMode="auto">
          <a:xfrm>
            <a:off x="5715000" y="1752600"/>
            <a:ext cx="2867025" cy="5105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Sensory</a:t>
            </a:r>
            <a:endParaRPr lang="en-US" dirty="0"/>
          </a:p>
        </p:txBody>
      </p:sp>
      <p:sp>
        <p:nvSpPr>
          <p:cNvPr id="3" name="Content Placeholder 2"/>
          <p:cNvSpPr>
            <a:spLocks noGrp="1"/>
          </p:cNvSpPr>
          <p:nvPr>
            <p:ph idx="1"/>
          </p:nvPr>
        </p:nvSpPr>
        <p:spPr>
          <a:xfrm>
            <a:off x="457200" y="1600200"/>
            <a:ext cx="4191000" cy="4525963"/>
          </a:xfrm>
        </p:spPr>
        <p:txBody>
          <a:bodyPr>
            <a:normAutofit fontScale="55000" lnSpcReduction="20000"/>
          </a:bodyPr>
          <a:lstStyle/>
          <a:p>
            <a:r>
              <a:rPr lang="en-US" dirty="0" smtClean="0"/>
              <a:t>A small loss of skin sensation occurs down the posterior surface of the lower part of the arm and down a narrow strip on the back of the forearm.</a:t>
            </a:r>
          </a:p>
          <a:p>
            <a:endParaRPr lang="en-US" dirty="0"/>
          </a:p>
          <a:p>
            <a:r>
              <a:rPr lang="en-US" dirty="0" smtClean="0"/>
              <a:t>A variable area of sensory loss is present on the lateral part of the dorsum of the hand and on the dorsal surface of the roots of the lateral three and a half fingers</a:t>
            </a:r>
          </a:p>
          <a:p>
            <a:endParaRPr lang="en-US" dirty="0"/>
          </a:p>
          <a:p>
            <a:r>
              <a:rPr lang="en-US" dirty="0" smtClean="0"/>
              <a:t>The area of total anesthesia is relatively small because of the overlap of sensory </a:t>
            </a:r>
            <a:r>
              <a:rPr lang="en-US" dirty="0" err="1" smtClean="0"/>
              <a:t>innervation</a:t>
            </a:r>
            <a:r>
              <a:rPr lang="en-US" dirty="0" smtClean="0"/>
              <a:t> by adjacent nerves.</a:t>
            </a:r>
          </a:p>
          <a:p>
            <a:endParaRPr lang="en-US" dirty="0"/>
          </a:p>
          <a:p>
            <a:r>
              <a:rPr lang="en-US" dirty="0" err="1" smtClean="0"/>
              <a:t>Trophic</a:t>
            </a:r>
            <a:r>
              <a:rPr lang="en-US" dirty="0" smtClean="0"/>
              <a:t> changes are slight.</a:t>
            </a:r>
          </a:p>
          <a:p>
            <a:endParaRPr lang="en-US" dirty="0"/>
          </a:p>
        </p:txBody>
      </p:sp>
      <p:pic>
        <p:nvPicPr>
          <p:cNvPr id="25602" name="Picture 2" descr="http://upload.wikimedia.org/wikipedia/commons/thumb/d/de/Gray812and814.PNG/220px-Gray812and814.PNG"/>
          <p:cNvPicPr>
            <a:picLocks noChangeAspect="1" noChangeArrowheads="1"/>
          </p:cNvPicPr>
          <p:nvPr/>
        </p:nvPicPr>
        <p:blipFill>
          <a:blip r:embed="rId2" cstate="print"/>
          <a:srcRect/>
          <a:stretch>
            <a:fillRect/>
          </a:stretch>
        </p:blipFill>
        <p:spPr bwMode="auto">
          <a:xfrm>
            <a:off x="5791200" y="1447800"/>
            <a:ext cx="2895600" cy="4267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Radial Nerve in the Spiral Groove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the spiral groove of the </a:t>
            </a:r>
            <a:r>
              <a:rPr lang="en-US" dirty="0" err="1" smtClean="0"/>
              <a:t>humerus</a:t>
            </a:r>
            <a:r>
              <a:rPr lang="en-US" dirty="0" smtClean="0"/>
              <a:t>, the radial nerve can be injured at the time of fracture of the shaft of the </a:t>
            </a:r>
            <a:r>
              <a:rPr lang="en-US" dirty="0" err="1" smtClean="0"/>
              <a:t>humerus</a:t>
            </a:r>
            <a:r>
              <a:rPr lang="en-US" dirty="0" smtClean="0"/>
              <a:t>, or subsequently involved during the formation of the callus</a:t>
            </a:r>
          </a:p>
          <a:p>
            <a:endParaRPr lang="en-US" dirty="0"/>
          </a:p>
          <a:p>
            <a:r>
              <a:rPr lang="en-US" dirty="0" smtClean="0"/>
              <a:t>The pressure of the back of the arm on the edge of the operating table in an unconscious patient has also been known to injure the nerve at this site.</a:t>
            </a:r>
          </a:p>
          <a:p>
            <a:endParaRPr lang="en-US" dirty="0"/>
          </a:p>
          <a:p>
            <a:r>
              <a:rPr lang="en-US" dirty="0" smtClean="0"/>
              <a:t>The prolonged application of a tourniquet to the arm in a person with a slender triceps muscle is often followed by temporary radial palsy.</a:t>
            </a:r>
          </a:p>
          <a:p>
            <a:endParaRPr lang="en-US" dirty="0"/>
          </a:p>
          <a:p>
            <a:r>
              <a:rPr lang="en-US" dirty="0" smtClean="0"/>
              <a:t>The injury to the radial nerve occurs most commonly in the distal part of the groove, beyond the origin of the nerves to the triceps and the </a:t>
            </a:r>
            <a:r>
              <a:rPr lang="en-US" dirty="0" err="1" smtClean="0"/>
              <a:t>anconeus</a:t>
            </a:r>
            <a:r>
              <a:rPr lang="en-US" dirty="0" smtClean="0"/>
              <a:t> and beyond the origin of the </a:t>
            </a:r>
            <a:r>
              <a:rPr lang="en-US" dirty="0" err="1" smtClean="0"/>
              <a:t>cutaneous</a:t>
            </a:r>
            <a:r>
              <a:rPr lang="en-US" dirty="0" smtClean="0"/>
              <a:t> nerves.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495800" cy="4525963"/>
          </a:xfrm>
        </p:spPr>
        <p:txBody>
          <a:bodyPr>
            <a:normAutofit fontScale="62500" lnSpcReduction="20000"/>
          </a:bodyPr>
          <a:lstStyle/>
          <a:p>
            <a:r>
              <a:rPr lang="en-US" dirty="0" smtClean="0"/>
              <a:t>The clinical findings in injury to the radial nerve in the spiral groove are as follows</a:t>
            </a:r>
          </a:p>
          <a:p>
            <a:endParaRPr lang="en-US" dirty="0"/>
          </a:p>
          <a:p>
            <a:r>
              <a:rPr lang="en-US" dirty="0" smtClean="0"/>
              <a:t>Motor: The patient is unable to extend the wrist and the fingers, and </a:t>
            </a:r>
            <a:r>
              <a:rPr lang="en-US" dirty="0" err="1" smtClean="0"/>
              <a:t>wristdrop</a:t>
            </a:r>
            <a:r>
              <a:rPr lang="en-US" dirty="0" smtClean="0"/>
              <a:t> occurs </a:t>
            </a:r>
          </a:p>
          <a:p>
            <a:endParaRPr lang="en-US" dirty="0"/>
          </a:p>
          <a:p>
            <a:r>
              <a:rPr lang="en-US" dirty="0" smtClean="0"/>
              <a:t>Sensory: A variable small area of anesthesia is present over the dorsal surface of the hand and the dorsal surface of the roots of the lateral three and a half fingers.</a:t>
            </a:r>
          </a:p>
          <a:p>
            <a:endParaRPr lang="en-US" dirty="0" smtClean="0"/>
          </a:p>
          <a:p>
            <a:r>
              <a:rPr lang="en-US" dirty="0" err="1" smtClean="0"/>
              <a:t>Trophic</a:t>
            </a:r>
            <a:r>
              <a:rPr lang="en-US" dirty="0" smtClean="0"/>
              <a:t> changes: These are very slight or absent</a:t>
            </a:r>
            <a:endParaRPr lang="en-US" dirty="0"/>
          </a:p>
        </p:txBody>
      </p:sp>
      <p:pic>
        <p:nvPicPr>
          <p:cNvPr id="23554" name="Picture 2" descr="http://1.bp.blogspot.com/-WhtUSzuIB54/ThhNNr7QF4I/AAAAAAAACu0/6bJ_wG8OLfk/s1600/Radial+nerve-wrist+drop.jpg"/>
          <p:cNvPicPr>
            <a:picLocks noChangeAspect="1" noChangeArrowheads="1"/>
          </p:cNvPicPr>
          <p:nvPr/>
        </p:nvPicPr>
        <p:blipFill>
          <a:blip r:embed="rId2" cstate="print"/>
          <a:srcRect/>
          <a:stretch>
            <a:fillRect/>
          </a:stretch>
        </p:blipFill>
        <p:spPr bwMode="auto">
          <a:xfrm>
            <a:off x="5638800" y="1752600"/>
            <a:ext cx="2857500" cy="38195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Brachial Plexus Injuries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roots, trunks, and divisions of the brachial plexus reside in the lower part of the posterior triangle of the neck</a:t>
            </a:r>
          </a:p>
          <a:p>
            <a:endParaRPr lang="en-US" dirty="0"/>
          </a:p>
          <a:p>
            <a:r>
              <a:rPr lang="en-US" dirty="0" smtClean="0"/>
              <a:t>whereas the cords and most of the branches of the plexus lie in the </a:t>
            </a:r>
            <a:r>
              <a:rPr lang="en-US" dirty="0" err="1" smtClean="0"/>
              <a:t>axilla</a:t>
            </a:r>
            <a:endParaRPr lang="en-US" dirty="0" smtClean="0"/>
          </a:p>
          <a:p>
            <a:endParaRPr lang="en-US" dirty="0"/>
          </a:p>
          <a:p>
            <a:r>
              <a:rPr lang="en-US" dirty="0" smtClean="0"/>
              <a:t>Complete lesions involving all the roots of the plexus are rare</a:t>
            </a:r>
          </a:p>
          <a:p>
            <a:endParaRPr lang="en-US" dirty="0"/>
          </a:p>
          <a:p>
            <a:r>
              <a:rPr lang="en-US" dirty="0" smtClean="0"/>
              <a:t>Incomplete injuries are common and are usually caused by traction or pressure</a:t>
            </a:r>
          </a:p>
          <a:p>
            <a:endParaRPr lang="en-US" dirty="0"/>
          </a:p>
          <a:p>
            <a:r>
              <a:rPr lang="en-US" dirty="0" smtClean="0"/>
              <a:t>individual nerves can be divided by stab wounds.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Deep Branch of the Radial Nerve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deep branch of the radial nerve is a motor nerve to the extensor muscles in the posterior compartment of the forearm.</a:t>
            </a:r>
          </a:p>
          <a:p>
            <a:endParaRPr lang="en-US" dirty="0"/>
          </a:p>
          <a:p>
            <a:r>
              <a:rPr lang="en-US" dirty="0" smtClean="0"/>
              <a:t>It can be damaged in fractures of the proximal end of the radius or during dislocation of the radial head.</a:t>
            </a:r>
          </a:p>
          <a:p>
            <a:endParaRPr lang="en-US" dirty="0"/>
          </a:p>
          <a:p>
            <a:r>
              <a:rPr lang="en-US" dirty="0" smtClean="0"/>
              <a:t>The nerve supply to the </a:t>
            </a:r>
            <a:r>
              <a:rPr lang="en-US" dirty="0" err="1" smtClean="0"/>
              <a:t>supinator</a:t>
            </a:r>
            <a:r>
              <a:rPr lang="en-US" dirty="0" smtClean="0"/>
              <a:t> and the extensor </a:t>
            </a:r>
            <a:r>
              <a:rPr lang="en-US" dirty="0" err="1" smtClean="0"/>
              <a:t>carpi</a:t>
            </a:r>
            <a:r>
              <a:rPr lang="en-US" dirty="0" smtClean="0"/>
              <a:t> </a:t>
            </a:r>
            <a:r>
              <a:rPr lang="en-US" dirty="0" err="1" smtClean="0"/>
              <a:t>radialis</a:t>
            </a:r>
            <a:r>
              <a:rPr lang="en-US" dirty="0" smtClean="0"/>
              <a:t> </a:t>
            </a:r>
            <a:r>
              <a:rPr lang="en-US" dirty="0" err="1" smtClean="0"/>
              <a:t>longus</a:t>
            </a:r>
            <a:r>
              <a:rPr lang="en-US" dirty="0" smtClean="0"/>
              <a:t> will be undamaged</a:t>
            </a:r>
          </a:p>
          <a:p>
            <a:endParaRPr lang="en-US" dirty="0"/>
          </a:p>
          <a:p>
            <a:r>
              <a:rPr lang="en-US" dirty="0" smtClean="0"/>
              <a:t>and because the latter muscle is powerful, it will keep the wrist joint extended, and </a:t>
            </a:r>
            <a:r>
              <a:rPr lang="en-US" dirty="0" err="1" smtClean="0"/>
              <a:t>wristdrop</a:t>
            </a:r>
            <a:r>
              <a:rPr lang="en-US" dirty="0" smtClean="0"/>
              <a:t> will not occur.</a:t>
            </a:r>
          </a:p>
          <a:p>
            <a:endParaRPr lang="en-US" dirty="0"/>
          </a:p>
          <a:p>
            <a:r>
              <a:rPr lang="en-US" dirty="0" smtClean="0"/>
              <a:t>No sensory loss occurs because this is a motor nerve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Superficial Radial Nerve</a:t>
            </a:r>
            <a:endParaRPr lang="en-US" dirty="0"/>
          </a:p>
        </p:txBody>
      </p:sp>
      <p:sp>
        <p:nvSpPr>
          <p:cNvPr id="3" name="Content Placeholder 2"/>
          <p:cNvSpPr>
            <a:spLocks noGrp="1"/>
          </p:cNvSpPr>
          <p:nvPr>
            <p:ph idx="1"/>
          </p:nvPr>
        </p:nvSpPr>
        <p:spPr>
          <a:xfrm>
            <a:off x="457200" y="1600200"/>
            <a:ext cx="3657600" cy="5257800"/>
          </a:xfrm>
        </p:spPr>
        <p:txBody>
          <a:bodyPr>
            <a:normAutofit fontScale="85000" lnSpcReduction="20000"/>
          </a:bodyPr>
          <a:lstStyle/>
          <a:p>
            <a:r>
              <a:rPr lang="en-US" dirty="0" smtClean="0"/>
              <a:t>Division of the superficial radial nerve, which is sensory, as in a stab wound</a:t>
            </a:r>
          </a:p>
          <a:p>
            <a:endParaRPr lang="en-US" dirty="0"/>
          </a:p>
          <a:p>
            <a:r>
              <a:rPr lang="en-US" dirty="0" smtClean="0"/>
              <a:t>results in a variable small area of anesthesia over the dorsum of the hand and the dorsal surface of the roots of the lateral three and a half fingers</a:t>
            </a:r>
            <a:endParaRPr lang="en-US" dirty="0"/>
          </a:p>
        </p:txBody>
      </p:sp>
      <p:pic>
        <p:nvPicPr>
          <p:cNvPr id="4" name="Picture 6" descr="P:\RudnickiStacyA\Scanner\radialsens2.bmp"/>
          <p:cNvPicPr>
            <a:picLocks noChangeAspect="1" noChangeArrowheads="1"/>
          </p:cNvPicPr>
          <p:nvPr/>
        </p:nvPicPr>
        <p:blipFill>
          <a:blip r:embed="rId2" cstate="print"/>
          <a:srcRect/>
          <a:stretch>
            <a:fillRect/>
          </a:stretch>
        </p:blipFill>
        <p:spPr bwMode="auto">
          <a:xfrm>
            <a:off x="4343400" y="2057400"/>
            <a:ext cx="3810000" cy="396398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Musculocutaneous</a:t>
            </a:r>
            <a:r>
              <a:rPr lang="en-US" dirty="0" smtClean="0"/>
              <a:t> Nerve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err="1" smtClean="0"/>
              <a:t>musculocutaneous</a:t>
            </a:r>
            <a:r>
              <a:rPr lang="en-US" dirty="0" smtClean="0"/>
              <a:t> nerve is rarely injured because of its protected position beneath the biceps </a:t>
            </a:r>
            <a:r>
              <a:rPr lang="en-US" dirty="0" err="1" smtClean="0"/>
              <a:t>brachii</a:t>
            </a:r>
            <a:r>
              <a:rPr lang="en-US" dirty="0" smtClean="0"/>
              <a:t> muscle</a:t>
            </a:r>
          </a:p>
          <a:p>
            <a:endParaRPr lang="en-US" dirty="0"/>
          </a:p>
          <a:p>
            <a:r>
              <a:rPr lang="en-US" dirty="0" smtClean="0"/>
              <a:t>it is injured high up in the arm, the biceps and </a:t>
            </a:r>
            <a:r>
              <a:rPr lang="en-US" dirty="0" err="1" smtClean="0"/>
              <a:t>coracobrachialis</a:t>
            </a:r>
            <a:r>
              <a:rPr lang="en-US" dirty="0" smtClean="0"/>
              <a:t> are paralyzed and the </a:t>
            </a:r>
            <a:r>
              <a:rPr lang="en-US" dirty="0" err="1" smtClean="0"/>
              <a:t>brachialis</a:t>
            </a:r>
            <a:r>
              <a:rPr lang="en-US" dirty="0" smtClean="0"/>
              <a:t> muscle is weakened (the latter muscle is also supplied by the radial nerve). </a:t>
            </a:r>
          </a:p>
          <a:p>
            <a:endParaRPr lang="en-US" dirty="0"/>
          </a:p>
          <a:p>
            <a:r>
              <a:rPr lang="en-US" dirty="0" smtClean="0"/>
              <a:t>Flexion of the forearm at the elbow joint is then produced by the remainder of the </a:t>
            </a:r>
            <a:r>
              <a:rPr lang="en-US" dirty="0" err="1" smtClean="0"/>
              <a:t>brachialis</a:t>
            </a:r>
            <a:r>
              <a:rPr lang="en-US" dirty="0" smtClean="0"/>
              <a:t> muscle and the flexors of the forearm.</a:t>
            </a:r>
          </a:p>
          <a:p>
            <a:endParaRPr lang="en-US" dirty="0"/>
          </a:p>
          <a:p>
            <a:r>
              <a:rPr lang="en-US" dirty="0" smtClean="0"/>
              <a:t>When the forearm is in the prone position, the extensor </a:t>
            </a:r>
            <a:r>
              <a:rPr lang="en-US" dirty="0" err="1" smtClean="0"/>
              <a:t>carpi</a:t>
            </a:r>
            <a:r>
              <a:rPr lang="en-US" dirty="0" smtClean="0"/>
              <a:t> </a:t>
            </a:r>
            <a:r>
              <a:rPr lang="en-US" dirty="0" err="1" smtClean="0"/>
              <a:t>radialis</a:t>
            </a:r>
            <a:r>
              <a:rPr lang="en-US" dirty="0" smtClean="0"/>
              <a:t> </a:t>
            </a:r>
            <a:r>
              <a:rPr lang="en-US" dirty="0" err="1" smtClean="0"/>
              <a:t>longus</a:t>
            </a:r>
            <a:r>
              <a:rPr lang="en-US" dirty="0" smtClean="0"/>
              <a:t> and the </a:t>
            </a:r>
            <a:r>
              <a:rPr lang="en-US" dirty="0" err="1" smtClean="0"/>
              <a:t>brachioradialis</a:t>
            </a:r>
            <a:r>
              <a:rPr lang="en-US" dirty="0" smtClean="0"/>
              <a:t> muscles assist in flexion of the forearm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91000" cy="5029200"/>
          </a:xfrm>
        </p:spPr>
        <p:txBody>
          <a:bodyPr>
            <a:normAutofit fontScale="77500" lnSpcReduction="20000"/>
          </a:bodyPr>
          <a:lstStyle/>
          <a:p>
            <a:r>
              <a:rPr lang="en-US" dirty="0" smtClean="0"/>
              <a:t>There is also sensory loss along the lateral side of the forearm. </a:t>
            </a:r>
          </a:p>
          <a:p>
            <a:endParaRPr lang="en-US" dirty="0"/>
          </a:p>
          <a:p>
            <a:r>
              <a:rPr lang="en-US" dirty="0" smtClean="0"/>
              <a:t>Wounds or cuts of the forearm can sever the lateral </a:t>
            </a:r>
            <a:r>
              <a:rPr lang="en-US" dirty="0" err="1" smtClean="0"/>
              <a:t>cutaneous</a:t>
            </a:r>
            <a:r>
              <a:rPr lang="en-US" dirty="0" smtClean="0"/>
              <a:t> nerve of the forearm, a continuation of the </a:t>
            </a:r>
            <a:r>
              <a:rPr lang="en-US" dirty="0" err="1" smtClean="0"/>
              <a:t>musculocutaneous</a:t>
            </a:r>
            <a:r>
              <a:rPr lang="en-US" dirty="0" smtClean="0"/>
              <a:t> nerve beyond the </a:t>
            </a:r>
            <a:r>
              <a:rPr lang="en-US" dirty="0" err="1" smtClean="0"/>
              <a:t>cubital</a:t>
            </a:r>
            <a:r>
              <a:rPr lang="en-US" dirty="0" smtClean="0"/>
              <a:t> </a:t>
            </a:r>
            <a:r>
              <a:rPr lang="en-US" dirty="0" err="1" smtClean="0"/>
              <a:t>fossa</a:t>
            </a:r>
            <a:endParaRPr lang="en-US" dirty="0" smtClean="0"/>
          </a:p>
          <a:p>
            <a:endParaRPr lang="en-US" dirty="0"/>
          </a:p>
          <a:p>
            <a:r>
              <a:rPr lang="en-US" dirty="0" smtClean="0"/>
              <a:t>resulting in sensory loss along the lateral side of the forearm.</a:t>
            </a:r>
            <a:endParaRPr lang="en-US" dirty="0"/>
          </a:p>
        </p:txBody>
      </p:sp>
      <p:pic>
        <p:nvPicPr>
          <p:cNvPr id="19458" name="Picture 2" descr="http://nervesurgery.wustl.edu/NerveImages/Examination%20and%20Management/Brachioradialis---IMG_2396.jpg"/>
          <p:cNvPicPr>
            <a:picLocks noChangeAspect="1" noChangeArrowheads="1"/>
          </p:cNvPicPr>
          <p:nvPr/>
        </p:nvPicPr>
        <p:blipFill>
          <a:blip r:embed="rId2" cstate="print"/>
          <a:srcRect/>
          <a:stretch>
            <a:fillRect/>
          </a:stretch>
        </p:blipFill>
        <p:spPr bwMode="auto">
          <a:xfrm>
            <a:off x="4876800" y="1371600"/>
            <a:ext cx="4114800" cy="52673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Median Nerve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median nerve which arises from the medial and lateral cords of the brachial plexus, gives off no </a:t>
            </a:r>
            <a:r>
              <a:rPr lang="en-US" dirty="0" err="1" smtClean="0"/>
              <a:t>cutaneous</a:t>
            </a:r>
            <a:r>
              <a:rPr lang="en-US" dirty="0" smtClean="0"/>
              <a:t> or motor branches in the </a:t>
            </a:r>
            <a:r>
              <a:rPr lang="en-US" dirty="0" err="1" smtClean="0"/>
              <a:t>axilla</a:t>
            </a:r>
            <a:r>
              <a:rPr lang="en-US" dirty="0" smtClean="0"/>
              <a:t> or in the arm.</a:t>
            </a:r>
          </a:p>
          <a:p>
            <a:endParaRPr lang="en-US" dirty="0"/>
          </a:p>
          <a:p>
            <a:r>
              <a:rPr lang="en-US" dirty="0" smtClean="0"/>
              <a:t>In the proximal third of the front of the forearm, by unnamed branches or by its anterior </a:t>
            </a:r>
            <a:r>
              <a:rPr lang="en-US" dirty="0" err="1" smtClean="0"/>
              <a:t>interosseous</a:t>
            </a:r>
            <a:r>
              <a:rPr lang="en-US" dirty="0" smtClean="0"/>
              <a:t> branch, it supplies all the muscles of the front of the forearm except the flexor </a:t>
            </a:r>
            <a:r>
              <a:rPr lang="en-US" dirty="0" err="1" smtClean="0"/>
              <a:t>carpi</a:t>
            </a:r>
            <a:r>
              <a:rPr lang="en-US" dirty="0" smtClean="0"/>
              <a:t> </a:t>
            </a:r>
            <a:r>
              <a:rPr lang="en-US" dirty="0" err="1" smtClean="0"/>
              <a:t>ulnaris</a:t>
            </a:r>
            <a:r>
              <a:rPr lang="en-US" dirty="0" smtClean="0"/>
              <a:t> and the medial half of the flexor </a:t>
            </a:r>
            <a:r>
              <a:rPr lang="en-US" dirty="0" err="1" smtClean="0"/>
              <a:t>digitorum</a:t>
            </a:r>
            <a:r>
              <a:rPr lang="en-US" dirty="0" smtClean="0"/>
              <a:t> </a:t>
            </a:r>
            <a:r>
              <a:rPr lang="en-US" dirty="0" err="1" smtClean="0"/>
              <a:t>profundus</a:t>
            </a:r>
            <a:r>
              <a:rPr lang="en-US" dirty="0" smtClean="0"/>
              <a:t>, which are supplied by the </a:t>
            </a:r>
            <a:r>
              <a:rPr lang="en-US" dirty="0" err="1" smtClean="0"/>
              <a:t>ulnar</a:t>
            </a:r>
            <a:r>
              <a:rPr lang="en-US" dirty="0" smtClean="0"/>
              <a:t> nerve</a:t>
            </a:r>
          </a:p>
          <a:p>
            <a:endParaRPr lang="en-US" dirty="0"/>
          </a:p>
          <a:p>
            <a:r>
              <a:rPr lang="en-US" dirty="0" smtClean="0"/>
              <a:t>In the distal third of the forearm, it gives rise to a </a:t>
            </a:r>
            <a:r>
              <a:rPr lang="en-US" dirty="0" err="1" smtClean="0"/>
              <a:t>palmar</a:t>
            </a:r>
            <a:r>
              <a:rPr lang="en-US" dirty="0" smtClean="0"/>
              <a:t> </a:t>
            </a:r>
            <a:r>
              <a:rPr lang="en-US" dirty="0" err="1" smtClean="0"/>
              <a:t>cutaneous</a:t>
            </a:r>
            <a:r>
              <a:rPr lang="en-US" dirty="0" smtClean="0"/>
              <a:t> branch, which crosses in front of the flexor </a:t>
            </a:r>
            <a:r>
              <a:rPr lang="en-US" dirty="0" err="1" smtClean="0"/>
              <a:t>retinaculum</a:t>
            </a:r>
            <a:r>
              <a:rPr lang="en-US" dirty="0" smtClean="0"/>
              <a:t> and supplies the skin on the lateral half of the palm</a:t>
            </a:r>
          </a:p>
          <a:p>
            <a:endParaRPr lang="en-US" dirty="0"/>
          </a:p>
          <a:p>
            <a:r>
              <a:rPr lang="en-US" dirty="0" smtClean="0"/>
              <a:t>In the palm the median nerve supplies the muscles of the </a:t>
            </a:r>
            <a:r>
              <a:rPr lang="en-US" dirty="0" err="1" smtClean="0"/>
              <a:t>thenar</a:t>
            </a:r>
            <a:r>
              <a:rPr lang="en-US" dirty="0" smtClean="0"/>
              <a:t> eminence and the first two </a:t>
            </a:r>
            <a:r>
              <a:rPr lang="en-US" dirty="0" err="1" smtClean="0"/>
              <a:t>lumbricals</a:t>
            </a:r>
            <a:r>
              <a:rPr lang="en-US" dirty="0" smtClean="0"/>
              <a:t> and gives sensory </a:t>
            </a:r>
            <a:r>
              <a:rPr lang="en-US" dirty="0" err="1" smtClean="0"/>
              <a:t>innervation</a:t>
            </a:r>
            <a:r>
              <a:rPr lang="en-US" dirty="0" smtClean="0"/>
              <a:t> to the skin of the </a:t>
            </a:r>
            <a:r>
              <a:rPr lang="en-US" dirty="0" err="1" smtClean="0"/>
              <a:t>palmar</a:t>
            </a:r>
            <a:r>
              <a:rPr lang="en-US" dirty="0" smtClean="0"/>
              <a:t> aspect of the lateral three and a half fingers, including the nail beds on the dorsum.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From a clinical standpoint, the median nerve is injured occasionally in the elbow region in </a:t>
            </a:r>
            <a:r>
              <a:rPr lang="en-US" dirty="0" err="1" smtClean="0"/>
              <a:t>supracondylar</a:t>
            </a:r>
            <a:r>
              <a:rPr lang="en-US" dirty="0" smtClean="0"/>
              <a:t> fractures of the </a:t>
            </a:r>
            <a:r>
              <a:rPr lang="en-US" dirty="0" err="1" smtClean="0"/>
              <a:t>humerus</a:t>
            </a:r>
            <a:r>
              <a:rPr lang="en-US" dirty="0" smtClean="0"/>
              <a:t>.</a:t>
            </a:r>
          </a:p>
          <a:p>
            <a:endParaRPr lang="en-US" dirty="0"/>
          </a:p>
          <a:p>
            <a:r>
              <a:rPr lang="en-US" dirty="0" smtClean="0"/>
              <a:t>It is most commonly injured by stab wounds or broken glass just proximal to the flexor </a:t>
            </a:r>
            <a:r>
              <a:rPr lang="en-US" dirty="0" err="1" smtClean="0"/>
              <a:t>retinaculum</a:t>
            </a:r>
            <a:endParaRPr lang="en-US" dirty="0" smtClean="0"/>
          </a:p>
          <a:p>
            <a:endParaRPr lang="en-US" dirty="0"/>
          </a:p>
          <a:p>
            <a:r>
              <a:rPr lang="en-US" dirty="0" smtClean="0"/>
              <a:t>here it lies in the interval between the tendons of the flexor </a:t>
            </a:r>
            <a:r>
              <a:rPr lang="en-US" dirty="0" err="1" smtClean="0"/>
              <a:t>carpi</a:t>
            </a:r>
            <a:r>
              <a:rPr lang="en-US" dirty="0" smtClean="0"/>
              <a:t> </a:t>
            </a:r>
            <a:r>
              <a:rPr lang="en-US" dirty="0" err="1" smtClean="0"/>
              <a:t>radialis</a:t>
            </a:r>
            <a:r>
              <a:rPr lang="en-US" dirty="0" smtClean="0"/>
              <a:t> and flexor </a:t>
            </a:r>
            <a:r>
              <a:rPr lang="en-US" dirty="0" err="1" smtClean="0"/>
              <a:t>digitorum</a:t>
            </a:r>
            <a:r>
              <a:rPr lang="en-US" dirty="0" smtClean="0"/>
              <a:t> </a:t>
            </a:r>
            <a:r>
              <a:rPr lang="en-US" dirty="0" err="1" smtClean="0"/>
              <a:t>superficialis</a:t>
            </a:r>
            <a:r>
              <a:rPr lang="en-US" dirty="0" smtClean="0"/>
              <a:t>, overlapped by the </a:t>
            </a:r>
            <a:r>
              <a:rPr lang="en-US" dirty="0" err="1" smtClean="0"/>
              <a:t>palmaris</a:t>
            </a:r>
            <a:r>
              <a:rPr lang="en-US" dirty="0" smtClean="0"/>
              <a:t> </a:t>
            </a:r>
            <a:r>
              <a:rPr lang="en-US" dirty="0" err="1" smtClean="0"/>
              <a:t>longus</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Median Nerve at the Elbow</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Motor</a:t>
            </a:r>
          </a:p>
          <a:p>
            <a:r>
              <a:rPr lang="en-US" dirty="0" smtClean="0"/>
              <a:t>The </a:t>
            </a:r>
            <a:r>
              <a:rPr lang="en-US" dirty="0" err="1" smtClean="0"/>
              <a:t>pronator</a:t>
            </a:r>
            <a:r>
              <a:rPr lang="en-US" dirty="0" smtClean="0"/>
              <a:t> muscles of the forearm and the long flexor muscles of the wrist and fingers, with the exception of the flexor </a:t>
            </a:r>
            <a:r>
              <a:rPr lang="en-US" dirty="0" err="1" smtClean="0"/>
              <a:t>carpi</a:t>
            </a:r>
            <a:r>
              <a:rPr lang="en-US" dirty="0" smtClean="0"/>
              <a:t> </a:t>
            </a:r>
            <a:r>
              <a:rPr lang="en-US" dirty="0" err="1" smtClean="0"/>
              <a:t>ulnaris</a:t>
            </a:r>
            <a:r>
              <a:rPr lang="en-US" dirty="0" smtClean="0"/>
              <a:t> and the medial half of the flexor </a:t>
            </a:r>
            <a:r>
              <a:rPr lang="en-US" dirty="0" err="1" smtClean="0"/>
              <a:t>digitorum</a:t>
            </a:r>
            <a:r>
              <a:rPr lang="en-US" dirty="0" smtClean="0"/>
              <a:t> </a:t>
            </a:r>
            <a:r>
              <a:rPr lang="en-US" dirty="0" err="1" smtClean="0"/>
              <a:t>profundus</a:t>
            </a:r>
            <a:r>
              <a:rPr lang="en-US" dirty="0" smtClean="0"/>
              <a:t>, will be paralyzed</a:t>
            </a:r>
          </a:p>
          <a:p>
            <a:endParaRPr lang="en-US" dirty="0"/>
          </a:p>
          <a:p>
            <a:r>
              <a:rPr lang="en-US" dirty="0" smtClean="0"/>
              <a:t>As a result, the forearm is kept in the supine position; wrist flexion is weak and is accompanied by adduction.</a:t>
            </a:r>
          </a:p>
          <a:p>
            <a:endParaRPr lang="en-US" dirty="0"/>
          </a:p>
          <a:p>
            <a:r>
              <a:rPr lang="en-US" dirty="0" smtClean="0"/>
              <a:t>The latter deviation is caused by the paralysis of the flexor </a:t>
            </a:r>
            <a:r>
              <a:rPr lang="en-US" dirty="0" err="1" smtClean="0"/>
              <a:t>carpi</a:t>
            </a:r>
            <a:r>
              <a:rPr lang="en-US" dirty="0" smtClean="0"/>
              <a:t> </a:t>
            </a:r>
            <a:r>
              <a:rPr lang="en-US" dirty="0" err="1" smtClean="0"/>
              <a:t>radialis</a:t>
            </a:r>
            <a:r>
              <a:rPr lang="en-US" dirty="0" smtClean="0"/>
              <a:t> and the strength of the flexor </a:t>
            </a:r>
            <a:r>
              <a:rPr lang="en-US" dirty="0" err="1" smtClean="0"/>
              <a:t>carpi</a:t>
            </a:r>
            <a:r>
              <a:rPr lang="en-US" dirty="0" smtClean="0"/>
              <a:t> </a:t>
            </a:r>
            <a:r>
              <a:rPr lang="en-US" dirty="0" err="1" smtClean="0"/>
              <a:t>ulnaris</a:t>
            </a:r>
            <a:r>
              <a:rPr lang="en-US" dirty="0" smtClean="0"/>
              <a:t> and the medial half of the flexor </a:t>
            </a:r>
            <a:r>
              <a:rPr lang="en-US" dirty="0" err="1" smtClean="0"/>
              <a:t>digitorum</a:t>
            </a:r>
            <a:r>
              <a:rPr lang="en-US" dirty="0" smtClean="0"/>
              <a:t> </a:t>
            </a:r>
            <a:r>
              <a:rPr lang="en-US" dirty="0" err="1" smtClean="0"/>
              <a:t>profundus</a:t>
            </a:r>
            <a:r>
              <a:rPr lang="en-US" dirty="0" smtClean="0"/>
              <a:t>.</a:t>
            </a:r>
          </a:p>
          <a:p>
            <a:endParaRPr lang="en-US" dirty="0"/>
          </a:p>
          <a:p>
            <a:r>
              <a:rPr lang="en-US" dirty="0" smtClean="0"/>
              <a:t>No flexion is possible at the </a:t>
            </a:r>
            <a:r>
              <a:rPr lang="en-US" dirty="0" err="1" smtClean="0"/>
              <a:t>interphalangeal</a:t>
            </a:r>
            <a:r>
              <a:rPr lang="en-US" dirty="0" smtClean="0"/>
              <a:t> joints of the index and middle fingers, although weak flexion of the </a:t>
            </a:r>
            <a:r>
              <a:rPr lang="en-US" dirty="0" err="1" smtClean="0"/>
              <a:t>metacarpophalangeal</a:t>
            </a:r>
            <a:r>
              <a:rPr lang="en-US" dirty="0" smtClean="0"/>
              <a:t> joints of these fingers is attempted by the </a:t>
            </a:r>
            <a:r>
              <a:rPr lang="en-US" dirty="0" err="1" smtClean="0"/>
              <a:t>interossei</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14800" cy="5029200"/>
          </a:xfrm>
        </p:spPr>
        <p:txBody>
          <a:bodyPr>
            <a:normAutofit fontScale="55000" lnSpcReduction="20000"/>
          </a:bodyPr>
          <a:lstStyle/>
          <a:p>
            <a:r>
              <a:rPr lang="en-US" dirty="0" smtClean="0"/>
              <a:t>When the patient tries to make a fist, the index and to a lesser extent the middle fingers tend to remain straight, whereas the ring and little fingers flex </a:t>
            </a:r>
          </a:p>
          <a:p>
            <a:endParaRPr lang="en-US" dirty="0"/>
          </a:p>
          <a:p>
            <a:r>
              <a:rPr lang="en-US" dirty="0" smtClean="0"/>
              <a:t>The latter two fingers are, however, weakened by the loss of the flexor </a:t>
            </a:r>
            <a:r>
              <a:rPr lang="en-US" dirty="0" err="1" smtClean="0"/>
              <a:t>digitorum</a:t>
            </a:r>
            <a:r>
              <a:rPr lang="en-US" dirty="0" smtClean="0"/>
              <a:t> </a:t>
            </a:r>
            <a:r>
              <a:rPr lang="en-US" dirty="0" err="1" smtClean="0"/>
              <a:t>superficialis</a:t>
            </a:r>
            <a:r>
              <a:rPr lang="en-US" dirty="0" smtClean="0"/>
              <a:t>.</a:t>
            </a:r>
          </a:p>
          <a:p>
            <a:endParaRPr lang="en-US" dirty="0"/>
          </a:p>
          <a:p>
            <a:r>
              <a:rPr lang="en-US" dirty="0" smtClean="0"/>
              <a:t>Flexion of the terminal phalanx of the thumb is lost because of paralysis of the flexor </a:t>
            </a:r>
            <a:r>
              <a:rPr lang="en-US" dirty="0" err="1" smtClean="0"/>
              <a:t>pollicis</a:t>
            </a:r>
            <a:r>
              <a:rPr lang="en-US" dirty="0" smtClean="0"/>
              <a:t> </a:t>
            </a:r>
            <a:r>
              <a:rPr lang="en-US" dirty="0" err="1" smtClean="0"/>
              <a:t>longus</a:t>
            </a:r>
            <a:endParaRPr lang="en-US" dirty="0" smtClean="0"/>
          </a:p>
          <a:p>
            <a:endParaRPr lang="en-US" dirty="0"/>
          </a:p>
          <a:p>
            <a:r>
              <a:rPr lang="en-US" dirty="0" smtClean="0"/>
              <a:t>The muscles of the </a:t>
            </a:r>
            <a:r>
              <a:rPr lang="en-US" dirty="0" err="1" smtClean="0"/>
              <a:t>thenar</a:t>
            </a:r>
            <a:r>
              <a:rPr lang="en-US" dirty="0" smtClean="0"/>
              <a:t> eminence are paralyzed and wasted so that the eminence is flattened.</a:t>
            </a:r>
          </a:p>
          <a:p>
            <a:endParaRPr lang="en-US" dirty="0"/>
          </a:p>
          <a:p>
            <a:r>
              <a:rPr lang="en-US" dirty="0" smtClean="0"/>
              <a:t>The thumb is laterally rotated and adducted. The hand looks flattened and apelike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724400" y="1828800"/>
            <a:ext cx="4114800" cy="5029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Skin sensation is lost on the lateral half or less of the palm of the hand and the </a:t>
            </a:r>
            <a:r>
              <a:rPr lang="en-US" dirty="0" err="1" smtClean="0"/>
              <a:t>palmar</a:t>
            </a:r>
            <a:r>
              <a:rPr lang="en-US" dirty="0" smtClean="0"/>
              <a:t> aspect of the lateral three and a half fingers</a:t>
            </a:r>
          </a:p>
          <a:p>
            <a:endParaRPr lang="en-US" dirty="0"/>
          </a:p>
          <a:p>
            <a:r>
              <a:rPr lang="en-US" dirty="0" smtClean="0"/>
              <a:t>Sensory loss also occurs on the skin of the distal part of the dorsal surfaces of the lateral three and a half fingers</a:t>
            </a:r>
          </a:p>
          <a:p>
            <a:endParaRPr lang="en-US" dirty="0"/>
          </a:p>
          <a:p>
            <a:r>
              <a:rPr lang="en-US" dirty="0" smtClean="0"/>
              <a:t>The area of total anesthesia is considerably less because of the overlap of adjacent nerves.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Vasomotor Changes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skin areas involved in sensory loss are warmer and drier than normal because of the arteriolar dilatation and absence of sweating resulting from loss of sympathetic control.</a:t>
            </a:r>
          </a:p>
          <a:p>
            <a:endParaRPr lang="en-US" dirty="0" smtClean="0"/>
          </a:p>
          <a:p>
            <a:r>
              <a:rPr lang="en-US" dirty="0" err="1" smtClean="0"/>
              <a:t>Trophic</a:t>
            </a:r>
            <a:r>
              <a:rPr lang="en-US" dirty="0" smtClean="0"/>
              <a:t> Changes</a:t>
            </a:r>
          </a:p>
          <a:p>
            <a:r>
              <a:rPr lang="en-US" dirty="0" smtClean="0"/>
              <a:t>In long-standing cases, changes are found in the hand and fingers</a:t>
            </a:r>
          </a:p>
          <a:p>
            <a:r>
              <a:rPr lang="en-US" dirty="0" smtClean="0"/>
              <a:t>The skin is dry and scaly, the nails crack easily, and atrophy of the pulp of the fingers is present.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Upper Lesions of the Brachial Plexus (</a:t>
            </a:r>
            <a:r>
              <a:rPr lang="en-US" dirty="0" err="1" smtClean="0"/>
              <a:t>Erb-Duchenne</a:t>
            </a:r>
            <a:r>
              <a:rPr lang="en-US" dirty="0" smtClean="0"/>
              <a:t> Palsy)</a:t>
            </a:r>
            <a:endParaRPr lang="en-US" dirty="0"/>
          </a:p>
        </p:txBody>
      </p:sp>
      <p:sp>
        <p:nvSpPr>
          <p:cNvPr id="3" name="Content Placeholder 2"/>
          <p:cNvSpPr>
            <a:spLocks noGrp="1"/>
          </p:cNvSpPr>
          <p:nvPr>
            <p:ph idx="1"/>
          </p:nvPr>
        </p:nvSpPr>
        <p:spPr>
          <a:xfrm>
            <a:off x="457200" y="1600200"/>
            <a:ext cx="3810000" cy="5257800"/>
          </a:xfrm>
        </p:spPr>
        <p:txBody>
          <a:bodyPr>
            <a:normAutofit fontScale="47500" lnSpcReduction="20000"/>
          </a:bodyPr>
          <a:lstStyle/>
          <a:p>
            <a:r>
              <a:rPr lang="en-US" dirty="0" smtClean="0"/>
              <a:t>Upper lesions of the brachial plexus are injuries resulting from excessive displacement of the head to the opposite side and depression of the shoulder on the same side</a:t>
            </a:r>
          </a:p>
          <a:p>
            <a:endParaRPr lang="en-US" dirty="0"/>
          </a:p>
          <a:p>
            <a:r>
              <a:rPr lang="en-US" dirty="0" smtClean="0"/>
              <a:t>This causes excessive traction or even tearing of C5 and 6 roots of the plexus</a:t>
            </a:r>
          </a:p>
          <a:p>
            <a:endParaRPr lang="en-US" dirty="0"/>
          </a:p>
          <a:p>
            <a:r>
              <a:rPr lang="en-US" dirty="0" smtClean="0"/>
              <a:t>It occurs in infants during a difficult delivery or in adults after a blow to or fall on the shoulder.</a:t>
            </a:r>
          </a:p>
          <a:p>
            <a:endParaRPr lang="en-US" dirty="0"/>
          </a:p>
          <a:p>
            <a:r>
              <a:rPr lang="en-US" dirty="0" smtClean="0"/>
              <a:t>The </a:t>
            </a:r>
            <a:r>
              <a:rPr lang="en-US" dirty="0" err="1" smtClean="0"/>
              <a:t>suprascapular</a:t>
            </a:r>
            <a:r>
              <a:rPr lang="en-US" dirty="0" smtClean="0"/>
              <a:t> nerve, the nerve to the </a:t>
            </a:r>
            <a:r>
              <a:rPr lang="en-US" dirty="0" err="1" smtClean="0"/>
              <a:t>subclavius</a:t>
            </a:r>
            <a:r>
              <a:rPr lang="en-US" dirty="0" smtClean="0"/>
              <a:t>, and the </a:t>
            </a:r>
            <a:r>
              <a:rPr lang="en-US" dirty="0" err="1" smtClean="0"/>
              <a:t>musculocutaneous</a:t>
            </a:r>
            <a:r>
              <a:rPr lang="en-US" dirty="0" smtClean="0"/>
              <a:t> and </a:t>
            </a:r>
            <a:r>
              <a:rPr lang="en-US" dirty="0" err="1" smtClean="0"/>
              <a:t>axillary</a:t>
            </a:r>
            <a:r>
              <a:rPr lang="en-US" dirty="0" smtClean="0"/>
              <a:t> nerves all possess nerve fibers derived from C5 and 6 roots and will therefore be functionless</a:t>
            </a:r>
          </a:p>
          <a:p>
            <a:endParaRPr lang="en-US" dirty="0"/>
          </a:p>
          <a:p>
            <a:r>
              <a:rPr lang="en-US" dirty="0" smtClean="0"/>
              <a:t>The following muscles will consequently be paralyzed: the </a:t>
            </a:r>
            <a:r>
              <a:rPr lang="en-US" dirty="0" err="1" smtClean="0"/>
              <a:t>supraspinatus</a:t>
            </a:r>
            <a:r>
              <a:rPr lang="en-US" dirty="0" smtClean="0"/>
              <a:t> (abductor of the shoulder) and </a:t>
            </a:r>
            <a:r>
              <a:rPr lang="en-US" dirty="0" err="1" smtClean="0"/>
              <a:t>infraspinatus</a:t>
            </a:r>
            <a:r>
              <a:rPr lang="en-US" dirty="0" smtClean="0"/>
              <a:t> (lateral rotator of the shoulder); </a:t>
            </a:r>
          </a:p>
          <a:p>
            <a:endParaRPr lang="en-US" dirty="0"/>
          </a:p>
          <a:p>
            <a:r>
              <a:rPr lang="en-US" dirty="0" smtClean="0"/>
              <a:t>the </a:t>
            </a:r>
            <a:r>
              <a:rPr lang="en-US" dirty="0" err="1" smtClean="0"/>
              <a:t>subclavius</a:t>
            </a:r>
            <a:r>
              <a:rPr lang="en-US" dirty="0" smtClean="0"/>
              <a:t> (depresses the clavicle)</a:t>
            </a:r>
          </a:p>
          <a:p>
            <a:endParaRPr lang="en-US" dirty="0"/>
          </a:p>
          <a:p>
            <a:endParaRPr lang="en-US" dirty="0"/>
          </a:p>
        </p:txBody>
      </p:sp>
      <p:pic>
        <p:nvPicPr>
          <p:cNvPr id="37890" name="Picture 2" descr="http://www.riversideonline.com/source/images/image_popup/bn7_stinger.jpg"/>
          <p:cNvPicPr>
            <a:picLocks noChangeAspect="1" noChangeArrowheads="1"/>
          </p:cNvPicPr>
          <p:nvPr/>
        </p:nvPicPr>
        <p:blipFill>
          <a:blip r:embed="rId2" cstate="print"/>
          <a:srcRect/>
          <a:stretch>
            <a:fillRect/>
          </a:stretch>
        </p:blipFill>
        <p:spPr bwMode="auto">
          <a:xfrm>
            <a:off x="5257800" y="2514600"/>
            <a:ext cx="3200400" cy="3352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Median Nerve at the Wrist</a:t>
            </a:r>
            <a:endParaRPr lang="en-US" dirty="0"/>
          </a:p>
        </p:txBody>
      </p:sp>
      <p:sp>
        <p:nvSpPr>
          <p:cNvPr id="3" name="Content Placeholder 2"/>
          <p:cNvSpPr>
            <a:spLocks noGrp="1"/>
          </p:cNvSpPr>
          <p:nvPr>
            <p:ph idx="1"/>
          </p:nvPr>
        </p:nvSpPr>
        <p:spPr>
          <a:xfrm>
            <a:off x="457200" y="1600200"/>
            <a:ext cx="4267200" cy="4953000"/>
          </a:xfrm>
        </p:spPr>
        <p:txBody>
          <a:bodyPr>
            <a:normAutofit fontScale="40000" lnSpcReduction="20000"/>
          </a:bodyPr>
          <a:lstStyle/>
          <a:p>
            <a:r>
              <a:rPr lang="en-US" dirty="0" smtClean="0"/>
              <a:t>Motor:</a:t>
            </a:r>
          </a:p>
          <a:p>
            <a:r>
              <a:rPr lang="en-US" dirty="0" smtClean="0"/>
              <a:t>The muscles of the </a:t>
            </a:r>
            <a:r>
              <a:rPr lang="en-US" dirty="0" err="1" smtClean="0"/>
              <a:t>thenar</a:t>
            </a:r>
            <a:r>
              <a:rPr lang="en-US" dirty="0" smtClean="0"/>
              <a:t> eminence are paralyzed and wasted so that the eminence becomes flattened. The thumb is laterally rotated and adducted</a:t>
            </a:r>
          </a:p>
          <a:p>
            <a:endParaRPr lang="en-US" dirty="0"/>
          </a:p>
          <a:p>
            <a:r>
              <a:rPr lang="en-US" dirty="0" smtClean="0"/>
              <a:t>The hand looks flattened and apelike.</a:t>
            </a:r>
          </a:p>
          <a:p>
            <a:endParaRPr lang="en-US" dirty="0" smtClean="0"/>
          </a:p>
          <a:p>
            <a:r>
              <a:rPr lang="en-US" dirty="0" smtClean="0"/>
              <a:t>Opposition movement of the thumb is impossible</a:t>
            </a:r>
          </a:p>
          <a:p>
            <a:endParaRPr lang="en-US" dirty="0"/>
          </a:p>
          <a:p>
            <a:r>
              <a:rPr lang="en-US" dirty="0" smtClean="0"/>
              <a:t>The first two </a:t>
            </a:r>
            <a:r>
              <a:rPr lang="en-US" dirty="0" err="1" smtClean="0"/>
              <a:t>lumbricals</a:t>
            </a:r>
            <a:r>
              <a:rPr lang="en-US" dirty="0" smtClean="0"/>
              <a:t> are paralyzed, which can be recognized clinically when the patient is asked to make a fist slowly, and the index and middle fingers tend to lag behind the ring and little fingers.</a:t>
            </a:r>
          </a:p>
          <a:p>
            <a:endParaRPr lang="en-US" dirty="0"/>
          </a:p>
          <a:p>
            <a:r>
              <a:rPr lang="en-US" dirty="0" smtClean="0"/>
              <a:t>Sensory, vasomotor, and </a:t>
            </a:r>
            <a:r>
              <a:rPr lang="en-US" dirty="0" err="1" smtClean="0"/>
              <a:t>trophic</a:t>
            </a:r>
            <a:r>
              <a:rPr lang="en-US" dirty="0" smtClean="0"/>
              <a:t> changes: These changes are identical to those found in the elbow lesions.</a:t>
            </a:r>
          </a:p>
          <a:p>
            <a:endParaRPr lang="en-US" dirty="0" smtClean="0"/>
          </a:p>
          <a:p>
            <a:r>
              <a:rPr lang="en-US" dirty="0" smtClean="0"/>
              <a:t>Perhaps the most serious disability of all in median nerve injuries is the loss of the ability to oppose the thumb to the other fingers and the loss of sensation over the lateral fingers. The delicate </a:t>
            </a:r>
            <a:r>
              <a:rPr lang="en-US" dirty="0" err="1" smtClean="0"/>
              <a:t>pincerlike</a:t>
            </a:r>
            <a:r>
              <a:rPr lang="en-US" dirty="0" smtClean="0"/>
              <a:t> action of the hand is no longer possible.</a:t>
            </a:r>
          </a:p>
          <a:p>
            <a:endParaRPr lang="en-US" dirty="0"/>
          </a:p>
          <a:p>
            <a:endParaRPr lang="en-US" dirty="0"/>
          </a:p>
        </p:txBody>
      </p:sp>
      <p:pic>
        <p:nvPicPr>
          <p:cNvPr id="13314" name="Picture 2" descr="File:Apehand 2.JPG">
            <a:hlinkClick r:id="rId2"/>
          </p:cNvPr>
          <p:cNvPicPr>
            <a:picLocks noChangeAspect="1" noChangeArrowheads="1"/>
          </p:cNvPicPr>
          <p:nvPr/>
        </p:nvPicPr>
        <p:blipFill>
          <a:blip r:embed="rId3" cstate="print"/>
          <a:srcRect/>
          <a:stretch>
            <a:fillRect/>
          </a:stretch>
        </p:blipFill>
        <p:spPr bwMode="auto">
          <a:xfrm>
            <a:off x="4953000" y="2286000"/>
            <a:ext cx="3886200" cy="3810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Carpal Tunnel Syndrome</a:t>
            </a:r>
            <a:endParaRPr lang="en-US" dirty="0"/>
          </a:p>
        </p:txBody>
      </p:sp>
      <p:sp>
        <p:nvSpPr>
          <p:cNvPr id="3" name="Content Placeholder 2"/>
          <p:cNvSpPr>
            <a:spLocks noGrp="1"/>
          </p:cNvSpPr>
          <p:nvPr>
            <p:ph idx="1"/>
          </p:nvPr>
        </p:nvSpPr>
        <p:spPr>
          <a:xfrm>
            <a:off x="457200" y="1600200"/>
            <a:ext cx="4572000" cy="5257800"/>
          </a:xfrm>
        </p:spPr>
        <p:txBody>
          <a:bodyPr>
            <a:normAutofit fontScale="40000" lnSpcReduction="20000"/>
          </a:bodyPr>
          <a:lstStyle/>
          <a:p>
            <a:r>
              <a:rPr lang="en-US" dirty="0" smtClean="0"/>
              <a:t>The carpal tunnel, formed by the concave anterior surface of the carpal bones and closed by the flexor </a:t>
            </a:r>
            <a:r>
              <a:rPr lang="en-US" dirty="0" err="1" smtClean="0"/>
              <a:t>retinaculum</a:t>
            </a:r>
            <a:r>
              <a:rPr lang="en-US" dirty="0" smtClean="0"/>
              <a:t>, is tightly packed with the long flexor tendons of the fingers, with their surrounding synovial sheaths, and the median nerve</a:t>
            </a:r>
          </a:p>
          <a:p>
            <a:endParaRPr lang="en-US" dirty="0"/>
          </a:p>
          <a:p>
            <a:r>
              <a:rPr lang="en-US" dirty="0" smtClean="0"/>
              <a:t>Clinically, the syndrome consists of a burning pain or pins and needles along the distribution of the median nerve to the lateral three and a half fingers and weakness of the </a:t>
            </a:r>
            <a:r>
              <a:rPr lang="en-US" dirty="0" err="1" smtClean="0"/>
              <a:t>thenar</a:t>
            </a:r>
            <a:r>
              <a:rPr lang="en-US" dirty="0" smtClean="0"/>
              <a:t> muscles</a:t>
            </a:r>
          </a:p>
          <a:p>
            <a:endParaRPr lang="en-US" dirty="0"/>
          </a:p>
          <a:p>
            <a:r>
              <a:rPr lang="en-US" dirty="0" smtClean="0"/>
              <a:t>It is produced by compression of the median nerve within the tunnel</a:t>
            </a:r>
          </a:p>
          <a:p>
            <a:endParaRPr lang="en-US" dirty="0"/>
          </a:p>
          <a:p>
            <a:r>
              <a:rPr lang="en-US" dirty="0" smtClean="0"/>
              <a:t>The exact cause of the compression is difficult to determine, but thickening of the synovial sheaths of the flexor tendons or arthritic changes in the carpal bones are thought to be responsible in many cases</a:t>
            </a:r>
          </a:p>
          <a:p>
            <a:endParaRPr lang="en-US" dirty="0"/>
          </a:p>
          <a:p>
            <a:r>
              <a:rPr lang="en-US" dirty="0" smtClean="0"/>
              <a:t>no </a:t>
            </a:r>
            <a:r>
              <a:rPr lang="en-US" dirty="0" err="1" smtClean="0"/>
              <a:t>paresthesia</a:t>
            </a:r>
            <a:r>
              <a:rPr lang="en-US" dirty="0" smtClean="0"/>
              <a:t> occurs over the </a:t>
            </a:r>
            <a:r>
              <a:rPr lang="en-US" dirty="0" err="1" smtClean="0"/>
              <a:t>thenar</a:t>
            </a:r>
            <a:r>
              <a:rPr lang="en-US" dirty="0" smtClean="0"/>
              <a:t> eminence because this area of skin is supplied by the </a:t>
            </a:r>
            <a:r>
              <a:rPr lang="en-US" dirty="0" err="1" smtClean="0"/>
              <a:t>palmar</a:t>
            </a:r>
            <a:r>
              <a:rPr lang="en-US" dirty="0" smtClean="0"/>
              <a:t> </a:t>
            </a:r>
            <a:r>
              <a:rPr lang="en-US" dirty="0" err="1" smtClean="0"/>
              <a:t>cutaneous</a:t>
            </a:r>
            <a:r>
              <a:rPr lang="en-US" dirty="0" smtClean="0"/>
              <a:t> branch of the median nerve, which passes superficially to the flexor </a:t>
            </a:r>
            <a:r>
              <a:rPr lang="en-US" dirty="0" err="1" smtClean="0"/>
              <a:t>retinaculum</a:t>
            </a:r>
            <a:r>
              <a:rPr lang="en-US" dirty="0" smtClean="0"/>
              <a:t>.</a:t>
            </a:r>
          </a:p>
          <a:p>
            <a:endParaRPr lang="en-US" dirty="0"/>
          </a:p>
          <a:p>
            <a:r>
              <a:rPr lang="en-US" dirty="0" smtClean="0"/>
              <a:t>The condition is dramatically relieved by decompressing the tunnel by making a longitudinal incision through the flexor </a:t>
            </a:r>
            <a:r>
              <a:rPr lang="en-US" dirty="0" err="1" smtClean="0"/>
              <a:t>retinaculum</a:t>
            </a:r>
            <a:r>
              <a:rPr lang="en-US" dirty="0" smtClean="0"/>
              <a:t>.</a:t>
            </a:r>
            <a:endParaRPr lang="en-US" dirty="0"/>
          </a:p>
        </p:txBody>
      </p:sp>
      <p:pic>
        <p:nvPicPr>
          <p:cNvPr id="12290" name="Picture 2" descr="https://lh5.googleusercontent.com/-G4sP8Pox-Jg/TkN33Itpm-I/AAAAAAAAcM8/Dn_SjBS8-zs/carpal-tunnel-repair-series.jpg"/>
          <p:cNvPicPr>
            <a:picLocks noChangeAspect="1" noChangeArrowheads="1"/>
          </p:cNvPicPr>
          <p:nvPr/>
        </p:nvPicPr>
        <p:blipFill>
          <a:blip r:embed="rId2" cstate="print"/>
          <a:srcRect/>
          <a:stretch>
            <a:fillRect/>
          </a:stretch>
        </p:blipFill>
        <p:spPr bwMode="auto">
          <a:xfrm>
            <a:off x="5334000" y="2514600"/>
            <a:ext cx="3810000" cy="304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Ulnar</a:t>
            </a:r>
            <a:r>
              <a:rPr lang="en-US" dirty="0" smtClean="0"/>
              <a:t> Nerve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a:t>
            </a:r>
            <a:r>
              <a:rPr lang="en-US" dirty="0" err="1" smtClean="0"/>
              <a:t>ulnar</a:t>
            </a:r>
            <a:r>
              <a:rPr lang="en-US" dirty="0" smtClean="0"/>
              <a:t> nerve which arises from the medial cord of the brachial plexus (C8 and T1), gives off no </a:t>
            </a:r>
            <a:r>
              <a:rPr lang="en-US" dirty="0" err="1" smtClean="0"/>
              <a:t>cutaneous</a:t>
            </a:r>
            <a:r>
              <a:rPr lang="en-US" dirty="0" smtClean="0"/>
              <a:t> or motor branches in the </a:t>
            </a:r>
            <a:r>
              <a:rPr lang="en-US" dirty="0" err="1" smtClean="0"/>
              <a:t>axilla</a:t>
            </a:r>
            <a:r>
              <a:rPr lang="en-US" dirty="0" smtClean="0"/>
              <a:t> or in the arm</a:t>
            </a:r>
          </a:p>
          <a:p>
            <a:endParaRPr lang="en-US" dirty="0"/>
          </a:p>
          <a:p>
            <a:r>
              <a:rPr lang="en-US" dirty="0" smtClean="0"/>
              <a:t>As it enters the forearm from behind the medial </a:t>
            </a:r>
            <a:r>
              <a:rPr lang="en-US" dirty="0" err="1" smtClean="0"/>
              <a:t>epicondyle</a:t>
            </a:r>
            <a:r>
              <a:rPr lang="en-US" dirty="0" smtClean="0"/>
              <a:t>, it supplies the flexor </a:t>
            </a:r>
            <a:r>
              <a:rPr lang="en-US" dirty="0" err="1" smtClean="0"/>
              <a:t>carpi</a:t>
            </a:r>
            <a:r>
              <a:rPr lang="en-US" dirty="0" smtClean="0"/>
              <a:t> </a:t>
            </a:r>
            <a:r>
              <a:rPr lang="en-US" dirty="0" err="1" smtClean="0"/>
              <a:t>ulnaris</a:t>
            </a:r>
            <a:r>
              <a:rPr lang="en-US" dirty="0" smtClean="0"/>
              <a:t> and the medial half of the flexor </a:t>
            </a:r>
            <a:r>
              <a:rPr lang="en-US" dirty="0" err="1" smtClean="0"/>
              <a:t>digitorum</a:t>
            </a:r>
            <a:r>
              <a:rPr lang="en-US" dirty="0" smtClean="0"/>
              <a:t> </a:t>
            </a:r>
            <a:r>
              <a:rPr lang="en-US" dirty="0" err="1" smtClean="0"/>
              <a:t>profundus</a:t>
            </a:r>
            <a:endParaRPr lang="en-US" dirty="0" smtClean="0"/>
          </a:p>
          <a:p>
            <a:endParaRPr lang="en-US" dirty="0"/>
          </a:p>
          <a:p>
            <a:r>
              <a:rPr lang="en-US" dirty="0" smtClean="0"/>
              <a:t>In the distal third of the forearm, it gives off its </a:t>
            </a:r>
            <a:r>
              <a:rPr lang="en-US" dirty="0" err="1" smtClean="0"/>
              <a:t>palmar</a:t>
            </a:r>
            <a:r>
              <a:rPr lang="en-US" dirty="0" smtClean="0"/>
              <a:t> and posterior </a:t>
            </a:r>
            <a:r>
              <a:rPr lang="en-US" dirty="0" err="1" smtClean="0"/>
              <a:t>cutaneous</a:t>
            </a:r>
            <a:r>
              <a:rPr lang="en-US" dirty="0" smtClean="0"/>
              <a:t> branches.</a:t>
            </a:r>
          </a:p>
          <a:p>
            <a:endParaRPr lang="en-US" dirty="0"/>
          </a:p>
          <a:p>
            <a:r>
              <a:rPr lang="en-US" dirty="0" smtClean="0"/>
              <a:t>The </a:t>
            </a:r>
            <a:r>
              <a:rPr lang="en-US" dirty="0" err="1" smtClean="0"/>
              <a:t>palmar</a:t>
            </a:r>
            <a:r>
              <a:rPr lang="en-US" dirty="0" smtClean="0"/>
              <a:t> </a:t>
            </a:r>
            <a:r>
              <a:rPr lang="en-US" dirty="0" err="1" smtClean="0"/>
              <a:t>cutaneous</a:t>
            </a:r>
            <a:r>
              <a:rPr lang="en-US" dirty="0" smtClean="0"/>
              <a:t> branch supplies the skin over the </a:t>
            </a:r>
            <a:r>
              <a:rPr lang="en-US" dirty="0" err="1" smtClean="0"/>
              <a:t>hypothenar</a:t>
            </a:r>
            <a:r>
              <a:rPr lang="en-US" dirty="0" smtClean="0"/>
              <a:t> eminence; the posterior branch supplies the skin over the medial third of the dorsum of the hand and the medial one and a half fingers</a:t>
            </a:r>
          </a:p>
          <a:p>
            <a:endParaRPr lang="en-US" dirty="0"/>
          </a:p>
          <a:p>
            <a:r>
              <a:rPr lang="en-US" dirty="0" smtClean="0"/>
              <a:t>Not uncommonly, the posterior branch supplies two and a half instead of one and a half fingers</a:t>
            </a:r>
          </a:p>
          <a:p>
            <a:endParaRPr lang="en-US" dirty="0"/>
          </a:p>
          <a:p>
            <a:r>
              <a:rPr lang="en-US" dirty="0" smtClean="0"/>
              <a:t>It does not supply the skin over the distal part of the dorsum of these fingers.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smtClean="0"/>
              <a:t>Having entered the palm by passing in front of the flexor </a:t>
            </a:r>
            <a:r>
              <a:rPr lang="en-US" dirty="0" err="1" smtClean="0"/>
              <a:t>retinaculum</a:t>
            </a:r>
            <a:r>
              <a:rPr lang="en-US" dirty="0" smtClean="0"/>
              <a:t>, the superficial branch of the </a:t>
            </a:r>
            <a:r>
              <a:rPr lang="en-US" dirty="0" err="1" smtClean="0"/>
              <a:t>ulnar</a:t>
            </a:r>
            <a:r>
              <a:rPr lang="en-US" dirty="0" smtClean="0"/>
              <a:t> nerve supplies the skin of the </a:t>
            </a:r>
            <a:r>
              <a:rPr lang="en-US" dirty="0" err="1" smtClean="0"/>
              <a:t>palmar</a:t>
            </a:r>
            <a:r>
              <a:rPr lang="en-US" dirty="0" smtClean="0"/>
              <a:t> surface of the medial one and a half fingers </a:t>
            </a:r>
          </a:p>
          <a:p>
            <a:endParaRPr lang="en-US" dirty="0"/>
          </a:p>
          <a:p>
            <a:r>
              <a:rPr lang="en-US" dirty="0" smtClean="0"/>
              <a:t>including their nail beds; it also supplies the </a:t>
            </a:r>
            <a:r>
              <a:rPr lang="en-US" dirty="0" err="1" smtClean="0"/>
              <a:t>palmaris</a:t>
            </a:r>
            <a:r>
              <a:rPr lang="en-US" dirty="0" smtClean="0"/>
              <a:t> </a:t>
            </a:r>
            <a:r>
              <a:rPr lang="en-US" dirty="0" err="1" smtClean="0"/>
              <a:t>brevis</a:t>
            </a:r>
            <a:r>
              <a:rPr lang="en-US" dirty="0" smtClean="0"/>
              <a:t> muscle</a:t>
            </a:r>
          </a:p>
          <a:p>
            <a:endParaRPr lang="en-US" dirty="0"/>
          </a:p>
          <a:p>
            <a:r>
              <a:rPr lang="en-US" dirty="0" smtClean="0"/>
              <a:t>The deep branch supplies all the small muscles of the hand except the muscles of the </a:t>
            </a:r>
            <a:r>
              <a:rPr lang="en-US" dirty="0" err="1" smtClean="0"/>
              <a:t>thenar</a:t>
            </a:r>
            <a:r>
              <a:rPr lang="en-US" dirty="0" smtClean="0"/>
              <a:t> eminence and the first two </a:t>
            </a:r>
            <a:r>
              <a:rPr lang="en-US" dirty="0" err="1" smtClean="0"/>
              <a:t>lumbricals</a:t>
            </a:r>
            <a:r>
              <a:rPr lang="en-US" dirty="0" smtClean="0"/>
              <a:t>, which are supplied by the median nerve</a:t>
            </a:r>
          </a:p>
          <a:p>
            <a:endParaRPr lang="en-US" dirty="0"/>
          </a:p>
          <a:p>
            <a:r>
              <a:rPr lang="en-US" dirty="0" smtClean="0"/>
              <a:t>The </a:t>
            </a:r>
            <a:r>
              <a:rPr lang="en-US" dirty="0" err="1" smtClean="0"/>
              <a:t>ulnar</a:t>
            </a:r>
            <a:r>
              <a:rPr lang="en-US" dirty="0" smtClean="0"/>
              <a:t> nerve is most commonly injured at the elbow, where it lies behind the medial </a:t>
            </a:r>
            <a:r>
              <a:rPr lang="en-US" dirty="0" err="1" smtClean="0"/>
              <a:t>epicondyle</a:t>
            </a:r>
            <a:r>
              <a:rPr lang="en-US" dirty="0" smtClean="0"/>
              <a:t>, and at the wrist, where it lies with the </a:t>
            </a:r>
            <a:r>
              <a:rPr lang="en-US" dirty="0" err="1" smtClean="0"/>
              <a:t>ulnar</a:t>
            </a:r>
            <a:r>
              <a:rPr lang="en-US" dirty="0" smtClean="0"/>
              <a:t> artery in front of the flexor </a:t>
            </a:r>
            <a:r>
              <a:rPr lang="en-US" dirty="0" err="1" smtClean="0"/>
              <a:t>retinaculum</a:t>
            </a:r>
            <a:endParaRPr lang="en-US" dirty="0" smtClean="0"/>
          </a:p>
          <a:p>
            <a:endParaRPr lang="en-US" dirty="0"/>
          </a:p>
          <a:p>
            <a:r>
              <a:rPr lang="en-US" dirty="0" smtClean="0"/>
              <a:t>The injuries at the elbow are usually associated with fractures of the medial </a:t>
            </a:r>
            <a:r>
              <a:rPr lang="en-US" dirty="0" err="1" smtClean="0"/>
              <a:t>epicondyle</a:t>
            </a:r>
            <a:r>
              <a:rPr lang="en-US" dirty="0" smtClean="0"/>
              <a:t>.</a:t>
            </a:r>
          </a:p>
          <a:p>
            <a:endParaRPr lang="en-US" dirty="0"/>
          </a:p>
          <a:p>
            <a:r>
              <a:rPr lang="en-US" dirty="0" smtClean="0"/>
              <a:t>The superficial position of the nerve at the wrist makes it vulnerable to damage from cuts and stab wounds.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914400"/>
          </a:xfrm>
        </p:spPr>
        <p:txBody>
          <a:bodyPr/>
          <a:lstStyle/>
          <a:p>
            <a:r>
              <a:rPr lang="en-US" dirty="0" err="1"/>
              <a:t>Ulnar</a:t>
            </a:r>
            <a:r>
              <a:rPr lang="en-US" dirty="0"/>
              <a:t> nerve</a:t>
            </a:r>
          </a:p>
        </p:txBody>
      </p:sp>
      <p:sp>
        <p:nvSpPr>
          <p:cNvPr id="43011" name="Rectangle 3"/>
          <p:cNvSpPr>
            <a:spLocks noGrp="1" noChangeArrowheads="1"/>
          </p:cNvSpPr>
          <p:nvPr>
            <p:ph type="body" idx="1"/>
          </p:nvPr>
        </p:nvSpPr>
        <p:spPr>
          <a:xfrm>
            <a:off x="304800" y="838200"/>
            <a:ext cx="8839200" cy="5715000"/>
          </a:xfrm>
        </p:spPr>
        <p:txBody>
          <a:bodyPr>
            <a:normAutofit lnSpcReduction="10000"/>
          </a:bodyPr>
          <a:lstStyle/>
          <a:p>
            <a:pPr lvl="2">
              <a:buFontTx/>
              <a:buNone/>
            </a:pPr>
            <a:r>
              <a:rPr lang="en-US" dirty="0"/>
              <a:t>						</a:t>
            </a:r>
            <a:r>
              <a:rPr lang="en-US" dirty="0">
                <a:solidFill>
                  <a:schemeClr val="accent1"/>
                </a:solidFill>
              </a:rPr>
              <a:t>Elbow</a:t>
            </a:r>
            <a:endParaRPr lang="en-US" dirty="0"/>
          </a:p>
          <a:p>
            <a:pPr lvl="2">
              <a:buFontTx/>
              <a:buNone/>
            </a:pPr>
            <a:r>
              <a:rPr lang="en-US" dirty="0"/>
              <a:t>						Flexor </a:t>
            </a:r>
            <a:r>
              <a:rPr lang="en-US" dirty="0" err="1"/>
              <a:t>carpi</a:t>
            </a:r>
            <a:r>
              <a:rPr lang="en-US" dirty="0"/>
              <a:t> </a:t>
            </a:r>
            <a:r>
              <a:rPr lang="en-US" dirty="0" err="1"/>
              <a:t>ulnaris</a:t>
            </a:r>
            <a:endParaRPr lang="en-US" dirty="0"/>
          </a:p>
          <a:p>
            <a:pPr lvl="2">
              <a:buFontTx/>
              <a:buNone/>
            </a:pPr>
            <a:r>
              <a:rPr lang="en-US" dirty="0"/>
              <a:t>						   </a:t>
            </a:r>
          </a:p>
          <a:p>
            <a:pPr lvl="2">
              <a:buFontTx/>
              <a:buNone/>
            </a:pPr>
            <a:r>
              <a:rPr lang="en-US" dirty="0"/>
              <a:t>						  Flex Dig Prof III/IV</a:t>
            </a:r>
          </a:p>
          <a:p>
            <a:pPr lvl="2">
              <a:buFontTx/>
              <a:buNone/>
            </a:pPr>
            <a:r>
              <a:rPr lang="en-US" dirty="0"/>
              <a:t>						     Dorsal </a:t>
            </a:r>
            <a:r>
              <a:rPr lang="en-US" dirty="0" err="1"/>
              <a:t>uln</a:t>
            </a:r>
            <a:r>
              <a:rPr lang="en-US" dirty="0"/>
              <a:t> cut						</a:t>
            </a:r>
          </a:p>
          <a:p>
            <a:pPr lvl="2">
              <a:buFontTx/>
              <a:buNone/>
            </a:pPr>
            <a:r>
              <a:rPr lang="en-US" dirty="0"/>
              <a:t>						</a:t>
            </a:r>
            <a:r>
              <a:rPr lang="en-US" dirty="0">
                <a:solidFill>
                  <a:schemeClr val="accent1"/>
                </a:solidFill>
              </a:rPr>
              <a:t>Wrist</a:t>
            </a:r>
            <a:endParaRPr lang="en-US" dirty="0"/>
          </a:p>
          <a:p>
            <a:pPr>
              <a:buFontTx/>
              <a:buNone/>
            </a:pPr>
            <a:r>
              <a:rPr lang="en-US" sz="2400" dirty="0"/>
              <a:t>Adductor </a:t>
            </a:r>
            <a:r>
              <a:rPr lang="en-US" sz="2400" dirty="0" err="1"/>
              <a:t>Pollicus</a:t>
            </a:r>
            <a:r>
              <a:rPr lang="en-US" sz="2400" dirty="0"/>
              <a:t>			Abductor</a:t>
            </a:r>
            <a:endParaRPr lang="en-US" dirty="0"/>
          </a:p>
          <a:p>
            <a:pPr lvl="1">
              <a:buFontTx/>
              <a:buNone/>
            </a:pPr>
            <a:r>
              <a:rPr lang="en-US" dirty="0"/>
              <a:t>Flex </a:t>
            </a:r>
            <a:r>
              <a:rPr lang="en-US" dirty="0" err="1"/>
              <a:t>Pollicus</a:t>
            </a:r>
            <a:r>
              <a:rPr lang="en-US" dirty="0"/>
              <a:t> Br			</a:t>
            </a:r>
            <a:r>
              <a:rPr lang="en-US" dirty="0" err="1"/>
              <a:t>Opponens</a:t>
            </a:r>
            <a:r>
              <a:rPr lang="en-US" dirty="0"/>
              <a:t>        </a:t>
            </a:r>
            <a:r>
              <a:rPr lang="en-US" dirty="0" err="1"/>
              <a:t>Digiti</a:t>
            </a:r>
            <a:r>
              <a:rPr lang="en-US" dirty="0"/>
              <a:t> </a:t>
            </a:r>
            <a:r>
              <a:rPr lang="en-US" dirty="0" err="1"/>
              <a:t>Minimi</a:t>
            </a:r>
            <a:endParaRPr lang="en-US" dirty="0"/>
          </a:p>
          <a:p>
            <a:pPr lvl="2">
              <a:buFontTx/>
              <a:buNone/>
            </a:pPr>
            <a:r>
              <a:rPr lang="en-US" dirty="0"/>
              <a:t>					Flexor</a:t>
            </a:r>
          </a:p>
          <a:p>
            <a:pPr lvl="2">
              <a:buFontTx/>
              <a:buNone/>
            </a:pPr>
            <a:r>
              <a:rPr lang="en-US" dirty="0"/>
              <a:t>Dorsal/</a:t>
            </a:r>
            <a:r>
              <a:rPr lang="en-US" dirty="0" err="1"/>
              <a:t>palmar</a:t>
            </a:r>
            <a:r>
              <a:rPr lang="en-US" dirty="0"/>
              <a:t>			</a:t>
            </a:r>
          </a:p>
          <a:p>
            <a:pPr lvl="2">
              <a:buFontTx/>
              <a:buNone/>
            </a:pPr>
            <a:r>
              <a:rPr lang="en-US" dirty="0" err="1"/>
              <a:t>Interosseous</a:t>
            </a:r>
            <a:r>
              <a:rPr lang="en-US" dirty="0"/>
              <a:t>				</a:t>
            </a:r>
          </a:p>
          <a:p>
            <a:pPr lvl="2">
              <a:buFontTx/>
              <a:buNone/>
            </a:pPr>
            <a:r>
              <a:rPr lang="en-US" dirty="0"/>
              <a:t>				3rd/4th </a:t>
            </a:r>
            <a:r>
              <a:rPr lang="en-US" dirty="0" err="1"/>
              <a:t>lumbricals</a:t>
            </a:r>
            <a:endParaRPr lang="en-US" dirty="0"/>
          </a:p>
        </p:txBody>
      </p:sp>
      <p:sp>
        <p:nvSpPr>
          <p:cNvPr id="43012" name="AutoShape 4"/>
          <p:cNvSpPr>
            <a:spLocks/>
          </p:cNvSpPr>
          <p:nvPr/>
        </p:nvSpPr>
        <p:spPr bwMode="auto">
          <a:xfrm>
            <a:off x="6553200" y="4038600"/>
            <a:ext cx="76200" cy="1143000"/>
          </a:xfrm>
          <a:prstGeom prst="rightBrace">
            <a:avLst>
              <a:gd name="adj1" fmla="val 125000"/>
              <a:gd name="adj2" fmla="val 50000"/>
            </a:avLst>
          </a:prstGeom>
          <a:noFill/>
          <a:ln w="38100">
            <a:solidFill>
              <a:schemeClr val="tx1"/>
            </a:solidFill>
            <a:round/>
            <a:headEnd/>
            <a:tailEnd/>
          </a:ln>
          <a:effectLst/>
        </p:spPr>
        <p:txBody>
          <a:bodyPr wrap="none" anchor="ctr"/>
          <a:lstStyle/>
          <a:p>
            <a:endParaRPr lang="en-US"/>
          </a:p>
        </p:txBody>
      </p:sp>
      <p:sp>
        <p:nvSpPr>
          <p:cNvPr id="43014" name="Freeform 6"/>
          <p:cNvSpPr>
            <a:spLocks/>
          </p:cNvSpPr>
          <p:nvPr/>
        </p:nvSpPr>
        <p:spPr bwMode="auto">
          <a:xfrm>
            <a:off x="3124200" y="838200"/>
            <a:ext cx="1744663" cy="4986338"/>
          </a:xfrm>
          <a:custGeom>
            <a:avLst/>
            <a:gdLst/>
            <a:ahLst/>
            <a:cxnLst>
              <a:cxn ang="0">
                <a:pos x="1048" y="0"/>
              </a:cxn>
              <a:cxn ang="0">
                <a:pos x="1035" y="613"/>
              </a:cxn>
              <a:cxn ang="0">
                <a:pos x="1010" y="1136"/>
              </a:cxn>
              <a:cxn ang="0">
                <a:pos x="971" y="2043"/>
              </a:cxn>
              <a:cxn ang="0">
                <a:pos x="933" y="2694"/>
              </a:cxn>
              <a:cxn ang="0">
                <a:pos x="780" y="3141"/>
              </a:cxn>
              <a:cxn ang="0">
                <a:pos x="614" y="3103"/>
              </a:cxn>
              <a:cxn ang="0">
                <a:pos x="423" y="2937"/>
              </a:cxn>
              <a:cxn ang="0">
                <a:pos x="308" y="2822"/>
              </a:cxn>
              <a:cxn ang="0">
                <a:pos x="257" y="2732"/>
              </a:cxn>
              <a:cxn ang="0">
                <a:pos x="180" y="2477"/>
              </a:cxn>
              <a:cxn ang="0">
                <a:pos x="91" y="2235"/>
              </a:cxn>
              <a:cxn ang="0">
                <a:pos x="40" y="2056"/>
              </a:cxn>
              <a:cxn ang="0">
                <a:pos x="27" y="2017"/>
              </a:cxn>
              <a:cxn ang="0">
                <a:pos x="1" y="1979"/>
              </a:cxn>
              <a:cxn ang="0">
                <a:pos x="14" y="1979"/>
              </a:cxn>
            </a:cxnLst>
            <a:rect l="0" t="0" r="r" b="b"/>
            <a:pathLst>
              <a:path w="1099" h="3141">
                <a:moveTo>
                  <a:pt x="1048" y="0"/>
                </a:moveTo>
                <a:cubicBezTo>
                  <a:pt x="1099" y="199"/>
                  <a:pt x="1046" y="410"/>
                  <a:pt x="1035" y="613"/>
                </a:cubicBezTo>
                <a:cubicBezTo>
                  <a:pt x="1025" y="787"/>
                  <a:pt x="1010" y="1136"/>
                  <a:pt x="1010" y="1136"/>
                </a:cubicBezTo>
                <a:cubicBezTo>
                  <a:pt x="1007" y="1303"/>
                  <a:pt x="1035" y="1790"/>
                  <a:pt x="971" y="2043"/>
                </a:cubicBezTo>
                <a:cubicBezTo>
                  <a:pt x="951" y="2260"/>
                  <a:pt x="941" y="2477"/>
                  <a:pt x="933" y="2694"/>
                </a:cubicBezTo>
                <a:cubicBezTo>
                  <a:pt x="919" y="3068"/>
                  <a:pt x="1037" y="3108"/>
                  <a:pt x="780" y="3141"/>
                </a:cubicBezTo>
                <a:cubicBezTo>
                  <a:pt x="731" y="3133"/>
                  <a:pt x="660" y="3129"/>
                  <a:pt x="614" y="3103"/>
                </a:cubicBezTo>
                <a:cubicBezTo>
                  <a:pt x="525" y="3054"/>
                  <a:pt x="488" y="3009"/>
                  <a:pt x="423" y="2937"/>
                </a:cubicBezTo>
                <a:cubicBezTo>
                  <a:pt x="387" y="2897"/>
                  <a:pt x="346" y="2860"/>
                  <a:pt x="308" y="2822"/>
                </a:cubicBezTo>
                <a:cubicBezTo>
                  <a:pt x="284" y="2798"/>
                  <a:pt x="276" y="2761"/>
                  <a:pt x="257" y="2732"/>
                </a:cubicBezTo>
                <a:cubicBezTo>
                  <a:pt x="236" y="2650"/>
                  <a:pt x="211" y="2557"/>
                  <a:pt x="180" y="2477"/>
                </a:cubicBezTo>
                <a:cubicBezTo>
                  <a:pt x="150" y="2397"/>
                  <a:pt x="112" y="2319"/>
                  <a:pt x="91" y="2235"/>
                </a:cubicBezTo>
                <a:cubicBezTo>
                  <a:pt x="59" y="2109"/>
                  <a:pt x="76" y="2164"/>
                  <a:pt x="40" y="2056"/>
                </a:cubicBezTo>
                <a:cubicBezTo>
                  <a:pt x="36" y="2043"/>
                  <a:pt x="35" y="2028"/>
                  <a:pt x="27" y="2017"/>
                </a:cubicBezTo>
                <a:cubicBezTo>
                  <a:pt x="18" y="2004"/>
                  <a:pt x="6" y="1994"/>
                  <a:pt x="1" y="1979"/>
                </a:cubicBezTo>
                <a:cubicBezTo>
                  <a:pt x="0" y="1975"/>
                  <a:pt x="10" y="1979"/>
                  <a:pt x="14" y="1979"/>
                </a:cubicBezTo>
              </a:path>
            </a:pathLst>
          </a:custGeom>
          <a:noFill/>
          <a:ln w="57150" cap="flat" cmpd="sng">
            <a:solidFill>
              <a:schemeClr val="folHlink"/>
            </a:solidFill>
            <a:prstDash val="solid"/>
            <a:round/>
            <a:headEnd/>
            <a:tailEnd/>
          </a:ln>
          <a:effectLst/>
        </p:spPr>
        <p:txBody>
          <a:bodyPr wrap="none" anchor="ctr"/>
          <a:lstStyle/>
          <a:p>
            <a:endParaRPr lang="en-US"/>
          </a:p>
        </p:txBody>
      </p:sp>
      <p:sp>
        <p:nvSpPr>
          <p:cNvPr id="43015" name="Line 7"/>
          <p:cNvSpPr>
            <a:spLocks noChangeShapeType="1"/>
          </p:cNvSpPr>
          <p:nvPr/>
        </p:nvSpPr>
        <p:spPr bwMode="auto">
          <a:xfrm>
            <a:off x="4800600" y="1371600"/>
            <a:ext cx="1066800" cy="152400"/>
          </a:xfrm>
          <a:prstGeom prst="line">
            <a:avLst/>
          </a:prstGeom>
          <a:noFill/>
          <a:ln w="57150">
            <a:solidFill>
              <a:schemeClr val="folHlink"/>
            </a:solidFill>
            <a:round/>
            <a:headEnd/>
            <a:tailEnd/>
          </a:ln>
          <a:effectLst/>
        </p:spPr>
        <p:txBody>
          <a:bodyPr wrap="none" anchor="ctr"/>
          <a:lstStyle/>
          <a:p>
            <a:endParaRPr lang="en-US"/>
          </a:p>
        </p:txBody>
      </p:sp>
      <p:sp>
        <p:nvSpPr>
          <p:cNvPr id="43017" name="Line 9"/>
          <p:cNvSpPr>
            <a:spLocks noChangeShapeType="1"/>
          </p:cNvSpPr>
          <p:nvPr/>
        </p:nvSpPr>
        <p:spPr bwMode="auto">
          <a:xfrm>
            <a:off x="4724400" y="1981200"/>
            <a:ext cx="1295400" cy="457200"/>
          </a:xfrm>
          <a:prstGeom prst="line">
            <a:avLst/>
          </a:prstGeom>
          <a:noFill/>
          <a:ln w="57150">
            <a:solidFill>
              <a:schemeClr val="folHlink"/>
            </a:solidFill>
            <a:round/>
            <a:headEnd/>
            <a:tailEnd/>
          </a:ln>
          <a:effectLst/>
        </p:spPr>
        <p:txBody>
          <a:bodyPr wrap="none" anchor="ctr"/>
          <a:lstStyle/>
          <a:p>
            <a:endParaRPr lang="en-US"/>
          </a:p>
        </p:txBody>
      </p:sp>
      <p:sp>
        <p:nvSpPr>
          <p:cNvPr id="43018" name="Line 10"/>
          <p:cNvSpPr>
            <a:spLocks noChangeShapeType="1"/>
          </p:cNvSpPr>
          <p:nvPr/>
        </p:nvSpPr>
        <p:spPr bwMode="auto">
          <a:xfrm flipH="1" flipV="1">
            <a:off x="4724400" y="4038600"/>
            <a:ext cx="228600" cy="76200"/>
          </a:xfrm>
          <a:prstGeom prst="line">
            <a:avLst/>
          </a:prstGeom>
          <a:noFill/>
          <a:ln w="57150">
            <a:solidFill>
              <a:schemeClr val="folHlink"/>
            </a:solidFill>
            <a:round/>
            <a:headEnd/>
            <a:tailEnd/>
          </a:ln>
          <a:effectLst/>
        </p:spPr>
        <p:txBody>
          <a:bodyPr wrap="none" anchor="ctr"/>
          <a:lstStyle/>
          <a:p>
            <a:endParaRPr lang="en-US"/>
          </a:p>
        </p:txBody>
      </p:sp>
      <p:sp>
        <p:nvSpPr>
          <p:cNvPr id="43019" name="Line 11"/>
          <p:cNvSpPr>
            <a:spLocks noChangeShapeType="1"/>
          </p:cNvSpPr>
          <p:nvPr/>
        </p:nvSpPr>
        <p:spPr bwMode="auto">
          <a:xfrm>
            <a:off x="4648200" y="4419600"/>
            <a:ext cx="304800" cy="152400"/>
          </a:xfrm>
          <a:prstGeom prst="line">
            <a:avLst/>
          </a:prstGeom>
          <a:noFill/>
          <a:ln w="57150">
            <a:solidFill>
              <a:schemeClr val="folHlink"/>
            </a:solidFill>
            <a:round/>
            <a:headEnd/>
            <a:tailEnd/>
          </a:ln>
          <a:effectLst/>
        </p:spPr>
        <p:txBody>
          <a:bodyPr wrap="none" anchor="ctr"/>
          <a:lstStyle/>
          <a:p>
            <a:endParaRPr lang="en-US"/>
          </a:p>
        </p:txBody>
      </p:sp>
      <p:sp>
        <p:nvSpPr>
          <p:cNvPr id="43020" name="Line 12"/>
          <p:cNvSpPr>
            <a:spLocks noChangeShapeType="1"/>
          </p:cNvSpPr>
          <p:nvPr/>
        </p:nvSpPr>
        <p:spPr bwMode="auto">
          <a:xfrm>
            <a:off x="4648200" y="4953000"/>
            <a:ext cx="304800" cy="76200"/>
          </a:xfrm>
          <a:prstGeom prst="line">
            <a:avLst/>
          </a:prstGeom>
          <a:noFill/>
          <a:ln w="57150">
            <a:solidFill>
              <a:schemeClr val="folHlink"/>
            </a:solidFill>
            <a:round/>
            <a:headEnd/>
            <a:tailEnd/>
          </a:ln>
          <a:effectLst/>
        </p:spPr>
        <p:txBody>
          <a:bodyPr wrap="none" anchor="ctr"/>
          <a:lstStyle/>
          <a:p>
            <a:endParaRPr lang="en-US"/>
          </a:p>
        </p:txBody>
      </p:sp>
      <p:sp>
        <p:nvSpPr>
          <p:cNvPr id="43021" name="Line 13"/>
          <p:cNvSpPr>
            <a:spLocks noChangeShapeType="1"/>
          </p:cNvSpPr>
          <p:nvPr/>
        </p:nvSpPr>
        <p:spPr bwMode="auto">
          <a:xfrm>
            <a:off x="4191000" y="5791200"/>
            <a:ext cx="76200" cy="381000"/>
          </a:xfrm>
          <a:prstGeom prst="line">
            <a:avLst/>
          </a:prstGeom>
          <a:noFill/>
          <a:ln w="57150">
            <a:solidFill>
              <a:schemeClr val="folHlink"/>
            </a:solidFill>
            <a:round/>
            <a:headEnd/>
            <a:tailEnd/>
          </a:ln>
          <a:effectLst/>
        </p:spPr>
        <p:txBody>
          <a:bodyPr wrap="none" anchor="ctr"/>
          <a:lstStyle/>
          <a:p>
            <a:endParaRPr lang="en-US"/>
          </a:p>
        </p:txBody>
      </p:sp>
      <p:sp>
        <p:nvSpPr>
          <p:cNvPr id="43022" name="Line 14"/>
          <p:cNvSpPr>
            <a:spLocks noChangeShapeType="1"/>
          </p:cNvSpPr>
          <p:nvPr/>
        </p:nvSpPr>
        <p:spPr bwMode="auto">
          <a:xfrm>
            <a:off x="4419600" y="5867400"/>
            <a:ext cx="76200" cy="304800"/>
          </a:xfrm>
          <a:prstGeom prst="line">
            <a:avLst/>
          </a:prstGeom>
          <a:noFill/>
          <a:ln w="57150">
            <a:solidFill>
              <a:schemeClr val="folHlink"/>
            </a:solidFill>
            <a:prstDash val="dash"/>
            <a:round/>
            <a:headEnd/>
            <a:tailEnd/>
          </a:ln>
          <a:effectLst/>
        </p:spPr>
        <p:txBody>
          <a:bodyPr wrap="none" anchor="ctr"/>
          <a:lstStyle/>
          <a:p>
            <a:endParaRPr lang="en-US"/>
          </a:p>
        </p:txBody>
      </p:sp>
      <p:sp>
        <p:nvSpPr>
          <p:cNvPr id="43023" name="Line 15"/>
          <p:cNvSpPr>
            <a:spLocks noChangeShapeType="1"/>
          </p:cNvSpPr>
          <p:nvPr/>
        </p:nvSpPr>
        <p:spPr bwMode="auto">
          <a:xfrm>
            <a:off x="3886200" y="3505200"/>
            <a:ext cx="1981200" cy="0"/>
          </a:xfrm>
          <a:prstGeom prst="line">
            <a:avLst/>
          </a:prstGeom>
          <a:noFill/>
          <a:ln w="57150">
            <a:solidFill>
              <a:schemeClr val="accent1"/>
            </a:solidFill>
            <a:prstDash val="sysDot"/>
            <a:round/>
            <a:headEnd/>
            <a:tailEnd/>
          </a:ln>
          <a:effectLst/>
        </p:spPr>
        <p:txBody>
          <a:bodyPr wrap="none" anchor="ctr"/>
          <a:lstStyle/>
          <a:p>
            <a:endParaRPr lang="en-US"/>
          </a:p>
        </p:txBody>
      </p:sp>
      <p:sp>
        <p:nvSpPr>
          <p:cNvPr id="43024" name="AutoShape 16"/>
          <p:cNvSpPr>
            <a:spLocks noChangeArrowheads="1"/>
          </p:cNvSpPr>
          <p:nvPr/>
        </p:nvSpPr>
        <p:spPr bwMode="auto">
          <a:xfrm>
            <a:off x="3276600" y="5334000"/>
            <a:ext cx="381000" cy="304800"/>
          </a:xfrm>
          <a:prstGeom prst="leftArrow">
            <a:avLst>
              <a:gd name="adj1" fmla="val 50000"/>
              <a:gd name="adj2" fmla="val 31250"/>
            </a:avLst>
          </a:prstGeom>
          <a:noFill/>
          <a:ln w="38100">
            <a:solidFill>
              <a:schemeClr val="folHlink"/>
            </a:solidFill>
            <a:miter lim="800000"/>
            <a:headEnd/>
            <a:tailEnd/>
          </a:ln>
          <a:effectLst/>
        </p:spPr>
        <p:txBody>
          <a:bodyPr wrap="none" anchor="ctr"/>
          <a:lstStyle/>
          <a:p>
            <a:endParaRPr lang="en-US"/>
          </a:p>
        </p:txBody>
      </p:sp>
      <p:sp>
        <p:nvSpPr>
          <p:cNvPr id="43025" name="Line 17"/>
          <p:cNvSpPr>
            <a:spLocks noChangeShapeType="1"/>
          </p:cNvSpPr>
          <p:nvPr/>
        </p:nvSpPr>
        <p:spPr bwMode="auto">
          <a:xfrm flipH="1">
            <a:off x="2971800" y="4572000"/>
            <a:ext cx="381000" cy="0"/>
          </a:xfrm>
          <a:prstGeom prst="line">
            <a:avLst/>
          </a:prstGeom>
          <a:noFill/>
          <a:ln w="57150">
            <a:solidFill>
              <a:schemeClr val="folHlink"/>
            </a:solidFill>
            <a:round/>
            <a:headEnd/>
            <a:tailEnd/>
          </a:ln>
          <a:effectLst/>
        </p:spPr>
        <p:txBody>
          <a:bodyPr wrap="none" anchor="ctr"/>
          <a:lstStyle/>
          <a:p>
            <a:endParaRPr lang="en-US"/>
          </a:p>
        </p:txBody>
      </p:sp>
      <p:sp>
        <p:nvSpPr>
          <p:cNvPr id="43026" name="Line 18"/>
          <p:cNvSpPr>
            <a:spLocks noChangeShapeType="1"/>
          </p:cNvSpPr>
          <p:nvPr/>
        </p:nvSpPr>
        <p:spPr bwMode="auto">
          <a:xfrm flipH="1">
            <a:off x="2819400" y="4191000"/>
            <a:ext cx="381000" cy="0"/>
          </a:xfrm>
          <a:prstGeom prst="line">
            <a:avLst/>
          </a:prstGeom>
          <a:noFill/>
          <a:ln w="57150">
            <a:solidFill>
              <a:schemeClr val="folHlink"/>
            </a:solidFill>
            <a:round/>
            <a:headEnd/>
            <a:tailEnd/>
          </a:ln>
          <a:effectLst/>
        </p:spPr>
        <p:txBody>
          <a:bodyPr wrap="none" anchor="ctr"/>
          <a:lstStyle/>
          <a:p>
            <a:endParaRPr lang="en-US"/>
          </a:p>
        </p:txBody>
      </p:sp>
      <p:sp>
        <p:nvSpPr>
          <p:cNvPr id="43027" name="Line 19"/>
          <p:cNvSpPr>
            <a:spLocks noChangeShapeType="1"/>
          </p:cNvSpPr>
          <p:nvPr/>
        </p:nvSpPr>
        <p:spPr bwMode="auto">
          <a:xfrm>
            <a:off x="3886200" y="990600"/>
            <a:ext cx="1981200" cy="0"/>
          </a:xfrm>
          <a:prstGeom prst="line">
            <a:avLst/>
          </a:prstGeom>
          <a:noFill/>
          <a:ln w="57150">
            <a:solidFill>
              <a:schemeClr val="accent1"/>
            </a:solidFill>
            <a:prstDash val="sysDot"/>
            <a:round/>
            <a:headEnd/>
            <a:tailEnd/>
          </a:ln>
          <a:effectLst/>
        </p:spPr>
        <p:txBody>
          <a:bodyPr wrap="none" anchor="ctr"/>
          <a:lstStyle/>
          <a:p>
            <a:endParaRPr lang="en-US"/>
          </a:p>
        </p:txBody>
      </p:sp>
      <p:sp>
        <p:nvSpPr>
          <p:cNvPr id="43028" name="Line 20"/>
          <p:cNvSpPr>
            <a:spLocks noChangeShapeType="1"/>
          </p:cNvSpPr>
          <p:nvPr/>
        </p:nvSpPr>
        <p:spPr bwMode="auto">
          <a:xfrm>
            <a:off x="4724400" y="2743200"/>
            <a:ext cx="1524000" cy="152400"/>
          </a:xfrm>
          <a:prstGeom prst="line">
            <a:avLst/>
          </a:prstGeom>
          <a:noFill/>
          <a:ln w="57150">
            <a:solidFill>
              <a:schemeClr val="folHlink"/>
            </a:solidFill>
            <a:round/>
            <a:headEnd/>
            <a:tailEnd/>
          </a:ln>
          <a:effec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a:t>
            </a:r>
            <a:r>
              <a:rPr lang="en-US" dirty="0" err="1" smtClean="0"/>
              <a:t>Ulnar</a:t>
            </a:r>
            <a:r>
              <a:rPr lang="en-US" dirty="0" smtClean="0"/>
              <a:t> Nerve at the Elbow</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Motor</a:t>
            </a:r>
          </a:p>
          <a:p>
            <a:r>
              <a:rPr lang="en-US" dirty="0" smtClean="0"/>
              <a:t>The flexor </a:t>
            </a:r>
            <a:r>
              <a:rPr lang="en-US" dirty="0" err="1" smtClean="0"/>
              <a:t>carpi</a:t>
            </a:r>
            <a:r>
              <a:rPr lang="en-US" dirty="0" smtClean="0"/>
              <a:t> </a:t>
            </a:r>
            <a:r>
              <a:rPr lang="en-US" dirty="0" err="1" smtClean="0"/>
              <a:t>ulnaris</a:t>
            </a:r>
            <a:r>
              <a:rPr lang="en-US" dirty="0" smtClean="0"/>
              <a:t> and the medial half of the flexor </a:t>
            </a:r>
            <a:r>
              <a:rPr lang="en-US" dirty="0" err="1" smtClean="0"/>
              <a:t>digitorum</a:t>
            </a:r>
            <a:r>
              <a:rPr lang="en-US" dirty="0" smtClean="0"/>
              <a:t> </a:t>
            </a:r>
            <a:r>
              <a:rPr lang="en-US" dirty="0" err="1" smtClean="0"/>
              <a:t>profundus</a:t>
            </a:r>
            <a:r>
              <a:rPr lang="en-US" dirty="0" smtClean="0"/>
              <a:t> muscles are paralyzed</a:t>
            </a:r>
          </a:p>
          <a:p>
            <a:endParaRPr lang="en-US" dirty="0"/>
          </a:p>
          <a:p>
            <a:r>
              <a:rPr lang="en-US" dirty="0" smtClean="0"/>
              <a:t>The paralysis of the flexor </a:t>
            </a:r>
            <a:r>
              <a:rPr lang="en-US" dirty="0" err="1" smtClean="0"/>
              <a:t>carpi</a:t>
            </a:r>
            <a:r>
              <a:rPr lang="en-US" dirty="0" smtClean="0"/>
              <a:t> </a:t>
            </a:r>
            <a:r>
              <a:rPr lang="en-US" dirty="0" err="1" smtClean="0"/>
              <a:t>ulnaris</a:t>
            </a:r>
            <a:r>
              <a:rPr lang="en-US" dirty="0" smtClean="0"/>
              <a:t> can be observed by asking the patient to make a tightly clenched fist</a:t>
            </a:r>
          </a:p>
          <a:p>
            <a:endParaRPr lang="en-US" dirty="0"/>
          </a:p>
          <a:p>
            <a:r>
              <a:rPr lang="en-US" dirty="0" smtClean="0"/>
              <a:t>Normally, the synergistic action of the flexor </a:t>
            </a:r>
            <a:r>
              <a:rPr lang="en-US" dirty="0" err="1" smtClean="0"/>
              <a:t>carpi</a:t>
            </a:r>
            <a:r>
              <a:rPr lang="en-US" dirty="0" smtClean="0"/>
              <a:t> </a:t>
            </a:r>
            <a:r>
              <a:rPr lang="en-US" dirty="0" err="1" smtClean="0"/>
              <a:t>ulnaris</a:t>
            </a:r>
            <a:r>
              <a:rPr lang="en-US" dirty="0" smtClean="0"/>
              <a:t> tendon can be observed as it passes to the </a:t>
            </a:r>
            <a:r>
              <a:rPr lang="en-US" dirty="0" err="1" smtClean="0"/>
              <a:t>pisiform</a:t>
            </a:r>
            <a:r>
              <a:rPr lang="en-US" dirty="0" smtClean="0"/>
              <a:t> bone</a:t>
            </a:r>
          </a:p>
          <a:p>
            <a:endParaRPr lang="en-US" dirty="0"/>
          </a:p>
          <a:p>
            <a:r>
              <a:rPr lang="en-US" dirty="0" smtClean="0"/>
              <a:t>the tightening of the tendon will be absent if the muscle is paralyzed</a:t>
            </a:r>
          </a:p>
          <a:p>
            <a:endParaRPr lang="en-US" dirty="0"/>
          </a:p>
          <a:p>
            <a:r>
              <a:rPr lang="en-US" dirty="0" smtClean="0"/>
              <a:t>The </a:t>
            </a:r>
            <a:r>
              <a:rPr lang="en-US" dirty="0" err="1" smtClean="0"/>
              <a:t>profundus</a:t>
            </a:r>
            <a:r>
              <a:rPr lang="en-US" dirty="0" smtClean="0"/>
              <a:t> tendons to the ring and little fingers will be functionless, and the terminal phalanges of these fingers are therefore not capable of being markedly flexed</a:t>
            </a:r>
          </a:p>
          <a:p>
            <a:endParaRPr lang="en-US" dirty="0"/>
          </a:p>
          <a:p>
            <a:r>
              <a:rPr lang="en-US" dirty="0" smtClean="0"/>
              <a:t>Flexion of the wrist joint will result in abduction, owing to paralysis of the flexor </a:t>
            </a:r>
            <a:r>
              <a:rPr lang="en-US" dirty="0" err="1" smtClean="0"/>
              <a:t>carpi</a:t>
            </a:r>
            <a:r>
              <a:rPr lang="en-US" dirty="0" smtClean="0"/>
              <a:t> </a:t>
            </a:r>
            <a:r>
              <a:rPr lang="en-US" dirty="0" err="1" smtClean="0"/>
              <a:t>ulnaris</a:t>
            </a:r>
            <a:endParaRPr lang="en-US" dirty="0" smtClean="0"/>
          </a:p>
          <a:p>
            <a:endParaRPr lang="en-US" dirty="0"/>
          </a:p>
          <a:p>
            <a:r>
              <a:rPr lang="en-US" dirty="0" smtClean="0"/>
              <a:t>The medial border of the front of the forearm will show flattening owing to the wasting of the underlying </a:t>
            </a:r>
            <a:r>
              <a:rPr lang="en-US" dirty="0" err="1" smtClean="0"/>
              <a:t>ulnaris</a:t>
            </a:r>
            <a:r>
              <a:rPr lang="en-US" dirty="0" smtClean="0"/>
              <a:t> and </a:t>
            </a:r>
            <a:r>
              <a:rPr lang="en-US" dirty="0" err="1" smtClean="0"/>
              <a:t>profundus</a:t>
            </a:r>
            <a:r>
              <a:rPr lang="en-US" dirty="0" smtClean="0"/>
              <a:t> muscles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The small muscles of the hand will be paralyzed, except the muscles of the </a:t>
            </a:r>
            <a:r>
              <a:rPr lang="en-US" dirty="0" err="1" smtClean="0"/>
              <a:t>thenar</a:t>
            </a:r>
            <a:r>
              <a:rPr lang="en-US" dirty="0" smtClean="0"/>
              <a:t> eminence and the first two </a:t>
            </a:r>
            <a:r>
              <a:rPr lang="en-US" dirty="0" err="1" smtClean="0"/>
              <a:t>lumbricals</a:t>
            </a:r>
            <a:r>
              <a:rPr lang="en-US" dirty="0" smtClean="0"/>
              <a:t>, which are supplied by the median nerve.</a:t>
            </a:r>
          </a:p>
          <a:p>
            <a:endParaRPr lang="en-US" dirty="0"/>
          </a:p>
          <a:p>
            <a:r>
              <a:rPr lang="en-US" dirty="0" smtClean="0"/>
              <a:t>The patient is unable to adduct and abduct the fingers and consequently is unable to grip a piece of paper placed between the fingers</a:t>
            </a:r>
          </a:p>
          <a:p>
            <a:endParaRPr lang="en-US" dirty="0"/>
          </a:p>
          <a:p>
            <a:r>
              <a:rPr lang="en-US" dirty="0" smtClean="0"/>
              <a:t>the extensor </a:t>
            </a:r>
            <a:r>
              <a:rPr lang="en-US" dirty="0" err="1" smtClean="0"/>
              <a:t>digitorum</a:t>
            </a:r>
            <a:r>
              <a:rPr lang="en-US" dirty="0" smtClean="0"/>
              <a:t> can abduct the fingers to a small extent, but only when the </a:t>
            </a:r>
            <a:r>
              <a:rPr lang="en-US" dirty="0" err="1" smtClean="0"/>
              <a:t>metacarpophalangeal</a:t>
            </a:r>
            <a:r>
              <a:rPr lang="en-US" dirty="0" smtClean="0"/>
              <a:t> joints are </a:t>
            </a:r>
            <a:r>
              <a:rPr lang="en-US" dirty="0" err="1" smtClean="0"/>
              <a:t>hyperextended</a:t>
            </a:r>
            <a:r>
              <a:rPr lang="en-US" dirty="0" smtClean="0"/>
              <a:t>.</a:t>
            </a:r>
          </a:p>
          <a:p>
            <a:endParaRPr lang="en-US" dirty="0"/>
          </a:p>
          <a:p>
            <a:r>
              <a:rPr lang="en-US" dirty="0" smtClean="0"/>
              <a:t>It is impossible to adduct the thumb because the adductor </a:t>
            </a:r>
            <a:r>
              <a:rPr lang="en-US" dirty="0" err="1" smtClean="0"/>
              <a:t>pollicis</a:t>
            </a:r>
            <a:r>
              <a:rPr lang="en-US" dirty="0" smtClean="0"/>
              <a:t> muscle is paralyzed</a:t>
            </a:r>
          </a:p>
          <a:p>
            <a:endParaRPr lang="en-US" dirty="0"/>
          </a:p>
          <a:p>
            <a:r>
              <a:rPr lang="en-US" dirty="0" smtClean="0"/>
              <a:t>If the patient is asked to grip a piece of paper between the thumb and the index finger, he or she does so by strongly contracting the flexor </a:t>
            </a:r>
            <a:r>
              <a:rPr lang="en-US" dirty="0" err="1" smtClean="0"/>
              <a:t>pollicis</a:t>
            </a:r>
            <a:r>
              <a:rPr lang="en-US" dirty="0" smtClean="0"/>
              <a:t> </a:t>
            </a:r>
            <a:r>
              <a:rPr lang="en-US" dirty="0" err="1" smtClean="0"/>
              <a:t>longus</a:t>
            </a:r>
            <a:r>
              <a:rPr lang="en-US" dirty="0" smtClean="0"/>
              <a:t> and flexing the terminal phalanx (</a:t>
            </a:r>
            <a:r>
              <a:rPr lang="en-US" dirty="0" err="1" smtClean="0"/>
              <a:t>Froment's</a:t>
            </a:r>
            <a:r>
              <a:rPr lang="en-US" dirty="0" smtClean="0"/>
              <a:t> sign).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err="1" smtClean="0"/>
              <a:t>metacarpophalangeal</a:t>
            </a:r>
            <a:r>
              <a:rPr lang="en-US" dirty="0" smtClean="0"/>
              <a:t> joints become </a:t>
            </a:r>
            <a:r>
              <a:rPr lang="en-US" dirty="0" err="1" smtClean="0"/>
              <a:t>hyperextended</a:t>
            </a:r>
            <a:r>
              <a:rPr lang="en-US" dirty="0" smtClean="0"/>
              <a:t> because of the paralysis of the </a:t>
            </a:r>
            <a:r>
              <a:rPr lang="en-US" dirty="0" err="1" smtClean="0"/>
              <a:t>lumbrical</a:t>
            </a:r>
            <a:r>
              <a:rPr lang="en-US" dirty="0" smtClean="0"/>
              <a:t> and </a:t>
            </a:r>
            <a:r>
              <a:rPr lang="en-US" dirty="0" err="1" smtClean="0"/>
              <a:t>interosseous</a:t>
            </a:r>
            <a:r>
              <a:rPr lang="en-US" dirty="0" smtClean="0"/>
              <a:t> muscles, which normally flex these joints</a:t>
            </a:r>
          </a:p>
          <a:p>
            <a:endParaRPr lang="en-US" dirty="0"/>
          </a:p>
          <a:p>
            <a:r>
              <a:rPr lang="en-US" dirty="0" smtClean="0"/>
              <a:t>Because the first and second </a:t>
            </a:r>
            <a:r>
              <a:rPr lang="en-US" dirty="0" err="1" smtClean="0"/>
              <a:t>lumbricals</a:t>
            </a:r>
            <a:r>
              <a:rPr lang="en-US" dirty="0" smtClean="0"/>
              <a:t> are not paralyzed (they are supplied by the median nerve), </a:t>
            </a:r>
          </a:p>
          <a:p>
            <a:endParaRPr lang="en-US" dirty="0"/>
          </a:p>
          <a:p>
            <a:r>
              <a:rPr lang="en-US" dirty="0" smtClean="0"/>
              <a:t>the hyperextension of the </a:t>
            </a:r>
            <a:r>
              <a:rPr lang="en-US" dirty="0" err="1" smtClean="0"/>
              <a:t>metacarpophalangeal</a:t>
            </a:r>
            <a:r>
              <a:rPr lang="en-US" dirty="0" smtClean="0"/>
              <a:t> joints is most prominent in the fourth and fifth fingers</a:t>
            </a:r>
          </a:p>
          <a:p>
            <a:endParaRPr lang="en-US" dirty="0"/>
          </a:p>
          <a:p>
            <a:r>
              <a:rPr lang="en-US" dirty="0" smtClean="0"/>
              <a:t>The </a:t>
            </a:r>
            <a:r>
              <a:rPr lang="en-US" dirty="0" err="1" smtClean="0"/>
              <a:t>interphalangeal</a:t>
            </a:r>
            <a:r>
              <a:rPr lang="en-US" dirty="0" smtClean="0"/>
              <a:t> joints are flexed, owing again to the paralysis of the </a:t>
            </a:r>
            <a:r>
              <a:rPr lang="en-US" dirty="0" err="1" smtClean="0"/>
              <a:t>lumbrical</a:t>
            </a:r>
            <a:r>
              <a:rPr lang="en-US" dirty="0" smtClean="0"/>
              <a:t> and </a:t>
            </a:r>
            <a:r>
              <a:rPr lang="en-US" dirty="0" err="1" smtClean="0"/>
              <a:t>interosseous</a:t>
            </a:r>
            <a:r>
              <a:rPr lang="en-US" dirty="0" smtClean="0"/>
              <a:t> muscles, which normally extend these joints through the extensor expansion.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343400" cy="5029200"/>
          </a:xfrm>
        </p:spPr>
        <p:txBody>
          <a:bodyPr>
            <a:normAutofit fontScale="55000" lnSpcReduction="20000"/>
          </a:bodyPr>
          <a:lstStyle/>
          <a:p>
            <a:r>
              <a:rPr lang="en-US" dirty="0" smtClean="0"/>
              <a:t>The flexion deformity at the </a:t>
            </a:r>
            <a:r>
              <a:rPr lang="en-US" dirty="0" err="1" smtClean="0"/>
              <a:t>interphalangeal</a:t>
            </a:r>
            <a:r>
              <a:rPr lang="en-US" dirty="0" smtClean="0"/>
              <a:t> joints of the fourth and fifth fingers is obvious because the first and second </a:t>
            </a:r>
            <a:r>
              <a:rPr lang="en-US" dirty="0" err="1" smtClean="0"/>
              <a:t>lumbrical</a:t>
            </a:r>
            <a:r>
              <a:rPr lang="en-US" dirty="0" smtClean="0"/>
              <a:t> muscles of the index and middle fingers are not paralyzed</a:t>
            </a:r>
          </a:p>
          <a:p>
            <a:endParaRPr lang="en-US" dirty="0"/>
          </a:p>
          <a:p>
            <a:r>
              <a:rPr lang="en-US" dirty="0" smtClean="0"/>
              <a:t>In long-standing cases the hand assumes the characteristic claw deformity (main en </a:t>
            </a:r>
            <a:r>
              <a:rPr lang="en-US" dirty="0" err="1" smtClean="0"/>
              <a:t>griffe</a:t>
            </a:r>
            <a:r>
              <a:rPr lang="en-US" dirty="0" smtClean="0"/>
              <a:t>). </a:t>
            </a:r>
          </a:p>
          <a:p>
            <a:endParaRPr lang="en-US" dirty="0"/>
          </a:p>
          <a:p>
            <a:r>
              <a:rPr lang="en-US" dirty="0" smtClean="0"/>
              <a:t>Wasting of the paralyzed muscles results in flattening of the </a:t>
            </a:r>
            <a:r>
              <a:rPr lang="en-US" dirty="0" err="1" smtClean="0"/>
              <a:t>hypothenar</a:t>
            </a:r>
            <a:r>
              <a:rPr lang="en-US" dirty="0" smtClean="0"/>
              <a:t> eminence and loss of the convex curve to the medial border of the hand.</a:t>
            </a:r>
          </a:p>
          <a:p>
            <a:endParaRPr lang="en-US" dirty="0"/>
          </a:p>
          <a:p>
            <a:r>
              <a:rPr lang="en-US" dirty="0" smtClean="0"/>
              <a:t>Examination of the dorsum of the hand will show hollowing between the metacarpal bones caused by wasting of the dorsal </a:t>
            </a:r>
            <a:r>
              <a:rPr lang="en-US" dirty="0" err="1" smtClean="0"/>
              <a:t>interosseous</a:t>
            </a:r>
            <a:r>
              <a:rPr lang="en-US" dirty="0" smtClean="0"/>
              <a:t> muscles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0" y="2057400"/>
            <a:ext cx="3457575" cy="37814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038600" cy="4525963"/>
          </a:xfrm>
        </p:spPr>
        <p:txBody>
          <a:bodyPr>
            <a:normAutofit fontScale="62500" lnSpcReduction="20000"/>
          </a:bodyPr>
          <a:lstStyle/>
          <a:p>
            <a:r>
              <a:rPr lang="en-US" dirty="0" smtClean="0"/>
              <a:t>Sensory</a:t>
            </a:r>
          </a:p>
          <a:p>
            <a:r>
              <a:rPr lang="en-US" dirty="0" smtClean="0"/>
              <a:t>Loss of skin sensation will be observed over the anterior and posterior surfaces of the medial third of the hand and the medial one and a half fingers.</a:t>
            </a:r>
          </a:p>
          <a:p>
            <a:endParaRPr lang="en-US" dirty="0" smtClean="0"/>
          </a:p>
          <a:p>
            <a:r>
              <a:rPr lang="en-US" dirty="0" smtClean="0"/>
              <a:t>Vasomotor Changes</a:t>
            </a:r>
          </a:p>
          <a:p>
            <a:r>
              <a:rPr lang="en-US" dirty="0" smtClean="0"/>
              <a:t>The skin areas involved in sensory loss are warmer and drier than normal because of the arteriolar dilatation and absence of sweating resulting from loss of sympathetic control.</a:t>
            </a:r>
          </a:p>
          <a:p>
            <a:endParaRPr lang="en-US" dirty="0"/>
          </a:p>
        </p:txBody>
      </p:sp>
      <p:pic>
        <p:nvPicPr>
          <p:cNvPr id="4" name="Picture 4" descr="P:\RudnickiStacyA\Scanner\highuln.bmp"/>
          <p:cNvPicPr>
            <a:picLocks noChangeAspect="1" noChangeArrowheads="1"/>
          </p:cNvPicPr>
          <p:nvPr/>
        </p:nvPicPr>
        <p:blipFill>
          <a:blip r:embed="rId2" cstate="print"/>
          <a:srcRect/>
          <a:stretch>
            <a:fillRect/>
          </a:stretch>
        </p:blipFill>
        <p:spPr bwMode="auto">
          <a:xfrm>
            <a:off x="4495800" y="2057400"/>
            <a:ext cx="4343400" cy="4343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419600" cy="5257800"/>
          </a:xfrm>
        </p:spPr>
        <p:txBody>
          <a:bodyPr>
            <a:normAutofit fontScale="47500" lnSpcReduction="20000"/>
          </a:bodyPr>
          <a:lstStyle/>
          <a:p>
            <a:r>
              <a:rPr lang="en-US" dirty="0" smtClean="0"/>
              <a:t>the biceps </a:t>
            </a:r>
            <a:r>
              <a:rPr lang="en-US" dirty="0" err="1" smtClean="0"/>
              <a:t>brachii</a:t>
            </a:r>
            <a:r>
              <a:rPr lang="en-US" dirty="0" smtClean="0"/>
              <a:t> (</a:t>
            </a:r>
            <a:r>
              <a:rPr lang="en-US" dirty="0" err="1" smtClean="0"/>
              <a:t>supinator</a:t>
            </a:r>
            <a:r>
              <a:rPr lang="en-US" dirty="0" smtClean="0"/>
              <a:t> of the forearm, flexor of the elbow, weak flexor of the shoulder) and the greater part of the </a:t>
            </a:r>
            <a:r>
              <a:rPr lang="en-US" dirty="0" err="1" smtClean="0"/>
              <a:t>brachialis</a:t>
            </a:r>
            <a:r>
              <a:rPr lang="en-US" dirty="0" smtClean="0"/>
              <a:t> (flexor of the elbow) and the </a:t>
            </a:r>
            <a:r>
              <a:rPr lang="en-US" dirty="0" err="1" smtClean="0"/>
              <a:t>coracobrachialis</a:t>
            </a:r>
            <a:r>
              <a:rPr lang="en-US" dirty="0" smtClean="0"/>
              <a:t> (flexes the shoulder</a:t>
            </a:r>
          </a:p>
          <a:p>
            <a:endParaRPr lang="en-US" dirty="0"/>
          </a:p>
          <a:p>
            <a:r>
              <a:rPr lang="en-US" dirty="0" smtClean="0"/>
              <a:t>and the deltoid (abductor of the shoulder) and the </a:t>
            </a:r>
            <a:r>
              <a:rPr lang="en-US" dirty="0" err="1" smtClean="0"/>
              <a:t>teres</a:t>
            </a:r>
            <a:r>
              <a:rPr lang="en-US" dirty="0" smtClean="0"/>
              <a:t> minor (lateral rotator of the shoulder)</a:t>
            </a:r>
          </a:p>
          <a:p>
            <a:endParaRPr lang="en-US" dirty="0"/>
          </a:p>
          <a:p>
            <a:r>
              <a:rPr lang="en-US" dirty="0" smtClean="0"/>
              <a:t>Thus, the limb will hang limply by the side, medially rotated by the unopposed </a:t>
            </a:r>
            <a:r>
              <a:rPr lang="en-US" dirty="0" err="1" smtClean="0"/>
              <a:t>sternocostal</a:t>
            </a:r>
            <a:r>
              <a:rPr lang="en-US" dirty="0" smtClean="0"/>
              <a:t> part of the </a:t>
            </a:r>
            <a:r>
              <a:rPr lang="en-US" dirty="0" err="1" smtClean="0"/>
              <a:t>pectoralis</a:t>
            </a:r>
            <a:r>
              <a:rPr lang="en-US" dirty="0" smtClean="0"/>
              <a:t> major</a:t>
            </a:r>
          </a:p>
          <a:p>
            <a:endParaRPr lang="en-US" dirty="0"/>
          </a:p>
          <a:p>
            <a:r>
              <a:rPr lang="en-US" dirty="0" smtClean="0"/>
              <a:t>the forearm will be </a:t>
            </a:r>
            <a:r>
              <a:rPr lang="en-US" dirty="0" err="1" smtClean="0"/>
              <a:t>pronated</a:t>
            </a:r>
            <a:r>
              <a:rPr lang="en-US" dirty="0" smtClean="0"/>
              <a:t> because of loss of the action of the biceps</a:t>
            </a:r>
          </a:p>
          <a:p>
            <a:endParaRPr lang="en-US" dirty="0"/>
          </a:p>
          <a:p>
            <a:r>
              <a:rPr lang="en-US" dirty="0" smtClean="0"/>
              <a:t>The position of the upper limb in this condition has been likened to that of a porter or waiter hinting for a tip </a:t>
            </a:r>
          </a:p>
          <a:p>
            <a:endParaRPr lang="en-US" dirty="0"/>
          </a:p>
          <a:p>
            <a:r>
              <a:rPr lang="en-US" dirty="0" smtClean="0"/>
              <a:t>In addition, there will be a loss of sensation down the lateral side of the arm.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505450" y="1524000"/>
            <a:ext cx="3638550" cy="5334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Injuries to the </a:t>
            </a:r>
            <a:r>
              <a:rPr lang="en-US" dirty="0" err="1" smtClean="0"/>
              <a:t>Ulnar</a:t>
            </a:r>
            <a:r>
              <a:rPr lang="en-US" dirty="0" smtClean="0"/>
              <a:t> Nerve at the Wrist</a:t>
            </a:r>
            <a:endParaRPr lang="en-US" dirty="0"/>
          </a:p>
        </p:txBody>
      </p:sp>
      <p:sp>
        <p:nvSpPr>
          <p:cNvPr id="3" name="Content Placeholder 2"/>
          <p:cNvSpPr>
            <a:spLocks noGrp="1"/>
          </p:cNvSpPr>
          <p:nvPr>
            <p:ph idx="1"/>
          </p:nvPr>
        </p:nvSpPr>
        <p:spPr>
          <a:xfrm>
            <a:off x="457200" y="1600200"/>
            <a:ext cx="4419600" cy="5257800"/>
          </a:xfrm>
        </p:spPr>
        <p:txBody>
          <a:bodyPr>
            <a:normAutofit fontScale="40000" lnSpcReduction="20000"/>
          </a:bodyPr>
          <a:lstStyle/>
          <a:p>
            <a:r>
              <a:rPr lang="en-US" dirty="0" smtClean="0"/>
              <a:t>Motor: </a:t>
            </a:r>
          </a:p>
          <a:p>
            <a:r>
              <a:rPr lang="en-US" dirty="0" smtClean="0"/>
              <a:t>The small muscles of the hand will be paralyzed and show wasting, except for the muscles of the </a:t>
            </a:r>
            <a:r>
              <a:rPr lang="en-US" dirty="0" err="1" smtClean="0"/>
              <a:t>thenar</a:t>
            </a:r>
            <a:r>
              <a:rPr lang="en-US" dirty="0" smtClean="0"/>
              <a:t> eminence and the first two </a:t>
            </a:r>
            <a:r>
              <a:rPr lang="en-US" dirty="0" err="1" smtClean="0"/>
              <a:t>lumbricals</a:t>
            </a:r>
            <a:endParaRPr lang="en-US" dirty="0" smtClean="0"/>
          </a:p>
          <a:p>
            <a:endParaRPr lang="en-US" dirty="0"/>
          </a:p>
          <a:p>
            <a:r>
              <a:rPr lang="en-US" dirty="0" smtClean="0"/>
              <a:t> The </a:t>
            </a:r>
            <a:r>
              <a:rPr lang="en-US" dirty="0" err="1" smtClean="0"/>
              <a:t>clawhand</a:t>
            </a:r>
            <a:r>
              <a:rPr lang="en-US" dirty="0" smtClean="0"/>
              <a:t> is much more obvious in wrist lesions because the flexor </a:t>
            </a:r>
            <a:r>
              <a:rPr lang="en-US" dirty="0" err="1" smtClean="0"/>
              <a:t>digitorum</a:t>
            </a:r>
            <a:r>
              <a:rPr lang="en-US" dirty="0" smtClean="0"/>
              <a:t> </a:t>
            </a:r>
            <a:r>
              <a:rPr lang="en-US" dirty="0" err="1" smtClean="0"/>
              <a:t>profundus</a:t>
            </a:r>
            <a:r>
              <a:rPr lang="en-US" dirty="0" smtClean="0"/>
              <a:t> muscle is not paralyzed, and marked flexion of the terminal phalanges occurs.</a:t>
            </a:r>
          </a:p>
          <a:p>
            <a:endParaRPr lang="en-US" dirty="0"/>
          </a:p>
          <a:p>
            <a:r>
              <a:rPr lang="en-US" dirty="0" smtClean="0"/>
              <a:t>Sensory:</a:t>
            </a:r>
          </a:p>
          <a:p>
            <a:r>
              <a:rPr lang="en-US" dirty="0" smtClean="0"/>
              <a:t>The main </a:t>
            </a:r>
            <a:r>
              <a:rPr lang="en-US" dirty="0" err="1" smtClean="0"/>
              <a:t>ulnar</a:t>
            </a:r>
            <a:r>
              <a:rPr lang="en-US" dirty="0" smtClean="0"/>
              <a:t> nerve and its </a:t>
            </a:r>
            <a:r>
              <a:rPr lang="en-US" dirty="0" err="1" smtClean="0"/>
              <a:t>palmar</a:t>
            </a:r>
            <a:r>
              <a:rPr lang="en-US" dirty="0" smtClean="0"/>
              <a:t> </a:t>
            </a:r>
            <a:r>
              <a:rPr lang="en-US" dirty="0" err="1" smtClean="0"/>
              <a:t>cutaneous</a:t>
            </a:r>
            <a:r>
              <a:rPr lang="en-US" dirty="0" smtClean="0"/>
              <a:t> branch are usually severed</a:t>
            </a:r>
          </a:p>
          <a:p>
            <a:endParaRPr lang="en-US" dirty="0"/>
          </a:p>
          <a:p>
            <a:r>
              <a:rPr lang="en-US" dirty="0" smtClean="0"/>
              <a:t>the posterior </a:t>
            </a:r>
            <a:r>
              <a:rPr lang="en-US" dirty="0" err="1" smtClean="0"/>
              <a:t>cutaneous</a:t>
            </a:r>
            <a:r>
              <a:rPr lang="en-US" dirty="0" smtClean="0"/>
              <a:t> branch, which arises from the </a:t>
            </a:r>
            <a:r>
              <a:rPr lang="en-US" dirty="0" err="1" smtClean="0"/>
              <a:t>ulnar</a:t>
            </a:r>
            <a:r>
              <a:rPr lang="en-US" dirty="0" smtClean="0"/>
              <a:t> nerve trunk about 2.5 in. (6.25 cm) above the </a:t>
            </a:r>
            <a:r>
              <a:rPr lang="en-US" dirty="0" err="1" smtClean="0"/>
              <a:t>pisiform</a:t>
            </a:r>
            <a:r>
              <a:rPr lang="en-US" dirty="0" smtClean="0"/>
              <a:t> bone, is usually unaffected</a:t>
            </a:r>
          </a:p>
          <a:p>
            <a:endParaRPr lang="en-US" dirty="0"/>
          </a:p>
          <a:p>
            <a:r>
              <a:rPr lang="en-US" dirty="0" smtClean="0"/>
              <a:t>The sensory loss will therefore be confined to the </a:t>
            </a:r>
            <a:r>
              <a:rPr lang="en-US" dirty="0" err="1" smtClean="0"/>
              <a:t>palmar</a:t>
            </a:r>
            <a:r>
              <a:rPr lang="en-US" dirty="0" smtClean="0"/>
              <a:t> surface of the medial third of the hand and the medial one and a half fingers and to the dorsal aspects of the middle and distal phalanges of the same fingers.</a:t>
            </a:r>
          </a:p>
          <a:p>
            <a:endParaRPr lang="en-US" dirty="0"/>
          </a:p>
          <a:p>
            <a:r>
              <a:rPr lang="en-US" dirty="0" smtClean="0"/>
              <a:t>Vasomotor and </a:t>
            </a:r>
            <a:r>
              <a:rPr lang="en-US" dirty="0" err="1" smtClean="0"/>
              <a:t>trophic</a:t>
            </a:r>
            <a:r>
              <a:rPr lang="en-US" dirty="0" smtClean="0"/>
              <a:t> changes:</a:t>
            </a:r>
          </a:p>
          <a:p>
            <a:r>
              <a:rPr lang="en-US" dirty="0" smtClean="0"/>
              <a:t>These are the same as those described for injuries at the elbow.</a:t>
            </a:r>
          </a:p>
          <a:p>
            <a:r>
              <a:rPr lang="en-US" dirty="0" smtClean="0"/>
              <a:t>It is important to remember that with </a:t>
            </a:r>
            <a:r>
              <a:rPr lang="en-US" dirty="0" err="1" smtClean="0"/>
              <a:t>ulnar</a:t>
            </a:r>
            <a:r>
              <a:rPr lang="en-US" dirty="0" smtClean="0"/>
              <a:t> nerve injuries, the higher the lesion, the less obvious the clawing deformity of the hand</a:t>
            </a:r>
            <a:endParaRPr lang="en-US" dirty="0"/>
          </a:p>
        </p:txBody>
      </p:sp>
      <p:pic>
        <p:nvPicPr>
          <p:cNvPr id="5122" name="Picture 2" descr="http://farm2.static.flickr.com/1218/545135749_8820db1589.jpg"/>
          <p:cNvPicPr>
            <a:picLocks noChangeAspect="1" noChangeArrowheads="1"/>
          </p:cNvPicPr>
          <p:nvPr/>
        </p:nvPicPr>
        <p:blipFill>
          <a:blip r:embed="rId2" cstate="print"/>
          <a:srcRect/>
          <a:stretch>
            <a:fillRect/>
          </a:stretch>
        </p:blipFill>
        <p:spPr bwMode="auto">
          <a:xfrm>
            <a:off x="5029200" y="1828800"/>
            <a:ext cx="3695700" cy="4343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Unlike median nerve injuries, lesions of the </a:t>
            </a:r>
            <a:r>
              <a:rPr lang="en-US" dirty="0" err="1" smtClean="0"/>
              <a:t>ulnar</a:t>
            </a:r>
            <a:r>
              <a:rPr lang="en-US" dirty="0" smtClean="0"/>
              <a:t> nerve leave a relatively efficient hand</a:t>
            </a:r>
          </a:p>
          <a:p>
            <a:endParaRPr lang="en-US" dirty="0"/>
          </a:p>
          <a:p>
            <a:r>
              <a:rPr lang="en-US" dirty="0" smtClean="0"/>
              <a:t>The sensation over the lateral part of the hand is intact, and the </a:t>
            </a:r>
            <a:r>
              <a:rPr lang="en-US" dirty="0" err="1" smtClean="0"/>
              <a:t>pincerlike</a:t>
            </a:r>
            <a:r>
              <a:rPr lang="en-US" dirty="0" smtClean="0"/>
              <a:t> action of the thumb and index finger is reasonably good</a:t>
            </a:r>
          </a:p>
          <a:p>
            <a:endParaRPr lang="en-US" dirty="0"/>
          </a:p>
          <a:p>
            <a:r>
              <a:rPr lang="en-US" dirty="0" smtClean="0"/>
              <a:t>although there is some weakness owing to loss of the adductor </a:t>
            </a:r>
            <a:r>
              <a:rPr lang="en-US" dirty="0" err="1" smtClean="0"/>
              <a:t>pollicis</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Lower Lesions of the Brachial Plexus (</a:t>
            </a:r>
            <a:r>
              <a:rPr lang="en-US" dirty="0" err="1" smtClean="0"/>
              <a:t>Klumpke</a:t>
            </a:r>
            <a:r>
              <a:rPr lang="en-US" dirty="0" smtClean="0"/>
              <a:t> Palsy)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Lower lesions of the brachial plexus are usually traction injuries caused by excessive abduction of the arm, as occurs in the case of a person falling from a height clutching at an object to save himself or herself</a:t>
            </a:r>
          </a:p>
          <a:p>
            <a:endParaRPr lang="en-US" dirty="0"/>
          </a:p>
          <a:p>
            <a:r>
              <a:rPr lang="en-US" dirty="0" smtClean="0"/>
              <a:t>The first thoracic nerve is usually torn. </a:t>
            </a:r>
          </a:p>
          <a:p>
            <a:endParaRPr lang="en-US" dirty="0"/>
          </a:p>
          <a:p>
            <a:r>
              <a:rPr lang="en-US" dirty="0" smtClean="0"/>
              <a:t>The nerve fibers from this segment run in the </a:t>
            </a:r>
            <a:r>
              <a:rPr lang="en-US" dirty="0" err="1" smtClean="0"/>
              <a:t>ulnar</a:t>
            </a:r>
            <a:r>
              <a:rPr lang="en-US" dirty="0" smtClean="0"/>
              <a:t> and median nerves to supply all the small muscles of the hand</a:t>
            </a:r>
          </a:p>
          <a:p>
            <a:endParaRPr lang="en-US" dirty="0"/>
          </a:p>
          <a:p>
            <a:r>
              <a:rPr lang="en-US" dirty="0" smtClean="0"/>
              <a:t>The hand has a clawed appearance caused by hyperextension of the </a:t>
            </a:r>
            <a:r>
              <a:rPr lang="en-US" dirty="0" err="1" smtClean="0"/>
              <a:t>metacarpophalangeal</a:t>
            </a:r>
            <a:r>
              <a:rPr lang="en-US" dirty="0" smtClean="0"/>
              <a:t> joints and flexion of the </a:t>
            </a:r>
            <a:r>
              <a:rPr lang="en-US" dirty="0" err="1" smtClean="0"/>
              <a:t>interphalangeal</a:t>
            </a:r>
            <a:r>
              <a:rPr lang="en-US" dirty="0" smtClean="0"/>
              <a:t> joints.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The extensor </a:t>
            </a:r>
            <a:r>
              <a:rPr lang="en-US" dirty="0" err="1" smtClean="0"/>
              <a:t>digitorum</a:t>
            </a:r>
            <a:r>
              <a:rPr lang="en-US" dirty="0" smtClean="0"/>
              <a:t> is unopposed by the </a:t>
            </a:r>
            <a:r>
              <a:rPr lang="en-US" dirty="0" err="1" smtClean="0"/>
              <a:t>lumbricals</a:t>
            </a:r>
            <a:r>
              <a:rPr lang="en-US" dirty="0" smtClean="0"/>
              <a:t> and </a:t>
            </a:r>
            <a:r>
              <a:rPr lang="en-US" dirty="0" err="1" smtClean="0"/>
              <a:t>interossei</a:t>
            </a:r>
            <a:r>
              <a:rPr lang="en-US" dirty="0" smtClean="0"/>
              <a:t> and extends the </a:t>
            </a:r>
            <a:r>
              <a:rPr lang="en-US" dirty="0" err="1" smtClean="0"/>
              <a:t>metacarpophalangeal</a:t>
            </a:r>
            <a:r>
              <a:rPr lang="en-US" dirty="0" smtClean="0"/>
              <a:t> joints</a:t>
            </a:r>
          </a:p>
          <a:p>
            <a:endParaRPr lang="en-US" dirty="0"/>
          </a:p>
          <a:p>
            <a:r>
              <a:rPr lang="en-US" dirty="0" smtClean="0"/>
              <a:t>the flexor </a:t>
            </a:r>
            <a:r>
              <a:rPr lang="en-US" dirty="0" err="1" smtClean="0"/>
              <a:t>digitorum</a:t>
            </a:r>
            <a:r>
              <a:rPr lang="en-US" dirty="0" smtClean="0"/>
              <a:t> </a:t>
            </a:r>
            <a:r>
              <a:rPr lang="en-US" dirty="0" err="1" smtClean="0"/>
              <a:t>superficialis</a:t>
            </a:r>
            <a:r>
              <a:rPr lang="en-US" dirty="0" smtClean="0"/>
              <a:t> and </a:t>
            </a:r>
            <a:r>
              <a:rPr lang="en-US" dirty="0" err="1" smtClean="0"/>
              <a:t>profundus</a:t>
            </a:r>
            <a:r>
              <a:rPr lang="en-US" dirty="0" smtClean="0"/>
              <a:t> are unopposed by the </a:t>
            </a:r>
            <a:r>
              <a:rPr lang="en-US" dirty="0" err="1" smtClean="0"/>
              <a:t>lumbricals</a:t>
            </a:r>
            <a:r>
              <a:rPr lang="en-US" dirty="0" smtClean="0"/>
              <a:t> and </a:t>
            </a:r>
            <a:r>
              <a:rPr lang="en-US" dirty="0" err="1" smtClean="0"/>
              <a:t>interossei</a:t>
            </a:r>
            <a:r>
              <a:rPr lang="en-US" dirty="0" smtClean="0"/>
              <a:t> and flex the middle and terminal phalanges, respectively</a:t>
            </a:r>
          </a:p>
          <a:p>
            <a:endParaRPr lang="en-US" dirty="0"/>
          </a:p>
          <a:p>
            <a:r>
              <a:rPr lang="en-US" dirty="0" smtClean="0"/>
              <a:t>In addition, loss of sensation will occur along the medial side of the arm.</a:t>
            </a:r>
          </a:p>
          <a:p>
            <a:endParaRPr lang="en-US" dirty="0"/>
          </a:p>
          <a:p>
            <a:r>
              <a:rPr lang="en-US" dirty="0" smtClean="0"/>
              <a:t>If the eighth cervical nerve is also damaged, the extent of anesthesia will be greater and will involve the medial side of the forearm, hand, and medial two fingers.</a:t>
            </a:r>
          </a:p>
          <a:p>
            <a:endParaRPr lang="en-US" dirty="0"/>
          </a:p>
          <a:p>
            <a:r>
              <a:rPr lang="en-US" dirty="0" smtClean="0"/>
              <a:t>Lower lesions of the brachial plexus can also be produced by the presence of a cervical rib or malignant metastases from the lungs in the lower deep cervical lymph nodes.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Long Thoracic Nerve</a:t>
            </a:r>
            <a:endParaRPr lang="en-US" dirty="0"/>
          </a:p>
        </p:txBody>
      </p:sp>
      <p:sp>
        <p:nvSpPr>
          <p:cNvPr id="3" name="Content Placeholder 2"/>
          <p:cNvSpPr>
            <a:spLocks noGrp="1"/>
          </p:cNvSpPr>
          <p:nvPr>
            <p:ph idx="1"/>
          </p:nvPr>
        </p:nvSpPr>
        <p:spPr>
          <a:xfrm>
            <a:off x="457200" y="1600200"/>
            <a:ext cx="4724400" cy="4525963"/>
          </a:xfrm>
        </p:spPr>
        <p:txBody>
          <a:bodyPr>
            <a:normAutofit fontScale="47500" lnSpcReduction="20000"/>
          </a:bodyPr>
          <a:lstStyle/>
          <a:p>
            <a:r>
              <a:rPr lang="en-US" dirty="0" smtClean="0"/>
              <a:t>The long thoracic nerve, which arises from C5, 6, and 7 and supplies the </a:t>
            </a:r>
            <a:r>
              <a:rPr lang="en-US" dirty="0" err="1" smtClean="0"/>
              <a:t>serratus</a:t>
            </a:r>
            <a:r>
              <a:rPr lang="en-US" dirty="0" smtClean="0"/>
              <a:t> anterior muscle, </a:t>
            </a:r>
          </a:p>
          <a:p>
            <a:endParaRPr lang="en-US" dirty="0"/>
          </a:p>
          <a:p>
            <a:r>
              <a:rPr lang="en-US" dirty="0" smtClean="0"/>
              <a:t>can be injured by blows to or pressure on the posterior triangle of the neck or during the surgical procedure of radical mastectomy</a:t>
            </a:r>
          </a:p>
          <a:p>
            <a:endParaRPr lang="en-US" dirty="0"/>
          </a:p>
          <a:p>
            <a:r>
              <a:rPr lang="en-US" dirty="0" smtClean="0"/>
              <a:t>Paralysis of the </a:t>
            </a:r>
            <a:r>
              <a:rPr lang="en-US" dirty="0" err="1" smtClean="0"/>
              <a:t>serratus</a:t>
            </a:r>
            <a:r>
              <a:rPr lang="en-US" dirty="0" smtClean="0"/>
              <a:t> anterior results in the inability to rotate the scapula during the movement of abduction of the arm above a right angle</a:t>
            </a:r>
          </a:p>
          <a:p>
            <a:endParaRPr lang="en-US" dirty="0"/>
          </a:p>
          <a:p>
            <a:r>
              <a:rPr lang="en-US" dirty="0" smtClean="0"/>
              <a:t>The patient therefore experiences difficulty in raising the arm above the head</a:t>
            </a:r>
          </a:p>
          <a:p>
            <a:endParaRPr lang="en-US" dirty="0"/>
          </a:p>
          <a:p>
            <a:r>
              <a:rPr lang="en-US" dirty="0" smtClean="0"/>
              <a:t>The vertebral border and inferior angle of the scapula will no longer be kept closely applied to the chest wall and will protrude </a:t>
            </a:r>
            <a:r>
              <a:rPr lang="en-US" dirty="0" err="1" smtClean="0"/>
              <a:t>posteriorly</a:t>
            </a:r>
            <a:r>
              <a:rPr lang="en-US" dirty="0" smtClean="0"/>
              <a:t>, a condition known as winged scapula</a:t>
            </a:r>
            <a:endParaRPr lang="en-US" dirty="0"/>
          </a:p>
        </p:txBody>
      </p:sp>
      <p:pic>
        <p:nvPicPr>
          <p:cNvPr id="34818" name="Picture 2" descr="http://www.southamptonshoulderclinic.com/images/winging-scapula/examination.jpg"/>
          <p:cNvPicPr>
            <a:picLocks noChangeAspect="1" noChangeArrowheads="1"/>
          </p:cNvPicPr>
          <p:nvPr/>
        </p:nvPicPr>
        <p:blipFill>
          <a:blip r:embed="rId2" cstate="print"/>
          <a:srcRect/>
          <a:stretch>
            <a:fillRect/>
          </a:stretch>
        </p:blipFill>
        <p:spPr bwMode="auto">
          <a:xfrm>
            <a:off x="5638800" y="2057400"/>
            <a:ext cx="2743200" cy="3352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Axillary</a:t>
            </a:r>
            <a:r>
              <a:rPr lang="en-US" dirty="0" smtClean="0"/>
              <a:t> Nerve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err="1" smtClean="0"/>
              <a:t>axillary</a:t>
            </a:r>
            <a:r>
              <a:rPr lang="en-US" dirty="0" smtClean="0"/>
              <a:t> nerve which arises from the posterior cord of the brachial plexus (C5 and 6), can be injured by the pressure of a badly adjusted crutch pressing upward into the armpit</a:t>
            </a:r>
          </a:p>
          <a:p>
            <a:endParaRPr lang="en-US" dirty="0"/>
          </a:p>
          <a:p>
            <a:r>
              <a:rPr lang="en-US" dirty="0" smtClean="0"/>
              <a:t>The passage of the </a:t>
            </a:r>
            <a:r>
              <a:rPr lang="en-US" dirty="0" err="1" smtClean="0"/>
              <a:t>axillary</a:t>
            </a:r>
            <a:r>
              <a:rPr lang="en-US" dirty="0" smtClean="0"/>
              <a:t> nerve backward from the </a:t>
            </a:r>
            <a:r>
              <a:rPr lang="en-US" dirty="0" err="1" smtClean="0"/>
              <a:t>axilla</a:t>
            </a:r>
            <a:r>
              <a:rPr lang="en-US" dirty="0" smtClean="0"/>
              <a:t> through the quadrangular space makes it particularly vulnerable here to downward displacement of the humeral head in shoulder dislocations or fractures of the surgical neck of the </a:t>
            </a:r>
            <a:r>
              <a:rPr lang="en-US" dirty="0" err="1" smtClean="0"/>
              <a:t>humerus</a:t>
            </a:r>
            <a:r>
              <a:rPr lang="en-US" dirty="0" smtClean="0"/>
              <a:t>.</a:t>
            </a:r>
          </a:p>
          <a:p>
            <a:endParaRPr lang="en-US" dirty="0"/>
          </a:p>
          <a:p>
            <a:r>
              <a:rPr lang="en-US" dirty="0" smtClean="0"/>
              <a:t>Paralysis of the deltoid and </a:t>
            </a:r>
            <a:r>
              <a:rPr lang="en-US" dirty="0" err="1" smtClean="0"/>
              <a:t>teres</a:t>
            </a:r>
            <a:r>
              <a:rPr lang="en-US" dirty="0" smtClean="0"/>
              <a:t> minor muscles results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267200" cy="5105400"/>
          </a:xfrm>
        </p:spPr>
        <p:txBody>
          <a:bodyPr>
            <a:normAutofit fontScale="62500" lnSpcReduction="20000"/>
          </a:bodyPr>
          <a:lstStyle/>
          <a:p>
            <a:r>
              <a:rPr lang="en-US" dirty="0" smtClean="0"/>
              <a:t>The </a:t>
            </a:r>
            <a:r>
              <a:rPr lang="en-US" dirty="0" err="1" smtClean="0"/>
              <a:t>cutaneous</a:t>
            </a:r>
            <a:r>
              <a:rPr lang="en-US" dirty="0" smtClean="0"/>
              <a:t> branches of the </a:t>
            </a:r>
            <a:r>
              <a:rPr lang="en-US" dirty="0" err="1" smtClean="0"/>
              <a:t>axillary</a:t>
            </a:r>
            <a:r>
              <a:rPr lang="en-US" dirty="0" smtClean="0"/>
              <a:t> nerve, including the upper lateral </a:t>
            </a:r>
            <a:r>
              <a:rPr lang="en-US" dirty="0" err="1" smtClean="0"/>
              <a:t>cutaneous</a:t>
            </a:r>
            <a:r>
              <a:rPr lang="en-US" dirty="0" smtClean="0"/>
              <a:t> nerve of the arm, are functionless, and consequently there is a loss of skin sensation over the lower half of the deltoid muscle</a:t>
            </a:r>
          </a:p>
          <a:p>
            <a:endParaRPr lang="en-US" dirty="0"/>
          </a:p>
          <a:p>
            <a:r>
              <a:rPr lang="en-US" dirty="0" smtClean="0"/>
              <a:t>The paralyzed deltoid wastes rapidly, and the underlying greater </a:t>
            </a:r>
            <a:r>
              <a:rPr lang="en-US" dirty="0" err="1" smtClean="0"/>
              <a:t>tuberosity</a:t>
            </a:r>
            <a:r>
              <a:rPr lang="en-US" dirty="0" smtClean="0"/>
              <a:t> can be readily palpated</a:t>
            </a:r>
          </a:p>
          <a:p>
            <a:endParaRPr lang="en-US" dirty="0"/>
          </a:p>
          <a:p>
            <a:r>
              <a:rPr lang="en-US" dirty="0" smtClean="0"/>
              <a:t>Because the </a:t>
            </a:r>
            <a:r>
              <a:rPr lang="en-US" dirty="0" err="1" smtClean="0"/>
              <a:t>supraspinatus</a:t>
            </a:r>
            <a:r>
              <a:rPr lang="en-US" dirty="0" smtClean="0"/>
              <a:t> is the only other abductor of the shoulder, this movement is much impaired. </a:t>
            </a:r>
          </a:p>
          <a:p>
            <a:endParaRPr lang="en-US" dirty="0"/>
          </a:p>
          <a:p>
            <a:r>
              <a:rPr lang="en-US" dirty="0" smtClean="0"/>
              <a:t>Paralysis of the </a:t>
            </a:r>
            <a:r>
              <a:rPr lang="en-US" dirty="0" err="1" smtClean="0"/>
              <a:t>teres</a:t>
            </a:r>
            <a:r>
              <a:rPr lang="en-US" dirty="0" smtClean="0"/>
              <a:t> minor is not recognizable clinically.</a:t>
            </a:r>
            <a:endParaRPr lang="en-US" dirty="0"/>
          </a:p>
        </p:txBody>
      </p:sp>
      <p:pic>
        <p:nvPicPr>
          <p:cNvPr id="32770" name="Picture 2" descr="http://www.bosshin.com/_userfiles/image/axillary%20nerve%20sensation.jpg"/>
          <p:cNvPicPr>
            <a:picLocks noChangeAspect="1" noChangeArrowheads="1"/>
          </p:cNvPicPr>
          <p:nvPr/>
        </p:nvPicPr>
        <p:blipFill>
          <a:blip r:embed="rId2" cstate="print"/>
          <a:srcRect/>
          <a:stretch>
            <a:fillRect/>
          </a:stretch>
        </p:blipFill>
        <p:spPr bwMode="auto">
          <a:xfrm>
            <a:off x="5257800" y="1981200"/>
            <a:ext cx="3886200" cy="45053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4020</Words>
  <Application>Microsoft Office PowerPoint</Application>
  <PresentationFormat>On-screen Show (4:3)</PresentationFormat>
  <Paragraphs>354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Nerve injuries</vt:lpstr>
      <vt:lpstr>Brachial Plexus Injuries</vt:lpstr>
      <vt:lpstr>Upper Lesions of the Brachial Plexus (Erb-Duchenne Palsy)</vt:lpstr>
      <vt:lpstr>Slide 4</vt:lpstr>
      <vt:lpstr>Lower Lesions of the Brachial Plexus (Klumpke Palsy)</vt:lpstr>
      <vt:lpstr>Slide 6</vt:lpstr>
      <vt:lpstr>Long Thoracic Nerve</vt:lpstr>
      <vt:lpstr>Axillary Nerve</vt:lpstr>
      <vt:lpstr>Slide 9</vt:lpstr>
      <vt:lpstr>Radial Nerve</vt:lpstr>
      <vt:lpstr>Slide 11</vt:lpstr>
      <vt:lpstr>Slide 12</vt:lpstr>
      <vt:lpstr>Slide 13</vt:lpstr>
      <vt:lpstr>Slide 14</vt:lpstr>
      <vt:lpstr>Injuries to the Radial Nerve in the Axilla</vt:lpstr>
      <vt:lpstr>Motor</vt:lpstr>
      <vt:lpstr>Sensory</vt:lpstr>
      <vt:lpstr>Injuries to the Radial Nerve in the Spiral Groove</vt:lpstr>
      <vt:lpstr>Slide 19</vt:lpstr>
      <vt:lpstr>Injuries to the Deep Branch of the Radial Nerve</vt:lpstr>
      <vt:lpstr>Injuries to the Superficial Radial Nerve</vt:lpstr>
      <vt:lpstr>Musculocutaneous Nerve</vt:lpstr>
      <vt:lpstr>Slide 23</vt:lpstr>
      <vt:lpstr>Median Nerve</vt:lpstr>
      <vt:lpstr>Slide 25</vt:lpstr>
      <vt:lpstr>Injuries to the Median Nerve at the Elbow</vt:lpstr>
      <vt:lpstr>Slide 27</vt:lpstr>
      <vt:lpstr>Sensory</vt:lpstr>
      <vt:lpstr>Vasomotor Changes</vt:lpstr>
      <vt:lpstr>Injuries to the Median Nerve at the Wrist</vt:lpstr>
      <vt:lpstr>Carpal Tunnel Syndrome</vt:lpstr>
      <vt:lpstr>Ulnar Nerve</vt:lpstr>
      <vt:lpstr>Slide 33</vt:lpstr>
      <vt:lpstr>Ulnar nerve</vt:lpstr>
      <vt:lpstr>Injuries to the Ulnar Nerve at the Elbow</vt:lpstr>
      <vt:lpstr>Slide 36</vt:lpstr>
      <vt:lpstr>Slide 37</vt:lpstr>
      <vt:lpstr>Slide 38</vt:lpstr>
      <vt:lpstr>Slide 39</vt:lpstr>
      <vt:lpstr>Injuries to the Ulnar Nerve at the Wrist</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 injuries</dc:title>
  <dc:creator>user</dc:creator>
  <cp:lastModifiedBy>user</cp:lastModifiedBy>
  <cp:revision>29</cp:revision>
  <dcterms:created xsi:type="dcterms:W3CDTF">2012-03-24T09:37:02Z</dcterms:created>
  <dcterms:modified xsi:type="dcterms:W3CDTF">2012-03-24T11:10:20Z</dcterms:modified>
</cp:coreProperties>
</file>