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41"/>
  </p:notesMasterIdLst>
  <p:sldIdLst>
    <p:sldId id="477" r:id="rId2"/>
    <p:sldId id="478" r:id="rId3"/>
    <p:sldId id="405" r:id="rId4"/>
    <p:sldId id="406" r:id="rId5"/>
    <p:sldId id="407" r:id="rId6"/>
    <p:sldId id="408" r:id="rId7"/>
    <p:sldId id="409" r:id="rId8"/>
    <p:sldId id="410" r:id="rId9"/>
    <p:sldId id="411" r:id="rId10"/>
    <p:sldId id="413" r:id="rId11"/>
    <p:sldId id="414" r:id="rId12"/>
    <p:sldId id="415" r:id="rId13"/>
    <p:sldId id="416" r:id="rId14"/>
    <p:sldId id="417" r:id="rId15"/>
    <p:sldId id="425" r:id="rId16"/>
    <p:sldId id="427" r:id="rId17"/>
    <p:sldId id="428" r:id="rId18"/>
    <p:sldId id="429" r:id="rId19"/>
    <p:sldId id="430" r:id="rId20"/>
    <p:sldId id="431" r:id="rId21"/>
    <p:sldId id="432" r:id="rId22"/>
    <p:sldId id="433" r:id="rId23"/>
    <p:sldId id="434" r:id="rId24"/>
    <p:sldId id="435" r:id="rId25"/>
    <p:sldId id="436" r:id="rId26"/>
    <p:sldId id="437" r:id="rId27"/>
    <p:sldId id="439" r:id="rId28"/>
    <p:sldId id="443" r:id="rId29"/>
    <p:sldId id="444" r:id="rId30"/>
    <p:sldId id="445" r:id="rId31"/>
    <p:sldId id="448" r:id="rId32"/>
    <p:sldId id="449" r:id="rId33"/>
    <p:sldId id="450" r:id="rId34"/>
    <p:sldId id="480" r:id="rId35"/>
    <p:sldId id="479" r:id="rId36"/>
    <p:sldId id="464" r:id="rId37"/>
    <p:sldId id="468" r:id="rId38"/>
    <p:sldId id="473" r:id="rId39"/>
    <p:sldId id="476" r:id="rId4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a:srgbClr val="FF0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664" autoAdjust="0"/>
  </p:normalViewPr>
  <p:slideViewPr>
    <p:cSldViewPr>
      <p:cViewPr>
        <p:scale>
          <a:sx n="40" d="100"/>
          <a:sy n="40" d="100"/>
        </p:scale>
        <p:origin x="-2244" y="-7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64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image" Target="../media/image13.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image" Target="../media/image1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E3663356-8136-40B1-8469-5D83758361F5}" type="slidenum">
              <a:rPr lang="ar-SA"/>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3C98FCF7-D9F5-423F-86F5-003863E38FC3}" type="slidenum">
              <a:rPr lang="fr-FR" smtClean="0"/>
              <a:pPr>
                <a:defRPr/>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E3663356-8136-40B1-8469-5D83758361F5}" type="slidenum">
              <a:rPr lang="ar-SA"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BD29D6AA-1A61-4109-93FD-C4AB27590918}" type="slidenum">
              <a:rPr lang="ar-SA"/>
              <a:pPr/>
              <a:t>11</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r>
              <a:rPr lang="en-US" smtClean="0"/>
              <a:t>Dr. Ossama AlKhatib</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E3663356-8136-40B1-8469-5D83758361F5}" type="slidenum">
              <a:rPr lang="ar-SA"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E3663356-8136-40B1-8469-5D83758361F5}" type="slidenum">
              <a:rPr lang="ar-SA"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E3663356-8136-40B1-8469-5D83758361F5}" type="slidenum">
              <a:rPr lang="ar-SA"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E3663356-8136-40B1-8469-5D83758361F5}" type="slidenum">
              <a:rPr lang="ar-SA"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E3663356-8136-40B1-8469-5D83758361F5}" type="slidenum">
              <a:rPr lang="ar-SA"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E3663356-8136-40B1-8469-5D83758361F5}" type="slidenum">
              <a:rPr lang="ar-SA"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E3663356-8136-40B1-8469-5D83758361F5}" type="slidenum">
              <a:rPr lang="ar-SA"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E3663356-8136-40B1-8469-5D83758361F5}" type="slidenum">
              <a:rPr lang="ar-SA"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3C26A917-811C-465F-98E8-64F24823B1C0}" type="slidenum">
              <a:rPr lang="ru-RU" smtClean="0"/>
              <a:pPr>
                <a:defRPr/>
              </a:pPr>
              <a:t>2</a:t>
            </a:fld>
            <a:endParaRPr lang="ru-R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E3663356-8136-40B1-8469-5D83758361F5}" type="slidenum">
              <a:rPr lang="ar-SA"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E3663356-8136-40B1-8469-5D83758361F5}" type="slidenum">
              <a:rPr lang="ar-SA"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807D297F-0BE3-4579-BF1C-4848CFC13C21}" type="slidenum">
              <a:rPr lang="ar-SA"/>
              <a:pPr/>
              <a:t>22</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E3663356-8136-40B1-8469-5D83758361F5}" type="slidenum">
              <a:rPr lang="ar-SA"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E3663356-8136-40B1-8469-5D83758361F5}" type="slidenum">
              <a:rPr lang="ar-SA"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486B6588-9B8B-407D-9AD5-8CDDDCA21DAE}" type="slidenum">
              <a:rPr lang="en-GB" smtClean="0"/>
              <a:pPr>
                <a:defRPr/>
              </a:pPr>
              <a:t>25</a:t>
            </a:fld>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9256896F-3807-49A4-9A35-BF14A509988F}" type="slidenum">
              <a:rPr lang="en-GB" smtClean="0">
                <a:latin typeface="Arial" pitchFamily="34" charset="0"/>
              </a:rPr>
              <a:pPr/>
              <a:t>26</a:t>
            </a:fld>
            <a:endParaRPr lang="en-GB" smtClean="0">
              <a:latin typeface="Arial" pitchFamily="34"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xfrm>
            <a:off x="913991" y="4342939"/>
            <a:ext cx="5030018" cy="4114587"/>
          </a:xfrm>
          <a:noFill/>
          <a:ln/>
        </p:spPr>
        <p:txBody>
          <a:bodyPr/>
          <a:lstStyle/>
          <a:p>
            <a:pPr eaLnBrk="1" hangingPunct="1"/>
            <a:r>
              <a:rPr lang="en-GB" smtClean="0">
                <a:latin typeface="Arial" pitchFamily="34" charset="0"/>
              </a:rPr>
              <a:t>Here we see the decline over time in the proportion of mortality at different ages attributable to infections ranging from tuberculosis to diuphtheria, measles and gastro-intestinal infections. </a:t>
            </a:r>
          </a:p>
          <a:p>
            <a:pPr eaLnBrk="1" hangingPunct="1"/>
            <a:r>
              <a:rPr lang="en-GB" smtClean="0">
                <a:latin typeface="Arial" pitchFamily="34" charset="0"/>
              </a:rPr>
              <a:t>The downward spike in 1918 is because most excess deaths were from pneumonia rather than “influenza”. Rates of pneumonia were much lower than those for infectious diseases either side of the 1918 Spanish flu – making up less than 10% of all deaths among those aged </a:t>
            </a:r>
          </a:p>
          <a:p>
            <a:pPr eaLnBrk="1" hangingPunct="1"/>
            <a:r>
              <a:rPr lang="en-GB" smtClean="0">
                <a:latin typeface="Arial" pitchFamily="34" charset="0"/>
              </a:rPr>
              <a:t>The sharp decline mid-century is not well understood and is under-researched. The precise role of the introduction and use of anti-biotics is important question.. Mackenbach’s work suggesting that this played a role in the Netherlands at least.</a:t>
            </a:r>
          </a:p>
          <a:p>
            <a:pPr eaLnBrk="1" hangingPunct="1"/>
            <a:r>
              <a:rPr lang="en-GB" smtClean="0">
                <a:latin typeface="Arial" pitchFamily="34" charset="0"/>
              </a:rPr>
              <a:t>With the decline of infectious diseases life-expectancy in particular becomes more strongly related to the influence of individual behaviours. This is apparent with the widening gap in male to female life-expectancy over the 20</a:t>
            </a:r>
            <a:r>
              <a:rPr lang="en-GB" baseline="30000" smtClean="0">
                <a:latin typeface="Arial" pitchFamily="34" charset="0"/>
              </a:rPr>
              <a:t>th</a:t>
            </a:r>
            <a:r>
              <a:rPr lang="en-GB" smtClean="0">
                <a:latin typeface="Arial" pitchFamily="34" charset="0"/>
              </a:rPr>
              <a:t> Century which rose from 4 years in 1900 to a peak of just over 6 years in the late 1960s.</a:t>
            </a:r>
          </a:p>
          <a:p>
            <a:pPr eaLnBrk="1" hangingPunct="1"/>
            <a:endParaRPr lang="en-GB" smtClean="0">
              <a:latin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486B6588-9B8B-407D-9AD5-8CDDDCA21DAE}" type="slidenum">
              <a:rPr lang="en-GB" smtClean="0"/>
              <a:pPr>
                <a:defRPr/>
              </a:pPr>
              <a:t>27</a:t>
            </a:fld>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486B6588-9B8B-407D-9AD5-8CDDDCA21DAE}" type="slidenum">
              <a:rPr lang="en-GB" smtClean="0"/>
              <a:pPr>
                <a:defRPr/>
              </a:pPr>
              <a:t>28</a:t>
            </a:fld>
            <a:endParaRPr lang="en-GB"/>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486B6588-9B8B-407D-9AD5-8CDDDCA21DAE}" type="slidenum">
              <a:rPr lang="en-GB" smtClean="0"/>
              <a:pPr>
                <a:defRPr/>
              </a:pPr>
              <a:t>29</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E3663356-8136-40B1-8469-5D83758361F5}" type="slidenum">
              <a:rPr lang="ar-SA"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486B6588-9B8B-407D-9AD5-8CDDDCA21DAE}" type="slidenum">
              <a:rPr lang="en-GB" smtClean="0"/>
              <a:pPr>
                <a:defRPr/>
              </a:pPr>
              <a:t>30</a:t>
            </a:fld>
            <a:endParaRPr lang="en-GB"/>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486B6588-9B8B-407D-9AD5-8CDDDCA21DAE}" type="slidenum">
              <a:rPr lang="en-GB" smtClean="0"/>
              <a:pPr>
                <a:defRPr/>
              </a:pPr>
              <a:t>31</a:t>
            </a:fld>
            <a:endParaRPr lang="en-GB"/>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486B6588-9B8B-407D-9AD5-8CDDDCA21DAE}" type="slidenum">
              <a:rPr lang="en-GB" smtClean="0"/>
              <a:pPr>
                <a:defRPr/>
              </a:pPr>
              <a:t>32</a:t>
            </a:fld>
            <a:endParaRPr lang="en-GB"/>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486B6588-9B8B-407D-9AD5-8CDDDCA21DAE}" type="slidenum">
              <a:rPr lang="en-GB" smtClean="0"/>
              <a:pPr>
                <a:defRPr/>
              </a:pPr>
              <a:t>33</a:t>
            </a:fld>
            <a:endParaRPr lang="en-GB"/>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7AAD8FB7-CF33-454D-8F01-B0EB10983598}" type="slidenum">
              <a:rPr lang="en-US"/>
              <a:pPr/>
              <a:t>34</a:t>
            </a:fld>
            <a:endParaRPr lang="en-US"/>
          </a:p>
        </p:txBody>
      </p:sp>
      <p:sp>
        <p:nvSpPr>
          <p:cNvPr id="146434" name="Rectangle 2"/>
          <p:cNvSpPr>
            <a:spLocks noGrp="1" noRot="1" noChangeAspect="1" noChangeArrowheads="1" noTextEdit="1"/>
          </p:cNvSpPr>
          <p:nvPr>
            <p:ph type="sldImg"/>
          </p:nvPr>
        </p:nvSpPr>
        <p:spPr>
          <a:xfrm>
            <a:off x="1150938" y="692150"/>
            <a:ext cx="4554537" cy="3414713"/>
          </a:xfrm>
          <a:ln/>
        </p:spPr>
      </p:sp>
      <p:sp>
        <p:nvSpPr>
          <p:cNvPr id="14643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E5AF9DD9-AD1B-4F71-B871-53E4DD2ED6B7}" type="slidenum">
              <a:rPr lang="en-US"/>
              <a:pPr/>
              <a:t>35</a:t>
            </a:fld>
            <a:endParaRPr lang="en-US"/>
          </a:p>
        </p:txBody>
      </p:sp>
      <p:sp>
        <p:nvSpPr>
          <p:cNvPr id="191490" name="Rectangle 2"/>
          <p:cNvSpPr>
            <a:spLocks noGrp="1" noRot="1" noChangeAspect="1" noChangeArrowheads="1" noTextEdit="1"/>
          </p:cNvSpPr>
          <p:nvPr>
            <p:ph type="sldImg"/>
          </p:nvPr>
        </p:nvSpPr>
        <p:spPr>
          <a:xfrm>
            <a:off x="1127387" y="691656"/>
            <a:ext cx="4601639" cy="3415835"/>
          </a:xfrm>
          <a:ln/>
        </p:spPr>
      </p:sp>
      <p:sp>
        <p:nvSpPr>
          <p:cNvPr id="191491" name="Rectangle 3"/>
          <p:cNvSpPr>
            <a:spLocks noGrp="1" noChangeArrowheads="1"/>
          </p:cNvSpPr>
          <p:nvPr>
            <p:ph type="body" idx="1"/>
          </p:nvPr>
        </p:nvSpPr>
        <p:spPr/>
        <p:txBody>
          <a:bodyPr/>
          <a:lstStyle/>
          <a:p>
            <a:endParaRPr lang="ru-RU"/>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486B6588-9B8B-407D-9AD5-8CDDDCA21DAE}" type="slidenum">
              <a:rPr lang="en-GB" smtClean="0"/>
              <a:pPr>
                <a:defRPr/>
              </a:pPr>
              <a:t>36</a:t>
            </a:fld>
            <a:endParaRPr lang="en-GB"/>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486B6588-9B8B-407D-9AD5-8CDDDCA21DAE}" type="slidenum">
              <a:rPr lang="en-GB" smtClean="0"/>
              <a:pPr>
                <a:defRPr/>
              </a:pPr>
              <a:t>37</a:t>
            </a:fld>
            <a:endParaRPr lang="en-GB"/>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486B6588-9B8B-407D-9AD5-8CDDDCA21DAE}" type="slidenum">
              <a:rPr lang="en-GB" smtClean="0"/>
              <a:pPr>
                <a:defRPr/>
              </a:pPr>
              <a:t>38</a:t>
            </a:fld>
            <a:endParaRPr lang="en-GB"/>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3C26A917-811C-465F-98E8-64F24823B1C0}" type="slidenum">
              <a:rPr lang="ru-RU" smtClean="0"/>
              <a:pPr>
                <a:defRPr/>
              </a:pPr>
              <a:t>39</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AD16A7BB-CE09-4C86-BF98-4B6FBAD8959D}" type="slidenum">
              <a:rPr lang="ar-SA"/>
              <a:pPr/>
              <a:t>4</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da-DK"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E3663356-8136-40B1-8469-5D83758361F5}" type="slidenum">
              <a:rPr lang="ar-SA"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E3663356-8136-40B1-8469-5D83758361F5}" type="slidenum">
              <a:rPr lang="ar-SA"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E3663356-8136-40B1-8469-5D83758361F5}" type="slidenum">
              <a:rPr lang="ar-SA"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E3663356-8136-40B1-8469-5D83758361F5}" type="slidenum">
              <a:rPr lang="ar-SA"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E3663356-8136-40B1-8469-5D83758361F5}" type="slidenum">
              <a:rPr lang="ar-SA"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u-R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ru-RU"/>
          </a:p>
        </p:txBody>
      </p:sp>
      <p:sp>
        <p:nvSpPr>
          <p:cNvPr id="4" name="Footer Placeholder 21"/>
          <p:cNvSpPr>
            <a:spLocks noGrp="1"/>
          </p:cNvSpPr>
          <p:nvPr>
            <p:ph type="ftr" sz="quarter" idx="10"/>
          </p:nvPr>
        </p:nvSpPr>
        <p:spPr/>
        <p:txBody>
          <a:bodyPr/>
          <a:lstStyle>
            <a:lvl1pPr>
              <a:defRPr/>
            </a:lvl1pPr>
          </a:lstStyle>
          <a:p>
            <a:pPr>
              <a:defRPr/>
            </a:pPr>
            <a:endParaRPr lang="en-GB"/>
          </a:p>
        </p:txBody>
      </p:sp>
      <p:sp>
        <p:nvSpPr>
          <p:cNvPr id="5" name="Slide Number Placeholder 17"/>
          <p:cNvSpPr>
            <a:spLocks noGrp="1"/>
          </p:cNvSpPr>
          <p:nvPr>
            <p:ph type="sldNum" sz="quarter" idx="11"/>
          </p:nvPr>
        </p:nvSpPr>
        <p:spPr/>
        <p:txBody>
          <a:bodyPr/>
          <a:lstStyle>
            <a:lvl1pPr>
              <a:defRPr/>
            </a:lvl1pPr>
          </a:lstStyle>
          <a:p>
            <a:pPr>
              <a:defRPr/>
            </a:pPr>
            <a:fld id="{3DAFF2F6-07F1-4E67-B62D-16DE5BCCB15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Footer Placeholder 21"/>
          <p:cNvSpPr>
            <a:spLocks noGrp="1"/>
          </p:cNvSpPr>
          <p:nvPr>
            <p:ph type="ftr" sz="quarter" idx="10"/>
          </p:nvPr>
        </p:nvSpPr>
        <p:spPr/>
        <p:txBody>
          <a:bodyPr/>
          <a:lstStyle>
            <a:lvl1pPr>
              <a:defRPr/>
            </a:lvl1pPr>
          </a:lstStyle>
          <a:p>
            <a:pPr>
              <a:defRPr/>
            </a:pPr>
            <a:endParaRPr lang="en-GB"/>
          </a:p>
        </p:txBody>
      </p:sp>
      <p:sp>
        <p:nvSpPr>
          <p:cNvPr id="5" name="Slide Number Placeholder 17"/>
          <p:cNvSpPr>
            <a:spLocks noGrp="1"/>
          </p:cNvSpPr>
          <p:nvPr>
            <p:ph type="sldNum" sz="quarter" idx="11"/>
          </p:nvPr>
        </p:nvSpPr>
        <p:spPr/>
        <p:txBody>
          <a:bodyPr/>
          <a:lstStyle>
            <a:lvl1pPr>
              <a:defRPr/>
            </a:lvl1pPr>
          </a:lstStyle>
          <a:p>
            <a:pPr>
              <a:defRPr/>
            </a:pPr>
            <a:fld id="{E44E67D6-4D20-4A07-990B-B9219F477DB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057400" cy="5715000"/>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457200" y="1524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Footer Placeholder 21"/>
          <p:cNvSpPr>
            <a:spLocks noGrp="1"/>
          </p:cNvSpPr>
          <p:nvPr>
            <p:ph type="ftr" sz="quarter" idx="10"/>
          </p:nvPr>
        </p:nvSpPr>
        <p:spPr/>
        <p:txBody>
          <a:bodyPr/>
          <a:lstStyle>
            <a:lvl1pPr>
              <a:defRPr/>
            </a:lvl1pPr>
          </a:lstStyle>
          <a:p>
            <a:pPr>
              <a:defRPr/>
            </a:pPr>
            <a:endParaRPr lang="en-GB"/>
          </a:p>
        </p:txBody>
      </p:sp>
      <p:sp>
        <p:nvSpPr>
          <p:cNvPr id="5" name="Slide Number Placeholder 17"/>
          <p:cNvSpPr>
            <a:spLocks noGrp="1"/>
          </p:cNvSpPr>
          <p:nvPr>
            <p:ph type="sldNum" sz="quarter" idx="11"/>
          </p:nvPr>
        </p:nvSpPr>
        <p:spPr/>
        <p:txBody>
          <a:bodyPr/>
          <a:lstStyle>
            <a:lvl1pPr>
              <a:defRPr/>
            </a:lvl1pPr>
          </a:lstStyle>
          <a:p>
            <a:pPr>
              <a:defRPr/>
            </a:pPr>
            <a:fld id="{8D658455-401B-4B88-8FE1-87473D28CD2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52400"/>
            <a:ext cx="82296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3" name="Footer Placeholder 21"/>
          <p:cNvSpPr>
            <a:spLocks noGrp="1"/>
          </p:cNvSpPr>
          <p:nvPr>
            <p:ph type="ftr" sz="quarter" idx="10"/>
          </p:nvPr>
        </p:nvSpPr>
        <p:spPr/>
        <p:txBody>
          <a:bodyPr/>
          <a:lstStyle>
            <a:lvl1pPr>
              <a:defRPr/>
            </a:lvl1pPr>
          </a:lstStyle>
          <a:p>
            <a:pPr>
              <a:defRPr/>
            </a:pPr>
            <a:endParaRPr lang="en-GB"/>
          </a:p>
        </p:txBody>
      </p:sp>
      <p:sp>
        <p:nvSpPr>
          <p:cNvPr id="4" name="Slide Number Placeholder 17"/>
          <p:cNvSpPr>
            <a:spLocks noGrp="1"/>
          </p:cNvSpPr>
          <p:nvPr>
            <p:ph type="sldNum" sz="quarter" idx="11"/>
          </p:nvPr>
        </p:nvSpPr>
        <p:spPr/>
        <p:txBody>
          <a:bodyPr/>
          <a:lstStyle>
            <a:lvl1pPr>
              <a:defRPr/>
            </a:lvl1pPr>
          </a:lstStyle>
          <a:p>
            <a:pPr>
              <a:defRPr/>
            </a:pPr>
            <a:fld id="{49BFFC9B-3D34-491D-8BD6-58C08C390E2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4525963"/>
          </a:xfrm>
        </p:spPr>
        <p:txBody>
          <a:bodyPr/>
          <a:lstStyle/>
          <a:p>
            <a:pPr lvl="0"/>
            <a:endParaRPr lang="en-GB" noProof="0" smtClean="0"/>
          </a:p>
        </p:txBody>
      </p:sp>
      <p:sp>
        <p:nvSpPr>
          <p:cNvPr id="4" name="Rectangle 4"/>
          <p:cNvSpPr>
            <a:spLocks noGrp="1" noChangeArrowheads="1"/>
          </p:cNvSpPr>
          <p:nvPr>
            <p:ph type="dt" sz="half" idx="10"/>
          </p:nvPr>
        </p:nvSpPr>
        <p:spPr>
          <a:xfrm>
            <a:off x="6172200" y="6191250"/>
            <a:ext cx="2476500" cy="476250"/>
          </a:xfrm>
          <a:prstGeom prst="rect">
            <a:avLst/>
          </a:prstGeom>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2B03B16-C593-4B2E-979A-62D37DA30C72}"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smtClean="0"/>
          </a:p>
        </p:txBody>
      </p:sp>
      <p:sp>
        <p:nvSpPr>
          <p:cNvPr id="4" name="Rectangle 4"/>
          <p:cNvSpPr>
            <a:spLocks noGrp="1" noChangeArrowheads="1"/>
          </p:cNvSpPr>
          <p:nvPr>
            <p:ph type="dt" sz="half" idx="10"/>
          </p:nvPr>
        </p:nvSpPr>
        <p:spPr>
          <a:xfrm>
            <a:off x="6172200" y="6191250"/>
            <a:ext cx="2476500" cy="476250"/>
          </a:xfrm>
          <a:prstGeom prst="rect">
            <a:avLst/>
          </a:prstGeom>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F078694-270F-464C-A032-CC5554E49C01}" type="slidenum">
              <a:rPr lang="en-GB"/>
              <a:pPr>
                <a:defRPr/>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ar-JO"/>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Chart Placeholder 3"/>
          <p:cNvSpPr>
            <a:spLocks noGrp="1"/>
          </p:cNvSpPr>
          <p:nvPr>
            <p:ph type="chart" sz="half" idx="2"/>
          </p:nvPr>
        </p:nvSpPr>
        <p:spPr>
          <a:xfrm>
            <a:off x="4648200" y="1981200"/>
            <a:ext cx="3810000" cy="4114800"/>
          </a:xfrm>
        </p:spPr>
        <p:txBody>
          <a:bodyPr/>
          <a:lstStyle/>
          <a:p>
            <a:endParaRPr lang="ar-JO"/>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9DA3DEBB-E50A-4B82-8501-553396BF51F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Footer Placeholder 21"/>
          <p:cNvSpPr>
            <a:spLocks noGrp="1"/>
          </p:cNvSpPr>
          <p:nvPr>
            <p:ph type="ftr" sz="quarter" idx="10"/>
          </p:nvPr>
        </p:nvSpPr>
        <p:spPr/>
        <p:txBody>
          <a:bodyPr/>
          <a:lstStyle>
            <a:lvl1pPr>
              <a:defRPr/>
            </a:lvl1pPr>
          </a:lstStyle>
          <a:p>
            <a:pPr>
              <a:defRPr/>
            </a:pPr>
            <a:endParaRPr lang="en-GB"/>
          </a:p>
        </p:txBody>
      </p:sp>
      <p:sp>
        <p:nvSpPr>
          <p:cNvPr id="5" name="Slide Number Placeholder 17"/>
          <p:cNvSpPr>
            <a:spLocks noGrp="1"/>
          </p:cNvSpPr>
          <p:nvPr>
            <p:ph type="sldNum" sz="quarter" idx="11"/>
          </p:nvPr>
        </p:nvSpPr>
        <p:spPr/>
        <p:txBody>
          <a:bodyPr/>
          <a:lstStyle>
            <a:lvl1pPr>
              <a:defRPr/>
            </a:lvl1pPr>
          </a:lstStyle>
          <a:p>
            <a:pPr>
              <a:defRPr/>
            </a:pPr>
            <a:fld id="{468A2D6C-8D31-47D3-8070-D053B011A20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21"/>
          <p:cNvSpPr>
            <a:spLocks noGrp="1"/>
          </p:cNvSpPr>
          <p:nvPr>
            <p:ph type="ftr" sz="quarter" idx="10"/>
          </p:nvPr>
        </p:nvSpPr>
        <p:spPr/>
        <p:txBody>
          <a:bodyPr/>
          <a:lstStyle>
            <a:lvl1pPr>
              <a:defRPr/>
            </a:lvl1pPr>
          </a:lstStyle>
          <a:p>
            <a:pPr>
              <a:defRPr/>
            </a:pPr>
            <a:endParaRPr lang="en-GB"/>
          </a:p>
        </p:txBody>
      </p:sp>
      <p:sp>
        <p:nvSpPr>
          <p:cNvPr id="5" name="Slide Number Placeholder 17"/>
          <p:cNvSpPr>
            <a:spLocks noGrp="1"/>
          </p:cNvSpPr>
          <p:nvPr>
            <p:ph type="sldNum" sz="quarter" idx="11"/>
          </p:nvPr>
        </p:nvSpPr>
        <p:spPr/>
        <p:txBody>
          <a:bodyPr/>
          <a:lstStyle>
            <a:lvl1pPr>
              <a:defRPr/>
            </a:lvl1pPr>
          </a:lstStyle>
          <a:p>
            <a:pPr>
              <a:defRPr/>
            </a:pPr>
            <a:fld id="{E07F34FF-1A6B-4AFC-834D-2E147F2D25A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457200" y="1600200"/>
            <a:ext cx="40386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4648200" y="1600200"/>
            <a:ext cx="40386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Footer Placeholder 21"/>
          <p:cNvSpPr>
            <a:spLocks noGrp="1"/>
          </p:cNvSpPr>
          <p:nvPr>
            <p:ph type="ftr" sz="quarter" idx="10"/>
          </p:nvPr>
        </p:nvSpPr>
        <p:spPr/>
        <p:txBody>
          <a:bodyPr/>
          <a:lstStyle>
            <a:lvl1pPr>
              <a:defRPr/>
            </a:lvl1pPr>
          </a:lstStyle>
          <a:p>
            <a:pPr>
              <a:defRPr/>
            </a:pPr>
            <a:endParaRPr lang="en-GB"/>
          </a:p>
        </p:txBody>
      </p:sp>
      <p:sp>
        <p:nvSpPr>
          <p:cNvPr id="6" name="Slide Number Placeholder 17"/>
          <p:cNvSpPr>
            <a:spLocks noGrp="1"/>
          </p:cNvSpPr>
          <p:nvPr>
            <p:ph type="sldNum" sz="quarter" idx="11"/>
          </p:nvPr>
        </p:nvSpPr>
        <p:spPr/>
        <p:txBody>
          <a:bodyPr/>
          <a:lstStyle>
            <a:lvl1pPr>
              <a:defRPr/>
            </a:lvl1pPr>
          </a:lstStyle>
          <a:p>
            <a:pPr>
              <a:defRPr/>
            </a:pPr>
            <a:fld id="{F93AFAB5-D376-4FD5-9081-ECCB9B8281F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ru-R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Footer Placeholder 21"/>
          <p:cNvSpPr>
            <a:spLocks noGrp="1"/>
          </p:cNvSpPr>
          <p:nvPr>
            <p:ph type="ftr" sz="quarter" idx="10"/>
          </p:nvPr>
        </p:nvSpPr>
        <p:spPr/>
        <p:txBody>
          <a:bodyPr/>
          <a:lstStyle>
            <a:lvl1pPr>
              <a:defRPr/>
            </a:lvl1pPr>
          </a:lstStyle>
          <a:p>
            <a:pPr>
              <a:defRPr/>
            </a:pPr>
            <a:endParaRPr lang="en-GB"/>
          </a:p>
        </p:txBody>
      </p:sp>
      <p:sp>
        <p:nvSpPr>
          <p:cNvPr id="8" name="Slide Number Placeholder 17"/>
          <p:cNvSpPr>
            <a:spLocks noGrp="1"/>
          </p:cNvSpPr>
          <p:nvPr>
            <p:ph type="sldNum" sz="quarter" idx="11"/>
          </p:nvPr>
        </p:nvSpPr>
        <p:spPr/>
        <p:txBody>
          <a:bodyPr/>
          <a:lstStyle>
            <a:lvl1pPr>
              <a:defRPr/>
            </a:lvl1pPr>
          </a:lstStyle>
          <a:p>
            <a:pPr>
              <a:defRPr/>
            </a:pPr>
            <a:fld id="{B19A0363-3543-491F-ABD0-8895474FFB6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Footer Placeholder 21"/>
          <p:cNvSpPr>
            <a:spLocks noGrp="1"/>
          </p:cNvSpPr>
          <p:nvPr>
            <p:ph type="ftr" sz="quarter" idx="10"/>
          </p:nvPr>
        </p:nvSpPr>
        <p:spPr/>
        <p:txBody>
          <a:bodyPr/>
          <a:lstStyle>
            <a:lvl1pPr>
              <a:defRPr/>
            </a:lvl1pPr>
          </a:lstStyle>
          <a:p>
            <a:pPr>
              <a:defRPr/>
            </a:pPr>
            <a:endParaRPr lang="en-GB"/>
          </a:p>
        </p:txBody>
      </p:sp>
      <p:sp>
        <p:nvSpPr>
          <p:cNvPr id="4" name="Slide Number Placeholder 17"/>
          <p:cNvSpPr>
            <a:spLocks noGrp="1"/>
          </p:cNvSpPr>
          <p:nvPr>
            <p:ph type="sldNum" sz="quarter" idx="11"/>
          </p:nvPr>
        </p:nvSpPr>
        <p:spPr/>
        <p:txBody>
          <a:bodyPr/>
          <a:lstStyle>
            <a:lvl1pPr>
              <a:defRPr/>
            </a:lvl1pPr>
          </a:lstStyle>
          <a:p>
            <a:pPr>
              <a:defRPr/>
            </a:pPr>
            <a:fld id="{923D8BC7-2001-43EB-B297-4C2E61E9A39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1"/>
          <p:cNvSpPr>
            <a:spLocks noGrp="1"/>
          </p:cNvSpPr>
          <p:nvPr>
            <p:ph type="ftr" sz="quarter" idx="10"/>
          </p:nvPr>
        </p:nvSpPr>
        <p:spPr/>
        <p:txBody>
          <a:bodyPr/>
          <a:lstStyle>
            <a:lvl1pPr>
              <a:defRPr/>
            </a:lvl1pPr>
          </a:lstStyle>
          <a:p>
            <a:pPr>
              <a:defRPr/>
            </a:pPr>
            <a:endParaRPr lang="en-GB"/>
          </a:p>
        </p:txBody>
      </p:sp>
      <p:sp>
        <p:nvSpPr>
          <p:cNvPr id="3" name="Slide Number Placeholder 17"/>
          <p:cNvSpPr>
            <a:spLocks noGrp="1"/>
          </p:cNvSpPr>
          <p:nvPr>
            <p:ph type="sldNum" sz="quarter" idx="11"/>
          </p:nvPr>
        </p:nvSpPr>
        <p:spPr/>
        <p:txBody>
          <a:bodyPr/>
          <a:lstStyle>
            <a:lvl1pPr>
              <a:defRPr/>
            </a:lvl1pPr>
          </a:lstStyle>
          <a:p>
            <a:pPr>
              <a:defRPr/>
            </a:pPr>
            <a:fld id="{3C6ADA6A-58D1-4B0D-ADD0-4B0D7112487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u-R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21"/>
          <p:cNvSpPr>
            <a:spLocks noGrp="1"/>
          </p:cNvSpPr>
          <p:nvPr>
            <p:ph type="ftr" sz="quarter" idx="10"/>
          </p:nvPr>
        </p:nvSpPr>
        <p:spPr/>
        <p:txBody>
          <a:bodyPr/>
          <a:lstStyle>
            <a:lvl1pPr>
              <a:defRPr/>
            </a:lvl1pPr>
          </a:lstStyle>
          <a:p>
            <a:pPr>
              <a:defRPr/>
            </a:pPr>
            <a:endParaRPr lang="en-GB"/>
          </a:p>
        </p:txBody>
      </p:sp>
      <p:sp>
        <p:nvSpPr>
          <p:cNvPr id="6" name="Slide Number Placeholder 17"/>
          <p:cNvSpPr>
            <a:spLocks noGrp="1"/>
          </p:cNvSpPr>
          <p:nvPr>
            <p:ph type="sldNum" sz="quarter" idx="11"/>
          </p:nvPr>
        </p:nvSpPr>
        <p:spPr/>
        <p:txBody>
          <a:bodyPr/>
          <a:lstStyle>
            <a:lvl1pPr>
              <a:defRPr/>
            </a:lvl1pPr>
          </a:lstStyle>
          <a:p>
            <a:pPr>
              <a:defRPr/>
            </a:pPr>
            <a:fld id="{255ABB6F-7073-42A7-BADC-B7EE69411A3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u-RU"/>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21"/>
          <p:cNvSpPr>
            <a:spLocks noGrp="1"/>
          </p:cNvSpPr>
          <p:nvPr>
            <p:ph type="ftr" sz="quarter" idx="10"/>
          </p:nvPr>
        </p:nvSpPr>
        <p:spPr/>
        <p:txBody>
          <a:bodyPr/>
          <a:lstStyle>
            <a:lvl1pPr>
              <a:defRPr/>
            </a:lvl1pPr>
          </a:lstStyle>
          <a:p>
            <a:pPr>
              <a:defRPr/>
            </a:pPr>
            <a:endParaRPr lang="en-GB"/>
          </a:p>
        </p:txBody>
      </p:sp>
      <p:sp>
        <p:nvSpPr>
          <p:cNvPr id="6" name="Slide Number Placeholder 17"/>
          <p:cNvSpPr>
            <a:spLocks noGrp="1"/>
          </p:cNvSpPr>
          <p:nvPr>
            <p:ph type="sldNum" sz="quarter" idx="11"/>
          </p:nvPr>
        </p:nvSpPr>
        <p:spPr/>
        <p:txBody>
          <a:bodyPr/>
          <a:lstStyle>
            <a:lvl1pPr>
              <a:defRPr/>
            </a:lvl1pPr>
          </a:lstStyle>
          <a:p>
            <a:pPr>
              <a:defRPr/>
            </a:pPr>
            <a:fld id="{ECF65C53-49AC-4045-A827-CCF33ECECF9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grpSp>
        <p:nvGrpSpPr>
          <p:cNvPr id="5122" name="Flowchart: Document 6"/>
          <p:cNvGrpSpPr>
            <a:grpSpLocks/>
          </p:cNvGrpSpPr>
          <p:nvPr/>
        </p:nvGrpSpPr>
        <p:grpSpPr bwMode="auto">
          <a:xfrm>
            <a:off x="-6350" y="566738"/>
            <a:ext cx="9156700" cy="5919787"/>
            <a:chOff x="-4" y="357"/>
            <a:chExt cx="5768" cy="3729"/>
          </a:xfrm>
        </p:grpSpPr>
        <p:pic>
          <p:nvPicPr>
            <p:cNvPr id="5133" name="Flowchart: Document 6"/>
            <p:cNvPicPr>
              <a:picLocks noChangeArrowheads="1"/>
            </p:cNvPicPr>
            <p:nvPr/>
          </p:nvPicPr>
          <p:blipFill>
            <a:blip r:embed="rId17" cstate="print"/>
            <a:srcRect/>
            <a:stretch>
              <a:fillRect/>
            </a:stretch>
          </p:blipFill>
          <p:spPr bwMode="auto">
            <a:xfrm>
              <a:off x="-4" y="357"/>
              <a:ext cx="5768" cy="3729"/>
            </a:xfrm>
            <a:prstGeom prst="rect">
              <a:avLst/>
            </a:prstGeom>
            <a:noFill/>
            <a:ln w="9525">
              <a:noFill/>
              <a:miter lim="800000"/>
              <a:headEnd/>
              <a:tailEnd/>
            </a:ln>
          </p:spPr>
        </p:pic>
        <p:sp>
          <p:nvSpPr>
            <p:cNvPr id="75780" name="Text Box 4"/>
            <p:cNvSpPr txBox="1">
              <a:spLocks noChangeArrowheads="1"/>
            </p:cNvSpPr>
            <p:nvPr/>
          </p:nvSpPr>
          <p:spPr bwMode="auto">
            <a:xfrm rot="10800000">
              <a:off x="0" y="576"/>
              <a:ext cx="5760" cy="3504"/>
            </a:xfrm>
            <a:prstGeom prst="rect">
              <a:avLst/>
            </a:prstGeom>
            <a:noFill/>
            <a:ln w="9525">
              <a:noFill/>
              <a:miter lim="800000"/>
              <a:headEnd/>
              <a:tailEnd/>
            </a:ln>
          </p:spPr>
          <p:txBody>
            <a:bodyPr anchor="ctr"/>
            <a:lstStyle/>
            <a:p>
              <a:pPr algn="ctr">
                <a:defRPr/>
              </a:pPr>
              <a:endParaRPr lang="en-GB">
                <a:solidFill>
                  <a:srgbClr val="FFFFFF"/>
                </a:solidFill>
                <a:latin typeface="Corbel" pitchFamily="34" charset="0"/>
              </a:endParaRPr>
            </a:p>
          </p:txBody>
        </p:sp>
      </p:grpSp>
      <p:grpSp>
        <p:nvGrpSpPr>
          <p:cNvPr id="5123" name="Flowchart: Document 7"/>
          <p:cNvGrpSpPr>
            <a:grpSpLocks/>
          </p:cNvGrpSpPr>
          <p:nvPr/>
        </p:nvGrpSpPr>
        <p:grpSpPr bwMode="auto">
          <a:xfrm>
            <a:off x="-6350" y="981075"/>
            <a:ext cx="9156700" cy="4846638"/>
            <a:chOff x="-4" y="618"/>
            <a:chExt cx="5768" cy="3053"/>
          </a:xfrm>
        </p:grpSpPr>
        <p:pic>
          <p:nvPicPr>
            <p:cNvPr id="5131" name="Flowchart: Document 7"/>
            <p:cNvPicPr>
              <a:picLocks noChangeArrowheads="1"/>
            </p:cNvPicPr>
            <p:nvPr/>
          </p:nvPicPr>
          <p:blipFill>
            <a:blip r:embed="rId18" cstate="print"/>
            <a:srcRect/>
            <a:stretch>
              <a:fillRect/>
            </a:stretch>
          </p:blipFill>
          <p:spPr bwMode="auto">
            <a:xfrm>
              <a:off x="-4" y="618"/>
              <a:ext cx="5768" cy="3053"/>
            </a:xfrm>
            <a:prstGeom prst="rect">
              <a:avLst/>
            </a:prstGeom>
            <a:noFill/>
            <a:ln w="9525">
              <a:noFill/>
              <a:miter lim="800000"/>
              <a:headEnd/>
              <a:tailEnd/>
            </a:ln>
          </p:spPr>
        </p:pic>
        <p:sp>
          <p:nvSpPr>
            <p:cNvPr id="75783" name="Text Box 7"/>
            <p:cNvSpPr txBox="1">
              <a:spLocks noChangeArrowheads="1"/>
            </p:cNvSpPr>
            <p:nvPr/>
          </p:nvSpPr>
          <p:spPr bwMode="auto">
            <a:xfrm rot="10800000">
              <a:off x="0" y="845"/>
              <a:ext cx="5760" cy="2822"/>
            </a:xfrm>
            <a:prstGeom prst="rect">
              <a:avLst/>
            </a:prstGeom>
            <a:noFill/>
            <a:ln w="9525">
              <a:noFill/>
              <a:miter lim="800000"/>
              <a:headEnd/>
              <a:tailEnd/>
            </a:ln>
          </p:spPr>
          <p:txBody>
            <a:bodyPr anchor="ctr"/>
            <a:lstStyle/>
            <a:p>
              <a:pPr algn="ctr">
                <a:defRPr/>
              </a:pPr>
              <a:endParaRPr lang="en-GB">
                <a:solidFill>
                  <a:srgbClr val="FFFFFF"/>
                </a:solidFill>
                <a:latin typeface="Corbel" pitchFamily="34" charset="0"/>
              </a:endParaRPr>
            </a:p>
          </p:txBody>
        </p:sp>
      </p:grpSp>
      <p:sp>
        <p:nvSpPr>
          <p:cNvPr id="5124" name="Title Placeholder 8"/>
          <p:cNvSpPr>
            <a:spLocks noGrp="1"/>
          </p:cNvSpPr>
          <p:nvPr>
            <p:ph type="title"/>
          </p:nvPr>
        </p:nvSpPr>
        <p:spPr bwMode="auto">
          <a:xfrm>
            <a:off x="457200" y="152400"/>
            <a:ext cx="8229600" cy="1295400"/>
          </a:xfrm>
          <a:prstGeom prst="rect">
            <a:avLst/>
          </a:prstGeom>
          <a:noFill/>
          <a:ln w="9525">
            <a:noFill/>
            <a:miter lim="800000"/>
            <a:headEnd/>
            <a:tailEnd/>
          </a:ln>
        </p:spPr>
        <p:txBody>
          <a:bodyPr vert="horz" wrap="square" lIns="0" tIns="9144" rIns="0" bIns="9144" numCol="1" anchor="ctr" anchorCtr="0" compatLnSpc="1">
            <a:prstTxWarp prst="textNoShape">
              <a:avLst/>
            </a:prstTxWarp>
          </a:bodyPr>
          <a:lstStyle/>
          <a:p>
            <a:pPr lvl="0"/>
            <a:r>
              <a:rPr lang="en-US" smtClean="0"/>
              <a:t>Click to edit Master title style</a:t>
            </a:r>
          </a:p>
        </p:txBody>
      </p:sp>
      <p:sp>
        <p:nvSpPr>
          <p:cNvPr id="5125" name="Text Placeholder 29"/>
          <p:cNvSpPr>
            <a:spLocks noGrp="1"/>
          </p:cNvSpPr>
          <p:nvPr>
            <p:ph type="body" idx="1"/>
          </p:nvPr>
        </p:nvSpPr>
        <p:spPr bwMode="auto">
          <a:xfrm>
            <a:off x="457200" y="1600200"/>
            <a:ext cx="82296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 name="Footer Placeholder 21"/>
          <p:cNvSpPr>
            <a:spLocks noGrp="1"/>
          </p:cNvSpPr>
          <p:nvPr>
            <p:ph type="ftr" sz="quarter" idx="3"/>
          </p:nvPr>
        </p:nvSpPr>
        <p:spPr>
          <a:xfrm>
            <a:off x="2286000" y="6324600"/>
            <a:ext cx="2895600" cy="365125"/>
          </a:xfrm>
          <a:prstGeom prst="rect">
            <a:avLst/>
          </a:prstGeom>
        </p:spPr>
        <p:txBody>
          <a:bodyPr vert="horz" wrap="square" lIns="0" tIns="45720" rIns="91440" bIns="45720" numCol="1" anchor="ctr" anchorCtr="0" compatLnSpc="1">
            <a:prstTxWarp prst="textNoShape">
              <a:avLst/>
            </a:prstTxWarp>
          </a:bodyPr>
          <a:lstStyle>
            <a:lvl1pPr>
              <a:defRPr sz="1200" smtClean="0"/>
            </a:lvl1pPr>
          </a:lstStyle>
          <a:p>
            <a:pPr>
              <a:defRPr/>
            </a:pPr>
            <a:endParaRPr lang="en-GB"/>
          </a:p>
        </p:txBody>
      </p:sp>
      <p:sp>
        <p:nvSpPr>
          <p:cNvPr id="18" name="Slide Number Placeholder 17"/>
          <p:cNvSpPr>
            <a:spLocks noGrp="1"/>
          </p:cNvSpPr>
          <p:nvPr>
            <p:ph type="sldNum" sz="quarter" idx="4"/>
          </p:nvPr>
        </p:nvSpPr>
        <p:spPr>
          <a:xfrm>
            <a:off x="8534400" y="6492875"/>
            <a:ext cx="533400" cy="365125"/>
          </a:xfrm>
          <a:prstGeom prst="rect">
            <a:avLst/>
          </a:prstGeom>
        </p:spPr>
        <p:txBody>
          <a:bodyPr vert="horz" lIns="91440" rIns="0" anchor="b"/>
          <a:lstStyle>
            <a:lvl1pPr algn="ctr" fontAlgn="auto">
              <a:spcBef>
                <a:spcPts val="0"/>
              </a:spcBef>
              <a:spcAft>
                <a:spcPts val="0"/>
              </a:spcAft>
              <a:defRPr sz="1400">
                <a:solidFill>
                  <a:schemeClr val="tx1"/>
                </a:solidFill>
                <a:latin typeface="+mn-lt"/>
                <a:cs typeface="+mn-cs"/>
              </a:defRPr>
            </a:lvl1pPr>
          </a:lstStyle>
          <a:p>
            <a:pPr>
              <a:defRPr/>
            </a:pPr>
            <a:fld id="{1F31F2DD-68D5-479C-B7FB-B6088BCFB8BC}" type="slidenum">
              <a:rPr lang="en-US"/>
              <a:pPr>
                <a:defRPr/>
              </a:pPr>
              <a:t>‹#›</a:t>
            </a:fld>
            <a:endParaRPr lang="en-US"/>
          </a:p>
        </p:txBody>
      </p:sp>
      <p:pic>
        <p:nvPicPr>
          <p:cNvPr id="11" name="Picture 7" descr="EMRM-042"/>
          <p:cNvPicPr>
            <a:picLocks noChangeAspect="1" noChangeArrowheads="1"/>
          </p:cNvPicPr>
          <p:nvPr/>
        </p:nvPicPr>
        <p:blipFill>
          <a:blip r:embed="rId19" cstate="print">
            <a:clrChange>
              <a:clrFrom>
                <a:srgbClr val="FFFFFF"/>
              </a:clrFrom>
              <a:clrTo>
                <a:srgbClr val="FFFFFF">
                  <a:alpha val="0"/>
                </a:srgbClr>
              </a:clrTo>
            </a:clrChange>
            <a:lum bright="68000" contrast="-56000"/>
          </a:blip>
          <a:srcRect/>
          <a:stretch>
            <a:fillRect/>
          </a:stretch>
        </p:blipFill>
        <p:spPr bwMode="auto">
          <a:xfrm>
            <a:off x="7162800" y="5835650"/>
            <a:ext cx="1981200" cy="1022350"/>
          </a:xfrm>
          <a:prstGeom prst="rect">
            <a:avLst/>
          </a:prstGeom>
          <a:noFill/>
          <a:ln w="9525">
            <a:noFill/>
            <a:miter lim="800000"/>
            <a:headEnd/>
            <a:tailEnd/>
          </a:ln>
          <a:effectLst>
            <a:outerShdw dist="139700" dir="2700000" algn="tl" rotWithShape="0">
              <a:srgbClr val="333333">
                <a:alpha val="64999"/>
              </a:srgbClr>
            </a:outerShdw>
          </a:effectLst>
        </p:spPr>
      </p:pic>
      <p:sp>
        <p:nvSpPr>
          <p:cNvPr id="12" name="Line 9"/>
          <p:cNvSpPr>
            <a:spLocks noChangeShapeType="1"/>
          </p:cNvSpPr>
          <p:nvPr/>
        </p:nvSpPr>
        <p:spPr bwMode="auto">
          <a:xfrm>
            <a:off x="2209800" y="6324600"/>
            <a:ext cx="4953000" cy="0"/>
          </a:xfrm>
          <a:prstGeom prst="line">
            <a:avLst/>
          </a:prstGeom>
          <a:noFill/>
          <a:ln w="9525">
            <a:solidFill>
              <a:schemeClr val="tx1"/>
            </a:solidFill>
            <a:round/>
            <a:headEnd/>
            <a:tailEnd/>
          </a:ln>
          <a:effectLst/>
        </p:spPr>
        <p:txBody>
          <a:bodyPr/>
          <a:lstStyle/>
          <a:p>
            <a:pPr fontAlgn="auto">
              <a:spcBef>
                <a:spcPts val="0"/>
              </a:spcBef>
              <a:spcAft>
                <a:spcPts val="0"/>
              </a:spcAft>
              <a:defRPr/>
            </a:pPr>
            <a:endParaRPr lang="en-US">
              <a:latin typeface="+mn-lt"/>
              <a:cs typeface="+mn-cs"/>
            </a:endParaRPr>
          </a:p>
        </p:txBody>
      </p:sp>
      <p:pic>
        <p:nvPicPr>
          <p:cNvPr id="13" name="Picture 10" descr="LogoE"/>
          <p:cNvPicPr>
            <a:picLocks noChangeAspect="1" noChangeArrowheads="1"/>
          </p:cNvPicPr>
          <p:nvPr/>
        </p:nvPicPr>
        <p:blipFill>
          <a:blip r:embed="rId20" cstate="print">
            <a:clrChange>
              <a:clrFrom>
                <a:srgbClr val="FFFFFF"/>
              </a:clrFrom>
              <a:clrTo>
                <a:srgbClr val="FFFFFF">
                  <a:alpha val="0"/>
                </a:srgbClr>
              </a:clrTo>
            </a:clrChange>
            <a:lum bright="100000"/>
          </a:blip>
          <a:srcRect/>
          <a:stretch>
            <a:fillRect/>
          </a:stretch>
        </p:blipFill>
        <p:spPr bwMode="auto">
          <a:xfrm>
            <a:off x="0" y="5927725"/>
            <a:ext cx="2209800" cy="854075"/>
          </a:xfrm>
          <a:prstGeom prst="rect">
            <a:avLst/>
          </a:prstGeom>
          <a:noFill/>
          <a:ln w="9525">
            <a:noFill/>
            <a:miter lim="800000"/>
            <a:headEnd/>
            <a:tailEnd/>
          </a:ln>
          <a:effectLst>
            <a:outerShdw dist="139700" dir="2700000" algn="tl" rotWithShape="0">
              <a:srgbClr val="333333">
                <a:alpha val="64999"/>
              </a:srgbClr>
            </a:outerShdw>
          </a:effectLst>
        </p:spPr>
      </p:pic>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 id="2147483665" r:id="rId14"/>
    <p:sldLayoutId id="2147483666" r:id="rId15"/>
  </p:sldLayoutIdLst>
  <p:timing>
    <p:tnLst>
      <p:par>
        <p:cTn id="1" dur="indefinite" restart="never" nodeType="tmRoot"/>
      </p:par>
    </p:tnLst>
  </p:timing>
  <p:hf hdr="0" ftr="0"/>
  <p:txStyles>
    <p:titleStyle>
      <a:lvl1pPr algn="l" rtl="0" eaLnBrk="0" fontAlgn="base" hangingPunct="0">
        <a:spcBef>
          <a:spcPct val="0"/>
        </a:spcBef>
        <a:spcAft>
          <a:spcPct val="0"/>
        </a:spcAft>
        <a:defRPr sz="3600" b="1">
          <a:solidFill>
            <a:srgbClr val="FFFF00"/>
          </a:solidFill>
          <a:latin typeface="+mj-lt"/>
          <a:ea typeface="+mj-ea"/>
          <a:cs typeface="+mj-cs"/>
        </a:defRPr>
      </a:lvl1pPr>
      <a:lvl2pPr algn="l" rtl="0" eaLnBrk="0" fontAlgn="base" hangingPunct="0">
        <a:spcBef>
          <a:spcPct val="0"/>
        </a:spcBef>
        <a:spcAft>
          <a:spcPct val="0"/>
        </a:spcAft>
        <a:defRPr sz="3600" b="1">
          <a:solidFill>
            <a:srgbClr val="FFFF00"/>
          </a:solidFill>
          <a:latin typeface="Arial" pitchFamily="34" charset="0"/>
          <a:cs typeface="Arial" pitchFamily="34" charset="0"/>
        </a:defRPr>
      </a:lvl2pPr>
      <a:lvl3pPr algn="l" rtl="0" eaLnBrk="0" fontAlgn="base" hangingPunct="0">
        <a:spcBef>
          <a:spcPct val="0"/>
        </a:spcBef>
        <a:spcAft>
          <a:spcPct val="0"/>
        </a:spcAft>
        <a:defRPr sz="3600" b="1">
          <a:solidFill>
            <a:srgbClr val="FFFF00"/>
          </a:solidFill>
          <a:latin typeface="Arial" pitchFamily="34" charset="0"/>
          <a:cs typeface="Arial" pitchFamily="34" charset="0"/>
        </a:defRPr>
      </a:lvl3pPr>
      <a:lvl4pPr algn="l" rtl="0" eaLnBrk="0" fontAlgn="base" hangingPunct="0">
        <a:spcBef>
          <a:spcPct val="0"/>
        </a:spcBef>
        <a:spcAft>
          <a:spcPct val="0"/>
        </a:spcAft>
        <a:defRPr sz="3600" b="1">
          <a:solidFill>
            <a:srgbClr val="FFFF00"/>
          </a:solidFill>
          <a:latin typeface="Arial" pitchFamily="34" charset="0"/>
          <a:cs typeface="Arial" pitchFamily="34" charset="0"/>
        </a:defRPr>
      </a:lvl4pPr>
      <a:lvl5pPr algn="l" rtl="0" eaLnBrk="0" fontAlgn="base" hangingPunct="0">
        <a:spcBef>
          <a:spcPct val="0"/>
        </a:spcBef>
        <a:spcAft>
          <a:spcPct val="0"/>
        </a:spcAft>
        <a:defRPr sz="3600" b="1">
          <a:solidFill>
            <a:srgbClr val="FFFF00"/>
          </a:solidFill>
          <a:latin typeface="Arial" pitchFamily="34" charset="0"/>
          <a:cs typeface="Arial" pitchFamily="34" charset="0"/>
        </a:defRPr>
      </a:lvl5pPr>
      <a:lvl6pPr marL="457200" algn="l" rtl="0" eaLnBrk="0" fontAlgn="base" hangingPunct="0">
        <a:spcBef>
          <a:spcPct val="0"/>
        </a:spcBef>
        <a:spcAft>
          <a:spcPct val="0"/>
        </a:spcAft>
        <a:defRPr sz="3600" b="1">
          <a:solidFill>
            <a:srgbClr val="FFFF00"/>
          </a:solidFill>
          <a:latin typeface="Arial" pitchFamily="34" charset="0"/>
          <a:cs typeface="Arial" pitchFamily="34" charset="0"/>
        </a:defRPr>
      </a:lvl6pPr>
      <a:lvl7pPr marL="914400" algn="l" rtl="0" eaLnBrk="0" fontAlgn="base" hangingPunct="0">
        <a:spcBef>
          <a:spcPct val="0"/>
        </a:spcBef>
        <a:spcAft>
          <a:spcPct val="0"/>
        </a:spcAft>
        <a:defRPr sz="3600" b="1">
          <a:solidFill>
            <a:srgbClr val="FFFF00"/>
          </a:solidFill>
          <a:latin typeface="Arial" pitchFamily="34" charset="0"/>
          <a:cs typeface="Arial" pitchFamily="34" charset="0"/>
        </a:defRPr>
      </a:lvl7pPr>
      <a:lvl8pPr marL="1371600" algn="l" rtl="0" eaLnBrk="0" fontAlgn="base" hangingPunct="0">
        <a:spcBef>
          <a:spcPct val="0"/>
        </a:spcBef>
        <a:spcAft>
          <a:spcPct val="0"/>
        </a:spcAft>
        <a:defRPr sz="3600" b="1">
          <a:solidFill>
            <a:srgbClr val="FFFF00"/>
          </a:solidFill>
          <a:latin typeface="Arial" pitchFamily="34" charset="0"/>
          <a:cs typeface="Arial" pitchFamily="34" charset="0"/>
        </a:defRPr>
      </a:lvl8pPr>
      <a:lvl9pPr marL="1828800" algn="l" rtl="0" eaLnBrk="0" fontAlgn="base" hangingPunct="0">
        <a:spcBef>
          <a:spcPct val="0"/>
        </a:spcBef>
        <a:spcAft>
          <a:spcPct val="0"/>
        </a:spcAft>
        <a:defRPr sz="3600" b="1">
          <a:solidFill>
            <a:srgbClr val="FFFF00"/>
          </a:solidFill>
          <a:latin typeface="Arial" pitchFamily="34" charset="0"/>
          <a:cs typeface="Arial" pitchFamily="34" charset="0"/>
        </a:defRPr>
      </a:lvl9pPr>
    </p:titleStyle>
    <p:bodyStyle>
      <a:lvl1pPr marL="319088" indent="-319088" algn="l" rtl="0" eaLnBrk="0" fontAlgn="base" hangingPunct="0">
        <a:spcBef>
          <a:spcPct val="20000"/>
        </a:spcBef>
        <a:spcAft>
          <a:spcPct val="30000"/>
        </a:spcAft>
        <a:buClr>
          <a:schemeClr val="tx1"/>
        </a:buClr>
        <a:buSzPct val="70000"/>
        <a:buFont typeface="Wingdings 2" pitchFamily="18" charset="2"/>
        <a:buChar char=""/>
        <a:defRPr sz="3000" b="1">
          <a:solidFill>
            <a:schemeClr val="tx1"/>
          </a:solidFill>
          <a:latin typeface="+mn-lt"/>
          <a:ea typeface="+mn-ea"/>
          <a:cs typeface="+mn-cs"/>
        </a:defRPr>
      </a:lvl1pPr>
      <a:lvl2pPr marL="630238" indent="-273050" algn="l" rtl="0" eaLnBrk="0" fontAlgn="base" hangingPunct="0">
        <a:spcBef>
          <a:spcPct val="20000"/>
        </a:spcBef>
        <a:spcAft>
          <a:spcPct val="0"/>
        </a:spcAft>
        <a:buClr>
          <a:schemeClr val="tx1"/>
        </a:buClr>
        <a:buFont typeface="Wingdings 2" pitchFamily="18" charset="2"/>
        <a:buChar char=""/>
        <a:defRPr sz="2600" b="1">
          <a:solidFill>
            <a:schemeClr val="tx1"/>
          </a:solidFill>
          <a:latin typeface="+mn-lt"/>
          <a:cs typeface="+mn-cs"/>
        </a:defRPr>
      </a:lvl2pPr>
      <a:lvl3pPr marL="922338" indent="-273050" algn="l" rtl="0" eaLnBrk="0" fontAlgn="base" hangingPunct="0">
        <a:spcBef>
          <a:spcPct val="20000"/>
        </a:spcBef>
        <a:spcAft>
          <a:spcPct val="0"/>
        </a:spcAft>
        <a:buClr>
          <a:schemeClr val="tx1"/>
        </a:buClr>
        <a:buFont typeface="Wingdings 2" pitchFamily="18" charset="2"/>
        <a:buChar char=""/>
        <a:defRPr sz="2400">
          <a:solidFill>
            <a:schemeClr val="tx1"/>
          </a:solidFill>
          <a:latin typeface="+mn-lt"/>
          <a:cs typeface="+mn-cs"/>
        </a:defRPr>
      </a:lvl3pPr>
      <a:lvl4pPr marL="1187450" indent="-228600" algn="l" rtl="0" eaLnBrk="0" fontAlgn="base" hangingPunct="0">
        <a:spcBef>
          <a:spcPct val="20000"/>
        </a:spcBef>
        <a:spcAft>
          <a:spcPct val="0"/>
        </a:spcAft>
        <a:buClr>
          <a:schemeClr val="tx1"/>
        </a:buClr>
        <a:buFont typeface="Wingdings 2" pitchFamily="18" charset="2"/>
        <a:buChar char=""/>
        <a:defRPr sz="2200">
          <a:solidFill>
            <a:schemeClr val="tx1"/>
          </a:solidFill>
          <a:latin typeface="+mn-lt"/>
          <a:cs typeface="+mn-cs"/>
        </a:defRPr>
      </a:lvl4pPr>
      <a:lvl5pPr marL="1425575" indent="-228600" algn="l" rtl="0" eaLnBrk="0" fontAlgn="base" hangingPunct="0">
        <a:spcBef>
          <a:spcPct val="20000"/>
        </a:spcBef>
        <a:spcAft>
          <a:spcPct val="0"/>
        </a:spcAft>
        <a:buClr>
          <a:schemeClr val="tx1"/>
        </a:buClr>
        <a:buFont typeface="Wingdings 2" pitchFamily="18" charset="2"/>
        <a:buChar char=""/>
        <a:defRPr sz="2000">
          <a:solidFill>
            <a:schemeClr val="tx1"/>
          </a:solidFill>
          <a:latin typeface="+mn-lt"/>
          <a:cs typeface="+mn-cs"/>
        </a:defRPr>
      </a:lvl5pPr>
      <a:lvl6pPr marL="1882775" indent="-228600" algn="l" rtl="0" eaLnBrk="0" fontAlgn="base" hangingPunct="0">
        <a:spcBef>
          <a:spcPct val="20000"/>
        </a:spcBef>
        <a:spcAft>
          <a:spcPct val="0"/>
        </a:spcAft>
        <a:buClr>
          <a:schemeClr val="tx1"/>
        </a:buClr>
        <a:buFont typeface="Wingdings 2" pitchFamily="18" charset="2"/>
        <a:buChar char=""/>
        <a:defRPr sz="2000">
          <a:solidFill>
            <a:schemeClr val="tx1"/>
          </a:solidFill>
          <a:latin typeface="+mn-lt"/>
          <a:cs typeface="+mn-cs"/>
        </a:defRPr>
      </a:lvl6pPr>
      <a:lvl7pPr marL="2339975" indent="-228600" algn="l" rtl="0" eaLnBrk="0" fontAlgn="base" hangingPunct="0">
        <a:spcBef>
          <a:spcPct val="20000"/>
        </a:spcBef>
        <a:spcAft>
          <a:spcPct val="0"/>
        </a:spcAft>
        <a:buClr>
          <a:schemeClr val="tx1"/>
        </a:buClr>
        <a:buFont typeface="Wingdings 2" pitchFamily="18" charset="2"/>
        <a:buChar char=""/>
        <a:defRPr sz="2000">
          <a:solidFill>
            <a:schemeClr val="tx1"/>
          </a:solidFill>
          <a:latin typeface="+mn-lt"/>
          <a:cs typeface="+mn-cs"/>
        </a:defRPr>
      </a:lvl7pPr>
      <a:lvl8pPr marL="2797175" indent="-228600" algn="l" rtl="0" eaLnBrk="0" fontAlgn="base" hangingPunct="0">
        <a:spcBef>
          <a:spcPct val="20000"/>
        </a:spcBef>
        <a:spcAft>
          <a:spcPct val="0"/>
        </a:spcAft>
        <a:buClr>
          <a:schemeClr val="tx1"/>
        </a:buClr>
        <a:buFont typeface="Wingdings 2" pitchFamily="18" charset="2"/>
        <a:buChar char=""/>
        <a:defRPr sz="2000">
          <a:solidFill>
            <a:schemeClr val="tx1"/>
          </a:solidFill>
          <a:latin typeface="+mn-lt"/>
          <a:cs typeface="+mn-cs"/>
        </a:defRPr>
      </a:lvl8pPr>
      <a:lvl9pPr marL="3254375" indent="-228600" algn="l" rtl="0" eaLnBrk="0" fontAlgn="base" hangingPunct="0">
        <a:spcBef>
          <a:spcPct val="20000"/>
        </a:spcBef>
        <a:spcAft>
          <a:spcPct val="0"/>
        </a:spcAft>
        <a:buClr>
          <a:schemeClr val="tx1"/>
        </a:buClr>
        <a:buFont typeface="Wingdings 2" pitchFamily="18" charset="2"/>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4.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3.xml"/><Relationship Id="rId1" Type="http://schemas.openxmlformats.org/officeDocument/2006/relationships/vmlDrawing" Target="../drawings/vmlDrawing4.vml"/><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15.xml"/><Relationship Id="rId1" Type="http://schemas.openxmlformats.org/officeDocument/2006/relationships/vmlDrawing" Target="../drawings/vmlDrawing5.vml"/><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ctrTitle"/>
          </p:nvPr>
        </p:nvSpPr>
        <p:spPr>
          <a:xfrm>
            <a:off x="685800" y="1878013"/>
            <a:ext cx="7772400" cy="1349375"/>
          </a:xfrm>
        </p:spPr>
        <p:txBody>
          <a:bodyPr/>
          <a:lstStyle/>
          <a:p>
            <a:pPr eaLnBrk="1" hangingPunct="1">
              <a:defRPr/>
            </a:pPr>
            <a:r>
              <a:rPr lang="ar-JO" sz="4800" smtClean="0">
                <a:solidFill>
                  <a:schemeClr val="accent2"/>
                </a:solidFill>
                <a:cs typeface="Andalus" pitchFamily="2" charset="-78"/>
              </a:rPr>
              <a:t>بسم الله الرحمن الرحيم</a:t>
            </a:r>
            <a:r>
              <a:rPr lang="en-US" smtClean="0">
                <a:solidFill>
                  <a:schemeClr val="accent2"/>
                </a:solidFill>
                <a:cs typeface="Andalus" pitchFamily="2" charset="-78"/>
              </a:rPr>
              <a:t/>
            </a:r>
            <a:br>
              <a:rPr lang="en-US" smtClean="0">
                <a:solidFill>
                  <a:schemeClr val="accent2"/>
                </a:solidFill>
                <a:cs typeface="Andalus" pitchFamily="2" charset="-78"/>
              </a:rPr>
            </a:br>
            <a:endParaRPr lang="en-US" smtClean="0">
              <a:solidFill>
                <a:schemeClr val="accent2"/>
              </a:solidFill>
              <a:cs typeface="Andalus" pitchFamily="2" charset="-78"/>
            </a:endParaRPr>
          </a:p>
        </p:txBody>
      </p:sp>
      <p:sp>
        <p:nvSpPr>
          <p:cNvPr id="124931" name="Rectangle 3"/>
          <p:cNvSpPr>
            <a:spLocks noGrp="1" noChangeArrowheads="1"/>
          </p:cNvSpPr>
          <p:nvPr>
            <p:ph type="subTitle" idx="1"/>
          </p:nvPr>
        </p:nvSpPr>
        <p:spPr/>
        <p:txBody>
          <a:bodyPr/>
          <a:lstStyle/>
          <a:p>
            <a:pPr eaLnBrk="1" hangingPunct="1">
              <a:defRPr/>
            </a:pPr>
            <a:r>
              <a:rPr lang="ar-SA" sz="4400" b="1" smtClean="0">
                <a:solidFill>
                  <a:srgbClr val="000000"/>
                </a:solidFill>
                <a:effectLst>
                  <a:outerShdw blurRad="38100" dist="38100" dir="2700000" algn="tl">
                    <a:srgbClr val="FFFFFF"/>
                  </a:outerShdw>
                </a:effectLst>
                <a:cs typeface="Simplified Arabic" pitchFamily="2" charset="-78"/>
              </a:rPr>
              <a:t>الحمد لله رب العالمين والصلاة والسلام على نبينا محمد خاتم الأنبياء وسيد المرسلين وعلى آله وصحبه أجمعين وبعد</a:t>
            </a:r>
            <a:endParaRPr lang="en-US" sz="4400" b="1" smtClean="0">
              <a:solidFill>
                <a:srgbClr val="000000"/>
              </a:solidFill>
              <a:effectLst>
                <a:outerShdw blurRad="38100" dist="38100" dir="2700000" algn="tl">
                  <a:srgbClr val="FFFFFF"/>
                </a:outerShdw>
              </a:effectLst>
              <a:cs typeface="Simplified Arabic" pitchFamily="2" charset="-78"/>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a:noFill/>
        </p:spPr>
        <p:txBody>
          <a:bodyPr/>
          <a:lstStyle/>
          <a:p>
            <a:r>
              <a:rPr lang="en-US" smtClean="0"/>
              <a:t>The Global burden of diabetes</a:t>
            </a:r>
          </a:p>
        </p:txBody>
      </p:sp>
      <p:sp>
        <p:nvSpPr>
          <p:cNvPr id="15363" name="Rectangle 3"/>
          <p:cNvSpPr>
            <a:spLocks noGrp="1"/>
          </p:cNvSpPr>
          <p:nvPr>
            <p:ph type="body" idx="1"/>
          </p:nvPr>
        </p:nvSpPr>
        <p:spPr>
          <a:xfrm>
            <a:off x="609600" y="1371600"/>
            <a:ext cx="8534400" cy="6248400"/>
          </a:xfrm>
          <a:noFill/>
        </p:spPr>
        <p:txBody>
          <a:bodyPr/>
          <a:lstStyle/>
          <a:p>
            <a:pPr>
              <a:lnSpc>
                <a:spcPct val="80000"/>
              </a:lnSpc>
            </a:pPr>
            <a:r>
              <a:rPr lang="en-AU" altLang="ja-JP" smtClean="0">
                <a:solidFill>
                  <a:srgbClr val="F8F8F8"/>
                </a:solidFill>
                <a:ea typeface="MS PGothic" pitchFamily="34" charset="-128"/>
              </a:rPr>
              <a:t>Diabetes accounts for more than 5% of the global deaths, which are mostly due to CVD.</a:t>
            </a:r>
          </a:p>
          <a:p>
            <a:pPr>
              <a:lnSpc>
                <a:spcPct val="80000"/>
              </a:lnSpc>
            </a:pPr>
            <a:r>
              <a:rPr lang="en-AU" altLang="ja-JP" smtClean="0">
                <a:solidFill>
                  <a:srgbClr val="F8F8F8"/>
                </a:solidFill>
                <a:ea typeface="MS PGothic" pitchFamily="34" charset="-128"/>
              </a:rPr>
              <a:t>Diabetes is responsible for over one third of end-stage renal disease requiring dialysis.</a:t>
            </a:r>
          </a:p>
          <a:p>
            <a:pPr>
              <a:lnSpc>
                <a:spcPct val="80000"/>
              </a:lnSpc>
            </a:pPr>
            <a:r>
              <a:rPr lang="en-AU" altLang="ja-JP" smtClean="0">
                <a:solidFill>
                  <a:srgbClr val="F8F8F8"/>
                </a:solidFill>
                <a:ea typeface="MS PGothic" pitchFamily="34" charset="-128"/>
              </a:rPr>
              <a:t>Amputations are at least 10 times more common in people with diabetes. </a:t>
            </a:r>
          </a:p>
          <a:p>
            <a:pPr>
              <a:lnSpc>
                <a:spcPct val="80000"/>
              </a:lnSpc>
            </a:pPr>
            <a:r>
              <a:rPr lang="en-AU" altLang="ja-JP" smtClean="0">
                <a:solidFill>
                  <a:srgbClr val="F8F8F8"/>
                </a:solidFill>
                <a:ea typeface="MS PGothic" pitchFamily="34" charset="-128"/>
              </a:rPr>
              <a:t>A leading cause of blindness and visual impairment. Diabetics are 20 times more likely to develop blindness than nondiabetics.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2"/>
          <p:cNvGraphicFramePr>
            <a:graphicFrameLocks noChangeAspect="1"/>
          </p:cNvGraphicFramePr>
          <p:nvPr/>
        </p:nvGraphicFramePr>
        <p:xfrm>
          <a:off x="0" y="228600"/>
          <a:ext cx="5105400" cy="5870575"/>
        </p:xfrm>
        <a:graphic>
          <a:graphicData uri="http://schemas.openxmlformats.org/presentationml/2006/ole">
            <p:oleObj spid="_x0000_s59394" name="Chart" r:id="rId4" imgW="3362249" imgH="2857500" progId="MSGraph.Chart.8">
              <p:embed/>
            </p:oleObj>
          </a:graphicData>
        </a:graphic>
      </p:graphicFrame>
      <p:graphicFrame>
        <p:nvGraphicFramePr>
          <p:cNvPr id="3075" name="Object 3"/>
          <p:cNvGraphicFramePr>
            <a:graphicFrameLocks noChangeAspect="1"/>
          </p:cNvGraphicFramePr>
          <p:nvPr/>
        </p:nvGraphicFramePr>
        <p:xfrm>
          <a:off x="3962400" y="0"/>
          <a:ext cx="5181600" cy="6089650"/>
        </p:xfrm>
        <a:graphic>
          <a:graphicData uri="http://schemas.openxmlformats.org/presentationml/2006/ole">
            <p:oleObj spid="_x0000_s59395" name="Chart" r:id="rId5" imgW="3286049" imgH="2743200" progId="MSGraph.Chart.8">
              <p:embed/>
            </p:oleObj>
          </a:graphicData>
        </a:graphic>
      </p:graphicFrame>
      <p:sp>
        <p:nvSpPr>
          <p:cNvPr id="3076" name="Rectangle 4"/>
          <p:cNvSpPr>
            <a:spLocks noChangeArrowheads="1"/>
          </p:cNvSpPr>
          <p:nvPr/>
        </p:nvSpPr>
        <p:spPr bwMode="auto">
          <a:xfrm>
            <a:off x="1443038" y="1852613"/>
            <a:ext cx="3686175" cy="0"/>
          </a:xfrm>
          <a:prstGeom prst="rect">
            <a:avLst/>
          </a:prstGeom>
          <a:noFill/>
          <a:ln w="9525">
            <a:noFill/>
            <a:miter lim="800000"/>
            <a:headEnd/>
            <a:tailEnd/>
          </a:ln>
        </p:spPr>
        <p:txBody>
          <a:bodyPr wrap="none">
            <a:spAutoFit/>
          </a:bodyPr>
          <a:lstStyle/>
          <a:p>
            <a:endParaRPr lang="ru-RU"/>
          </a:p>
        </p:txBody>
      </p:sp>
      <p:sp>
        <p:nvSpPr>
          <p:cNvPr id="3077" name="Rectangle 5"/>
          <p:cNvSpPr>
            <a:spLocks noChangeArrowheads="1"/>
          </p:cNvSpPr>
          <p:nvPr/>
        </p:nvSpPr>
        <p:spPr bwMode="auto">
          <a:xfrm>
            <a:off x="1443038" y="1852613"/>
            <a:ext cx="2573337" cy="0"/>
          </a:xfrm>
          <a:prstGeom prst="rect">
            <a:avLst/>
          </a:prstGeom>
          <a:noFill/>
          <a:ln w="9525">
            <a:noFill/>
            <a:miter lim="800000"/>
            <a:headEnd/>
            <a:tailEnd/>
          </a:ln>
        </p:spPr>
        <p:txBody>
          <a:bodyPr wrap="none">
            <a:spAutoFit/>
          </a:bodyPr>
          <a:lstStyle/>
          <a:p>
            <a:endParaRPr lang="ru-R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p:cNvSpPr>
          <p:nvPr>
            <p:ph type="title"/>
          </p:nvPr>
        </p:nvSpPr>
        <p:spPr>
          <a:noFill/>
        </p:spPr>
        <p:txBody>
          <a:bodyPr/>
          <a:lstStyle/>
          <a:p>
            <a:r>
              <a:rPr lang="en-US" sz="3200" smtClean="0">
                <a:solidFill>
                  <a:srgbClr val="FFFFFF"/>
                </a:solidFill>
              </a:rPr>
              <a:t>Prevalence of Undiagnosed NCD risk factors in Oman</a:t>
            </a:r>
            <a:r>
              <a:rPr lang="en-US" smtClean="0"/>
              <a:t> </a:t>
            </a:r>
          </a:p>
        </p:txBody>
      </p:sp>
      <p:sp>
        <p:nvSpPr>
          <p:cNvPr id="4100" name="Rectangle 3"/>
          <p:cNvSpPr>
            <a:spLocks noChangeArrowheads="1"/>
          </p:cNvSpPr>
          <p:nvPr/>
        </p:nvSpPr>
        <p:spPr bwMode="auto">
          <a:xfrm>
            <a:off x="0" y="2419350"/>
            <a:ext cx="9144000" cy="0"/>
          </a:xfrm>
          <a:prstGeom prst="rect">
            <a:avLst/>
          </a:prstGeom>
          <a:noFill/>
          <a:ln w="9525">
            <a:noFill/>
            <a:miter lim="800000"/>
            <a:headEnd/>
            <a:tailEnd/>
          </a:ln>
        </p:spPr>
        <p:txBody>
          <a:bodyPr wrap="none" anchor="ctr">
            <a:spAutoFit/>
          </a:bodyPr>
          <a:lstStyle/>
          <a:p>
            <a:endParaRPr lang="ru-RU"/>
          </a:p>
        </p:txBody>
      </p:sp>
      <p:graphicFrame>
        <p:nvGraphicFramePr>
          <p:cNvPr id="4098" name="Object 4"/>
          <p:cNvGraphicFramePr>
            <a:graphicFrameLocks noChangeAspect="1"/>
          </p:cNvGraphicFramePr>
          <p:nvPr/>
        </p:nvGraphicFramePr>
        <p:xfrm>
          <a:off x="457200" y="1689100"/>
          <a:ext cx="7772400" cy="4291013"/>
        </p:xfrm>
        <a:graphic>
          <a:graphicData uri="http://schemas.openxmlformats.org/presentationml/2006/ole">
            <p:oleObj spid="_x0000_s60418" name="Chart" r:id="rId4" imgW="3657600" imgH="2019300" progId="MSGraph.Chart.8">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p:nvPr>
        </p:nvSpPr>
        <p:spPr>
          <a:noFill/>
        </p:spPr>
        <p:txBody>
          <a:bodyPr/>
          <a:lstStyle/>
          <a:p>
            <a:r>
              <a:rPr lang="en-US" smtClean="0"/>
              <a:t>Cancer IN EMR</a:t>
            </a:r>
          </a:p>
        </p:txBody>
      </p:sp>
      <p:sp>
        <p:nvSpPr>
          <p:cNvPr id="16387" name="Rectangle 3"/>
          <p:cNvSpPr>
            <a:spLocks noGrp="1" noChangeArrowheads="1"/>
          </p:cNvSpPr>
          <p:nvPr>
            <p:ph type="body" idx="1"/>
          </p:nvPr>
        </p:nvSpPr>
        <p:spPr>
          <a:noFill/>
        </p:spPr>
        <p:txBody>
          <a:bodyPr/>
          <a:lstStyle/>
          <a:p>
            <a:r>
              <a:rPr lang="en-GB" smtClean="0"/>
              <a:t>In EMR, cancer is the 4</a:t>
            </a:r>
            <a:r>
              <a:rPr lang="en-GB" baseline="30000" smtClean="0"/>
              <a:t>th</a:t>
            </a:r>
            <a:r>
              <a:rPr lang="en-GB" smtClean="0"/>
              <a:t> ranked cause of death after cardiovascular diseases, infectious/parasitic diseases and injuries.</a:t>
            </a:r>
          </a:p>
          <a:p>
            <a:endParaRPr lang="en-GB" sz="1800" smtClean="0"/>
          </a:p>
          <a:p>
            <a:r>
              <a:rPr lang="en-GB" smtClean="0"/>
              <a:t>Cancer kills each year in the Region, more than HIV/AIDS, tuberculosis and malaria combined. </a:t>
            </a:r>
          </a:p>
          <a:p>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p:nvPr>
        </p:nvSpPr>
        <p:spPr>
          <a:noFill/>
        </p:spPr>
        <p:txBody>
          <a:bodyPr/>
          <a:lstStyle/>
          <a:p>
            <a:r>
              <a:rPr lang="en-US" sz="3200" smtClean="0"/>
              <a:t>The global and regional strategic direction</a:t>
            </a:r>
          </a:p>
        </p:txBody>
      </p:sp>
      <p:sp>
        <p:nvSpPr>
          <p:cNvPr id="17411" name="Rectangle 3"/>
          <p:cNvSpPr>
            <a:spLocks noGrp="1"/>
          </p:cNvSpPr>
          <p:nvPr>
            <p:ph type="body" idx="1"/>
          </p:nvPr>
        </p:nvSpPr>
        <p:spPr>
          <a:noFill/>
        </p:spPr>
        <p:txBody>
          <a:bodyPr/>
          <a:lstStyle/>
          <a:p>
            <a:r>
              <a:rPr lang="en-US" smtClean="0">
                <a:solidFill>
                  <a:srgbClr val="F8F8F8"/>
                </a:solidFill>
              </a:rPr>
              <a:t>A 2% annual reduction in chronic disease death rates, over and above projected trends to 2015. This goal, if achieved, would result in aversion of 2.3 million deaths in EMR.</a:t>
            </a:r>
          </a:p>
          <a:p>
            <a:pPr>
              <a:buFont typeface="Wingdings 2" pitchFamily="18" charset="2"/>
              <a:buNone/>
            </a:pPr>
            <a:r>
              <a:rPr lang="en-US" smtClean="0">
                <a:solidFill>
                  <a:srgbClr val="FF0000"/>
                </a:solidFill>
              </a:rPr>
              <a:t>This goal was formally endorsed by the ministers of health in 2006 (RC 53). </a:t>
            </a:r>
            <a:r>
              <a:rPr lang="en-US" smtClean="0">
                <a:solidFill>
                  <a:schemeClr val="bg1"/>
                </a:solidFill>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a:xfrm>
            <a:off x="457200" y="0"/>
            <a:ext cx="8229600" cy="639763"/>
          </a:xfrm>
          <a:noFill/>
        </p:spPr>
        <p:txBody>
          <a:bodyPr/>
          <a:lstStyle/>
          <a:p>
            <a:r>
              <a:rPr lang="en-GB" sz="2400" smtClean="0"/>
              <a:t>Regional Strategy for cancer control</a:t>
            </a:r>
            <a:endParaRPr lang="en-US" sz="2400" smtClean="0"/>
          </a:p>
        </p:txBody>
      </p:sp>
      <p:sp>
        <p:nvSpPr>
          <p:cNvPr id="25603" name="Rectangle 3"/>
          <p:cNvSpPr>
            <a:spLocks noChangeArrowheads="1"/>
          </p:cNvSpPr>
          <p:nvPr/>
        </p:nvSpPr>
        <p:spPr bwMode="auto">
          <a:xfrm>
            <a:off x="468313" y="609600"/>
            <a:ext cx="8675687" cy="5448300"/>
          </a:xfrm>
          <a:prstGeom prst="rect">
            <a:avLst/>
          </a:prstGeom>
          <a:noFill/>
          <a:ln w="9525">
            <a:noFill/>
            <a:miter lim="800000"/>
            <a:headEnd/>
            <a:tailEnd/>
          </a:ln>
        </p:spPr>
        <p:txBody>
          <a:bodyPr anchor="ctr">
            <a:spAutoFit/>
          </a:bodyPr>
          <a:lstStyle/>
          <a:p>
            <a:pPr marL="342900" indent="-342900">
              <a:buFontTx/>
              <a:buAutoNum type="arabicPeriod"/>
            </a:pPr>
            <a:r>
              <a:rPr lang="en-GB" sz="2400" b="1"/>
              <a:t>The burden of cancer is high in the EM region and is likely to increase fast in the coming years</a:t>
            </a:r>
          </a:p>
          <a:p>
            <a:pPr marL="342900" indent="-342900">
              <a:buFontTx/>
              <a:buAutoNum type="arabicPeriod"/>
            </a:pPr>
            <a:endParaRPr lang="en-GB" sz="1000" b="1"/>
          </a:p>
          <a:p>
            <a:pPr marL="342900" indent="-342900">
              <a:buFontTx/>
              <a:buAutoNum type="arabicPeriod"/>
            </a:pPr>
            <a:r>
              <a:rPr lang="en-GB" sz="2400" b="1"/>
              <a:t>There is a wide diversity among EM countries in terms of data available, programs, resources and capacities for cancer control. Many countries have already programmes, but at different levels of development. </a:t>
            </a:r>
          </a:p>
          <a:p>
            <a:pPr marL="342900" indent="-342900">
              <a:buFontTx/>
              <a:buAutoNum type="arabicPeriod"/>
            </a:pPr>
            <a:endParaRPr lang="en-GB" sz="1000" b="1"/>
          </a:p>
          <a:p>
            <a:pPr marL="342900" indent="-342900">
              <a:buFontTx/>
              <a:buAutoNum type="arabicPeriod"/>
            </a:pPr>
            <a:r>
              <a:rPr lang="en-GB" sz="2400" b="1"/>
              <a:t>In almost all countries, cancers are detected late. This means increase in cost and in mortality.</a:t>
            </a:r>
          </a:p>
          <a:p>
            <a:pPr marL="342900" indent="-342900">
              <a:buFontTx/>
              <a:buAutoNum type="arabicPeriod"/>
            </a:pPr>
            <a:endParaRPr lang="en-GB" sz="1000" b="1"/>
          </a:p>
          <a:p>
            <a:pPr marL="342900" indent="-342900">
              <a:buFontTx/>
              <a:buAutoNum type="arabicPeriod"/>
            </a:pPr>
            <a:r>
              <a:rPr lang="en-GB" sz="2400" b="1"/>
              <a:t>Access to treatment is limited in many countries of the Region</a:t>
            </a:r>
          </a:p>
          <a:p>
            <a:pPr marL="342900" indent="-342900">
              <a:buFontTx/>
              <a:buAutoNum type="arabicPeriod"/>
            </a:pPr>
            <a:endParaRPr lang="en-GB" sz="1000" b="1"/>
          </a:p>
          <a:p>
            <a:pPr marL="342900" indent="-342900">
              <a:buFontTx/>
              <a:buAutoNum type="arabicPeriod"/>
            </a:pPr>
            <a:r>
              <a:rPr lang="en-GB" sz="2400" b="1"/>
              <a:t>There is limited access to palliative care due to misconception, health providers attitude, legislations and availability. </a:t>
            </a:r>
            <a:endParaRPr lang="en-US" sz="2400" b="1"/>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a:xfrm>
            <a:off x="457200" y="0"/>
            <a:ext cx="8229600" cy="639763"/>
          </a:xfrm>
          <a:noFill/>
        </p:spPr>
        <p:txBody>
          <a:bodyPr/>
          <a:lstStyle/>
          <a:p>
            <a:r>
              <a:rPr lang="en-GB" sz="2000" smtClean="0"/>
              <a:t>The Regional Strategy  Guide  Countries to</a:t>
            </a:r>
            <a:endParaRPr lang="en-US" sz="2000" smtClean="0"/>
          </a:p>
        </p:txBody>
      </p:sp>
      <p:sp>
        <p:nvSpPr>
          <p:cNvPr id="27651" name="Rectangle 3"/>
          <p:cNvSpPr>
            <a:spLocks noGrp="1" noChangeArrowheads="1"/>
          </p:cNvSpPr>
          <p:nvPr>
            <p:ph type="body" idx="1"/>
          </p:nvPr>
        </p:nvSpPr>
        <p:spPr>
          <a:xfrm>
            <a:off x="457200" y="914400"/>
            <a:ext cx="8382000" cy="5181600"/>
          </a:xfrm>
          <a:noFill/>
        </p:spPr>
        <p:txBody>
          <a:bodyPr/>
          <a:lstStyle/>
          <a:p>
            <a:pPr marL="533400" indent="-533400">
              <a:lnSpc>
                <a:spcPct val="80000"/>
              </a:lnSpc>
              <a:buSzTx/>
              <a:buFont typeface="Wingdings" pitchFamily="2" charset="2"/>
              <a:buAutoNum type="arabicPeriod"/>
              <a:tabLst>
                <a:tab pos="228600" algn="l"/>
              </a:tabLst>
            </a:pPr>
            <a:r>
              <a:rPr lang="en-US" sz="2600" smtClean="0">
                <a:sym typeface="Wingdings" pitchFamily="2" charset="2"/>
              </a:rPr>
              <a:t>Establish the National Cancer Control Committee (NCCC),</a:t>
            </a:r>
          </a:p>
          <a:p>
            <a:pPr marL="533400" indent="-533400">
              <a:lnSpc>
                <a:spcPct val="80000"/>
              </a:lnSpc>
              <a:buSzTx/>
              <a:buFont typeface="Wingdings" pitchFamily="2" charset="2"/>
              <a:buNone/>
              <a:tabLst>
                <a:tab pos="228600" algn="l"/>
              </a:tabLst>
            </a:pPr>
            <a:r>
              <a:rPr lang="en-US" sz="2100" smtClean="0">
                <a:sym typeface="Wingdings" pitchFamily="2" charset="2"/>
              </a:rPr>
              <a:t> </a:t>
            </a:r>
            <a:endParaRPr lang="en-GB" sz="2100" smtClean="0">
              <a:sym typeface="Wingdings" pitchFamily="2" charset="2"/>
            </a:endParaRPr>
          </a:p>
          <a:p>
            <a:pPr marL="533400" indent="-533400">
              <a:lnSpc>
                <a:spcPct val="80000"/>
              </a:lnSpc>
              <a:buSzTx/>
              <a:buFont typeface="Wingdings" pitchFamily="2" charset="2"/>
              <a:buAutoNum type="arabicPeriod" startAt="2"/>
              <a:tabLst>
                <a:tab pos="228600" algn="l"/>
              </a:tabLst>
            </a:pPr>
            <a:r>
              <a:rPr lang="en-GB" sz="2600" smtClean="0">
                <a:sym typeface="Wingdings" pitchFamily="2" charset="2"/>
              </a:rPr>
              <a:t>Develop and implement the NCCP, which  is an integrated set of activities covering:</a:t>
            </a:r>
          </a:p>
          <a:p>
            <a:pPr marL="533400" indent="-533400">
              <a:lnSpc>
                <a:spcPct val="80000"/>
              </a:lnSpc>
              <a:buFont typeface="Wingdings" pitchFamily="2" charset="2"/>
              <a:buNone/>
              <a:tabLst>
                <a:tab pos="228600" algn="l"/>
              </a:tabLst>
            </a:pPr>
            <a:r>
              <a:rPr lang="en-GB" sz="2100" smtClean="0">
                <a:sym typeface="Wingdings" pitchFamily="2" charset="2"/>
              </a:rPr>
              <a:t> </a:t>
            </a:r>
          </a:p>
          <a:p>
            <a:pPr marL="1143000" lvl="1" indent="-628650">
              <a:lnSpc>
                <a:spcPct val="80000"/>
              </a:lnSpc>
              <a:buFont typeface="Wingdings" pitchFamily="2" charset="2"/>
              <a:buChar char="à"/>
              <a:tabLst>
                <a:tab pos="228600" algn="l"/>
              </a:tabLst>
            </a:pPr>
            <a:r>
              <a:rPr lang="en-GB" sz="2800" smtClean="0"/>
              <a:t>Primary prevention</a:t>
            </a:r>
          </a:p>
          <a:p>
            <a:pPr marL="1143000" lvl="1" indent="-628650">
              <a:lnSpc>
                <a:spcPct val="80000"/>
              </a:lnSpc>
              <a:buFont typeface="Wingdings" pitchFamily="2" charset="2"/>
              <a:buChar char="à"/>
              <a:tabLst>
                <a:tab pos="228600" algn="l"/>
              </a:tabLst>
            </a:pPr>
            <a:r>
              <a:rPr lang="en-GB" sz="2800" smtClean="0"/>
              <a:t>Early detection</a:t>
            </a:r>
          </a:p>
          <a:p>
            <a:pPr marL="1143000" lvl="1" indent="-628650">
              <a:lnSpc>
                <a:spcPct val="80000"/>
              </a:lnSpc>
              <a:buFont typeface="Wingdings" pitchFamily="2" charset="2"/>
              <a:buChar char="à"/>
              <a:tabLst>
                <a:tab pos="228600" algn="l"/>
              </a:tabLst>
            </a:pPr>
            <a:r>
              <a:rPr lang="en-GB" sz="2800" smtClean="0"/>
              <a:t>Diagnosis and treatment</a:t>
            </a:r>
          </a:p>
          <a:p>
            <a:pPr marL="1143000" lvl="1" indent="-628650">
              <a:lnSpc>
                <a:spcPct val="80000"/>
              </a:lnSpc>
              <a:buFont typeface="Wingdings" pitchFamily="2" charset="2"/>
              <a:buChar char="à"/>
              <a:tabLst>
                <a:tab pos="228600" algn="l"/>
              </a:tabLst>
            </a:pPr>
            <a:r>
              <a:rPr lang="en-GB" sz="2800" smtClean="0"/>
              <a:t>Palliative care</a:t>
            </a:r>
          </a:p>
          <a:p>
            <a:pPr marL="1143000" lvl="1" indent="-628650">
              <a:lnSpc>
                <a:spcPct val="80000"/>
              </a:lnSpc>
              <a:buFont typeface="Wingdings" pitchFamily="2" charset="2"/>
              <a:buChar char="à"/>
              <a:tabLst>
                <a:tab pos="228600" algn="l"/>
              </a:tabLst>
            </a:pPr>
            <a:r>
              <a:rPr lang="en-GB" sz="2800" smtClean="0"/>
              <a:t>Registries </a:t>
            </a:r>
          </a:p>
          <a:p>
            <a:pPr marL="1143000" lvl="1" indent="-628650">
              <a:lnSpc>
                <a:spcPct val="80000"/>
              </a:lnSpc>
              <a:buFont typeface="Wingdings" pitchFamily="2" charset="2"/>
              <a:buChar char="à"/>
              <a:tabLst>
                <a:tab pos="228600" algn="l"/>
              </a:tabLst>
            </a:pPr>
            <a:r>
              <a:rPr lang="en-GB" sz="2800" smtClean="0"/>
              <a:t>Research</a:t>
            </a:r>
            <a:endParaRPr lang="en-US" sz="20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a:noFill/>
        </p:spPr>
        <p:txBody>
          <a:bodyPr/>
          <a:lstStyle/>
          <a:p>
            <a:r>
              <a:rPr lang="en-US" smtClean="0"/>
              <a:t>DPAS regional framework for country action</a:t>
            </a:r>
          </a:p>
        </p:txBody>
      </p:sp>
      <p:sp>
        <p:nvSpPr>
          <p:cNvPr id="28675" name="Rectangle 3"/>
          <p:cNvSpPr>
            <a:spLocks noGrp="1"/>
          </p:cNvSpPr>
          <p:nvPr>
            <p:ph type="body" idx="1"/>
          </p:nvPr>
        </p:nvSpPr>
        <p:spPr>
          <a:noFill/>
        </p:spPr>
        <p:txBody>
          <a:bodyPr/>
          <a:lstStyle/>
          <a:p>
            <a:pPr>
              <a:lnSpc>
                <a:spcPct val="80000"/>
              </a:lnSpc>
            </a:pPr>
            <a:r>
              <a:rPr lang="en-US" sz="2500" smtClean="0"/>
              <a:t>The Global Strategy on Diet, Physical Activity and Health (DPAS) was adopted by the 57th World Health Assembly (WHA) in 2004  but EM Region only OMAN has a national strategy based on DPAS</a:t>
            </a:r>
          </a:p>
          <a:p>
            <a:pPr>
              <a:lnSpc>
                <a:spcPct val="80000"/>
              </a:lnSpc>
            </a:pPr>
            <a:endParaRPr lang="en-US" sz="2500" smtClean="0"/>
          </a:p>
          <a:p>
            <a:pPr>
              <a:lnSpc>
                <a:spcPct val="80000"/>
              </a:lnSpc>
            </a:pPr>
            <a:r>
              <a:rPr lang="en-US" sz="2500" smtClean="0"/>
              <a:t>Implementing DPAS in the EM Region will lead to a significant reduction in the mortality and morbidity of major NCDs and the NCD risk factors. </a:t>
            </a:r>
          </a:p>
          <a:p>
            <a:pPr>
              <a:lnSpc>
                <a:spcPct val="80000"/>
              </a:lnSpc>
            </a:pPr>
            <a:r>
              <a:rPr lang="en-US" sz="2500" smtClean="0"/>
              <a:t>The regional framework will support countries to develop culturally sensitive programs for DPAS implementation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a:xfrm>
            <a:off x="304800" y="152400"/>
            <a:ext cx="8382000" cy="762000"/>
          </a:xfrm>
          <a:noFill/>
        </p:spPr>
        <p:txBody>
          <a:bodyPr/>
          <a:lstStyle/>
          <a:p>
            <a:r>
              <a:rPr lang="en-US" sz="2800" smtClean="0"/>
              <a:t>Specificity  in EM Region </a:t>
            </a:r>
          </a:p>
        </p:txBody>
      </p:sp>
      <p:sp>
        <p:nvSpPr>
          <p:cNvPr id="29699" name="Rectangle 3"/>
          <p:cNvSpPr>
            <a:spLocks noGrp="1"/>
          </p:cNvSpPr>
          <p:nvPr>
            <p:ph type="body" idx="1"/>
          </p:nvPr>
        </p:nvSpPr>
        <p:spPr>
          <a:xfrm>
            <a:off x="152400" y="228600"/>
            <a:ext cx="8991600" cy="5486400"/>
          </a:xfrm>
          <a:noFill/>
        </p:spPr>
        <p:txBody>
          <a:bodyPr/>
          <a:lstStyle/>
          <a:p>
            <a:pPr>
              <a:lnSpc>
                <a:spcPct val="90000"/>
              </a:lnSpc>
              <a:buFont typeface="Wingdings 2" pitchFamily="18" charset="2"/>
              <a:buNone/>
            </a:pPr>
            <a:endParaRPr lang="en-US" sz="2600" smtClean="0">
              <a:solidFill>
                <a:schemeClr val="tx2"/>
              </a:solidFill>
            </a:endParaRPr>
          </a:p>
          <a:p>
            <a:pPr>
              <a:lnSpc>
                <a:spcPct val="90000"/>
              </a:lnSpc>
              <a:buFont typeface="Wingdings 2" pitchFamily="18" charset="2"/>
              <a:buNone/>
            </a:pPr>
            <a:r>
              <a:rPr lang="en-US" sz="2600" smtClean="0">
                <a:solidFill>
                  <a:schemeClr val="tx2"/>
                </a:solidFill>
              </a:rPr>
              <a:t>Physical Activity</a:t>
            </a:r>
          </a:p>
          <a:p>
            <a:pPr>
              <a:lnSpc>
                <a:spcPct val="90000"/>
              </a:lnSpc>
            </a:pPr>
            <a:r>
              <a:rPr lang="en-US" sz="2100" smtClean="0"/>
              <a:t>In most countries it would be considered little out of place even for men are jogging on the side of the road-a normal practice witnessed in European and some Asian countries</a:t>
            </a:r>
          </a:p>
          <a:p>
            <a:pPr>
              <a:lnSpc>
                <a:spcPct val="90000"/>
              </a:lnSpc>
            </a:pPr>
            <a:r>
              <a:rPr lang="en-US" sz="2100" smtClean="0"/>
              <a:t>A culture of regularly going to the parks or open spaces and gymnasiums to engage in physical activity is not prevalent</a:t>
            </a:r>
          </a:p>
          <a:p>
            <a:pPr>
              <a:lnSpc>
                <a:spcPct val="90000"/>
              </a:lnSpc>
            </a:pPr>
            <a:r>
              <a:rPr lang="en-US" sz="2100" smtClean="0"/>
              <a:t>Opportunities (jogging tracks, Gyms, etc) for PA are also not available (or scanty) in many countries of the Region</a:t>
            </a:r>
          </a:p>
          <a:p>
            <a:pPr>
              <a:lnSpc>
                <a:spcPct val="90000"/>
              </a:lnSpc>
            </a:pPr>
            <a:r>
              <a:rPr lang="en-US" sz="2100" smtClean="0"/>
              <a:t>In case of women, in most countries, culturally it is not acceptable that women should resort to any form of physical activity in places where men are also present </a:t>
            </a:r>
          </a:p>
          <a:p>
            <a:pPr>
              <a:lnSpc>
                <a:spcPct val="90000"/>
              </a:lnSpc>
            </a:pPr>
            <a:r>
              <a:rPr lang="en-US" sz="2100" smtClean="0"/>
              <a:t>Even if women are convinced that regular physical activity is essential for improving quality of life and preventing NCDs, supportive environments to promote physical activity among women rarely exist.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p:nvPr>
        </p:nvSpPr>
        <p:spPr>
          <a:xfrm>
            <a:off x="381000" y="152400"/>
            <a:ext cx="8305800" cy="1066800"/>
          </a:xfrm>
          <a:noFill/>
        </p:spPr>
        <p:txBody>
          <a:bodyPr/>
          <a:lstStyle/>
          <a:p>
            <a:r>
              <a:rPr lang="en-US" smtClean="0"/>
              <a:t>Integration of NCD in PHC</a:t>
            </a:r>
          </a:p>
        </p:txBody>
      </p:sp>
      <p:sp>
        <p:nvSpPr>
          <p:cNvPr id="30723" name="Rectangle 3"/>
          <p:cNvSpPr>
            <a:spLocks noChangeArrowheads="1"/>
          </p:cNvSpPr>
          <p:nvPr/>
        </p:nvSpPr>
        <p:spPr bwMode="auto">
          <a:xfrm>
            <a:off x="228600" y="1295400"/>
            <a:ext cx="8458200" cy="4724400"/>
          </a:xfrm>
          <a:prstGeom prst="rect">
            <a:avLst/>
          </a:prstGeom>
          <a:noFill/>
          <a:ln w="9525">
            <a:noFill/>
            <a:miter lim="800000"/>
            <a:headEnd/>
            <a:tailEnd/>
          </a:ln>
        </p:spPr>
        <p:txBody>
          <a:bodyPr/>
          <a:lstStyle/>
          <a:p>
            <a:pPr marL="319088" indent="-319088" eaLnBrk="0" hangingPunct="0">
              <a:spcBef>
                <a:spcPct val="20000"/>
              </a:spcBef>
              <a:spcAft>
                <a:spcPct val="30000"/>
              </a:spcAft>
              <a:buClr>
                <a:schemeClr val="tx1"/>
              </a:buClr>
              <a:buSzPct val="70000"/>
              <a:buFont typeface="Wingdings 2" pitchFamily="18" charset="2"/>
              <a:buChar char=""/>
            </a:pPr>
            <a:r>
              <a:rPr lang="en-US" sz="2600" b="1"/>
              <a:t> </a:t>
            </a:r>
            <a:r>
              <a:rPr lang="en-US" sz="2000" b="1"/>
              <a:t>Avoidance of fragmentation of services and provision of services in a comprehensive approach rather than a collection of different diseases</a:t>
            </a:r>
          </a:p>
          <a:p>
            <a:pPr marL="319088" indent="-319088" eaLnBrk="0" hangingPunct="0">
              <a:spcBef>
                <a:spcPct val="20000"/>
              </a:spcBef>
              <a:spcAft>
                <a:spcPct val="30000"/>
              </a:spcAft>
              <a:buClr>
                <a:schemeClr val="tx1"/>
              </a:buClr>
              <a:buSzPct val="70000"/>
              <a:buFont typeface="Wingdings 2" pitchFamily="18" charset="2"/>
              <a:buNone/>
            </a:pPr>
            <a:endParaRPr lang="en-US" sz="2000" b="1"/>
          </a:p>
          <a:p>
            <a:pPr marL="319088" indent="-319088" eaLnBrk="0" hangingPunct="0">
              <a:spcBef>
                <a:spcPct val="20000"/>
              </a:spcBef>
              <a:spcAft>
                <a:spcPct val="30000"/>
              </a:spcAft>
              <a:buClr>
                <a:schemeClr val="tx1"/>
              </a:buClr>
              <a:buSzPct val="70000"/>
              <a:buFont typeface="Wingdings 2" pitchFamily="18" charset="2"/>
              <a:buChar char=""/>
            </a:pPr>
            <a:r>
              <a:rPr lang="en-US" sz="2000" b="1"/>
              <a:t>Health promotion, prevention and care services can be provided at the same place. </a:t>
            </a:r>
          </a:p>
          <a:p>
            <a:pPr marL="319088" indent="-319088" eaLnBrk="0" hangingPunct="0">
              <a:spcBef>
                <a:spcPct val="20000"/>
              </a:spcBef>
              <a:spcAft>
                <a:spcPct val="30000"/>
              </a:spcAft>
              <a:buClr>
                <a:schemeClr val="tx1"/>
              </a:buClr>
              <a:buSzPct val="70000"/>
              <a:buFont typeface="Wingdings 2" pitchFamily="18" charset="2"/>
              <a:buNone/>
            </a:pPr>
            <a:endParaRPr lang="en-US" sz="2000" b="1"/>
          </a:p>
          <a:p>
            <a:pPr marL="319088" indent="-319088" eaLnBrk="0" hangingPunct="0">
              <a:spcBef>
                <a:spcPct val="20000"/>
              </a:spcBef>
              <a:spcAft>
                <a:spcPct val="30000"/>
              </a:spcAft>
              <a:buClr>
                <a:schemeClr val="tx1"/>
              </a:buClr>
              <a:buSzPct val="70000"/>
              <a:buFont typeface="Wingdings 2" pitchFamily="18" charset="2"/>
              <a:buChar char=""/>
            </a:pPr>
            <a:r>
              <a:rPr lang="en-US" sz="2000" b="1"/>
              <a:t>High percentage of population use PHC(80%).</a:t>
            </a:r>
          </a:p>
          <a:p>
            <a:pPr marL="319088" indent="-319088" eaLnBrk="0" hangingPunct="0">
              <a:spcBef>
                <a:spcPct val="20000"/>
              </a:spcBef>
              <a:spcAft>
                <a:spcPct val="30000"/>
              </a:spcAft>
              <a:buClr>
                <a:schemeClr val="tx1"/>
              </a:buClr>
              <a:buSzPct val="70000"/>
              <a:buFont typeface="Wingdings 2" pitchFamily="18" charset="2"/>
              <a:buNone/>
            </a:pPr>
            <a:r>
              <a:rPr lang="en-US" sz="2000" b="1"/>
              <a:t> </a:t>
            </a:r>
          </a:p>
          <a:p>
            <a:pPr marL="319088" indent="-319088" eaLnBrk="0" hangingPunct="0">
              <a:spcBef>
                <a:spcPct val="20000"/>
              </a:spcBef>
              <a:spcAft>
                <a:spcPct val="30000"/>
              </a:spcAft>
              <a:buClr>
                <a:schemeClr val="tx1"/>
              </a:buClr>
              <a:buSzPct val="70000"/>
              <a:buFont typeface="Wingdings 2" pitchFamily="18" charset="2"/>
              <a:buChar char=""/>
            </a:pPr>
            <a:r>
              <a:rPr lang="en-US" sz="2000" b="1"/>
              <a:t>PHC is more accessible and affordable and hence it has a drive to reach vulnerable populations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ctrTitle"/>
          </p:nvPr>
        </p:nvSpPr>
        <p:spPr>
          <a:xfrm>
            <a:off x="457200" y="1506538"/>
            <a:ext cx="8229600" cy="1470025"/>
          </a:xfrm>
        </p:spPr>
        <p:txBody>
          <a:bodyPr/>
          <a:lstStyle/>
          <a:p>
            <a:pPr eaLnBrk="1" hangingPunct="1"/>
            <a:r>
              <a:rPr smtClean="0"/>
              <a:t>NONCOMMUNICABLE  DISEASES</a:t>
            </a:r>
            <a:endParaRPr lang="ru-RU" smtClean="0"/>
          </a:p>
        </p:txBody>
      </p:sp>
      <p:sp>
        <p:nvSpPr>
          <p:cNvPr id="4" name="Подзаголовок 2"/>
          <p:cNvSpPr>
            <a:spLocks noGrp="1"/>
          </p:cNvSpPr>
          <p:nvPr>
            <p:ph type="subTitle" idx="1"/>
          </p:nvPr>
        </p:nvSpPr>
        <p:spPr/>
        <p:txBody>
          <a:bodyPr>
            <a:normAutofit/>
          </a:bodyPr>
          <a:lstStyle/>
          <a:p>
            <a:pPr eaLnBrk="1" fontAlgn="auto" hangingPunct="1">
              <a:spcBef>
                <a:spcPts val="580"/>
              </a:spcBef>
              <a:spcAft>
                <a:spcPts val="0"/>
              </a:spcAft>
              <a:buClr>
                <a:schemeClr val="accent3"/>
              </a:buClr>
              <a:buFont typeface="Wingdings 2"/>
              <a:buNone/>
              <a:defRPr/>
            </a:pPr>
            <a:r>
              <a:rPr lang="en-US" sz="6000" b="1" dirty="0" smtClean="0"/>
              <a:t>Part </a:t>
            </a:r>
            <a:r>
              <a:rPr lang="en-US" sz="6000" dirty="0" smtClean="0"/>
              <a:t>Two</a:t>
            </a:r>
            <a:endParaRPr lang="en-US" sz="6000" b="1"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a:noFill/>
        </p:spPr>
        <p:txBody>
          <a:bodyPr/>
          <a:lstStyle/>
          <a:p>
            <a:r>
              <a:rPr lang="en-GB" sz="3500" b="0" smtClean="0">
                <a:solidFill>
                  <a:schemeClr val="accent1"/>
                </a:solidFill>
                <a:latin typeface="Times New Roman" pitchFamily="18" charset="0"/>
              </a:rPr>
              <a:t/>
            </a:r>
            <a:br>
              <a:rPr lang="en-GB" sz="3500" b="0" smtClean="0">
                <a:solidFill>
                  <a:schemeClr val="accent1"/>
                </a:solidFill>
                <a:latin typeface="Times New Roman" pitchFamily="18" charset="0"/>
              </a:rPr>
            </a:br>
            <a:endParaRPr lang="en-US" sz="2500" b="0" smtClean="0">
              <a:solidFill>
                <a:schemeClr val="accent1"/>
              </a:solidFill>
              <a:latin typeface="Times New Roman" pitchFamily="18" charset="0"/>
            </a:endParaRPr>
          </a:p>
        </p:txBody>
      </p:sp>
      <p:sp>
        <p:nvSpPr>
          <p:cNvPr id="31747" name="Text Box 3"/>
          <p:cNvSpPr txBox="1">
            <a:spLocks noChangeArrowheads="1"/>
          </p:cNvSpPr>
          <p:nvPr/>
        </p:nvSpPr>
        <p:spPr bwMode="auto">
          <a:xfrm>
            <a:off x="323850" y="790575"/>
            <a:ext cx="8820150" cy="5643563"/>
          </a:xfrm>
          <a:prstGeom prst="rect">
            <a:avLst/>
          </a:prstGeom>
          <a:noFill/>
          <a:ln w="9525">
            <a:noFill/>
            <a:miter lim="800000"/>
            <a:headEnd/>
            <a:tailEnd/>
          </a:ln>
        </p:spPr>
        <p:txBody>
          <a:bodyPr>
            <a:spAutoFit/>
          </a:bodyPr>
          <a:lstStyle/>
          <a:p>
            <a:pPr marL="342900" indent="-342900"/>
            <a:r>
              <a:rPr lang="en-GB" sz="2800" b="1">
                <a:solidFill>
                  <a:srgbClr val="FFCC00"/>
                </a:solidFill>
                <a:latin typeface="Times New Roman" pitchFamily="18" charset="0"/>
              </a:rPr>
              <a:t>	</a:t>
            </a:r>
            <a:r>
              <a:rPr lang="en-GB" sz="2800" b="1">
                <a:solidFill>
                  <a:srgbClr val="FFFF00"/>
                </a:solidFill>
                <a:latin typeface="Times New Roman" pitchFamily="18" charset="0"/>
              </a:rPr>
              <a:t>Package of essential NCD interventions</a:t>
            </a:r>
          </a:p>
          <a:p>
            <a:pPr marL="342900" indent="-342900"/>
            <a:endParaRPr lang="en-GB" sz="2800" b="1">
              <a:solidFill>
                <a:srgbClr val="FFFF00"/>
              </a:solidFill>
              <a:latin typeface="Times New Roman" pitchFamily="18" charset="0"/>
            </a:endParaRPr>
          </a:p>
          <a:p>
            <a:pPr marL="342900" indent="-342900">
              <a:buFontTx/>
              <a:buChar char="•"/>
            </a:pPr>
            <a:r>
              <a:rPr lang="en-GB" sz="2800" b="1">
                <a:latin typeface="Times New Roman" pitchFamily="18" charset="0"/>
              </a:rPr>
              <a:t>For different Setting</a:t>
            </a:r>
          </a:p>
          <a:p>
            <a:pPr marL="342900" indent="-342900">
              <a:buFontTx/>
              <a:buChar char="•"/>
            </a:pPr>
            <a:r>
              <a:rPr lang="en-GB" sz="2800" b="1">
                <a:latin typeface="Times New Roman" pitchFamily="18" charset="0"/>
                <a:cs typeface="Times New Roman" pitchFamily="18" charset="0"/>
              </a:rPr>
              <a:t>Different levels of resources</a:t>
            </a:r>
            <a:r>
              <a:rPr lang="en-GB"/>
              <a:t> </a:t>
            </a:r>
            <a:endParaRPr lang="en-GB" sz="2800" b="1">
              <a:latin typeface="Times New Roman" pitchFamily="18" charset="0"/>
            </a:endParaRPr>
          </a:p>
          <a:p>
            <a:pPr marL="342900" indent="-342900" eaLnBrk="0" hangingPunct="0">
              <a:buFontTx/>
              <a:buChar char="•"/>
            </a:pPr>
            <a:r>
              <a:rPr lang="en-GB" sz="2800" b="1">
                <a:latin typeface="Times New Roman" pitchFamily="18" charset="0"/>
              </a:rPr>
              <a:t>To cover the complete spectrum of health needs</a:t>
            </a:r>
          </a:p>
          <a:p>
            <a:pPr marL="342900" indent="-342900" eaLnBrk="0" hangingPunct="0"/>
            <a:r>
              <a:rPr lang="en-GB" sz="2800" b="1">
                <a:latin typeface="Times New Roman" pitchFamily="18" charset="0"/>
              </a:rPr>
              <a:t>                      promotion, </a:t>
            </a:r>
          </a:p>
          <a:p>
            <a:pPr marL="342900" indent="-342900" eaLnBrk="0" hangingPunct="0"/>
            <a:r>
              <a:rPr lang="en-GB" sz="2800" b="1">
                <a:latin typeface="Times New Roman" pitchFamily="18" charset="0"/>
              </a:rPr>
              <a:t>                      prevention, </a:t>
            </a:r>
          </a:p>
          <a:p>
            <a:pPr marL="342900" indent="-342900" eaLnBrk="0" hangingPunct="0"/>
            <a:r>
              <a:rPr lang="en-GB" sz="2800" b="1">
                <a:latin typeface="Times New Roman" pitchFamily="18" charset="0"/>
              </a:rPr>
              <a:t>                       acute, </a:t>
            </a:r>
          </a:p>
          <a:p>
            <a:pPr marL="342900" indent="-342900" eaLnBrk="0" hangingPunct="0"/>
            <a:r>
              <a:rPr lang="en-GB" sz="2800" b="1">
                <a:latin typeface="Times New Roman" pitchFamily="18" charset="0"/>
              </a:rPr>
              <a:t>                       long-term, </a:t>
            </a:r>
          </a:p>
          <a:p>
            <a:pPr marL="342900" indent="-342900" eaLnBrk="0" hangingPunct="0"/>
            <a:r>
              <a:rPr lang="en-GB" sz="2800" b="1">
                <a:latin typeface="Times New Roman" pitchFamily="18" charset="0"/>
              </a:rPr>
              <a:t>                       rehabilitation, </a:t>
            </a:r>
          </a:p>
          <a:p>
            <a:pPr marL="342900" indent="-342900" eaLnBrk="0" hangingPunct="0"/>
            <a:r>
              <a:rPr lang="en-GB" sz="2800" b="1">
                <a:latin typeface="Times New Roman" pitchFamily="18" charset="0"/>
              </a:rPr>
              <a:t>                       palliative,</a:t>
            </a:r>
          </a:p>
          <a:p>
            <a:pPr marL="342900" indent="-342900" eaLnBrk="0" hangingPunct="0"/>
            <a:endParaRPr lang="en-GB" sz="2800" b="1">
              <a:latin typeface="Times New Roman" pitchFamily="18" charset="0"/>
            </a:endParaRPr>
          </a:p>
          <a:p>
            <a:pPr marL="342900" indent="-342900" eaLnBrk="0" hangingPunct="0"/>
            <a:r>
              <a:rPr lang="en-GB" sz="2800" b="1">
                <a:solidFill>
                  <a:srgbClr val="FFFF66"/>
                </a:solidFill>
                <a:latin typeface="Times New Roman" pitchFamily="18" charset="0"/>
              </a:rPr>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a:noFill/>
        </p:spPr>
        <p:txBody>
          <a:bodyPr/>
          <a:lstStyle/>
          <a:p>
            <a:r>
              <a:rPr lang="en-US" smtClean="0"/>
              <a:t>Challenges</a:t>
            </a:r>
          </a:p>
        </p:txBody>
      </p:sp>
      <p:sp>
        <p:nvSpPr>
          <p:cNvPr id="32771" name="Rectangle 3"/>
          <p:cNvSpPr>
            <a:spLocks noGrp="1"/>
          </p:cNvSpPr>
          <p:nvPr>
            <p:ph type="body" idx="1"/>
          </p:nvPr>
        </p:nvSpPr>
        <p:spPr>
          <a:noFill/>
        </p:spPr>
        <p:txBody>
          <a:bodyPr/>
          <a:lstStyle/>
          <a:p>
            <a:pPr eaLnBrk="1" hangingPunct="1">
              <a:spcBef>
                <a:spcPct val="30000"/>
              </a:spcBef>
              <a:spcAft>
                <a:spcPct val="20000"/>
              </a:spcAft>
              <a:buFont typeface="Wingdings" pitchFamily="2" charset="2"/>
              <a:buChar char="v"/>
            </a:pPr>
            <a:r>
              <a:rPr lang="en-GB" sz="2600" smtClean="0"/>
              <a:t>Lack of enough national policies for NCD prevention and control</a:t>
            </a:r>
          </a:p>
          <a:p>
            <a:pPr eaLnBrk="1" hangingPunct="1">
              <a:spcBef>
                <a:spcPct val="30000"/>
              </a:spcBef>
              <a:spcAft>
                <a:spcPct val="20000"/>
              </a:spcAft>
              <a:buFont typeface="Wingdings" pitchFamily="2" charset="2"/>
              <a:buChar char="v"/>
            </a:pPr>
            <a:r>
              <a:rPr lang="en-GB" sz="2600" smtClean="0"/>
              <a:t>Poor Fundings</a:t>
            </a:r>
          </a:p>
          <a:p>
            <a:pPr>
              <a:buFont typeface="Wingdings" pitchFamily="2" charset="2"/>
              <a:buChar char="v"/>
            </a:pPr>
            <a:r>
              <a:rPr lang="en-US" sz="2600" smtClean="0"/>
              <a:t>Re orientation of the health system from acute to chronic diseases.</a:t>
            </a:r>
          </a:p>
          <a:p>
            <a:pPr>
              <a:buFont typeface="Wingdings" pitchFamily="2" charset="2"/>
              <a:buChar char="v"/>
            </a:pPr>
            <a:r>
              <a:rPr lang="en-US" sz="2600" smtClean="0"/>
              <a:t>Dealing with NCDs is beyond the capacity of the health sector alone. Necessary interventions should come from other sectors, e.g. ministries of industry, commerce, agriculture, justice, etc.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p:cNvSpPr>
          <p:nvPr>
            <p:ph type="body" idx="1"/>
          </p:nvPr>
        </p:nvSpPr>
        <p:spPr>
          <a:xfrm>
            <a:off x="304800" y="228600"/>
            <a:ext cx="8382000" cy="5638800"/>
          </a:xfrm>
          <a:noFill/>
        </p:spPr>
        <p:txBody>
          <a:bodyPr/>
          <a:lstStyle/>
          <a:p>
            <a:pPr>
              <a:buFont typeface="Wingdings" pitchFamily="2" charset="2"/>
              <a:buNone/>
            </a:pPr>
            <a:endParaRPr lang="en-GB" sz="2800" smtClean="0">
              <a:latin typeface="Times New Roman" pitchFamily="18" charset="0"/>
              <a:cs typeface="Times New Roman" pitchFamily="18" charset="0"/>
            </a:endParaRPr>
          </a:p>
          <a:p>
            <a:pPr>
              <a:buFont typeface="Wingdings" pitchFamily="2" charset="2"/>
              <a:buChar char="v"/>
            </a:pPr>
            <a:r>
              <a:rPr lang="en-US" b="0" smtClean="0"/>
              <a:t>The lack of sufficiently effective, safe, easy to use, and inexpensive medications is another important challenge</a:t>
            </a:r>
            <a:r>
              <a:rPr lang="en-GB" b="0" smtClean="0"/>
              <a:t> Lack of financing PHC </a:t>
            </a:r>
          </a:p>
          <a:p>
            <a:pPr eaLnBrk="1" hangingPunct="1">
              <a:spcBef>
                <a:spcPct val="30000"/>
              </a:spcBef>
              <a:spcAft>
                <a:spcPct val="20000"/>
              </a:spcAft>
              <a:buFont typeface="Wingdings" pitchFamily="2" charset="2"/>
              <a:buChar char="v"/>
            </a:pPr>
            <a:r>
              <a:rPr lang="en-GB" b="0" smtClean="0"/>
              <a:t>Skills of PHC providers</a:t>
            </a:r>
          </a:p>
          <a:p>
            <a:pPr eaLnBrk="1" hangingPunct="1">
              <a:spcBef>
                <a:spcPct val="30000"/>
              </a:spcBef>
              <a:spcAft>
                <a:spcPct val="20000"/>
              </a:spcAft>
              <a:buFont typeface="Wingdings" pitchFamily="2" charset="2"/>
              <a:buChar char="v"/>
            </a:pPr>
            <a:r>
              <a:rPr lang="en-GB" b="0" smtClean="0"/>
              <a:t>Equipment, medicines</a:t>
            </a:r>
            <a:endParaRPr lang="en-GB" sz="2500" b="0" smtClean="0"/>
          </a:p>
          <a:p>
            <a:pPr eaLnBrk="1" hangingPunct="1">
              <a:spcBef>
                <a:spcPct val="30000"/>
              </a:spcBef>
              <a:spcAft>
                <a:spcPct val="20000"/>
              </a:spcAft>
              <a:buFont typeface="Wingdings" pitchFamily="2" charset="2"/>
              <a:buChar char="v"/>
            </a:pPr>
            <a:r>
              <a:rPr lang="en-GB" b="0" smtClean="0"/>
              <a:t>deficiency/ nonexistence of inter sectoral collaboration</a:t>
            </a:r>
            <a:r>
              <a:rPr lang="en-GB" sz="2500" b="0" smtClean="0"/>
              <a:t> </a:t>
            </a:r>
            <a:r>
              <a:rPr lang="en-GB" sz="2500" smtClean="0"/>
              <a:t>within Health system</a:t>
            </a:r>
            <a:endParaRPr lang="en-US" sz="25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a:noFill/>
        </p:spPr>
        <p:txBody>
          <a:bodyPr/>
          <a:lstStyle/>
          <a:p>
            <a:r>
              <a:rPr lang="en-US" smtClean="0"/>
              <a:t>Challenges</a:t>
            </a:r>
          </a:p>
        </p:txBody>
      </p:sp>
      <p:sp>
        <p:nvSpPr>
          <p:cNvPr id="34819" name="Rectangle 3"/>
          <p:cNvSpPr>
            <a:spLocks noGrp="1"/>
          </p:cNvSpPr>
          <p:nvPr>
            <p:ph type="body" idx="1"/>
          </p:nvPr>
        </p:nvSpPr>
        <p:spPr>
          <a:noFill/>
        </p:spPr>
        <p:txBody>
          <a:bodyPr/>
          <a:lstStyle/>
          <a:p>
            <a:pPr>
              <a:buFont typeface="Wingdings" pitchFamily="2" charset="2"/>
              <a:buChar char="v"/>
            </a:pPr>
            <a:r>
              <a:rPr lang="en-GB" sz="2800" smtClean="0">
                <a:latin typeface="Times New Roman" pitchFamily="18" charset="0"/>
                <a:cs typeface="Times New Roman" pitchFamily="18" charset="0"/>
              </a:rPr>
              <a:t>Strengthen community participation, and  intersectoral action</a:t>
            </a:r>
            <a:r>
              <a:rPr lang="en-GB" sz="2800" b="0" smtClean="0">
                <a:latin typeface="Times New Roman" pitchFamily="18" charset="0"/>
                <a:cs typeface="Times New Roman" pitchFamily="18" charset="0"/>
              </a:rPr>
              <a:t> .</a:t>
            </a:r>
          </a:p>
          <a:p>
            <a:pPr>
              <a:buFont typeface="Wingdings" pitchFamily="2" charset="2"/>
              <a:buChar char="v"/>
            </a:pPr>
            <a:r>
              <a:rPr lang="en-US" smtClean="0"/>
              <a:t>Re orientation of the health system</a:t>
            </a:r>
          </a:p>
          <a:p>
            <a:pPr>
              <a:buFont typeface="Wingdings" pitchFamily="2" charset="2"/>
              <a:buChar char="v"/>
            </a:pPr>
            <a:r>
              <a:rPr lang="en-US" smtClean="0"/>
              <a:t>Dealing with NCDs is beyond the capacity of the health sector alone. Necessary interventions should come from other sectors, e.g. ministries of industry, commerce, agriculture, justice, etc.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p:nvPr>
        </p:nvSpPr>
        <p:spPr>
          <a:noFill/>
        </p:spPr>
        <p:txBody>
          <a:bodyPr/>
          <a:lstStyle/>
          <a:p>
            <a:r>
              <a:rPr lang="en-US" smtClean="0"/>
              <a:t> Conclusions</a:t>
            </a:r>
          </a:p>
        </p:txBody>
      </p:sp>
      <p:sp>
        <p:nvSpPr>
          <p:cNvPr id="35843" name="Rectangle 3"/>
          <p:cNvSpPr>
            <a:spLocks noGrp="1"/>
          </p:cNvSpPr>
          <p:nvPr>
            <p:ph type="body" idx="1"/>
          </p:nvPr>
        </p:nvSpPr>
        <p:spPr>
          <a:noFill/>
        </p:spPr>
        <p:txBody>
          <a:bodyPr/>
          <a:lstStyle/>
          <a:p>
            <a:pPr marL="571500" indent="-571500">
              <a:lnSpc>
                <a:spcPct val="80000"/>
              </a:lnSpc>
              <a:buFontTx/>
              <a:buAutoNum type="arabicPeriod"/>
            </a:pPr>
            <a:r>
              <a:rPr lang="en-US" sz="2600" smtClean="0"/>
              <a:t>We Lack of reliable data for advocacy </a:t>
            </a:r>
          </a:p>
          <a:p>
            <a:pPr marL="571500" indent="-571500">
              <a:lnSpc>
                <a:spcPct val="80000"/>
              </a:lnSpc>
              <a:buFontTx/>
              <a:buAutoNum type="arabicPeriod"/>
            </a:pPr>
            <a:r>
              <a:rPr lang="en-US" sz="2600" smtClean="0"/>
              <a:t>Resources / funding</a:t>
            </a:r>
          </a:p>
          <a:p>
            <a:pPr marL="571500" indent="-571500">
              <a:lnSpc>
                <a:spcPct val="80000"/>
              </a:lnSpc>
              <a:buFontTx/>
              <a:buAutoNum type="arabicPeriod"/>
            </a:pPr>
            <a:r>
              <a:rPr lang="en-US" sz="2600" smtClean="0"/>
              <a:t>Political instability</a:t>
            </a:r>
          </a:p>
          <a:p>
            <a:pPr marL="571500" indent="-571500">
              <a:lnSpc>
                <a:spcPct val="80000"/>
              </a:lnSpc>
              <a:buFontTx/>
              <a:buAutoNum type="arabicPeriod"/>
            </a:pPr>
            <a:r>
              <a:rPr lang="en-US" sz="2600" smtClean="0"/>
              <a:t>We need to create supportive environment</a:t>
            </a:r>
          </a:p>
          <a:p>
            <a:pPr marL="571500" indent="-571500">
              <a:lnSpc>
                <a:spcPct val="80000"/>
              </a:lnSpc>
              <a:buFontTx/>
              <a:buAutoNum type="arabicPeriod"/>
            </a:pPr>
            <a:r>
              <a:rPr lang="en-US" sz="2600" smtClean="0"/>
              <a:t>We need to focus on training health professional</a:t>
            </a:r>
          </a:p>
          <a:p>
            <a:pPr marL="571500" indent="-571500">
              <a:lnSpc>
                <a:spcPct val="80000"/>
              </a:lnSpc>
              <a:buFontTx/>
              <a:buAutoNum type="arabicPeriod"/>
            </a:pPr>
            <a:r>
              <a:rPr lang="en-US" sz="2600" smtClean="0"/>
              <a:t>We Lack of guidelines, tool </a:t>
            </a:r>
          </a:p>
          <a:p>
            <a:pPr marL="571500" indent="-571500">
              <a:lnSpc>
                <a:spcPct val="80000"/>
              </a:lnSpc>
              <a:buFontTx/>
              <a:buAutoNum type="arabicPeriod"/>
            </a:pPr>
            <a:r>
              <a:rPr lang="en-US" sz="2600" smtClean="0"/>
              <a:t>We need to change community / society perception</a:t>
            </a:r>
          </a:p>
          <a:p>
            <a:pPr marL="571500" indent="-571500">
              <a:lnSpc>
                <a:spcPct val="80000"/>
              </a:lnSpc>
            </a:pPr>
            <a:endParaRPr lang="en-US" sz="26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4294967295"/>
          </p:nvPr>
        </p:nvSpPr>
        <p:spPr>
          <a:xfrm>
            <a:off x="146050" y="6210300"/>
            <a:ext cx="457200" cy="457200"/>
          </a:xfrm>
          <a:prstGeom prst="ellipse">
            <a:avLst/>
          </a:prstGeom>
          <a:noFill/>
        </p:spPr>
        <p:txBody>
          <a:bodyPr/>
          <a:lstStyle/>
          <a:p>
            <a:fld id="{B276DC94-13A1-41C4-98EC-10A98741AA8B}" type="slidenum">
              <a:rPr lang="en-GB" smtClean="0">
                <a:latin typeface="Arial" pitchFamily="34" charset="0"/>
              </a:rPr>
              <a:pPr/>
              <a:t>25</a:t>
            </a:fld>
            <a:endParaRPr lang="en-GB" smtClean="0">
              <a:latin typeface="Arial" pitchFamily="34" charset="0"/>
            </a:endParaRPr>
          </a:p>
        </p:txBody>
      </p:sp>
      <p:sp>
        <p:nvSpPr>
          <p:cNvPr id="82946" name="Rectangle 2"/>
          <p:cNvSpPr>
            <a:spLocks noGrp="1" noChangeArrowheads="1"/>
          </p:cNvSpPr>
          <p:nvPr>
            <p:ph type="ctrTitle"/>
          </p:nvPr>
        </p:nvSpPr>
        <p:spPr>
          <a:xfrm>
            <a:off x="609600" y="990600"/>
            <a:ext cx="7772400" cy="1143000"/>
          </a:xfrm>
        </p:spPr>
        <p:txBody>
          <a:bodyPr/>
          <a:lstStyle/>
          <a:p>
            <a:pPr eaLnBrk="1" hangingPunct="1">
              <a:defRPr/>
            </a:pPr>
            <a:r>
              <a:rPr lang="en-US" sz="4000" b="1" dirty="0" smtClean="0">
                <a:effectLst>
                  <a:outerShdw blurRad="38100" dist="38100" dir="2700000" algn="tl">
                    <a:srgbClr val="C0C0C0"/>
                  </a:outerShdw>
                </a:effectLst>
              </a:rPr>
              <a:t>The epidemiologic transition</a:t>
            </a:r>
            <a:br>
              <a:rPr lang="en-US" sz="4000" b="1" dirty="0" smtClean="0">
                <a:effectLst>
                  <a:outerShdw blurRad="38100" dist="38100" dir="2700000" algn="tl">
                    <a:srgbClr val="C0C0C0"/>
                  </a:outerShdw>
                </a:effectLst>
              </a:rPr>
            </a:br>
            <a:r>
              <a:rPr lang="en-US" sz="2400" b="1" dirty="0" smtClean="0">
                <a:effectLst>
                  <a:outerShdw blurRad="38100" dist="38100" dir="2700000" algn="tl">
                    <a:srgbClr val="C0C0C0"/>
                  </a:outerShdw>
                </a:effectLst>
              </a:rPr>
              <a:t>(</a:t>
            </a:r>
            <a:r>
              <a:rPr lang="en-US" sz="2400" b="1" dirty="0" err="1" smtClean="0">
                <a:effectLst>
                  <a:outerShdw blurRad="38100" dist="38100" dir="2700000" algn="tl">
                    <a:srgbClr val="C0C0C0"/>
                  </a:outerShdw>
                </a:effectLst>
              </a:rPr>
              <a:t>Omran</a:t>
            </a:r>
            <a:r>
              <a:rPr lang="en-US" sz="2400" b="1" dirty="0" smtClean="0">
                <a:effectLst>
                  <a:outerShdw blurRad="38100" dist="38100" dir="2700000" algn="tl">
                    <a:srgbClr val="C0C0C0"/>
                  </a:outerShdw>
                </a:effectLst>
              </a:rPr>
              <a:t>, 1971)</a:t>
            </a:r>
            <a:endParaRPr lang="en-US" sz="4000" b="1" dirty="0" smtClean="0">
              <a:effectLst>
                <a:outerShdw blurRad="38100" dist="38100" dir="2700000" algn="tl">
                  <a:srgbClr val="C0C0C0"/>
                </a:outerShdw>
              </a:effectLst>
            </a:endParaRPr>
          </a:p>
        </p:txBody>
      </p:sp>
      <p:sp>
        <p:nvSpPr>
          <p:cNvPr id="15364" name="Rectangle 3"/>
          <p:cNvSpPr>
            <a:spLocks noGrp="1" noChangeArrowheads="1"/>
          </p:cNvSpPr>
          <p:nvPr>
            <p:ph type="subTitle" idx="1"/>
          </p:nvPr>
        </p:nvSpPr>
        <p:spPr>
          <a:xfrm>
            <a:off x="684213" y="2514600"/>
            <a:ext cx="7775575" cy="2667000"/>
          </a:xfrm>
        </p:spPr>
        <p:txBody>
          <a:bodyPr/>
          <a:lstStyle/>
          <a:p>
            <a:pPr eaLnBrk="1" hangingPunct="1"/>
            <a:r>
              <a:rPr lang="en-US" sz="3600" smtClean="0"/>
              <a:t>Change in the balance of disease in a population</a:t>
            </a:r>
          </a:p>
          <a:p>
            <a:pPr eaLnBrk="1" hangingPunct="1"/>
            <a:r>
              <a:rPr lang="en-US" sz="3600" smtClean="0"/>
              <a:t> from </a:t>
            </a:r>
          </a:p>
          <a:p>
            <a:pPr eaLnBrk="1" hangingPunct="1"/>
            <a:r>
              <a:rPr lang="en-US" sz="3600" i="1" smtClean="0"/>
              <a:t>communicable diseases</a:t>
            </a:r>
          </a:p>
          <a:p>
            <a:pPr eaLnBrk="1" hangingPunct="1"/>
            <a:r>
              <a:rPr lang="en-US" sz="3600" smtClean="0"/>
              <a:t>to </a:t>
            </a:r>
          </a:p>
          <a:p>
            <a:pPr eaLnBrk="1" hangingPunct="1"/>
            <a:r>
              <a:rPr lang="en-US" sz="3600" i="1" smtClean="0"/>
              <a:t>non-communicable disease</a:t>
            </a:r>
          </a:p>
          <a:p>
            <a:pPr eaLnBrk="1" hangingPunct="1">
              <a:lnSpc>
                <a:spcPct val="10000"/>
              </a:lnSpc>
            </a:pPr>
            <a:endParaRPr lang="en-US" sz="3600" i="1"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Slide Number Placeholder 5"/>
          <p:cNvSpPr>
            <a:spLocks noGrp="1"/>
          </p:cNvSpPr>
          <p:nvPr>
            <p:ph type="sldNum" sz="quarter" idx="12"/>
          </p:nvPr>
        </p:nvSpPr>
        <p:spPr>
          <a:noFill/>
        </p:spPr>
        <p:txBody>
          <a:bodyPr/>
          <a:lstStyle/>
          <a:p>
            <a:fld id="{3E882A26-1617-4809-8D08-66530DA8826A}" type="slidenum">
              <a:rPr lang="en-GB" smtClean="0">
                <a:latin typeface="Arial" pitchFamily="34" charset="0"/>
              </a:rPr>
              <a:pPr/>
              <a:t>26</a:t>
            </a:fld>
            <a:endParaRPr lang="en-GB" smtClean="0">
              <a:latin typeface="Arial" pitchFamily="34" charset="0"/>
            </a:endParaRPr>
          </a:p>
        </p:txBody>
      </p:sp>
      <p:sp>
        <p:nvSpPr>
          <p:cNvPr id="80898" name="Rectangle 2"/>
          <p:cNvSpPr>
            <a:spLocks noGrp="1" noChangeArrowheads="1"/>
          </p:cNvSpPr>
          <p:nvPr>
            <p:ph type="title"/>
          </p:nvPr>
        </p:nvSpPr>
        <p:spPr/>
        <p:txBody>
          <a:bodyPr/>
          <a:lstStyle/>
          <a:p>
            <a:pPr eaLnBrk="1" hangingPunct="1">
              <a:defRPr/>
            </a:pPr>
            <a:r>
              <a:rPr lang="en-GB" sz="1800" b="1" dirty="0" smtClean="0">
                <a:effectLst>
                  <a:outerShdw blurRad="38100" dist="38100" dir="2700000" algn="tl">
                    <a:srgbClr val="C0C0C0"/>
                  </a:outerShdw>
                </a:effectLst>
              </a:rPr>
              <a:t>Decline in proportion of total mortality due to infectious diseases </a:t>
            </a:r>
            <a:br>
              <a:rPr lang="en-GB" sz="1800" b="1" dirty="0" smtClean="0">
                <a:effectLst>
                  <a:outerShdw blurRad="38100" dist="38100" dir="2700000" algn="tl">
                    <a:srgbClr val="C0C0C0"/>
                  </a:outerShdw>
                </a:effectLst>
              </a:rPr>
            </a:br>
            <a:r>
              <a:rPr lang="en-GB" sz="1800" b="1" dirty="0" smtClean="0">
                <a:effectLst>
                  <a:outerShdw blurRad="38100" dist="38100" dir="2700000" algn="tl">
                    <a:srgbClr val="C0C0C0"/>
                  </a:outerShdw>
                </a:effectLst>
              </a:rPr>
              <a:t/>
            </a:r>
            <a:br>
              <a:rPr lang="en-GB" sz="1800" b="1" dirty="0" smtClean="0">
                <a:effectLst>
                  <a:outerShdw blurRad="38100" dist="38100" dir="2700000" algn="tl">
                    <a:srgbClr val="C0C0C0"/>
                  </a:outerShdw>
                </a:effectLst>
              </a:rPr>
            </a:br>
            <a:r>
              <a:rPr lang="en-GB" sz="1800" b="1" dirty="0" smtClean="0">
                <a:effectLst>
                  <a:outerShdw blurRad="38100" dist="38100" dir="2700000" algn="tl">
                    <a:srgbClr val="C0C0C0"/>
                  </a:outerShdw>
                </a:effectLst>
              </a:rPr>
              <a:t>England &amp; Wales, 1911-94, by age</a:t>
            </a:r>
          </a:p>
        </p:txBody>
      </p:sp>
      <p:grpSp>
        <p:nvGrpSpPr>
          <p:cNvPr id="2" name="Group 3"/>
          <p:cNvGrpSpPr>
            <a:grpSpLocks/>
          </p:cNvGrpSpPr>
          <p:nvPr/>
        </p:nvGrpSpPr>
        <p:grpSpPr bwMode="auto">
          <a:xfrm>
            <a:off x="685800" y="2417763"/>
            <a:ext cx="7796213" cy="4368800"/>
            <a:chOff x="433" y="1248"/>
            <a:chExt cx="4911" cy="2752"/>
          </a:xfrm>
        </p:grpSpPr>
        <p:graphicFrame>
          <p:nvGraphicFramePr>
            <p:cNvPr id="1026" name="Object 4"/>
            <p:cNvGraphicFramePr>
              <a:graphicFrameLocks noChangeAspect="1"/>
            </p:cNvGraphicFramePr>
            <p:nvPr/>
          </p:nvGraphicFramePr>
          <p:xfrm>
            <a:off x="433" y="1248"/>
            <a:ext cx="2399" cy="2752"/>
          </p:xfrm>
          <a:graphic>
            <a:graphicData uri="http://schemas.openxmlformats.org/presentationml/2006/ole">
              <p:oleObj spid="_x0000_s104450" name="Chart" r:id="rId4" imgW="3810000" imgH="4619549" progId="MSGraph.Chart.8">
                <p:embed followColorScheme="full"/>
              </p:oleObj>
            </a:graphicData>
          </a:graphic>
        </p:graphicFrame>
        <p:graphicFrame>
          <p:nvGraphicFramePr>
            <p:cNvPr id="1027" name="Object 5"/>
            <p:cNvGraphicFramePr>
              <a:graphicFrameLocks noChangeAspect="1"/>
            </p:cNvGraphicFramePr>
            <p:nvPr/>
          </p:nvGraphicFramePr>
          <p:xfrm>
            <a:off x="3024" y="1248"/>
            <a:ext cx="2320" cy="2752"/>
          </p:xfrm>
          <a:graphic>
            <a:graphicData uri="http://schemas.openxmlformats.org/presentationml/2006/ole">
              <p:oleObj spid="_x0000_s104451" name="Chart" r:id="rId5" imgW="3876751" imgH="4619549" progId="MSGraph.Chart.8">
                <p:embed followColorScheme="full"/>
              </p:oleObj>
            </a:graphicData>
          </a:graphic>
        </p:graphicFrame>
        <p:sp>
          <p:nvSpPr>
            <p:cNvPr id="80902" name="Text Box 6"/>
            <p:cNvSpPr txBox="1">
              <a:spLocks noChangeArrowheads="1"/>
            </p:cNvSpPr>
            <p:nvPr/>
          </p:nvSpPr>
          <p:spPr bwMode="auto">
            <a:xfrm>
              <a:off x="1920" y="1488"/>
              <a:ext cx="606" cy="288"/>
            </a:xfrm>
            <a:prstGeom prst="rect">
              <a:avLst/>
            </a:prstGeom>
            <a:noFill/>
            <a:ln w="9525">
              <a:noFill/>
              <a:miter lim="800000"/>
              <a:headEnd/>
              <a:tailEnd/>
            </a:ln>
            <a:effectLst/>
          </p:spPr>
          <p:txBody>
            <a:bodyPr wrap="none">
              <a:spAutoFit/>
            </a:bodyPr>
            <a:lstStyle/>
            <a:p>
              <a:pPr>
                <a:defRPr/>
              </a:pPr>
              <a:r>
                <a:rPr lang="en-GB" sz="2400" b="1" dirty="0">
                  <a:solidFill>
                    <a:schemeClr val="tx2"/>
                  </a:solidFill>
                  <a:effectLst>
                    <a:outerShdw blurRad="38100" dist="38100" dir="2700000" algn="tl">
                      <a:srgbClr val="C0C0C0"/>
                    </a:outerShdw>
                  </a:effectLst>
                  <a:latin typeface="Times New Roman" pitchFamily="18" charset="0"/>
                </a:rPr>
                <a:t>Males</a:t>
              </a:r>
            </a:p>
          </p:txBody>
        </p:sp>
        <p:sp>
          <p:nvSpPr>
            <p:cNvPr id="80903" name="Text Box 7"/>
            <p:cNvSpPr txBox="1">
              <a:spLocks noChangeArrowheads="1"/>
            </p:cNvSpPr>
            <p:nvPr/>
          </p:nvSpPr>
          <p:spPr bwMode="auto">
            <a:xfrm>
              <a:off x="4358" y="1466"/>
              <a:ext cx="787" cy="288"/>
            </a:xfrm>
            <a:prstGeom prst="rect">
              <a:avLst/>
            </a:prstGeom>
            <a:noFill/>
            <a:ln w="9525">
              <a:noFill/>
              <a:miter lim="800000"/>
              <a:headEnd/>
              <a:tailEnd/>
            </a:ln>
            <a:effectLst/>
          </p:spPr>
          <p:txBody>
            <a:bodyPr wrap="none">
              <a:spAutoFit/>
            </a:bodyPr>
            <a:lstStyle/>
            <a:p>
              <a:pPr>
                <a:defRPr/>
              </a:pPr>
              <a:r>
                <a:rPr lang="en-GB" sz="2400" b="1">
                  <a:solidFill>
                    <a:schemeClr val="tx2"/>
                  </a:solidFill>
                  <a:effectLst>
                    <a:outerShdw blurRad="38100" dist="38100" dir="2700000" algn="tl">
                      <a:srgbClr val="C0C0C0"/>
                    </a:outerShdw>
                  </a:effectLst>
                  <a:latin typeface="Times New Roman" pitchFamily="18" charset="0"/>
                </a:rPr>
                <a:t>Females</a:t>
              </a:r>
            </a:p>
          </p:txBody>
        </p:sp>
        <p:sp>
          <p:nvSpPr>
            <p:cNvPr id="80904" name="Text Box 8"/>
            <p:cNvSpPr txBox="1">
              <a:spLocks noChangeArrowheads="1"/>
            </p:cNvSpPr>
            <p:nvPr/>
          </p:nvSpPr>
          <p:spPr bwMode="auto">
            <a:xfrm>
              <a:off x="960" y="1824"/>
              <a:ext cx="351" cy="212"/>
            </a:xfrm>
            <a:prstGeom prst="rect">
              <a:avLst/>
            </a:prstGeom>
            <a:noFill/>
            <a:ln w="9525">
              <a:noFill/>
              <a:miter lim="800000"/>
              <a:headEnd/>
              <a:tailEnd/>
            </a:ln>
            <a:effectLst/>
          </p:spPr>
          <p:txBody>
            <a:bodyPr wrap="none">
              <a:spAutoFit/>
            </a:bodyPr>
            <a:lstStyle/>
            <a:p>
              <a:pPr>
                <a:defRPr/>
              </a:pPr>
              <a:r>
                <a:rPr lang="en-GB" sz="1600" b="1">
                  <a:solidFill>
                    <a:schemeClr val="tx2"/>
                  </a:solidFill>
                  <a:effectLst>
                    <a:outerShdw blurRad="38100" dist="38100" dir="2700000" algn="tl">
                      <a:srgbClr val="C0C0C0"/>
                    </a:outerShdw>
                  </a:effectLst>
                  <a:latin typeface="Times New Roman" pitchFamily="18" charset="0"/>
                </a:rPr>
                <a:t>1-14</a:t>
              </a:r>
            </a:p>
          </p:txBody>
        </p:sp>
        <p:sp>
          <p:nvSpPr>
            <p:cNvPr id="80905" name="Text Box 9"/>
            <p:cNvSpPr txBox="1">
              <a:spLocks noChangeArrowheads="1"/>
            </p:cNvSpPr>
            <p:nvPr/>
          </p:nvSpPr>
          <p:spPr bwMode="auto">
            <a:xfrm>
              <a:off x="960" y="2640"/>
              <a:ext cx="415" cy="212"/>
            </a:xfrm>
            <a:prstGeom prst="rect">
              <a:avLst/>
            </a:prstGeom>
            <a:noFill/>
            <a:ln w="9525">
              <a:noFill/>
              <a:miter lim="800000"/>
              <a:headEnd/>
              <a:tailEnd/>
            </a:ln>
            <a:effectLst/>
          </p:spPr>
          <p:txBody>
            <a:bodyPr wrap="none">
              <a:spAutoFit/>
            </a:bodyPr>
            <a:lstStyle/>
            <a:p>
              <a:pPr>
                <a:defRPr/>
              </a:pPr>
              <a:r>
                <a:rPr lang="en-GB" sz="1600" b="1">
                  <a:effectLst>
                    <a:outerShdw blurRad="38100" dist="38100" dir="2700000" algn="tl">
                      <a:srgbClr val="C0C0C0"/>
                    </a:outerShdw>
                  </a:effectLst>
                  <a:latin typeface="Times New Roman" pitchFamily="18" charset="0"/>
                </a:rPr>
                <a:t>25-44</a:t>
              </a:r>
            </a:p>
          </p:txBody>
        </p:sp>
        <p:sp>
          <p:nvSpPr>
            <p:cNvPr id="80906" name="Text Box 10"/>
            <p:cNvSpPr txBox="1">
              <a:spLocks noChangeArrowheads="1"/>
            </p:cNvSpPr>
            <p:nvPr/>
          </p:nvSpPr>
          <p:spPr bwMode="auto">
            <a:xfrm>
              <a:off x="950" y="2967"/>
              <a:ext cx="415" cy="212"/>
            </a:xfrm>
            <a:prstGeom prst="rect">
              <a:avLst/>
            </a:prstGeom>
            <a:noFill/>
            <a:ln w="9525">
              <a:noFill/>
              <a:miter lim="800000"/>
              <a:headEnd/>
              <a:tailEnd/>
            </a:ln>
            <a:effectLst/>
          </p:spPr>
          <p:txBody>
            <a:bodyPr wrap="none">
              <a:spAutoFit/>
            </a:bodyPr>
            <a:lstStyle/>
            <a:p>
              <a:pPr>
                <a:defRPr/>
              </a:pPr>
              <a:r>
                <a:rPr lang="en-GB" sz="1600" b="1">
                  <a:effectLst>
                    <a:outerShdw blurRad="38100" dist="38100" dir="2700000" algn="tl">
                      <a:srgbClr val="C0C0C0"/>
                    </a:outerShdw>
                  </a:effectLst>
                  <a:latin typeface="Times New Roman" pitchFamily="18" charset="0"/>
                </a:rPr>
                <a:t>45-64</a:t>
              </a:r>
            </a:p>
          </p:txBody>
        </p:sp>
        <p:sp>
          <p:nvSpPr>
            <p:cNvPr id="80907" name="Text Box 11"/>
            <p:cNvSpPr txBox="1">
              <a:spLocks noChangeArrowheads="1"/>
            </p:cNvSpPr>
            <p:nvPr/>
          </p:nvSpPr>
          <p:spPr bwMode="auto">
            <a:xfrm>
              <a:off x="960" y="3360"/>
              <a:ext cx="415" cy="212"/>
            </a:xfrm>
            <a:prstGeom prst="rect">
              <a:avLst/>
            </a:prstGeom>
            <a:noFill/>
            <a:ln w="9525">
              <a:noFill/>
              <a:miter lim="800000"/>
              <a:headEnd/>
              <a:tailEnd/>
            </a:ln>
            <a:effectLst/>
          </p:spPr>
          <p:txBody>
            <a:bodyPr wrap="none">
              <a:spAutoFit/>
            </a:bodyPr>
            <a:lstStyle/>
            <a:p>
              <a:pPr>
                <a:defRPr/>
              </a:pPr>
              <a:r>
                <a:rPr lang="en-GB" sz="1600" b="1">
                  <a:effectLst>
                    <a:outerShdw blurRad="38100" dist="38100" dir="2700000" algn="tl">
                      <a:srgbClr val="C0C0C0"/>
                    </a:outerShdw>
                  </a:effectLst>
                  <a:latin typeface="Times New Roman" pitchFamily="18" charset="0"/>
                </a:rPr>
                <a:t>65-74</a:t>
              </a:r>
            </a:p>
          </p:txBody>
        </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p>
            <a:fld id="{C6744963-2085-4E27-BBB7-0503631CFDAD}" type="slidenum">
              <a:rPr lang="en-GB" smtClean="0">
                <a:latin typeface="Arial" pitchFamily="34" charset="0"/>
              </a:rPr>
              <a:pPr/>
              <a:t>27</a:t>
            </a:fld>
            <a:endParaRPr lang="en-GB" smtClean="0">
              <a:latin typeface="Arial" pitchFamily="34" charset="0"/>
            </a:endParaRPr>
          </a:p>
        </p:txBody>
      </p:sp>
      <p:sp>
        <p:nvSpPr>
          <p:cNvPr id="10242" name="Rectangle 2"/>
          <p:cNvSpPr>
            <a:spLocks noGrp="1" noChangeArrowheads="1"/>
          </p:cNvSpPr>
          <p:nvPr>
            <p:ph type="title"/>
          </p:nvPr>
        </p:nvSpPr>
        <p:spPr>
          <a:xfrm>
            <a:off x="0" y="274638"/>
            <a:ext cx="9144000" cy="1143000"/>
          </a:xfrm>
        </p:spPr>
        <p:txBody>
          <a:bodyPr/>
          <a:lstStyle/>
          <a:p>
            <a:pPr eaLnBrk="1" hangingPunct="1">
              <a:defRPr/>
            </a:pPr>
            <a:r>
              <a:rPr lang="en-GB" sz="2800" b="1" dirty="0" smtClean="0">
                <a:effectLst>
                  <a:outerShdw blurRad="38100" dist="38100" dir="2700000" algn="tl">
                    <a:srgbClr val="C0C0C0"/>
                  </a:outerShdw>
                </a:effectLst>
              </a:rPr>
              <a:t>Non-communicable diseases as % of all deaths by global region  (all ages)</a:t>
            </a:r>
          </a:p>
        </p:txBody>
      </p:sp>
      <p:graphicFrame>
        <p:nvGraphicFramePr>
          <p:cNvPr id="10294" name="Group 54"/>
          <p:cNvGraphicFramePr>
            <a:graphicFrameLocks noGrp="1"/>
          </p:cNvGraphicFramePr>
          <p:nvPr>
            <p:ph idx="1"/>
          </p:nvPr>
        </p:nvGraphicFramePr>
        <p:xfrm>
          <a:off x="1331913" y="1844675"/>
          <a:ext cx="7056437" cy="4017964"/>
        </p:xfrm>
        <a:graphic>
          <a:graphicData uri="http://schemas.openxmlformats.org/drawingml/2006/table">
            <a:tbl>
              <a:tblPr/>
              <a:tblGrid>
                <a:gridCol w="5643562"/>
                <a:gridCol w="1412875"/>
              </a:tblGrid>
              <a:tr h="679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1" i="0" u="none" strike="noStrike" cap="none" normalizeH="0" baseline="0" smtClean="0">
                          <a:ln>
                            <a:noFill/>
                          </a:ln>
                          <a:solidFill>
                            <a:schemeClr val="tx1"/>
                          </a:solidFill>
                          <a:effectLst/>
                          <a:latin typeface="Arial" charset="0"/>
                        </a:rPr>
                        <a:t>WORLDWIDE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1" i="0" u="none" strike="noStrike" cap="none" normalizeH="0" baseline="0" smtClean="0">
                          <a:ln>
                            <a:noFill/>
                          </a:ln>
                          <a:solidFill>
                            <a:schemeClr val="tx1"/>
                          </a:solidFill>
                          <a:effectLst/>
                          <a:latin typeface="Arial" charset="0"/>
                        </a:rPr>
                        <a:t>59%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46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N.America; W Europe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88%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1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China, W Pacific, + some SE Asia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Latin America + Caribbean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67%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S E Asia including India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51%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6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Sub-Saharan Africa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21%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4294967295"/>
          </p:nvPr>
        </p:nvSpPr>
        <p:spPr>
          <a:xfrm>
            <a:off x="146050" y="6210300"/>
            <a:ext cx="457200" cy="457200"/>
          </a:xfrm>
          <a:prstGeom prst="ellipse">
            <a:avLst/>
          </a:prstGeom>
          <a:noFill/>
        </p:spPr>
        <p:txBody>
          <a:bodyPr/>
          <a:lstStyle/>
          <a:p>
            <a:fld id="{66F91C17-C689-4EC7-AE7C-12E650332904}" type="slidenum">
              <a:rPr lang="en-GB" smtClean="0">
                <a:latin typeface="Arial" pitchFamily="34" charset="0"/>
              </a:rPr>
              <a:pPr/>
              <a:t>28</a:t>
            </a:fld>
            <a:endParaRPr lang="en-GB" smtClean="0">
              <a:latin typeface="Arial" pitchFamily="34" charset="0"/>
            </a:endParaRPr>
          </a:p>
        </p:txBody>
      </p:sp>
      <p:sp>
        <p:nvSpPr>
          <p:cNvPr id="6148" name="Rectangle 4"/>
          <p:cNvSpPr>
            <a:spLocks noGrp="1" noChangeArrowheads="1"/>
          </p:cNvSpPr>
          <p:nvPr>
            <p:ph type="title"/>
          </p:nvPr>
        </p:nvSpPr>
        <p:spPr>
          <a:xfrm>
            <a:off x="323850" y="908050"/>
            <a:ext cx="8229600" cy="1143000"/>
          </a:xfrm>
        </p:spPr>
        <p:txBody>
          <a:bodyPr/>
          <a:lstStyle/>
          <a:p>
            <a:pPr eaLnBrk="1" hangingPunct="1">
              <a:defRPr/>
            </a:pPr>
            <a:r>
              <a:rPr lang="en-GB" sz="4000" b="1" dirty="0" smtClean="0">
                <a:effectLst>
                  <a:outerShdw blurRad="38100" dist="38100" dir="2700000" algn="tl">
                    <a:srgbClr val="C0C0C0"/>
                  </a:outerShdw>
                </a:effectLst>
              </a:rPr>
              <a:t>Drivers of the epidemiological transition in low and middle income countries</a:t>
            </a:r>
          </a:p>
        </p:txBody>
      </p:sp>
      <p:sp>
        <p:nvSpPr>
          <p:cNvPr id="21508" name="Rectangle 5"/>
          <p:cNvSpPr>
            <a:spLocks noGrp="1" noChangeArrowheads="1"/>
          </p:cNvSpPr>
          <p:nvPr>
            <p:ph type="body" idx="1"/>
          </p:nvPr>
        </p:nvSpPr>
        <p:spPr>
          <a:xfrm>
            <a:off x="323850" y="2924175"/>
            <a:ext cx="8229600" cy="2879725"/>
          </a:xfrm>
        </p:spPr>
        <p:txBody>
          <a:bodyPr/>
          <a:lstStyle/>
          <a:p>
            <a:pPr eaLnBrk="1" hangingPunct="1"/>
            <a:r>
              <a:rPr lang="en-GB" smtClean="0"/>
              <a:t>Population ageing</a:t>
            </a:r>
          </a:p>
          <a:p>
            <a:pPr eaLnBrk="1" hangingPunct="1"/>
            <a:r>
              <a:rPr lang="en-GB" smtClean="0"/>
              <a:t>Major socio-economic changes (especially urbanisation)</a:t>
            </a:r>
          </a:p>
          <a:p>
            <a:pPr lvl="1" eaLnBrk="1" hangingPunct="1"/>
            <a:r>
              <a:rPr lang="en-GB" smtClean="0"/>
              <a:t>changes in risk factors such as diet, physical activity, smoking etc.</a:t>
            </a:r>
          </a:p>
          <a:p>
            <a:pPr lvl="1" eaLnBrk="1" hangingPunct="1">
              <a:buFontTx/>
              <a:buNone/>
            </a:pPr>
            <a:endParaRPr lang="en-GB"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4294967295"/>
          </p:nvPr>
        </p:nvSpPr>
        <p:spPr>
          <a:xfrm>
            <a:off x="146050" y="6210300"/>
            <a:ext cx="457200" cy="457200"/>
          </a:xfrm>
          <a:prstGeom prst="ellipse">
            <a:avLst/>
          </a:prstGeom>
          <a:noFill/>
        </p:spPr>
        <p:txBody>
          <a:bodyPr/>
          <a:lstStyle/>
          <a:p>
            <a:fld id="{25803DB2-D9BB-4B6E-B91F-5277DDD7925C}" type="slidenum">
              <a:rPr lang="en-GB" smtClean="0">
                <a:latin typeface="Arial" pitchFamily="34" charset="0"/>
              </a:rPr>
              <a:pPr/>
              <a:t>29</a:t>
            </a:fld>
            <a:endParaRPr lang="en-GB" smtClean="0">
              <a:latin typeface="Arial" pitchFamily="34" charset="0"/>
            </a:endParaRPr>
          </a:p>
        </p:txBody>
      </p:sp>
      <p:sp>
        <p:nvSpPr>
          <p:cNvPr id="107524" name="Rectangle 4"/>
          <p:cNvSpPr>
            <a:spLocks noGrp="1" noChangeArrowheads="1"/>
          </p:cNvSpPr>
          <p:nvPr>
            <p:ph type="ctrTitle"/>
          </p:nvPr>
        </p:nvSpPr>
        <p:spPr/>
        <p:txBody>
          <a:bodyPr/>
          <a:lstStyle/>
          <a:p>
            <a:pPr eaLnBrk="1" hangingPunct="1">
              <a:defRPr/>
            </a:pPr>
            <a:r>
              <a:rPr lang="en-GB" b="1" dirty="0" smtClean="0">
                <a:effectLst>
                  <a:outerShdw blurRad="38100" dist="38100" dir="2700000" algn="tl">
                    <a:srgbClr val="C0C0C0"/>
                  </a:outerShdw>
                </a:effectLst>
              </a:rPr>
              <a:t>Global Burden of Disease (GBD) Study</a:t>
            </a:r>
            <a:br>
              <a:rPr lang="en-GB" b="1" dirty="0" smtClean="0">
                <a:effectLst>
                  <a:outerShdw blurRad="38100" dist="38100" dir="2700000" algn="tl">
                    <a:srgbClr val="C0C0C0"/>
                  </a:outerShdw>
                </a:effectLst>
              </a:rPr>
            </a:br>
            <a:endParaRPr lang="en-GB" b="1" dirty="0" smtClean="0">
              <a:effectLst>
                <a:outerShdw blurRad="38100" dist="38100" dir="2700000" algn="tl">
                  <a:srgbClr val="C0C0C0"/>
                </a:outerShdw>
              </a:effectLst>
            </a:endParaRPr>
          </a:p>
        </p:txBody>
      </p:sp>
      <p:sp>
        <p:nvSpPr>
          <p:cNvPr id="22532" name="Rectangle 5"/>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p:nvPr>
        </p:nvSpPr>
        <p:spPr>
          <a:noFill/>
        </p:spPr>
        <p:txBody>
          <a:bodyPr/>
          <a:lstStyle/>
          <a:p>
            <a:r>
              <a:rPr lang="en-US" smtClean="0"/>
              <a:t>The Regional Situation</a:t>
            </a:r>
          </a:p>
        </p:txBody>
      </p:sp>
      <p:sp>
        <p:nvSpPr>
          <p:cNvPr id="9219" name="Rectangle 3"/>
          <p:cNvSpPr>
            <a:spLocks noGrp="1"/>
          </p:cNvSpPr>
          <p:nvPr>
            <p:ph type="body" idx="1"/>
          </p:nvPr>
        </p:nvSpPr>
        <p:spPr>
          <a:noFill/>
        </p:spPr>
        <p:txBody>
          <a:bodyPr/>
          <a:lstStyle/>
          <a:p>
            <a:pPr eaLnBrk="1" hangingPunct="1">
              <a:lnSpc>
                <a:spcPct val="90000"/>
              </a:lnSpc>
              <a:spcBef>
                <a:spcPct val="0"/>
              </a:spcBef>
              <a:spcAft>
                <a:spcPct val="0"/>
              </a:spcAft>
              <a:buClrTx/>
              <a:buSzTx/>
              <a:buFont typeface="Wingdings" pitchFamily="2" charset="2"/>
              <a:buChar char="§"/>
            </a:pPr>
            <a:r>
              <a:rPr lang="en-US" b="0" smtClean="0">
                <a:solidFill>
                  <a:srgbClr val="FFFFFF"/>
                </a:solidFill>
                <a:latin typeface="Times New Roman" pitchFamily="18" charset="0"/>
              </a:rPr>
              <a:t>In the WHO Region for the Eastern Mediterranean, Chronic Diseases (CVD, Cancer, Diabetes etc..) account for 52% of all deaths and 47% of the  disease burden in EMR during the year 2005</a:t>
            </a:r>
            <a:r>
              <a:rPr lang="en-US" sz="2600" smtClean="0"/>
              <a:t> </a:t>
            </a:r>
          </a:p>
          <a:p>
            <a:pPr eaLnBrk="1" hangingPunct="1">
              <a:lnSpc>
                <a:spcPct val="90000"/>
              </a:lnSpc>
              <a:spcBef>
                <a:spcPct val="0"/>
              </a:spcBef>
              <a:spcAft>
                <a:spcPct val="0"/>
              </a:spcAft>
              <a:buClrTx/>
              <a:buSzTx/>
              <a:buFont typeface="Wingdings" pitchFamily="2" charset="2"/>
              <a:buChar char="§"/>
            </a:pPr>
            <a:endParaRPr lang="en-US" sz="2600" smtClean="0"/>
          </a:p>
          <a:p>
            <a:pPr eaLnBrk="1" hangingPunct="1">
              <a:lnSpc>
                <a:spcPct val="90000"/>
              </a:lnSpc>
              <a:spcBef>
                <a:spcPct val="0"/>
              </a:spcBef>
              <a:spcAft>
                <a:spcPct val="0"/>
              </a:spcAft>
              <a:buClrTx/>
              <a:buSzTx/>
              <a:buFont typeface="Wingdings" pitchFamily="2" charset="2"/>
              <a:buChar char="§"/>
            </a:pPr>
            <a:r>
              <a:rPr lang="en-US" sz="2600" b="0" smtClean="0"/>
              <a:t>This burden is likely to rise to 60% in the year 2020.</a:t>
            </a:r>
          </a:p>
          <a:p>
            <a:pPr eaLnBrk="1" hangingPunct="1">
              <a:lnSpc>
                <a:spcPct val="90000"/>
              </a:lnSpc>
              <a:spcBef>
                <a:spcPct val="0"/>
              </a:spcBef>
              <a:spcAft>
                <a:spcPct val="0"/>
              </a:spcAft>
              <a:buClrTx/>
              <a:buSzTx/>
              <a:buFont typeface="Wingdings" pitchFamily="2" charset="2"/>
              <a:buNone/>
            </a:pPr>
            <a:endParaRPr lang="en-US" sz="2600" b="0" smtClean="0"/>
          </a:p>
          <a:p>
            <a:pPr>
              <a:lnSpc>
                <a:spcPct val="90000"/>
              </a:lnSpc>
              <a:buSzTx/>
              <a:buFont typeface="Wingdings" pitchFamily="2" charset="2"/>
              <a:buChar char="§"/>
            </a:pPr>
            <a:r>
              <a:rPr lang="en-US" sz="2600" b="0" smtClean="0"/>
              <a:t>The conventional risk factors may explain 75% of chronic diseases.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4294967295"/>
          </p:nvPr>
        </p:nvSpPr>
        <p:spPr>
          <a:xfrm>
            <a:off x="146050" y="6210300"/>
            <a:ext cx="457200" cy="457200"/>
          </a:xfrm>
          <a:prstGeom prst="ellipse">
            <a:avLst/>
          </a:prstGeom>
          <a:noFill/>
        </p:spPr>
        <p:txBody>
          <a:bodyPr/>
          <a:lstStyle/>
          <a:p>
            <a:fld id="{46CABEE1-DDD2-4ED2-806F-149DC9167F0A}" type="slidenum">
              <a:rPr lang="en-GB" smtClean="0">
                <a:latin typeface="Arial" pitchFamily="34" charset="0"/>
              </a:rPr>
              <a:pPr/>
              <a:t>30</a:t>
            </a:fld>
            <a:endParaRPr lang="en-GB" smtClean="0">
              <a:latin typeface="Arial" pitchFamily="34" charset="0"/>
            </a:endParaRPr>
          </a:p>
        </p:txBody>
      </p:sp>
      <p:sp>
        <p:nvSpPr>
          <p:cNvPr id="118786" name="Rectangle 2"/>
          <p:cNvSpPr>
            <a:spLocks noGrp="1" noChangeArrowheads="1"/>
          </p:cNvSpPr>
          <p:nvPr>
            <p:ph type="title"/>
          </p:nvPr>
        </p:nvSpPr>
        <p:spPr/>
        <p:txBody>
          <a:bodyPr/>
          <a:lstStyle/>
          <a:p>
            <a:pPr eaLnBrk="1" hangingPunct="1">
              <a:defRPr/>
            </a:pPr>
            <a:r>
              <a:rPr lang="en-GB" sz="4000" b="1" dirty="0" smtClean="0">
                <a:effectLst>
                  <a:outerShdw blurRad="38100" dist="38100" dir="2700000" algn="tl">
                    <a:srgbClr val="C0C0C0"/>
                  </a:outerShdw>
                </a:effectLst>
              </a:rPr>
              <a:t>GBD 2001 mortality estimates</a:t>
            </a:r>
          </a:p>
        </p:txBody>
      </p:sp>
      <p:sp>
        <p:nvSpPr>
          <p:cNvPr id="23556" name="Rectangle 3"/>
          <p:cNvSpPr>
            <a:spLocks noGrp="1" noChangeArrowheads="1"/>
          </p:cNvSpPr>
          <p:nvPr>
            <p:ph type="body" idx="1"/>
          </p:nvPr>
        </p:nvSpPr>
        <p:spPr>
          <a:xfrm>
            <a:off x="457200" y="1412875"/>
            <a:ext cx="8229600" cy="4708525"/>
          </a:xfrm>
        </p:spPr>
        <p:txBody>
          <a:bodyPr/>
          <a:lstStyle/>
          <a:p>
            <a:pPr eaLnBrk="1" hangingPunct="1"/>
            <a:r>
              <a:rPr lang="en-GB" smtClean="0"/>
              <a:t>107 countries had collected “useable” information on cause of death from registration systems</a:t>
            </a:r>
          </a:p>
          <a:p>
            <a:pPr eaLnBrk="1" hangingPunct="1"/>
            <a:r>
              <a:rPr lang="en-GB" smtClean="0"/>
              <a:t>55 countries (42 in sub Saharan Africa) no information on adult mortality</a:t>
            </a:r>
          </a:p>
          <a:p>
            <a:pPr eaLnBrk="1" hangingPunct="1"/>
            <a:r>
              <a:rPr lang="en-GB" smtClean="0"/>
              <a:t>Estimates based on many assumptions and extrapolations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GB" sz="3600" b="1" dirty="0" smtClean="0">
                <a:effectLst>
                  <a:outerShdw blurRad="38100" dist="38100" dir="2700000" algn="tl">
                    <a:srgbClr val="000000">
                      <a:alpha val="43137"/>
                    </a:srgbClr>
                  </a:outerShdw>
                </a:effectLst>
              </a:rPr>
              <a:t>Distribution of deaths in the world by sex, 2004</a:t>
            </a:r>
          </a:p>
        </p:txBody>
      </p:sp>
      <p:sp>
        <p:nvSpPr>
          <p:cNvPr id="26627" name="Slide Number Placeholder 3"/>
          <p:cNvSpPr>
            <a:spLocks noGrp="1"/>
          </p:cNvSpPr>
          <p:nvPr>
            <p:ph type="sldNum" sz="quarter" idx="4294967295"/>
          </p:nvPr>
        </p:nvSpPr>
        <p:spPr>
          <a:xfrm>
            <a:off x="146050" y="6210300"/>
            <a:ext cx="457200" cy="457200"/>
          </a:xfrm>
          <a:prstGeom prst="ellipse">
            <a:avLst/>
          </a:prstGeom>
          <a:noFill/>
        </p:spPr>
        <p:txBody>
          <a:bodyPr/>
          <a:lstStyle/>
          <a:p>
            <a:fld id="{FA4FDE6D-F148-4E54-B636-BC32A61F85C9}" type="slidenum">
              <a:rPr lang="en-GB" smtClean="0">
                <a:latin typeface="Arial" pitchFamily="34" charset="0"/>
              </a:rPr>
              <a:pPr/>
              <a:t>31</a:t>
            </a:fld>
            <a:endParaRPr lang="en-GB" smtClean="0">
              <a:latin typeface="Arial" pitchFamily="34" charset="0"/>
            </a:endParaRPr>
          </a:p>
        </p:txBody>
      </p:sp>
      <p:pic>
        <p:nvPicPr>
          <p:cNvPr id="26628" name="Picture 3"/>
          <p:cNvPicPr>
            <a:picLocks noChangeAspect="1" noChangeArrowheads="1"/>
          </p:cNvPicPr>
          <p:nvPr/>
        </p:nvPicPr>
        <p:blipFill>
          <a:blip r:embed="rId3" cstate="print"/>
          <a:srcRect/>
          <a:stretch>
            <a:fillRect/>
          </a:stretch>
        </p:blipFill>
        <p:spPr bwMode="auto">
          <a:xfrm>
            <a:off x="704850" y="1643063"/>
            <a:ext cx="7867650" cy="4895850"/>
          </a:xfrm>
          <a:prstGeom prst="rect">
            <a:avLst/>
          </a:prstGeom>
          <a:noFill/>
          <a:ln w="9525">
            <a:noFill/>
            <a:miter lim="800000"/>
            <a:headEnd/>
            <a:tailEnd/>
          </a:ln>
        </p:spPr>
      </p:pic>
      <p:sp>
        <p:nvSpPr>
          <p:cNvPr id="26629" name="TextBox 6"/>
          <p:cNvSpPr txBox="1">
            <a:spLocks noChangeArrowheads="1"/>
          </p:cNvSpPr>
          <p:nvPr/>
        </p:nvSpPr>
        <p:spPr bwMode="auto">
          <a:xfrm>
            <a:off x="5803900" y="6488113"/>
            <a:ext cx="3340100" cy="369887"/>
          </a:xfrm>
          <a:prstGeom prst="rect">
            <a:avLst/>
          </a:prstGeom>
          <a:noFill/>
          <a:ln w="9525">
            <a:noFill/>
            <a:miter lim="800000"/>
            <a:headEnd/>
            <a:tailEnd/>
          </a:ln>
        </p:spPr>
        <p:txBody>
          <a:bodyPr wrap="none">
            <a:spAutoFit/>
          </a:bodyPr>
          <a:lstStyle/>
          <a:p>
            <a:r>
              <a:rPr lang="en-GB"/>
              <a:t>GBD report 2004 update, 2008</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GB" sz="2700" b="1" dirty="0" smtClean="0">
                <a:effectLst>
                  <a:outerShdw blurRad="38100" dist="38100" dir="2700000" algn="tl">
                    <a:srgbClr val="000000">
                      <a:alpha val="43137"/>
                    </a:srgbClr>
                  </a:outerShdw>
                </a:effectLst>
              </a:rPr>
              <a:t>Mortality rates among men and women aged 15–59 years, region and cause-of-death group, 2004</a:t>
            </a:r>
            <a:endParaRPr lang="en-GB" sz="2700" dirty="0" smtClean="0">
              <a:effectLst>
                <a:outerShdw blurRad="38100" dist="38100" dir="2700000" algn="tl">
                  <a:srgbClr val="000000">
                    <a:alpha val="43137"/>
                  </a:srgbClr>
                </a:outerShdw>
              </a:effectLst>
            </a:endParaRPr>
          </a:p>
        </p:txBody>
      </p:sp>
      <p:sp>
        <p:nvSpPr>
          <p:cNvPr id="27651" name="Slide Number Placeholder 3"/>
          <p:cNvSpPr>
            <a:spLocks noGrp="1"/>
          </p:cNvSpPr>
          <p:nvPr>
            <p:ph type="sldNum" sz="quarter" idx="4294967295"/>
          </p:nvPr>
        </p:nvSpPr>
        <p:spPr>
          <a:xfrm>
            <a:off x="146050" y="6210300"/>
            <a:ext cx="457200" cy="457200"/>
          </a:xfrm>
          <a:prstGeom prst="ellipse">
            <a:avLst/>
          </a:prstGeom>
          <a:noFill/>
        </p:spPr>
        <p:txBody>
          <a:bodyPr/>
          <a:lstStyle/>
          <a:p>
            <a:fld id="{D2BEFF32-568D-4F56-8F3B-3238993576D5}" type="slidenum">
              <a:rPr lang="en-GB" smtClean="0">
                <a:latin typeface="Arial" pitchFamily="34" charset="0"/>
              </a:rPr>
              <a:pPr/>
              <a:t>32</a:t>
            </a:fld>
            <a:endParaRPr lang="en-GB" smtClean="0">
              <a:latin typeface="Arial" pitchFamily="34" charset="0"/>
            </a:endParaRPr>
          </a:p>
        </p:txBody>
      </p:sp>
      <p:pic>
        <p:nvPicPr>
          <p:cNvPr id="27652" name="Picture 2"/>
          <p:cNvPicPr>
            <a:picLocks noChangeAspect="1" noChangeArrowheads="1"/>
          </p:cNvPicPr>
          <p:nvPr/>
        </p:nvPicPr>
        <p:blipFill>
          <a:blip r:embed="rId3" cstate="print"/>
          <a:srcRect/>
          <a:stretch>
            <a:fillRect/>
          </a:stretch>
        </p:blipFill>
        <p:spPr bwMode="auto">
          <a:xfrm>
            <a:off x="334963" y="1557338"/>
            <a:ext cx="8523287" cy="5229225"/>
          </a:xfrm>
          <a:prstGeom prst="rect">
            <a:avLst/>
          </a:prstGeom>
          <a:noFill/>
          <a:ln w="9525">
            <a:noFill/>
            <a:miter lim="800000"/>
            <a:headEnd/>
            <a:tailEnd/>
          </a:ln>
        </p:spPr>
      </p:pic>
      <p:sp>
        <p:nvSpPr>
          <p:cNvPr id="27653" name="TextBox 5"/>
          <p:cNvSpPr txBox="1">
            <a:spLocks noChangeArrowheads="1"/>
          </p:cNvSpPr>
          <p:nvPr/>
        </p:nvSpPr>
        <p:spPr bwMode="auto">
          <a:xfrm>
            <a:off x="5357813" y="1785938"/>
            <a:ext cx="3340100" cy="369887"/>
          </a:xfrm>
          <a:prstGeom prst="rect">
            <a:avLst/>
          </a:prstGeom>
          <a:noFill/>
          <a:ln w="9525">
            <a:noFill/>
            <a:miter lim="800000"/>
            <a:headEnd/>
            <a:tailEnd/>
          </a:ln>
        </p:spPr>
        <p:txBody>
          <a:bodyPr wrap="none">
            <a:spAutoFit/>
          </a:bodyPr>
          <a:lstStyle/>
          <a:p>
            <a:r>
              <a:rPr lang="en-GB"/>
              <a:t>GBD report 2004 update, 2008</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GB" sz="3600" b="1" dirty="0" smtClean="0">
                <a:effectLst>
                  <a:outerShdw blurRad="38100" dist="38100" dir="2700000" algn="tl">
                    <a:srgbClr val="000000">
                      <a:alpha val="43137"/>
                    </a:srgbClr>
                  </a:outerShdw>
                </a:effectLst>
              </a:rPr>
              <a:t>Projected global deaths for selected causes, 2004–2030</a:t>
            </a:r>
          </a:p>
        </p:txBody>
      </p:sp>
      <p:sp>
        <p:nvSpPr>
          <p:cNvPr id="28675" name="Slide Number Placeholder 3"/>
          <p:cNvSpPr>
            <a:spLocks noGrp="1"/>
          </p:cNvSpPr>
          <p:nvPr>
            <p:ph type="sldNum" sz="quarter" idx="4294967295"/>
          </p:nvPr>
        </p:nvSpPr>
        <p:spPr>
          <a:xfrm>
            <a:off x="146050" y="6210300"/>
            <a:ext cx="457200" cy="457200"/>
          </a:xfrm>
          <a:prstGeom prst="ellipse">
            <a:avLst/>
          </a:prstGeom>
          <a:noFill/>
        </p:spPr>
        <p:txBody>
          <a:bodyPr/>
          <a:lstStyle/>
          <a:p>
            <a:fld id="{EA77E425-1BB6-46E2-9015-513DF6A83D52}" type="slidenum">
              <a:rPr lang="en-GB" smtClean="0">
                <a:latin typeface="Arial" pitchFamily="34" charset="0"/>
              </a:rPr>
              <a:pPr/>
              <a:t>33</a:t>
            </a:fld>
            <a:endParaRPr lang="en-GB" smtClean="0">
              <a:latin typeface="Arial" pitchFamily="34" charset="0"/>
            </a:endParaRPr>
          </a:p>
        </p:txBody>
      </p:sp>
      <p:pic>
        <p:nvPicPr>
          <p:cNvPr id="28676" name="Picture 2"/>
          <p:cNvPicPr>
            <a:picLocks noChangeAspect="1" noChangeArrowheads="1"/>
          </p:cNvPicPr>
          <p:nvPr/>
        </p:nvPicPr>
        <p:blipFill>
          <a:blip r:embed="rId3" cstate="print"/>
          <a:srcRect/>
          <a:stretch>
            <a:fillRect/>
          </a:stretch>
        </p:blipFill>
        <p:spPr bwMode="auto">
          <a:xfrm>
            <a:off x="0" y="1500188"/>
            <a:ext cx="9024938" cy="5053012"/>
          </a:xfrm>
          <a:prstGeom prst="rect">
            <a:avLst/>
          </a:prstGeom>
          <a:noFill/>
          <a:ln w="9525">
            <a:noFill/>
            <a:miter lim="800000"/>
            <a:headEnd/>
            <a:tailEnd/>
          </a:ln>
        </p:spPr>
      </p:pic>
      <p:sp>
        <p:nvSpPr>
          <p:cNvPr id="28677" name="TextBox 5"/>
          <p:cNvSpPr txBox="1">
            <a:spLocks noChangeArrowheads="1"/>
          </p:cNvSpPr>
          <p:nvPr/>
        </p:nvSpPr>
        <p:spPr bwMode="auto">
          <a:xfrm>
            <a:off x="5803900" y="6488113"/>
            <a:ext cx="3340100" cy="369887"/>
          </a:xfrm>
          <a:prstGeom prst="rect">
            <a:avLst/>
          </a:prstGeom>
          <a:noFill/>
          <a:ln w="9525">
            <a:noFill/>
            <a:miter lim="800000"/>
            <a:headEnd/>
            <a:tailEnd/>
          </a:ln>
        </p:spPr>
        <p:txBody>
          <a:bodyPr wrap="none">
            <a:spAutoFit/>
          </a:bodyPr>
          <a:lstStyle/>
          <a:p>
            <a:r>
              <a:rPr lang="en-GB"/>
              <a:t>GBD report 2004 update, 2008</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685800" y="381000"/>
            <a:ext cx="7772400" cy="762000"/>
          </a:xfrm>
        </p:spPr>
        <p:txBody>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DALYs </a:t>
            </a:r>
            <a:r>
              <a:rPr lang="en-US" b="1" dirty="0"/>
              <a:t>in Developing </a:t>
            </a:r>
            <a:r>
              <a:rPr lang="en-US" b="1" dirty="0" smtClean="0"/>
              <a:t>Areas (Disability-adjusted life year)</a:t>
            </a:r>
            <a:endParaRPr lang="en-US" dirty="0"/>
          </a:p>
        </p:txBody>
      </p:sp>
      <p:graphicFrame>
        <p:nvGraphicFramePr>
          <p:cNvPr id="145411" name="Object 3"/>
          <p:cNvGraphicFramePr>
            <a:graphicFrameLocks noChangeAspect="1"/>
          </p:cNvGraphicFramePr>
          <p:nvPr>
            <p:ph type="chart" sz="half" idx="2"/>
          </p:nvPr>
        </p:nvGraphicFramePr>
        <p:xfrm>
          <a:off x="779463" y="1719263"/>
          <a:ext cx="3810000" cy="4119562"/>
        </p:xfrm>
        <a:graphic>
          <a:graphicData uri="http://schemas.openxmlformats.org/presentationml/2006/ole">
            <p:oleObj spid="_x0000_s161794" name="Äèàãðàììà" r:id="rId4" imgW="3810000" imgH="4114800" progId="MSGraph.Chart.8">
              <p:embed followColorScheme="full"/>
            </p:oleObj>
          </a:graphicData>
        </a:graphic>
      </p:graphicFrame>
      <p:graphicFrame>
        <p:nvGraphicFramePr>
          <p:cNvPr id="145412" name="Object 4"/>
          <p:cNvGraphicFramePr>
            <a:graphicFrameLocks noChangeAspect="1"/>
          </p:cNvGraphicFramePr>
          <p:nvPr/>
        </p:nvGraphicFramePr>
        <p:xfrm>
          <a:off x="4800600" y="1676400"/>
          <a:ext cx="3810000" cy="4119563"/>
        </p:xfrm>
        <a:graphic>
          <a:graphicData uri="http://schemas.openxmlformats.org/presentationml/2006/ole">
            <p:oleObj spid="_x0000_s161795" name="Äèàãðàììà" r:id="rId5" imgW="3810000" imgH="4114800" progId="MSGraph.Chart.8">
              <p:embed followColorScheme="full"/>
            </p:oleObj>
          </a:graphicData>
        </a:graphic>
      </p:graphicFrame>
      <p:sp>
        <p:nvSpPr>
          <p:cNvPr id="145413" name="Text Box 5"/>
          <p:cNvSpPr txBox="1">
            <a:spLocks noChangeArrowheads="1"/>
          </p:cNvSpPr>
          <p:nvPr/>
        </p:nvSpPr>
        <p:spPr bwMode="auto">
          <a:xfrm>
            <a:off x="2127250" y="1371600"/>
            <a:ext cx="5099050" cy="762000"/>
          </a:xfrm>
          <a:prstGeom prst="rect">
            <a:avLst/>
          </a:prstGeom>
          <a:noFill/>
          <a:ln w="9525">
            <a:noFill/>
            <a:miter lim="800000"/>
            <a:headEnd/>
            <a:tailEnd/>
          </a:ln>
          <a:effectLst/>
        </p:spPr>
        <p:txBody>
          <a:bodyPr wrap="none">
            <a:spAutoFit/>
          </a:bodyPr>
          <a:lstStyle/>
          <a:p>
            <a:r>
              <a:rPr lang="en-US" sz="4400"/>
              <a:t>1990			 2020</a:t>
            </a:r>
            <a:endParaRPr lang="en-US" sz="3200"/>
          </a:p>
        </p:txBody>
      </p:sp>
      <p:sp>
        <p:nvSpPr>
          <p:cNvPr id="145414" name="Text Box 6"/>
          <p:cNvSpPr txBox="1">
            <a:spLocks noChangeArrowheads="1"/>
          </p:cNvSpPr>
          <p:nvPr/>
        </p:nvSpPr>
        <p:spPr bwMode="auto">
          <a:xfrm>
            <a:off x="1584325" y="5908675"/>
            <a:ext cx="6415088" cy="457200"/>
          </a:xfrm>
          <a:prstGeom prst="rect">
            <a:avLst/>
          </a:prstGeom>
          <a:noFill/>
          <a:ln w="9525">
            <a:noFill/>
            <a:miter lim="800000"/>
            <a:headEnd/>
            <a:tailEnd/>
          </a:ln>
          <a:effectLst/>
        </p:spPr>
        <p:txBody>
          <a:bodyPr wrap="none">
            <a:spAutoFit/>
          </a:bodyPr>
          <a:lstStyle/>
          <a:p>
            <a:r>
              <a:rPr lang="en-US" sz="2400"/>
              <a:t>Infectious Disease		NCDs		Injury</a:t>
            </a:r>
          </a:p>
        </p:txBody>
      </p:sp>
      <p:sp>
        <p:nvSpPr>
          <p:cNvPr id="145415" name="Rectangle 7"/>
          <p:cNvSpPr>
            <a:spLocks noChangeArrowheads="1"/>
          </p:cNvSpPr>
          <p:nvPr/>
        </p:nvSpPr>
        <p:spPr bwMode="auto">
          <a:xfrm>
            <a:off x="1295400" y="6019800"/>
            <a:ext cx="228600" cy="228600"/>
          </a:xfrm>
          <a:prstGeom prst="rect">
            <a:avLst/>
          </a:prstGeom>
          <a:solidFill>
            <a:schemeClr val="accent1"/>
          </a:solidFill>
          <a:ln w="9525">
            <a:solidFill>
              <a:schemeClr val="tx1"/>
            </a:solidFill>
            <a:miter lim="800000"/>
            <a:headEnd/>
            <a:tailEnd/>
          </a:ln>
          <a:effectLst/>
        </p:spPr>
        <p:txBody>
          <a:bodyPr wrap="none" anchor="ctr"/>
          <a:lstStyle/>
          <a:p>
            <a:endParaRPr lang="ar-JO"/>
          </a:p>
        </p:txBody>
      </p:sp>
      <p:sp>
        <p:nvSpPr>
          <p:cNvPr id="145416" name="Rectangle 8"/>
          <p:cNvSpPr>
            <a:spLocks noChangeArrowheads="1"/>
          </p:cNvSpPr>
          <p:nvPr/>
        </p:nvSpPr>
        <p:spPr bwMode="auto">
          <a:xfrm>
            <a:off x="4953000" y="6019800"/>
            <a:ext cx="228600" cy="228600"/>
          </a:xfrm>
          <a:prstGeom prst="rect">
            <a:avLst/>
          </a:prstGeom>
          <a:solidFill>
            <a:schemeClr val="accent2"/>
          </a:solidFill>
          <a:ln w="9525">
            <a:solidFill>
              <a:schemeClr val="tx1"/>
            </a:solidFill>
            <a:miter lim="800000"/>
            <a:headEnd/>
            <a:tailEnd/>
          </a:ln>
          <a:effectLst/>
        </p:spPr>
        <p:txBody>
          <a:bodyPr wrap="none" anchor="ctr"/>
          <a:lstStyle/>
          <a:p>
            <a:endParaRPr lang="ar-JO"/>
          </a:p>
        </p:txBody>
      </p:sp>
      <p:sp>
        <p:nvSpPr>
          <p:cNvPr id="145417" name="Rectangle 9"/>
          <p:cNvSpPr>
            <a:spLocks noChangeArrowheads="1"/>
          </p:cNvSpPr>
          <p:nvPr/>
        </p:nvSpPr>
        <p:spPr bwMode="auto">
          <a:xfrm>
            <a:off x="6858000" y="6019800"/>
            <a:ext cx="228600" cy="228600"/>
          </a:xfrm>
          <a:prstGeom prst="rect">
            <a:avLst/>
          </a:prstGeom>
          <a:solidFill>
            <a:schemeClr val="hlink"/>
          </a:solidFill>
          <a:ln w="9525">
            <a:solidFill>
              <a:schemeClr val="tx1"/>
            </a:solidFill>
            <a:miter lim="800000"/>
            <a:headEnd/>
            <a:tailEnd/>
          </a:ln>
          <a:effectLst/>
        </p:spPr>
        <p:txBody>
          <a:bodyPr wrap="none" anchor="ctr"/>
          <a:lstStyle/>
          <a:p>
            <a:endParaRPr lang="ar-JO"/>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228600" y="381000"/>
            <a:ext cx="8839200" cy="838200"/>
          </a:xfrm>
        </p:spPr>
        <p:txBody>
          <a:bodyPr/>
          <a:lstStyle/>
          <a:p>
            <a:r>
              <a:rPr lang="en-US" sz="4200" b="1"/>
              <a:t>Trends in Death in Developing Areas</a:t>
            </a:r>
            <a:endParaRPr lang="en-US"/>
          </a:p>
        </p:txBody>
      </p:sp>
      <p:sp>
        <p:nvSpPr>
          <p:cNvPr id="116741" name="Rectangle 5"/>
          <p:cNvSpPr>
            <a:spLocks noChangeArrowheads="1"/>
          </p:cNvSpPr>
          <p:nvPr/>
        </p:nvSpPr>
        <p:spPr bwMode="auto">
          <a:xfrm>
            <a:off x="1550988" y="2584450"/>
            <a:ext cx="7031037" cy="2849563"/>
          </a:xfrm>
          <a:prstGeom prst="rect">
            <a:avLst/>
          </a:prstGeom>
          <a:noFill/>
          <a:ln w="9525">
            <a:noFill/>
            <a:miter lim="800000"/>
            <a:headEnd/>
            <a:tailEnd/>
          </a:ln>
        </p:spPr>
        <p:txBody>
          <a:bodyPr/>
          <a:lstStyle/>
          <a:p>
            <a:endParaRPr lang="ar-JO"/>
          </a:p>
        </p:txBody>
      </p:sp>
      <p:sp>
        <p:nvSpPr>
          <p:cNvPr id="116742" name="Rectangle 6"/>
          <p:cNvSpPr>
            <a:spLocks noChangeArrowheads="1"/>
          </p:cNvSpPr>
          <p:nvPr/>
        </p:nvSpPr>
        <p:spPr bwMode="auto">
          <a:xfrm>
            <a:off x="1550988" y="2584450"/>
            <a:ext cx="7031037" cy="2849563"/>
          </a:xfrm>
          <a:prstGeom prst="rect">
            <a:avLst/>
          </a:prstGeom>
          <a:noFill/>
          <a:ln w="0">
            <a:solidFill>
              <a:srgbClr val="FFFFFF"/>
            </a:solidFill>
            <a:miter lim="800000"/>
            <a:headEnd/>
            <a:tailEnd/>
          </a:ln>
        </p:spPr>
        <p:txBody>
          <a:bodyPr/>
          <a:lstStyle/>
          <a:p>
            <a:endParaRPr lang="ar-JO"/>
          </a:p>
        </p:txBody>
      </p:sp>
      <p:sp>
        <p:nvSpPr>
          <p:cNvPr id="116743" name="Line 7"/>
          <p:cNvSpPr>
            <a:spLocks noChangeShapeType="1"/>
          </p:cNvSpPr>
          <p:nvPr/>
        </p:nvSpPr>
        <p:spPr bwMode="auto">
          <a:xfrm>
            <a:off x="1550988" y="2584450"/>
            <a:ext cx="1587" cy="2849563"/>
          </a:xfrm>
          <a:prstGeom prst="line">
            <a:avLst/>
          </a:prstGeom>
          <a:noFill/>
          <a:ln w="9525">
            <a:solidFill>
              <a:srgbClr val="FFFFFF"/>
            </a:solidFill>
            <a:round/>
            <a:headEnd/>
            <a:tailEnd/>
          </a:ln>
        </p:spPr>
        <p:txBody>
          <a:bodyPr/>
          <a:lstStyle/>
          <a:p>
            <a:endParaRPr lang="ar-JO"/>
          </a:p>
        </p:txBody>
      </p:sp>
      <p:sp>
        <p:nvSpPr>
          <p:cNvPr id="116744" name="Line 8"/>
          <p:cNvSpPr>
            <a:spLocks noChangeShapeType="1"/>
          </p:cNvSpPr>
          <p:nvPr/>
        </p:nvSpPr>
        <p:spPr bwMode="auto">
          <a:xfrm>
            <a:off x="1465263" y="5434013"/>
            <a:ext cx="85725" cy="1587"/>
          </a:xfrm>
          <a:prstGeom prst="line">
            <a:avLst/>
          </a:prstGeom>
          <a:noFill/>
          <a:ln w="9525">
            <a:solidFill>
              <a:srgbClr val="FFFFFF"/>
            </a:solidFill>
            <a:round/>
            <a:headEnd/>
            <a:tailEnd/>
          </a:ln>
        </p:spPr>
        <p:txBody>
          <a:bodyPr/>
          <a:lstStyle/>
          <a:p>
            <a:endParaRPr lang="ar-JO"/>
          </a:p>
        </p:txBody>
      </p:sp>
      <p:sp>
        <p:nvSpPr>
          <p:cNvPr id="116745" name="Line 9"/>
          <p:cNvSpPr>
            <a:spLocks noChangeShapeType="1"/>
          </p:cNvSpPr>
          <p:nvPr/>
        </p:nvSpPr>
        <p:spPr bwMode="auto">
          <a:xfrm>
            <a:off x="1465263" y="4719638"/>
            <a:ext cx="85725" cy="1587"/>
          </a:xfrm>
          <a:prstGeom prst="line">
            <a:avLst/>
          </a:prstGeom>
          <a:noFill/>
          <a:ln w="9525">
            <a:solidFill>
              <a:srgbClr val="FFFFFF"/>
            </a:solidFill>
            <a:round/>
            <a:headEnd/>
            <a:tailEnd/>
          </a:ln>
        </p:spPr>
        <p:txBody>
          <a:bodyPr/>
          <a:lstStyle/>
          <a:p>
            <a:endParaRPr lang="ar-JO"/>
          </a:p>
        </p:txBody>
      </p:sp>
      <p:sp>
        <p:nvSpPr>
          <p:cNvPr id="116746" name="Line 10"/>
          <p:cNvSpPr>
            <a:spLocks noChangeShapeType="1"/>
          </p:cNvSpPr>
          <p:nvPr/>
        </p:nvSpPr>
        <p:spPr bwMode="auto">
          <a:xfrm>
            <a:off x="1465263" y="4013200"/>
            <a:ext cx="85725" cy="1588"/>
          </a:xfrm>
          <a:prstGeom prst="line">
            <a:avLst/>
          </a:prstGeom>
          <a:noFill/>
          <a:ln w="9525">
            <a:solidFill>
              <a:srgbClr val="FFFFFF"/>
            </a:solidFill>
            <a:round/>
            <a:headEnd/>
            <a:tailEnd/>
          </a:ln>
        </p:spPr>
        <p:txBody>
          <a:bodyPr/>
          <a:lstStyle/>
          <a:p>
            <a:endParaRPr lang="ar-JO"/>
          </a:p>
        </p:txBody>
      </p:sp>
      <p:sp>
        <p:nvSpPr>
          <p:cNvPr id="116747" name="Line 11"/>
          <p:cNvSpPr>
            <a:spLocks noChangeShapeType="1"/>
          </p:cNvSpPr>
          <p:nvPr/>
        </p:nvSpPr>
        <p:spPr bwMode="auto">
          <a:xfrm>
            <a:off x="1465263" y="3298825"/>
            <a:ext cx="85725" cy="1588"/>
          </a:xfrm>
          <a:prstGeom prst="line">
            <a:avLst/>
          </a:prstGeom>
          <a:noFill/>
          <a:ln w="9525">
            <a:solidFill>
              <a:srgbClr val="FFFFFF"/>
            </a:solidFill>
            <a:round/>
            <a:headEnd/>
            <a:tailEnd/>
          </a:ln>
        </p:spPr>
        <p:txBody>
          <a:bodyPr/>
          <a:lstStyle/>
          <a:p>
            <a:endParaRPr lang="ar-JO"/>
          </a:p>
        </p:txBody>
      </p:sp>
      <p:sp>
        <p:nvSpPr>
          <p:cNvPr id="116748" name="Line 12"/>
          <p:cNvSpPr>
            <a:spLocks noChangeShapeType="1"/>
          </p:cNvSpPr>
          <p:nvPr/>
        </p:nvSpPr>
        <p:spPr bwMode="auto">
          <a:xfrm>
            <a:off x="1465263" y="2584450"/>
            <a:ext cx="85725" cy="1588"/>
          </a:xfrm>
          <a:prstGeom prst="line">
            <a:avLst/>
          </a:prstGeom>
          <a:noFill/>
          <a:ln w="9525">
            <a:solidFill>
              <a:srgbClr val="FFFFFF"/>
            </a:solidFill>
            <a:round/>
            <a:headEnd/>
            <a:tailEnd/>
          </a:ln>
        </p:spPr>
        <p:txBody>
          <a:bodyPr/>
          <a:lstStyle/>
          <a:p>
            <a:endParaRPr lang="ar-JO"/>
          </a:p>
        </p:txBody>
      </p:sp>
      <p:sp>
        <p:nvSpPr>
          <p:cNvPr id="116749" name="Line 13"/>
          <p:cNvSpPr>
            <a:spLocks noChangeShapeType="1"/>
          </p:cNvSpPr>
          <p:nvPr/>
        </p:nvSpPr>
        <p:spPr bwMode="auto">
          <a:xfrm>
            <a:off x="1550988" y="5434013"/>
            <a:ext cx="7031037" cy="1587"/>
          </a:xfrm>
          <a:prstGeom prst="line">
            <a:avLst/>
          </a:prstGeom>
          <a:noFill/>
          <a:ln w="9525">
            <a:solidFill>
              <a:srgbClr val="FFFFFF"/>
            </a:solidFill>
            <a:round/>
            <a:headEnd/>
            <a:tailEnd/>
          </a:ln>
        </p:spPr>
        <p:txBody>
          <a:bodyPr/>
          <a:lstStyle/>
          <a:p>
            <a:endParaRPr lang="ar-JO"/>
          </a:p>
        </p:txBody>
      </p:sp>
      <p:sp>
        <p:nvSpPr>
          <p:cNvPr id="116750" name="Line 14"/>
          <p:cNvSpPr>
            <a:spLocks noChangeShapeType="1"/>
          </p:cNvSpPr>
          <p:nvPr/>
        </p:nvSpPr>
        <p:spPr bwMode="auto">
          <a:xfrm flipV="1">
            <a:off x="1550988" y="5434013"/>
            <a:ext cx="1587" cy="104775"/>
          </a:xfrm>
          <a:prstGeom prst="line">
            <a:avLst/>
          </a:prstGeom>
          <a:noFill/>
          <a:ln w="9525">
            <a:solidFill>
              <a:srgbClr val="FFFFFF"/>
            </a:solidFill>
            <a:round/>
            <a:headEnd/>
            <a:tailEnd/>
          </a:ln>
        </p:spPr>
        <p:txBody>
          <a:bodyPr/>
          <a:lstStyle/>
          <a:p>
            <a:endParaRPr lang="ar-JO"/>
          </a:p>
        </p:txBody>
      </p:sp>
      <p:sp>
        <p:nvSpPr>
          <p:cNvPr id="116751" name="Line 15"/>
          <p:cNvSpPr>
            <a:spLocks noChangeShapeType="1"/>
          </p:cNvSpPr>
          <p:nvPr/>
        </p:nvSpPr>
        <p:spPr bwMode="auto">
          <a:xfrm flipV="1">
            <a:off x="3313113" y="5434013"/>
            <a:ext cx="1587" cy="104775"/>
          </a:xfrm>
          <a:prstGeom prst="line">
            <a:avLst/>
          </a:prstGeom>
          <a:noFill/>
          <a:ln w="9525">
            <a:solidFill>
              <a:srgbClr val="FFFFFF"/>
            </a:solidFill>
            <a:round/>
            <a:headEnd/>
            <a:tailEnd/>
          </a:ln>
        </p:spPr>
        <p:txBody>
          <a:bodyPr/>
          <a:lstStyle/>
          <a:p>
            <a:endParaRPr lang="ar-JO"/>
          </a:p>
        </p:txBody>
      </p:sp>
      <p:sp>
        <p:nvSpPr>
          <p:cNvPr id="116752" name="Line 16"/>
          <p:cNvSpPr>
            <a:spLocks noChangeShapeType="1"/>
          </p:cNvSpPr>
          <p:nvPr/>
        </p:nvSpPr>
        <p:spPr bwMode="auto">
          <a:xfrm flipV="1">
            <a:off x="5067300" y="5434013"/>
            <a:ext cx="1588" cy="104775"/>
          </a:xfrm>
          <a:prstGeom prst="line">
            <a:avLst/>
          </a:prstGeom>
          <a:noFill/>
          <a:ln w="9525">
            <a:solidFill>
              <a:srgbClr val="FFFFFF"/>
            </a:solidFill>
            <a:round/>
            <a:headEnd/>
            <a:tailEnd/>
          </a:ln>
        </p:spPr>
        <p:txBody>
          <a:bodyPr/>
          <a:lstStyle/>
          <a:p>
            <a:endParaRPr lang="ar-JO"/>
          </a:p>
        </p:txBody>
      </p:sp>
      <p:sp>
        <p:nvSpPr>
          <p:cNvPr id="116753" name="Line 17"/>
          <p:cNvSpPr>
            <a:spLocks noChangeShapeType="1"/>
          </p:cNvSpPr>
          <p:nvPr/>
        </p:nvSpPr>
        <p:spPr bwMode="auto">
          <a:xfrm flipV="1">
            <a:off x="6829425" y="5434013"/>
            <a:ext cx="1588" cy="104775"/>
          </a:xfrm>
          <a:prstGeom prst="line">
            <a:avLst/>
          </a:prstGeom>
          <a:noFill/>
          <a:ln w="9525">
            <a:solidFill>
              <a:srgbClr val="FFFFFF"/>
            </a:solidFill>
            <a:round/>
            <a:headEnd/>
            <a:tailEnd/>
          </a:ln>
        </p:spPr>
        <p:txBody>
          <a:bodyPr/>
          <a:lstStyle/>
          <a:p>
            <a:endParaRPr lang="ar-JO"/>
          </a:p>
        </p:txBody>
      </p:sp>
      <p:sp>
        <p:nvSpPr>
          <p:cNvPr id="116754" name="Line 18"/>
          <p:cNvSpPr>
            <a:spLocks noChangeShapeType="1"/>
          </p:cNvSpPr>
          <p:nvPr/>
        </p:nvSpPr>
        <p:spPr bwMode="auto">
          <a:xfrm flipV="1">
            <a:off x="8582025" y="5434013"/>
            <a:ext cx="1588" cy="104775"/>
          </a:xfrm>
          <a:prstGeom prst="line">
            <a:avLst/>
          </a:prstGeom>
          <a:noFill/>
          <a:ln w="9525">
            <a:solidFill>
              <a:srgbClr val="FFFFFF"/>
            </a:solidFill>
            <a:round/>
            <a:headEnd/>
            <a:tailEnd/>
          </a:ln>
        </p:spPr>
        <p:txBody>
          <a:bodyPr/>
          <a:lstStyle/>
          <a:p>
            <a:endParaRPr lang="ar-JO"/>
          </a:p>
        </p:txBody>
      </p:sp>
      <p:sp>
        <p:nvSpPr>
          <p:cNvPr id="116755" name="Line 19"/>
          <p:cNvSpPr>
            <a:spLocks noChangeShapeType="1"/>
          </p:cNvSpPr>
          <p:nvPr/>
        </p:nvSpPr>
        <p:spPr bwMode="auto">
          <a:xfrm flipV="1">
            <a:off x="2427288" y="3794125"/>
            <a:ext cx="1762125" cy="228600"/>
          </a:xfrm>
          <a:prstGeom prst="line">
            <a:avLst/>
          </a:prstGeom>
          <a:noFill/>
          <a:ln w="28575">
            <a:solidFill>
              <a:srgbClr val="FF0000"/>
            </a:solidFill>
            <a:round/>
            <a:headEnd/>
            <a:tailEnd/>
          </a:ln>
        </p:spPr>
        <p:txBody>
          <a:bodyPr/>
          <a:lstStyle/>
          <a:p>
            <a:endParaRPr lang="ar-JO"/>
          </a:p>
        </p:txBody>
      </p:sp>
      <p:sp>
        <p:nvSpPr>
          <p:cNvPr id="116756" name="Line 20"/>
          <p:cNvSpPr>
            <a:spLocks noChangeShapeType="1"/>
          </p:cNvSpPr>
          <p:nvPr/>
        </p:nvSpPr>
        <p:spPr bwMode="auto">
          <a:xfrm flipV="1">
            <a:off x="4189413" y="3365500"/>
            <a:ext cx="1754187" cy="428625"/>
          </a:xfrm>
          <a:prstGeom prst="line">
            <a:avLst/>
          </a:prstGeom>
          <a:noFill/>
          <a:ln w="28575">
            <a:solidFill>
              <a:srgbClr val="FF0000"/>
            </a:solidFill>
            <a:round/>
            <a:headEnd/>
            <a:tailEnd/>
          </a:ln>
        </p:spPr>
        <p:txBody>
          <a:bodyPr/>
          <a:lstStyle/>
          <a:p>
            <a:endParaRPr lang="ar-JO"/>
          </a:p>
        </p:txBody>
      </p:sp>
      <p:sp>
        <p:nvSpPr>
          <p:cNvPr id="116757" name="Line 21"/>
          <p:cNvSpPr>
            <a:spLocks noChangeShapeType="1"/>
          </p:cNvSpPr>
          <p:nvPr/>
        </p:nvSpPr>
        <p:spPr bwMode="auto">
          <a:xfrm flipV="1">
            <a:off x="5943600" y="2870200"/>
            <a:ext cx="1762125" cy="495300"/>
          </a:xfrm>
          <a:prstGeom prst="line">
            <a:avLst/>
          </a:prstGeom>
          <a:noFill/>
          <a:ln w="28575">
            <a:solidFill>
              <a:srgbClr val="FF0000"/>
            </a:solidFill>
            <a:round/>
            <a:headEnd/>
            <a:tailEnd/>
          </a:ln>
        </p:spPr>
        <p:txBody>
          <a:bodyPr/>
          <a:lstStyle/>
          <a:p>
            <a:endParaRPr lang="ar-JO"/>
          </a:p>
        </p:txBody>
      </p:sp>
      <p:sp>
        <p:nvSpPr>
          <p:cNvPr id="116758" name="Line 22"/>
          <p:cNvSpPr>
            <a:spLocks noChangeShapeType="1"/>
          </p:cNvSpPr>
          <p:nvPr/>
        </p:nvSpPr>
        <p:spPr bwMode="auto">
          <a:xfrm>
            <a:off x="2427288" y="4148138"/>
            <a:ext cx="1762125" cy="219075"/>
          </a:xfrm>
          <a:prstGeom prst="line">
            <a:avLst/>
          </a:prstGeom>
          <a:noFill/>
          <a:ln w="28575">
            <a:solidFill>
              <a:srgbClr val="FFFF00"/>
            </a:solidFill>
            <a:round/>
            <a:headEnd/>
            <a:tailEnd/>
          </a:ln>
        </p:spPr>
        <p:txBody>
          <a:bodyPr/>
          <a:lstStyle/>
          <a:p>
            <a:endParaRPr lang="ar-JO"/>
          </a:p>
        </p:txBody>
      </p:sp>
      <p:sp>
        <p:nvSpPr>
          <p:cNvPr id="116759" name="Line 23"/>
          <p:cNvSpPr>
            <a:spLocks noChangeShapeType="1"/>
          </p:cNvSpPr>
          <p:nvPr/>
        </p:nvSpPr>
        <p:spPr bwMode="auto">
          <a:xfrm>
            <a:off x="4189413" y="4367213"/>
            <a:ext cx="1754187" cy="142875"/>
          </a:xfrm>
          <a:prstGeom prst="line">
            <a:avLst/>
          </a:prstGeom>
          <a:noFill/>
          <a:ln w="28575">
            <a:solidFill>
              <a:srgbClr val="FFFF00"/>
            </a:solidFill>
            <a:round/>
            <a:headEnd/>
            <a:tailEnd/>
          </a:ln>
        </p:spPr>
        <p:txBody>
          <a:bodyPr/>
          <a:lstStyle/>
          <a:p>
            <a:endParaRPr lang="ar-JO"/>
          </a:p>
        </p:txBody>
      </p:sp>
      <p:sp>
        <p:nvSpPr>
          <p:cNvPr id="116760" name="Line 24"/>
          <p:cNvSpPr>
            <a:spLocks noChangeShapeType="1"/>
          </p:cNvSpPr>
          <p:nvPr/>
        </p:nvSpPr>
        <p:spPr bwMode="auto">
          <a:xfrm>
            <a:off x="5943600" y="4510088"/>
            <a:ext cx="1762125" cy="142875"/>
          </a:xfrm>
          <a:prstGeom prst="line">
            <a:avLst/>
          </a:prstGeom>
          <a:noFill/>
          <a:ln w="28575">
            <a:solidFill>
              <a:srgbClr val="FFFF00"/>
            </a:solidFill>
            <a:round/>
            <a:headEnd/>
            <a:tailEnd/>
          </a:ln>
        </p:spPr>
        <p:txBody>
          <a:bodyPr/>
          <a:lstStyle/>
          <a:p>
            <a:endParaRPr lang="ar-JO"/>
          </a:p>
        </p:txBody>
      </p:sp>
      <p:sp>
        <p:nvSpPr>
          <p:cNvPr id="116761" name="Line 25"/>
          <p:cNvSpPr>
            <a:spLocks noChangeShapeType="1"/>
          </p:cNvSpPr>
          <p:nvPr/>
        </p:nvSpPr>
        <p:spPr bwMode="auto">
          <a:xfrm flipV="1">
            <a:off x="2427288" y="5005388"/>
            <a:ext cx="1762125" cy="142875"/>
          </a:xfrm>
          <a:prstGeom prst="line">
            <a:avLst/>
          </a:prstGeom>
          <a:noFill/>
          <a:ln w="28575">
            <a:solidFill>
              <a:srgbClr val="00FF00"/>
            </a:solidFill>
            <a:round/>
            <a:headEnd/>
            <a:tailEnd/>
          </a:ln>
        </p:spPr>
        <p:txBody>
          <a:bodyPr/>
          <a:lstStyle/>
          <a:p>
            <a:endParaRPr lang="ar-JO"/>
          </a:p>
        </p:txBody>
      </p:sp>
      <p:sp>
        <p:nvSpPr>
          <p:cNvPr id="116762" name="Line 26"/>
          <p:cNvSpPr>
            <a:spLocks noChangeShapeType="1"/>
          </p:cNvSpPr>
          <p:nvPr/>
        </p:nvSpPr>
        <p:spPr bwMode="auto">
          <a:xfrm flipV="1">
            <a:off x="4189413" y="4862513"/>
            <a:ext cx="1754187" cy="142875"/>
          </a:xfrm>
          <a:prstGeom prst="line">
            <a:avLst/>
          </a:prstGeom>
          <a:noFill/>
          <a:ln w="28575">
            <a:solidFill>
              <a:srgbClr val="00FF00"/>
            </a:solidFill>
            <a:round/>
            <a:headEnd/>
            <a:tailEnd/>
          </a:ln>
        </p:spPr>
        <p:txBody>
          <a:bodyPr/>
          <a:lstStyle/>
          <a:p>
            <a:endParaRPr lang="ar-JO"/>
          </a:p>
        </p:txBody>
      </p:sp>
      <p:sp>
        <p:nvSpPr>
          <p:cNvPr id="116763" name="Line 27"/>
          <p:cNvSpPr>
            <a:spLocks noChangeShapeType="1"/>
          </p:cNvSpPr>
          <p:nvPr/>
        </p:nvSpPr>
        <p:spPr bwMode="auto">
          <a:xfrm flipV="1">
            <a:off x="5943600" y="4719638"/>
            <a:ext cx="1762125" cy="142875"/>
          </a:xfrm>
          <a:prstGeom prst="line">
            <a:avLst/>
          </a:prstGeom>
          <a:noFill/>
          <a:ln w="28575">
            <a:solidFill>
              <a:srgbClr val="00FF00"/>
            </a:solidFill>
            <a:round/>
            <a:headEnd/>
            <a:tailEnd/>
          </a:ln>
        </p:spPr>
        <p:txBody>
          <a:bodyPr/>
          <a:lstStyle/>
          <a:p>
            <a:endParaRPr lang="ar-JO"/>
          </a:p>
        </p:txBody>
      </p:sp>
      <p:sp>
        <p:nvSpPr>
          <p:cNvPr id="116764" name="Freeform 28"/>
          <p:cNvSpPr>
            <a:spLocks/>
          </p:cNvSpPr>
          <p:nvPr/>
        </p:nvSpPr>
        <p:spPr bwMode="auto">
          <a:xfrm>
            <a:off x="2370138" y="3965575"/>
            <a:ext cx="114300" cy="115888"/>
          </a:xfrm>
          <a:custGeom>
            <a:avLst/>
            <a:gdLst/>
            <a:ahLst/>
            <a:cxnLst>
              <a:cxn ang="0">
                <a:pos x="36" y="0"/>
              </a:cxn>
              <a:cxn ang="0">
                <a:pos x="72" y="36"/>
              </a:cxn>
              <a:cxn ang="0">
                <a:pos x="36" y="73"/>
              </a:cxn>
              <a:cxn ang="0">
                <a:pos x="0" y="36"/>
              </a:cxn>
              <a:cxn ang="0">
                <a:pos x="36" y="0"/>
              </a:cxn>
            </a:cxnLst>
            <a:rect l="0" t="0" r="r" b="b"/>
            <a:pathLst>
              <a:path w="72" h="73">
                <a:moveTo>
                  <a:pt x="36" y="0"/>
                </a:moveTo>
                <a:lnTo>
                  <a:pt x="72" y="36"/>
                </a:lnTo>
                <a:lnTo>
                  <a:pt x="36" y="73"/>
                </a:lnTo>
                <a:lnTo>
                  <a:pt x="0" y="36"/>
                </a:lnTo>
                <a:lnTo>
                  <a:pt x="36" y="0"/>
                </a:lnTo>
                <a:close/>
              </a:path>
            </a:pathLst>
          </a:custGeom>
          <a:solidFill>
            <a:srgbClr val="FF0000"/>
          </a:solidFill>
          <a:ln w="9525">
            <a:solidFill>
              <a:srgbClr val="FF0000"/>
            </a:solidFill>
            <a:prstDash val="solid"/>
            <a:round/>
            <a:headEnd/>
            <a:tailEnd/>
          </a:ln>
        </p:spPr>
        <p:txBody>
          <a:bodyPr/>
          <a:lstStyle/>
          <a:p>
            <a:endParaRPr lang="ar-JO"/>
          </a:p>
        </p:txBody>
      </p:sp>
      <p:sp>
        <p:nvSpPr>
          <p:cNvPr id="116765" name="Freeform 29"/>
          <p:cNvSpPr>
            <a:spLocks/>
          </p:cNvSpPr>
          <p:nvPr/>
        </p:nvSpPr>
        <p:spPr bwMode="auto">
          <a:xfrm>
            <a:off x="4132263" y="3736975"/>
            <a:ext cx="114300" cy="114300"/>
          </a:xfrm>
          <a:custGeom>
            <a:avLst/>
            <a:gdLst/>
            <a:ahLst/>
            <a:cxnLst>
              <a:cxn ang="0">
                <a:pos x="36" y="0"/>
              </a:cxn>
              <a:cxn ang="0">
                <a:pos x="72" y="36"/>
              </a:cxn>
              <a:cxn ang="0">
                <a:pos x="36" y="72"/>
              </a:cxn>
              <a:cxn ang="0">
                <a:pos x="0" y="36"/>
              </a:cxn>
              <a:cxn ang="0">
                <a:pos x="36" y="0"/>
              </a:cxn>
            </a:cxnLst>
            <a:rect l="0" t="0" r="r" b="b"/>
            <a:pathLst>
              <a:path w="72" h="72">
                <a:moveTo>
                  <a:pt x="36" y="0"/>
                </a:moveTo>
                <a:lnTo>
                  <a:pt x="72" y="36"/>
                </a:lnTo>
                <a:lnTo>
                  <a:pt x="36" y="72"/>
                </a:lnTo>
                <a:lnTo>
                  <a:pt x="0" y="36"/>
                </a:lnTo>
                <a:lnTo>
                  <a:pt x="36" y="0"/>
                </a:lnTo>
                <a:close/>
              </a:path>
            </a:pathLst>
          </a:custGeom>
          <a:solidFill>
            <a:srgbClr val="FF0000"/>
          </a:solidFill>
          <a:ln w="9525">
            <a:solidFill>
              <a:srgbClr val="FF0000"/>
            </a:solidFill>
            <a:prstDash val="solid"/>
            <a:round/>
            <a:headEnd/>
            <a:tailEnd/>
          </a:ln>
        </p:spPr>
        <p:txBody>
          <a:bodyPr/>
          <a:lstStyle/>
          <a:p>
            <a:endParaRPr lang="ar-JO"/>
          </a:p>
        </p:txBody>
      </p:sp>
      <p:sp>
        <p:nvSpPr>
          <p:cNvPr id="116766" name="Freeform 30"/>
          <p:cNvSpPr>
            <a:spLocks/>
          </p:cNvSpPr>
          <p:nvPr/>
        </p:nvSpPr>
        <p:spPr bwMode="auto">
          <a:xfrm>
            <a:off x="5886450" y="3308350"/>
            <a:ext cx="114300" cy="114300"/>
          </a:xfrm>
          <a:custGeom>
            <a:avLst/>
            <a:gdLst/>
            <a:ahLst/>
            <a:cxnLst>
              <a:cxn ang="0">
                <a:pos x="36" y="0"/>
              </a:cxn>
              <a:cxn ang="0">
                <a:pos x="72" y="36"/>
              </a:cxn>
              <a:cxn ang="0">
                <a:pos x="36" y="72"/>
              </a:cxn>
              <a:cxn ang="0">
                <a:pos x="0" y="36"/>
              </a:cxn>
              <a:cxn ang="0">
                <a:pos x="36" y="0"/>
              </a:cxn>
            </a:cxnLst>
            <a:rect l="0" t="0" r="r" b="b"/>
            <a:pathLst>
              <a:path w="72" h="72">
                <a:moveTo>
                  <a:pt x="36" y="0"/>
                </a:moveTo>
                <a:lnTo>
                  <a:pt x="72" y="36"/>
                </a:lnTo>
                <a:lnTo>
                  <a:pt x="36" y="72"/>
                </a:lnTo>
                <a:lnTo>
                  <a:pt x="0" y="36"/>
                </a:lnTo>
                <a:lnTo>
                  <a:pt x="36" y="0"/>
                </a:lnTo>
                <a:close/>
              </a:path>
            </a:pathLst>
          </a:custGeom>
          <a:solidFill>
            <a:srgbClr val="FF0000"/>
          </a:solidFill>
          <a:ln w="9525">
            <a:solidFill>
              <a:srgbClr val="FF0000"/>
            </a:solidFill>
            <a:prstDash val="solid"/>
            <a:round/>
            <a:headEnd/>
            <a:tailEnd/>
          </a:ln>
        </p:spPr>
        <p:txBody>
          <a:bodyPr/>
          <a:lstStyle/>
          <a:p>
            <a:endParaRPr lang="ar-JO"/>
          </a:p>
        </p:txBody>
      </p:sp>
      <p:sp>
        <p:nvSpPr>
          <p:cNvPr id="116767" name="Freeform 31"/>
          <p:cNvSpPr>
            <a:spLocks/>
          </p:cNvSpPr>
          <p:nvPr/>
        </p:nvSpPr>
        <p:spPr bwMode="auto">
          <a:xfrm>
            <a:off x="7648575" y="2813050"/>
            <a:ext cx="114300" cy="114300"/>
          </a:xfrm>
          <a:custGeom>
            <a:avLst/>
            <a:gdLst/>
            <a:ahLst/>
            <a:cxnLst>
              <a:cxn ang="0">
                <a:pos x="36" y="0"/>
              </a:cxn>
              <a:cxn ang="0">
                <a:pos x="72" y="36"/>
              </a:cxn>
              <a:cxn ang="0">
                <a:pos x="36" y="72"/>
              </a:cxn>
              <a:cxn ang="0">
                <a:pos x="0" y="36"/>
              </a:cxn>
              <a:cxn ang="0">
                <a:pos x="36" y="0"/>
              </a:cxn>
            </a:cxnLst>
            <a:rect l="0" t="0" r="r" b="b"/>
            <a:pathLst>
              <a:path w="72" h="72">
                <a:moveTo>
                  <a:pt x="36" y="0"/>
                </a:moveTo>
                <a:lnTo>
                  <a:pt x="72" y="36"/>
                </a:lnTo>
                <a:lnTo>
                  <a:pt x="36" y="72"/>
                </a:lnTo>
                <a:lnTo>
                  <a:pt x="0" y="36"/>
                </a:lnTo>
                <a:lnTo>
                  <a:pt x="36" y="0"/>
                </a:lnTo>
                <a:close/>
              </a:path>
            </a:pathLst>
          </a:custGeom>
          <a:solidFill>
            <a:srgbClr val="FF0000"/>
          </a:solidFill>
          <a:ln w="9525">
            <a:solidFill>
              <a:srgbClr val="FF0000"/>
            </a:solidFill>
            <a:prstDash val="solid"/>
            <a:round/>
            <a:headEnd/>
            <a:tailEnd/>
          </a:ln>
        </p:spPr>
        <p:txBody>
          <a:bodyPr/>
          <a:lstStyle/>
          <a:p>
            <a:endParaRPr lang="ar-JO"/>
          </a:p>
        </p:txBody>
      </p:sp>
      <p:sp>
        <p:nvSpPr>
          <p:cNvPr id="116768" name="Rectangle 32"/>
          <p:cNvSpPr>
            <a:spLocks noChangeArrowheads="1"/>
          </p:cNvSpPr>
          <p:nvPr/>
        </p:nvSpPr>
        <p:spPr bwMode="auto">
          <a:xfrm>
            <a:off x="2370138" y="4090988"/>
            <a:ext cx="104775" cy="104775"/>
          </a:xfrm>
          <a:prstGeom prst="rect">
            <a:avLst/>
          </a:prstGeom>
          <a:solidFill>
            <a:srgbClr val="FFFF00"/>
          </a:solidFill>
          <a:ln w="9525">
            <a:solidFill>
              <a:srgbClr val="FFFF00"/>
            </a:solidFill>
            <a:miter lim="800000"/>
            <a:headEnd/>
            <a:tailEnd/>
          </a:ln>
        </p:spPr>
        <p:txBody>
          <a:bodyPr/>
          <a:lstStyle/>
          <a:p>
            <a:endParaRPr lang="ar-JO"/>
          </a:p>
        </p:txBody>
      </p:sp>
      <p:sp>
        <p:nvSpPr>
          <p:cNvPr id="116769" name="Rectangle 33"/>
          <p:cNvSpPr>
            <a:spLocks noChangeArrowheads="1"/>
          </p:cNvSpPr>
          <p:nvPr/>
        </p:nvSpPr>
        <p:spPr bwMode="auto">
          <a:xfrm>
            <a:off x="4132263" y="4310063"/>
            <a:ext cx="104775" cy="104775"/>
          </a:xfrm>
          <a:prstGeom prst="rect">
            <a:avLst/>
          </a:prstGeom>
          <a:solidFill>
            <a:srgbClr val="FFFF00"/>
          </a:solidFill>
          <a:ln w="9525">
            <a:solidFill>
              <a:srgbClr val="FFFF00"/>
            </a:solidFill>
            <a:miter lim="800000"/>
            <a:headEnd/>
            <a:tailEnd/>
          </a:ln>
        </p:spPr>
        <p:txBody>
          <a:bodyPr/>
          <a:lstStyle/>
          <a:p>
            <a:endParaRPr lang="ar-JO"/>
          </a:p>
        </p:txBody>
      </p:sp>
      <p:sp>
        <p:nvSpPr>
          <p:cNvPr id="116770" name="Rectangle 34"/>
          <p:cNvSpPr>
            <a:spLocks noChangeArrowheads="1"/>
          </p:cNvSpPr>
          <p:nvPr/>
        </p:nvSpPr>
        <p:spPr bwMode="auto">
          <a:xfrm>
            <a:off x="5886450" y="4452938"/>
            <a:ext cx="104775" cy="104775"/>
          </a:xfrm>
          <a:prstGeom prst="rect">
            <a:avLst/>
          </a:prstGeom>
          <a:solidFill>
            <a:srgbClr val="FFFF00"/>
          </a:solidFill>
          <a:ln w="9525">
            <a:solidFill>
              <a:srgbClr val="FFFF00"/>
            </a:solidFill>
            <a:miter lim="800000"/>
            <a:headEnd/>
            <a:tailEnd/>
          </a:ln>
        </p:spPr>
        <p:txBody>
          <a:bodyPr/>
          <a:lstStyle/>
          <a:p>
            <a:endParaRPr lang="ar-JO"/>
          </a:p>
        </p:txBody>
      </p:sp>
      <p:sp>
        <p:nvSpPr>
          <p:cNvPr id="116771" name="Rectangle 35"/>
          <p:cNvSpPr>
            <a:spLocks noChangeArrowheads="1"/>
          </p:cNvSpPr>
          <p:nvPr/>
        </p:nvSpPr>
        <p:spPr bwMode="auto">
          <a:xfrm>
            <a:off x="7648575" y="4595813"/>
            <a:ext cx="104775" cy="104775"/>
          </a:xfrm>
          <a:prstGeom prst="rect">
            <a:avLst/>
          </a:prstGeom>
          <a:solidFill>
            <a:srgbClr val="FFFF00"/>
          </a:solidFill>
          <a:ln w="9525">
            <a:solidFill>
              <a:srgbClr val="FFFF00"/>
            </a:solidFill>
            <a:miter lim="800000"/>
            <a:headEnd/>
            <a:tailEnd/>
          </a:ln>
        </p:spPr>
        <p:txBody>
          <a:bodyPr/>
          <a:lstStyle/>
          <a:p>
            <a:endParaRPr lang="ar-JO"/>
          </a:p>
        </p:txBody>
      </p:sp>
      <p:sp>
        <p:nvSpPr>
          <p:cNvPr id="116772" name="Freeform 36"/>
          <p:cNvSpPr>
            <a:spLocks/>
          </p:cNvSpPr>
          <p:nvPr/>
        </p:nvSpPr>
        <p:spPr bwMode="auto">
          <a:xfrm>
            <a:off x="2370138" y="5091113"/>
            <a:ext cx="114300" cy="114300"/>
          </a:xfrm>
          <a:custGeom>
            <a:avLst/>
            <a:gdLst/>
            <a:ahLst/>
            <a:cxnLst>
              <a:cxn ang="0">
                <a:pos x="36" y="0"/>
              </a:cxn>
              <a:cxn ang="0">
                <a:pos x="72" y="72"/>
              </a:cxn>
              <a:cxn ang="0">
                <a:pos x="0" y="72"/>
              </a:cxn>
              <a:cxn ang="0">
                <a:pos x="36" y="0"/>
              </a:cxn>
            </a:cxnLst>
            <a:rect l="0" t="0" r="r" b="b"/>
            <a:pathLst>
              <a:path w="72" h="72">
                <a:moveTo>
                  <a:pt x="36" y="0"/>
                </a:moveTo>
                <a:lnTo>
                  <a:pt x="72" y="72"/>
                </a:lnTo>
                <a:lnTo>
                  <a:pt x="0" y="72"/>
                </a:lnTo>
                <a:lnTo>
                  <a:pt x="36" y="0"/>
                </a:lnTo>
                <a:close/>
              </a:path>
            </a:pathLst>
          </a:custGeom>
          <a:solidFill>
            <a:srgbClr val="00FF00"/>
          </a:solidFill>
          <a:ln w="9525">
            <a:solidFill>
              <a:srgbClr val="00FF00"/>
            </a:solidFill>
            <a:prstDash val="solid"/>
            <a:round/>
            <a:headEnd/>
            <a:tailEnd/>
          </a:ln>
        </p:spPr>
        <p:txBody>
          <a:bodyPr/>
          <a:lstStyle/>
          <a:p>
            <a:endParaRPr lang="ar-JO"/>
          </a:p>
        </p:txBody>
      </p:sp>
      <p:sp>
        <p:nvSpPr>
          <p:cNvPr id="116773" name="Freeform 37"/>
          <p:cNvSpPr>
            <a:spLocks/>
          </p:cNvSpPr>
          <p:nvPr/>
        </p:nvSpPr>
        <p:spPr bwMode="auto">
          <a:xfrm>
            <a:off x="4132263" y="4948238"/>
            <a:ext cx="114300" cy="114300"/>
          </a:xfrm>
          <a:custGeom>
            <a:avLst/>
            <a:gdLst/>
            <a:ahLst/>
            <a:cxnLst>
              <a:cxn ang="0">
                <a:pos x="36" y="0"/>
              </a:cxn>
              <a:cxn ang="0">
                <a:pos x="72" y="72"/>
              </a:cxn>
              <a:cxn ang="0">
                <a:pos x="0" y="72"/>
              </a:cxn>
              <a:cxn ang="0">
                <a:pos x="36" y="0"/>
              </a:cxn>
            </a:cxnLst>
            <a:rect l="0" t="0" r="r" b="b"/>
            <a:pathLst>
              <a:path w="72" h="72">
                <a:moveTo>
                  <a:pt x="36" y="0"/>
                </a:moveTo>
                <a:lnTo>
                  <a:pt x="72" y="72"/>
                </a:lnTo>
                <a:lnTo>
                  <a:pt x="0" y="72"/>
                </a:lnTo>
                <a:lnTo>
                  <a:pt x="36" y="0"/>
                </a:lnTo>
                <a:close/>
              </a:path>
            </a:pathLst>
          </a:custGeom>
          <a:solidFill>
            <a:srgbClr val="00FF00"/>
          </a:solidFill>
          <a:ln w="9525">
            <a:solidFill>
              <a:srgbClr val="00FF00"/>
            </a:solidFill>
            <a:prstDash val="solid"/>
            <a:round/>
            <a:headEnd/>
            <a:tailEnd/>
          </a:ln>
        </p:spPr>
        <p:txBody>
          <a:bodyPr/>
          <a:lstStyle/>
          <a:p>
            <a:endParaRPr lang="ar-JO"/>
          </a:p>
        </p:txBody>
      </p:sp>
      <p:sp>
        <p:nvSpPr>
          <p:cNvPr id="116774" name="Freeform 38"/>
          <p:cNvSpPr>
            <a:spLocks/>
          </p:cNvSpPr>
          <p:nvPr/>
        </p:nvSpPr>
        <p:spPr bwMode="auto">
          <a:xfrm>
            <a:off x="5886450" y="4805363"/>
            <a:ext cx="114300" cy="114300"/>
          </a:xfrm>
          <a:custGeom>
            <a:avLst/>
            <a:gdLst/>
            <a:ahLst/>
            <a:cxnLst>
              <a:cxn ang="0">
                <a:pos x="36" y="0"/>
              </a:cxn>
              <a:cxn ang="0">
                <a:pos x="72" y="72"/>
              </a:cxn>
              <a:cxn ang="0">
                <a:pos x="0" y="72"/>
              </a:cxn>
              <a:cxn ang="0">
                <a:pos x="36" y="0"/>
              </a:cxn>
            </a:cxnLst>
            <a:rect l="0" t="0" r="r" b="b"/>
            <a:pathLst>
              <a:path w="72" h="72">
                <a:moveTo>
                  <a:pt x="36" y="0"/>
                </a:moveTo>
                <a:lnTo>
                  <a:pt x="72" y="72"/>
                </a:lnTo>
                <a:lnTo>
                  <a:pt x="0" y="72"/>
                </a:lnTo>
                <a:lnTo>
                  <a:pt x="36" y="0"/>
                </a:lnTo>
                <a:close/>
              </a:path>
            </a:pathLst>
          </a:custGeom>
          <a:solidFill>
            <a:srgbClr val="00FF00"/>
          </a:solidFill>
          <a:ln w="9525">
            <a:solidFill>
              <a:srgbClr val="00FF00"/>
            </a:solidFill>
            <a:prstDash val="solid"/>
            <a:round/>
            <a:headEnd/>
            <a:tailEnd/>
          </a:ln>
        </p:spPr>
        <p:txBody>
          <a:bodyPr/>
          <a:lstStyle/>
          <a:p>
            <a:endParaRPr lang="ar-JO"/>
          </a:p>
        </p:txBody>
      </p:sp>
      <p:sp>
        <p:nvSpPr>
          <p:cNvPr id="116775" name="Freeform 39"/>
          <p:cNvSpPr>
            <a:spLocks/>
          </p:cNvSpPr>
          <p:nvPr/>
        </p:nvSpPr>
        <p:spPr bwMode="auto">
          <a:xfrm>
            <a:off x="7648575" y="4662488"/>
            <a:ext cx="114300" cy="114300"/>
          </a:xfrm>
          <a:custGeom>
            <a:avLst/>
            <a:gdLst/>
            <a:ahLst/>
            <a:cxnLst>
              <a:cxn ang="0">
                <a:pos x="36" y="0"/>
              </a:cxn>
              <a:cxn ang="0">
                <a:pos x="72" y="72"/>
              </a:cxn>
              <a:cxn ang="0">
                <a:pos x="0" y="72"/>
              </a:cxn>
              <a:cxn ang="0">
                <a:pos x="36" y="0"/>
              </a:cxn>
            </a:cxnLst>
            <a:rect l="0" t="0" r="r" b="b"/>
            <a:pathLst>
              <a:path w="72" h="72">
                <a:moveTo>
                  <a:pt x="36" y="0"/>
                </a:moveTo>
                <a:lnTo>
                  <a:pt x="72" y="72"/>
                </a:lnTo>
                <a:lnTo>
                  <a:pt x="0" y="72"/>
                </a:lnTo>
                <a:lnTo>
                  <a:pt x="36" y="0"/>
                </a:lnTo>
                <a:close/>
              </a:path>
            </a:pathLst>
          </a:custGeom>
          <a:solidFill>
            <a:srgbClr val="00FF00"/>
          </a:solidFill>
          <a:ln w="9525">
            <a:solidFill>
              <a:srgbClr val="00FF00"/>
            </a:solidFill>
            <a:prstDash val="solid"/>
            <a:round/>
            <a:headEnd/>
            <a:tailEnd/>
          </a:ln>
        </p:spPr>
        <p:txBody>
          <a:bodyPr/>
          <a:lstStyle/>
          <a:p>
            <a:endParaRPr lang="ar-JO"/>
          </a:p>
        </p:txBody>
      </p:sp>
      <p:sp>
        <p:nvSpPr>
          <p:cNvPr id="116776" name="Rectangle 40"/>
          <p:cNvSpPr>
            <a:spLocks noChangeArrowheads="1"/>
          </p:cNvSpPr>
          <p:nvPr/>
        </p:nvSpPr>
        <p:spPr bwMode="auto">
          <a:xfrm>
            <a:off x="1189038" y="5262563"/>
            <a:ext cx="177800" cy="427037"/>
          </a:xfrm>
          <a:prstGeom prst="rect">
            <a:avLst/>
          </a:prstGeom>
          <a:noFill/>
          <a:ln w="9525">
            <a:noFill/>
            <a:miter lim="800000"/>
            <a:headEnd/>
            <a:tailEnd/>
          </a:ln>
        </p:spPr>
        <p:txBody>
          <a:bodyPr wrap="none" lIns="0" tIns="0" rIns="0" bIns="0">
            <a:spAutoFit/>
          </a:bodyPr>
          <a:lstStyle/>
          <a:p>
            <a:r>
              <a:rPr lang="en-US" sz="2800">
                <a:solidFill>
                  <a:srgbClr val="FFFFFF"/>
                </a:solidFill>
              </a:rPr>
              <a:t>0</a:t>
            </a:r>
            <a:endParaRPr lang="en-US" sz="2400"/>
          </a:p>
        </p:txBody>
      </p:sp>
      <p:sp>
        <p:nvSpPr>
          <p:cNvPr id="116777" name="Rectangle 41"/>
          <p:cNvSpPr>
            <a:spLocks noChangeArrowheads="1"/>
          </p:cNvSpPr>
          <p:nvPr/>
        </p:nvSpPr>
        <p:spPr bwMode="auto">
          <a:xfrm>
            <a:off x="1036638" y="4548188"/>
            <a:ext cx="355600" cy="427037"/>
          </a:xfrm>
          <a:prstGeom prst="rect">
            <a:avLst/>
          </a:prstGeom>
          <a:noFill/>
          <a:ln w="9525">
            <a:noFill/>
            <a:miter lim="800000"/>
            <a:headEnd/>
            <a:tailEnd/>
          </a:ln>
        </p:spPr>
        <p:txBody>
          <a:bodyPr wrap="none" lIns="0" tIns="0" rIns="0" bIns="0">
            <a:spAutoFit/>
          </a:bodyPr>
          <a:lstStyle/>
          <a:p>
            <a:r>
              <a:rPr lang="en-US" sz="2800">
                <a:solidFill>
                  <a:srgbClr val="FFFFFF"/>
                </a:solidFill>
              </a:rPr>
              <a:t>10</a:t>
            </a:r>
            <a:endParaRPr lang="en-US" sz="2400"/>
          </a:p>
        </p:txBody>
      </p:sp>
      <p:sp>
        <p:nvSpPr>
          <p:cNvPr id="116778" name="Rectangle 42"/>
          <p:cNvSpPr>
            <a:spLocks noChangeArrowheads="1"/>
          </p:cNvSpPr>
          <p:nvPr/>
        </p:nvSpPr>
        <p:spPr bwMode="auto">
          <a:xfrm>
            <a:off x="1036638" y="3841750"/>
            <a:ext cx="355600" cy="427038"/>
          </a:xfrm>
          <a:prstGeom prst="rect">
            <a:avLst/>
          </a:prstGeom>
          <a:noFill/>
          <a:ln w="9525">
            <a:noFill/>
            <a:miter lim="800000"/>
            <a:headEnd/>
            <a:tailEnd/>
          </a:ln>
        </p:spPr>
        <p:txBody>
          <a:bodyPr wrap="none" lIns="0" tIns="0" rIns="0" bIns="0">
            <a:spAutoFit/>
          </a:bodyPr>
          <a:lstStyle/>
          <a:p>
            <a:r>
              <a:rPr lang="en-US" sz="2800">
                <a:solidFill>
                  <a:srgbClr val="FFFFFF"/>
                </a:solidFill>
              </a:rPr>
              <a:t>20</a:t>
            </a:r>
            <a:endParaRPr lang="en-US" sz="2400"/>
          </a:p>
        </p:txBody>
      </p:sp>
      <p:sp>
        <p:nvSpPr>
          <p:cNvPr id="116779" name="Rectangle 43"/>
          <p:cNvSpPr>
            <a:spLocks noChangeArrowheads="1"/>
          </p:cNvSpPr>
          <p:nvPr/>
        </p:nvSpPr>
        <p:spPr bwMode="auto">
          <a:xfrm>
            <a:off x="1036638" y="3127375"/>
            <a:ext cx="355600" cy="427038"/>
          </a:xfrm>
          <a:prstGeom prst="rect">
            <a:avLst/>
          </a:prstGeom>
          <a:noFill/>
          <a:ln w="9525">
            <a:noFill/>
            <a:miter lim="800000"/>
            <a:headEnd/>
            <a:tailEnd/>
          </a:ln>
        </p:spPr>
        <p:txBody>
          <a:bodyPr wrap="none" lIns="0" tIns="0" rIns="0" bIns="0">
            <a:spAutoFit/>
          </a:bodyPr>
          <a:lstStyle/>
          <a:p>
            <a:r>
              <a:rPr lang="en-US" sz="2800">
                <a:solidFill>
                  <a:srgbClr val="FFFFFF"/>
                </a:solidFill>
              </a:rPr>
              <a:t>30</a:t>
            </a:r>
            <a:endParaRPr lang="en-US" sz="2400"/>
          </a:p>
        </p:txBody>
      </p:sp>
      <p:sp>
        <p:nvSpPr>
          <p:cNvPr id="116780" name="Rectangle 44"/>
          <p:cNvSpPr>
            <a:spLocks noChangeArrowheads="1"/>
          </p:cNvSpPr>
          <p:nvPr/>
        </p:nvSpPr>
        <p:spPr bwMode="auto">
          <a:xfrm>
            <a:off x="1036638" y="2413000"/>
            <a:ext cx="355600" cy="427038"/>
          </a:xfrm>
          <a:prstGeom prst="rect">
            <a:avLst/>
          </a:prstGeom>
          <a:noFill/>
          <a:ln w="9525">
            <a:noFill/>
            <a:miter lim="800000"/>
            <a:headEnd/>
            <a:tailEnd/>
          </a:ln>
        </p:spPr>
        <p:txBody>
          <a:bodyPr wrap="none" lIns="0" tIns="0" rIns="0" bIns="0">
            <a:spAutoFit/>
          </a:bodyPr>
          <a:lstStyle/>
          <a:p>
            <a:r>
              <a:rPr lang="en-US" sz="2800">
                <a:solidFill>
                  <a:srgbClr val="FFFFFF"/>
                </a:solidFill>
              </a:rPr>
              <a:t>40</a:t>
            </a:r>
            <a:endParaRPr lang="en-US" sz="2400"/>
          </a:p>
        </p:txBody>
      </p:sp>
      <p:sp>
        <p:nvSpPr>
          <p:cNvPr id="116781" name="Rectangle 45"/>
          <p:cNvSpPr>
            <a:spLocks noChangeArrowheads="1"/>
          </p:cNvSpPr>
          <p:nvPr/>
        </p:nvSpPr>
        <p:spPr bwMode="auto">
          <a:xfrm>
            <a:off x="1905000" y="5562600"/>
            <a:ext cx="965200" cy="579438"/>
          </a:xfrm>
          <a:prstGeom prst="rect">
            <a:avLst/>
          </a:prstGeom>
          <a:noFill/>
          <a:ln w="9525">
            <a:noFill/>
            <a:miter lim="800000"/>
            <a:headEnd/>
            <a:tailEnd/>
          </a:ln>
        </p:spPr>
        <p:txBody>
          <a:bodyPr wrap="none" lIns="0" tIns="0" rIns="0" bIns="0">
            <a:spAutoFit/>
          </a:bodyPr>
          <a:lstStyle/>
          <a:p>
            <a:r>
              <a:rPr lang="en-US" sz="3800">
                <a:solidFill>
                  <a:srgbClr val="FFFFFF"/>
                </a:solidFill>
              </a:rPr>
              <a:t>1990</a:t>
            </a:r>
            <a:endParaRPr lang="en-US" sz="3200"/>
          </a:p>
        </p:txBody>
      </p:sp>
      <p:sp>
        <p:nvSpPr>
          <p:cNvPr id="116782" name="Rectangle 46"/>
          <p:cNvSpPr>
            <a:spLocks noChangeArrowheads="1"/>
          </p:cNvSpPr>
          <p:nvPr/>
        </p:nvSpPr>
        <p:spPr bwMode="auto">
          <a:xfrm>
            <a:off x="3667125" y="5562600"/>
            <a:ext cx="965200" cy="579438"/>
          </a:xfrm>
          <a:prstGeom prst="rect">
            <a:avLst/>
          </a:prstGeom>
          <a:noFill/>
          <a:ln w="9525">
            <a:noFill/>
            <a:miter lim="800000"/>
            <a:headEnd/>
            <a:tailEnd/>
          </a:ln>
        </p:spPr>
        <p:txBody>
          <a:bodyPr wrap="none" lIns="0" tIns="0" rIns="0" bIns="0">
            <a:spAutoFit/>
          </a:bodyPr>
          <a:lstStyle/>
          <a:p>
            <a:r>
              <a:rPr lang="en-US" sz="3800">
                <a:solidFill>
                  <a:srgbClr val="FFFFFF"/>
                </a:solidFill>
              </a:rPr>
              <a:t>2000</a:t>
            </a:r>
            <a:endParaRPr lang="en-US" sz="3200"/>
          </a:p>
        </p:txBody>
      </p:sp>
      <p:sp>
        <p:nvSpPr>
          <p:cNvPr id="116783" name="Rectangle 47"/>
          <p:cNvSpPr>
            <a:spLocks noChangeArrowheads="1"/>
          </p:cNvSpPr>
          <p:nvPr/>
        </p:nvSpPr>
        <p:spPr bwMode="auto">
          <a:xfrm>
            <a:off x="5421313" y="5562600"/>
            <a:ext cx="965200" cy="579438"/>
          </a:xfrm>
          <a:prstGeom prst="rect">
            <a:avLst/>
          </a:prstGeom>
          <a:noFill/>
          <a:ln w="9525">
            <a:noFill/>
            <a:miter lim="800000"/>
            <a:headEnd/>
            <a:tailEnd/>
          </a:ln>
        </p:spPr>
        <p:txBody>
          <a:bodyPr wrap="none" lIns="0" tIns="0" rIns="0" bIns="0">
            <a:spAutoFit/>
          </a:bodyPr>
          <a:lstStyle/>
          <a:p>
            <a:r>
              <a:rPr lang="en-US" sz="3800">
                <a:solidFill>
                  <a:srgbClr val="FFFFFF"/>
                </a:solidFill>
              </a:rPr>
              <a:t>2010</a:t>
            </a:r>
            <a:endParaRPr lang="en-US" sz="3200"/>
          </a:p>
        </p:txBody>
      </p:sp>
      <p:sp>
        <p:nvSpPr>
          <p:cNvPr id="116784" name="Rectangle 48"/>
          <p:cNvSpPr>
            <a:spLocks noChangeArrowheads="1"/>
          </p:cNvSpPr>
          <p:nvPr/>
        </p:nvSpPr>
        <p:spPr bwMode="auto">
          <a:xfrm>
            <a:off x="7183438" y="5562600"/>
            <a:ext cx="965200" cy="579438"/>
          </a:xfrm>
          <a:prstGeom prst="rect">
            <a:avLst/>
          </a:prstGeom>
          <a:noFill/>
          <a:ln w="9525">
            <a:noFill/>
            <a:miter lim="800000"/>
            <a:headEnd/>
            <a:tailEnd/>
          </a:ln>
        </p:spPr>
        <p:txBody>
          <a:bodyPr wrap="none" lIns="0" tIns="0" rIns="0" bIns="0">
            <a:spAutoFit/>
          </a:bodyPr>
          <a:lstStyle/>
          <a:p>
            <a:r>
              <a:rPr lang="en-US" sz="3800">
                <a:solidFill>
                  <a:srgbClr val="FFFFFF"/>
                </a:solidFill>
              </a:rPr>
              <a:t>2020</a:t>
            </a:r>
            <a:endParaRPr lang="en-US" sz="3200"/>
          </a:p>
        </p:txBody>
      </p:sp>
      <p:sp>
        <p:nvSpPr>
          <p:cNvPr id="116785" name="Rectangle 49"/>
          <p:cNvSpPr>
            <a:spLocks noChangeArrowheads="1"/>
          </p:cNvSpPr>
          <p:nvPr/>
        </p:nvSpPr>
        <p:spPr bwMode="auto">
          <a:xfrm rot="16200000">
            <a:off x="-1020762" y="3760787"/>
            <a:ext cx="3016250" cy="517525"/>
          </a:xfrm>
          <a:prstGeom prst="rect">
            <a:avLst/>
          </a:prstGeom>
          <a:noFill/>
          <a:ln w="9525">
            <a:noFill/>
            <a:miter lim="800000"/>
            <a:headEnd/>
            <a:tailEnd/>
          </a:ln>
        </p:spPr>
        <p:txBody>
          <a:bodyPr wrap="none" lIns="0" tIns="0" rIns="0" bIns="0">
            <a:spAutoFit/>
          </a:bodyPr>
          <a:lstStyle/>
          <a:p>
            <a:r>
              <a:rPr lang="en-US" sz="3400">
                <a:solidFill>
                  <a:srgbClr val="FFFFFF"/>
                </a:solidFill>
              </a:rPr>
              <a:t>Deaths (millions)</a:t>
            </a:r>
            <a:endParaRPr lang="en-US" sz="2800"/>
          </a:p>
        </p:txBody>
      </p:sp>
      <p:sp>
        <p:nvSpPr>
          <p:cNvPr id="116786" name="Line 50"/>
          <p:cNvSpPr>
            <a:spLocks noChangeShapeType="1"/>
          </p:cNvSpPr>
          <p:nvPr/>
        </p:nvSpPr>
        <p:spPr bwMode="auto">
          <a:xfrm>
            <a:off x="1295400" y="1905000"/>
            <a:ext cx="304800" cy="1588"/>
          </a:xfrm>
          <a:prstGeom prst="line">
            <a:avLst/>
          </a:prstGeom>
          <a:noFill/>
          <a:ln w="28575">
            <a:solidFill>
              <a:srgbClr val="FF0000"/>
            </a:solidFill>
            <a:round/>
            <a:headEnd/>
            <a:tailEnd/>
          </a:ln>
        </p:spPr>
        <p:txBody>
          <a:bodyPr/>
          <a:lstStyle/>
          <a:p>
            <a:endParaRPr lang="ar-JO"/>
          </a:p>
        </p:txBody>
      </p:sp>
      <p:sp>
        <p:nvSpPr>
          <p:cNvPr id="116787" name="Freeform 51"/>
          <p:cNvSpPr>
            <a:spLocks/>
          </p:cNvSpPr>
          <p:nvPr/>
        </p:nvSpPr>
        <p:spPr bwMode="auto">
          <a:xfrm>
            <a:off x="1371600" y="1866900"/>
            <a:ext cx="114300" cy="114300"/>
          </a:xfrm>
          <a:custGeom>
            <a:avLst/>
            <a:gdLst/>
            <a:ahLst/>
            <a:cxnLst>
              <a:cxn ang="0">
                <a:pos x="36" y="0"/>
              </a:cxn>
              <a:cxn ang="0">
                <a:pos x="72" y="36"/>
              </a:cxn>
              <a:cxn ang="0">
                <a:pos x="36" y="72"/>
              </a:cxn>
              <a:cxn ang="0">
                <a:pos x="0" y="36"/>
              </a:cxn>
              <a:cxn ang="0">
                <a:pos x="36" y="0"/>
              </a:cxn>
            </a:cxnLst>
            <a:rect l="0" t="0" r="r" b="b"/>
            <a:pathLst>
              <a:path w="72" h="72">
                <a:moveTo>
                  <a:pt x="36" y="0"/>
                </a:moveTo>
                <a:lnTo>
                  <a:pt x="72" y="36"/>
                </a:lnTo>
                <a:lnTo>
                  <a:pt x="36" y="72"/>
                </a:lnTo>
                <a:lnTo>
                  <a:pt x="0" y="36"/>
                </a:lnTo>
                <a:lnTo>
                  <a:pt x="36" y="0"/>
                </a:lnTo>
                <a:close/>
              </a:path>
            </a:pathLst>
          </a:custGeom>
          <a:solidFill>
            <a:srgbClr val="FF0000"/>
          </a:solidFill>
          <a:ln w="9525">
            <a:solidFill>
              <a:srgbClr val="FF0000"/>
            </a:solidFill>
            <a:prstDash val="solid"/>
            <a:round/>
            <a:headEnd/>
            <a:tailEnd/>
          </a:ln>
        </p:spPr>
        <p:txBody>
          <a:bodyPr/>
          <a:lstStyle/>
          <a:p>
            <a:endParaRPr lang="ar-JO"/>
          </a:p>
        </p:txBody>
      </p:sp>
      <p:sp>
        <p:nvSpPr>
          <p:cNvPr id="116788" name="Rectangle 52"/>
          <p:cNvSpPr>
            <a:spLocks noChangeArrowheads="1"/>
          </p:cNvSpPr>
          <p:nvPr/>
        </p:nvSpPr>
        <p:spPr bwMode="auto">
          <a:xfrm>
            <a:off x="1819275" y="1600200"/>
            <a:ext cx="1208088" cy="579438"/>
          </a:xfrm>
          <a:prstGeom prst="rect">
            <a:avLst/>
          </a:prstGeom>
          <a:noFill/>
          <a:ln w="9525">
            <a:noFill/>
            <a:miter lim="800000"/>
            <a:headEnd/>
            <a:tailEnd/>
          </a:ln>
        </p:spPr>
        <p:txBody>
          <a:bodyPr wrap="none" lIns="0" tIns="0" rIns="0" bIns="0">
            <a:spAutoFit/>
          </a:bodyPr>
          <a:lstStyle/>
          <a:p>
            <a:r>
              <a:rPr lang="en-US" sz="3800">
                <a:solidFill>
                  <a:srgbClr val="FFFFFF"/>
                </a:solidFill>
              </a:rPr>
              <a:t>NCDs</a:t>
            </a:r>
            <a:endParaRPr lang="en-US" sz="3200"/>
          </a:p>
        </p:txBody>
      </p:sp>
      <p:sp>
        <p:nvSpPr>
          <p:cNvPr id="116789" name="Line 53"/>
          <p:cNvSpPr>
            <a:spLocks noChangeShapeType="1"/>
          </p:cNvSpPr>
          <p:nvPr/>
        </p:nvSpPr>
        <p:spPr bwMode="auto">
          <a:xfrm>
            <a:off x="3505200" y="1979613"/>
            <a:ext cx="306388" cy="1587"/>
          </a:xfrm>
          <a:prstGeom prst="line">
            <a:avLst/>
          </a:prstGeom>
          <a:noFill/>
          <a:ln w="28575">
            <a:solidFill>
              <a:srgbClr val="FFFF00"/>
            </a:solidFill>
            <a:round/>
            <a:headEnd/>
            <a:tailEnd/>
          </a:ln>
        </p:spPr>
        <p:txBody>
          <a:bodyPr/>
          <a:lstStyle/>
          <a:p>
            <a:endParaRPr lang="ar-JO"/>
          </a:p>
        </p:txBody>
      </p:sp>
      <p:sp>
        <p:nvSpPr>
          <p:cNvPr id="116790" name="Rectangle 54"/>
          <p:cNvSpPr>
            <a:spLocks noChangeArrowheads="1"/>
          </p:cNvSpPr>
          <p:nvPr/>
        </p:nvSpPr>
        <p:spPr bwMode="auto">
          <a:xfrm>
            <a:off x="3581400" y="1876425"/>
            <a:ext cx="106363" cy="104775"/>
          </a:xfrm>
          <a:prstGeom prst="rect">
            <a:avLst/>
          </a:prstGeom>
          <a:solidFill>
            <a:srgbClr val="FFFF00"/>
          </a:solidFill>
          <a:ln w="9525">
            <a:solidFill>
              <a:srgbClr val="FFFF00"/>
            </a:solidFill>
            <a:miter lim="800000"/>
            <a:headEnd/>
            <a:tailEnd/>
          </a:ln>
        </p:spPr>
        <p:txBody>
          <a:bodyPr/>
          <a:lstStyle/>
          <a:p>
            <a:endParaRPr lang="ar-JO"/>
          </a:p>
        </p:txBody>
      </p:sp>
      <p:sp>
        <p:nvSpPr>
          <p:cNvPr id="116791" name="Rectangle 55"/>
          <p:cNvSpPr>
            <a:spLocks noChangeArrowheads="1"/>
          </p:cNvSpPr>
          <p:nvPr/>
        </p:nvSpPr>
        <p:spPr bwMode="auto">
          <a:xfrm>
            <a:off x="3954463" y="1630363"/>
            <a:ext cx="2344737" cy="579437"/>
          </a:xfrm>
          <a:prstGeom prst="rect">
            <a:avLst/>
          </a:prstGeom>
          <a:noFill/>
          <a:ln w="9525">
            <a:noFill/>
            <a:miter lim="800000"/>
            <a:headEnd/>
            <a:tailEnd/>
          </a:ln>
        </p:spPr>
        <p:txBody>
          <a:bodyPr wrap="none" lIns="0" tIns="0" rIns="0" bIns="0">
            <a:spAutoFit/>
          </a:bodyPr>
          <a:lstStyle/>
          <a:p>
            <a:r>
              <a:rPr lang="en-US" sz="3800">
                <a:solidFill>
                  <a:srgbClr val="FFFFFF"/>
                </a:solidFill>
              </a:rPr>
              <a:t>Comm. Dis.</a:t>
            </a:r>
            <a:endParaRPr lang="en-US" sz="3200"/>
          </a:p>
        </p:txBody>
      </p:sp>
      <p:sp>
        <p:nvSpPr>
          <p:cNvPr id="116792" name="Line 56"/>
          <p:cNvSpPr>
            <a:spLocks noChangeShapeType="1"/>
          </p:cNvSpPr>
          <p:nvPr/>
        </p:nvSpPr>
        <p:spPr bwMode="auto">
          <a:xfrm>
            <a:off x="6553200" y="1962150"/>
            <a:ext cx="304800" cy="1588"/>
          </a:xfrm>
          <a:prstGeom prst="line">
            <a:avLst/>
          </a:prstGeom>
          <a:noFill/>
          <a:ln w="28575">
            <a:solidFill>
              <a:srgbClr val="00FF00"/>
            </a:solidFill>
            <a:round/>
            <a:headEnd/>
            <a:tailEnd/>
          </a:ln>
        </p:spPr>
        <p:txBody>
          <a:bodyPr/>
          <a:lstStyle/>
          <a:p>
            <a:endParaRPr lang="ar-JO"/>
          </a:p>
        </p:txBody>
      </p:sp>
      <p:sp>
        <p:nvSpPr>
          <p:cNvPr id="116793" name="Freeform 57"/>
          <p:cNvSpPr>
            <a:spLocks/>
          </p:cNvSpPr>
          <p:nvPr/>
        </p:nvSpPr>
        <p:spPr bwMode="auto">
          <a:xfrm>
            <a:off x="6648450" y="1905000"/>
            <a:ext cx="114300" cy="114300"/>
          </a:xfrm>
          <a:custGeom>
            <a:avLst/>
            <a:gdLst/>
            <a:ahLst/>
            <a:cxnLst>
              <a:cxn ang="0">
                <a:pos x="36" y="0"/>
              </a:cxn>
              <a:cxn ang="0">
                <a:pos x="72" y="72"/>
              </a:cxn>
              <a:cxn ang="0">
                <a:pos x="0" y="72"/>
              </a:cxn>
              <a:cxn ang="0">
                <a:pos x="36" y="0"/>
              </a:cxn>
            </a:cxnLst>
            <a:rect l="0" t="0" r="r" b="b"/>
            <a:pathLst>
              <a:path w="72" h="72">
                <a:moveTo>
                  <a:pt x="36" y="0"/>
                </a:moveTo>
                <a:lnTo>
                  <a:pt x="72" y="72"/>
                </a:lnTo>
                <a:lnTo>
                  <a:pt x="0" y="72"/>
                </a:lnTo>
                <a:lnTo>
                  <a:pt x="36" y="0"/>
                </a:lnTo>
                <a:close/>
              </a:path>
            </a:pathLst>
          </a:custGeom>
          <a:solidFill>
            <a:srgbClr val="00FF00"/>
          </a:solidFill>
          <a:ln w="9525">
            <a:solidFill>
              <a:srgbClr val="00FF00"/>
            </a:solidFill>
            <a:prstDash val="solid"/>
            <a:round/>
            <a:headEnd/>
            <a:tailEnd/>
          </a:ln>
        </p:spPr>
        <p:txBody>
          <a:bodyPr/>
          <a:lstStyle/>
          <a:p>
            <a:endParaRPr lang="ar-JO"/>
          </a:p>
        </p:txBody>
      </p:sp>
      <p:sp>
        <p:nvSpPr>
          <p:cNvPr id="116794" name="Rectangle 58"/>
          <p:cNvSpPr>
            <a:spLocks noChangeArrowheads="1"/>
          </p:cNvSpPr>
          <p:nvPr/>
        </p:nvSpPr>
        <p:spPr bwMode="auto">
          <a:xfrm>
            <a:off x="6986588" y="1676400"/>
            <a:ext cx="1471612" cy="579438"/>
          </a:xfrm>
          <a:prstGeom prst="rect">
            <a:avLst/>
          </a:prstGeom>
          <a:noFill/>
          <a:ln w="9525">
            <a:noFill/>
            <a:miter lim="800000"/>
            <a:headEnd/>
            <a:tailEnd/>
          </a:ln>
        </p:spPr>
        <p:txBody>
          <a:bodyPr wrap="none" lIns="0" tIns="0" rIns="0" bIns="0">
            <a:spAutoFit/>
          </a:bodyPr>
          <a:lstStyle/>
          <a:p>
            <a:r>
              <a:rPr lang="en-US" sz="3800">
                <a:solidFill>
                  <a:srgbClr val="FFFFFF"/>
                </a:solidFill>
              </a:rPr>
              <a:t>Injuries</a:t>
            </a:r>
            <a:endParaRPr lang="en-US" sz="3200"/>
          </a:p>
        </p:txBody>
      </p:sp>
      <p:sp>
        <p:nvSpPr>
          <p:cNvPr id="116740" name="Text Box 4"/>
          <p:cNvSpPr txBox="1">
            <a:spLocks noChangeArrowheads="1"/>
          </p:cNvSpPr>
          <p:nvPr/>
        </p:nvSpPr>
        <p:spPr bwMode="auto">
          <a:xfrm>
            <a:off x="4876800" y="6172200"/>
            <a:ext cx="4044950" cy="519113"/>
          </a:xfrm>
          <a:prstGeom prst="rect">
            <a:avLst/>
          </a:prstGeom>
          <a:noFill/>
          <a:ln w="12699">
            <a:noFill/>
            <a:miter lim="800000"/>
            <a:headEnd type="none" w="sm" len="sm"/>
            <a:tailEnd type="none" w="sm" len="sm"/>
          </a:ln>
          <a:effectLst/>
        </p:spPr>
        <p:txBody>
          <a:bodyPr wrap="none">
            <a:spAutoFit/>
          </a:bodyPr>
          <a:lstStyle/>
          <a:p>
            <a:r>
              <a:rPr lang="en-US" sz="2800" b="1">
                <a:solidFill>
                  <a:schemeClr val="accent2"/>
                </a:solidFill>
              </a:rPr>
              <a:t>Global Burden of Disease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4294967295"/>
          </p:nvPr>
        </p:nvSpPr>
        <p:spPr>
          <a:xfrm>
            <a:off x="146050" y="6210300"/>
            <a:ext cx="457200" cy="457200"/>
          </a:xfrm>
          <a:prstGeom prst="ellipse">
            <a:avLst/>
          </a:prstGeom>
          <a:noFill/>
        </p:spPr>
        <p:txBody>
          <a:bodyPr/>
          <a:lstStyle/>
          <a:p>
            <a:fld id="{0F7B05F6-1D85-4526-B1B7-3ACD0F2368FE}" type="slidenum">
              <a:rPr lang="en-GB" smtClean="0">
                <a:latin typeface="Arial" pitchFamily="34" charset="0"/>
              </a:rPr>
              <a:pPr/>
              <a:t>36</a:t>
            </a:fld>
            <a:endParaRPr lang="en-GB" smtClean="0">
              <a:latin typeface="Arial" pitchFamily="34" charset="0"/>
            </a:endParaRPr>
          </a:p>
        </p:txBody>
      </p:sp>
      <p:sp>
        <p:nvSpPr>
          <p:cNvPr id="83972" name="Rectangle 4"/>
          <p:cNvSpPr>
            <a:spLocks noGrp="1" noChangeArrowheads="1"/>
          </p:cNvSpPr>
          <p:nvPr>
            <p:ph type="ctrTitle"/>
          </p:nvPr>
        </p:nvSpPr>
        <p:spPr/>
        <p:txBody>
          <a:bodyPr/>
          <a:lstStyle/>
          <a:p>
            <a:pPr>
              <a:defRPr/>
            </a:pPr>
            <a:r>
              <a:rPr lang="en-GB" b="1">
                <a:effectLst>
                  <a:outerShdw blurRad="38100" dist="38100" dir="2700000" algn="tl">
                    <a:srgbClr val="C0C0C0"/>
                  </a:outerShdw>
                </a:effectLst>
              </a:rPr>
              <a:t>Things are getting worse not better </a:t>
            </a:r>
          </a:p>
        </p:txBody>
      </p:sp>
      <p:sp>
        <p:nvSpPr>
          <p:cNvPr id="43012" name="Rectangle 5"/>
          <p:cNvSpPr>
            <a:spLocks noGrp="1" noChangeArrowheads="1"/>
          </p:cNvSpPr>
          <p:nvPr>
            <p:ph type="subTitle" idx="1"/>
          </p:nvPr>
        </p:nvSpPr>
        <p:spPr/>
        <p:txBody>
          <a:bodyPr/>
          <a:lstStyle/>
          <a:p>
            <a:endParaRPr lang="en-US"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endParaRPr lang="en-US" smtClean="0"/>
          </a:p>
        </p:txBody>
      </p:sp>
      <p:sp>
        <p:nvSpPr>
          <p:cNvPr id="47107" name="Slide Number Placeholder 3"/>
          <p:cNvSpPr>
            <a:spLocks noGrp="1"/>
          </p:cNvSpPr>
          <p:nvPr>
            <p:ph type="sldNum" sz="quarter" idx="4294967295"/>
          </p:nvPr>
        </p:nvSpPr>
        <p:spPr>
          <a:xfrm>
            <a:off x="146050" y="6210300"/>
            <a:ext cx="457200" cy="457200"/>
          </a:xfrm>
          <a:prstGeom prst="ellipse">
            <a:avLst/>
          </a:prstGeom>
          <a:noFill/>
        </p:spPr>
        <p:txBody>
          <a:bodyPr/>
          <a:lstStyle/>
          <a:p>
            <a:fld id="{30B5BD6B-098C-4289-A9DF-FF3161A00D78}" type="slidenum">
              <a:rPr lang="en-GB" smtClean="0">
                <a:latin typeface="Arial" pitchFamily="34" charset="0"/>
              </a:rPr>
              <a:pPr/>
              <a:t>37</a:t>
            </a:fld>
            <a:endParaRPr lang="en-GB" smtClean="0">
              <a:latin typeface="Arial" pitchFamily="34" charset="0"/>
            </a:endParaRPr>
          </a:p>
        </p:txBody>
      </p:sp>
      <p:pic>
        <p:nvPicPr>
          <p:cNvPr id="47108" name="Picture 2"/>
          <p:cNvPicPr>
            <a:picLocks noChangeAspect="1" noChangeArrowheads="1"/>
          </p:cNvPicPr>
          <p:nvPr/>
        </p:nvPicPr>
        <p:blipFill>
          <a:blip r:embed="rId3" cstate="print"/>
          <a:srcRect/>
          <a:stretch>
            <a:fillRect/>
          </a:stretch>
        </p:blipFill>
        <p:spPr bwMode="auto">
          <a:xfrm>
            <a:off x="571500" y="214313"/>
            <a:ext cx="8243888" cy="6245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GB" b="1" dirty="0" smtClean="0">
                <a:effectLst>
                  <a:outerShdw blurRad="38100" dist="38100" dir="2700000" algn="tl">
                    <a:srgbClr val="000000">
                      <a:alpha val="43137"/>
                    </a:srgbClr>
                  </a:outerShdw>
                </a:effectLst>
              </a:rPr>
              <a:t>Summary</a:t>
            </a:r>
            <a:endParaRPr lang="en-GB" b="1" dirty="0">
              <a:effectLst>
                <a:outerShdw blurRad="38100" dist="38100" dir="2700000" algn="tl">
                  <a:srgbClr val="000000">
                    <a:alpha val="43137"/>
                  </a:srgbClr>
                </a:outerShdw>
              </a:effectLst>
            </a:endParaRPr>
          </a:p>
        </p:txBody>
      </p:sp>
      <p:sp>
        <p:nvSpPr>
          <p:cNvPr id="49155" name="Content Placeholder 3"/>
          <p:cNvSpPr>
            <a:spLocks noGrp="1"/>
          </p:cNvSpPr>
          <p:nvPr>
            <p:ph idx="1"/>
          </p:nvPr>
        </p:nvSpPr>
        <p:spPr/>
        <p:txBody>
          <a:bodyPr/>
          <a:lstStyle/>
          <a:p>
            <a:r>
              <a:rPr lang="en-GB" sz="2800" smtClean="0"/>
              <a:t>Non-communicable diseases are now the most common cause of death world wide</a:t>
            </a:r>
          </a:p>
          <a:p>
            <a:r>
              <a:rPr lang="en-GB" sz="2800" smtClean="0"/>
              <a:t>Increasing rates in low and middle income countries because of change in lifestyles (urbanisation)</a:t>
            </a:r>
          </a:p>
          <a:p>
            <a:r>
              <a:rPr lang="en-GB" sz="2800" smtClean="0"/>
              <a:t>Key risk factors have very large effects</a:t>
            </a:r>
          </a:p>
          <a:p>
            <a:r>
              <a:rPr lang="en-GB" sz="2800" smtClean="0"/>
              <a:t>Interventions are effective and can reduce burden</a:t>
            </a:r>
          </a:p>
          <a:p>
            <a:r>
              <a:rPr lang="en-GB" sz="2800" smtClean="0"/>
              <a:t>The need to combine results and have large studies</a:t>
            </a:r>
          </a:p>
        </p:txBody>
      </p:sp>
      <p:sp>
        <p:nvSpPr>
          <p:cNvPr id="49156" name="Slide Number Placeholder 1"/>
          <p:cNvSpPr>
            <a:spLocks noGrp="1"/>
          </p:cNvSpPr>
          <p:nvPr>
            <p:ph type="sldNum" sz="quarter" idx="4294967295"/>
          </p:nvPr>
        </p:nvSpPr>
        <p:spPr>
          <a:xfrm>
            <a:off x="146050" y="6210300"/>
            <a:ext cx="457200" cy="457200"/>
          </a:xfrm>
          <a:prstGeom prst="ellipse">
            <a:avLst/>
          </a:prstGeom>
          <a:noFill/>
        </p:spPr>
        <p:txBody>
          <a:bodyPr/>
          <a:lstStyle/>
          <a:p>
            <a:fld id="{5D99BFF3-D74B-44CF-A097-47D2B7B92F35}" type="slidenum">
              <a:rPr lang="en-GB" smtClean="0">
                <a:latin typeface="Arial" pitchFamily="34" charset="0"/>
              </a:rPr>
              <a:pPr/>
              <a:t>38</a:t>
            </a:fld>
            <a:endParaRPr lang="en-GB" smtClean="0">
              <a:latin typeface="Arial"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4294967295"/>
          </p:nvPr>
        </p:nvSpPr>
        <p:spPr>
          <a:xfrm>
            <a:off x="146050" y="6210300"/>
            <a:ext cx="457200" cy="457200"/>
          </a:xfrm>
          <a:prstGeom prst="ellipse">
            <a:avLst/>
          </a:prstGeom>
        </p:spPr>
        <p:txBody>
          <a:bodyPr/>
          <a:lstStyle/>
          <a:p>
            <a:pPr>
              <a:defRPr/>
            </a:pPr>
            <a:fld id="{2CFE8F06-2655-44B9-BD56-965965EF8664}" type="slidenum">
              <a:rPr lang="ru-RU"/>
              <a:pPr>
                <a:defRPr/>
              </a:pPr>
              <a:t>39</a:t>
            </a:fld>
            <a:endParaRPr lang="ru-RU"/>
          </a:p>
        </p:txBody>
      </p:sp>
      <p:sp>
        <p:nvSpPr>
          <p:cNvPr id="5" name="Прямоугольник 4"/>
          <p:cNvSpPr/>
          <p:nvPr/>
        </p:nvSpPr>
        <p:spPr>
          <a:xfrm>
            <a:off x="927740" y="2967335"/>
            <a:ext cx="7288534" cy="769441"/>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fontAlgn="auto">
              <a:spcBef>
                <a:spcPts val="0"/>
              </a:spcBef>
              <a:spcAft>
                <a:spcPts val="0"/>
              </a:spcAft>
              <a:defRPr/>
            </a:pPr>
            <a:r>
              <a:rPr lang="en-US" sz="4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n-lt"/>
              </a:rPr>
              <a:t>Thank you for your attention!</a:t>
            </a:r>
            <a:endParaRPr lang="ru-RU" sz="4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446088" y="457200"/>
            <a:ext cx="8226425" cy="5332413"/>
          </a:xfrm>
          <a:prstGeom prst="rect">
            <a:avLst/>
          </a:prstGeom>
          <a:solidFill>
            <a:srgbClr val="999966">
              <a:alpha val="50195"/>
            </a:srgbClr>
          </a:solidFill>
          <a:ln w="9525">
            <a:noFill/>
            <a:miter lim="800000"/>
            <a:headEnd/>
            <a:tailEnd/>
          </a:ln>
        </p:spPr>
        <p:txBody>
          <a:bodyPr wrap="none" anchor="ctr"/>
          <a:lstStyle/>
          <a:p>
            <a:pPr algn="ctr" eaLnBrk="0" hangingPunct="0"/>
            <a:endParaRPr lang="en-GB" sz="2400">
              <a:latin typeface="Times" pitchFamily="18" charset="0"/>
            </a:endParaRPr>
          </a:p>
        </p:txBody>
      </p:sp>
      <p:grpSp>
        <p:nvGrpSpPr>
          <p:cNvPr id="2" name="Group 3"/>
          <p:cNvGrpSpPr>
            <a:grpSpLocks/>
          </p:cNvGrpSpPr>
          <p:nvPr/>
        </p:nvGrpSpPr>
        <p:grpSpPr bwMode="auto">
          <a:xfrm>
            <a:off x="862013" y="2541588"/>
            <a:ext cx="7429500" cy="2787650"/>
            <a:chOff x="543" y="1414"/>
            <a:chExt cx="4680" cy="1756"/>
          </a:xfrm>
        </p:grpSpPr>
        <p:sp>
          <p:nvSpPr>
            <p:cNvPr id="10249" name="Rectangle 4"/>
            <p:cNvSpPr>
              <a:spLocks noChangeArrowheads="1"/>
            </p:cNvSpPr>
            <p:nvPr/>
          </p:nvSpPr>
          <p:spPr bwMode="auto">
            <a:xfrm>
              <a:off x="564" y="2649"/>
              <a:ext cx="1049" cy="506"/>
            </a:xfrm>
            <a:prstGeom prst="rect">
              <a:avLst/>
            </a:prstGeom>
            <a:solidFill>
              <a:schemeClr val="bg1"/>
            </a:solidFill>
            <a:ln w="9525">
              <a:noFill/>
              <a:miter lim="800000"/>
              <a:headEnd/>
              <a:tailEnd/>
            </a:ln>
          </p:spPr>
          <p:txBody>
            <a:bodyPr wrap="none" anchor="ctr"/>
            <a:lstStyle/>
            <a:p>
              <a:endParaRPr lang="ru-RU"/>
            </a:p>
          </p:txBody>
        </p:sp>
        <p:sp>
          <p:nvSpPr>
            <p:cNvPr id="10250" name="Rectangle 5"/>
            <p:cNvSpPr>
              <a:spLocks noChangeArrowheads="1"/>
            </p:cNvSpPr>
            <p:nvPr/>
          </p:nvSpPr>
          <p:spPr bwMode="auto">
            <a:xfrm>
              <a:off x="1766" y="2648"/>
              <a:ext cx="1049" cy="506"/>
            </a:xfrm>
            <a:prstGeom prst="rect">
              <a:avLst/>
            </a:prstGeom>
            <a:solidFill>
              <a:schemeClr val="bg1"/>
            </a:solidFill>
            <a:ln w="9525">
              <a:noFill/>
              <a:miter lim="800000"/>
              <a:headEnd/>
              <a:tailEnd/>
            </a:ln>
          </p:spPr>
          <p:txBody>
            <a:bodyPr wrap="none" anchor="ctr"/>
            <a:lstStyle/>
            <a:p>
              <a:endParaRPr lang="ru-RU"/>
            </a:p>
          </p:txBody>
        </p:sp>
        <p:sp>
          <p:nvSpPr>
            <p:cNvPr id="10251" name="Rectangle 6"/>
            <p:cNvSpPr>
              <a:spLocks noChangeArrowheads="1"/>
            </p:cNvSpPr>
            <p:nvPr/>
          </p:nvSpPr>
          <p:spPr bwMode="auto">
            <a:xfrm>
              <a:off x="2965" y="2648"/>
              <a:ext cx="1049" cy="506"/>
            </a:xfrm>
            <a:prstGeom prst="rect">
              <a:avLst/>
            </a:prstGeom>
            <a:solidFill>
              <a:schemeClr val="bg1"/>
            </a:solidFill>
            <a:ln w="9525">
              <a:noFill/>
              <a:miter lim="800000"/>
              <a:headEnd/>
              <a:tailEnd/>
            </a:ln>
          </p:spPr>
          <p:txBody>
            <a:bodyPr wrap="none" anchor="ctr"/>
            <a:lstStyle/>
            <a:p>
              <a:endParaRPr lang="ru-RU"/>
            </a:p>
          </p:txBody>
        </p:sp>
        <p:sp>
          <p:nvSpPr>
            <p:cNvPr id="10252" name="Rectangle 7"/>
            <p:cNvSpPr>
              <a:spLocks noChangeArrowheads="1"/>
            </p:cNvSpPr>
            <p:nvPr/>
          </p:nvSpPr>
          <p:spPr bwMode="auto">
            <a:xfrm>
              <a:off x="4167" y="2648"/>
              <a:ext cx="1049" cy="506"/>
            </a:xfrm>
            <a:prstGeom prst="rect">
              <a:avLst/>
            </a:prstGeom>
            <a:solidFill>
              <a:schemeClr val="bg1"/>
            </a:solidFill>
            <a:ln w="9525">
              <a:noFill/>
              <a:miter lim="800000"/>
              <a:headEnd/>
              <a:tailEnd/>
            </a:ln>
          </p:spPr>
          <p:txBody>
            <a:bodyPr wrap="none" anchor="ctr"/>
            <a:lstStyle/>
            <a:p>
              <a:endParaRPr lang="ru-RU"/>
            </a:p>
          </p:txBody>
        </p:sp>
        <p:pic>
          <p:nvPicPr>
            <p:cNvPr id="10253" name="Picture 8"/>
            <p:cNvPicPr>
              <a:picLocks noChangeAspect="1" noChangeArrowheads="1"/>
            </p:cNvPicPr>
            <p:nvPr/>
          </p:nvPicPr>
          <p:blipFill>
            <a:blip r:embed="rId3" cstate="print"/>
            <a:srcRect/>
            <a:stretch>
              <a:fillRect/>
            </a:stretch>
          </p:blipFill>
          <p:spPr bwMode="auto">
            <a:xfrm>
              <a:off x="567" y="1420"/>
              <a:ext cx="1048" cy="1480"/>
            </a:xfrm>
            <a:prstGeom prst="rect">
              <a:avLst/>
            </a:prstGeom>
            <a:noFill/>
            <a:ln w="9525">
              <a:noFill/>
              <a:miter lim="800000"/>
              <a:headEnd/>
              <a:tailEnd/>
            </a:ln>
          </p:spPr>
        </p:pic>
        <p:pic>
          <p:nvPicPr>
            <p:cNvPr id="10254" name="Picture 9"/>
            <p:cNvPicPr>
              <a:picLocks noChangeAspect="1" noChangeArrowheads="1"/>
            </p:cNvPicPr>
            <p:nvPr/>
          </p:nvPicPr>
          <p:blipFill>
            <a:blip r:embed="rId4" cstate="print"/>
            <a:srcRect/>
            <a:stretch>
              <a:fillRect/>
            </a:stretch>
          </p:blipFill>
          <p:spPr bwMode="auto">
            <a:xfrm>
              <a:off x="1767" y="1420"/>
              <a:ext cx="1048" cy="1480"/>
            </a:xfrm>
            <a:prstGeom prst="rect">
              <a:avLst/>
            </a:prstGeom>
            <a:noFill/>
            <a:ln w="9525">
              <a:noFill/>
              <a:miter lim="800000"/>
              <a:headEnd/>
              <a:tailEnd/>
            </a:ln>
          </p:spPr>
        </p:pic>
        <p:pic>
          <p:nvPicPr>
            <p:cNvPr id="10255" name="Picture 10"/>
            <p:cNvPicPr>
              <a:picLocks noChangeAspect="1" noChangeArrowheads="1"/>
            </p:cNvPicPr>
            <p:nvPr/>
          </p:nvPicPr>
          <p:blipFill>
            <a:blip r:embed="rId5" cstate="print"/>
            <a:srcRect/>
            <a:stretch>
              <a:fillRect/>
            </a:stretch>
          </p:blipFill>
          <p:spPr bwMode="auto">
            <a:xfrm>
              <a:off x="2967" y="1420"/>
              <a:ext cx="1048" cy="1480"/>
            </a:xfrm>
            <a:prstGeom prst="rect">
              <a:avLst/>
            </a:prstGeom>
            <a:noFill/>
            <a:ln w="9525">
              <a:noFill/>
              <a:miter lim="800000"/>
              <a:headEnd/>
              <a:tailEnd/>
            </a:ln>
          </p:spPr>
        </p:pic>
        <p:pic>
          <p:nvPicPr>
            <p:cNvPr id="10256" name="Picture 11"/>
            <p:cNvPicPr>
              <a:picLocks noChangeAspect="1" noChangeArrowheads="1"/>
            </p:cNvPicPr>
            <p:nvPr/>
          </p:nvPicPr>
          <p:blipFill>
            <a:blip r:embed="rId6" cstate="print"/>
            <a:srcRect/>
            <a:stretch>
              <a:fillRect/>
            </a:stretch>
          </p:blipFill>
          <p:spPr bwMode="auto">
            <a:xfrm>
              <a:off x="4167" y="1420"/>
              <a:ext cx="1048" cy="1480"/>
            </a:xfrm>
            <a:prstGeom prst="rect">
              <a:avLst/>
            </a:prstGeom>
            <a:noFill/>
            <a:ln w="9525">
              <a:noFill/>
              <a:miter lim="800000"/>
              <a:headEnd/>
              <a:tailEnd/>
            </a:ln>
          </p:spPr>
        </p:pic>
        <p:sp>
          <p:nvSpPr>
            <p:cNvPr id="10257" name="Rectangle 12"/>
            <p:cNvSpPr>
              <a:spLocks noChangeArrowheads="1"/>
            </p:cNvSpPr>
            <p:nvPr/>
          </p:nvSpPr>
          <p:spPr bwMode="auto">
            <a:xfrm>
              <a:off x="563" y="1420"/>
              <a:ext cx="1043" cy="1735"/>
            </a:xfrm>
            <a:prstGeom prst="rect">
              <a:avLst/>
            </a:prstGeom>
            <a:noFill/>
            <a:ln w="6350">
              <a:solidFill>
                <a:srgbClr val="2E2E2E"/>
              </a:solidFill>
              <a:miter lim="800000"/>
              <a:headEnd/>
              <a:tailEnd/>
            </a:ln>
          </p:spPr>
          <p:txBody>
            <a:bodyPr wrap="none" anchor="ctr"/>
            <a:lstStyle/>
            <a:p>
              <a:endParaRPr lang="ru-RU"/>
            </a:p>
          </p:txBody>
        </p:sp>
        <p:sp>
          <p:nvSpPr>
            <p:cNvPr id="10258" name="Rectangle 13"/>
            <p:cNvSpPr>
              <a:spLocks noChangeArrowheads="1"/>
            </p:cNvSpPr>
            <p:nvPr/>
          </p:nvSpPr>
          <p:spPr bwMode="auto">
            <a:xfrm>
              <a:off x="1766" y="1414"/>
              <a:ext cx="1043" cy="1735"/>
            </a:xfrm>
            <a:prstGeom prst="rect">
              <a:avLst/>
            </a:prstGeom>
            <a:noFill/>
            <a:ln w="6350">
              <a:solidFill>
                <a:srgbClr val="2E2E2E"/>
              </a:solidFill>
              <a:miter lim="800000"/>
              <a:headEnd/>
              <a:tailEnd/>
            </a:ln>
          </p:spPr>
          <p:txBody>
            <a:bodyPr wrap="none" anchor="ctr"/>
            <a:lstStyle/>
            <a:p>
              <a:endParaRPr lang="ru-RU"/>
            </a:p>
          </p:txBody>
        </p:sp>
        <p:sp>
          <p:nvSpPr>
            <p:cNvPr id="10259" name="Rectangle 14"/>
            <p:cNvSpPr>
              <a:spLocks noChangeArrowheads="1"/>
            </p:cNvSpPr>
            <p:nvPr/>
          </p:nvSpPr>
          <p:spPr bwMode="auto">
            <a:xfrm>
              <a:off x="2963" y="1414"/>
              <a:ext cx="1043" cy="1735"/>
            </a:xfrm>
            <a:prstGeom prst="rect">
              <a:avLst/>
            </a:prstGeom>
            <a:noFill/>
            <a:ln w="6350">
              <a:solidFill>
                <a:srgbClr val="2E2E2E"/>
              </a:solidFill>
              <a:miter lim="800000"/>
              <a:headEnd/>
              <a:tailEnd/>
            </a:ln>
          </p:spPr>
          <p:txBody>
            <a:bodyPr wrap="none" anchor="ctr"/>
            <a:lstStyle/>
            <a:p>
              <a:endParaRPr lang="ru-RU"/>
            </a:p>
          </p:txBody>
        </p:sp>
        <p:sp>
          <p:nvSpPr>
            <p:cNvPr id="10260" name="Rectangle 15"/>
            <p:cNvSpPr>
              <a:spLocks noChangeArrowheads="1"/>
            </p:cNvSpPr>
            <p:nvPr/>
          </p:nvSpPr>
          <p:spPr bwMode="auto">
            <a:xfrm>
              <a:off x="4167" y="1420"/>
              <a:ext cx="1043" cy="1735"/>
            </a:xfrm>
            <a:prstGeom prst="rect">
              <a:avLst/>
            </a:prstGeom>
            <a:noFill/>
            <a:ln w="6350">
              <a:solidFill>
                <a:srgbClr val="2E2E2E"/>
              </a:solidFill>
              <a:miter lim="800000"/>
              <a:headEnd/>
              <a:tailEnd/>
            </a:ln>
          </p:spPr>
          <p:txBody>
            <a:bodyPr wrap="none" anchor="ctr"/>
            <a:lstStyle/>
            <a:p>
              <a:endParaRPr lang="ru-RU"/>
            </a:p>
          </p:txBody>
        </p:sp>
        <p:sp>
          <p:nvSpPr>
            <p:cNvPr id="10261" name="Text Box 16"/>
            <p:cNvSpPr txBox="1">
              <a:spLocks noChangeArrowheads="1"/>
            </p:cNvSpPr>
            <p:nvPr/>
          </p:nvSpPr>
          <p:spPr bwMode="auto">
            <a:xfrm>
              <a:off x="543" y="2913"/>
              <a:ext cx="1081" cy="210"/>
            </a:xfrm>
            <a:prstGeom prst="rect">
              <a:avLst/>
            </a:prstGeom>
            <a:noFill/>
            <a:ln w="9525">
              <a:noFill/>
              <a:miter lim="800000"/>
              <a:headEnd/>
              <a:tailEnd/>
            </a:ln>
          </p:spPr>
          <p:txBody>
            <a:bodyPr>
              <a:spAutoFit/>
            </a:bodyPr>
            <a:lstStyle/>
            <a:p>
              <a:pPr algn="ctr" eaLnBrk="0" hangingPunct="0">
                <a:lnSpc>
                  <a:spcPts val="1900"/>
                </a:lnSpc>
              </a:pPr>
              <a:r>
                <a:rPr lang="en-US" sz="1600" b="1">
                  <a:solidFill>
                    <a:srgbClr val="FFFFFF"/>
                  </a:solidFill>
                </a:rPr>
                <a:t>Cardiovascular</a:t>
              </a:r>
            </a:p>
          </p:txBody>
        </p:sp>
        <p:sp>
          <p:nvSpPr>
            <p:cNvPr id="10262" name="Text Box 17"/>
            <p:cNvSpPr txBox="1">
              <a:spLocks noChangeArrowheads="1"/>
            </p:cNvSpPr>
            <p:nvPr/>
          </p:nvSpPr>
          <p:spPr bwMode="auto">
            <a:xfrm>
              <a:off x="1659" y="2888"/>
              <a:ext cx="1251" cy="282"/>
            </a:xfrm>
            <a:prstGeom prst="rect">
              <a:avLst/>
            </a:prstGeom>
            <a:noFill/>
            <a:ln w="9525">
              <a:noFill/>
              <a:miter lim="800000"/>
              <a:headEnd/>
              <a:tailEnd/>
            </a:ln>
          </p:spPr>
          <p:txBody>
            <a:bodyPr>
              <a:spAutoFit/>
            </a:bodyPr>
            <a:lstStyle/>
            <a:p>
              <a:pPr algn="ctr" eaLnBrk="0" hangingPunct="0">
                <a:lnSpc>
                  <a:spcPts val="1400"/>
                </a:lnSpc>
              </a:pPr>
              <a:r>
                <a:rPr lang="en-US" sz="1200" b="1">
                  <a:solidFill>
                    <a:srgbClr val="FFFFFF"/>
                  </a:solidFill>
                </a:rPr>
                <a:t>Chronic Respiratory</a:t>
              </a:r>
            </a:p>
            <a:p>
              <a:pPr algn="ctr" eaLnBrk="0" hangingPunct="0">
                <a:lnSpc>
                  <a:spcPts val="1400"/>
                </a:lnSpc>
              </a:pPr>
              <a:r>
                <a:rPr lang="en-US" sz="1200" b="1">
                  <a:solidFill>
                    <a:srgbClr val="FFFFFF"/>
                  </a:solidFill>
                </a:rPr>
                <a:t>Disease</a:t>
              </a:r>
            </a:p>
          </p:txBody>
        </p:sp>
        <p:sp>
          <p:nvSpPr>
            <p:cNvPr id="10263" name="Text Box 18"/>
            <p:cNvSpPr txBox="1">
              <a:spLocks noChangeArrowheads="1"/>
            </p:cNvSpPr>
            <p:nvPr/>
          </p:nvSpPr>
          <p:spPr bwMode="auto">
            <a:xfrm>
              <a:off x="2916" y="2915"/>
              <a:ext cx="1141" cy="210"/>
            </a:xfrm>
            <a:prstGeom prst="rect">
              <a:avLst/>
            </a:prstGeom>
            <a:noFill/>
            <a:ln w="9525">
              <a:noFill/>
              <a:miter lim="800000"/>
              <a:headEnd/>
              <a:tailEnd/>
            </a:ln>
          </p:spPr>
          <p:txBody>
            <a:bodyPr>
              <a:spAutoFit/>
            </a:bodyPr>
            <a:lstStyle/>
            <a:p>
              <a:pPr algn="ctr" eaLnBrk="0" hangingPunct="0">
                <a:lnSpc>
                  <a:spcPts val="1900"/>
                </a:lnSpc>
              </a:pPr>
              <a:r>
                <a:rPr lang="en-US" sz="1600" b="1">
                  <a:solidFill>
                    <a:srgbClr val="FFFFFF"/>
                  </a:solidFill>
                </a:rPr>
                <a:t>Type 2 Diabetes</a:t>
              </a:r>
            </a:p>
          </p:txBody>
        </p:sp>
        <p:sp>
          <p:nvSpPr>
            <p:cNvPr id="10264" name="Text Box 19"/>
            <p:cNvSpPr txBox="1">
              <a:spLocks noChangeArrowheads="1"/>
            </p:cNvSpPr>
            <p:nvPr/>
          </p:nvSpPr>
          <p:spPr bwMode="auto">
            <a:xfrm>
              <a:off x="4142" y="2921"/>
              <a:ext cx="1081" cy="210"/>
            </a:xfrm>
            <a:prstGeom prst="rect">
              <a:avLst/>
            </a:prstGeom>
            <a:noFill/>
            <a:ln w="9525">
              <a:noFill/>
              <a:miter lim="800000"/>
              <a:headEnd/>
              <a:tailEnd/>
            </a:ln>
          </p:spPr>
          <p:txBody>
            <a:bodyPr>
              <a:spAutoFit/>
            </a:bodyPr>
            <a:lstStyle/>
            <a:p>
              <a:pPr algn="ctr" eaLnBrk="0" hangingPunct="0">
                <a:lnSpc>
                  <a:spcPts val="1900"/>
                </a:lnSpc>
              </a:pPr>
              <a:r>
                <a:rPr lang="en-US" sz="1600" b="1">
                  <a:solidFill>
                    <a:srgbClr val="FFFFFF"/>
                  </a:solidFill>
                </a:rPr>
                <a:t>Cancer</a:t>
              </a:r>
            </a:p>
          </p:txBody>
        </p:sp>
      </p:grpSp>
      <p:sp>
        <p:nvSpPr>
          <p:cNvPr id="10244" name="Rectangle 20"/>
          <p:cNvSpPr>
            <a:spLocks noChangeArrowheads="1"/>
          </p:cNvSpPr>
          <p:nvPr/>
        </p:nvSpPr>
        <p:spPr bwMode="auto">
          <a:xfrm>
            <a:off x="452438" y="455613"/>
            <a:ext cx="8226425" cy="1168400"/>
          </a:xfrm>
          <a:prstGeom prst="rect">
            <a:avLst/>
          </a:prstGeom>
          <a:noFill/>
          <a:ln w="9525">
            <a:noFill/>
            <a:miter lim="800000"/>
            <a:headEnd/>
            <a:tailEnd/>
          </a:ln>
        </p:spPr>
        <p:txBody>
          <a:bodyPr wrap="none" anchor="ctr"/>
          <a:lstStyle/>
          <a:p>
            <a:pPr algn="ctr" eaLnBrk="0" hangingPunct="0"/>
            <a:endParaRPr lang="en-GB" sz="2400">
              <a:latin typeface="Times" pitchFamily="18" charset="0"/>
            </a:endParaRPr>
          </a:p>
        </p:txBody>
      </p:sp>
      <p:sp>
        <p:nvSpPr>
          <p:cNvPr id="10245" name="Text Box 21"/>
          <p:cNvSpPr txBox="1">
            <a:spLocks noChangeArrowheads="1"/>
          </p:cNvSpPr>
          <p:nvPr/>
        </p:nvSpPr>
        <p:spPr bwMode="auto">
          <a:xfrm>
            <a:off x="1387475" y="574675"/>
            <a:ext cx="6369050" cy="930275"/>
          </a:xfrm>
          <a:prstGeom prst="rect">
            <a:avLst/>
          </a:prstGeom>
          <a:noFill/>
          <a:ln w="9525">
            <a:noFill/>
            <a:miter lim="800000"/>
            <a:headEnd/>
            <a:tailEnd/>
          </a:ln>
        </p:spPr>
        <p:txBody>
          <a:bodyPr>
            <a:spAutoFit/>
          </a:bodyPr>
          <a:lstStyle/>
          <a:p>
            <a:pPr algn="ctr" eaLnBrk="0" hangingPunct="0">
              <a:lnSpc>
                <a:spcPts val="3300"/>
              </a:lnSpc>
            </a:pPr>
            <a:r>
              <a:rPr lang="da-DK" sz="2100" b="1">
                <a:solidFill>
                  <a:srgbClr val="333333"/>
                </a:solidFill>
              </a:rPr>
              <a:t> </a:t>
            </a:r>
            <a:r>
              <a:rPr lang="da-DK" sz="2800" b="1">
                <a:solidFill>
                  <a:srgbClr val="FFFFFF"/>
                </a:solidFill>
                <a:latin typeface="Times New Roman" pitchFamily="18" charset="0"/>
              </a:rPr>
              <a:t>Chronic Diseases result in</a:t>
            </a:r>
            <a:r>
              <a:rPr lang="da-DK" sz="2800" b="1">
                <a:solidFill>
                  <a:srgbClr val="FFFFFF"/>
                </a:solidFill>
              </a:rPr>
              <a:t>       </a:t>
            </a:r>
          </a:p>
          <a:p>
            <a:pPr algn="ctr" eaLnBrk="0" hangingPunct="0">
              <a:lnSpc>
                <a:spcPts val="3300"/>
              </a:lnSpc>
            </a:pPr>
            <a:r>
              <a:rPr lang="da-DK" sz="2800" b="1">
                <a:solidFill>
                  <a:srgbClr val="FFFFFF"/>
                </a:solidFill>
                <a:latin typeface="Times New Roman" pitchFamily="18" charset="0"/>
              </a:rPr>
              <a:t>percent of deaths</a:t>
            </a:r>
            <a:endParaRPr lang="en-US" sz="2100" b="1">
              <a:solidFill>
                <a:srgbClr val="FFFFFF"/>
              </a:solidFill>
              <a:latin typeface="Times New Roman" pitchFamily="18" charset="0"/>
            </a:endParaRPr>
          </a:p>
        </p:txBody>
      </p:sp>
      <p:sp>
        <p:nvSpPr>
          <p:cNvPr id="10246" name="Oval 22"/>
          <p:cNvSpPr>
            <a:spLocks noChangeArrowheads="1"/>
          </p:cNvSpPr>
          <p:nvPr/>
        </p:nvSpPr>
        <p:spPr bwMode="auto">
          <a:xfrm>
            <a:off x="2133600" y="685800"/>
            <a:ext cx="403225" cy="403225"/>
          </a:xfrm>
          <a:prstGeom prst="ellipse">
            <a:avLst/>
          </a:prstGeom>
          <a:solidFill>
            <a:srgbClr val="FF513A"/>
          </a:solidFill>
          <a:ln w="9525">
            <a:noFill/>
            <a:round/>
            <a:headEnd/>
            <a:tailEnd/>
          </a:ln>
        </p:spPr>
        <p:txBody>
          <a:bodyPr wrap="none" anchor="ctr"/>
          <a:lstStyle/>
          <a:p>
            <a:pPr algn="ctr" eaLnBrk="0" hangingPunct="0"/>
            <a:r>
              <a:rPr lang="en-US" sz="2800" b="1">
                <a:solidFill>
                  <a:schemeClr val="bg1"/>
                </a:solidFill>
              </a:rPr>
              <a:t>4</a:t>
            </a:r>
          </a:p>
        </p:txBody>
      </p:sp>
      <p:sp>
        <p:nvSpPr>
          <p:cNvPr id="10247" name="Oval 23"/>
          <p:cNvSpPr>
            <a:spLocks noChangeArrowheads="1"/>
          </p:cNvSpPr>
          <p:nvPr/>
        </p:nvSpPr>
        <p:spPr bwMode="auto">
          <a:xfrm>
            <a:off x="2667000" y="1066800"/>
            <a:ext cx="466725" cy="466725"/>
          </a:xfrm>
          <a:prstGeom prst="ellipse">
            <a:avLst/>
          </a:prstGeom>
          <a:solidFill>
            <a:srgbClr val="FF513A"/>
          </a:solidFill>
          <a:ln w="9525">
            <a:noFill/>
            <a:round/>
            <a:headEnd/>
            <a:tailEnd/>
          </a:ln>
        </p:spPr>
        <p:txBody>
          <a:bodyPr wrap="none" anchor="ctr"/>
          <a:lstStyle/>
          <a:p>
            <a:pPr algn="ctr" eaLnBrk="0" hangingPunct="0"/>
            <a:r>
              <a:rPr lang="en-US" sz="2800" b="1">
                <a:solidFill>
                  <a:schemeClr val="bg1"/>
                </a:solidFill>
              </a:rPr>
              <a:t>52</a:t>
            </a:r>
          </a:p>
        </p:txBody>
      </p:sp>
      <p:sp>
        <p:nvSpPr>
          <p:cNvPr id="10248" name="Text Box 24"/>
          <p:cNvSpPr txBox="1">
            <a:spLocks noChangeArrowheads="1"/>
          </p:cNvSpPr>
          <p:nvPr/>
        </p:nvSpPr>
        <p:spPr bwMode="auto">
          <a:xfrm>
            <a:off x="838200" y="1766888"/>
            <a:ext cx="7162800" cy="457200"/>
          </a:xfrm>
          <a:prstGeom prst="rect">
            <a:avLst/>
          </a:prstGeom>
          <a:noFill/>
          <a:ln w="9525">
            <a:noFill/>
            <a:miter lim="800000"/>
            <a:headEnd/>
            <a:tailEnd/>
          </a:ln>
        </p:spPr>
        <p:txBody>
          <a:bodyPr>
            <a:spAutoFit/>
          </a:bodyPr>
          <a:lstStyle/>
          <a:p>
            <a:pPr eaLnBrk="0" hangingPunct="0">
              <a:spcBef>
                <a:spcPct val="50000"/>
              </a:spcBef>
            </a:pPr>
            <a:r>
              <a:rPr lang="en-US" sz="2400">
                <a:solidFill>
                  <a:srgbClr val="FFFFFF"/>
                </a:solidFill>
                <a:latin typeface="Times New Roman" pitchFamily="18" charset="0"/>
              </a:rPr>
              <a:t>EMR Adult Population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title"/>
          </p:nvPr>
        </p:nvSpPr>
        <p:spPr>
          <a:noFill/>
        </p:spPr>
        <p:txBody>
          <a:bodyPr/>
          <a:lstStyle/>
          <a:p>
            <a:r>
              <a:rPr lang="en-US" smtClean="0"/>
              <a:t>EMR/NCD RISK FACTORS</a:t>
            </a:r>
          </a:p>
        </p:txBody>
      </p:sp>
      <p:sp>
        <p:nvSpPr>
          <p:cNvPr id="11267" name="Rectangle 3"/>
          <p:cNvSpPr>
            <a:spLocks noGrp="1"/>
          </p:cNvSpPr>
          <p:nvPr>
            <p:ph type="body" idx="1"/>
          </p:nvPr>
        </p:nvSpPr>
        <p:spPr>
          <a:noFill/>
        </p:spPr>
        <p:txBody>
          <a:bodyPr/>
          <a:lstStyle/>
          <a:p>
            <a:r>
              <a:rPr lang="en-US" b="0" smtClean="0">
                <a:solidFill>
                  <a:srgbClr val="F8F8F8"/>
                </a:solidFill>
              </a:rPr>
              <a:t>Smoking   			16-65%</a:t>
            </a:r>
          </a:p>
          <a:p>
            <a:r>
              <a:rPr lang="en-US" b="0" smtClean="0">
                <a:solidFill>
                  <a:srgbClr val="F8F8F8"/>
                </a:solidFill>
              </a:rPr>
              <a:t>Hypertension   		12-35%</a:t>
            </a:r>
          </a:p>
          <a:p>
            <a:r>
              <a:rPr lang="en-US" b="0" smtClean="0">
                <a:solidFill>
                  <a:srgbClr val="F8F8F8"/>
                </a:solidFill>
              </a:rPr>
              <a:t>Diabetes 			7-25%</a:t>
            </a:r>
          </a:p>
          <a:p>
            <a:r>
              <a:rPr lang="en-US" b="0" smtClean="0">
                <a:solidFill>
                  <a:srgbClr val="F8F8F8"/>
                </a:solidFill>
              </a:rPr>
              <a:t>Over weight-obesity	40-70%</a:t>
            </a:r>
          </a:p>
          <a:p>
            <a:r>
              <a:rPr lang="en-US" b="0" smtClean="0">
                <a:solidFill>
                  <a:srgbClr val="F8F8F8"/>
                </a:solidFill>
              </a:rPr>
              <a:t>Dyslipidemia			30-70%</a:t>
            </a:r>
          </a:p>
          <a:p>
            <a:r>
              <a:rPr lang="en-US" b="0" smtClean="0">
                <a:solidFill>
                  <a:srgbClr val="F8F8F8"/>
                </a:solidFill>
              </a:rPr>
              <a:t>Physical Inactivity 		80-90%</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457200" y="76200"/>
            <a:ext cx="8382000" cy="609600"/>
          </a:xfrm>
          <a:prstGeom prst="rect">
            <a:avLst/>
          </a:prstGeom>
          <a:noFill/>
          <a:ln w="9525">
            <a:noFill/>
            <a:miter lim="800000"/>
            <a:headEnd/>
            <a:tailEnd/>
          </a:ln>
        </p:spPr>
        <p:txBody>
          <a:bodyPr anchor="ctr"/>
          <a:lstStyle/>
          <a:p>
            <a:pPr eaLnBrk="0" hangingPunct="0"/>
            <a:r>
              <a:rPr lang="en-US" sz="2800" b="1">
                <a:solidFill>
                  <a:srgbClr val="FFFF00"/>
                </a:solidFill>
              </a:rPr>
              <a:t>Stepwise data from some EM countries</a:t>
            </a:r>
          </a:p>
        </p:txBody>
      </p:sp>
      <p:graphicFrame>
        <p:nvGraphicFramePr>
          <p:cNvPr id="78910" name="Group 62"/>
          <p:cNvGraphicFramePr>
            <a:graphicFrameLocks noGrp="1"/>
          </p:cNvGraphicFramePr>
          <p:nvPr/>
        </p:nvGraphicFramePr>
        <p:xfrm>
          <a:off x="457200" y="914400"/>
          <a:ext cx="8382000" cy="4572002"/>
        </p:xfrm>
        <a:graphic>
          <a:graphicData uri="http://schemas.openxmlformats.org/drawingml/2006/table">
            <a:tbl>
              <a:tblPr/>
              <a:tblGrid>
                <a:gridCol w="1928813"/>
                <a:gridCol w="1631950"/>
                <a:gridCol w="1111250"/>
                <a:gridCol w="1484312"/>
                <a:gridCol w="2225675"/>
              </a:tblGrid>
              <a:tr h="827088">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600" b="1" i="0" u="none" strike="noStrike" cap="none" normalizeH="0" baseline="0" smtClean="0">
                          <a:ln>
                            <a:noFill/>
                          </a:ln>
                          <a:solidFill>
                            <a:schemeClr val="tx2"/>
                          </a:solidFill>
                          <a:effectLst/>
                          <a:latin typeface="Arial" pitchFamily="34" charset="0"/>
                          <a:cs typeface="Arial" pitchFamily="34" charset="0"/>
                        </a:rPr>
                        <a:t>Country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600" b="1" i="0" u="none" strike="noStrike" cap="none" normalizeH="0" baseline="0" smtClean="0">
                          <a:ln>
                            <a:noFill/>
                          </a:ln>
                          <a:solidFill>
                            <a:schemeClr val="tx2"/>
                          </a:solidFill>
                          <a:effectLst/>
                          <a:latin typeface="Arial" pitchFamily="34" charset="0"/>
                          <a:cs typeface="Arial" pitchFamily="34" charset="0"/>
                        </a:rPr>
                        <a:t>Year of field work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600" b="1" i="0" u="none" strike="noStrike" cap="none" normalizeH="0" baseline="0" smtClean="0">
                          <a:ln>
                            <a:noFill/>
                          </a:ln>
                          <a:solidFill>
                            <a:schemeClr val="tx2"/>
                          </a:solidFill>
                          <a:effectLst/>
                          <a:latin typeface="Arial" pitchFamily="34" charset="0"/>
                          <a:cs typeface="Arial" pitchFamily="34" charset="0"/>
                        </a:rPr>
                        <a:t>Diabetes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600" b="1" i="0" u="none" strike="noStrike" cap="none" normalizeH="0" baseline="0" smtClean="0">
                          <a:ln>
                            <a:noFill/>
                          </a:ln>
                          <a:solidFill>
                            <a:schemeClr val="tx2"/>
                          </a:solidFill>
                          <a:effectLst/>
                          <a:latin typeface="Arial" pitchFamily="34" charset="0"/>
                          <a:cs typeface="Arial" pitchFamily="34" charset="0"/>
                        </a:rPr>
                        <a:t>Hypertension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600" b="1" i="0" u="none" strike="noStrike" cap="none" normalizeH="0" baseline="0" smtClean="0">
                          <a:ln>
                            <a:noFill/>
                          </a:ln>
                          <a:solidFill>
                            <a:schemeClr val="tx2"/>
                          </a:solidFill>
                          <a:effectLst/>
                          <a:latin typeface="Arial" pitchFamily="34" charset="0"/>
                          <a:cs typeface="Arial" pitchFamily="34" charset="0"/>
                        </a:rPr>
                        <a:t>Overweight &amp; Obesity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5775">
                <a:tc>
                  <a:txBody>
                    <a:bodyPr/>
                    <a:lstStyle/>
                    <a:p>
                      <a:pPr marL="0" marR="0" lvl="0" indent="0" algn="l"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600" b="1" i="0" u="none" strike="noStrike" cap="none" normalizeH="0" baseline="0" smtClean="0">
                          <a:ln>
                            <a:noFill/>
                          </a:ln>
                          <a:solidFill>
                            <a:schemeClr val="tx2"/>
                          </a:solidFill>
                          <a:effectLst/>
                          <a:latin typeface="Arial" pitchFamily="34" charset="0"/>
                          <a:cs typeface="Arial" pitchFamily="34" charset="0"/>
                        </a:rPr>
                        <a:t>Iraq</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600" b="1" i="0" u="none" strike="noStrike" cap="none" normalizeH="0" baseline="0" smtClean="0">
                          <a:ln>
                            <a:noFill/>
                          </a:ln>
                          <a:solidFill>
                            <a:schemeClr val="tx2"/>
                          </a:solidFill>
                          <a:effectLst/>
                          <a:latin typeface="Arial" pitchFamily="34" charset="0"/>
                          <a:cs typeface="Arial" pitchFamily="34" charset="0"/>
                        </a:rPr>
                        <a:t>2006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600" b="1" i="0" u="none" strike="noStrike" cap="none" normalizeH="0" baseline="0" smtClean="0">
                          <a:ln>
                            <a:noFill/>
                          </a:ln>
                          <a:solidFill>
                            <a:schemeClr val="tx1"/>
                          </a:solidFill>
                          <a:effectLst/>
                          <a:latin typeface="Arial" pitchFamily="34" charset="0"/>
                          <a:cs typeface="Arial" pitchFamily="34" charset="0"/>
                        </a:rPr>
                        <a:t>10.4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600" b="1" i="0" u="none" strike="noStrike" cap="none" normalizeH="0" baseline="0" smtClean="0">
                          <a:ln>
                            <a:noFill/>
                          </a:ln>
                          <a:solidFill>
                            <a:schemeClr val="tx1"/>
                          </a:solidFill>
                          <a:effectLst/>
                          <a:latin typeface="Arial" pitchFamily="34" charset="0"/>
                          <a:cs typeface="Arial" pitchFamily="34" charset="0"/>
                        </a:rPr>
                        <a:t>40.4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600" b="1" i="0" u="none" strike="noStrike" cap="none" normalizeH="0" baseline="0" smtClean="0">
                          <a:ln>
                            <a:noFill/>
                          </a:ln>
                          <a:solidFill>
                            <a:schemeClr val="tx1"/>
                          </a:solidFill>
                          <a:effectLst/>
                          <a:latin typeface="Arial" pitchFamily="34" charset="0"/>
                          <a:cs typeface="Arial" pitchFamily="34" charset="0"/>
                        </a:rPr>
                        <a:t>66.9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7363">
                <a:tc>
                  <a:txBody>
                    <a:bodyPr/>
                    <a:lstStyle/>
                    <a:p>
                      <a:pPr marL="0" marR="0" lvl="0" indent="0" algn="l"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600" b="1" i="0" u="none" strike="noStrike" cap="none" normalizeH="0" baseline="0" smtClean="0">
                          <a:ln>
                            <a:noFill/>
                          </a:ln>
                          <a:solidFill>
                            <a:schemeClr val="tx2"/>
                          </a:solidFill>
                          <a:effectLst/>
                          <a:latin typeface="Arial" pitchFamily="34" charset="0"/>
                          <a:cs typeface="Arial" pitchFamily="34" charset="0"/>
                        </a:rPr>
                        <a:t>Jordan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600" b="1" i="0" u="none" strike="noStrike" cap="none" normalizeH="0" baseline="0" smtClean="0">
                          <a:ln>
                            <a:noFill/>
                          </a:ln>
                          <a:solidFill>
                            <a:schemeClr val="tx2"/>
                          </a:solidFill>
                          <a:effectLst/>
                          <a:latin typeface="Arial" pitchFamily="34" charset="0"/>
                          <a:cs typeface="Arial" pitchFamily="34" charset="0"/>
                        </a:rPr>
                        <a:t>2007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600" b="1" i="0" u="none" strike="noStrike" cap="none" normalizeH="0" baseline="0" smtClean="0">
                          <a:ln>
                            <a:noFill/>
                          </a:ln>
                          <a:solidFill>
                            <a:schemeClr val="tx1"/>
                          </a:solidFill>
                          <a:effectLst/>
                          <a:latin typeface="Arial" pitchFamily="34" charset="0"/>
                          <a:cs typeface="Arial" pitchFamily="34" charset="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600" b="1" i="0" u="none" strike="noStrike" cap="none" normalizeH="0" baseline="0" smtClean="0">
                          <a:ln>
                            <a:noFill/>
                          </a:ln>
                          <a:solidFill>
                            <a:schemeClr val="tx1"/>
                          </a:solidFill>
                          <a:effectLst/>
                          <a:latin typeface="Arial" pitchFamily="34" charset="0"/>
                          <a:cs typeface="Arial" pitchFamily="34" charset="0"/>
                        </a:rPr>
                        <a:t>25.5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600" b="1" i="0" u="none" strike="noStrike" cap="none" normalizeH="0" baseline="0" smtClean="0">
                          <a:ln>
                            <a:noFill/>
                          </a:ln>
                          <a:solidFill>
                            <a:schemeClr val="tx1"/>
                          </a:solidFill>
                          <a:effectLst/>
                          <a:latin typeface="Arial" pitchFamily="34" charset="0"/>
                          <a:cs typeface="Arial" pitchFamily="34" charset="0"/>
                        </a:rPr>
                        <a:t>67.4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5775">
                <a:tc>
                  <a:txBody>
                    <a:bodyPr/>
                    <a:lstStyle/>
                    <a:p>
                      <a:pPr marL="0" marR="0" lvl="0" indent="0" algn="l"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600" b="1" i="0" u="none" strike="noStrike" cap="none" normalizeH="0" baseline="0" smtClean="0">
                          <a:ln>
                            <a:noFill/>
                          </a:ln>
                          <a:solidFill>
                            <a:schemeClr val="tx2"/>
                          </a:solidFill>
                          <a:effectLst/>
                          <a:latin typeface="Arial" pitchFamily="34" charset="0"/>
                          <a:cs typeface="Arial" pitchFamily="34" charset="0"/>
                        </a:rPr>
                        <a:t>Saudi Arabia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600" b="1" i="0" u="none" strike="noStrike" cap="none" normalizeH="0" baseline="0" smtClean="0">
                          <a:ln>
                            <a:noFill/>
                          </a:ln>
                          <a:solidFill>
                            <a:schemeClr val="tx2"/>
                          </a:solidFill>
                          <a:effectLst/>
                          <a:latin typeface="Arial" pitchFamily="34" charset="0"/>
                          <a:cs typeface="Arial" pitchFamily="34" charset="0"/>
                        </a:rPr>
                        <a:t>2005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600" b="1" i="0" u="none" strike="noStrike" cap="none" normalizeH="0" baseline="0" smtClean="0">
                          <a:ln>
                            <a:noFill/>
                          </a:ln>
                          <a:solidFill>
                            <a:schemeClr val="tx1"/>
                          </a:solidFill>
                          <a:effectLst/>
                          <a:latin typeface="Arial" pitchFamily="34" charset="0"/>
                          <a:cs typeface="Arial" pitchFamily="34" charset="0"/>
                        </a:rPr>
                        <a:t>17.9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600" b="1" i="0" u="none" strike="noStrike" cap="none" normalizeH="0" baseline="0" smtClean="0">
                          <a:ln>
                            <a:noFill/>
                          </a:ln>
                          <a:solidFill>
                            <a:schemeClr val="tx1"/>
                          </a:solidFill>
                          <a:effectLst/>
                          <a:latin typeface="Arial" pitchFamily="34" charset="0"/>
                          <a:cs typeface="Arial" pitchFamily="34" charset="0"/>
                        </a:rPr>
                        <a:t>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endParaRPr kumimoji="0" lang="en-GB"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7088">
                <a:tc>
                  <a:txBody>
                    <a:bodyPr/>
                    <a:lstStyle/>
                    <a:p>
                      <a:pPr marL="0" marR="0" lvl="0" indent="0" algn="l"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600" b="1" i="0" u="none" strike="noStrike" cap="none" normalizeH="0" baseline="0" smtClean="0">
                          <a:ln>
                            <a:noFill/>
                          </a:ln>
                          <a:solidFill>
                            <a:schemeClr val="tx2"/>
                          </a:solidFill>
                          <a:effectLst/>
                          <a:latin typeface="Arial" pitchFamily="34" charset="0"/>
                          <a:cs typeface="Arial" pitchFamily="34" charset="0"/>
                        </a:rPr>
                        <a:t>Syrian Arab Republic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600" b="1" i="0" u="none" strike="noStrike" cap="none" normalizeH="0" baseline="0" smtClean="0">
                          <a:ln>
                            <a:noFill/>
                          </a:ln>
                          <a:solidFill>
                            <a:schemeClr val="tx2"/>
                          </a:solidFill>
                          <a:effectLst/>
                          <a:latin typeface="Arial" pitchFamily="34" charset="0"/>
                          <a:cs typeface="Arial" pitchFamily="34" charset="0"/>
                        </a:rPr>
                        <a:t>2003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GB" sz="1600" b="1" i="0" u="none" strike="noStrike" cap="none" normalizeH="0" baseline="0" smtClean="0">
                          <a:ln>
                            <a:noFill/>
                          </a:ln>
                          <a:solidFill>
                            <a:schemeClr val="tx1"/>
                          </a:solidFill>
                          <a:effectLst/>
                          <a:latin typeface="Arial" pitchFamily="34" charset="0"/>
                          <a:cs typeface="Arial" pitchFamily="34" charset="0"/>
                        </a:rPr>
                        <a:t>19.8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600" b="1" i="0" u="none" strike="noStrike" cap="none" normalizeH="0" baseline="0" smtClean="0">
                          <a:ln>
                            <a:noFill/>
                          </a:ln>
                          <a:solidFill>
                            <a:schemeClr val="tx1"/>
                          </a:solidFill>
                          <a:effectLst/>
                          <a:latin typeface="Arial" pitchFamily="34" charset="0"/>
                          <a:cs typeface="Arial" pitchFamily="34" charset="0"/>
                        </a:rPr>
                        <a:t>28.8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600" b="1" i="0" u="none" strike="noStrike" cap="none" normalizeH="0" baseline="0" smtClean="0">
                          <a:ln>
                            <a:noFill/>
                          </a:ln>
                          <a:solidFill>
                            <a:schemeClr val="tx1"/>
                          </a:solidFill>
                          <a:effectLst/>
                          <a:latin typeface="Arial" pitchFamily="34" charset="0"/>
                          <a:cs typeface="Arial" pitchFamily="34" charset="0"/>
                        </a:rPr>
                        <a:t>56.3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5775">
                <a:tc>
                  <a:txBody>
                    <a:bodyPr/>
                    <a:lstStyle/>
                    <a:p>
                      <a:pPr marL="0" marR="0" lvl="0" indent="0" algn="l"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600" b="1" i="0" u="none" strike="noStrike" cap="none" normalizeH="0" baseline="0" smtClean="0">
                          <a:ln>
                            <a:noFill/>
                          </a:ln>
                          <a:solidFill>
                            <a:schemeClr val="tx2"/>
                          </a:solidFill>
                          <a:effectLst/>
                          <a:latin typeface="Arial" pitchFamily="34" charset="0"/>
                          <a:cs typeface="Arial" pitchFamily="34" charset="0"/>
                        </a:rPr>
                        <a:t>Kuwait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600" b="1" i="0" u="none" strike="noStrike" cap="none" normalizeH="0" baseline="0" smtClean="0">
                          <a:ln>
                            <a:noFill/>
                          </a:ln>
                          <a:solidFill>
                            <a:schemeClr val="tx2"/>
                          </a:solidFill>
                          <a:effectLst/>
                          <a:latin typeface="Arial" pitchFamily="34" charset="0"/>
                          <a:cs typeface="Arial" pitchFamily="34" charset="0"/>
                        </a:rPr>
                        <a:t>2005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600" b="1" i="0" u="none" strike="noStrike" cap="none" normalizeH="0" baseline="0" smtClean="0">
                          <a:ln>
                            <a:noFill/>
                          </a:ln>
                          <a:solidFill>
                            <a:schemeClr val="tx1"/>
                          </a:solidFill>
                          <a:effectLst/>
                          <a:latin typeface="Arial" pitchFamily="34" charset="0"/>
                          <a:cs typeface="Arial" pitchFamily="34" charset="0"/>
                        </a:rPr>
                        <a:t>16.7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600" b="1" i="0" u="none" strike="noStrike" cap="none" normalizeH="0" baseline="0" smtClean="0">
                          <a:ln>
                            <a:noFill/>
                          </a:ln>
                          <a:solidFill>
                            <a:schemeClr val="tx1"/>
                          </a:solidFill>
                          <a:effectLst/>
                          <a:latin typeface="Arial" pitchFamily="34" charset="0"/>
                          <a:cs typeface="Arial" pitchFamily="34" charset="0"/>
                        </a:rPr>
                        <a:t>24.6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600" b="1" i="0" u="none" strike="noStrike" cap="none" normalizeH="0" baseline="0" smtClean="0">
                          <a:ln>
                            <a:noFill/>
                          </a:ln>
                          <a:solidFill>
                            <a:schemeClr val="tx1"/>
                          </a:solidFill>
                          <a:effectLst/>
                          <a:latin typeface="Arial" pitchFamily="34" charset="0"/>
                          <a:cs typeface="Arial" pitchFamily="34" charset="0"/>
                        </a:rPr>
                        <a:t>81.2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7363">
                <a:tc>
                  <a:txBody>
                    <a:bodyPr/>
                    <a:lstStyle/>
                    <a:p>
                      <a:pPr marL="0" marR="0" lvl="0" indent="0" algn="l"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600" b="1" i="0" u="none" strike="noStrike" cap="none" normalizeH="0" baseline="0" smtClean="0">
                          <a:ln>
                            <a:noFill/>
                          </a:ln>
                          <a:solidFill>
                            <a:schemeClr val="tx2"/>
                          </a:solidFill>
                          <a:effectLst/>
                          <a:latin typeface="Arial" pitchFamily="34" charset="0"/>
                          <a:cs typeface="Arial" pitchFamily="34" charset="0"/>
                        </a:rPr>
                        <a:t>Egypt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600" b="1" i="0" u="none" strike="noStrike" cap="none" normalizeH="0" baseline="0" smtClean="0">
                          <a:ln>
                            <a:noFill/>
                          </a:ln>
                          <a:solidFill>
                            <a:schemeClr val="tx2"/>
                          </a:solidFill>
                          <a:effectLst/>
                          <a:latin typeface="Arial" pitchFamily="34" charset="0"/>
                          <a:cs typeface="Arial" pitchFamily="34" charset="0"/>
                        </a:rPr>
                        <a:t>2005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600" b="1" i="0" u="none" strike="noStrike" cap="none" normalizeH="0" baseline="0" smtClean="0">
                          <a:ln>
                            <a:noFill/>
                          </a:ln>
                          <a:solidFill>
                            <a:schemeClr val="tx1"/>
                          </a:solidFill>
                          <a:effectLst/>
                          <a:latin typeface="Arial" pitchFamily="34" charset="0"/>
                          <a:cs typeface="Arial" pitchFamily="34" charset="0"/>
                        </a:rPr>
                        <a:t>16.5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600" b="1" i="0" u="none" strike="noStrike" cap="none" normalizeH="0" baseline="0" smtClean="0">
                          <a:ln>
                            <a:noFill/>
                          </a:ln>
                          <a:solidFill>
                            <a:schemeClr val="tx1"/>
                          </a:solidFill>
                          <a:effectLst/>
                          <a:latin typeface="Arial" pitchFamily="34" charset="0"/>
                          <a:cs typeface="Arial" pitchFamily="34" charset="0"/>
                        </a:rPr>
                        <a:t>33.4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600" b="1" i="0" u="none" strike="noStrike" cap="none" normalizeH="0" baseline="0" smtClean="0">
                          <a:ln>
                            <a:noFill/>
                          </a:ln>
                          <a:solidFill>
                            <a:schemeClr val="tx1"/>
                          </a:solidFill>
                          <a:effectLst/>
                          <a:latin typeface="Arial" pitchFamily="34" charset="0"/>
                          <a:cs typeface="Arial" pitchFamily="34" charset="0"/>
                        </a:rPr>
                        <a:t>76.4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5775">
                <a:tc>
                  <a:txBody>
                    <a:bodyPr/>
                    <a:lstStyle/>
                    <a:p>
                      <a:pPr marL="0" marR="0" lvl="0" indent="0" algn="l"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600" b="1" i="0" u="none" strike="noStrike" cap="none" normalizeH="0" baseline="0" smtClean="0">
                          <a:ln>
                            <a:noFill/>
                          </a:ln>
                          <a:solidFill>
                            <a:schemeClr val="tx2"/>
                          </a:solidFill>
                          <a:effectLst/>
                          <a:latin typeface="Arial" pitchFamily="34" charset="0"/>
                          <a:cs typeface="Arial" pitchFamily="34" charset="0"/>
                        </a:rPr>
                        <a:t>Sudan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600" b="1" i="0" u="none" strike="noStrike" cap="none" normalizeH="0" baseline="0" smtClean="0">
                          <a:ln>
                            <a:noFill/>
                          </a:ln>
                          <a:solidFill>
                            <a:schemeClr val="tx2"/>
                          </a:solidFill>
                          <a:effectLst/>
                          <a:latin typeface="Arial" pitchFamily="34" charset="0"/>
                          <a:cs typeface="Arial" pitchFamily="34" charset="0"/>
                        </a:rPr>
                        <a:t>2005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600" b="1" i="0" u="none" strike="noStrike" cap="none" normalizeH="0" baseline="0" smtClean="0">
                          <a:ln>
                            <a:noFill/>
                          </a:ln>
                          <a:solidFill>
                            <a:schemeClr val="tx1"/>
                          </a:solidFill>
                          <a:effectLst/>
                          <a:latin typeface="Arial" pitchFamily="34" charset="0"/>
                          <a:cs typeface="Arial" pitchFamily="34" charset="0"/>
                        </a:rPr>
                        <a:t>19.2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600" b="1" i="0" u="none" strike="noStrike" cap="none" normalizeH="0" baseline="0" smtClean="0">
                          <a:ln>
                            <a:noFill/>
                          </a:ln>
                          <a:solidFill>
                            <a:schemeClr val="tx1"/>
                          </a:solidFill>
                          <a:effectLst/>
                          <a:latin typeface="Arial" pitchFamily="34" charset="0"/>
                          <a:cs typeface="Arial" pitchFamily="34" charset="0"/>
                        </a:rPr>
                        <a:t>23.6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600" b="1" i="0" u="none" strike="noStrike" cap="none" normalizeH="0" baseline="0" smtClean="0">
                          <a:ln>
                            <a:noFill/>
                          </a:ln>
                          <a:solidFill>
                            <a:schemeClr val="tx1"/>
                          </a:solidFill>
                          <a:effectLst/>
                          <a:latin typeface="Arial" pitchFamily="34" charset="0"/>
                          <a:cs typeface="Arial" pitchFamily="34" charset="0"/>
                        </a:rPr>
                        <a:t>53.9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304800" y="609600"/>
            <a:ext cx="8534400" cy="533400"/>
          </a:xfrm>
          <a:prstGeom prst="rect">
            <a:avLst/>
          </a:prstGeom>
          <a:noFill/>
          <a:ln w="9525">
            <a:noFill/>
            <a:miter lim="800000"/>
            <a:headEnd/>
            <a:tailEnd/>
          </a:ln>
        </p:spPr>
        <p:txBody>
          <a:bodyPr anchor="ctr"/>
          <a:lstStyle/>
          <a:p>
            <a:pPr eaLnBrk="0" hangingPunct="0"/>
            <a:r>
              <a:rPr lang="en-US" sz="3200" b="1">
                <a:solidFill>
                  <a:srgbClr val="FFFF00"/>
                </a:solidFill>
              </a:rPr>
              <a:t>Stepwise data from some EM countries</a:t>
            </a:r>
          </a:p>
        </p:txBody>
      </p:sp>
      <p:graphicFrame>
        <p:nvGraphicFramePr>
          <p:cNvPr id="79940" name="Group 68"/>
          <p:cNvGraphicFramePr>
            <a:graphicFrameLocks noGrp="1"/>
          </p:cNvGraphicFramePr>
          <p:nvPr/>
        </p:nvGraphicFramePr>
        <p:xfrm>
          <a:off x="381000" y="1371600"/>
          <a:ext cx="8534400" cy="4593592"/>
        </p:xfrm>
        <a:graphic>
          <a:graphicData uri="http://schemas.openxmlformats.org/drawingml/2006/table">
            <a:tbl>
              <a:tblPr/>
              <a:tblGrid>
                <a:gridCol w="2005013"/>
                <a:gridCol w="1111250"/>
                <a:gridCol w="1411287"/>
                <a:gridCol w="1065213"/>
                <a:gridCol w="1466850"/>
                <a:gridCol w="1474787"/>
              </a:tblGrid>
              <a:tr h="990600">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700" b="1" i="0" u="none" strike="noStrike" cap="none" normalizeH="0" baseline="0" smtClean="0">
                          <a:ln>
                            <a:noFill/>
                          </a:ln>
                          <a:solidFill>
                            <a:schemeClr val="tx2"/>
                          </a:solidFill>
                          <a:effectLst/>
                          <a:latin typeface="Arial" pitchFamily="34" charset="0"/>
                          <a:cs typeface="Arial" pitchFamily="34" charset="0"/>
                        </a:rPr>
                        <a:t>Country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700" b="1" i="0" u="none" strike="noStrike" cap="none" normalizeH="0" baseline="0" smtClean="0">
                          <a:ln>
                            <a:noFill/>
                          </a:ln>
                          <a:solidFill>
                            <a:schemeClr val="tx2"/>
                          </a:solidFill>
                          <a:effectLst/>
                          <a:latin typeface="Arial" pitchFamily="34" charset="0"/>
                          <a:cs typeface="Arial" pitchFamily="34" charset="0"/>
                        </a:rPr>
                        <a:t>Year of field work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700" b="1" i="0" u="none" strike="noStrike" cap="none" normalizeH="0" baseline="0" smtClean="0">
                          <a:ln>
                            <a:noFill/>
                          </a:ln>
                          <a:solidFill>
                            <a:schemeClr val="tx2"/>
                          </a:solidFill>
                          <a:effectLst/>
                          <a:latin typeface="Arial" pitchFamily="34" charset="0"/>
                          <a:cs typeface="Arial" pitchFamily="34" charset="0"/>
                        </a:rPr>
                        <a:t>Hyper-cholestrolemia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700" b="1" i="0" u="none" strike="noStrike" cap="none" normalizeH="0" baseline="0" smtClean="0">
                          <a:ln>
                            <a:noFill/>
                          </a:ln>
                          <a:solidFill>
                            <a:schemeClr val="tx2"/>
                          </a:solidFill>
                          <a:effectLst/>
                          <a:latin typeface="Arial" pitchFamily="34" charset="0"/>
                          <a:cs typeface="Arial" pitchFamily="34" charset="0"/>
                        </a:rPr>
                        <a:t>Smoking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700" b="1" i="0" u="none" strike="noStrike" cap="none" normalizeH="0" baseline="0" smtClean="0">
                          <a:ln>
                            <a:noFill/>
                          </a:ln>
                          <a:solidFill>
                            <a:schemeClr val="tx2"/>
                          </a:solidFill>
                          <a:effectLst/>
                          <a:latin typeface="Arial" pitchFamily="34" charset="0"/>
                          <a:cs typeface="Arial" pitchFamily="34" charset="0"/>
                        </a:rPr>
                        <a:t>Low physical activity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700" b="1" i="0" u="none" strike="noStrike" cap="none" normalizeH="0" baseline="0" smtClean="0">
                          <a:ln>
                            <a:noFill/>
                          </a:ln>
                          <a:solidFill>
                            <a:schemeClr val="tx2"/>
                          </a:solidFill>
                          <a:effectLst/>
                          <a:latin typeface="Arial" pitchFamily="34" charset="0"/>
                          <a:cs typeface="Arial" pitchFamily="34" charset="0"/>
                        </a:rPr>
                        <a:t>Low intake of fresh fruit &amp; vegetables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l"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700" b="1" i="0" u="none" strike="noStrike" cap="none" normalizeH="0" baseline="0" smtClean="0">
                          <a:ln>
                            <a:noFill/>
                          </a:ln>
                          <a:solidFill>
                            <a:schemeClr val="tx2"/>
                          </a:solidFill>
                          <a:effectLst/>
                          <a:latin typeface="Arial" pitchFamily="34" charset="0"/>
                          <a:cs typeface="Arial" pitchFamily="34" charset="0"/>
                        </a:rPr>
                        <a:t>Iraq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700" b="1" i="0" u="none" strike="noStrike" cap="none" normalizeH="0" baseline="0" smtClean="0">
                          <a:ln>
                            <a:noFill/>
                          </a:ln>
                          <a:solidFill>
                            <a:schemeClr val="tx2"/>
                          </a:solidFill>
                          <a:effectLst/>
                          <a:latin typeface="Arial" pitchFamily="34" charset="0"/>
                          <a:cs typeface="Arial" pitchFamily="34" charset="0"/>
                        </a:rPr>
                        <a:t>2006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700" b="1" i="0" u="none" strike="noStrike" cap="none" normalizeH="0" baseline="0" smtClean="0">
                          <a:ln>
                            <a:noFill/>
                          </a:ln>
                          <a:solidFill>
                            <a:schemeClr val="tx1"/>
                          </a:solidFill>
                          <a:effectLst/>
                          <a:latin typeface="Arial" pitchFamily="34" charset="0"/>
                          <a:cs typeface="Arial" pitchFamily="34" charset="0"/>
                        </a:rPr>
                        <a:t>37.5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700" b="1" i="0" u="none" strike="noStrike" cap="none" normalizeH="0" baseline="0" smtClean="0">
                          <a:ln>
                            <a:noFill/>
                          </a:ln>
                          <a:solidFill>
                            <a:schemeClr val="tx1"/>
                          </a:solidFill>
                          <a:effectLst/>
                          <a:latin typeface="Arial" pitchFamily="34" charset="0"/>
                          <a:cs typeface="Arial" pitchFamily="34" charset="0"/>
                        </a:rPr>
                        <a:t>21.6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700" b="1" i="0" u="none" strike="noStrike" cap="none" normalizeH="0" baseline="0" smtClean="0">
                          <a:ln>
                            <a:noFill/>
                          </a:ln>
                          <a:solidFill>
                            <a:schemeClr val="tx1"/>
                          </a:solidFill>
                          <a:effectLst/>
                          <a:latin typeface="Arial" pitchFamily="34" charset="0"/>
                          <a:cs typeface="Arial" pitchFamily="34" charset="0"/>
                        </a:rPr>
                        <a:t>56.7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700" b="1" i="0" u="none" strike="noStrike" cap="none" normalizeH="0" baseline="0" smtClean="0">
                          <a:ln>
                            <a:noFill/>
                          </a:ln>
                          <a:solidFill>
                            <a:schemeClr val="tx1"/>
                          </a:solidFill>
                          <a:effectLst/>
                          <a:latin typeface="Arial" pitchFamily="34" charset="0"/>
                          <a:cs typeface="Arial" pitchFamily="34" charset="0"/>
                        </a:rPr>
                        <a:t>92.3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3388">
                <a:tc>
                  <a:txBody>
                    <a:bodyPr/>
                    <a:lstStyle/>
                    <a:p>
                      <a:pPr marL="0" marR="0" lvl="0" indent="0" algn="l"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700" b="1" i="0" u="none" strike="noStrike" cap="none" normalizeH="0" baseline="0" smtClean="0">
                          <a:ln>
                            <a:noFill/>
                          </a:ln>
                          <a:solidFill>
                            <a:schemeClr val="tx2"/>
                          </a:solidFill>
                          <a:effectLst/>
                          <a:latin typeface="Arial" pitchFamily="34" charset="0"/>
                          <a:cs typeface="Arial" pitchFamily="34" charset="0"/>
                        </a:rPr>
                        <a:t>Jordan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700" b="1" i="0" u="none" strike="noStrike" cap="none" normalizeH="0" baseline="0" smtClean="0">
                          <a:ln>
                            <a:noFill/>
                          </a:ln>
                          <a:solidFill>
                            <a:schemeClr val="tx2"/>
                          </a:solidFill>
                          <a:effectLst/>
                          <a:latin typeface="Arial" pitchFamily="34" charset="0"/>
                          <a:cs typeface="Arial" pitchFamily="34" charset="0"/>
                        </a:rPr>
                        <a:t>2007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700" b="1" i="0" u="none" strike="noStrike" cap="none" normalizeH="0" baseline="0" smtClean="0">
                          <a:ln>
                            <a:noFill/>
                          </a:ln>
                          <a:solidFill>
                            <a:schemeClr val="tx1"/>
                          </a:solidFill>
                          <a:effectLst/>
                          <a:latin typeface="Arial" pitchFamily="34" charset="0"/>
                          <a:cs typeface="Arial" pitchFamily="34" charset="0"/>
                        </a:rPr>
                        <a:t>26.2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700" b="1" i="0" u="none" strike="noStrike" cap="none" normalizeH="0" baseline="0" smtClean="0">
                          <a:ln>
                            <a:noFill/>
                          </a:ln>
                          <a:solidFill>
                            <a:schemeClr val="tx1"/>
                          </a:solidFill>
                          <a:effectLst/>
                          <a:latin typeface="Arial" pitchFamily="34" charset="0"/>
                          <a:cs typeface="Arial" pitchFamily="34" charset="0"/>
                        </a:rPr>
                        <a:t>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700" b="1" i="0" u="none" strike="noStrike" cap="none" normalizeH="0" baseline="0" smtClean="0">
                          <a:ln>
                            <a:noFill/>
                          </a:ln>
                          <a:solidFill>
                            <a:schemeClr val="tx1"/>
                          </a:solidFill>
                          <a:effectLst/>
                          <a:latin typeface="Arial" pitchFamily="34" charset="0"/>
                          <a:cs typeface="Arial" pitchFamily="34" charset="0"/>
                        </a:rPr>
                        <a:t>5.2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700" b="1" i="0" u="none" strike="noStrike" cap="none" normalizeH="0" baseline="0" smtClean="0">
                          <a:ln>
                            <a:noFill/>
                          </a:ln>
                          <a:solidFill>
                            <a:schemeClr val="tx1"/>
                          </a:solidFill>
                          <a:effectLst/>
                          <a:latin typeface="Arial" pitchFamily="34" charset="0"/>
                          <a:cs typeface="Arial" pitchFamily="34" charset="0"/>
                        </a:rPr>
                        <a:t>14.2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3388">
                <a:tc>
                  <a:txBody>
                    <a:bodyPr/>
                    <a:lstStyle/>
                    <a:p>
                      <a:pPr marL="0" marR="0" lvl="0" indent="0" algn="l"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700" b="1" i="0" u="none" strike="noStrike" cap="none" normalizeH="0" baseline="0" smtClean="0">
                          <a:ln>
                            <a:noFill/>
                          </a:ln>
                          <a:solidFill>
                            <a:schemeClr val="tx2"/>
                          </a:solidFill>
                          <a:effectLst/>
                          <a:latin typeface="Arial" pitchFamily="34" charset="0"/>
                          <a:cs typeface="Arial" pitchFamily="34" charset="0"/>
                        </a:rPr>
                        <a:t>Saudi Arabia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700" b="1" i="0" u="none" strike="noStrike" cap="none" normalizeH="0" baseline="0" smtClean="0">
                          <a:ln>
                            <a:noFill/>
                          </a:ln>
                          <a:solidFill>
                            <a:schemeClr val="tx2"/>
                          </a:solidFill>
                          <a:effectLst/>
                          <a:latin typeface="Arial" pitchFamily="34" charset="0"/>
                          <a:cs typeface="Arial" pitchFamily="34" charset="0"/>
                        </a:rPr>
                        <a:t>2005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700" b="1" i="0" u="none" strike="noStrike" cap="none" normalizeH="0" baseline="0" smtClean="0">
                          <a:ln>
                            <a:noFill/>
                          </a:ln>
                          <a:solidFill>
                            <a:schemeClr val="tx1"/>
                          </a:solidFill>
                          <a:effectLst/>
                          <a:latin typeface="Arial" pitchFamily="34" charset="0"/>
                          <a:cs typeface="Arial" pitchFamily="34" charset="0"/>
                        </a:rPr>
                        <a:t>19.3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700" b="1" i="0" u="none" strike="noStrike" cap="none" normalizeH="0" baseline="0" smtClean="0">
                          <a:ln>
                            <a:noFill/>
                          </a:ln>
                          <a:solidFill>
                            <a:schemeClr val="tx1"/>
                          </a:solidFill>
                          <a:effectLst/>
                          <a:latin typeface="Arial" pitchFamily="34" charset="0"/>
                          <a:cs typeface="Arial" pitchFamily="34" charset="0"/>
                        </a:rPr>
                        <a:t>12.9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700" b="1" i="0" u="none" strike="noStrike" cap="none" normalizeH="0" baseline="0" smtClean="0">
                          <a:ln>
                            <a:noFill/>
                          </a:ln>
                          <a:solidFill>
                            <a:schemeClr val="tx1"/>
                          </a:solidFill>
                          <a:effectLst/>
                          <a:latin typeface="Arial" pitchFamily="34" charset="0"/>
                          <a:cs typeface="Arial" pitchFamily="34" charset="0"/>
                        </a:rPr>
                        <a:t>33.8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700" b="1" i="0" u="none" strike="noStrike" cap="none" normalizeH="0" baseline="0" smtClean="0">
                          <a:ln>
                            <a:noFill/>
                          </a:ln>
                          <a:solidFill>
                            <a:schemeClr val="tx1"/>
                          </a:solidFill>
                          <a:effectLst/>
                          <a:latin typeface="Arial" pitchFamily="34" charset="0"/>
                          <a:cs typeface="Arial" pitchFamily="34" charset="0"/>
                        </a:rPr>
                        <a:t>91.6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3388">
                <a:tc>
                  <a:txBody>
                    <a:bodyPr/>
                    <a:lstStyle/>
                    <a:p>
                      <a:pPr marL="0" marR="0" lvl="0" indent="0" algn="l"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700" b="1" i="0" u="none" strike="noStrike" cap="none" normalizeH="0" baseline="0" smtClean="0">
                          <a:ln>
                            <a:noFill/>
                          </a:ln>
                          <a:solidFill>
                            <a:schemeClr val="tx2"/>
                          </a:solidFill>
                          <a:effectLst/>
                          <a:latin typeface="Arial" pitchFamily="34" charset="0"/>
                          <a:cs typeface="Arial" pitchFamily="34" charset="0"/>
                        </a:rPr>
                        <a:t>Syrian Arab Republic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700" b="1" i="0" u="none" strike="noStrike" cap="none" normalizeH="0" baseline="0" smtClean="0">
                          <a:ln>
                            <a:noFill/>
                          </a:ln>
                          <a:solidFill>
                            <a:schemeClr val="tx2"/>
                          </a:solidFill>
                          <a:effectLst/>
                          <a:latin typeface="Arial" pitchFamily="34" charset="0"/>
                          <a:cs typeface="Arial" pitchFamily="34" charset="0"/>
                        </a:rPr>
                        <a:t>2003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700" b="1" i="0" u="none" strike="noStrike" cap="none" normalizeH="0" baseline="0" smtClean="0">
                          <a:ln>
                            <a:noFill/>
                          </a:ln>
                          <a:solidFill>
                            <a:schemeClr val="tx1"/>
                          </a:solidFill>
                          <a:effectLst/>
                          <a:latin typeface="Arial" pitchFamily="34" charset="0"/>
                          <a:cs typeface="Arial" pitchFamily="34" charset="0"/>
                        </a:rPr>
                        <a:t>33.5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700" b="1" i="0" u="none" strike="noStrike" cap="none" normalizeH="0" baseline="0" smtClean="0">
                          <a:ln>
                            <a:noFill/>
                          </a:ln>
                          <a:solidFill>
                            <a:schemeClr val="tx1"/>
                          </a:solidFill>
                          <a:effectLst/>
                          <a:latin typeface="Arial" pitchFamily="34" charset="0"/>
                          <a:cs typeface="Arial" pitchFamily="34" charset="0"/>
                        </a:rPr>
                        <a:t>24.7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700" b="1" i="0" u="none" strike="noStrike" cap="none" normalizeH="0" baseline="0" smtClean="0">
                          <a:ln>
                            <a:noFill/>
                          </a:ln>
                          <a:solidFill>
                            <a:schemeClr val="tx1"/>
                          </a:solidFill>
                          <a:effectLst/>
                          <a:latin typeface="Arial" pitchFamily="34" charset="0"/>
                          <a:cs typeface="Arial" pitchFamily="34" charset="0"/>
                        </a:rPr>
                        <a:t>32.9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700" b="1" i="0" u="none" strike="noStrike" cap="none" normalizeH="0" baseline="0" smtClean="0">
                          <a:ln>
                            <a:noFill/>
                          </a:ln>
                          <a:solidFill>
                            <a:schemeClr val="tx1"/>
                          </a:solidFill>
                          <a:effectLst/>
                          <a:latin typeface="Arial" pitchFamily="34" charset="0"/>
                          <a:cs typeface="Arial" pitchFamily="34" charset="0"/>
                        </a:rPr>
                        <a:t>95.7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l"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700" b="1" i="0" u="none" strike="noStrike" cap="none" normalizeH="0" baseline="0" smtClean="0">
                          <a:ln>
                            <a:noFill/>
                          </a:ln>
                          <a:solidFill>
                            <a:schemeClr val="tx2"/>
                          </a:solidFill>
                          <a:effectLst/>
                          <a:latin typeface="Arial" pitchFamily="34" charset="0"/>
                          <a:cs typeface="Arial" pitchFamily="34" charset="0"/>
                        </a:rPr>
                        <a:t>Kuwait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700" b="1" i="0" u="none" strike="noStrike" cap="none" normalizeH="0" baseline="0" smtClean="0">
                          <a:ln>
                            <a:noFill/>
                          </a:ln>
                          <a:solidFill>
                            <a:schemeClr val="tx2"/>
                          </a:solidFill>
                          <a:effectLst/>
                          <a:latin typeface="Arial" pitchFamily="34" charset="0"/>
                          <a:cs typeface="Arial" pitchFamily="34" charset="0"/>
                        </a:rPr>
                        <a:t>2005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700" b="1" i="0" u="none" strike="noStrike" cap="none" normalizeH="0" baseline="0" smtClean="0">
                          <a:ln>
                            <a:noFill/>
                          </a:ln>
                          <a:solidFill>
                            <a:schemeClr val="tx1"/>
                          </a:solidFill>
                          <a:effectLst/>
                          <a:latin typeface="Arial" pitchFamily="34" charset="0"/>
                          <a:cs typeface="Arial" pitchFamily="34" charset="0"/>
                        </a:rPr>
                        <a:t>42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700" b="1" i="0" u="none" strike="noStrike" cap="none" normalizeH="0" baseline="0" smtClean="0">
                          <a:ln>
                            <a:noFill/>
                          </a:ln>
                          <a:solidFill>
                            <a:schemeClr val="tx1"/>
                          </a:solidFill>
                          <a:effectLst/>
                          <a:latin typeface="Arial" pitchFamily="34" charset="0"/>
                          <a:cs typeface="Arial" pitchFamily="34" charset="0"/>
                        </a:rPr>
                        <a:t>15.7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700" b="1" i="0" u="none" strike="noStrike" cap="none" normalizeH="0" baseline="0" smtClean="0">
                          <a:ln>
                            <a:noFill/>
                          </a:ln>
                          <a:solidFill>
                            <a:schemeClr val="tx1"/>
                          </a:solidFill>
                          <a:effectLst/>
                          <a:latin typeface="Arial" pitchFamily="34" charset="0"/>
                          <a:cs typeface="Arial" pitchFamily="34" charset="0"/>
                        </a:rPr>
                        <a:t>91.5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700" b="1" i="0" u="none" strike="noStrike" cap="none" normalizeH="0" baseline="0" smtClean="0">
                          <a:ln>
                            <a:noFill/>
                          </a:ln>
                          <a:solidFill>
                            <a:schemeClr val="tx1"/>
                          </a:solidFill>
                          <a:effectLst/>
                          <a:latin typeface="Arial" pitchFamily="34" charset="0"/>
                          <a:cs typeface="Arial" pitchFamily="34" charset="0"/>
                        </a:rPr>
                        <a:t>89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3388">
                <a:tc>
                  <a:txBody>
                    <a:bodyPr/>
                    <a:lstStyle/>
                    <a:p>
                      <a:pPr marL="0" marR="0" lvl="0" indent="0" algn="l"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700" b="1" i="0" u="none" strike="noStrike" cap="none" normalizeH="0" baseline="0" smtClean="0">
                          <a:ln>
                            <a:noFill/>
                          </a:ln>
                          <a:solidFill>
                            <a:schemeClr val="tx2"/>
                          </a:solidFill>
                          <a:effectLst/>
                          <a:latin typeface="Arial" pitchFamily="34" charset="0"/>
                          <a:cs typeface="Arial" pitchFamily="34" charset="0"/>
                        </a:rPr>
                        <a:t>Egypt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700" b="1" i="0" u="none" strike="noStrike" cap="none" normalizeH="0" baseline="0" smtClean="0">
                          <a:ln>
                            <a:noFill/>
                          </a:ln>
                          <a:solidFill>
                            <a:schemeClr val="tx2"/>
                          </a:solidFill>
                          <a:effectLst/>
                          <a:latin typeface="Arial" pitchFamily="34" charset="0"/>
                          <a:cs typeface="Arial" pitchFamily="34" charset="0"/>
                        </a:rPr>
                        <a:t>2005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700" b="1" i="0" u="none" strike="noStrike" cap="none" normalizeH="0" baseline="0" smtClean="0">
                          <a:ln>
                            <a:noFill/>
                          </a:ln>
                          <a:solidFill>
                            <a:schemeClr val="tx1"/>
                          </a:solidFill>
                          <a:effectLst/>
                          <a:latin typeface="Arial" pitchFamily="34" charset="0"/>
                          <a:cs typeface="Arial" pitchFamily="34" charset="0"/>
                        </a:rPr>
                        <a:t>24.2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700" b="1" i="0" u="none" strike="noStrike" cap="none" normalizeH="0" baseline="0" smtClean="0">
                          <a:ln>
                            <a:noFill/>
                          </a:ln>
                          <a:solidFill>
                            <a:schemeClr val="tx1"/>
                          </a:solidFill>
                          <a:effectLst/>
                          <a:latin typeface="Arial" pitchFamily="34" charset="0"/>
                          <a:cs typeface="Arial" pitchFamily="34" charset="0"/>
                        </a:rPr>
                        <a:t>21.8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700" b="1" i="0" u="none" strike="noStrike" cap="none" normalizeH="0" baseline="0" smtClean="0">
                          <a:ln>
                            <a:noFill/>
                          </a:ln>
                          <a:solidFill>
                            <a:schemeClr val="tx1"/>
                          </a:solidFill>
                          <a:effectLst/>
                          <a:latin typeface="Arial" pitchFamily="34" charset="0"/>
                          <a:cs typeface="Arial" pitchFamily="34" charset="0"/>
                        </a:rPr>
                        <a:t>50.4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700" b="1" i="0" u="none" strike="noStrike" cap="none" normalizeH="0" baseline="0" smtClean="0">
                          <a:ln>
                            <a:noFill/>
                          </a:ln>
                          <a:solidFill>
                            <a:schemeClr val="tx1"/>
                          </a:solidFill>
                          <a:effectLst/>
                          <a:latin typeface="Arial" pitchFamily="34" charset="0"/>
                          <a:cs typeface="Arial" pitchFamily="34" charset="0"/>
                        </a:rPr>
                        <a:t>79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3388">
                <a:tc>
                  <a:txBody>
                    <a:bodyPr/>
                    <a:lstStyle/>
                    <a:p>
                      <a:pPr marL="0" marR="0" lvl="0" indent="0" algn="l"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700" b="1" i="0" u="none" strike="noStrike" cap="none" normalizeH="0" baseline="0" smtClean="0">
                          <a:ln>
                            <a:noFill/>
                          </a:ln>
                          <a:solidFill>
                            <a:schemeClr val="tx2"/>
                          </a:solidFill>
                          <a:effectLst/>
                          <a:latin typeface="Arial" pitchFamily="34" charset="0"/>
                          <a:cs typeface="Arial" pitchFamily="34" charset="0"/>
                        </a:rPr>
                        <a:t>Sudan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700" b="1" i="0" u="none" strike="noStrike" cap="none" normalizeH="0" baseline="0" smtClean="0">
                          <a:ln>
                            <a:noFill/>
                          </a:ln>
                          <a:solidFill>
                            <a:schemeClr val="tx2"/>
                          </a:solidFill>
                          <a:effectLst/>
                          <a:latin typeface="Arial" pitchFamily="34" charset="0"/>
                          <a:cs typeface="Arial" pitchFamily="34" charset="0"/>
                        </a:rPr>
                        <a:t>2005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700" b="1" i="0" u="none" strike="noStrike" cap="none" normalizeH="0" baseline="0" smtClean="0">
                          <a:ln>
                            <a:noFill/>
                          </a:ln>
                          <a:solidFill>
                            <a:schemeClr val="tx1"/>
                          </a:solidFill>
                          <a:effectLst/>
                          <a:latin typeface="Arial" pitchFamily="34" charset="0"/>
                          <a:cs typeface="Arial" pitchFamily="34" charset="0"/>
                        </a:rPr>
                        <a:t>19.8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700" b="1" i="0" u="none" strike="noStrike" cap="none" normalizeH="0" baseline="0" smtClean="0">
                          <a:ln>
                            <a:noFill/>
                          </a:ln>
                          <a:solidFill>
                            <a:schemeClr val="tx1"/>
                          </a:solidFill>
                          <a:effectLst/>
                          <a:latin typeface="Arial" pitchFamily="34" charset="0"/>
                          <a:cs typeface="Arial" pitchFamily="34"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US" sz="1700" b="1" i="0" u="none" strike="noStrike" cap="none" normalizeH="0" baseline="0" smtClean="0">
                          <a:ln>
                            <a:noFill/>
                          </a:ln>
                          <a:solidFill>
                            <a:schemeClr val="tx1"/>
                          </a:solidFill>
                          <a:effectLst/>
                          <a:latin typeface="Arial" pitchFamily="34" charset="0"/>
                          <a:cs typeface="Arial" pitchFamily="34" charset="0"/>
                        </a:rPr>
                        <a:t>86.8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30000"/>
                        </a:spcAft>
                        <a:buClr>
                          <a:schemeClr val="tx1"/>
                        </a:buClr>
                        <a:buSzPct val="70000"/>
                        <a:buFont typeface="Wingdings 2" pitchFamily="18" charset="2"/>
                        <a:buNone/>
                        <a:tabLst/>
                      </a:pPr>
                      <a:r>
                        <a:rPr kumimoji="0" lang="en-GB" sz="1700" b="1" i="0" u="none" strike="noStrike" cap="none" normalizeH="0" baseline="0" smtClean="0">
                          <a:ln>
                            <a:noFill/>
                          </a:ln>
                          <a:solidFill>
                            <a:srgbClr val="FF3300"/>
                          </a:solidFill>
                          <a:effectLst/>
                          <a:latin typeface="Arial" pitchFamily="34" charset="0"/>
                          <a:cs typeface="Arial" pitchFamily="34" charset="0"/>
                        </a:rPr>
                        <a:t>1.7/day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228600" y="381000"/>
            <a:ext cx="8534400" cy="914400"/>
          </a:xfrm>
          <a:prstGeom prst="rect">
            <a:avLst/>
          </a:prstGeom>
          <a:noFill/>
          <a:ln w="9525">
            <a:noFill/>
            <a:miter lim="800000"/>
            <a:headEnd/>
            <a:tailEnd/>
          </a:ln>
        </p:spPr>
        <p:txBody>
          <a:bodyPr anchor="ctr"/>
          <a:lstStyle/>
          <a:p>
            <a:pPr eaLnBrk="0" hangingPunct="0"/>
            <a:r>
              <a:rPr lang="en-US" sz="2000" b="1">
                <a:solidFill>
                  <a:srgbClr val="FFFF00"/>
                </a:solidFill>
              </a:rPr>
              <a:t>Prevalence of Smoking according to STEPwise Survey in EM countries</a:t>
            </a:r>
          </a:p>
        </p:txBody>
      </p:sp>
      <p:graphicFrame>
        <p:nvGraphicFramePr>
          <p:cNvPr id="1026" name="Object 3"/>
          <p:cNvGraphicFramePr>
            <a:graphicFrameLocks noChangeAspect="1"/>
          </p:cNvGraphicFramePr>
          <p:nvPr/>
        </p:nvGraphicFramePr>
        <p:xfrm>
          <a:off x="304800" y="990600"/>
          <a:ext cx="8382000" cy="5591175"/>
        </p:xfrm>
        <a:graphic>
          <a:graphicData uri="http://schemas.openxmlformats.org/presentationml/2006/ole">
            <p:oleObj spid="_x0000_s57346" name="Chart" r:id="rId4" imgW="6096000" imgH="4067243" progId="MSGraph.Chart.8">
              <p:embed followColorScheme="full"/>
            </p:oleObj>
          </a:graphicData>
        </a:graphic>
      </p:graphicFrame>
      <p:sp>
        <p:nvSpPr>
          <p:cNvPr id="1028" name="Text Box 4"/>
          <p:cNvSpPr txBox="1">
            <a:spLocks noChangeArrowheads="1"/>
          </p:cNvSpPr>
          <p:nvPr/>
        </p:nvSpPr>
        <p:spPr bwMode="auto">
          <a:xfrm>
            <a:off x="76200" y="1219200"/>
            <a:ext cx="457200" cy="457200"/>
          </a:xfrm>
          <a:prstGeom prst="rect">
            <a:avLst/>
          </a:prstGeom>
          <a:noFill/>
          <a:ln w="9525">
            <a:noFill/>
            <a:miter lim="800000"/>
            <a:headEnd/>
            <a:tailEnd/>
          </a:ln>
        </p:spPr>
        <p:txBody>
          <a:bodyPr>
            <a:spAutoFit/>
          </a:bodyPr>
          <a:lstStyle/>
          <a:p>
            <a:pPr>
              <a:spcBef>
                <a:spcPct val="50000"/>
              </a:spcBef>
            </a:pPr>
            <a:r>
              <a:rPr lang="en-US" sz="240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p:nvPr>
        </p:nvSpPr>
        <p:spPr>
          <a:noFill/>
        </p:spPr>
        <p:txBody>
          <a:bodyPr/>
          <a:lstStyle/>
          <a:p>
            <a:r>
              <a:rPr lang="en-US" sz="3200" smtClean="0"/>
              <a:t>Prevalence of diabetes based on stepwise surveys</a:t>
            </a:r>
          </a:p>
        </p:txBody>
      </p:sp>
      <p:sp>
        <p:nvSpPr>
          <p:cNvPr id="14339" name="Rectangle 3"/>
          <p:cNvSpPr>
            <a:spLocks noGrp="1"/>
          </p:cNvSpPr>
          <p:nvPr>
            <p:ph type="body" idx="1"/>
          </p:nvPr>
        </p:nvSpPr>
        <p:spPr>
          <a:xfrm>
            <a:off x="381000" y="1447800"/>
            <a:ext cx="8305800" cy="4419600"/>
          </a:xfrm>
          <a:noFill/>
        </p:spPr>
        <p:txBody>
          <a:bodyPr/>
          <a:lstStyle/>
          <a:p>
            <a:endParaRPr lang="en-US" sz="2800" smtClean="0">
              <a:solidFill>
                <a:srgbClr val="F8F8F8"/>
              </a:solidFill>
            </a:endParaRPr>
          </a:p>
          <a:p>
            <a:r>
              <a:rPr lang="en-US" sz="2800" smtClean="0">
                <a:solidFill>
                  <a:srgbClr val="F8F8F8"/>
                </a:solidFill>
              </a:rPr>
              <a:t>Jordan: 12%</a:t>
            </a:r>
          </a:p>
          <a:p>
            <a:r>
              <a:rPr lang="en-US" sz="2800" smtClean="0">
                <a:solidFill>
                  <a:srgbClr val="F8F8F8"/>
                </a:solidFill>
              </a:rPr>
              <a:t>Iraq: 10.4%</a:t>
            </a:r>
          </a:p>
          <a:p>
            <a:r>
              <a:rPr lang="en-US" sz="2800" smtClean="0">
                <a:solidFill>
                  <a:srgbClr val="F8F8F8"/>
                </a:solidFill>
              </a:rPr>
              <a:t>Syria: 20.5%</a:t>
            </a:r>
          </a:p>
          <a:p>
            <a:r>
              <a:rPr lang="en-US" sz="2800" smtClean="0">
                <a:solidFill>
                  <a:srgbClr val="F8F8F8"/>
                </a:solidFill>
              </a:rPr>
              <a:t>Saudi Arabia: 17.9%</a:t>
            </a:r>
          </a:p>
          <a:p>
            <a:r>
              <a:rPr lang="en-US" sz="2800" smtClean="0">
                <a:solidFill>
                  <a:srgbClr val="F8F8F8"/>
                </a:solidFill>
              </a:rPr>
              <a:t>Iran: 10.3%</a:t>
            </a:r>
          </a:p>
          <a:p>
            <a:r>
              <a:rPr lang="en-US" sz="2800" smtClean="0">
                <a:solidFill>
                  <a:srgbClr val="F8F8F8"/>
                </a:solidFill>
              </a:rPr>
              <a:t>No available data from other EM countries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C54 PP format 01">
  <a:themeElements>
    <a:clrScheme name="RC54 PP format 01 1">
      <a:dk1>
        <a:srgbClr val="424456"/>
      </a:dk1>
      <a:lt1>
        <a:srgbClr val="FFFFFF"/>
      </a:lt1>
      <a:dk2>
        <a:srgbClr val="000000"/>
      </a:dk2>
      <a:lt2>
        <a:srgbClr val="DEDEDE"/>
      </a:lt2>
      <a:accent1>
        <a:srgbClr val="53548A"/>
      </a:accent1>
      <a:accent2>
        <a:srgbClr val="438086"/>
      </a:accent2>
      <a:accent3>
        <a:srgbClr val="AAAAAA"/>
      </a:accent3>
      <a:accent4>
        <a:srgbClr val="DADADA"/>
      </a:accent4>
      <a:accent5>
        <a:srgbClr val="B3B3C4"/>
      </a:accent5>
      <a:accent6>
        <a:srgbClr val="3C7379"/>
      </a:accent6>
      <a:hlink>
        <a:srgbClr val="67AFBD"/>
      </a:hlink>
      <a:folHlink>
        <a:srgbClr val="C2A874"/>
      </a:folHlink>
    </a:clrScheme>
    <a:fontScheme name="RC54 PP format 01">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C54 PP format 01 1">
        <a:dk1>
          <a:srgbClr val="424456"/>
        </a:dk1>
        <a:lt1>
          <a:srgbClr val="FFFFFF"/>
        </a:lt1>
        <a:dk2>
          <a:srgbClr val="000000"/>
        </a:dk2>
        <a:lt2>
          <a:srgbClr val="DEDEDE"/>
        </a:lt2>
        <a:accent1>
          <a:srgbClr val="53548A"/>
        </a:accent1>
        <a:accent2>
          <a:srgbClr val="438086"/>
        </a:accent2>
        <a:accent3>
          <a:srgbClr val="AAAAAA"/>
        </a:accent3>
        <a:accent4>
          <a:srgbClr val="DADADA"/>
        </a:accent4>
        <a:accent5>
          <a:srgbClr val="B3B3C4"/>
        </a:accent5>
        <a:accent6>
          <a:srgbClr val="3C7379"/>
        </a:accent6>
        <a:hlink>
          <a:srgbClr val="67AFBD"/>
        </a:hlink>
        <a:folHlink>
          <a:srgbClr val="C2A874"/>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Cancer in ER Region EUROMED</Template>
  <TotalTime>1994</TotalTime>
  <Words>1656</Words>
  <Application>Microsoft Office PowerPoint</Application>
  <PresentationFormat>On-screen Show (4:3)</PresentationFormat>
  <Paragraphs>341</Paragraphs>
  <Slides>39</Slides>
  <Notes>39</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39</vt:i4>
      </vt:variant>
    </vt:vector>
  </HeadingPairs>
  <TitlesOfParts>
    <vt:vector size="42" baseType="lpstr">
      <vt:lpstr>RC54 PP format 01</vt:lpstr>
      <vt:lpstr>Chart</vt:lpstr>
      <vt:lpstr>Äèàãðàììà</vt:lpstr>
      <vt:lpstr>بسم الله الرحمن الرحيم </vt:lpstr>
      <vt:lpstr>NONCOMMUNICABLE  DISEASES</vt:lpstr>
      <vt:lpstr>The Regional Situation</vt:lpstr>
      <vt:lpstr>Slide 4</vt:lpstr>
      <vt:lpstr>EMR/NCD RISK FACTORS</vt:lpstr>
      <vt:lpstr>Slide 6</vt:lpstr>
      <vt:lpstr>Slide 7</vt:lpstr>
      <vt:lpstr>Slide 8</vt:lpstr>
      <vt:lpstr>Prevalence of diabetes based on stepwise surveys</vt:lpstr>
      <vt:lpstr>The Global burden of diabetes</vt:lpstr>
      <vt:lpstr>Slide 11</vt:lpstr>
      <vt:lpstr>Prevalence of Undiagnosed NCD risk factors in Oman </vt:lpstr>
      <vt:lpstr>Cancer IN EMR</vt:lpstr>
      <vt:lpstr>The global and regional strategic direction</vt:lpstr>
      <vt:lpstr>Regional Strategy for cancer control</vt:lpstr>
      <vt:lpstr>The Regional Strategy  Guide  Countries to</vt:lpstr>
      <vt:lpstr>DPAS regional framework for country action</vt:lpstr>
      <vt:lpstr>Specificity  in EM Region </vt:lpstr>
      <vt:lpstr>Integration of NCD in PHC</vt:lpstr>
      <vt:lpstr> </vt:lpstr>
      <vt:lpstr>Challenges</vt:lpstr>
      <vt:lpstr>Slide 22</vt:lpstr>
      <vt:lpstr>Challenges</vt:lpstr>
      <vt:lpstr> Conclusions</vt:lpstr>
      <vt:lpstr>The epidemiologic transition (Omran, 1971)</vt:lpstr>
      <vt:lpstr>Decline in proportion of total mortality due to infectious diseases   England &amp; Wales, 1911-94, by age</vt:lpstr>
      <vt:lpstr>Non-communicable diseases as % of all deaths by global region  (all ages)</vt:lpstr>
      <vt:lpstr>Drivers of the epidemiological transition in low and middle income countries</vt:lpstr>
      <vt:lpstr>Global Burden of Disease (GBD) Study </vt:lpstr>
      <vt:lpstr>GBD 2001 mortality estimates</vt:lpstr>
      <vt:lpstr>Distribution of deaths in the world by sex, 2004</vt:lpstr>
      <vt:lpstr>Mortality rates among men and women aged 15–59 years, region and cause-of-death group, 2004</vt:lpstr>
      <vt:lpstr>Projected global deaths for selected causes, 2004–2030</vt:lpstr>
      <vt:lpstr>   DALYs in Developing Areas (Disability-adjusted life year)</vt:lpstr>
      <vt:lpstr>Trends in Death in Developing Areas</vt:lpstr>
      <vt:lpstr>Things are getting worse not better </vt:lpstr>
      <vt:lpstr>Slide 37</vt:lpstr>
      <vt:lpstr>Summary</vt:lpstr>
      <vt:lpstr>Slide 39</vt:lpstr>
    </vt:vector>
  </TitlesOfParts>
  <Company>EMRO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Diabetes and Other Non-Communicable Diseases / EM Regional Perspective</dc:title>
  <dc:creator>Ibtihal Fadhil</dc:creator>
  <cp:lastModifiedBy>Samar</cp:lastModifiedBy>
  <cp:revision>118</cp:revision>
  <dcterms:created xsi:type="dcterms:W3CDTF">2007-11-09T19:43:07Z</dcterms:created>
  <dcterms:modified xsi:type="dcterms:W3CDTF">2015-08-03T05:02:45Z</dcterms:modified>
</cp:coreProperties>
</file>