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44"/>
  </p:notesMasterIdLst>
  <p:sldIdLst>
    <p:sldId id="309" r:id="rId2"/>
    <p:sldId id="256" r:id="rId3"/>
    <p:sldId id="308" r:id="rId4"/>
    <p:sldId id="257" r:id="rId5"/>
    <p:sldId id="305" r:id="rId6"/>
    <p:sldId id="258" r:id="rId7"/>
    <p:sldId id="306" r:id="rId8"/>
    <p:sldId id="259" r:id="rId9"/>
    <p:sldId id="260" r:id="rId10"/>
    <p:sldId id="261" r:id="rId11"/>
    <p:sldId id="262" r:id="rId12"/>
    <p:sldId id="263" r:id="rId13"/>
    <p:sldId id="264" r:id="rId14"/>
    <p:sldId id="362" r:id="rId15"/>
    <p:sldId id="265" r:id="rId16"/>
    <p:sldId id="266" r:id="rId17"/>
    <p:sldId id="268" r:id="rId18"/>
    <p:sldId id="269" r:id="rId19"/>
    <p:sldId id="270" r:id="rId20"/>
    <p:sldId id="271" r:id="rId21"/>
    <p:sldId id="272" r:id="rId22"/>
    <p:sldId id="274" r:id="rId23"/>
    <p:sldId id="273" r:id="rId24"/>
    <p:sldId id="307" r:id="rId25"/>
    <p:sldId id="275" r:id="rId26"/>
    <p:sldId id="276" r:id="rId27"/>
    <p:sldId id="277" r:id="rId28"/>
    <p:sldId id="267" r:id="rId29"/>
    <p:sldId id="290" r:id="rId30"/>
    <p:sldId id="291" r:id="rId31"/>
    <p:sldId id="292" r:id="rId32"/>
    <p:sldId id="279" r:id="rId33"/>
    <p:sldId id="280" r:id="rId34"/>
    <p:sldId id="281" r:id="rId35"/>
    <p:sldId id="282" r:id="rId36"/>
    <p:sldId id="283" r:id="rId37"/>
    <p:sldId id="284" r:id="rId38"/>
    <p:sldId id="285" r:id="rId39"/>
    <p:sldId id="287" r:id="rId40"/>
    <p:sldId id="288" r:id="rId41"/>
    <p:sldId id="289" r:id="rId42"/>
    <p:sldId id="363" r:id="rId4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Perpetua" pitchFamily="18" charset="0"/>
        <a:ea typeface="+mn-ea"/>
        <a:cs typeface="+mn-cs"/>
      </a:defRPr>
    </a:lvl1pPr>
    <a:lvl2pPr marL="457200" algn="l" rtl="0" fontAlgn="base">
      <a:spcBef>
        <a:spcPct val="0"/>
      </a:spcBef>
      <a:spcAft>
        <a:spcPct val="0"/>
      </a:spcAft>
      <a:defRPr kern="1200">
        <a:solidFill>
          <a:schemeClr val="tx1"/>
        </a:solidFill>
        <a:latin typeface="Perpetua" pitchFamily="18" charset="0"/>
        <a:ea typeface="+mn-ea"/>
        <a:cs typeface="+mn-cs"/>
      </a:defRPr>
    </a:lvl2pPr>
    <a:lvl3pPr marL="914400" algn="l" rtl="0" fontAlgn="base">
      <a:spcBef>
        <a:spcPct val="0"/>
      </a:spcBef>
      <a:spcAft>
        <a:spcPct val="0"/>
      </a:spcAft>
      <a:defRPr kern="1200">
        <a:solidFill>
          <a:schemeClr val="tx1"/>
        </a:solidFill>
        <a:latin typeface="Perpetua" pitchFamily="18" charset="0"/>
        <a:ea typeface="+mn-ea"/>
        <a:cs typeface="+mn-cs"/>
      </a:defRPr>
    </a:lvl3pPr>
    <a:lvl4pPr marL="1371600" algn="l" rtl="0" fontAlgn="base">
      <a:spcBef>
        <a:spcPct val="0"/>
      </a:spcBef>
      <a:spcAft>
        <a:spcPct val="0"/>
      </a:spcAft>
      <a:defRPr kern="1200">
        <a:solidFill>
          <a:schemeClr val="tx1"/>
        </a:solidFill>
        <a:latin typeface="Perpetua" pitchFamily="18" charset="0"/>
        <a:ea typeface="+mn-ea"/>
        <a:cs typeface="+mn-cs"/>
      </a:defRPr>
    </a:lvl4pPr>
    <a:lvl5pPr marL="1828800" algn="l" rtl="0" fontAlgn="base">
      <a:spcBef>
        <a:spcPct val="0"/>
      </a:spcBef>
      <a:spcAft>
        <a:spcPct val="0"/>
      </a:spcAft>
      <a:defRPr kern="1200">
        <a:solidFill>
          <a:schemeClr val="tx1"/>
        </a:solidFill>
        <a:latin typeface="Perpetua" pitchFamily="18" charset="0"/>
        <a:ea typeface="+mn-ea"/>
        <a:cs typeface="+mn-cs"/>
      </a:defRPr>
    </a:lvl5pPr>
    <a:lvl6pPr marL="2286000" algn="r" defTabSz="914400" rtl="1" eaLnBrk="1" latinLnBrk="0" hangingPunct="1">
      <a:defRPr kern="1200">
        <a:solidFill>
          <a:schemeClr val="tx1"/>
        </a:solidFill>
        <a:latin typeface="Perpetua" pitchFamily="18" charset="0"/>
        <a:ea typeface="+mn-ea"/>
        <a:cs typeface="+mn-cs"/>
      </a:defRPr>
    </a:lvl6pPr>
    <a:lvl7pPr marL="2743200" algn="r" defTabSz="914400" rtl="1" eaLnBrk="1" latinLnBrk="0" hangingPunct="1">
      <a:defRPr kern="1200">
        <a:solidFill>
          <a:schemeClr val="tx1"/>
        </a:solidFill>
        <a:latin typeface="Perpetua" pitchFamily="18" charset="0"/>
        <a:ea typeface="+mn-ea"/>
        <a:cs typeface="+mn-cs"/>
      </a:defRPr>
    </a:lvl7pPr>
    <a:lvl8pPr marL="3200400" algn="r" defTabSz="914400" rtl="1" eaLnBrk="1" latinLnBrk="0" hangingPunct="1">
      <a:defRPr kern="1200">
        <a:solidFill>
          <a:schemeClr val="tx1"/>
        </a:solidFill>
        <a:latin typeface="Perpetua" pitchFamily="18" charset="0"/>
        <a:ea typeface="+mn-ea"/>
        <a:cs typeface="+mn-cs"/>
      </a:defRPr>
    </a:lvl8pPr>
    <a:lvl9pPr marL="3657600" algn="r" defTabSz="914400" rtl="1" eaLnBrk="1" latinLnBrk="0" hangingPunct="1">
      <a:defRPr kern="1200">
        <a:solidFill>
          <a:schemeClr val="tx1"/>
        </a:solidFill>
        <a:latin typeface="Perpet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DF2DC49-A482-4593-A422-B7F7340FC50E}" type="datetimeFigureOut">
              <a:rPr lang="ru-RU"/>
              <a:pPr>
                <a:defRPr/>
              </a:pPr>
              <a:t>30.07.2015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C26A917-811C-465F-98E8-64F24823B1C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98FCF7-D9F5-423F-86F5-003863E38FC3}"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16</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17</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18</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19</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21</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22</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23</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24</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25</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26</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27</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28</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29</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latin typeface="Arial" pitchFamily="34" charset="0"/>
            </a:endParaRPr>
          </a:p>
        </p:txBody>
      </p:sp>
      <p:sp>
        <p:nvSpPr>
          <p:cNvPr id="53252" name="Slide Number Placeholder 3"/>
          <p:cNvSpPr>
            <a:spLocks noGrp="1"/>
          </p:cNvSpPr>
          <p:nvPr>
            <p:ph type="sldNum" sz="quarter" idx="5"/>
          </p:nvPr>
        </p:nvSpPr>
        <p:spPr>
          <a:noFill/>
        </p:spPr>
        <p:txBody>
          <a:bodyPr/>
          <a:lstStyle/>
          <a:p>
            <a:fld id="{AA3E9037-80E7-4678-9166-C412DC48AA80}" type="slidenum">
              <a:rPr lang="en-GB" smtClean="0">
                <a:latin typeface="Arial" pitchFamily="34" charset="0"/>
              </a:rPr>
              <a:pPr/>
              <a:t>3</a:t>
            </a:fld>
            <a:endParaRPr lang="en-GB"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31</a:t>
            </a:fld>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32</a:t>
            </a:fld>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33</a:t>
            </a:fld>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34</a:t>
            </a:fld>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35</a:t>
            </a:fld>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36</a:t>
            </a:fld>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37</a:t>
            </a:fld>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38</a:t>
            </a:fld>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39</a:t>
            </a:fld>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40</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4</a:t>
            </a:fld>
            <a:endParaRPr 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41</a:t>
            </a:fld>
            <a:endParaRPr lang="ru-R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42</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3C26A917-811C-465F-98E8-64F24823B1C0}" type="slidenum">
              <a:rPr lang="ru-RU" smtClean="0"/>
              <a:pPr>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4" name="Прямоугольник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Скругленный прямоугольник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оугольник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ru-RU" smtClean="0"/>
              <a:t>Образец заголовка</a:t>
            </a:r>
            <a:endParaRPr lang="en-US"/>
          </a:p>
        </p:txBody>
      </p:sp>
      <p:sp>
        <p:nvSpPr>
          <p:cNvPr id="11" name="Дата 27"/>
          <p:cNvSpPr>
            <a:spLocks noGrp="1"/>
          </p:cNvSpPr>
          <p:nvPr>
            <p:ph type="dt" sz="half" idx="10"/>
          </p:nvPr>
        </p:nvSpPr>
        <p:spPr/>
        <p:txBody>
          <a:bodyPr/>
          <a:lstStyle>
            <a:lvl1pPr>
              <a:defRPr/>
            </a:lvl1pPr>
          </a:lstStyle>
          <a:p>
            <a:pPr>
              <a:defRPr/>
            </a:pPr>
            <a:fld id="{C9B877F0-6D00-4FAE-8A8C-9BD749D81C3E}" type="datetime1">
              <a:rPr lang="ru-RU"/>
              <a:pPr>
                <a:defRPr/>
              </a:pPr>
              <a:t>30.07.2015</a:t>
            </a:fld>
            <a:endParaRPr lang="ru-RU"/>
          </a:p>
        </p:txBody>
      </p:sp>
      <p:sp>
        <p:nvSpPr>
          <p:cNvPr id="12" name="Нижний колонтитул 16"/>
          <p:cNvSpPr>
            <a:spLocks noGrp="1"/>
          </p:cNvSpPr>
          <p:nvPr>
            <p:ph type="ftr" sz="quarter" idx="11"/>
          </p:nvPr>
        </p:nvSpPr>
        <p:spPr/>
        <p:txBody>
          <a:bodyPr/>
          <a:lstStyle>
            <a:lvl1pPr>
              <a:defRPr/>
            </a:lvl1pPr>
          </a:lstStyle>
          <a:p>
            <a:pPr>
              <a:defRPr/>
            </a:pPr>
            <a:endParaRPr lang="ru-RU"/>
          </a:p>
        </p:txBody>
      </p:sp>
      <p:sp>
        <p:nvSpPr>
          <p:cNvPr id="13" name="Номер слайда 28"/>
          <p:cNvSpPr>
            <a:spLocks noGrp="1"/>
          </p:cNvSpPr>
          <p:nvPr>
            <p:ph type="sldNum" sz="quarter" idx="12"/>
          </p:nvPr>
        </p:nvSpPr>
        <p:spPr/>
        <p:txBody>
          <a:bodyPr/>
          <a:lstStyle>
            <a:lvl1pPr>
              <a:defRPr sz="1400">
                <a:solidFill>
                  <a:srgbClr val="FFFFFF"/>
                </a:solidFill>
              </a:defRPr>
            </a:lvl1pPr>
          </a:lstStyle>
          <a:p>
            <a:pPr>
              <a:defRPr/>
            </a:pPr>
            <a:fld id="{59E5A526-1273-4F00-BC63-9706FD6E811F}"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0A79E3B-84FE-48F8-B7CA-1D56D435B2FF}" type="datetime1">
              <a:rPr lang="ru-RU"/>
              <a:pPr>
                <a:defRPr/>
              </a:pPr>
              <a:t>30.07.2015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FC61393-1BA8-47E5-AC2F-9F7EA1F14C9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67E2C2F-D12C-4F82-91F9-95E9E5F5D8C7}" type="datetime1">
              <a:rPr lang="ru-RU"/>
              <a:pPr>
                <a:defRPr/>
              </a:pPr>
              <a:t>30.07.2015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E83727AE-2ED0-4FC6-B503-5E067CFA609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914400" y="1447800"/>
            <a:ext cx="77724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D92FDD2-9A49-43FE-8D25-8E92B697BD32}" type="datetime1">
              <a:rPr lang="ru-RU"/>
              <a:pPr>
                <a:defRPr/>
              </a:pPr>
              <a:t>30.07.2015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1002BE1-6561-40F2-BD3F-AB76FC963FD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4" name="Прямоугольник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Скругленный прямоугольник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722313" y="952500"/>
            <a:ext cx="7772400" cy="1362075"/>
          </a:xfrm>
        </p:spPr>
        <p:txBody>
          <a:bodyPr/>
          <a:lstStyle>
            <a:lvl1pPr algn="l">
              <a:buNone/>
              <a:defRPr sz="4000" b="0" cap="none"/>
            </a:lvl1pPr>
          </a:lstStyle>
          <a:p>
            <a:r>
              <a:rPr lang="ru-RU" smtClean="0"/>
              <a:t>Образец заголовка</a:t>
            </a:r>
            <a:endParaRPr lang="en-US"/>
          </a:p>
        </p:txBody>
      </p:sp>
      <p:sp>
        <p:nvSpPr>
          <p:cNvPr id="3" name="Текст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9" name="Дата 3"/>
          <p:cNvSpPr>
            <a:spLocks noGrp="1"/>
          </p:cNvSpPr>
          <p:nvPr>
            <p:ph type="dt" sz="half" idx="10"/>
          </p:nvPr>
        </p:nvSpPr>
        <p:spPr/>
        <p:txBody>
          <a:bodyPr/>
          <a:lstStyle>
            <a:lvl1pPr>
              <a:defRPr/>
            </a:lvl1pPr>
          </a:lstStyle>
          <a:p>
            <a:pPr>
              <a:defRPr/>
            </a:pPr>
            <a:fld id="{0F0C0580-630D-47FC-ACF0-954C3CFB8496}" type="datetime1">
              <a:rPr lang="ru-RU"/>
              <a:pPr>
                <a:defRPr/>
              </a:pPr>
              <a:t>30.07.2015</a:t>
            </a:fld>
            <a:endParaRPr lang="ru-RU"/>
          </a:p>
        </p:txBody>
      </p:sp>
      <p:sp>
        <p:nvSpPr>
          <p:cNvPr id="10" name="Нижний колонтитул 4"/>
          <p:cNvSpPr>
            <a:spLocks noGrp="1"/>
          </p:cNvSpPr>
          <p:nvPr>
            <p:ph type="ftr" sz="quarter" idx="11"/>
          </p:nvPr>
        </p:nvSpPr>
        <p:spPr>
          <a:xfrm>
            <a:off x="800100" y="6172200"/>
            <a:ext cx="4000500" cy="457200"/>
          </a:xfrm>
        </p:spPr>
        <p:txBody>
          <a:bodyPr/>
          <a:lstStyle>
            <a:lvl1pPr>
              <a:defRPr/>
            </a:lvl1pPr>
          </a:lstStyle>
          <a:p>
            <a:pPr>
              <a:defRPr/>
            </a:pPr>
            <a:endParaRPr lang="ru-RU"/>
          </a:p>
        </p:txBody>
      </p:sp>
      <p:sp>
        <p:nvSpPr>
          <p:cNvPr id="11" name="Номер слайда 5"/>
          <p:cNvSpPr>
            <a:spLocks noGrp="1"/>
          </p:cNvSpPr>
          <p:nvPr>
            <p:ph type="sldNum" sz="quarter" idx="12"/>
          </p:nvPr>
        </p:nvSpPr>
        <p:spPr>
          <a:xfrm>
            <a:off x="146050" y="6208713"/>
            <a:ext cx="457200" cy="457200"/>
          </a:xfrm>
        </p:spPr>
        <p:txBody>
          <a:bodyPr/>
          <a:lstStyle>
            <a:lvl1pPr>
              <a:defRPr/>
            </a:lvl1pPr>
          </a:lstStyle>
          <a:p>
            <a:pPr>
              <a:defRPr/>
            </a:pPr>
            <a:fld id="{572F27AE-4944-492D-8FCA-0F6B8E7A1C6B}"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914400" y="1447800"/>
            <a:ext cx="374904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933950" y="1447800"/>
            <a:ext cx="374904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7CD97BB4-332A-4474-ADBC-365432CCA7EC}" type="datetime1">
              <a:rPr lang="ru-RU"/>
              <a:pPr>
                <a:defRPr/>
              </a:pPr>
              <a:t>30.07.2015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7BC7E0FE-5226-471A-A805-A1C619C4ACC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half" idx="2"/>
          </p:nvPr>
        </p:nvSpPr>
        <p:spPr>
          <a:xfrm>
            <a:off x="914400" y="2247900"/>
            <a:ext cx="37338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4"/>
          </p:nvPr>
        </p:nvSpPr>
        <p:spPr>
          <a:xfrm>
            <a:off x="4953000" y="2247900"/>
            <a:ext cx="37338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EB1D7B28-F3D1-4CC5-A285-6FB47391F56D}" type="datetime1">
              <a:rPr lang="ru-RU"/>
              <a:pPr>
                <a:defRPr/>
              </a:pPr>
              <a:t>30.07.2015</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9AB701EF-8303-4138-B45D-BAEE7046BE0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495F976E-BEA2-403D-A4D2-F31940AC9967}" type="datetime1">
              <a:rPr lang="ru-RU"/>
              <a:pPr>
                <a:defRPr/>
              </a:pPr>
              <a:t>30.07.2015</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0A62FDFE-2523-495D-8F2A-B01F7BE26B0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61F66D5D-AE7C-4B73-B863-7DB524186AFF}" type="datetime1">
              <a:rPr lang="ru-RU"/>
              <a:pPr>
                <a:defRPr/>
              </a:pPr>
              <a:t>30.07.2015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A4B8759A-D35D-4AEE-8BBE-38C401CC0A4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оугольник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Скругленный прямоугольник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914400" y="273050"/>
            <a:ext cx="7772400" cy="1143000"/>
          </a:xfrm>
        </p:spPr>
        <p:txBody>
          <a:bodyPr/>
          <a:lstStyle>
            <a:lvl1pPr algn="l">
              <a:buNone/>
              <a:defRPr sz="4000" b="0"/>
            </a:lvl1pPr>
          </a:lstStyle>
          <a:p>
            <a:r>
              <a:rPr lang="ru-RU" smtClean="0"/>
              <a:t>Образец заголовка</a:t>
            </a:r>
            <a:endParaRPr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1" name="Содержимое 10"/>
          <p:cNvSpPr>
            <a:spLocks noGrp="1"/>
          </p:cNvSpPr>
          <p:nvPr>
            <p:ph sz="quarter" idx="1"/>
          </p:nvPr>
        </p:nvSpPr>
        <p:spPr>
          <a:xfrm>
            <a:off x="2971800" y="1600200"/>
            <a:ext cx="57150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4"/>
          <p:cNvSpPr>
            <a:spLocks noGrp="1"/>
          </p:cNvSpPr>
          <p:nvPr>
            <p:ph type="dt" sz="half" idx="10"/>
          </p:nvPr>
        </p:nvSpPr>
        <p:spPr/>
        <p:txBody>
          <a:bodyPr/>
          <a:lstStyle>
            <a:lvl1pPr>
              <a:defRPr/>
            </a:lvl1pPr>
          </a:lstStyle>
          <a:p>
            <a:pPr>
              <a:defRPr/>
            </a:pPr>
            <a:fld id="{14E81CD6-FBC2-4F79-8F83-75B6A23E65DE}" type="datetime1">
              <a:rPr lang="ru-RU"/>
              <a:pPr>
                <a:defRPr/>
              </a:pPr>
              <a:t>30.07.2015</a:t>
            </a:fld>
            <a:endParaRPr lang="ru-RU"/>
          </a:p>
        </p:txBody>
      </p:sp>
      <p:sp>
        <p:nvSpPr>
          <p:cNvPr id="8" name="Нижний колонтитул 5"/>
          <p:cNvSpPr>
            <a:spLocks noGrp="1"/>
          </p:cNvSpPr>
          <p:nvPr>
            <p:ph type="ftr" sz="quarter" idx="11"/>
          </p:nvPr>
        </p:nvSpPr>
        <p:spPr/>
        <p:txBody>
          <a:bodyPr/>
          <a:lstStyle>
            <a:lvl1pPr>
              <a:defRPr/>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14813F4D-62F0-4726-84D7-22BEAFEAD24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lang="ru-RU" smtClean="0"/>
              <a:t>Образец заголовка</a:t>
            </a:r>
            <a:endParaRPr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8" name="Дата 4"/>
          <p:cNvSpPr>
            <a:spLocks noGrp="1"/>
          </p:cNvSpPr>
          <p:nvPr>
            <p:ph type="dt" sz="half" idx="10"/>
          </p:nvPr>
        </p:nvSpPr>
        <p:spPr/>
        <p:txBody>
          <a:bodyPr/>
          <a:lstStyle>
            <a:lvl1pPr>
              <a:defRPr/>
            </a:lvl1pPr>
          </a:lstStyle>
          <a:p>
            <a:pPr>
              <a:defRPr/>
            </a:pPr>
            <a:fld id="{FB06CEB8-0761-4182-BD45-64068F1259E0}" type="datetime1">
              <a:rPr lang="ru-RU"/>
              <a:pPr>
                <a:defRPr/>
              </a:pPr>
              <a:t>30.07.2015</a:t>
            </a:fld>
            <a:endParaRPr lang="ru-RU"/>
          </a:p>
        </p:txBody>
      </p:sp>
      <p:sp>
        <p:nvSpPr>
          <p:cNvPr id="9" name="Нижний колонтитул 5"/>
          <p:cNvSpPr>
            <a:spLocks noGrp="1"/>
          </p:cNvSpPr>
          <p:nvPr>
            <p:ph type="ftr" sz="quarter" idx="11"/>
          </p:nvPr>
        </p:nvSpPr>
        <p:spPr>
          <a:xfrm>
            <a:off x="914400" y="6172200"/>
            <a:ext cx="3886200" cy="457200"/>
          </a:xfrm>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146050" y="6208713"/>
            <a:ext cx="457200" cy="457200"/>
          </a:xfrm>
        </p:spPr>
        <p:txBody>
          <a:bodyPr/>
          <a:lstStyle>
            <a:lvl1pPr>
              <a:defRPr/>
            </a:lvl1pPr>
          </a:lstStyle>
          <a:p>
            <a:pPr>
              <a:defRPr/>
            </a:pPr>
            <a:fld id="{D080ABF2-152C-4268-8F87-C9D44B60FAF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Скругленный прямоугольник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Заголовок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ru-RU" smtClean="0"/>
              <a:t>Образец заголовка</a:t>
            </a:r>
            <a:endParaRPr lang="en-US" smtClean="0"/>
          </a:p>
        </p:txBody>
      </p:sp>
      <p:sp>
        <p:nvSpPr>
          <p:cNvPr id="1029" name="Текст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BE4EF591-C1FD-419E-AA4C-A724F6D1C6E4}" type="datetime1">
              <a:rPr lang="ru-RU"/>
              <a:pPr>
                <a:defRPr/>
              </a:pPr>
              <a:t>30.07.2015</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ru-RU"/>
          </a:p>
        </p:txBody>
      </p:sp>
      <p:sp>
        <p:nvSpPr>
          <p:cNvPr id="23" name="Номер слайда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151D820C-5612-48EA-A198-527F2EA62BF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30" r:id="rId1"/>
    <p:sldLayoutId id="2147483829" r:id="rId2"/>
    <p:sldLayoutId id="2147483831" r:id="rId3"/>
    <p:sldLayoutId id="2147483828" r:id="rId4"/>
    <p:sldLayoutId id="2147483827" r:id="rId5"/>
    <p:sldLayoutId id="2147483826" r:id="rId6"/>
    <p:sldLayoutId id="2147483825" r:id="rId7"/>
    <p:sldLayoutId id="2147483832" r:id="rId8"/>
    <p:sldLayoutId id="2147483833" r:id="rId9"/>
    <p:sldLayoutId id="2147483824" r:id="rId10"/>
    <p:sldLayoutId id="2147483823"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http://www.who.int/features/factfiles/noncommunicable_diseases/noncommunicable_diseases_slide04.jpg"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685800" y="1878013"/>
            <a:ext cx="7772400" cy="1349375"/>
          </a:xfrm>
        </p:spPr>
        <p:txBody>
          <a:bodyPr/>
          <a:lstStyle/>
          <a:p>
            <a:pPr eaLnBrk="1" hangingPunct="1">
              <a:defRPr/>
            </a:pPr>
            <a:r>
              <a:rPr lang="ar-JO" sz="4800" smtClean="0">
                <a:solidFill>
                  <a:schemeClr val="accent2"/>
                </a:solidFill>
                <a:cs typeface="Andalus" pitchFamily="2" charset="-78"/>
              </a:rPr>
              <a:t>بسم الله الرحمن الرحيم</a:t>
            </a:r>
            <a:r>
              <a:rPr lang="en-US" smtClean="0">
                <a:solidFill>
                  <a:schemeClr val="accent2"/>
                </a:solidFill>
                <a:cs typeface="Andalus" pitchFamily="2" charset="-78"/>
              </a:rPr>
              <a:t/>
            </a:r>
            <a:br>
              <a:rPr lang="en-US" smtClean="0">
                <a:solidFill>
                  <a:schemeClr val="accent2"/>
                </a:solidFill>
                <a:cs typeface="Andalus" pitchFamily="2" charset="-78"/>
              </a:rPr>
            </a:br>
            <a:endParaRPr lang="en-US" smtClean="0">
              <a:solidFill>
                <a:schemeClr val="accent2"/>
              </a:solidFill>
              <a:cs typeface="Andalus" pitchFamily="2" charset="-78"/>
            </a:endParaRPr>
          </a:p>
        </p:txBody>
      </p:sp>
      <p:sp>
        <p:nvSpPr>
          <p:cNvPr id="124931" name="Rectangle 3"/>
          <p:cNvSpPr>
            <a:spLocks noGrp="1" noChangeArrowheads="1"/>
          </p:cNvSpPr>
          <p:nvPr>
            <p:ph type="subTitle" idx="1"/>
          </p:nvPr>
        </p:nvSpPr>
        <p:spPr/>
        <p:txBody>
          <a:bodyPr/>
          <a:lstStyle/>
          <a:p>
            <a:pPr eaLnBrk="1" hangingPunct="1">
              <a:defRPr/>
            </a:pPr>
            <a:r>
              <a:rPr lang="ar-SA" sz="4400" b="1" smtClean="0">
                <a:solidFill>
                  <a:srgbClr val="000000"/>
                </a:solidFill>
                <a:effectLst>
                  <a:outerShdw blurRad="38100" dist="38100" dir="2700000" algn="tl">
                    <a:srgbClr val="FFFFFF"/>
                  </a:outerShdw>
                </a:effectLst>
                <a:cs typeface="Simplified Arabic" pitchFamily="2" charset="-78"/>
              </a:rPr>
              <a:t>الحمد لله رب العالمين والصلاة والسلام على نبينا محمد خاتم الأنبياء وسيد المرسلين وعلى آله وصحبه أجمعين وبعد</a:t>
            </a:r>
            <a:endParaRPr lang="en-US" sz="4400" b="1" smtClean="0">
              <a:solidFill>
                <a:srgbClr val="000000"/>
              </a:solidFill>
              <a:effectLst>
                <a:outerShdw blurRad="38100" dist="38100" dir="2700000" algn="tl">
                  <a:srgbClr val="FFFFFF"/>
                </a:outerShdw>
              </a:effectLst>
              <a:cs typeface="Simplified Arabic"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Cardiovascular diseases:</a:t>
            </a:r>
            <a:r>
              <a:rPr lang="en-US" sz="3200" b="1" dirty="0" smtClean="0"/>
              <a:t/>
            </a:r>
            <a:br>
              <a:rPr lang="en-US" sz="3200" b="1" dirty="0" smtClean="0"/>
            </a:br>
            <a:r>
              <a:rPr lang="en-US" sz="3200" b="1" i="1" dirty="0" smtClean="0"/>
              <a:t>Facts and figures</a:t>
            </a:r>
            <a:endParaRPr lang="ru-RU" sz="3200" dirty="0"/>
          </a:p>
        </p:txBody>
      </p:sp>
      <p:sp>
        <p:nvSpPr>
          <p:cNvPr id="3" name="Номер слайда 2"/>
          <p:cNvSpPr>
            <a:spLocks noGrp="1"/>
          </p:cNvSpPr>
          <p:nvPr>
            <p:ph type="sldNum" sz="quarter" idx="12"/>
          </p:nvPr>
        </p:nvSpPr>
        <p:spPr/>
        <p:txBody>
          <a:bodyPr/>
          <a:lstStyle/>
          <a:p>
            <a:pPr>
              <a:defRPr/>
            </a:pPr>
            <a:fld id="{017BBE41-E22D-44C8-890B-FD48BB7BDF00}" type="slidenum">
              <a:rPr lang="ru-RU"/>
              <a:pPr>
                <a:defRPr/>
              </a:pPr>
              <a:t>10</a:t>
            </a:fld>
            <a:endParaRPr lang="ru-RU"/>
          </a:p>
        </p:txBody>
      </p:sp>
      <p:sp>
        <p:nvSpPr>
          <p:cNvPr id="13316" name="Содержимое 3"/>
          <p:cNvSpPr>
            <a:spLocks noGrp="1"/>
          </p:cNvSpPr>
          <p:nvPr>
            <p:ph sz="quarter" idx="1"/>
          </p:nvPr>
        </p:nvSpPr>
        <p:spPr>
          <a:xfrm>
            <a:off x="914400" y="2420938"/>
            <a:ext cx="7772400" cy="3598862"/>
          </a:xfrm>
        </p:spPr>
        <p:txBody>
          <a:bodyPr/>
          <a:lstStyle/>
          <a:p>
            <a:pPr eaLnBrk="1" hangingPunct="1"/>
            <a:r>
              <a:rPr lang="en-US" sz="2400" b="1" smtClean="0"/>
              <a:t>Cardiovascular disease (CVD) causes more than half of all deaths across the European Region.</a:t>
            </a:r>
            <a:endParaRPr lang="ru-RU" sz="2400" b="1" smtClean="0"/>
          </a:p>
          <a:p>
            <a:pPr eaLnBrk="1" hangingPunct="1"/>
            <a:r>
              <a:rPr lang="en-US" sz="2400" b="1" smtClean="0"/>
              <a:t>80% of premature heart disease and stroke is preventable.</a:t>
            </a:r>
            <a:endParaRPr lang="ru-RU" sz="24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Cardiovascular diseases:</a:t>
            </a:r>
            <a:r>
              <a:rPr lang="en-US" sz="3200" b="1" dirty="0" smtClean="0"/>
              <a:t/>
            </a:r>
            <a:br>
              <a:rPr lang="en-US" sz="3200" b="1" dirty="0" smtClean="0"/>
            </a:br>
            <a:r>
              <a:rPr lang="en-US" sz="3600" b="1" dirty="0" smtClean="0"/>
              <a:t>Contributing / Risk factors</a:t>
            </a:r>
            <a:endParaRPr lang="ru-RU" sz="3600" dirty="0"/>
          </a:p>
        </p:txBody>
      </p:sp>
      <p:sp>
        <p:nvSpPr>
          <p:cNvPr id="3" name="Номер слайда 2"/>
          <p:cNvSpPr>
            <a:spLocks noGrp="1"/>
          </p:cNvSpPr>
          <p:nvPr>
            <p:ph type="sldNum" sz="quarter" idx="12"/>
          </p:nvPr>
        </p:nvSpPr>
        <p:spPr/>
        <p:txBody>
          <a:bodyPr/>
          <a:lstStyle/>
          <a:p>
            <a:pPr>
              <a:defRPr/>
            </a:pPr>
            <a:fld id="{4DE461FF-11FA-4999-BA56-1D8FC27191B2}" type="slidenum">
              <a:rPr lang="ru-RU"/>
              <a:pPr>
                <a:defRPr/>
              </a:pPr>
              <a:t>11</a:t>
            </a:fld>
            <a:endParaRPr lang="ru-RU"/>
          </a:p>
        </p:txBody>
      </p:sp>
      <p:sp>
        <p:nvSpPr>
          <p:cNvPr id="4" name="Содержимое 3"/>
          <p:cNvSpPr>
            <a:spLocks noGrp="1"/>
          </p:cNvSpPr>
          <p:nvPr>
            <p:ph sz="quarter" idx="1"/>
          </p:nvPr>
        </p:nvSpPr>
        <p:spPr>
          <a:xfrm>
            <a:off x="914400" y="1844675"/>
            <a:ext cx="7772400" cy="4175125"/>
          </a:xfrm>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b="1" dirty="0" smtClean="0"/>
              <a:t>A person’s genetic make-up </a:t>
            </a:r>
          </a:p>
          <a:p>
            <a:pPr marL="274320" indent="-274320" eaLnBrk="1" fontAlgn="auto" hangingPunct="1">
              <a:spcBef>
                <a:spcPts val="580"/>
              </a:spcBef>
              <a:spcAft>
                <a:spcPts val="0"/>
              </a:spcAft>
              <a:buFont typeface="Wingdings 2"/>
              <a:buChar char=""/>
              <a:defRPr/>
            </a:pPr>
            <a:r>
              <a:rPr lang="en-US" b="1" dirty="0" smtClean="0"/>
              <a:t>The foundations of adult health are laid in early life</a:t>
            </a:r>
          </a:p>
          <a:p>
            <a:pPr marL="274320" indent="-274320" eaLnBrk="1" fontAlgn="auto" hangingPunct="1">
              <a:spcBef>
                <a:spcPts val="580"/>
              </a:spcBef>
              <a:spcAft>
                <a:spcPts val="0"/>
              </a:spcAft>
              <a:buFont typeface="Wingdings 2"/>
              <a:buChar char=""/>
              <a:defRPr/>
            </a:pPr>
            <a:r>
              <a:rPr lang="en-US" b="1" dirty="0" smtClean="0"/>
              <a:t>Socioeconomic group</a:t>
            </a:r>
          </a:p>
          <a:p>
            <a:pPr marL="274320" indent="-274320" eaLnBrk="1" fontAlgn="auto" hangingPunct="1">
              <a:spcBef>
                <a:spcPts val="580"/>
              </a:spcBef>
              <a:spcAft>
                <a:spcPts val="0"/>
              </a:spcAft>
              <a:buFont typeface="Wingdings 2"/>
              <a:buChar char=""/>
              <a:defRPr/>
            </a:pPr>
            <a:r>
              <a:rPr lang="en-US" b="1" dirty="0" smtClean="0"/>
              <a:t>Mental health</a:t>
            </a:r>
          </a:p>
          <a:p>
            <a:pPr marL="274320" indent="-274320" eaLnBrk="1" fontAlgn="auto" hangingPunct="1">
              <a:spcBef>
                <a:spcPts val="580"/>
              </a:spcBef>
              <a:spcAft>
                <a:spcPts val="0"/>
              </a:spcAft>
              <a:buFont typeface="Wingdings 2"/>
              <a:buChar char=""/>
              <a:defRPr/>
            </a:pPr>
            <a:r>
              <a:rPr lang="en-US" b="1" dirty="0" smtClean="0"/>
              <a:t>Diet</a:t>
            </a:r>
          </a:p>
          <a:p>
            <a:pPr marL="274320" indent="-274320" eaLnBrk="1" fontAlgn="auto" hangingPunct="1">
              <a:spcBef>
                <a:spcPts val="580"/>
              </a:spcBef>
              <a:spcAft>
                <a:spcPts val="0"/>
              </a:spcAft>
              <a:buFont typeface="Wingdings 2"/>
              <a:buChar char=""/>
              <a:defRPr/>
            </a:pPr>
            <a:r>
              <a:rPr lang="en-US" b="1" dirty="0" smtClean="0"/>
              <a:t>Overweight and obesity</a:t>
            </a:r>
          </a:p>
          <a:p>
            <a:pPr marL="274320" indent="-274320" eaLnBrk="1" fontAlgn="auto" hangingPunct="1">
              <a:spcBef>
                <a:spcPts val="580"/>
              </a:spcBef>
              <a:spcAft>
                <a:spcPts val="0"/>
              </a:spcAft>
              <a:buFont typeface="Wingdings 2"/>
              <a:buChar char=""/>
              <a:defRPr/>
            </a:pPr>
            <a:r>
              <a:rPr lang="en-US" b="1" dirty="0" smtClean="0"/>
              <a:t>Inactivity</a:t>
            </a:r>
          </a:p>
          <a:p>
            <a:pPr marL="274320" indent="-274320" eaLnBrk="1" fontAlgn="auto" hangingPunct="1">
              <a:spcBef>
                <a:spcPts val="580"/>
              </a:spcBef>
              <a:spcAft>
                <a:spcPts val="0"/>
              </a:spcAft>
              <a:buFont typeface="Wingdings 2"/>
              <a:buChar char=""/>
              <a:defRPr/>
            </a:pPr>
            <a:r>
              <a:rPr lang="en-US" b="1" dirty="0" smtClean="0"/>
              <a:t>Tobacco</a:t>
            </a:r>
          </a:p>
          <a:p>
            <a:pPr marL="274320" indent="-274320" eaLnBrk="1" fontAlgn="auto" hangingPunct="1">
              <a:spcBef>
                <a:spcPts val="580"/>
              </a:spcBef>
              <a:spcAft>
                <a:spcPts val="0"/>
              </a:spcAft>
              <a:buFont typeface="Wingdings 2"/>
              <a:buChar char=""/>
              <a:defRPr/>
            </a:pPr>
            <a:r>
              <a:rPr lang="en-US" b="1" dirty="0" smtClean="0"/>
              <a:t>Alcohol</a:t>
            </a:r>
          </a:p>
          <a:p>
            <a:pPr marL="274320" indent="-274320" eaLnBrk="1" fontAlgn="auto" hangingPunct="1">
              <a:spcBef>
                <a:spcPts val="580"/>
              </a:spcBef>
              <a:spcAft>
                <a:spcPts val="0"/>
              </a:spcAft>
              <a:buFont typeface="Wingdings 2"/>
              <a:buChar char=""/>
              <a:defRPr/>
            </a:pPr>
            <a:r>
              <a:rPr lang="en-US" b="1" dirty="0" smtClean="0"/>
              <a:t>Diabetes</a:t>
            </a:r>
          </a:p>
          <a:p>
            <a:pPr marL="274320" indent="-274320" eaLnBrk="1" fontAlgn="auto" hangingPunct="1">
              <a:spcBef>
                <a:spcPts val="580"/>
              </a:spcBef>
              <a:spcAft>
                <a:spcPts val="0"/>
              </a:spcAft>
              <a:buFont typeface="Wingdings 2"/>
              <a:buChar char=""/>
              <a:defRPr/>
            </a:pPr>
            <a:r>
              <a:rPr lang="en-US" b="1" dirty="0" smtClean="0"/>
              <a:t>Globalization and urbanization</a:t>
            </a:r>
            <a:r>
              <a:rPr lang="en-US" dirty="0" smtClean="0"/>
              <a:t> </a:t>
            </a:r>
            <a:endParaRPr lang="ru-RU"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Cardiovascular diseases:</a:t>
            </a:r>
            <a:r>
              <a:rPr lang="en-US" sz="3200" b="1" dirty="0" smtClean="0"/>
              <a:t/>
            </a:r>
            <a:br>
              <a:rPr lang="en-US" sz="3200" b="1" dirty="0" smtClean="0"/>
            </a:br>
            <a:r>
              <a:rPr lang="en-US" sz="3600" b="1" dirty="0" smtClean="0"/>
              <a:t>Prevention</a:t>
            </a:r>
            <a:endParaRPr lang="ru-RU" sz="3600" b="1" dirty="0"/>
          </a:p>
        </p:txBody>
      </p:sp>
      <p:sp>
        <p:nvSpPr>
          <p:cNvPr id="3" name="Номер слайда 2"/>
          <p:cNvSpPr>
            <a:spLocks noGrp="1"/>
          </p:cNvSpPr>
          <p:nvPr>
            <p:ph type="sldNum" sz="quarter" idx="12"/>
          </p:nvPr>
        </p:nvSpPr>
        <p:spPr/>
        <p:txBody>
          <a:bodyPr/>
          <a:lstStyle/>
          <a:p>
            <a:pPr>
              <a:defRPr/>
            </a:pPr>
            <a:fld id="{71B44525-860C-4286-9286-84742C475B19}" type="slidenum">
              <a:rPr lang="ru-RU"/>
              <a:pPr>
                <a:defRPr/>
              </a:pPr>
              <a:t>12</a:t>
            </a:fld>
            <a:endParaRPr lang="ru-RU"/>
          </a:p>
        </p:txBody>
      </p:sp>
      <p:sp>
        <p:nvSpPr>
          <p:cNvPr id="15364" name="Содержимое 3"/>
          <p:cNvSpPr>
            <a:spLocks noGrp="1"/>
          </p:cNvSpPr>
          <p:nvPr>
            <p:ph sz="quarter" idx="1"/>
          </p:nvPr>
        </p:nvSpPr>
        <p:spPr>
          <a:xfrm>
            <a:off x="914400" y="1844675"/>
            <a:ext cx="7772400" cy="4175125"/>
          </a:xfrm>
        </p:spPr>
        <p:txBody>
          <a:bodyPr/>
          <a:lstStyle/>
          <a:p>
            <a:pPr eaLnBrk="1" hangingPunct="1"/>
            <a:r>
              <a:rPr lang="en-US" b="1" smtClean="0"/>
              <a:t>Focusing on a combination of risk factors for cardiovascular disease</a:t>
            </a:r>
          </a:p>
          <a:p>
            <a:pPr eaLnBrk="1" hangingPunct="1"/>
            <a:r>
              <a:rPr lang="en-US" b="1" smtClean="0"/>
              <a:t>Implementing medical screening for individuals at risk</a:t>
            </a:r>
          </a:p>
          <a:p>
            <a:pPr eaLnBrk="1" hangingPunct="1"/>
            <a:r>
              <a:rPr lang="en-US" b="1" smtClean="0"/>
              <a:t>Providing effective and affordable treatment to those who require it</a:t>
            </a:r>
            <a:endParaRPr lang="ru-RU"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Cardiovascular diseases:</a:t>
            </a:r>
            <a:r>
              <a:rPr lang="en-US" sz="3200" b="1" dirty="0" smtClean="0"/>
              <a:t/>
            </a:r>
            <a:br>
              <a:rPr lang="en-US" sz="3200" b="1" dirty="0" smtClean="0"/>
            </a:br>
            <a:r>
              <a:rPr lang="en-US" sz="3600" b="1" dirty="0" smtClean="0"/>
              <a:t>Prevention</a:t>
            </a:r>
            <a:endParaRPr lang="ru-RU" sz="3600" b="1" dirty="0"/>
          </a:p>
        </p:txBody>
      </p:sp>
      <p:sp>
        <p:nvSpPr>
          <p:cNvPr id="3" name="Номер слайда 2"/>
          <p:cNvSpPr>
            <a:spLocks noGrp="1"/>
          </p:cNvSpPr>
          <p:nvPr>
            <p:ph type="sldNum" sz="quarter" idx="12"/>
          </p:nvPr>
        </p:nvSpPr>
        <p:spPr/>
        <p:txBody>
          <a:bodyPr/>
          <a:lstStyle/>
          <a:p>
            <a:pPr>
              <a:defRPr/>
            </a:pPr>
            <a:fld id="{75124B3B-7E9A-47B0-AD24-0A33E94185DE}" type="slidenum">
              <a:rPr lang="ru-RU"/>
              <a:pPr>
                <a:defRPr/>
              </a:pPr>
              <a:t>13</a:t>
            </a:fld>
            <a:endParaRPr lang="ru-RU"/>
          </a:p>
        </p:txBody>
      </p:sp>
      <p:sp>
        <p:nvSpPr>
          <p:cNvPr id="4" name="Содержимое 3"/>
          <p:cNvSpPr>
            <a:spLocks noGrp="1"/>
          </p:cNvSpPr>
          <p:nvPr>
            <p:ph sz="quarter" idx="1"/>
          </p:nvPr>
        </p:nvSpPr>
        <p:spPr>
          <a:xfrm>
            <a:off x="914400" y="1557338"/>
            <a:ext cx="7772400" cy="4462462"/>
          </a:xfrm>
        </p:spPr>
        <p:txBody>
          <a:bodyPr>
            <a:normAutofit/>
          </a:bodyPr>
          <a:lstStyle/>
          <a:p>
            <a:pPr marL="274320" indent="-274320" eaLnBrk="1" fontAlgn="auto" hangingPunct="1">
              <a:spcBef>
                <a:spcPts val="580"/>
              </a:spcBef>
              <a:spcAft>
                <a:spcPts val="0"/>
              </a:spcAft>
              <a:buFont typeface="Wingdings 2"/>
              <a:buChar char=""/>
              <a:defRPr/>
            </a:pPr>
            <a:r>
              <a:rPr lang="en-US" b="1" dirty="0" smtClean="0"/>
              <a:t>It has been predicted that mortality from coronary heart disease (CHD) in the United Kingdom could be halved by small changes in cardiovascular risk factors: a 1% decrease in cholesterol in the population could lead to a 2–4% CHD mortality reduction; a 1% reduction in smoking prevalence could lead to 2000 fewer CHD deaths per year; and a 1% reduction in population diastolic blood pressure could prevent around 1500 CHD deaths each year.</a:t>
            </a:r>
          </a:p>
          <a:p>
            <a:pPr marL="274320" indent="-274320" eaLnBrk="1" fontAlgn="auto" hangingPunct="1">
              <a:spcBef>
                <a:spcPts val="580"/>
              </a:spcBef>
              <a:spcAft>
                <a:spcPts val="0"/>
              </a:spcAft>
              <a:buFont typeface="Wingdings 2"/>
              <a:buChar char=""/>
              <a:defRPr/>
            </a:pPr>
            <a:endParaRPr lang="ru-RU"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quarter" idx="1"/>
          </p:nvPr>
        </p:nvSpPr>
        <p:spPr/>
        <p:txBody>
          <a:bodyPr/>
          <a:lstStyle/>
          <a:p>
            <a:r>
              <a:rPr lang="en-US" b="1" dirty="0" smtClean="0"/>
              <a:t>80% of the reduction in CHD mortality in Finland during the period of 1972–1992 has been explained by a decline in the major risk factors. Similarly, in Ireland, almost half (48.1%) of the reduction in CHD mortality rates during 1985–2000 among those aged 25–84 years has been attributed to favorable trends in population risk factors. In both countries, the greatest benefits appear to have come from reductions in mean cholesterol concentrations, smoking prevalence and blood pressure levels.</a:t>
            </a:r>
            <a:endParaRPr lang="ru-RU" b="1" dirty="0" smtClean="0"/>
          </a:p>
          <a:p>
            <a:endParaRPr lang="ar-JO" dirty="0"/>
          </a:p>
        </p:txBody>
      </p:sp>
      <p:sp>
        <p:nvSpPr>
          <p:cNvPr id="4" name="Slide Number Placeholder 3"/>
          <p:cNvSpPr>
            <a:spLocks noGrp="1"/>
          </p:cNvSpPr>
          <p:nvPr>
            <p:ph type="sldNum" sz="quarter" idx="12"/>
          </p:nvPr>
        </p:nvSpPr>
        <p:spPr/>
        <p:txBody>
          <a:bodyPr/>
          <a:lstStyle/>
          <a:p>
            <a:pPr>
              <a:defRPr/>
            </a:pPr>
            <a:fld id="{01002BE1-6561-40F2-BD3F-AB76FC963FD0}" type="slidenum">
              <a:rPr lang="ru-RU" smtClean="0"/>
              <a:pPr>
                <a:defRPr/>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Cardiovascular diseases:</a:t>
            </a:r>
            <a:r>
              <a:rPr lang="en-US" sz="3200" b="1" dirty="0" smtClean="0"/>
              <a:t/>
            </a:r>
            <a:br>
              <a:rPr lang="en-US" sz="3200" b="1" dirty="0" smtClean="0"/>
            </a:br>
            <a:r>
              <a:rPr lang="en-US" sz="3600" b="1" dirty="0" smtClean="0"/>
              <a:t>Treatment</a:t>
            </a:r>
            <a:endParaRPr lang="ru-RU" sz="3600" b="1" dirty="0"/>
          </a:p>
        </p:txBody>
      </p:sp>
      <p:sp>
        <p:nvSpPr>
          <p:cNvPr id="3" name="Номер слайда 2"/>
          <p:cNvSpPr>
            <a:spLocks noGrp="1"/>
          </p:cNvSpPr>
          <p:nvPr>
            <p:ph type="sldNum" sz="quarter" idx="12"/>
          </p:nvPr>
        </p:nvSpPr>
        <p:spPr/>
        <p:txBody>
          <a:bodyPr/>
          <a:lstStyle/>
          <a:p>
            <a:pPr>
              <a:defRPr/>
            </a:pPr>
            <a:fld id="{F41272D5-3368-4E6B-9577-EF45F6910F8E}" type="slidenum">
              <a:rPr lang="ru-RU"/>
              <a:pPr>
                <a:defRPr/>
              </a:pPr>
              <a:t>15</a:t>
            </a:fld>
            <a:endParaRPr lang="ru-RU"/>
          </a:p>
        </p:txBody>
      </p:sp>
      <p:sp>
        <p:nvSpPr>
          <p:cNvPr id="17412" name="Содержимое 3"/>
          <p:cNvSpPr>
            <a:spLocks noGrp="1"/>
          </p:cNvSpPr>
          <p:nvPr>
            <p:ph sz="quarter" idx="1"/>
          </p:nvPr>
        </p:nvSpPr>
        <p:spPr>
          <a:xfrm>
            <a:off x="914400" y="1557338"/>
            <a:ext cx="7772400" cy="4462462"/>
          </a:xfrm>
        </p:spPr>
        <p:txBody>
          <a:bodyPr/>
          <a:lstStyle/>
          <a:p>
            <a:pPr eaLnBrk="1" hangingPunct="1"/>
            <a:r>
              <a:rPr lang="en-US" b="1" smtClean="0"/>
              <a:t>Effective measures are available for people at high risk. For example, combination drug therapy (such as aspirin, beta blocker, diuretic and statin) can lead to a 75% reduction in myocardial infarction (heart attack) among those at high risk of having one. </a:t>
            </a:r>
          </a:p>
          <a:p>
            <a:pPr eaLnBrk="1" hangingPunct="1"/>
            <a:r>
              <a:rPr lang="en-US" b="1" smtClean="0"/>
              <a:t>But many such interventions are not being implemented, and about half of coronary patients in the world still require more intensive blood pressure management.</a:t>
            </a:r>
            <a:endParaRPr lang="ru-RU"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pPr eaLnBrk="1" hangingPunct="1"/>
            <a:r>
              <a:rPr lang="en-US" b="1" smtClean="0"/>
              <a:t>Cancer</a:t>
            </a:r>
            <a:endParaRPr lang="ru-RU" smtClean="0"/>
          </a:p>
        </p:txBody>
      </p:sp>
      <p:sp>
        <p:nvSpPr>
          <p:cNvPr id="3" name="Номер слайда 2"/>
          <p:cNvSpPr>
            <a:spLocks noGrp="1"/>
          </p:cNvSpPr>
          <p:nvPr>
            <p:ph type="sldNum" sz="quarter" idx="12"/>
          </p:nvPr>
        </p:nvSpPr>
        <p:spPr/>
        <p:txBody>
          <a:bodyPr/>
          <a:lstStyle/>
          <a:p>
            <a:pPr>
              <a:defRPr/>
            </a:pPr>
            <a:fld id="{41122436-DB7D-4E8E-925B-94379E5F9F27}" type="slidenum">
              <a:rPr lang="ru-RU"/>
              <a:pPr>
                <a:defRPr/>
              </a:pPr>
              <a:t>16</a:t>
            </a:fld>
            <a:endParaRPr lang="ru-RU"/>
          </a:p>
        </p:txBody>
      </p:sp>
      <p:sp>
        <p:nvSpPr>
          <p:cNvPr id="18436" name="Содержимое 3"/>
          <p:cNvSpPr>
            <a:spLocks noGrp="1"/>
          </p:cNvSpPr>
          <p:nvPr>
            <p:ph sz="quarter" idx="1"/>
          </p:nvPr>
        </p:nvSpPr>
        <p:spPr>
          <a:xfrm>
            <a:off x="914400" y="1628775"/>
            <a:ext cx="7772400" cy="4391025"/>
          </a:xfrm>
        </p:spPr>
        <p:txBody>
          <a:bodyPr/>
          <a:lstStyle/>
          <a:p>
            <a:pPr eaLnBrk="1" hangingPunct="1"/>
            <a:r>
              <a:rPr lang="en-US" b="1" smtClean="0"/>
              <a:t>Cancer is the uncontrolled growth and spread of cells that arises from a change in one single cell. The change may be started by external agents and inherited genetic factors and can affect almost any part of the body. The transformation from a normal cell into a tumour cell is a multistage process where growths often invade surrounding tissue and can metastasize to distant sites. </a:t>
            </a:r>
            <a:endParaRPr lang="ru-RU"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914400" y="274638"/>
            <a:ext cx="7772400" cy="1641475"/>
          </a:xfrm>
        </p:spPr>
        <p:txBody>
          <a:bodyPr/>
          <a:lstStyle/>
          <a:p>
            <a:pPr eaLnBrk="1" hangingPunct="1"/>
            <a:r>
              <a:rPr lang="en-US" sz="3600" b="1" smtClean="0"/>
              <a:t>Cancer: I</a:t>
            </a:r>
            <a:r>
              <a:rPr lang="en-US" sz="2800" b="1" smtClean="0"/>
              <a:t>nteraction between a person’s genetic factors and any of three categories of external agents</a:t>
            </a:r>
            <a:endParaRPr lang="ru-RU" sz="2800" b="1" smtClean="0"/>
          </a:p>
        </p:txBody>
      </p:sp>
      <p:sp>
        <p:nvSpPr>
          <p:cNvPr id="3" name="Номер слайда 2"/>
          <p:cNvSpPr>
            <a:spLocks noGrp="1"/>
          </p:cNvSpPr>
          <p:nvPr>
            <p:ph type="sldNum" sz="quarter" idx="12"/>
          </p:nvPr>
        </p:nvSpPr>
        <p:spPr/>
        <p:txBody>
          <a:bodyPr/>
          <a:lstStyle/>
          <a:p>
            <a:pPr>
              <a:defRPr/>
            </a:pPr>
            <a:fld id="{1117C989-D792-4D45-8490-0671CD68B4C6}" type="slidenum">
              <a:rPr lang="ru-RU"/>
              <a:pPr>
                <a:defRPr/>
              </a:pPr>
              <a:t>17</a:t>
            </a:fld>
            <a:endParaRPr lang="ru-RU"/>
          </a:p>
        </p:txBody>
      </p:sp>
      <p:sp>
        <p:nvSpPr>
          <p:cNvPr id="19460" name="Содержимое 3"/>
          <p:cNvSpPr>
            <a:spLocks noGrp="1"/>
          </p:cNvSpPr>
          <p:nvPr>
            <p:ph sz="quarter" idx="1"/>
          </p:nvPr>
        </p:nvSpPr>
        <p:spPr>
          <a:xfrm>
            <a:off x="914400" y="2205038"/>
            <a:ext cx="7772400" cy="4319587"/>
          </a:xfrm>
        </p:spPr>
        <p:txBody>
          <a:bodyPr/>
          <a:lstStyle/>
          <a:p>
            <a:pPr eaLnBrk="1" hangingPunct="1">
              <a:lnSpc>
                <a:spcPct val="90000"/>
              </a:lnSpc>
            </a:pPr>
            <a:r>
              <a:rPr lang="en-US" sz="2400" b="1" smtClean="0"/>
              <a:t>physical carcinogens, such as ultraviolet and ionizing radiation or asbestos;</a:t>
            </a:r>
            <a:endParaRPr lang="ru-RU" sz="2400" b="1" smtClean="0"/>
          </a:p>
          <a:p>
            <a:pPr eaLnBrk="1" hangingPunct="1">
              <a:lnSpc>
                <a:spcPct val="90000"/>
              </a:lnSpc>
            </a:pPr>
            <a:r>
              <a:rPr lang="en-US" sz="2400" b="1" smtClean="0"/>
              <a:t>chemical carcinogens, such as vinyl chloride, or betnapthylamine (both rated by the International Agency for Research into Cancer as carcinogenic), components of tobacco smoke, aflatoxin (a food contaminant) and arsenic (a drinking-water contaminant); and</a:t>
            </a:r>
            <a:endParaRPr lang="ru-RU" sz="2400" b="1" smtClean="0"/>
          </a:p>
          <a:p>
            <a:pPr eaLnBrk="1" hangingPunct="1">
              <a:lnSpc>
                <a:spcPct val="90000"/>
              </a:lnSpc>
            </a:pPr>
            <a:r>
              <a:rPr lang="en-US" sz="2400" b="1" smtClean="0"/>
              <a:t>biological carcinogens, such as infections from certain viruses, bacteria or parasites.</a:t>
            </a:r>
          </a:p>
          <a:p>
            <a:pPr eaLnBrk="1" hangingPunct="1">
              <a:lnSpc>
                <a:spcPct val="90000"/>
              </a:lnSpc>
              <a:buFont typeface="Wingdings 2" pitchFamily="18" charset="2"/>
              <a:buNone/>
            </a:pPr>
            <a:r>
              <a:rPr lang="en-US" sz="1800" b="1" u="sng" smtClean="0">
                <a:solidFill>
                  <a:srgbClr val="353232"/>
                </a:solidFill>
              </a:rPr>
              <a:t>Most chemicals to which people are exposed in everyday life have not been tested for their long-term impact on human health.</a:t>
            </a:r>
            <a:endParaRPr lang="ru-RU" sz="1800" b="1" u="sng" smtClean="0">
              <a:solidFill>
                <a:srgbClr val="353232"/>
              </a:solidFill>
            </a:endParaRPr>
          </a:p>
          <a:p>
            <a:pPr eaLnBrk="1" hangingPunct="1">
              <a:lnSpc>
                <a:spcPct val="90000"/>
              </a:lnSpc>
            </a:pPr>
            <a:endParaRPr lang="ru-RU" sz="1800"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914400" y="274638"/>
            <a:ext cx="7772400" cy="1641475"/>
          </a:xfrm>
        </p:spPr>
        <p:txBody>
          <a:bodyPr/>
          <a:lstStyle/>
          <a:p>
            <a:pPr eaLnBrk="1" hangingPunct="1"/>
            <a:r>
              <a:rPr lang="en-US" b="1" smtClean="0"/>
              <a:t>Cancer: </a:t>
            </a:r>
            <a:br>
              <a:rPr lang="en-US" b="1" smtClean="0"/>
            </a:br>
            <a:r>
              <a:rPr lang="en-US" sz="2800" b="1" smtClean="0"/>
              <a:t>the majority of cancer deaths</a:t>
            </a:r>
            <a:endParaRPr lang="ru-RU" sz="3100" b="1" smtClean="0"/>
          </a:p>
        </p:txBody>
      </p:sp>
      <p:sp>
        <p:nvSpPr>
          <p:cNvPr id="3" name="Номер слайда 2"/>
          <p:cNvSpPr>
            <a:spLocks noGrp="1"/>
          </p:cNvSpPr>
          <p:nvPr>
            <p:ph type="sldNum" sz="quarter" idx="12"/>
          </p:nvPr>
        </p:nvSpPr>
        <p:spPr/>
        <p:txBody>
          <a:bodyPr/>
          <a:lstStyle/>
          <a:p>
            <a:pPr>
              <a:defRPr/>
            </a:pPr>
            <a:fld id="{C84E933C-E35B-404E-B849-31BF665EB246}" type="slidenum">
              <a:rPr lang="ru-RU"/>
              <a:pPr>
                <a:defRPr/>
              </a:pPr>
              <a:t>18</a:t>
            </a:fld>
            <a:endParaRPr lang="ru-RU"/>
          </a:p>
        </p:txBody>
      </p:sp>
      <p:sp>
        <p:nvSpPr>
          <p:cNvPr id="20484" name="Содержимое 3"/>
          <p:cNvSpPr>
            <a:spLocks noGrp="1"/>
          </p:cNvSpPr>
          <p:nvPr>
            <p:ph sz="quarter" idx="1"/>
          </p:nvPr>
        </p:nvSpPr>
        <p:spPr>
          <a:xfrm>
            <a:off x="914400" y="2205038"/>
            <a:ext cx="7772400" cy="3814762"/>
          </a:xfrm>
        </p:spPr>
        <p:txBody>
          <a:bodyPr/>
          <a:lstStyle/>
          <a:p>
            <a:pPr eaLnBrk="1" hangingPunct="1"/>
            <a:r>
              <a:rPr lang="en-US" b="1" smtClean="0"/>
              <a:t>Lung, breast, colorectal, stomach and liver cancers </a:t>
            </a:r>
          </a:p>
          <a:p>
            <a:pPr eaLnBrk="1" hangingPunct="1"/>
            <a:r>
              <a:rPr lang="en-US" b="1" smtClean="0"/>
              <a:t>In high-income countries, the leading causes of cancer deaths are lung cancer among men and breast cancer among women. </a:t>
            </a:r>
          </a:p>
          <a:p>
            <a:pPr eaLnBrk="1" hangingPunct="1"/>
            <a:r>
              <a:rPr lang="en-US" b="1" smtClean="0"/>
              <a:t>In low- and middle-income countries cancer levels vary according to the prevailing underlying risks. In sub-Saharan Africa, for example, cervical cancer is the leading cause of cancer death among women. </a:t>
            </a:r>
            <a:endParaRPr lang="ru-RU" b="1" smtClean="0"/>
          </a:p>
          <a:p>
            <a:pPr eaLnBrk="1" hangingPunct="1"/>
            <a:endParaRPr lang="ru-RU" b="1" smtClean="0"/>
          </a:p>
          <a:p>
            <a:pPr eaLnBrk="1" hangingPunct="1"/>
            <a:endParaRPr lang="ru-RU"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914400" y="274638"/>
            <a:ext cx="7772400" cy="1641475"/>
          </a:xfrm>
        </p:spPr>
        <p:txBody>
          <a:bodyPr/>
          <a:lstStyle/>
          <a:p>
            <a:pPr eaLnBrk="1" hangingPunct="1"/>
            <a:r>
              <a:rPr lang="en-US" b="1" smtClean="0"/>
              <a:t>Cancer: </a:t>
            </a:r>
            <a:br>
              <a:rPr lang="en-US" b="1" smtClean="0"/>
            </a:br>
            <a:r>
              <a:rPr lang="en-US" sz="3200" b="1" i="1" smtClean="0"/>
              <a:t>risk factors for cancer</a:t>
            </a:r>
            <a:r>
              <a:rPr lang="en-US" sz="3200" b="1" smtClean="0"/>
              <a:t> </a:t>
            </a:r>
            <a:endParaRPr lang="ru-RU" sz="3200" b="1" smtClean="0"/>
          </a:p>
        </p:txBody>
      </p:sp>
      <p:sp>
        <p:nvSpPr>
          <p:cNvPr id="3" name="Номер слайда 2"/>
          <p:cNvSpPr>
            <a:spLocks noGrp="1"/>
          </p:cNvSpPr>
          <p:nvPr>
            <p:ph type="sldNum" sz="quarter" idx="12"/>
          </p:nvPr>
        </p:nvSpPr>
        <p:spPr/>
        <p:txBody>
          <a:bodyPr/>
          <a:lstStyle/>
          <a:p>
            <a:pPr>
              <a:defRPr/>
            </a:pPr>
            <a:fld id="{D57F4C21-0931-4B7B-A486-061848260C8A}" type="slidenum">
              <a:rPr lang="ru-RU"/>
              <a:pPr>
                <a:defRPr/>
              </a:pPr>
              <a:t>19</a:t>
            </a:fld>
            <a:endParaRPr lang="ru-RU"/>
          </a:p>
        </p:txBody>
      </p:sp>
      <p:sp>
        <p:nvSpPr>
          <p:cNvPr id="21508" name="Содержимое 3"/>
          <p:cNvSpPr>
            <a:spLocks noGrp="1"/>
          </p:cNvSpPr>
          <p:nvPr>
            <p:ph sz="quarter" idx="1"/>
          </p:nvPr>
        </p:nvSpPr>
        <p:spPr>
          <a:xfrm>
            <a:off x="914400" y="2205038"/>
            <a:ext cx="7772400" cy="3814762"/>
          </a:xfrm>
        </p:spPr>
        <p:txBody>
          <a:bodyPr/>
          <a:lstStyle/>
          <a:p>
            <a:pPr eaLnBrk="1" hangingPunct="1">
              <a:lnSpc>
                <a:spcPct val="80000"/>
              </a:lnSpc>
            </a:pPr>
            <a:r>
              <a:rPr lang="en-US" sz="2400" b="1" smtClean="0"/>
              <a:t>tobacco use</a:t>
            </a:r>
          </a:p>
          <a:p>
            <a:pPr eaLnBrk="1" hangingPunct="1">
              <a:lnSpc>
                <a:spcPct val="80000"/>
              </a:lnSpc>
            </a:pPr>
            <a:r>
              <a:rPr lang="en-US" sz="2400" b="1" smtClean="0"/>
              <a:t>unhealthy diet</a:t>
            </a:r>
          </a:p>
          <a:p>
            <a:pPr eaLnBrk="1" hangingPunct="1">
              <a:lnSpc>
                <a:spcPct val="80000"/>
              </a:lnSpc>
            </a:pPr>
            <a:r>
              <a:rPr lang="en-US" sz="2400" b="1" smtClean="0"/>
              <a:t>insufficient physical activity</a:t>
            </a:r>
          </a:p>
          <a:p>
            <a:pPr eaLnBrk="1" hangingPunct="1">
              <a:lnSpc>
                <a:spcPct val="80000"/>
              </a:lnSpc>
            </a:pPr>
            <a:r>
              <a:rPr lang="en-US" sz="2400" b="1" smtClean="0"/>
              <a:t>the harmful use of alcohol</a:t>
            </a:r>
          </a:p>
          <a:p>
            <a:pPr eaLnBrk="1" hangingPunct="1">
              <a:lnSpc>
                <a:spcPct val="80000"/>
              </a:lnSpc>
            </a:pPr>
            <a:r>
              <a:rPr lang="en-US" sz="2400" b="1" smtClean="0"/>
              <a:t>Infections (hepatitis B, hepatitis C (liver cancer), human papillomavirus (HPV; cervical cancer), </a:t>
            </a:r>
            <a:r>
              <a:rPr lang="en-US" sz="2400" b="1" i="1" smtClean="0"/>
              <a:t>Helicobacter pylori </a:t>
            </a:r>
            <a:r>
              <a:rPr lang="en-US" sz="2400" b="1" smtClean="0"/>
              <a:t>(stomach cancer) </a:t>
            </a:r>
          </a:p>
          <a:p>
            <a:pPr eaLnBrk="1" hangingPunct="1">
              <a:lnSpc>
                <a:spcPct val="80000"/>
              </a:lnSpc>
            </a:pPr>
            <a:r>
              <a:rPr lang="en-US" sz="2400" b="1" smtClean="0"/>
              <a:t>Radiation</a:t>
            </a:r>
          </a:p>
          <a:p>
            <a:pPr eaLnBrk="1" hangingPunct="1">
              <a:lnSpc>
                <a:spcPct val="80000"/>
              </a:lnSpc>
            </a:pPr>
            <a:r>
              <a:rPr lang="en-US" sz="2400" b="1" smtClean="0"/>
              <a:t>variety of environmental and occupational exposures of varying importance</a:t>
            </a:r>
          </a:p>
          <a:p>
            <a:pPr eaLnBrk="1" hangingPunct="1">
              <a:lnSpc>
                <a:spcPct val="80000"/>
              </a:lnSpc>
            </a:pPr>
            <a:endParaRPr lang="ru-RU" sz="2400" b="1" smtClean="0"/>
          </a:p>
          <a:p>
            <a:pPr eaLnBrk="1" hangingPunct="1">
              <a:lnSpc>
                <a:spcPct val="80000"/>
              </a:lnSpc>
            </a:pPr>
            <a:endParaRPr lang="ru-RU" sz="24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ctrTitle"/>
          </p:nvPr>
        </p:nvSpPr>
        <p:spPr>
          <a:xfrm>
            <a:off x="457200" y="1506538"/>
            <a:ext cx="8229600" cy="1470025"/>
          </a:xfrm>
        </p:spPr>
        <p:txBody>
          <a:bodyPr/>
          <a:lstStyle/>
          <a:p>
            <a:pPr eaLnBrk="1" hangingPunct="1"/>
            <a:r>
              <a:rPr smtClean="0"/>
              <a:t>NONCOMMUNICABLE  DISEASES</a:t>
            </a:r>
            <a:endParaRPr lang="ru-RU" smtClean="0"/>
          </a:p>
        </p:txBody>
      </p:sp>
      <p:sp>
        <p:nvSpPr>
          <p:cNvPr id="4" name="Подзаголовок 2"/>
          <p:cNvSpPr>
            <a:spLocks noGrp="1"/>
          </p:cNvSpPr>
          <p:nvPr>
            <p:ph type="subTitle" idx="1"/>
          </p:nvPr>
        </p:nvSpPr>
        <p:spPr/>
        <p:txBody>
          <a:bodyPr>
            <a:normAutofit/>
          </a:bodyPr>
          <a:lstStyle/>
          <a:p>
            <a:pPr eaLnBrk="1" fontAlgn="auto" hangingPunct="1">
              <a:spcBef>
                <a:spcPts val="580"/>
              </a:spcBef>
              <a:spcAft>
                <a:spcPts val="0"/>
              </a:spcAft>
              <a:buClr>
                <a:schemeClr val="accent3"/>
              </a:buClr>
              <a:buFont typeface="Wingdings 2"/>
              <a:buNone/>
              <a:defRPr/>
            </a:pPr>
            <a:r>
              <a:rPr lang="en-US" sz="6000" b="1" dirty="0" smtClean="0"/>
              <a:t>Part One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914400" y="274638"/>
            <a:ext cx="7772400" cy="1641475"/>
          </a:xfrm>
        </p:spPr>
        <p:txBody>
          <a:bodyPr/>
          <a:lstStyle/>
          <a:p>
            <a:pPr eaLnBrk="1" hangingPunct="1"/>
            <a:r>
              <a:rPr lang="en-US" b="1" smtClean="0"/>
              <a:t>Cancer: </a:t>
            </a:r>
            <a:br>
              <a:rPr lang="en-US" b="1" smtClean="0"/>
            </a:br>
            <a:r>
              <a:rPr lang="en-US" sz="3200" b="1" smtClean="0"/>
              <a:t>policy</a:t>
            </a:r>
            <a:endParaRPr lang="ru-RU" sz="3200" b="1" smtClean="0"/>
          </a:p>
        </p:txBody>
      </p:sp>
      <p:sp>
        <p:nvSpPr>
          <p:cNvPr id="3" name="Номер слайда 2"/>
          <p:cNvSpPr>
            <a:spLocks noGrp="1"/>
          </p:cNvSpPr>
          <p:nvPr>
            <p:ph type="sldNum" sz="quarter" idx="12"/>
          </p:nvPr>
        </p:nvSpPr>
        <p:spPr/>
        <p:txBody>
          <a:bodyPr/>
          <a:lstStyle/>
          <a:p>
            <a:pPr>
              <a:defRPr/>
            </a:pPr>
            <a:fld id="{B46E886B-925A-4348-8840-9FAFEA2E2DD1}" type="slidenum">
              <a:rPr lang="ru-RU"/>
              <a:pPr>
                <a:defRPr/>
              </a:pPr>
              <a:t>20</a:t>
            </a:fld>
            <a:endParaRPr lang="ru-RU"/>
          </a:p>
        </p:txBody>
      </p:sp>
      <p:sp>
        <p:nvSpPr>
          <p:cNvPr id="22532" name="Содержимое 3"/>
          <p:cNvSpPr>
            <a:spLocks noGrp="1"/>
          </p:cNvSpPr>
          <p:nvPr>
            <p:ph sz="quarter" idx="1"/>
          </p:nvPr>
        </p:nvSpPr>
        <p:spPr>
          <a:xfrm>
            <a:off x="914400" y="2205038"/>
            <a:ext cx="7772400" cy="3814762"/>
          </a:xfrm>
        </p:spPr>
        <p:txBody>
          <a:bodyPr/>
          <a:lstStyle/>
          <a:p>
            <a:pPr eaLnBrk="1" hangingPunct="1">
              <a:buFont typeface="Wingdings 2" pitchFamily="18" charset="2"/>
              <a:buNone/>
            </a:pPr>
            <a:r>
              <a:rPr lang="en-US" b="1" smtClean="0"/>
              <a:t>WHO’s approach to cancer has four pillars: </a:t>
            </a:r>
          </a:p>
          <a:p>
            <a:pPr eaLnBrk="1" hangingPunct="1"/>
            <a:r>
              <a:rPr lang="en-US" b="1" smtClean="0"/>
              <a:t>prevention, </a:t>
            </a:r>
          </a:p>
          <a:p>
            <a:pPr eaLnBrk="1" hangingPunct="1"/>
            <a:r>
              <a:rPr lang="en-US" b="1" smtClean="0"/>
              <a:t>early detection, </a:t>
            </a:r>
          </a:p>
          <a:p>
            <a:pPr eaLnBrk="1" hangingPunct="1"/>
            <a:r>
              <a:rPr lang="en-US" b="1" smtClean="0"/>
              <a:t>screening, </a:t>
            </a:r>
          </a:p>
          <a:p>
            <a:pPr eaLnBrk="1" hangingPunct="1"/>
            <a:r>
              <a:rPr lang="en-US" b="1" smtClean="0"/>
              <a:t>treatment </a:t>
            </a:r>
          </a:p>
          <a:p>
            <a:pPr eaLnBrk="1" hangingPunct="1"/>
            <a:r>
              <a:rPr lang="en-US" b="1" smtClean="0"/>
              <a:t>palliative care. </a:t>
            </a:r>
            <a:endParaRPr lang="ru-RU"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914400" y="274638"/>
            <a:ext cx="7772400" cy="1282700"/>
          </a:xfrm>
        </p:spPr>
        <p:txBody>
          <a:bodyPr/>
          <a:lstStyle/>
          <a:p>
            <a:pPr eaLnBrk="1" hangingPunct="1"/>
            <a:r>
              <a:rPr lang="en-US" b="1" smtClean="0"/>
              <a:t>Cancer: </a:t>
            </a:r>
            <a:br>
              <a:rPr lang="en-US" b="1" smtClean="0"/>
            </a:br>
            <a:r>
              <a:rPr lang="en-US" sz="3200" b="1" smtClean="0"/>
              <a:t>policy</a:t>
            </a:r>
            <a:endParaRPr lang="ru-RU" sz="3200" b="1" smtClean="0"/>
          </a:p>
        </p:txBody>
      </p:sp>
      <p:sp>
        <p:nvSpPr>
          <p:cNvPr id="3" name="Номер слайда 2"/>
          <p:cNvSpPr>
            <a:spLocks noGrp="1"/>
          </p:cNvSpPr>
          <p:nvPr>
            <p:ph type="sldNum" sz="quarter" idx="12"/>
          </p:nvPr>
        </p:nvSpPr>
        <p:spPr/>
        <p:txBody>
          <a:bodyPr/>
          <a:lstStyle/>
          <a:p>
            <a:pPr>
              <a:defRPr/>
            </a:pPr>
            <a:fld id="{DA81DFEE-4607-4C44-93A2-FFC281A2258B}" type="slidenum">
              <a:rPr lang="ru-RU"/>
              <a:pPr>
                <a:defRPr/>
              </a:pPr>
              <a:t>21</a:t>
            </a:fld>
            <a:endParaRPr lang="ru-RU"/>
          </a:p>
        </p:txBody>
      </p:sp>
      <p:sp>
        <p:nvSpPr>
          <p:cNvPr id="23556" name="Содержимое 3"/>
          <p:cNvSpPr>
            <a:spLocks noGrp="1"/>
          </p:cNvSpPr>
          <p:nvPr>
            <p:ph sz="quarter" idx="1"/>
          </p:nvPr>
        </p:nvSpPr>
        <p:spPr>
          <a:xfrm>
            <a:off x="914400" y="1989138"/>
            <a:ext cx="7772400" cy="4030662"/>
          </a:xfrm>
        </p:spPr>
        <p:txBody>
          <a:bodyPr/>
          <a:lstStyle/>
          <a:p>
            <a:pPr eaLnBrk="1" hangingPunct="1"/>
            <a:r>
              <a:rPr lang="en-US" b="1" smtClean="0"/>
              <a:t>At least one third of the 10 million new cases of cancer each year are preventable through reducing tobacco and alcohol use, moderating diet and immunizing against viral hepatitis B.</a:t>
            </a:r>
            <a:endParaRPr lang="ru-RU" b="1" smtClean="0"/>
          </a:p>
          <a:p>
            <a:pPr eaLnBrk="1" hangingPunct="1"/>
            <a:r>
              <a:rPr lang="en-US" b="1" smtClean="0"/>
              <a:t>Early detection and prompt treatment where resources allow can reduce incidence by a further one third.</a:t>
            </a:r>
            <a:endParaRPr lang="ru-RU" b="1" smtClean="0"/>
          </a:p>
          <a:p>
            <a:pPr eaLnBrk="1" hangingPunct="1"/>
            <a:r>
              <a:rPr lang="en-US" b="1" smtClean="0"/>
              <a:t>Effective techniques are sufficiently well established to permit comprehensive palliative care for the remaining more advanced cases.</a:t>
            </a:r>
            <a:endParaRPr lang="ru-RU"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914400" y="274638"/>
            <a:ext cx="7772400" cy="1641475"/>
          </a:xfrm>
        </p:spPr>
        <p:txBody>
          <a:bodyPr/>
          <a:lstStyle/>
          <a:p>
            <a:pPr eaLnBrk="1" hangingPunct="1"/>
            <a:r>
              <a:rPr lang="en-US" b="1" smtClean="0"/>
              <a:t>Cancer: </a:t>
            </a:r>
            <a:br>
              <a:rPr lang="en-US" b="1" smtClean="0"/>
            </a:br>
            <a:r>
              <a:rPr lang="en-US" sz="3200" b="1" smtClean="0"/>
              <a:t>national cancer control programme</a:t>
            </a:r>
            <a:endParaRPr lang="ru-RU" sz="3200" b="1" smtClean="0"/>
          </a:p>
        </p:txBody>
      </p:sp>
      <p:sp>
        <p:nvSpPr>
          <p:cNvPr id="3" name="Номер слайда 2"/>
          <p:cNvSpPr>
            <a:spLocks noGrp="1"/>
          </p:cNvSpPr>
          <p:nvPr>
            <p:ph type="sldNum" sz="quarter" idx="12"/>
          </p:nvPr>
        </p:nvSpPr>
        <p:spPr/>
        <p:txBody>
          <a:bodyPr/>
          <a:lstStyle/>
          <a:p>
            <a:pPr>
              <a:defRPr/>
            </a:pPr>
            <a:fld id="{7D8A8DD1-D2F2-4052-A8BB-44CA166F9D7F}" type="slidenum">
              <a:rPr lang="ru-RU"/>
              <a:pPr>
                <a:defRPr/>
              </a:pPr>
              <a:t>22</a:t>
            </a:fld>
            <a:endParaRPr lang="ru-RU"/>
          </a:p>
        </p:txBody>
      </p:sp>
      <p:sp>
        <p:nvSpPr>
          <p:cNvPr id="4" name="Содержимое 3"/>
          <p:cNvSpPr>
            <a:spLocks noGrp="1"/>
          </p:cNvSpPr>
          <p:nvPr>
            <p:ph sz="quarter" idx="1"/>
          </p:nvPr>
        </p:nvSpPr>
        <p:spPr>
          <a:xfrm>
            <a:off x="914400" y="2205038"/>
            <a:ext cx="7772400" cy="3814762"/>
          </a:xfrm>
        </p:spPr>
        <p:txBody>
          <a:bodyPr>
            <a:normAutofit lnSpcReduction="10000"/>
          </a:bodyPr>
          <a:lstStyle/>
          <a:p>
            <a:pPr eaLnBrk="1" hangingPunct="1">
              <a:defRPr/>
            </a:pPr>
            <a:r>
              <a:rPr lang="en-US" sz="2400" b="1" smtClean="0"/>
              <a:t>WHO has consolidated tools for countries in a framework known as the national cancer control programme, which focuses government attention and services on all facets of the fight. </a:t>
            </a:r>
          </a:p>
          <a:p>
            <a:pPr eaLnBrk="1" hangingPunct="1">
              <a:defRPr/>
            </a:pPr>
            <a:r>
              <a:rPr lang="en-US" sz="2400" b="1" smtClean="0"/>
              <a:t>A national cancer control programme is a public health programme designed to reduce cancer incidence and mortality and improve cancer patients’ quality of life, through the systematic and equitable implementation of evidence-based strategies for prevention, early detection, diagnosis, treatment and palliation, making the best use of available resources.</a:t>
            </a:r>
            <a:endParaRPr lang="ru-RU" sz="2400" b="1"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Chronic respiratory diseases:</a:t>
            </a:r>
            <a:r>
              <a:rPr lang="en-US" sz="3600" b="1" dirty="0" smtClean="0"/>
              <a:t/>
            </a:r>
            <a:br>
              <a:rPr lang="en-US" sz="3600" b="1" dirty="0" smtClean="0"/>
            </a:br>
            <a:r>
              <a:rPr lang="en-US" sz="3200" b="1" dirty="0" smtClean="0"/>
              <a:t>Quick facts and figures</a:t>
            </a:r>
            <a:endParaRPr lang="ru-RU" sz="3600" dirty="0"/>
          </a:p>
        </p:txBody>
      </p:sp>
      <p:sp>
        <p:nvSpPr>
          <p:cNvPr id="3" name="Номер слайда 2"/>
          <p:cNvSpPr>
            <a:spLocks noGrp="1"/>
          </p:cNvSpPr>
          <p:nvPr>
            <p:ph type="sldNum" sz="quarter" idx="12"/>
          </p:nvPr>
        </p:nvSpPr>
        <p:spPr/>
        <p:txBody>
          <a:bodyPr/>
          <a:lstStyle/>
          <a:p>
            <a:pPr>
              <a:defRPr/>
            </a:pPr>
            <a:fld id="{F499090F-E045-47A4-BC67-3EBBB9FA07B4}" type="slidenum">
              <a:rPr lang="ru-RU"/>
              <a:pPr>
                <a:defRPr/>
              </a:pPr>
              <a:t>23</a:t>
            </a:fld>
            <a:endParaRPr lang="ru-RU"/>
          </a:p>
        </p:txBody>
      </p:sp>
      <p:sp>
        <p:nvSpPr>
          <p:cNvPr id="25604" name="Содержимое 3"/>
          <p:cNvSpPr>
            <a:spLocks noGrp="1"/>
          </p:cNvSpPr>
          <p:nvPr>
            <p:ph sz="quarter" idx="1"/>
          </p:nvPr>
        </p:nvSpPr>
        <p:spPr/>
        <p:txBody>
          <a:bodyPr/>
          <a:lstStyle/>
          <a:p>
            <a:pPr eaLnBrk="1" hangingPunct="1"/>
            <a:r>
              <a:rPr lang="en-US" sz="2400" b="1" smtClean="0"/>
              <a:t>According to the WHO Global Status Report on NCDs 2010, smoking is estimated to cause about 71% of all lung cancer deaths and 42% of chronic respiratory disease worldwide. Of the six WHO regions, the highest overall prevalence for smoking in 2008 was estimated to be the in the European Region, at nearly 29%.</a:t>
            </a:r>
            <a:endParaRPr lang="ru-RU" sz="2400" b="1" smtClean="0"/>
          </a:p>
        </p:txBody>
      </p:sp>
      <p:pic>
        <p:nvPicPr>
          <p:cNvPr id="25605" name="Рисунок 4" descr="&amp;Acy;&amp;rcy;&amp;gcy;&amp;ucy;&amp;mcy;&amp;iecy;&amp;ncy;&amp;tcy;&amp;ycy; &amp;ncy;&amp;iecy; &amp;bcy;&amp;rcy;&amp;ocy;&amp;scy;&amp;acy;&amp;yucy;&amp;shchcy;&amp;icy;&amp;khcy; &amp;pcy;&amp;icy;&amp;tcy;&amp;softcy; &amp;icy; &amp;kcy;&amp;ucy;&amp;rcy;&amp;icy;&amp;tcy;&amp;softcy; "/>
          <p:cNvPicPr>
            <a:picLocks noChangeAspect="1" noChangeArrowheads="1"/>
          </p:cNvPicPr>
          <p:nvPr/>
        </p:nvPicPr>
        <p:blipFill>
          <a:blip r:embed="rId3" cstate="print"/>
          <a:srcRect/>
          <a:stretch>
            <a:fillRect/>
          </a:stretch>
        </p:blipFill>
        <p:spPr bwMode="auto">
          <a:xfrm>
            <a:off x="1476375" y="4437063"/>
            <a:ext cx="2232025" cy="2230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fontScale="90000"/>
          </a:bodyPr>
          <a:lstStyle/>
          <a:p>
            <a:pPr eaLnBrk="1" fontAlgn="auto" hangingPunct="1">
              <a:spcAft>
                <a:spcPts val="0"/>
              </a:spcAft>
              <a:defRPr/>
            </a:pPr>
            <a:r>
              <a:rPr lang="en-US" b="1" dirty="0" smtClean="0"/>
              <a:t>Chronic respiratory diseases:</a:t>
            </a:r>
            <a:r>
              <a:rPr lang="en-US" sz="3600" b="1" dirty="0" smtClean="0"/>
              <a:t/>
            </a:r>
            <a:br>
              <a:rPr lang="en-US" sz="3600" b="1" dirty="0" smtClean="0"/>
            </a:br>
            <a:r>
              <a:rPr lang="en-US" sz="3200" b="1" dirty="0" smtClean="0"/>
              <a:t>Quick facts and figures</a:t>
            </a:r>
            <a:endParaRPr lang="ru-RU" sz="3600" dirty="0"/>
          </a:p>
        </p:txBody>
      </p:sp>
      <p:sp>
        <p:nvSpPr>
          <p:cNvPr id="3" name="Номер слайда 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756DB558-2CC3-489D-B19B-44986C6D2839}" type="slidenum">
              <a:rPr lang="ru-RU" sz="1400">
                <a:solidFill>
                  <a:srgbClr val="FFFFFF"/>
                </a:solidFill>
                <a:latin typeface="+mj-lt"/>
                <a:ea typeface="+mj-ea"/>
                <a:cs typeface="+mj-cs"/>
              </a:rPr>
              <a:pPr algn="ctr" fontAlgn="auto">
                <a:spcBef>
                  <a:spcPts val="0"/>
                </a:spcBef>
                <a:spcAft>
                  <a:spcPts val="0"/>
                </a:spcAft>
                <a:defRPr/>
              </a:pPr>
              <a:t>24</a:t>
            </a:fld>
            <a:endParaRPr lang="ru-RU" sz="1400">
              <a:solidFill>
                <a:srgbClr val="FFFFFF"/>
              </a:solidFill>
              <a:latin typeface="+mj-lt"/>
              <a:ea typeface="+mj-ea"/>
              <a:cs typeface="+mj-cs"/>
            </a:endParaRPr>
          </a:p>
        </p:txBody>
      </p:sp>
      <p:sp>
        <p:nvSpPr>
          <p:cNvPr id="26628" name="Содержимое 3"/>
          <p:cNvSpPr>
            <a:spLocks noGrp="1"/>
          </p:cNvSpPr>
          <p:nvPr>
            <p:ph sz="quarter" idx="4294967295"/>
          </p:nvPr>
        </p:nvSpPr>
        <p:spPr/>
        <p:txBody>
          <a:bodyPr/>
          <a:lstStyle/>
          <a:p>
            <a:pPr eaLnBrk="1" hangingPunct="1"/>
            <a:r>
              <a:rPr lang="en-US" sz="2400" b="1" smtClean="0"/>
              <a:t>Survey data from 2002–2007 indicate that over half of all children aged 13–15 years in many countries in the European Region are exposed to second-hand tobacco smoke at home. Second-hand smoke causes severe respiratory health problems in children, such as asthma and reduced lung function; and asthma is now the most common chronic disease among children throughout the Region. </a:t>
            </a:r>
            <a:endParaRPr lang="ru-RU" sz="2400" b="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Chronic respiratory diseases:</a:t>
            </a:r>
            <a:r>
              <a:rPr lang="en-US" sz="3600" b="1" dirty="0" smtClean="0"/>
              <a:t/>
            </a:r>
            <a:br>
              <a:rPr lang="en-US" sz="3600" b="1" dirty="0" smtClean="0"/>
            </a:br>
            <a:r>
              <a:rPr lang="en-US" sz="3200" b="1" dirty="0" smtClean="0"/>
              <a:t>Quick facts and figures</a:t>
            </a:r>
            <a:endParaRPr lang="ru-RU" sz="3600" dirty="0"/>
          </a:p>
        </p:txBody>
      </p:sp>
      <p:sp>
        <p:nvSpPr>
          <p:cNvPr id="3" name="Номер слайда 2"/>
          <p:cNvSpPr>
            <a:spLocks noGrp="1"/>
          </p:cNvSpPr>
          <p:nvPr>
            <p:ph type="sldNum" sz="quarter" idx="12"/>
          </p:nvPr>
        </p:nvSpPr>
        <p:spPr/>
        <p:txBody>
          <a:bodyPr/>
          <a:lstStyle/>
          <a:p>
            <a:pPr>
              <a:defRPr/>
            </a:pPr>
            <a:fld id="{B9BA9B95-4B2F-47B0-A854-D5DB8B1DEF10}" type="slidenum">
              <a:rPr lang="ru-RU"/>
              <a:pPr>
                <a:defRPr/>
              </a:pPr>
              <a:t>25</a:t>
            </a:fld>
            <a:endParaRPr lang="ru-RU"/>
          </a:p>
        </p:txBody>
      </p:sp>
      <p:sp>
        <p:nvSpPr>
          <p:cNvPr id="27652" name="Содержимое 3"/>
          <p:cNvSpPr>
            <a:spLocks noGrp="1"/>
          </p:cNvSpPr>
          <p:nvPr>
            <p:ph sz="quarter" idx="1"/>
          </p:nvPr>
        </p:nvSpPr>
        <p:spPr/>
        <p:txBody>
          <a:bodyPr/>
          <a:lstStyle/>
          <a:p>
            <a:pPr eaLnBrk="1" hangingPunct="1">
              <a:lnSpc>
                <a:spcPct val="90000"/>
              </a:lnSpc>
            </a:pPr>
            <a:r>
              <a:rPr lang="en-US" sz="2400" b="1" smtClean="0"/>
              <a:t>According to the latest available data for 1997–2006, over 12% of infant deaths in the world are due to respiratory diseases. </a:t>
            </a:r>
          </a:p>
          <a:p>
            <a:pPr eaLnBrk="1" hangingPunct="1">
              <a:lnSpc>
                <a:spcPct val="90000"/>
              </a:lnSpc>
            </a:pPr>
            <a:r>
              <a:rPr lang="en-US" sz="2400" b="1" smtClean="0"/>
              <a:t>Indoor air pollution from biological agents related to damp and mould increases the risk of respiratory disease in children and adults. Children are particularly susceptible to the health effects of damp, which include respiratory disorders such as irritation of the respiratory tract, allergies and exacerbation of asthma. Damp is often associated with poor housing and social conditions, poor indoor air quality and inadequate housing hygiene.</a:t>
            </a:r>
            <a:endParaRPr lang="ru-RU" sz="2400"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Chronic respiratory diseases:</a:t>
            </a:r>
            <a:r>
              <a:rPr lang="en-US" sz="3600" b="1" dirty="0" smtClean="0"/>
              <a:t/>
            </a:r>
            <a:br>
              <a:rPr lang="en-US" sz="3600" b="1" dirty="0" smtClean="0"/>
            </a:br>
            <a:r>
              <a:rPr lang="en-US" sz="3200" b="1" dirty="0" smtClean="0"/>
              <a:t>Quick facts and figures</a:t>
            </a:r>
            <a:endParaRPr lang="ru-RU" sz="3600" dirty="0"/>
          </a:p>
        </p:txBody>
      </p:sp>
      <p:sp>
        <p:nvSpPr>
          <p:cNvPr id="3" name="Номер слайда 2"/>
          <p:cNvSpPr>
            <a:spLocks noGrp="1"/>
          </p:cNvSpPr>
          <p:nvPr>
            <p:ph type="sldNum" sz="quarter" idx="12"/>
          </p:nvPr>
        </p:nvSpPr>
        <p:spPr/>
        <p:txBody>
          <a:bodyPr/>
          <a:lstStyle/>
          <a:p>
            <a:pPr>
              <a:defRPr/>
            </a:pPr>
            <a:fld id="{6459228A-CB29-4901-B172-E54C46A32F13}" type="slidenum">
              <a:rPr lang="ru-RU"/>
              <a:pPr>
                <a:defRPr/>
              </a:pPr>
              <a:t>26</a:t>
            </a:fld>
            <a:endParaRPr lang="ru-RU"/>
          </a:p>
        </p:txBody>
      </p:sp>
      <p:sp>
        <p:nvSpPr>
          <p:cNvPr id="28676" name="Содержимое 3"/>
          <p:cNvSpPr>
            <a:spLocks noGrp="1"/>
          </p:cNvSpPr>
          <p:nvPr>
            <p:ph sz="quarter" idx="1"/>
          </p:nvPr>
        </p:nvSpPr>
        <p:spPr/>
        <p:txBody>
          <a:bodyPr/>
          <a:lstStyle/>
          <a:p>
            <a:pPr eaLnBrk="1" hangingPunct="1"/>
            <a:r>
              <a:rPr lang="en-US" sz="2400" b="1" smtClean="0"/>
              <a:t>Increasing evidence suggests that allergic sensitization, which is the most common precursor to the development of asthma, can already occur antenatally. Emphasis on the health, nutrition and environment of the pregnant woman and the unborn child are therefore essential.</a:t>
            </a:r>
          </a:p>
          <a:p>
            <a:pPr eaLnBrk="1" hangingPunct="1"/>
            <a:r>
              <a:rPr lang="en-US" sz="2400" b="1" smtClean="0"/>
              <a:t>Ozone pollution causes breathing difficulties, triggers asthma symptoms, causes lung and heart diseases, and is associated with about 21 000 premature deaths per year in 25 countries in the WHO European Region.</a:t>
            </a:r>
            <a:endParaRPr lang="ru-RU" sz="2400"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b="1" dirty="0" smtClean="0"/>
              <a:t>Chronic respiratory diseases:</a:t>
            </a:r>
            <a:r>
              <a:rPr lang="en-US" sz="3600" b="1" dirty="0" smtClean="0"/>
              <a:t/>
            </a:r>
            <a:br>
              <a:rPr lang="en-US" sz="3600" b="1" dirty="0" smtClean="0"/>
            </a:br>
            <a:r>
              <a:rPr lang="en-US" sz="3200" b="1" dirty="0" smtClean="0"/>
              <a:t>Quick facts and figures</a:t>
            </a:r>
            <a:endParaRPr lang="ru-RU" sz="3600" dirty="0"/>
          </a:p>
        </p:txBody>
      </p:sp>
      <p:sp>
        <p:nvSpPr>
          <p:cNvPr id="3" name="Номер слайда 2"/>
          <p:cNvSpPr>
            <a:spLocks noGrp="1"/>
          </p:cNvSpPr>
          <p:nvPr>
            <p:ph type="sldNum" sz="quarter" idx="12"/>
          </p:nvPr>
        </p:nvSpPr>
        <p:spPr/>
        <p:txBody>
          <a:bodyPr/>
          <a:lstStyle/>
          <a:p>
            <a:pPr>
              <a:defRPr/>
            </a:pPr>
            <a:fld id="{5130BFB4-B00E-46E7-85A0-38AB1B82BE39}" type="slidenum">
              <a:rPr lang="ru-RU"/>
              <a:pPr>
                <a:defRPr/>
              </a:pPr>
              <a:t>27</a:t>
            </a:fld>
            <a:endParaRPr lang="ru-RU"/>
          </a:p>
        </p:txBody>
      </p:sp>
      <p:sp>
        <p:nvSpPr>
          <p:cNvPr id="29700" name="Содержимое 3"/>
          <p:cNvSpPr>
            <a:spLocks noGrp="1"/>
          </p:cNvSpPr>
          <p:nvPr>
            <p:ph sz="quarter" idx="1"/>
          </p:nvPr>
        </p:nvSpPr>
        <p:spPr/>
        <p:txBody>
          <a:bodyPr/>
          <a:lstStyle/>
          <a:p>
            <a:pPr eaLnBrk="1" hangingPunct="1"/>
            <a:r>
              <a:rPr lang="en-US" sz="2400" b="1" smtClean="0"/>
              <a:t>Most countries in the world and the European Region have introduced a wide range of comprehensive policies to reduce and eliminate tobacco smoke. For example, the advertising of cigarettes and the sale of tobacco products to minors have been banned in more than 80% of the countries in the Region. Smoking in restaurants and bars continues to be regulated less strictly, however. Ireland, Turkey and the United Kingdom are the first countries to make public places 100% smoke free.</a:t>
            </a:r>
            <a:endParaRPr lang="ru-RU" sz="2400"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p:txBody>
          <a:bodyPr/>
          <a:lstStyle/>
          <a:p>
            <a:pPr eaLnBrk="1" hangingPunct="1"/>
            <a:r>
              <a:rPr lang="en-US" sz="3600" b="1" smtClean="0"/>
              <a:t>Diabetes</a:t>
            </a:r>
            <a:endParaRPr lang="ru-RU" sz="3600" b="1" smtClean="0"/>
          </a:p>
        </p:txBody>
      </p:sp>
      <p:sp>
        <p:nvSpPr>
          <p:cNvPr id="3" name="Номер слайда 2"/>
          <p:cNvSpPr>
            <a:spLocks noGrp="1"/>
          </p:cNvSpPr>
          <p:nvPr>
            <p:ph type="sldNum" sz="quarter" idx="12"/>
          </p:nvPr>
        </p:nvSpPr>
        <p:spPr/>
        <p:txBody>
          <a:bodyPr/>
          <a:lstStyle/>
          <a:p>
            <a:pPr>
              <a:defRPr/>
            </a:pPr>
            <a:fld id="{0D5D38A8-26A8-4B8C-8200-D0C37C80FEF7}" type="slidenum">
              <a:rPr lang="ru-RU"/>
              <a:pPr>
                <a:defRPr/>
              </a:pPr>
              <a:t>28</a:t>
            </a:fld>
            <a:endParaRPr lang="ru-RU"/>
          </a:p>
        </p:txBody>
      </p:sp>
      <p:sp>
        <p:nvSpPr>
          <p:cNvPr id="30724" name="Содержимое 3"/>
          <p:cNvSpPr>
            <a:spLocks noGrp="1"/>
          </p:cNvSpPr>
          <p:nvPr>
            <p:ph sz="quarter" idx="1"/>
          </p:nvPr>
        </p:nvSpPr>
        <p:spPr>
          <a:xfrm>
            <a:off x="914400" y="2205038"/>
            <a:ext cx="7772400" cy="3814762"/>
          </a:xfrm>
        </p:spPr>
        <p:txBody>
          <a:bodyPr/>
          <a:lstStyle/>
          <a:p>
            <a:pPr eaLnBrk="1" hangingPunct="1"/>
            <a:r>
              <a:rPr lang="en-US" b="1" smtClean="0"/>
              <a:t>Diabetes is a chronic disease that occurs when the pancreas does not produce enough insulin (a hormone that regulates blood sugar) or alternatively, when the body cannot effectively use the insulin it produces. The overall risk of dying among people with diabetes is at least double the risk of their peers without diabetes.</a:t>
            </a:r>
            <a:endParaRPr lang="ru-RU" b="1" smtClean="0"/>
          </a:p>
          <a:p>
            <a:pPr eaLnBrk="1" hangingPunct="1"/>
            <a:endParaRPr lang="ru-RU"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pPr eaLnBrk="1" hangingPunct="1"/>
            <a:r>
              <a:rPr lang="en-US" sz="3600" b="1" smtClean="0"/>
              <a:t>Diabetes: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50A3AF8C-385C-49D9-BD51-8C83D07B1713}" type="slidenum">
              <a:rPr lang="ru-RU"/>
              <a:pPr>
                <a:defRPr/>
              </a:pPr>
              <a:t>29</a:t>
            </a:fld>
            <a:endParaRPr lang="ru-RU"/>
          </a:p>
        </p:txBody>
      </p:sp>
      <p:sp>
        <p:nvSpPr>
          <p:cNvPr id="31748" name="Содержимое 3"/>
          <p:cNvSpPr>
            <a:spLocks noGrp="1"/>
          </p:cNvSpPr>
          <p:nvPr>
            <p:ph sz="quarter" idx="1"/>
          </p:nvPr>
        </p:nvSpPr>
        <p:spPr>
          <a:xfrm>
            <a:off x="914400" y="1700213"/>
            <a:ext cx="3657600" cy="4319587"/>
          </a:xfrm>
        </p:spPr>
        <p:txBody>
          <a:bodyPr/>
          <a:lstStyle/>
          <a:p>
            <a:pPr eaLnBrk="1" hangingPunct="1"/>
            <a:r>
              <a:rPr lang="en-US" b="1" smtClean="0"/>
              <a:t>About 347 million people worldwide have diabetes.</a:t>
            </a:r>
          </a:p>
          <a:p>
            <a:pPr eaLnBrk="1" hangingPunct="1"/>
            <a:endParaRPr lang="en-US" b="1" smtClean="0"/>
          </a:p>
          <a:p>
            <a:pPr eaLnBrk="1" hangingPunct="1"/>
            <a:r>
              <a:rPr lang="en-US" sz="2400" b="1" smtClean="0"/>
              <a:t>There is an emerging global epidemic of diabetes that can be traced back to rapid increases in overweight, obesity and physical inactivity.</a:t>
            </a:r>
          </a:p>
          <a:p>
            <a:pPr eaLnBrk="1" hangingPunct="1"/>
            <a:endParaRPr lang="ru-RU" sz="2400" b="1" smtClean="0"/>
          </a:p>
        </p:txBody>
      </p:sp>
      <p:pic>
        <p:nvPicPr>
          <p:cNvPr id="31749" name="Picture 2" descr="An elderly woman lies on the floor of a house"/>
          <p:cNvPicPr>
            <a:picLocks noChangeAspect="1" noChangeArrowheads="1"/>
          </p:cNvPicPr>
          <p:nvPr/>
        </p:nvPicPr>
        <p:blipFill>
          <a:blip r:embed="rId3" cstate="print"/>
          <a:srcRect/>
          <a:stretch>
            <a:fillRect/>
          </a:stretch>
        </p:blipFill>
        <p:spPr bwMode="auto">
          <a:xfrm>
            <a:off x="5364163" y="2205038"/>
            <a:ext cx="2536825" cy="247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E7CB0659-06B9-4A2C-91E3-11AB550D843F}" type="slidenum">
              <a:rPr lang="en-GB" smtClean="0">
                <a:latin typeface="Arial" pitchFamily="34" charset="0"/>
              </a:rPr>
              <a:pPr/>
              <a:t>3</a:t>
            </a:fld>
            <a:endParaRPr lang="en-GB" smtClean="0">
              <a:latin typeface="Arial" pitchFamily="34" charset="0"/>
            </a:endParaRPr>
          </a:p>
        </p:txBody>
      </p:sp>
      <p:sp>
        <p:nvSpPr>
          <p:cNvPr id="73732" name="Rectangle 4"/>
          <p:cNvSpPr>
            <a:spLocks noGrp="1" noChangeArrowheads="1"/>
          </p:cNvSpPr>
          <p:nvPr>
            <p:ph type="ctrTitle"/>
          </p:nvPr>
        </p:nvSpPr>
        <p:spPr/>
        <p:txBody>
          <a:bodyPr/>
          <a:lstStyle/>
          <a:p>
            <a:pPr eaLnBrk="1" hangingPunct="1">
              <a:defRPr/>
            </a:pPr>
            <a:r>
              <a:rPr lang="en-GB" b="1" dirty="0" smtClean="0">
                <a:effectLst>
                  <a:outerShdw blurRad="38100" dist="38100" dir="2700000" algn="tl">
                    <a:srgbClr val="C0C0C0"/>
                  </a:outerShdw>
                </a:effectLst>
              </a:rPr>
              <a:t>What are non-communicable diseases?</a:t>
            </a:r>
          </a:p>
        </p:txBody>
      </p:sp>
      <p:sp>
        <p:nvSpPr>
          <p:cNvPr id="11268"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p:txBody>
          <a:bodyPr/>
          <a:lstStyle/>
          <a:p>
            <a:pPr eaLnBrk="1" hangingPunct="1"/>
            <a:r>
              <a:rPr lang="en-US" sz="3600" b="1" smtClean="0"/>
              <a:t>Diabetes: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58AE5F8E-B854-42DE-AF05-B40380643896}" type="slidenum">
              <a:rPr lang="ru-RU"/>
              <a:pPr>
                <a:defRPr/>
              </a:pPr>
              <a:t>30</a:t>
            </a:fld>
            <a:endParaRPr lang="ru-RU"/>
          </a:p>
        </p:txBody>
      </p:sp>
      <p:sp>
        <p:nvSpPr>
          <p:cNvPr id="32772" name="Содержимое 3"/>
          <p:cNvSpPr>
            <a:spLocks noGrp="1"/>
          </p:cNvSpPr>
          <p:nvPr>
            <p:ph sz="quarter" idx="1"/>
          </p:nvPr>
        </p:nvSpPr>
        <p:spPr>
          <a:xfrm>
            <a:off x="914400" y="1773238"/>
            <a:ext cx="3657600" cy="4246562"/>
          </a:xfrm>
        </p:spPr>
        <p:txBody>
          <a:bodyPr/>
          <a:lstStyle/>
          <a:p>
            <a:pPr eaLnBrk="1" hangingPunct="1"/>
            <a:r>
              <a:rPr lang="en-US" b="1" smtClean="0"/>
              <a:t>Diabetes is predicted to become the seventh leading cause of death in the world by the year 2030.</a:t>
            </a:r>
          </a:p>
          <a:p>
            <a:pPr eaLnBrk="1" hangingPunct="1"/>
            <a:endParaRPr lang="en-US" b="1" smtClean="0"/>
          </a:p>
          <a:p>
            <a:pPr eaLnBrk="1" hangingPunct="1"/>
            <a:r>
              <a:rPr lang="en-US" sz="2400" b="1" smtClean="0"/>
              <a:t>Total deaths from diabetes are projected to rise by more than 50% in the next 10 years. </a:t>
            </a:r>
          </a:p>
        </p:txBody>
      </p:sp>
      <p:pic>
        <p:nvPicPr>
          <p:cNvPr id="32773" name="Picture 2" descr="A man with amputated legs sits in his wheelchair"/>
          <p:cNvPicPr>
            <a:picLocks noChangeAspect="1" noChangeArrowheads="1"/>
          </p:cNvPicPr>
          <p:nvPr/>
        </p:nvPicPr>
        <p:blipFill>
          <a:blip r:embed="rId3" cstate="print"/>
          <a:srcRect/>
          <a:stretch>
            <a:fillRect/>
          </a:stretch>
        </p:blipFill>
        <p:spPr bwMode="auto">
          <a:xfrm>
            <a:off x="5292725" y="2133600"/>
            <a:ext cx="2735263" cy="2735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p:txBody>
          <a:bodyPr/>
          <a:lstStyle/>
          <a:p>
            <a:pPr eaLnBrk="1" hangingPunct="1"/>
            <a:r>
              <a:rPr lang="en-US" sz="3600" b="1" smtClean="0"/>
              <a:t>Diabetes: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86E78A77-C419-4DFE-9BA3-D3009C709536}" type="slidenum">
              <a:rPr lang="ru-RU"/>
              <a:pPr>
                <a:defRPr/>
              </a:pPr>
              <a:t>31</a:t>
            </a:fld>
            <a:endParaRPr lang="ru-RU"/>
          </a:p>
        </p:txBody>
      </p:sp>
      <p:sp>
        <p:nvSpPr>
          <p:cNvPr id="33796" name="Содержимое 3"/>
          <p:cNvSpPr>
            <a:spLocks noGrp="1"/>
          </p:cNvSpPr>
          <p:nvPr>
            <p:ph sz="quarter" idx="1"/>
          </p:nvPr>
        </p:nvSpPr>
        <p:spPr>
          <a:xfrm>
            <a:off x="914400" y="1700213"/>
            <a:ext cx="3657600" cy="4319587"/>
          </a:xfrm>
        </p:spPr>
        <p:txBody>
          <a:bodyPr/>
          <a:lstStyle/>
          <a:p>
            <a:pPr eaLnBrk="1" hangingPunct="1">
              <a:lnSpc>
                <a:spcPct val="90000"/>
              </a:lnSpc>
            </a:pPr>
            <a:r>
              <a:rPr lang="en-US" b="1" smtClean="0"/>
              <a:t>80% of diabetes deaths occur in low- and middle-income countries.</a:t>
            </a:r>
          </a:p>
          <a:p>
            <a:pPr eaLnBrk="1" hangingPunct="1">
              <a:lnSpc>
                <a:spcPct val="90000"/>
              </a:lnSpc>
            </a:pPr>
            <a:r>
              <a:rPr lang="en-US" sz="2400" b="1" smtClean="0"/>
              <a:t>In developed countries most people with diabetes are above the age of retirement, whereas in developing countries those most frequently affected are aged between 35 and 64. </a:t>
            </a:r>
          </a:p>
        </p:txBody>
      </p:sp>
      <p:pic>
        <p:nvPicPr>
          <p:cNvPr id="33797" name="Picture 2" descr="A bus parked in a busy street, Pakistan"/>
          <p:cNvPicPr>
            <a:picLocks noChangeAspect="1" noChangeArrowheads="1"/>
          </p:cNvPicPr>
          <p:nvPr/>
        </p:nvPicPr>
        <p:blipFill>
          <a:blip r:embed="rId3" cstate="print"/>
          <a:srcRect/>
          <a:stretch>
            <a:fillRect/>
          </a:stretch>
        </p:blipFill>
        <p:spPr bwMode="auto">
          <a:xfrm>
            <a:off x="4859338" y="2420938"/>
            <a:ext cx="3744912" cy="2478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p:txBody>
          <a:bodyPr/>
          <a:lstStyle/>
          <a:p>
            <a:pPr eaLnBrk="1" hangingPunct="1"/>
            <a:r>
              <a:rPr lang="en-US" sz="3600" b="1" smtClean="0"/>
              <a:t>Diabetes:</a:t>
            </a:r>
            <a:r>
              <a:rPr lang="ru-RU" sz="3600" b="1" smtClean="0">
                <a:latin typeface="Arial" pitchFamily="34" charset="0"/>
              </a:rPr>
              <a:t> </a:t>
            </a:r>
            <a:r>
              <a:rPr lang="en-US" sz="3200" b="1" smtClean="0"/>
              <a:t>Health implications</a:t>
            </a:r>
            <a:endParaRPr lang="ru-RU" sz="3200" smtClean="0"/>
          </a:p>
        </p:txBody>
      </p:sp>
      <p:sp>
        <p:nvSpPr>
          <p:cNvPr id="3" name="Номер слайда 2"/>
          <p:cNvSpPr>
            <a:spLocks noGrp="1"/>
          </p:cNvSpPr>
          <p:nvPr>
            <p:ph type="sldNum" sz="quarter" idx="12"/>
          </p:nvPr>
        </p:nvSpPr>
        <p:spPr/>
        <p:txBody>
          <a:bodyPr/>
          <a:lstStyle/>
          <a:p>
            <a:pPr>
              <a:defRPr/>
            </a:pPr>
            <a:fld id="{0C0A91BD-143C-43D3-BAB2-547B5B6101C6}" type="slidenum">
              <a:rPr lang="ru-RU"/>
              <a:pPr>
                <a:defRPr/>
              </a:pPr>
              <a:t>32</a:t>
            </a:fld>
            <a:endParaRPr lang="ru-RU"/>
          </a:p>
        </p:txBody>
      </p:sp>
      <p:sp>
        <p:nvSpPr>
          <p:cNvPr id="34820" name="Содержимое 3"/>
          <p:cNvSpPr>
            <a:spLocks noGrp="1"/>
          </p:cNvSpPr>
          <p:nvPr>
            <p:ph sz="quarter" idx="1"/>
          </p:nvPr>
        </p:nvSpPr>
        <p:spPr/>
        <p:txBody>
          <a:bodyPr/>
          <a:lstStyle/>
          <a:p>
            <a:pPr eaLnBrk="1" hangingPunct="1">
              <a:buFont typeface="Wingdings 2" pitchFamily="18" charset="2"/>
              <a:buNone/>
            </a:pPr>
            <a:r>
              <a:rPr lang="en-US" sz="2400" b="1" smtClean="0"/>
              <a:t>Elevated blood sugar is a common effect of uncontrolled </a:t>
            </a:r>
          </a:p>
          <a:p>
            <a:pPr eaLnBrk="1" hangingPunct="1">
              <a:buFont typeface="Wingdings 2" pitchFamily="18" charset="2"/>
              <a:buNone/>
            </a:pPr>
            <a:r>
              <a:rPr lang="en-US" sz="2400" b="1" smtClean="0"/>
              <a:t>diabetes, and over time can damage the heart, blood </a:t>
            </a:r>
          </a:p>
          <a:p>
            <a:pPr eaLnBrk="1" hangingPunct="1">
              <a:buFont typeface="Wingdings 2" pitchFamily="18" charset="2"/>
              <a:buNone/>
            </a:pPr>
            <a:r>
              <a:rPr lang="en-US" sz="2400" b="1" smtClean="0"/>
              <a:t>vessels, eyes, kidneys, and nerves. </a:t>
            </a:r>
          </a:p>
          <a:p>
            <a:pPr eaLnBrk="1" hangingPunct="1">
              <a:buFont typeface="Wingdings 2" pitchFamily="18" charset="2"/>
              <a:buNone/>
            </a:pPr>
            <a:r>
              <a:rPr lang="en-US" sz="2400" b="1" u="sng" smtClean="0"/>
              <a:t>Some health complications from diabetes</a:t>
            </a:r>
            <a:r>
              <a:rPr lang="en-US" sz="2400" b="1" smtClean="0"/>
              <a:t> include:</a:t>
            </a:r>
          </a:p>
          <a:p>
            <a:pPr eaLnBrk="1" hangingPunct="1"/>
            <a:r>
              <a:rPr lang="en-US" sz="2400" b="1" smtClean="0"/>
              <a:t>Diabetic retinopathy</a:t>
            </a:r>
          </a:p>
          <a:p>
            <a:pPr eaLnBrk="1" hangingPunct="1"/>
            <a:r>
              <a:rPr lang="en-US" sz="2400" b="1" smtClean="0"/>
              <a:t>Diabetic neuropathy </a:t>
            </a:r>
          </a:p>
          <a:p>
            <a:pPr eaLnBrk="1" hangingPunct="1"/>
            <a:r>
              <a:rPr lang="en-US" sz="2400" b="1" smtClean="0"/>
              <a:t>Diabetes is among the leading causes of kidney failure; 10-20% of people with diabetes die of kidney failure.</a:t>
            </a:r>
            <a:endParaRPr lang="ru-RU" sz="2400" b="1" smtClean="0"/>
          </a:p>
          <a:p>
            <a:pPr eaLnBrk="1" hangingPunct="1"/>
            <a:r>
              <a:rPr lang="en-US" sz="2400" b="1" smtClean="0"/>
              <a:t>Diabetes increases the risk of heart disease and stroke; 50% of people with diabetes die of cardiovascular disease (primarily heart disease and stroke).</a:t>
            </a:r>
            <a:endParaRPr lang="ru-RU" sz="2400" b="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p:txBody>
          <a:bodyPr/>
          <a:lstStyle/>
          <a:p>
            <a:pPr eaLnBrk="1" hangingPunct="1"/>
            <a:r>
              <a:rPr lang="en-US" sz="3600" b="1" smtClean="0"/>
              <a:t>Diabetes: </a:t>
            </a:r>
            <a:r>
              <a:rPr lang="en-US" sz="2900" b="1" smtClean="0"/>
              <a:t>Prevention</a:t>
            </a:r>
            <a:endParaRPr lang="ru-RU" sz="2900" smtClean="0"/>
          </a:p>
        </p:txBody>
      </p:sp>
      <p:sp>
        <p:nvSpPr>
          <p:cNvPr id="3" name="Номер слайда 2"/>
          <p:cNvSpPr>
            <a:spLocks noGrp="1"/>
          </p:cNvSpPr>
          <p:nvPr>
            <p:ph type="sldNum" sz="quarter" idx="12"/>
          </p:nvPr>
        </p:nvSpPr>
        <p:spPr/>
        <p:txBody>
          <a:bodyPr/>
          <a:lstStyle/>
          <a:p>
            <a:pPr>
              <a:defRPr/>
            </a:pPr>
            <a:fld id="{6042A376-7A79-4A9F-9D1D-52A698874B24}" type="slidenum">
              <a:rPr lang="ru-RU"/>
              <a:pPr>
                <a:defRPr/>
              </a:pPr>
              <a:t>33</a:t>
            </a:fld>
            <a:endParaRPr lang="ru-RU"/>
          </a:p>
        </p:txBody>
      </p:sp>
      <p:sp>
        <p:nvSpPr>
          <p:cNvPr id="35844" name="Содержимое 3"/>
          <p:cNvSpPr>
            <a:spLocks noGrp="1"/>
          </p:cNvSpPr>
          <p:nvPr>
            <p:ph sz="quarter" idx="1"/>
          </p:nvPr>
        </p:nvSpPr>
        <p:spPr>
          <a:xfrm>
            <a:off x="395288" y="1557338"/>
            <a:ext cx="8291512" cy="4462462"/>
          </a:xfrm>
        </p:spPr>
        <p:txBody>
          <a:bodyPr/>
          <a:lstStyle/>
          <a:p>
            <a:pPr eaLnBrk="1" hangingPunct="1">
              <a:lnSpc>
                <a:spcPct val="90000"/>
              </a:lnSpc>
              <a:buFont typeface="Wingdings 2" pitchFamily="18" charset="2"/>
              <a:buNone/>
            </a:pPr>
            <a:r>
              <a:rPr lang="en-US" sz="2400" b="1" smtClean="0"/>
              <a:t>Without urgent action, diabetes-related deaths will increase </a:t>
            </a:r>
          </a:p>
          <a:p>
            <a:pPr eaLnBrk="1" hangingPunct="1">
              <a:lnSpc>
                <a:spcPct val="90000"/>
              </a:lnSpc>
              <a:buFont typeface="Wingdings 2" pitchFamily="18" charset="2"/>
              <a:buNone/>
            </a:pPr>
            <a:r>
              <a:rPr lang="en-US" sz="2400" b="1" smtClean="0"/>
              <a:t>by more  than 50% in the next 10 years. To help prevent type </a:t>
            </a:r>
          </a:p>
          <a:p>
            <a:pPr eaLnBrk="1" hangingPunct="1">
              <a:lnSpc>
                <a:spcPct val="90000"/>
              </a:lnSpc>
              <a:buFont typeface="Wingdings 2" pitchFamily="18" charset="2"/>
              <a:buNone/>
            </a:pPr>
            <a:r>
              <a:rPr lang="en-US" sz="2400" b="1" smtClean="0"/>
              <a:t>2 diabetes and its complications, people should:</a:t>
            </a:r>
            <a:endParaRPr lang="ru-RU" sz="2400" b="1" smtClean="0"/>
          </a:p>
          <a:p>
            <a:pPr eaLnBrk="1" hangingPunct="1">
              <a:lnSpc>
                <a:spcPct val="90000"/>
              </a:lnSpc>
            </a:pPr>
            <a:r>
              <a:rPr lang="en-US" sz="2400" b="1" smtClean="0"/>
              <a:t>Achieve and maintain healthy body weight.</a:t>
            </a:r>
            <a:endParaRPr lang="ru-RU" sz="2400" b="1" smtClean="0"/>
          </a:p>
          <a:p>
            <a:pPr eaLnBrk="1" hangingPunct="1">
              <a:lnSpc>
                <a:spcPct val="90000"/>
              </a:lnSpc>
            </a:pPr>
            <a:r>
              <a:rPr lang="en-US" sz="2400" b="1" smtClean="0"/>
              <a:t>Be physically active - at least 30 minutes of regular, moderate-intensity activity on most days.</a:t>
            </a:r>
            <a:endParaRPr lang="ru-RU" sz="2400" b="1" smtClean="0"/>
          </a:p>
          <a:p>
            <a:pPr eaLnBrk="1" hangingPunct="1">
              <a:lnSpc>
                <a:spcPct val="90000"/>
              </a:lnSpc>
            </a:pPr>
            <a:r>
              <a:rPr lang="en-US" sz="2400" b="1" smtClean="0"/>
              <a:t>Early diagnosis can be accomplished through relatively inexpensive blood testing.</a:t>
            </a:r>
            <a:endParaRPr lang="ru-RU" sz="2400" b="1" smtClean="0"/>
          </a:p>
          <a:p>
            <a:pPr eaLnBrk="1" hangingPunct="1">
              <a:lnSpc>
                <a:spcPct val="90000"/>
              </a:lnSpc>
            </a:pPr>
            <a:r>
              <a:rPr lang="en-US" sz="2400" b="1" smtClean="0"/>
              <a:t>Treatment of diabetes involves lowering blood sugar and the levels of other known risk factors that damage blood vessels.</a:t>
            </a:r>
            <a:endParaRPr lang="ru-RU" sz="2400" b="1" smtClean="0"/>
          </a:p>
          <a:p>
            <a:pPr eaLnBrk="1" hangingPunct="1">
              <a:lnSpc>
                <a:spcPct val="90000"/>
              </a:lnSpc>
            </a:pPr>
            <a:r>
              <a:rPr lang="en-US" sz="2400" b="1" smtClean="0"/>
              <a:t>Tobacco cessation is also important to avoid complications.</a:t>
            </a:r>
            <a:endParaRPr lang="ru-RU" sz="2400" b="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p:txBody>
          <a:bodyPr/>
          <a:lstStyle/>
          <a:p>
            <a:pPr eaLnBrk="1" hangingPunct="1"/>
            <a:r>
              <a:rPr lang="en-US" sz="3600" b="1" smtClean="0"/>
              <a:t>Diabetes: </a:t>
            </a:r>
            <a:r>
              <a:rPr lang="en-US" sz="3200" b="1" smtClean="0"/>
              <a:t>Control</a:t>
            </a:r>
            <a:endParaRPr lang="ru-RU" sz="3200" smtClean="0"/>
          </a:p>
        </p:txBody>
      </p:sp>
      <p:sp>
        <p:nvSpPr>
          <p:cNvPr id="3" name="Номер слайда 2"/>
          <p:cNvSpPr>
            <a:spLocks noGrp="1"/>
          </p:cNvSpPr>
          <p:nvPr>
            <p:ph type="sldNum" sz="quarter" idx="12"/>
          </p:nvPr>
        </p:nvSpPr>
        <p:spPr/>
        <p:txBody>
          <a:bodyPr/>
          <a:lstStyle/>
          <a:p>
            <a:pPr>
              <a:defRPr/>
            </a:pPr>
            <a:fld id="{D6B881BC-59F9-4720-8F5C-1173F0FAF088}" type="slidenum">
              <a:rPr lang="ru-RU"/>
              <a:pPr>
                <a:defRPr/>
              </a:pPr>
              <a:t>34</a:t>
            </a:fld>
            <a:endParaRPr lang="ru-RU"/>
          </a:p>
        </p:txBody>
      </p:sp>
      <p:sp>
        <p:nvSpPr>
          <p:cNvPr id="4" name="Содержимое 3"/>
          <p:cNvSpPr>
            <a:spLocks noGrp="1"/>
          </p:cNvSpPr>
          <p:nvPr>
            <p:ph sz="quarter" idx="1"/>
          </p:nvPr>
        </p:nvSpPr>
        <p:spPr>
          <a:xfrm>
            <a:off x="539750" y="1341438"/>
            <a:ext cx="8147050" cy="4678362"/>
          </a:xfrm>
        </p:spPr>
        <p:txBody>
          <a:bodyPr>
            <a:normAutofit lnSpcReduction="10000"/>
          </a:bodyPr>
          <a:lstStyle/>
          <a:p>
            <a:pPr eaLnBrk="1" hangingPunct="1">
              <a:lnSpc>
                <a:spcPct val="80000"/>
              </a:lnSpc>
              <a:defRPr/>
            </a:pPr>
            <a:r>
              <a:rPr lang="en-US" sz="2400" b="1" smtClean="0"/>
              <a:t>People with type 1 diabetes require insulin; people with type 2 diabetes can be treated with oral medication, but may also require insulin.</a:t>
            </a:r>
            <a:endParaRPr lang="ru-RU" sz="2400" b="1" smtClean="0">
              <a:latin typeface="Perpetua" pitchFamily="18" charset="0"/>
            </a:endParaRPr>
          </a:p>
          <a:p>
            <a:pPr eaLnBrk="1" hangingPunct="1">
              <a:lnSpc>
                <a:spcPct val="80000"/>
              </a:lnSpc>
              <a:defRPr/>
            </a:pPr>
            <a:r>
              <a:rPr lang="en-US" sz="2400" b="1" smtClean="0"/>
              <a:t>Blood pressure control</a:t>
            </a:r>
            <a:endParaRPr lang="ru-RU" sz="2400" b="1" smtClean="0">
              <a:latin typeface="Perpetua" pitchFamily="18" charset="0"/>
            </a:endParaRPr>
          </a:p>
          <a:p>
            <a:pPr eaLnBrk="1" hangingPunct="1">
              <a:lnSpc>
                <a:spcPct val="80000"/>
              </a:lnSpc>
              <a:defRPr/>
            </a:pPr>
            <a:r>
              <a:rPr lang="en-US" sz="2400" b="1" smtClean="0"/>
              <a:t>Foot care</a:t>
            </a:r>
            <a:endParaRPr lang="ru-RU" sz="2400" b="1" smtClean="0">
              <a:latin typeface="Perpetua" pitchFamily="18" charset="0"/>
            </a:endParaRPr>
          </a:p>
          <a:p>
            <a:pPr eaLnBrk="1" hangingPunct="1">
              <a:lnSpc>
                <a:spcPct val="80000"/>
              </a:lnSpc>
              <a:buFont typeface="Wingdings 2" pitchFamily="18" charset="2"/>
              <a:buNone/>
              <a:defRPr/>
            </a:pPr>
            <a:r>
              <a:rPr lang="en-US" sz="2400" b="1" smtClean="0">
                <a:solidFill>
                  <a:srgbClr val="494142"/>
                </a:solidFill>
              </a:rPr>
              <a:t>Other cost saving interventions include:</a:t>
            </a:r>
            <a:endParaRPr lang="ru-RU" sz="2400" b="1" smtClean="0">
              <a:solidFill>
                <a:srgbClr val="494142"/>
              </a:solidFill>
              <a:latin typeface="Perpetua" pitchFamily="18" charset="0"/>
            </a:endParaRPr>
          </a:p>
          <a:p>
            <a:pPr eaLnBrk="1" hangingPunct="1">
              <a:lnSpc>
                <a:spcPct val="80000"/>
              </a:lnSpc>
              <a:defRPr/>
            </a:pPr>
            <a:r>
              <a:rPr lang="en-US" sz="2400" b="1" smtClean="0"/>
              <a:t>Screening and treatment for retinopathy (which causes blindness);</a:t>
            </a:r>
            <a:endParaRPr lang="ru-RU" sz="2400" b="1" smtClean="0">
              <a:latin typeface="Perpetua" pitchFamily="18" charset="0"/>
            </a:endParaRPr>
          </a:p>
          <a:p>
            <a:pPr eaLnBrk="1" hangingPunct="1">
              <a:lnSpc>
                <a:spcPct val="80000"/>
              </a:lnSpc>
              <a:defRPr/>
            </a:pPr>
            <a:r>
              <a:rPr lang="en-US" sz="2400" b="1" smtClean="0"/>
              <a:t>Blood lipid control (to regulate cholesterol levels);</a:t>
            </a:r>
            <a:endParaRPr lang="ru-RU" sz="2400" b="1" smtClean="0">
              <a:latin typeface="Perpetua" pitchFamily="18" charset="0"/>
            </a:endParaRPr>
          </a:p>
          <a:p>
            <a:pPr eaLnBrk="1" hangingPunct="1">
              <a:lnSpc>
                <a:spcPct val="80000"/>
              </a:lnSpc>
              <a:defRPr/>
            </a:pPr>
            <a:r>
              <a:rPr lang="en-US" sz="2400" b="1" smtClean="0"/>
              <a:t>Screening for early signs of diabetes-related kidney disease and treatment.</a:t>
            </a:r>
            <a:endParaRPr lang="ru-RU" sz="2400" b="1" smtClean="0">
              <a:latin typeface="Perpetua" pitchFamily="18" charset="0"/>
            </a:endParaRPr>
          </a:p>
          <a:p>
            <a:pPr eaLnBrk="1" hangingPunct="1">
              <a:lnSpc>
                <a:spcPct val="80000"/>
              </a:lnSpc>
              <a:buFont typeface="Wingdings 2" pitchFamily="18" charset="2"/>
              <a:buNone/>
              <a:defRPr/>
            </a:pPr>
            <a:r>
              <a:rPr lang="en-US" sz="2400" b="1" smtClean="0"/>
              <a:t>These measures should be supported by a healthy diet, </a:t>
            </a:r>
          </a:p>
          <a:p>
            <a:pPr eaLnBrk="1" hangingPunct="1">
              <a:lnSpc>
                <a:spcPct val="80000"/>
              </a:lnSpc>
              <a:buFont typeface="Wingdings 2" pitchFamily="18" charset="2"/>
              <a:buNone/>
              <a:defRPr/>
            </a:pPr>
            <a:r>
              <a:rPr lang="en-US" sz="2400" b="1" smtClean="0"/>
              <a:t>regular physical activity, maintaining a normal body weight </a:t>
            </a:r>
          </a:p>
          <a:p>
            <a:pPr eaLnBrk="1" hangingPunct="1">
              <a:lnSpc>
                <a:spcPct val="80000"/>
              </a:lnSpc>
              <a:buFont typeface="Wingdings 2" pitchFamily="18" charset="2"/>
              <a:buNone/>
              <a:defRPr/>
            </a:pPr>
            <a:r>
              <a:rPr lang="en-US" sz="2400" b="1" smtClean="0"/>
              <a:t>and avoiding tobacco use.</a:t>
            </a:r>
            <a:endParaRPr lang="ru-RU" sz="2400" b="1" smtClean="0">
              <a:latin typeface="Perpetu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pPr eaLnBrk="1" hangingPunct="1"/>
            <a:r>
              <a:rPr lang="en-US" sz="3600" b="1" smtClean="0"/>
              <a:t>Obesity</a:t>
            </a:r>
            <a:endParaRPr lang="ru-RU" sz="3600" smtClean="0"/>
          </a:p>
        </p:txBody>
      </p:sp>
      <p:sp>
        <p:nvSpPr>
          <p:cNvPr id="3" name="Номер слайда 2"/>
          <p:cNvSpPr>
            <a:spLocks noGrp="1"/>
          </p:cNvSpPr>
          <p:nvPr>
            <p:ph type="sldNum" sz="quarter" idx="12"/>
          </p:nvPr>
        </p:nvSpPr>
        <p:spPr/>
        <p:txBody>
          <a:bodyPr/>
          <a:lstStyle/>
          <a:p>
            <a:pPr>
              <a:defRPr/>
            </a:pPr>
            <a:fld id="{DB902C29-FEAA-426B-AA67-9E5ACCE7D05C}" type="slidenum">
              <a:rPr lang="ru-RU"/>
              <a:pPr>
                <a:defRPr/>
              </a:pPr>
              <a:t>35</a:t>
            </a:fld>
            <a:endParaRPr lang="ru-RU"/>
          </a:p>
        </p:txBody>
      </p:sp>
      <p:sp>
        <p:nvSpPr>
          <p:cNvPr id="37892" name="Содержимое 3"/>
          <p:cNvSpPr>
            <a:spLocks noGrp="1"/>
          </p:cNvSpPr>
          <p:nvPr>
            <p:ph sz="quarter" idx="1"/>
          </p:nvPr>
        </p:nvSpPr>
        <p:spPr/>
        <p:txBody>
          <a:bodyPr/>
          <a:lstStyle/>
          <a:p>
            <a:pPr eaLnBrk="1" hangingPunct="1">
              <a:lnSpc>
                <a:spcPct val="90000"/>
              </a:lnSpc>
            </a:pPr>
            <a:r>
              <a:rPr lang="en-US" sz="2400" b="1" smtClean="0"/>
              <a:t>Obesity is one of the greatest public health challenges of the 21st century. Its prevalence has tripled in many countries of the WHO European Region since the 1980s, and the numbers of those affected continue to rise at an alarming rate, particularly among children. </a:t>
            </a:r>
          </a:p>
          <a:p>
            <a:pPr eaLnBrk="1" hangingPunct="1">
              <a:lnSpc>
                <a:spcPct val="90000"/>
              </a:lnSpc>
            </a:pPr>
            <a:r>
              <a:rPr lang="en-US" sz="2400" b="1" smtClean="0"/>
              <a:t>In addition to causing various physical disabilities and psychological problems, excess weight drastically increases a person’s risk of developing a number of noncommunicable diseases (NCDs), including cardiovascular disease, cancer and diabetes. </a:t>
            </a:r>
          </a:p>
          <a:p>
            <a:pPr eaLnBrk="1" hangingPunct="1">
              <a:lnSpc>
                <a:spcPct val="90000"/>
              </a:lnSpc>
            </a:pPr>
            <a:r>
              <a:rPr lang="en-US" sz="2400" b="1" smtClean="0"/>
              <a:t>The risk of developing more than one of these diseases (co-morbidity) also increases with increasing body weight.</a:t>
            </a:r>
            <a:endParaRPr lang="ru-RU" sz="2400"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p:txBody>
          <a:bodyPr/>
          <a:lstStyle/>
          <a:p>
            <a:pPr eaLnBrk="1" hangingPunct="1"/>
            <a:r>
              <a:rPr lang="en-US" sz="3600" b="1" smtClean="0"/>
              <a:t>Obesity</a:t>
            </a:r>
            <a:endParaRPr lang="ru-RU" sz="3600" smtClean="0"/>
          </a:p>
        </p:txBody>
      </p:sp>
      <p:sp>
        <p:nvSpPr>
          <p:cNvPr id="3" name="Номер слайда 2"/>
          <p:cNvSpPr>
            <a:spLocks noGrp="1"/>
          </p:cNvSpPr>
          <p:nvPr>
            <p:ph type="sldNum" sz="quarter" idx="12"/>
          </p:nvPr>
        </p:nvSpPr>
        <p:spPr/>
        <p:txBody>
          <a:bodyPr/>
          <a:lstStyle/>
          <a:p>
            <a:pPr>
              <a:defRPr/>
            </a:pPr>
            <a:fld id="{AFB129C5-A33F-408F-A24F-E2A06AF12A02}" type="slidenum">
              <a:rPr lang="ru-RU"/>
              <a:pPr>
                <a:defRPr/>
              </a:pPr>
              <a:t>36</a:t>
            </a:fld>
            <a:endParaRPr lang="ru-RU"/>
          </a:p>
        </p:txBody>
      </p:sp>
      <p:sp>
        <p:nvSpPr>
          <p:cNvPr id="4" name="Содержимое 3"/>
          <p:cNvSpPr>
            <a:spLocks noGrp="1"/>
          </p:cNvSpPr>
          <p:nvPr>
            <p:ph sz="quarter" idx="1"/>
          </p:nvPr>
        </p:nvSpPr>
        <p:spPr>
          <a:xfrm>
            <a:off x="914400" y="1447800"/>
            <a:ext cx="3944938" cy="4789488"/>
          </a:xfrm>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b="1" dirty="0" smtClean="0"/>
              <a:t>Overweight and obesity are defined as "abnormal or excessive fat accumulation that may impair health“</a:t>
            </a:r>
          </a:p>
          <a:p>
            <a:pPr marL="274320" indent="-274320" eaLnBrk="1" fontAlgn="auto" hangingPunct="1">
              <a:spcBef>
                <a:spcPts val="580"/>
              </a:spcBef>
              <a:spcAft>
                <a:spcPts val="0"/>
              </a:spcAft>
              <a:buFont typeface="Wingdings 2"/>
              <a:buChar char=""/>
              <a:defRPr/>
            </a:pPr>
            <a:endParaRPr lang="en-US" b="1" dirty="0" smtClean="0"/>
          </a:p>
          <a:p>
            <a:pPr marL="274320" indent="-274320" eaLnBrk="1" fontAlgn="auto" hangingPunct="1">
              <a:spcBef>
                <a:spcPts val="580"/>
              </a:spcBef>
              <a:spcAft>
                <a:spcPts val="0"/>
              </a:spcAft>
              <a:buFont typeface="Wingdings 2"/>
              <a:buChar char=""/>
              <a:defRPr/>
            </a:pPr>
            <a:r>
              <a:rPr lang="en-US" sz="2200" b="1" dirty="0" smtClean="0"/>
              <a:t>Body mass index (BMI) – the weight in kilograms divided by the square of the height in meters (kg/m2) – is a commonly used index to classify overweight and obesity in adults. WHO defines overweight as a BMI equal to or more than 25, and obesity as a BMI equal to or more than 30. </a:t>
            </a:r>
          </a:p>
          <a:p>
            <a:pPr marL="274320" indent="-274320" eaLnBrk="1" fontAlgn="auto" hangingPunct="1">
              <a:spcBef>
                <a:spcPts val="580"/>
              </a:spcBef>
              <a:spcAft>
                <a:spcPts val="0"/>
              </a:spcAft>
              <a:buFont typeface="Wingdings 2"/>
              <a:buChar char=""/>
              <a:defRPr/>
            </a:pPr>
            <a:endParaRPr lang="ru-RU" dirty="0"/>
          </a:p>
        </p:txBody>
      </p:sp>
      <p:pic>
        <p:nvPicPr>
          <p:cNvPr id="38917" name="Picture 2" descr="Chart displaying BMI classification"/>
          <p:cNvPicPr>
            <a:picLocks noChangeAspect="1" noChangeArrowheads="1"/>
          </p:cNvPicPr>
          <p:nvPr/>
        </p:nvPicPr>
        <p:blipFill>
          <a:blip r:embed="rId3" cstate="print"/>
          <a:srcRect/>
          <a:stretch>
            <a:fillRect/>
          </a:stretch>
        </p:blipFill>
        <p:spPr bwMode="auto">
          <a:xfrm>
            <a:off x="4787900" y="1773238"/>
            <a:ext cx="4105275" cy="3775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p:txBody>
          <a:bodyPr/>
          <a:lstStyle/>
          <a:p>
            <a:pPr eaLnBrk="1" hangingPunct="1"/>
            <a:r>
              <a:rPr lang="en-US" sz="3600" b="1" smtClean="0"/>
              <a:t>Obesity: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98A7E661-3EAA-43E2-84FF-860350760BEE}" type="slidenum">
              <a:rPr lang="ru-RU"/>
              <a:pPr>
                <a:defRPr/>
              </a:pPr>
              <a:t>37</a:t>
            </a:fld>
            <a:endParaRPr lang="ru-RU"/>
          </a:p>
        </p:txBody>
      </p:sp>
      <p:sp>
        <p:nvSpPr>
          <p:cNvPr id="4" name="Содержимое 3"/>
          <p:cNvSpPr>
            <a:spLocks noGrp="1"/>
          </p:cNvSpPr>
          <p:nvPr>
            <p:ph sz="quarter" idx="1"/>
          </p:nvPr>
        </p:nvSpPr>
        <p:spPr>
          <a:xfrm>
            <a:off x="914400" y="1447800"/>
            <a:ext cx="3944938" cy="4789488"/>
          </a:xfrm>
        </p:spPr>
        <p:txBody>
          <a:bodyPr>
            <a:normAutofit fontScale="85000" lnSpcReduction="20000"/>
          </a:bodyPr>
          <a:lstStyle/>
          <a:p>
            <a:pPr marL="274320" indent="-274320" eaLnBrk="1" fontAlgn="auto" hangingPunct="1">
              <a:spcBef>
                <a:spcPts val="580"/>
              </a:spcBef>
              <a:spcAft>
                <a:spcPts val="0"/>
              </a:spcAft>
              <a:buFont typeface="Wingdings 2"/>
              <a:buChar char=""/>
              <a:defRPr/>
            </a:pPr>
            <a:r>
              <a:rPr lang="en-US" b="1" dirty="0" smtClean="0"/>
              <a:t>More than 1.4 billion adults were overweight in 2008, and more than half a billion obese</a:t>
            </a:r>
          </a:p>
          <a:p>
            <a:pPr marL="274320" indent="-274320" eaLnBrk="1" fontAlgn="auto" hangingPunct="1">
              <a:spcBef>
                <a:spcPts val="580"/>
              </a:spcBef>
              <a:spcAft>
                <a:spcPts val="0"/>
              </a:spcAft>
              <a:buFont typeface="Wingdings 2"/>
              <a:buChar char=""/>
              <a:defRPr/>
            </a:pPr>
            <a:endParaRPr lang="en-US" b="1" dirty="0" smtClean="0"/>
          </a:p>
          <a:p>
            <a:pPr marL="274320" indent="-274320" eaLnBrk="1" fontAlgn="auto" hangingPunct="1">
              <a:spcBef>
                <a:spcPts val="580"/>
              </a:spcBef>
              <a:spcAft>
                <a:spcPts val="0"/>
              </a:spcAft>
              <a:buFont typeface="Wingdings 2"/>
              <a:buChar char=""/>
              <a:defRPr/>
            </a:pPr>
            <a:r>
              <a:rPr lang="en-US" sz="2400" b="1" dirty="0" smtClean="0"/>
              <a:t>In 2008, more than 1.4 billion adults were overweight and more than half a billion were obese. At least 2.8 million people each year die as a result of being overweight or obese. The prevalence of obesity has nearly doubled between 1980 and 2008. Once associated with high-income countries, obesity is now also prevalent in low- and middle-income countries. </a:t>
            </a:r>
          </a:p>
          <a:p>
            <a:pPr marL="274320" indent="-274320" eaLnBrk="1" fontAlgn="auto" hangingPunct="1">
              <a:spcBef>
                <a:spcPts val="580"/>
              </a:spcBef>
              <a:spcAft>
                <a:spcPts val="0"/>
              </a:spcAft>
              <a:buFont typeface="Wingdings 2"/>
              <a:buChar char=""/>
              <a:defRPr/>
            </a:pPr>
            <a:endParaRPr lang="ru-RU" dirty="0"/>
          </a:p>
        </p:txBody>
      </p:sp>
      <p:pic>
        <p:nvPicPr>
          <p:cNvPr id="39941" name="Picture 2" descr="Overweight man in food stand"/>
          <p:cNvPicPr>
            <a:picLocks noChangeAspect="1" noChangeArrowheads="1"/>
          </p:cNvPicPr>
          <p:nvPr/>
        </p:nvPicPr>
        <p:blipFill>
          <a:blip r:embed="rId3" cstate="print"/>
          <a:srcRect/>
          <a:stretch>
            <a:fillRect/>
          </a:stretch>
        </p:blipFill>
        <p:spPr bwMode="auto">
          <a:xfrm>
            <a:off x="5219700" y="2349500"/>
            <a:ext cx="3095625"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p:txBody>
          <a:bodyPr/>
          <a:lstStyle/>
          <a:p>
            <a:pPr eaLnBrk="1" hangingPunct="1"/>
            <a:r>
              <a:rPr lang="en-US" sz="3600" b="1" smtClean="0"/>
              <a:t>Obesity: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2AFD84B4-5B8B-4F0E-BAF7-1148F42418EA}" type="slidenum">
              <a:rPr lang="ru-RU"/>
              <a:pPr>
                <a:defRPr/>
              </a:pPr>
              <a:t>38</a:t>
            </a:fld>
            <a:endParaRPr lang="ru-RU"/>
          </a:p>
        </p:txBody>
      </p:sp>
      <p:sp>
        <p:nvSpPr>
          <p:cNvPr id="4" name="Содержимое 3"/>
          <p:cNvSpPr>
            <a:spLocks noGrp="1"/>
          </p:cNvSpPr>
          <p:nvPr>
            <p:ph sz="quarter" idx="1"/>
          </p:nvPr>
        </p:nvSpPr>
        <p:spPr>
          <a:xfrm>
            <a:off x="4859338" y="1412875"/>
            <a:ext cx="3946525" cy="4789488"/>
          </a:xfrm>
        </p:spPr>
        <p:txBody>
          <a:bodyPr>
            <a:normAutofit fontScale="85000" lnSpcReduction="10000"/>
          </a:bodyPr>
          <a:lstStyle/>
          <a:p>
            <a:pPr marL="274320" indent="-274320" eaLnBrk="1" fontAlgn="auto" hangingPunct="1">
              <a:spcBef>
                <a:spcPts val="580"/>
              </a:spcBef>
              <a:spcAft>
                <a:spcPts val="0"/>
              </a:spcAft>
              <a:buFont typeface="Wingdings 2"/>
              <a:buChar char=""/>
              <a:defRPr/>
            </a:pPr>
            <a:r>
              <a:rPr lang="en-US" b="1" dirty="0" smtClean="0"/>
              <a:t>Globally, over 40 million preschool children were overweight in 2008</a:t>
            </a:r>
          </a:p>
          <a:p>
            <a:pPr marL="274320" indent="-274320" eaLnBrk="1" fontAlgn="auto" hangingPunct="1">
              <a:spcBef>
                <a:spcPts val="580"/>
              </a:spcBef>
              <a:spcAft>
                <a:spcPts val="0"/>
              </a:spcAft>
              <a:buFont typeface="Wingdings 2"/>
              <a:buChar char=""/>
              <a:defRPr/>
            </a:pPr>
            <a:endParaRPr lang="en-US" b="1" dirty="0" smtClean="0"/>
          </a:p>
          <a:p>
            <a:pPr marL="274320" indent="-274320" eaLnBrk="1" fontAlgn="auto" hangingPunct="1">
              <a:spcBef>
                <a:spcPts val="580"/>
              </a:spcBef>
              <a:spcAft>
                <a:spcPts val="0"/>
              </a:spcAft>
              <a:buFont typeface="Wingdings 2"/>
              <a:buChar char=""/>
              <a:defRPr/>
            </a:pPr>
            <a:r>
              <a:rPr lang="en-US" sz="2400" b="1" dirty="0" smtClean="0"/>
              <a:t>Childhood obesity is one of the most serious public health challenges of the 21st century. Overweight children are likely to become obese adults. They are more likely than non-overweight children to develop diabetes and cardiovascular diseases at a younger age, which in turn are associated with a higher chance of premature death and disability. </a:t>
            </a:r>
          </a:p>
          <a:p>
            <a:pPr marL="274320" indent="-274320" eaLnBrk="1" fontAlgn="auto" hangingPunct="1">
              <a:spcBef>
                <a:spcPts val="580"/>
              </a:spcBef>
              <a:spcAft>
                <a:spcPts val="0"/>
              </a:spcAft>
              <a:buFont typeface="Wingdings 2"/>
              <a:buChar char=""/>
              <a:defRPr/>
            </a:pPr>
            <a:endParaRPr lang="ru-RU" dirty="0"/>
          </a:p>
        </p:txBody>
      </p:sp>
      <p:pic>
        <p:nvPicPr>
          <p:cNvPr id="40965" name="Picture 2" descr="Overweight Asian child smiling"/>
          <p:cNvPicPr>
            <a:picLocks noChangeAspect="1" noChangeArrowheads="1"/>
          </p:cNvPicPr>
          <p:nvPr/>
        </p:nvPicPr>
        <p:blipFill>
          <a:blip r:embed="rId3" cstate="print"/>
          <a:srcRect/>
          <a:stretch>
            <a:fillRect/>
          </a:stretch>
        </p:blipFill>
        <p:spPr bwMode="auto">
          <a:xfrm>
            <a:off x="1042988" y="2276475"/>
            <a:ext cx="3095625"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p:txBody>
          <a:bodyPr/>
          <a:lstStyle/>
          <a:p>
            <a:pPr eaLnBrk="1" hangingPunct="1"/>
            <a:r>
              <a:rPr lang="en-US" sz="3600" b="1" smtClean="0"/>
              <a:t>Obesity: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09F39A45-ABCD-4DA6-B8A6-E363A5D1FE4C}" type="slidenum">
              <a:rPr lang="ru-RU"/>
              <a:pPr>
                <a:defRPr/>
              </a:pPr>
              <a:t>39</a:t>
            </a:fld>
            <a:endParaRPr lang="ru-RU"/>
          </a:p>
        </p:txBody>
      </p:sp>
      <p:sp>
        <p:nvSpPr>
          <p:cNvPr id="4" name="Содержимое 3"/>
          <p:cNvSpPr>
            <a:spLocks noGrp="1"/>
          </p:cNvSpPr>
          <p:nvPr>
            <p:ph sz="quarter" idx="1"/>
          </p:nvPr>
        </p:nvSpPr>
        <p:spPr>
          <a:xfrm>
            <a:off x="4859338" y="1412875"/>
            <a:ext cx="3946525" cy="4789488"/>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US" b="1" dirty="0" smtClean="0"/>
              <a:t>Overweight and obesity are linked to more deaths worldwide than underweight</a:t>
            </a:r>
          </a:p>
          <a:p>
            <a:pPr marL="274320" indent="-274320" eaLnBrk="1" fontAlgn="auto" hangingPunct="1">
              <a:spcBef>
                <a:spcPts val="580"/>
              </a:spcBef>
              <a:spcAft>
                <a:spcPts val="0"/>
              </a:spcAft>
              <a:buFont typeface="Wingdings 2"/>
              <a:buChar char=""/>
              <a:defRPr/>
            </a:pPr>
            <a:endParaRPr lang="en-US" b="1" dirty="0" smtClean="0"/>
          </a:p>
          <a:p>
            <a:pPr marL="274320" indent="-274320" eaLnBrk="1" fontAlgn="auto" hangingPunct="1">
              <a:spcBef>
                <a:spcPts val="580"/>
              </a:spcBef>
              <a:spcAft>
                <a:spcPts val="0"/>
              </a:spcAft>
              <a:buFont typeface="Wingdings 2"/>
              <a:buChar char=""/>
              <a:defRPr/>
            </a:pPr>
            <a:r>
              <a:rPr lang="en-US" b="1" dirty="0" smtClean="0"/>
              <a:t>65% of the world's population live in a country where overweight and obesity kills more people than underweight. This includes all high-income and middle-income countries. Globally, 44% of diabetes, 23% of </a:t>
            </a:r>
            <a:r>
              <a:rPr lang="en-US" b="1" dirty="0" err="1" smtClean="0"/>
              <a:t>ischaemic</a:t>
            </a:r>
            <a:r>
              <a:rPr lang="en-US" b="1" dirty="0" smtClean="0"/>
              <a:t> heart disease and 7–41% of certain cancers are attributable to overweight and obesity. </a:t>
            </a:r>
          </a:p>
        </p:txBody>
      </p:sp>
      <p:pic>
        <p:nvPicPr>
          <p:cNvPr id="41989" name="Picture 2" descr="An overweight teenager working on her computer"/>
          <p:cNvPicPr>
            <a:picLocks noChangeAspect="1" noChangeArrowheads="1"/>
          </p:cNvPicPr>
          <p:nvPr/>
        </p:nvPicPr>
        <p:blipFill>
          <a:blip r:embed="rId3" cstate="print"/>
          <a:srcRect/>
          <a:stretch>
            <a:fillRect/>
          </a:stretch>
        </p:blipFill>
        <p:spPr bwMode="auto">
          <a:xfrm>
            <a:off x="755650" y="2565400"/>
            <a:ext cx="3095625"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1"/>
          <p:cNvSpPr>
            <a:spLocks noGrp="1"/>
          </p:cNvSpPr>
          <p:nvPr>
            <p:ph sz="quarter" idx="1"/>
          </p:nvPr>
        </p:nvSpPr>
        <p:spPr>
          <a:xfrm>
            <a:off x="914400" y="1125538"/>
            <a:ext cx="7772400" cy="4894262"/>
          </a:xfrm>
        </p:spPr>
        <p:txBody>
          <a:bodyPr/>
          <a:lstStyle/>
          <a:p>
            <a:pPr eaLnBrk="1" hangingPunct="1"/>
            <a:r>
              <a:rPr lang="en-US" b="1" dirty="0" err="1" smtClean="0"/>
              <a:t>Noncommunicable</a:t>
            </a:r>
            <a:r>
              <a:rPr lang="en-US" b="1" dirty="0" smtClean="0"/>
              <a:t> diseases are the leading killer today and are on the increase. </a:t>
            </a:r>
          </a:p>
          <a:p>
            <a:pPr eaLnBrk="1" hangingPunct="1"/>
            <a:r>
              <a:rPr lang="en-US" b="1" dirty="0" smtClean="0"/>
              <a:t>Nearly</a:t>
            </a:r>
            <a:r>
              <a:rPr lang="en-US" dirty="0" smtClean="0"/>
              <a:t> </a:t>
            </a:r>
            <a:r>
              <a:rPr lang="en-US" b="1" u="sng" dirty="0" smtClean="0"/>
              <a:t>80% </a:t>
            </a:r>
            <a:r>
              <a:rPr lang="en-US" b="1" dirty="0" smtClean="0"/>
              <a:t>of these deaths occurred in low- and middle-income countries. </a:t>
            </a:r>
            <a:endParaRPr lang="ru-RU" b="1" dirty="0" smtClean="0"/>
          </a:p>
          <a:p>
            <a:pPr eaLnBrk="1" hangingPunct="1"/>
            <a:endParaRPr lang="ru-RU" b="1" dirty="0" smtClean="0"/>
          </a:p>
        </p:txBody>
      </p:sp>
      <p:sp>
        <p:nvSpPr>
          <p:cNvPr id="4" name="Номер слайда 3"/>
          <p:cNvSpPr>
            <a:spLocks noGrp="1"/>
          </p:cNvSpPr>
          <p:nvPr>
            <p:ph type="sldNum" sz="quarter" idx="12"/>
          </p:nvPr>
        </p:nvSpPr>
        <p:spPr/>
        <p:txBody>
          <a:bodyPr/>
          <a:lstStyle/>
          <a:p>
            <a:pPr>
              <a:defRPr/>
            </a:pPr>
            <a:fld id="{6C28CF41-DB82-4C56-BC5C-455568FD411B}" type="slidenum">
              <a:rPr lang="ru-RU"/>
              <a:pPr>
                <a:defRPr/>
              </a:pPr>
              <a:t>4</a:t>
            </a:fld>
            <a:endParaRPr lang="ru-RU"/>
          </a:p>
        </p:txBody>
      </p:sp>
      <p:pic>
        <p:nvPicPr>
          <p:cNvPr id="7172" name="Picture 6" descr="Две женщины сидят перед домом."/>
          <p:cNvPicPr>
            <a:picLocks noChangeAspect="1" noChangeArrowheads="1"/>
          </p:cNvPicPr>
          <p:nvPr/>
        </p:nvPicPr>
        <p:blipFill>
          <a:blip r:embed="rId3" cstate="print"/>
          <a:srcRect/>
          <a:stretch>
            <a:fillRect/>
          </a:stretch>
        </p:blipFill>
        <p:spPr bwMode="auto">
          <a:xfrm>
            <a:off x="2627313" y="3429000"/>
            <a:ext cx="4176712" cy="2763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p:txBody>
          <a:bodyPr/>
          <a:lstStyle/>
          <a:p>
            <a:pPr eaLnBrk="1" hangingPunct="1"/>
            <a:r>
              <a:rPr lang="en-US" sz="3600" b="1" smtClean="0"/>
              <a:t>Obesity: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05E11A21-3241-435A-A544-17ED6FFE38F5}" type="slidenum">
              <a:rPr lang="ru-RU"/>
              <a:pPr>
                <a:defRPr/>
              </a:pPr>
              <a:t>40</a:t>
            </a:fld>
            <a:endParaRPr lang="ru-RU"/>
          </a:p>
        </p:txBody>
      </p:sp>
      <p:sp>
        <p:nvSpPr>
          <p:cNvPr id="4" name="Содержимое 3"/>
          <p:cNvSpPr>
            <a:spLocks noGrp="1"/>
          </p:cNvSpPr>
          <p:nvPr>
            <p:ph sz="quarter" idx="1"/>
          </p:nvPr>
        </p:nvSpPr>
        <p:spPr>
          <a:xfrm>
            <a:off x="827088" y="1557338"/>
            <a:ext cx="3946525" cy="4789487"/>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US" b="1" dirty="0" smtClean="0"/>
              <a:t>Supportive environments and communities are fundamental in shaping people’s choices and preventing obesity</a:t>
            </a:r>
          </a:p>
          <a:p>
            <a:pPr marL="274320" indent="-274320" eaLnBrk="1" fontAlgn="auto" hangingPunct="1">
              <a:spcBef>
                <a:spcPts val="580"/>
              </a:spcBef>
              <a:spcAft>
                <a:spcPts val="0"/>
              </a:spcAft>
              <a:buFont typeface="Wingdings 2"/>
              <a:buChar char=""/>
              <a:defRPr/>
            </a:pPr>
            <a:endParaRPr lang="en-US" b="1" dirty="0" smtClean="0"/>
          </a:p>
          <a:p>
            <a:pPr marL="274320" indent="-274320" eaLnBrk="1" fontAlgn="auto" hangingPunct="1">
              <a:spcBef>
                <a:spcPts val="580"/>
              </a:spcBef>
              <a:spcAft>
                <a:spcPts val="0"/>
              </a:spcAft>
              <a:buFont typeface="Wingdings 2"/>
              <a:buChar char=""/>
              <a:defRPr/>
            </a:pPr>
            <a:r>
              <a:rPr lang="en-US" b="1" dirty="0" smtClean="0"/>
              <a:t>Individual responsibility can only have its full effect where people have access to a healthy lifestyle, and are supported to make healthy choices. </a:t>
            </a:r>
            <a:endParaRPr lang="ru-RU" b="1" dirty="0" smtClean="0"/>
          </a:p>
          <a:p>
            <a:pPr marL="274320" indent="-274320" eaLnBrk="1" fontAlgn="auto" hangingPunct="1">
              <a:spcBef>
                <a:spcPts val="580"/>
              </a:spcBef>
              <a:spcAft>
                <a:spcPts val="0"/>
              </a:spcAft>
              <a:buFont typeface="Wingdings 2"/>
              <a:buChar char=""/>
              <a:defRPr/>
            </a:pPr>
            <a:r>
              <a:rPr lang="en-US" b="1" dirty="0" smtClean="0"/>
              <a:t>WHO mobilizes the range of stakeholders who have vital roles to play in shaping healthy environments and making healthier diet options affordable and easily accessible. </a:t>
            </a:r>
            <a:endParaRPr lang="en-US" b="1" dirty="0"/>
          </a:p>
        </p:txBody>
      </p:sp>
      <p:pic>
        <p:nvPicPr>
          <p:cNvPr id="43013" name="Picture 2" descr="Group of people biking"/>
          <p:cNvPicPr>
            <a:picLocks noChangeAspect="1" noChangeArrowheads="1"/>
          </p:cNvPicPr>
          <p:nvPr/>
        </p:nvPicPr>
        <p:blipFill>
          <a:blip r:embed="rId3" cstate="print"/>
          <a:srcRect/>
          <a:stretch>
            <a:fillRect/>
          </a:stretch>
        </p:blipFill>
        <p:spPr bwMode="auto">
          <a:xfrm>
            <a:off x="4859338" y="2276475"/>
            <a:ext cx="3592512" cy="2376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p:txBody>
          <a:bodyPr/>
          <a:lstStyle/>
          <a:p>
            <a:pPr eaLnBrk="1" hangingPunct="1"/>
            <a:r>
              <a:rPr lang="en-US" sz="3600" b="1" smtClean="0"/>
              <a:t>Obesity: </a:t>
            </a:r>
            <a:r>
              <a:rPr lang="en-US" sz="2900" b="1" smtClean="0"/>
              <a:t>Quick facts and figures</a:t>
            </a:r>
            <a:endParaRPr lang="ru-RU" sz="2900" b="1" smtClean="0">
              <a:latin typeface="Franklin Gothic Book" pitchFamily="34" charset="0"/>
            </a:endParaRPr>
          </a:p>
        </p:txBody>
      </p:sp>
      <p:sp>
        <p:nvSpPr>
          <p:cNvPr id="3" name="Номер слайда 2"/>
          <p:cNvSpPr>
            <a:spLocks noGrp="1"/>
          </p:cNvSpPr>
          <p:nvPr>
            <p:ph type="sldNum" sz="quarter" idx="12"/>
          </p:nvPr>
        </p:nvSpPr>
        <p:spPr/>
        <p:txBody>
          <a:bodyPr/>
          <a:lstStyle/>
          <a:p>
            <a:pPr>
              <a:defRPr/>
            </a:pPr>
            <a:fld id="{1713C27A-CEB4-4003-81E6-DFDA499F39DD}" type="slidenum">
              <a:rPr lang="ru-RU"/>
              <a:pPr>
                <a:defRPr/>
              </a:pPr>
              <a:t>41</a:t>
            </a:fld>
            <a:endParaRPr lang="ru-RU"/>
          </a:p>
        </p:txBody>
      </p:sp>
      <p:sp>
        <p:nvSpPr>
          <p:cNvPr id="44036" name="Содержимое 3"/>
          <p:cNvSpPr>
            <a:spLocks noGrp="1"/>
          </p:cNvSpPr>
          <p:nvPr>
            <p:ph sz="quarter" idx="1"/>
          </p:nvPr>
        </p:nvSpPr>
        <p:spPr>
          <a:xfrm>
            <a:off x="827088" y="1557338"/>
            <a:ext cx="3946525" cy="4789487"/>
          </a:xfrm>
        </p:spPr>
        <p:txBody>
          <a:bodyPr/>
          <a:lstStyle/>
          <a:p>
            <a:pPr eaLnBrk="1" hangingPunct="1">
              <a:lnSpc>
                <a:spcPct val="80000"/>
              </a:lnSpc>
            </a:pPr>
            <a:r>
              <a:rPr lang="en-US" sz="2000" b="1" smtClean="0"/>
              <a:t>The global obesity epidemic requires a population-based multisectoral, multi-disciplinary, and culturally relevant approach</a:t>
            </a:r>
          </a:p>
          <a:p>
            <a:pPr eaLnBrk="1" hangingPunct="1">
              <a:lnSpc>
                <a:spcPct val="80000"/>
              </a:lnSpc>
            </a:pPr>
            <a:endParaRPr lang="en-US" sz="2000" b="1" smtClean="0"/>
          </a:p>
          <a:p>
            <a:pPr eaLnBrk="1" hangingPunct="1">
              <a:lnSpc>
                <a:spcPct val="80000"/>
              </a:lnSpc>
            </a:pPr>
            <a:r>
              <a:rPr lang="en-US" sz="2000" b="1" smtClean="0"/>
              <a:t>WHO's Action Plan for the Global Strategy for the Prevention and Control of Noncommunicable Diseases provides a roadmap to establish and strengthen initiatives for the surveillance, prevention and management of noncommunicable diseases, including obesity.</a:t>
            </a:r>
          </a:p>
        </p:txBody>
      </p:sp>
      <p:pic>
        <p:nvPicPr>
          <p:cNvPr id="44037" name="Picture 2" descr="Woman having her waist measured, Belize"/>
          <p:cNvPicPr>
            <a:picLocks noChangeAspect="1" noChangeArrowheads="1"/>
          </p:cNvPicPr>
          <p:nvPr/>
        </p:nvPicPr>
        <p:blipFill>
          <a:blip r:embed="rId3" cstate="print"/>
          <a:srcRect/>
          <a:stretch>
            <a:fillRect/>
          </a:stretch>
        </p:blipFill>
        <p:spPr bwMode="auto">
          <a:xfrm>
            <a:off x="5003800" y="1989138"/>
            <a:ext cx="3530600" cy="2335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2CFE8F06-2655-44B9-BD56-965965EF8664}" type="slidenum">
              <a:rPr lang="ru-RU"/>
              <a:pPr>
                <a:defRPr/>
              </a:pPr>
              <a:t>42</a:t>
            </a:fld>
            <a:endParaRPr lang="ru-RU"/>
          </a:p>
        </p:txBody>
      </p:sp>
      <p:sp>
        <p:nvSpPr>
          <p:cNvPr id="5" name="Прямоугольник 4"/>
          <p:cNvSpPr/>
          <p:nvPr/>
        </p:nvSpPr>
        <p:spPr>
          <a:xfrm>
            <a:off x="927740" y="2967335"/>
            <a:ext cx="7288534" cy="76944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Thank you for your attention!</a:t>
            </a:r>
            <a:endParaRPr lang="ru-RU"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type="body" idx="1"/>
          </p:nvPr>
        </p:nvSpPr>
        <p:spPr>
          <a:xfrm>
            <a:off x="827088" y="476250"/>
            <a:ext cx="3657600" cy="3133725"/>
          </a:xfrm>
        </p:spPr>
        <p:txBody>
          <a:bodyPr/>
          <a:lstStyle/>
          <a:p>
            <a:pPr eaLnBrk="1" hangingPunct="1"/>
            <a:r>
              <a:rPr lang="ru-RU" sz="2400" b="1" smtClean="0"/>
              <a:t>More than nine million of all deaths attributed to noncommunicable diseases (NCDs) occur before the age of 60.</a:t>
            </a:r>
          </a:p>
          <a:p>
            <a:pPr eaLnBrk="1" hangingPunct="1"/>
            <a:endParaRPr lang="ru-RU" sz="2400" smtClean="0"/>
          </a:p>
        </p:txBody>
      </p:sp>
      <p:pic>
        <p:nvPicPr>
          <p:cNvPr id="8195" name="Picture 4" descr="Мужчина измеряет свое кровяное давление."/>
          <p:cNvPicPr>
            <a:picLocks noChangeAspect="1" noChangeArrowheads="1"/>
          </p:cNvPicPr>
          <p:nvPr/>
        </p:nvPicPr>
        <p:blipFill>
          <a:blip r:embed="rId3" cstate="print"/>
          <a:srcRect/>
          <a:stretch>
            <a:fillRect/>
          </a:stretch>
        </p:blipFill>
        <p:spPr bwMode="auto">
          <a:xfrm>
            <a:off x="5219700" y="476250"/>
            <a:ext cx="3095625" cy="2047875"/>
          </a:xfrm>
          <a:prstGeom prst="rect">
            <a:avLst/>
          </a:prstGeom>
          <a:noFill/>
          <a:ln w="9525">
            <a:noFill/>
            <a:miter lim="800000"/>
            <a:headEnd/>
            <a:tailEnd/>
          </a:ln>
        </p:spPr>
      </p:pic>
      <p:sp>
        <p:nvSpPr>
          <p:cNvPr id="8196" name="Rectangle 6"/>
          <p:cNvSpPr>
            <a:spLocks noChangeArrowheads="1"/>
          </p:cNvSpPr>
          <p:nvPr/>
        </p:nvSpPr>
        <p:spPr bwMode="auto">
          <a:xfrm>
            <a:off x="4859338" y="3768725"/>
            <a:ext cx="3903662" cy="1552575"/>
          </a:xfrm>
          <a:prstGeom prst="rect">
            <a:avLst/>
          </a:prstGeom>
          <a:noFill/>
          <a:ln w="9525">
            <a:noFill/>
            <a:miter lim="800000"/>
            <a:headEnd/>
            <a:tailEnd/>
          </a:ln>
        </p:spPr>
        <p:txBody>
          <a:bodyPr anchor="ctr">
            <a:spAutoFit/>
          </a:bodyPr>
          <a:lstStyle/>
          <a:p>
            <a:pPr indent="450850">
              <a:buFontTx/>
              <a:buChar char="•"/>
            </a:pPr>
            <a:r>
              <a:rPr lang="ru-RU" sz="2400" b="1">
                <a:latin typeface="Times New Roman" pitchFamily="18" charset="0"/>
                <a:cs typeface="Times New Roman" pitchFamily="18" charset="0"/>
              </a:rPr>
              <a:t>Around the world, NCDs affect women and men almost equally.</a:t>
            </a:r>
          </a:p>
          <a:p>
            <a:pPr indent="450850" eaLnBrk="0" hangingPunct="0">
              <a:buFontTx/>
              <a:buChar char="•"/>
            </a:pPr>
            <a:endParaRPr lang="ru-RU" sz="2400">
              <a:latin typeface="Cambria" pitchFamily="18" charset="0"/>
            </a:endParaRPr>
          </a:p>
        </p:txBody>
      </p:sp>
      <p:pic>
        <p:nvPicPr>
          <p:cNvPr id="8197" name="Picture 5" descr="A woman sitting on a chair looking towards a window"/>
          <p:cNvPicPr>
            <a:picLocks noChangeAspect="1" noChangeArrowheads="1"/>
          </p:cNvPicPr>
          <p:nvPr/>
        </p:nvPicPr>
        <p:blipFill>
          <a:blip r:embed="rId4" r:link="rId5" cstate="print"/>
          <a:srcRect/>
          <a:stretch>
            <a:fillRect/>
          </a:stretch>
        </p:blipFill>
        <p:spPr bwMode="auto">
          <a:xfrm>
            <a:off x="827088" y="3573463"/>
            <a:ext cx="3095625" cy="2047875"/>
          </a:xfrm>
          <a:prstGeom prst="rect">
            <a:avLst/>
          </a:prstGeom>
          <a:noFill/>
          <a:ln w="9525">
            <a:noFill/>
            <a:miter lim="800000"/>
            <a:headEnd/>
            <a:tailEnd/>
          </a:ln>
        </p:spPr>
      </p:pic>
      <p:sp>
        <p:nvSpPr>
          <p:cNvPr id="8198" name="Rectangle 7"/>
          <p:cNvSpPr>
            <a:spLocks noChangeArrowheads="1"/>
          </p:cNvSpPr>
          <p:nvPr/>
        </p:nvSpPr>
        <p:spPr bwMode="auto">
          <a:xfrm>
            <a:off x="0" y="4741863"/>
            <a:ext cx="9144000" cy="0"/>
          </a:xfrm>
          <a:prstGeom prst="rect">
            <a:avLst/>
          </a:prstGeom>
          <a:noFill/>
          <a:ln w="9525">
            <a:noFill/>
            <a:miter lim="800000"/>
            <a:headEnd/>
            <a:tailEnd/>
          </a:ln>
        </p:spPr>
        <p:txBody>
          <a:bodyPr wrap="none" anchor="ctr">
            <a:spAutoFit/>
          </a:bodyPr>
          <a:lstStyle/>
          <a:p>
            <a:endParaRPr lang="ar-JO">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74638"/>
            <a:ext cx="8291512" cy="1570037"/>
          </a:xfrm>
        </p:spPr>
        <p:txBody>
          <a:bodyPr>
            <a:normAutofit fontScale="90000"/>
          </a:bodyPr>
          <a:lstStyle/>
          <a:p>
            <a:pPr eaLnBrk="1" hangingPunct="1">
              <a:defRPr/>
            </a:pPr>
            <a:r>
              <a:rPr lang="en-US" sz="3200" b="1" smtClean="0"/>
              <a:t>Global status report on noncommunicable diseases </a:t>
            </a:r>
            <a:r>
              <a:rPr lang="ru-RU" sz="3200" b="1" smtClean="0">
                <a:latin typeface="Arial" charset="0"/>
              </a:rPr>
              <a:t/>
            </a:r>
            <a:br>
              <a:rPr lang="ru-RU" sz="3200" b="1" smtClean="0">
                <a:latin typeface="Arial" charset="0"/>
              </a:rPr>
            </a:br>
            <a:r>
              <a:rPr lang="en-US" sz="3600" b="1" smtClean="0"/>
              <a:t>(</a:t>
            </a:r>
            <a:r>
              <a:rPr lang="en-US" sz="2400" b="1" smtClean="0"/>
              <a:t>April 2011 the World Health Organization (WHO) </a:t>
            </a:r>
            <a:r>
              <a:rPr lang="en-US" sz="2900" b="1" smtClean="0"/>
              <a:t>)</a:t>
            </a:r>
            <a:endParaRPr lang="ru-RU" sz="2400" b="1" smtClean="0"/>
          </a:p>
        </p:txBody>
      </p:sp>
      <p:sp>
        <p:nvSpPr>
          <p:cNvPr id="9219" name="Содержимое 2"/>
          <p:cNvSpPr>
            <a:spLocks noGrp="1"/>
          </p:cNvSpPr>
          <p:nvPr>
            <p:ph sz="quarter" idx="1"/>
          </p:nvPr>
        </p:nvSpPr>
        <p:spPr>
          <a:xfrm>
            <a:off x="914400" y="2276475"/>
            <a:ext cx="7772400" cy="3743325"/>
          </a:xfrm>
        </p:spPr>
        <p:txBody>
          <a:bodyPr/>
          <a:lstStyle/>
          <a:p>
            <a:pPr eaLnBrk="1" hangingPunct="1"/>
            <a:r>
              <a:rPr lang="en-US" b="1" smtClean="0"/>
              <a:t>NCDs are the leading cause of death in the world, responsible for 63% of the 57 million deaths that occurred in 2008.</a:t>
            </a:r>
          </a:p>
          <a:p>
            <a:pPr eaLnBrk="1" hangingPunct="1"/>
            <a:r>
              <a:rPr lang="en-US" b="1" smtClean="0"/>
              <a:t>The majority of these deaths - 36 million - were attributed to cardiovascular diseases and diabetes, cancers and chronic respiratory diseases.</a:t>
            </a:r>
            <a:endParaRPr lang="ru-RU" b="1" smtClean="0"/>
          </a:p>
          <a:p>
            <a:pPr eaLnBrk="1" hangingPunct="1"/>
            <a:endParaRPr lang="ru-RU" b="1" smtClean="0"/>
          </a:p>
        </p:txBody>
      </p:sp>
      <p:sp>
        <p:nvSpPr>
          <p:cNvPr id="4" name="Номер слайда 3"/>
          <p:cNvSpPr>
            <a:spLocks noGrp="1"/>
          </p:cNvSpPr>
          <p:nvPr>
            <p:ph type="sldNum" sz="quarter" idx="12"/>
          </p:nvPr>
        </p:nvSpPr>
        <p:spPr/>
        <p:txBody>
          <a:bodyPr/>
          <a:lstStyle/>
          <a:p>
            <a:pPr>
              <a:defRPr/>
            </a:pPr>
            <a:fld id="{726428E3-C94F-4707-8DC0-7872D4BD9642}" type="slidenum">
              <a:rPr lang="ru-RU"/>
              <a:pPr>
                <a:defRPr/>
              </a:pPr>
              <a:t>6</a:t>
            </a:fld>
            <a:endParaRPr lang="ru-RU"/>
          </a:p>
        </p:txBody>
      </p:sp>
      <p:pic>
        <p:nvPicPr>
          <p:cNvPr id="9221" name="Picture 6" descr="Два инвалидных кресла."/>
          <p:cNvPicPr>
            <a:picLocks noChangeAspect="1" noChangeArrowheads="1"/>
          </p:cNvPicPr>
          <p:nvPr/>
        </p:nvPicPr>
        <p:blipFill>
          <a:blip r:embed="rId3" cstate="print"/>
          <a:srcRect/>
          <a:stretch>
            <a:fillRect/>
          </a:stretch>
        </p:blipFill>
        <p:spPr bwMode="auto">
          <a:xfrm>
            <a:off x="3203575" y="4868863"/>
            <a:ext cx="3095625" cy="161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p:cNvSpPr>
          <p:nvPr>
            <p:ph type="body" idx="1"/>
          </p:nvPr>
        </p:nvSpPr>
        <p:spPr>
          <a:xfrm>
            <a:off x="468313" y="765175"/>
            <a:ext cx="4464050" cy="5040313"/>
          </a:xfrm>
        </p:spPr>
        <p:txBody>
          <a:bodyPr/>
          <a:lstStyle/>
          <a:p>
            <a:pPr eaLnBrk="1" hangingPunct="1">
              <a:lnSpc>
                <a:spcPct val="90000"/>
              </a:lnSpc>
            </a:pPr>
            <a:r>
              <a:rPr lang="ru-RU" sz="2400" b="1" smtClean="0"/>
              <a:t>NCDs are largely preventable by means of effective interventions that tackle shared risk factors, namely: tobacco use, unhealthy diet, physical inactivity and harmful use of alcohol.</a:t>
            </a:r>
          </a:p>
          <a:p>
            <a:pPr eaLnBrk="1" hangingPunct="1">
              <a:lnSpc>
                <a:spcPct val="90000"/>
              </a:lnSpc>
            </a:pPr>
            <a:endParaRPr lang="ru-RU" sz="2400" b="1" smtClean="0"/>
          </a:p>
          <a:p>
            <a:pPr eaLnBrk="1" hangingPunct="1">
              <a:lnSpc>
                <a:spcPct val="90000"/>
              </a:lnSpc>
            </a:pPr>
            <a:r>
              <a:rPr lang="ru-RU" b="1" smtClean="0"/>
              <a:t>NCDs are not only a health problem but a development challenge as well. </a:t>
            </a:r>
          </a:p>
          <a:p>
            <a:pPr eaLnBrk="1" hangingPunct="1">
              <a:lnSpc>
                <a:spcPct val="90000"/>
              </a:lnSpc>
            </a:pPr>
            <a:endParaRPr lang="ru-RU" smtClean="0"/>
          </a:p>
          <a:p>
            <a:pPr eaLnBrk="1" hangingPunct="1">
              <a:lnSpc>
                <a:spcPct val="90000"/>
              </a:lnSpc>
            </a:pPr>
            <a:endParaRPr lang="ru-RU" sz="2400" b="1" smtClean="0"/>
          </a:p>
          <a:p>
            <a:pPr eaLnBrk="1" hangingPunct="1">
              <a:lnSpc>
                <a:spcPct val="90000"/>
              </a:lnSpc>
            </a:pPr>
            <a:endParaRPr lang="ru-RU" sz="2400" smtClean="0"/>
          </a:p>
        </p:txBody>
      </p:sp>
      <p:pic>
        <p:nvPicPr>
          <p:cNvPr id="10243" name="Picture 4" descr="An elderly woman is lying on the floor and her son is sitting behind her"/>
          <p:cNvPicPr>
            <a:picLocks noChangeAspect="1" noChangeArrowheads="1"/>
          </p:cNvPicPr>
          <p:nvPr/>
        </p:nvPicPr>
        <p:blipFill>
          <a:blip r:embed="rId3" cstate="print"/>
          <a:srcRect/>
          <a:stretch>
            <a:fillRect/>
          </a:stretch>
        </p:blipFill>
        <p:spPr bwMode="auto">
          <a:xfrm>
            <a:off x="5219700" y="2060575"/>
            <a:ext cx="3671888"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14400" y="1844675"/>
            <a:ext cx="7772400" cy="4175125"/>
          </a:xfrm>
        </p:spPr>
        <p:txBody>
          <a:bodyPr>
            <a:normAutofit lnSpcReduction="10000"/>
          </a:bodyPr>
          <a:lstStyle/>
          <a:p>
            <a:pPr marL="274320" indent="-274320" eaLnBrk="1" fontAlgn="auto" hangingPunct="1">
              <a:spcBef>
                <a:spcPts val="580"/>
              </a:spcBef>
              <a:spcAft>
                <a:spcPts val="0"/>
              </a:spcAft>
              <a:buFont typeface="Wingdings 2"/>
              <a:buChar char=""/>
              <a:defRPr/>
            </a:pPr>
            <a:r>
              <a:rPr lang="en-US" b="1" dirty="0" smtClean="0"/>
              <a:t>The leading causes of NCD deaths in 2008 were: cardiovascular diseases (17 million deaths, or 48% of NCD deaths); cancers (7.6 million, or 21% of NCD deaths); and respiratory diseases, including asthma and chronic obstructive pulmonary disease (COPD), (4.2 million). Diabetes caused an additional 1.3 million deaths.</a:t>
            </a:r>
            <a:endParaRPr lang="ru-RU" b="1" dirty="0" smtClean="0"/>
          </a:p>
          <a:p>
            <a:pPr marL="274320" indent="-274320" eaLnBrk="1" fontAlgn="auto" hangingPunct="1">
              <a:spcBef>
                <a:spcPts val="580"/>
              </a:spcBef>
              <a:spcAft>
                <a:spcPts val="0"/>
              </a:spcAft>
              <a:buFont typeface="Wingdings 2"/>
              <a:buChar char=""/>
              <a:defRPr/>
            </a:pPr>
            <a:r>
              <a:rPr lang="en-US" b="1" dirty="0" err="1" smtClean="0"/>
              <a:t>Behavioural</a:t>
            </a:r>
            <a:r>
              <a:rPr lang="en-US" b="1" dirty="0" smtClean="0"/>
              <a:t> risk factors, including tobacco use, physical inactivity, and unhealthy diet, are responsible for about 80% of coronary heart disease and </a:t>
            </a:r>
            <a:r>
              <a:rPr lang="en-US" b="1" dirty="0" err="1" smtClean="0"/>
              <a:t>cerebrovascular</a:t>
            </a:r>
            <a:r>
              <a:rPr lang="en-US" b="1" dirty="0" smtClean="0"/>
              <a:t> disease.</a:t>
            </a:r>
            <a:endParaRPr lang="ru-RU" b="1" dirty="0" smtClean="0"/>
          </a:p>
        </p:txBody>
      </p:sp>
      <p:sp>
        <p:nvSpPr>
          <p:cNvPr id="4" name="Заголовок 1"/>
          <p:cNvSpPr>
            <a:spLocks noGrp="1"/>
          </p:cNvSpPr>
          <p:nvPr>
            <p:ph type="title"/>
          </p:nvPr>
        </p:nvSpPr>
        <p:spPr>
          <a:xfrm>
            <a:off x="395288" y="274638"/>
            <a:ext cx="8291512" cy="1570037"/>
          </a:xfrm>
        </p:spPr>
        <p:txBody>
          <a:bodyPr>
            <a:normAutofit fontScale="90000"/>
          </a:bodyPr>
          <a:lstStyle/>
          <a:p>
            <a:pPr eaLnBrk="1" hangingPunct="1">
              <a:defRPr/>
            </a:pPr>
            <a:r>
              <a:rPr lang="en-US" sz="3200" b="1" smtClean="0"/>
              <a:t>Global status report on noncommunicable diseases </a:t>
            </a:r>
            <a:r>
              <a:rPr lang="ru-RU" sz="3200" b="1" smtClean="0">
                <a:latin typeface="Arial" charset="0"/>
              </a:rPr>
              <a:t/>
            </a:r>
            <a:br>
              <a:rPr lang="ru-RU" sz="3200" b="1" smtClean="0">
                <a:latin typeface="Arial" charset="0"/>
              </a:rPr>
            </a:br>
            <a:r>
              <a:rPr lang="en-US" sz="3600" b="1" smtClean="0"/>
              <a:t>(</a:t>
            </a:r>
            <a:r>
              <a:rPr lang="en-US" sz="2400" b="1" smtClean="0"/>
              <a:t>April 2011 the World Health Organization (WHO) </a:t>
            </a:r>
            <a:r>
              <a:rPr lang="en-US" sz="2900" b="1" smtClean="0"/>
              <a:t>)</a:t>
            </a:r>
            <a:endParaRPr lang="ru-RU" sz="2400" b="1" smtClean="0"/>
          </a:p>
        </p:txBody>
      </p:sp>
      <p:sp>
        <p:nvSpPr>
          <p:cNvPr id="5" name="Номер слайда 4"/>
          <p:cNvSpPr>
            <a:spLocks noGrp="1"/>
          </p:cNvSpPr>
          <p:nvPr>
            <p:ph type="sldNum" sz="quarter" idx="12"/>
          </p:nvPr>
        </p:nvSpPr>
        <p:spPr/>
        <p:txBody>
          <a:bodyPr/>
          <a:lstStyle/>
          <a:p>
            <a:pPr>
              <a:defRPr/>
            </a:pPr>
            <a:fld id="{E57B500C-38C7-4D82-A050-326FE3DC6DBA}" type="slidenum">
              <a:rPr lang="ru-RU"/>
              <a:pPr>
                <a:defRPr/>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eaLnBrk="1" hangingPunct="1"/>
            <a:r>
              <a:rPr lang="en-US" sz="3600" b="1" smtClean="0"/>
              <a:t>Cardiovascular diseases</a:t>
            </a:r>
            <a:endParaRPr lang="ru-RU" sz="3600" b="1" smtClean="0"/>
          </a:p>
        </p:txBody>
      </p:sp>
      <p:sp>
        <p:nvSpPr>
          <p:cNvPr id="12291" name="Содержимое 2"/>
          <p:cNvSpPr>
            <a:spLocks noGrp="1"/>
          </p:cNvSpPr>
          <p:nvPr>
            <p:ph sz="quarter" idx="1"/>
          </p:nvPr>
        </p:nvSpPr>
        <p:spPr/>
        <p:txBody>
          <a:bodyPr/>
          <a:lstStyle/>
          <a:p>
            <a:pPr eaLnBrk="1" hangingPunct="1"/>
            <a:r>
              <a:rPr lang="en-US" sz="2400" b="1" smtClean="0"/>
              <a:t>Cardiovascular disease is caused by disorders of the heart and blood vessels, and includes coronary heart disease (heart attacks), cerebrovascular disease (stroke), raised blood pressure (hypertension), peripheral artery disease, rheumatic heart disease, congenital heart disease and heart failure. </a:t>
            </a:r>
            <a:endParaRPr lang="ru-RU" sz="2400" b="1" smtClean="0"/>
          </a:p>
          <a:p>
            <a:pPr eaLnBrk="1" hangingPunct="1"/>
            <a:r>
              <a:rPr lang="en-US" sz="2400" b="1" smtClean="0"/>
              <a:t>Although heart attacks and strokes are major killers in all parts of the world, 80% of premature deaths from these causes could be avoided by controlling the main risk factors: tobacco, unhealthy diet and physical inactivity.</a:t>
            </a:r>
            <a:endParaRPr lang="ru-RU" sz="2400" b="1" smtClean="0"/>
          </a:p>
        </p:txBody>
      </p:sp>
      <p:sp>
        <p:nvSpPr>
          <p:cNvPr id="4" name="Номер слайда 3"/>
          <p:cNvSpPr>
            <a:spLocks noGrp="1"/>
          </p:cNvSpPr>
          <p:nvPr>
            <p:ph type="sldNum" sz="quarter" idx="12"/>
          </p:nvPr>
        </p:nvSpPr>
        <p:spPr/>
        <p:txBody>
          <a:bodyPr/>
          <a:lstStyle/>
          <a:p>
            <a:pPr>
              <a:defRPr/>
            </a:pPr>
            <a:fld id="{76BC8B34-DC55-4A2F-B510-10E0BB2E28EC}" type="slidenum">
              <a:rPr lang="ru-RU"/>
              <a:pPr>
                <a:defRPr/>
              </a:pPr>
              <a:t>9</a:t>
            </a:fld>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631</TotalTime>
  <Words>2645</Words>
  <Application>Microsoft Office PowerPoint</Application>
  <PresentationFormat>On-screen Show (4:3)</PresentationFormat>
  <Paragraphs>243</Paragraphs>
  <Slides>42</Slides>
  <Notes>41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Справедливость</vt:lpstr>
      <vt:lpstr>بسم الله الرحمن الرحيم </vt:lpstr>
      <vt:lpstr>NONCOMMUNICABLE  DISEASES</vt:lpstr>
      <vt:lpstr>What are non-communicable diseases?</vt:lpstr>
      <vt:lpstr>Slide 4</vt:lpstr>
      <vt:lpstr>Slide 5</vt:lpstr>
      <vt:lpstr>Global status report on noncommunicable diseases  (April 2011 the World Health Organization (WHO) )</vt:lpstr>
      <vt:lpstr>Slide 7</vt:lpstr>
      <vt:lpstr>Global status report on noncommunicable diseases  (April 2011 the World Health Organization (WHO) )</vt:lpstr>
      <vt:lpstr>Cardiovascular diseases</vt:lpstr>
      <vt:lpstr>Cardiovascular diseases: Facts and figures</vt:lpstr>
      <vt:lpstr>Cardiovascular diseases: Contributing / Risk factors</vt:lpstr>
      <vt:lpstr>Cardiovascular diseases: Prevention</vt:lpstr>
      <vt:lpstr>Cardiovascular diseases: Prevention</vt:lpstr>
      <vt:lpstr>Slide 14</vt:lpstr>
      <vt:lpstr>Cardiovascular diseases: Treatment</vt:lpstr>
      <vt:lpstr>Cancer</vt:lpstr>
      <vt:lpstr>Cancer: Interaction between a person’s genetic factors and any of three categories of external agents</vt:lpstr>
      <vt:lpstr>Cancer:  the majority of cancer deaths</vt:lpstr>
      <vt:lpstr>Cancer:  risk factors for cancer </vt:lpstr>
      <vt:lpstr>Cancer:  policy</vt:lpstr>
      <vt:lpstr>Cancer:  policy</vt:lpstr>
      <vt:lpstr>Cancer:  national cancer control programme</vt:lpstr>
      <vt:lpstr>Chronic respiratory diseases: Quick facts and figures</vt:lpstr>
      <vt:lpstr>Chronic respiratory diseases: Quick facts and figures</vt:lpstr>
      <vt:lpstr>Chronic respiratory diseases: Quick facts and figures</vt:lpstr>
      <vt:lpstr>Chronic respiratory diseases: Quick facts and figures</vt:lpstr>
      <vt:lpstr>Chronic respiratory diseases: Quick facts and figures</vt:lpstr>
      <vt:lpstr>Diabetes</vt:lpstr>
      <vt:lpstr>Diabetes: Quick facts and figures</vt:lpstr>
      <vt:lpstr>Diabetes: Quick facts and figures</vt:lpstr>
      <vt:lpstr>Diabetes: Quick facts and figures</vt:lpstr>
      <vt:lpstr>Diabetes: Health implications</vt:lpstr>
      <vt:lpstr>Diabetes: Prevention</vt:lpstr>
      <vt:lpstr>Diabetes: Control</vt:lpstr>
      <vt:lpstr>Obesity</vt:lpstr>
      <vt:lpstr>Obesity</vt:lpstr>
      <vt:lpstr>Obesity: Quick facts and figures</vt:lpstr>
      <vt:lpstr>Obesity: Quick facts and figures</vt:lpstr>
      <vt:lpstr>Obesity: Quick facts and figures</vt:lpstr>
      <vt:lpstr>Obesity: Quick facts and figures</vt:lpstr>
      <vt:lpstr>Obesity: Quick facts and figures</vt:lpstr>
      <vt:lpstr>Slide 42</vt:lpstr>
    </vt:vector>
  </TitlesOfParts>
  <Company>ИЭФБ РАН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NONCOMMUNICABLE  DISEASES</dc:title>
  <dc:creator>Антон</dc:creator>
  <cp:lastModifiedBy>...</cp:lastModifiedBy>
  <cp:revision>60</cp:revision>
  <dcterms:created xsi:type="dcterms:W3CDTF">2012-11-25T20:38:04Z</dcterms:created>
  <dcterms:modified xsi:type="dcterms:W3CDTF">2015-07-30T08:52:00Z</dcterms:modified>
</cp:coreProperties>
</file>