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3" r:id="rId6"/>
    <p:sldId id="264" r:id="rId7"/>
    <p:sldId id="270" r:id="rId8"/>
    <p:sldId id="258" r:id="rId9"/>
    <p:sldId id="275" r:id="rId10"/>
    <p:sldId id="273" r:id="rId11"/>
    <p:sldId id="274" r:id="rId12"/>
    <p:sldId id="277" r:id="rId13"/>
    <p:sldId id="262" r:id="rId14"/>
    <p:sldId id="265" r:id="rId15"/>
    <p:sldId id="266" r:id="rId16"/>
    <p:sldId id="269" r:id="rId17"/>
    <p:sldId id="278" r:id="rId18"/>
    <p:sldId id="268" r:id="rId19"/>
    <p:sldId id="271" r:id="rId20"/>
    <p:sldId id="259" r:id="rId21"/>
    <p:sldId id="26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AF592-DB40-45FD-9D89-A12F714EBDEE}"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AF592-DB40-45FD-9D89-A12F714EBDEE}"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AF592-DB40-45FD-9D89-A12F714EBDEE}"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AF592-DB40-45FD-9D89-A12F714EBDEE}"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AF592-DB40-45FD-9D89-A12F714EBDEE}"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AF592-DB40-45FD-9D89-A12F714EBDEE}"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AF592-DB40-45FD-9D89-A12F714EBDEE}" type="datetimeFigureOut">
              <a:rPr lang="en-US" smtClean="0"/>
              <a:pPr/>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AF592-DB40-45FD-9D89-A12F714EBDEE}" type="datetimeFigureOut">
              <a:rPr lang="en-US" smtClean="0"/>
              <a:pPr/>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AF592-DB40-45FD-9D89-A12F714EBDEE}" type="datetimeFigureOut">
              <a:rPr lang="en-US" smtClean="0"/>
              <a:pPr/>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AF592-DB40-45FD-9D89-A12F714EBDEE}"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AF592-DB40-45FD-9D89-A12F714EBDEE}"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6BA37-5683-4F6F-B6DE-B1E0B7EA43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AF592-DB40-45FD-9D89-A12F714EBDEE}" type="datetimeFigureOut">
              <a:rPr lang="en-US" smtClean="0"/>
              <a:pPr/>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6BA37-5683-4F6F-B6DE-B1E0B7EA43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917575"/>
          </a:xfrm>
        </p:spPr>
        <p:txBody>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Subtitle 2"/>
          <p:cNvSpPr>
            <a:spLocks noGrp="1"/>
          </p:cNvSpPr>
          <p:nvPr>
            <p:ph type="subTitle" idx="1"/>
          </p:nvPr>
        </p:nvSpPr>
        <p:spPr>
          <a:xfrm>
            <a:off x="533400" y="3352800"/>
            <a:ext cx="8305800" cy="1752600"/>
          </a:xfrm>
        </p:spPr>
        <p:txBody>
          <a:bodyPr/>
          <a:lstStyle/>
          <a:p>
            <a:r>
              <a:rPr lang="en-US" b="1" dirty="0" smtClean="0">
                <a:solidFill>
                  <a:schemeClr val="tx1"/>
                </a:solidFill>
              </a:rPr>
              <a:t>Abdul-Monaf Al-Jadiry, </a:t>
            </a:r>
            <a:r>
              <a:rPr lang="en-US" sz="2400" b="1" i="1" dirty="0" smtClean="0">
                <a:solidFill>
                  <a:schemeClr val="tx1"/>
                </a:solidFill>
              </a:rPr>
              <a:t>M.D.; FRCPsych</a:t>
            </a:r>
            <a:endParaRPr lang="en-US" sz="2800" b="1" i="1" dirty="0" smtClean="0">
              <a:solidFill>
                <a:schemeClr val="tx1"/>
              </a:solidFill>
            </a:endParaRPr>
          </a:p>
          <a:p>
            <a:r>
              <a:rPr lang="en-US" b="1" dirty="0" smtClean="0">
                <a:solidFill>
                  <a:schemeClr val="tx1"/>
                </a:solidFill>
              </a:rPr>
              <a:t>Professor of Psychiatry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1295400"/>
            <a:ext cx="8839200" cy="5334000"/>
          </a:xfrm>
        </p:spPr>
        <p:txBody>
          <a:bodyPr>
            <a:noAutofit/>
          </a:bodyPr>
          <a:lstStyle/>
          <a:p>
            <a:pPr fontAlgn="base"/>
            <a:r>
              <a:rPr lang="en-US" b="1" dirty="0" smtClean="0">
                <a:solidFill>
                  <a:schemeClr val="accent2">
                    <a:lumMod val="50000"/>
                  </a:schemeClr>
                </a:solidFill>
              </a:rPr>
              <a:t>Extrinsic </a:t>
            </a:r>
            <a:r>
              <a:rPr lang="en-US" b="1" dirty="0" smtClean="0">
                <a:solidFill>
                  <a:schemeClr val="accent2">
                    <a:lumMod val="50000"/>
                  </a:schemeClr>
                </a:solidFill>
              </a:rPr>
              <a:t>rewards </a:t>
            </a:r>
            <a:r>
              <a:rPr lang="en-US" b="1" dirty="0" smtClean="0"/>
              <a:t>can be used to motivate people to acquire </a:t>
            </a:r>
            <a:r>
              <a:rPr lang="en-US" b="1" dirty="0" smtClean="0">
                <a:solidFill>
                  <a:schemeClr val="accent2">
                    <a:lumMod val="50000"/>
                  </a:schemeClr>
                </a:solidFill>
              </a:rPr>
              <a:t>new skills</a:t>
            </a:r>
            <a:r>
              <a:rPr lang="en-US" b="1" dirty="0" smtClean="0"/>
              <a:t> or knowledge. </a:t>
            </a:r>
          </a:p>
          <a:p>
            <a:pPr fontAlgn="base"/>
            <a:r>
              <a:rPr lang="en-US" b="1" dirty="0" smtClean="0"/>
              <a:t>Once these early skills have been learned, people may then become </a:t>
            </a:r>
            <a:r>
              <a:rPr lang="en-US" b="1" dirty="0" smtClean="0">
                <a:solidFill>
                  <a:schemeClr val="accent2">
                    <a:lumMod val="50000"/>
                  </a:schemeClr>
                </a:solidFill>
              </a:rPr>
              <a:t>more intrinsically motivated </a:t>
            </a:r>
            <a:r>
              <a:rPr lang="en-US" b="1" dirty="0" smtClean="0"/>
              <a:t>to pursue the activity.</a:t>
            </a:r>
          </a:p>
          <a:p>
            <a:pPr fontAlgn="base"/>
            <a:r>
              <a:rPr lang="en-US" b="1" dirty="0" smtClean="0">
                <a:solidFill>
                  <a:schemeClr val="accent2">
                    <a:lumMod val="50000"/>
                  </a:schemeClr>
                </a:solidFill>
              </a:rPr>
              <a:t>External rewards </a:t>
            </a:r>
            <a:r>
              <a:rPr lang="en-US" b="1" dirty="0" smtClean="0"/>
              <a:t>can also be a </a:t>
            </a:r>
            <a:r>
              <a:rPr lang="en-US" b="1" dirty="0" smtClean="0">
                <a:solidFill>
                  <a:schemeClr val="accent2">
                    <a:lumMod val="50000"/>
                  </a:schemeClr>
                </a:solidFill>
              </a:rPr>
              <a:t>source of feedback</a:t>
            </a:r>
            <a:r>
              <a:rPr lang="en-US" b="1" dirty="0" smtClean="0"/>
              <a:t>, allowing people to know when their performance has achieved a standard deserving </a:t>
            </a:r>
            <a:r>
              <a:rPr lang="en-US" b="1" dirty="0" smtClean="0">
                <a:solidFill>
                  <a:schemeClr val="accent2">
                    <a:lumMod val="50000"/>
                  </a:schemeClr>
                </a:solidFill>
              </a:rPr>
              <a:t>reinforcement</a:t>
            </a:r>
            <a:r>
              <a:rPr lang="en-US" b="1" dirty="0" smtClean="0"/>
              <a:t>.</a:t>
            </a:r>
          </a:p>
          <a:p>
            <a:pPr fontAlgn="base"/>
            <a:endParaRPr lang="en-US" sz="2800" dirty="0" smtClean="0"/>
          </a:p>
          <a:p>
            <a:pPr fontAlgn="base"/>
            <a:endParaRPr lang="en-US" sz="2800" dirty="0" smtClean="0"/>
          </a:p>
          <a:p>
            <a:pPr fontAlgn="base"/>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914400"/>
            <a:ext cx="8839200" cy="5715000"/>
          </a:xfrm>
        </p:spPr>
        <p:txBody>
          <a:bodyPr>
            <a:noAutofit/>
          </a:bodyPr>
          <a:lstStyle/>
          <a:p>
            <a:pPr fontAlgn="base"/>
            <a:r>
              <a:rPr lang="en-US" b="1" dirty="0" smtClean="0">
                <a:solidFill>
                  <a:schemeClr val="accent2">
                    <a:lumMod val="50000"/>
                  </a:schemeClr>
                </a:solidFill>
              </a:rPr>
              <a:t>Extrinsic motivators</a:t>
            </a:r>
            <a:r>
              <a:rPr lang="en-US" b="1" dirty="0" smtClean="0"/>
              <a:t> should be avoided in situations where the individual already finds the activity intrinsically rewarding. Offering a reward might make a "play" activity seem more like "work“</a:t>
            </a:r>
          </a:p>
          <a:p>
            <a:pPr fontAlgn="base"/>
            <a:r>
              <a:rPr lang="en-US" b="1" dirty="0" smtClean="0">
                <a:solidFill>
                  <a:schemeClr val="accent2">
                    <a:lumMod val="50000"/>
                  </a:schemeClr>
                </a:solidFill>
              </a:rPr>
              <a:t>Unexpected external rewards</a:t>
            </a:r>
            <a:r>
              <a:rPr lang="en-US" b="1" dirty="0" smtClean="0"/>
              <a:t> typically do not decrease intrinsic motivation. </a:t>
            </a:r>
            <a:endParaRPr lang="en-US" dirty="0" smtClean="0"/>
          </a:p>
          <a:p>
            <a:pPr fontAlgn="base"/>
            <a:r>
              <a:rPr lang="en-US" b="1" dirty="0" smtClean="0">
                <a:solidFill>
                  <a:schemeClr val="accent2">
                    <a:lumMod val="50000"/>
                  </a:schemeClr>
                </a:solidFill>
              </a:rPr>
              <a:t>Praise</a:t>
            </a:r>
            <a:r>
              <a:rPr lang="en-US" b="1" dirty="0" smtClean="0"/>
              <a:t> can help increase internal motivation.</a:t>
            </a:r>
            <a:r>
              <a:rPr lang="en-US" dirty="0" smtClean="0"/>
              <a:t> </a:t>
            </a:r>
          </a:p>
          <a:p>
            <a:pPr fontAlgn="base"/>
            <a:r>
              <a:rPr lang="en-US" b="1" dirty="0" smtClean="0">
                <a:solidFill>
                  <a:schemeClr val="accent2">
                    <a:lumMod val="50000"/>
                  </a:schemeClr>
                </a:solidFill>
              </a:rPr>
              <a:t>Intrinsic motivation </a:t>
            </a:r>
            <a:r>
              <a:rPr lang="en-US" b="1" dirty="0" smtClean="0"/>
              <a:t>will decrease, however, when external rewards are given for completing a particular task or only doing minimal work. </a:t>
            </a:r>
            <a:endParaRPr lang="en-US" dirty="0" smtClean="0"/>
          </a:p>
          <a:p>
            <a:pPr fontAlgn="base">
              <a:buNone/>
            </a:pPr>
            <a:endParaRPr lang="en-US" sz="2800" dirty="0" smtClean="0"/>
          </a:p>
          <a:p>
            <a:pPr fontAlgn="base"/>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914400"/>
            <a:ext cx="8839200" cy="5715000"/>
          </a:xfrm>
        </p:spPr>
        <p:txBody>
          <a:bodyPr>
            <a:noAutofit/>
          </a:bodyPr>
          <a:lstStyle/>
          <a:p>
            <a:pPr fontAlgn="base"/>
            <a:r>
              <a:rPr lang="en-US" b="1" dirty="0" smtClean="0"/>
              <a:t>In learning settings </a:t>
            </a:r>
            <a:r>
              <a:rPr lang="en-US" b="1" dirty="0" smtClean="0">
                <a:solidFill>
                  <a:schemeClr val="accent2">
                    <a:lumMod val="50000"/>
                  </a:schemeClr>
                </a:solidFill>
              </a:rPr>
              <a:t>extrinsic </a:t>
            </a:r>
            <a:r>
              <a:rPr lang="en-US" b="1" dirty="0" smtClean="0">
                <a:solidFill>
                  <a:schemeClr val="accent2">
                    <a:lumMod val="50000"/>
                  </a:schemeClr>
                </a:solidFill>
              </a:rPr>
              <a:t>and intrinsic motivation </a:t>
            </a:r>
            <a:r>
              <a:rPr lang="en-US" b="1" dirty="0" smtClean="0"/>
              <a:t>can also play a significant role in learning settings. </a:t>
            </a:r>
          </a:p>
          <a:p>
            <a:pPr fontAlgn="base"/>
            <a:r>
              <a:rPr lang="en-US" b="1" dirty="0" smtClean="0"/>
              <a:t>Some experts </a:t>
            </a:r>
            <a:r>
              <a:rPr lang="en-US" b="1" dirty="0" smtClean="0">
                <a:solidFill>
                  <a:schemeClr val="accent2">
                    <a:lumMod val="50000"/>
                  </a:schemeClr>
                </a:solidFill>
              </a:rPr>
              <a:t>argue</a:t>
            </a:r>
            <a:r>
              <a:rPr lang="en-US" b="1" dirty="0" smtClean="0"/>
              <a:t> that the traditional emphasis on external rewards such as grades, report cards, and gold stars </a:t>
            </a:r>
            <a:r>
              <a:rPr lang="en-US" b="1" dirty="0" smtClean="0">
                <a:solidFill>
                  <a:schemeClr val="accent2">
                    <a:lumMod val="50000"/>
                  </a:schemeClr>
                </a:solidFill>
              </a:rPr>
              <a:t>undermines </a:t>
            </a:r>
            <a:r>
              <a:rPr lang="en-US" b="1" dirty="0" smtClean="0"/>
              <a:t>any existing intrinsic motivation that students might have. </a:t>
            </a:r>
          </a:p>
          <a:p>
            <a:pPr fontAlgn="base"/>
            <a:r>
              <a:rPr lang="en-US" b="1" dirty="0" smtClean="0"/>
              <a:t>Others suggest that these extrinsic motivators help students feel more competent in the classroom, thus </a:t>
            </a:r>
            <a:r>
              <a:rPr lang="en-US" b="1" dirty="0" smtClean="0">
                <a:solidFill>
                  <a:schemeClr val="accent2">
                    <a:lumMod val="50000"/>
                  </a:schemeClr>
                </a:solidFill>
              </a:rPr>
              <a:t>enhancing</a:t>
            </a:r>
            <a:r>
              <a:rPr lang="en-US" b="1" dirty="0" smtClean="0"/>
              <a:t> intrinsic motivation.</a:t>
            </a:r>
          </a:p>
          <a:p>
            <a:pPr fontAlgn="base"/>
            <a:endParaRPr lang="en-US" sz="2800" dirty="0" smtClean="0"/>
          </a:p>
          <a:p>
            <a:pPr fontAlgn="base"/>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dirty="0" smtClean="0">
                <a:solidFill>
                  <a:schemeClr val="accent2">
                    <a:lumMod val="50000"/>
                  </a:schemeClr>
                </a:solidFill>
              </a:rPr>
              <a:t>Theories of motivation </a:t>
            </a:r>
            <a:endParaRPr lang="en-US" b="1" dirty="0">
              <a:solidFill>
                <a:schemeClr val="accent2">
                  <a:lumMod val="50000"/>
                </a:schemeClr>
              </a:solidFill>
            </a:endParaRPr>
          </a:p>
        </p:txBody>
      </p:sp>
      <p:sp>
        <p:nvSpPr>
          <p:cNvPr id="3" name="Content Placeholder 2"/>
          <p:cNvSpPr>
            <a:spLocks noGrp="1"/>
          </p:cNvSpPr>
          <p:nvPr>
            <p:ph idx="1"/>
          </p:nvPr>
        </p:nvSpPr>
        <p:spPr>
          <a:xfrm>
            <a:off x="228600" y="990600"/>
            <a:ext cx="8686800" cy="5562600"/>
          </a:xfrm>
        </p:spPr>
        <p:txBody>
          <a:bodyPr>
            <a:normAutofit fontScale="92500" lnSpcReduction="20000"/>
          </a:bodyPr>
          <a:lstStyle/>
          <a:p>
            <a:pPr fontAlgn="base">
              <a:lnSpc>
                <a:spcPct val="150000"/>
              </a:lnSpc>
              <a:buNone/>
            </a:pPr>
            <a:r>
              <a:rPr lang="en-US" b="1" dirty="0" smtClean="0"/>
              <a:t>A number of theories of motivation have been proposed including: </a:t>
            </a:r>
          </a:p>
          <a:p>
            <a:pPr fontAlgn="base">
              <a:lnSpc>
                <a:spcPct val="150000"/>
              </a:lnSpc>
            </a:pPr>
            <a:r>
              <a:rPr lang="en-US" b="1" dirty="0" smtClean="0">
                <a:solidFill>
                  <a:schemeClr val="accent2">
                    <a:lumMod val="50000"/>
                  </a:schemeClr>
                </a:solidFill>
              </a:rPr>
              <a:t>Drive theory</a:t>
            </a:r>
          </a:p>
          <a:p>
            <a:pPr fontAlgn="base">
              <a:lnSpc>
                <a:spcPct val="150000"/>
              </a:lnSpc>
            </a:pPr>
            <a:r>
              <a:rPr lang="en-US" b="1" dirty="0" smtClean="0">
                <a:solidFill>
                  <a:schemeClr val="accent2">
                    <a:lumMod val="50000"/>
                  </a:schemeClr>
                </a:solidFill>
              </a:rPr>
              <a:t>Instinct theory </a:t>
            </a:r>
          </a:p>
          <a:p>
            <a:pPr fontAlgn="base">
              <a:lnSpc>
                <a:spcPct val="150000"/>
              </a:lnSpc>
            </a:pPr>
            <a:r>
              <a:rPr lang="en-US" b="1" dirty="0" smtClean="0">
                <a:solidFill>
                  <a:schemeClr val="accent2">
                    <a:lumMod val="50000"/>
                  </a:schemeClr>
                </a:solidFill>
              </a:rPr>
              <a:t>Psychoanalytic theory</a:t>
            </a:r>
          </a:p>
          <a:p>
            <a:pPr fontAlgn="base">
              <a:lnSpc>
                <a:spcPct val="150000"/>
              </a:lnSpc>
            </a:pPr>
            <a:r>
              <a:rPr lang="en-US" b="1" dirty="0" smtClean="0">
                <a:solidFill>
                  <a:schemeClr val="accent2">
                    <a:lumMod val="50000"/>
                  </a:schemeClr>
                </a:solidFill>
              </a:rPr>
              <a:t>Arousal theory</a:t>
            </a:r>
          </a:p>
          <a:p>
            <a:pPr fontAlgn="base">
              <a:lnSpc>
                <a:spcPct val="150000"/>
              </a:lnSpc>
            </a:pPr>
            <a:r>
              <a:rPr lang="en-US" b="1" dirty="0" smtClean="0">
                <a:solidFill>
                  <a:schemeClr val="accent2">
                    <a:lumMod val="50000"/>
                  </a:schemeClr>
                </a:solidFill>
              </a:rPr>
              <a:t>Incentive theory</a:t>
            </a:r>
          </a:p>
          <a:p>
            <a:pPr fontAlgn="base">
              <a:lnSpc>
                <a:spcPct val="150000"/>
              </a:lnSpc>
            </a:pPr>
            <a:r>
              <a:rPr lang="en-US" b="1" dirty="0" smtClean="0">
                <a:solidFill>
                  <a:schemeClr val="accent2">
                    <a:lumMod val="50000"/>
                  </a:schemeClr>
                </a:solidFill>
              </a:rPr>
              <a:t>Humanistic theory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b="1" dirty="0" smtClean="0">
                <a:solidFill>
                  <a:schemeClr val="accent2">
                    <a:lumMod val="50000"/>
                  </a:schemeClr>
                </a:solidFill>
              </a:rPr>
              <a:t>Drive theory of motivation </a:t>
            </a:r>
            <a:endParaRPr lang="en-US" b="1" dirty="0">
              <a:solidFill>
                <a:schemeClr val="accent2">
                  <a:lumMod val="50000"/>
                </a:schemeClr>
              </a:solidFill>
            </a:endParaRPr>
          </a:p>
        </p:txBody>
      </p:sp>
      <p:sp>
        <p:nvSpPr>
          <p:cNvPr id="3" name="Content Placeholder 2"/>
          <p:cNvSpPr>
            <a:spLocks noGrp="1"/>
          </p:cNvSpPr>
          <p:nvPr>
            <p:ph idx="1"/>
          </p:nvPr>
        </p:nvSpPr>
        <p:spPr>
          <a:xfrm>
            <a:off x="152400" y="1066800"/>
            <a:ext cx="8839200" cy="5562600"/>
          </a:xfrm>
        </p:spPr>
        <p:txBody>
          <a:bodyPr>
            <a:normAutofit fontScale="85000" lnSpcReduction="10000"/>
          </a:bodyPr>
          <a:lstStyle/>
          <a:p>
            <a:pPr fontAlgn="base">
              <a:lnSpc>
                <a:spcPct val="150000"/>
              </a:lnSpc>
            </a:pPr>
            <a:r>
              <a:rPr lang="en-US" b="1" dirty="0" smtClean="0">
                <a:solidFill>
                  <a:schemeClr val="accent2">
                    <a:lumMod val="50000"/>
                  </a:schemeClr>
                </a:solidFill>
              </a:rPr>
              <a:t>Drives </a:t>
            </a:r>
            <a:r>
              <a:rPr lang="en-US" b="1" dirty="0" smtClean="0"/>
              <a:t>pertain to </a:t>
            </a:r>
            <a:r>
              <a:rPr lang="en-US" b="1" dirty="0" smtClean="0"/>
              <a:t>the most basic physiological needs of man such as hunger, thirst, sex, and self-preservation. </a:t>
            </a:r>
            <a:endParaRPr lang="en-US" b="1" dirty="0" smtClean="0"/>
          </a:p>
          <a:p>
            <a:pPr fontAlgn="base">
              <a:lnSpc>
                <a:spcPct val="150000"/>
              </a:lnSpc>
            </a:pPr>
            <a:r>
              <a:rPr lang="en-US" dirty="0" smtClean="0"/>
              <a:t> </a:t>
            </a:r>
            <a:r>
              <a:rPr lang="en-US" b="1" dirty="0" smtClean="0"/>
              <a:t>Many </a:t>
            </a:r>
            <a:r>
              <a:rPr lang="en-US" b="1" dirty="0" smtClean="0"/>
              <a:t>of our behaviors such as eating, drinking and sleeping are motivated by </a:t>
            </a:r>
            <a:r>
              <a:rPr lang="en-US" b="1" dirty="0" smtClean="0">
                <a:solidFill>
                  <a:schemeClr val="accent2">
                    <a:lumMod val="50000"/>
                  </a:schemeClr>
                </a:solidFill>
              </a:rPr>
              <a:t>biology</a:t>
            </a:r>
            <a:r>
              <a:rPr lang="en-US" b="1" dirty="0" smtClean="0"/>
              <a:t>. </a:t>
            </a:r>
            <a:endParaRPr lang="en-US" b="1" dirty="0" smtClean="0"/>
          </a:p>
          <a:p>
            <a:pPr fontAlgn="base">
              <a:lnSpc>
                <a:spcPct val="150000"/>
              </a:lnSpc>
            </a:pPr>
            <a:r>
              <a:rPr lang="en-US" b="1" dirty="0" smtClean="0"/>
              <a:t>We </a:t>
            </a:r>
            <a:r>
              <a:rPr lang="en-US" b="1" dirty="0" smtClean="0"/>
              <a:t>have a biological need for food, water and sleep, therefore we are motivated to eat, drink and sleep.</a:t>
            </a:r>
          </a:p>
          <a:p>
            <a:pPr fontAlgn="base">
              <a:lnSpc>
                <a:spcPct val="150000"/>
              </a:lnSpc>
            </a:pPr>
            <a:r>
              <a:rPr lang="en-US" b="1" dirty="0" smtClean="0"/>
              <a:t> </a:t>
            </a:r>
            <a:r>
              <a:rPr lang="en-US" b="1" dirty="0" smtClean="0">
                <a:solidFill>
                  <a:schemeClr val="accent2">
                    <a:lumMod val="50000"/>
                  </a:schemeClr>
                </a:solidFill>
              </a:rPr>
              <a:t>Drive theory</a:t>
            </a:r>
            <a:r>
              <a:rPr lang="en-US" b="1" dirty="0" smtClean="0"/>
              <a:t> suggests that people have basic biological drives and that our behaviors are motivated by the need to fulfill these drives.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000" b="1" dirty="0" smtClean="0">
                <a:solidFill>
                  <a:schemeClr val="accent2">
                    <a:lumMod val="50000"/>
                  </a:schemeClr>
                </a:solidFill>
              </a:rPr>
              <a:t>Instinct theory of motivation </a:t>
            </a:r>
            <a:endParaRPr lang="en-US" sz="4000" b="1" dirty="0">
              <a:solidFill>
                <a:schemeClr val="accent2">
                  <a:lumMod val="50000"/>
                </a:schemeClr>
              </a:solidFill>
            </a:endParaRPr>
          </a:p>
        </p:txBody>
      </p:sp>
      <p:sp>
        <p:nvSpPr>
          <p:cNvPr id="3" name="Content Placeholder 2"/>
          <p:cNvSpPr>
            <a:spLocks noGrp="1"/>
          </p:cNvSpPr>
          <p:nvPr>
            <p:ph idx="1"/>
          </p:nvPr>
        </p:nvSpPr>
        <p:spPr>
          <a:xfrm>
            <a:off x="152400" y="1143000"/>
            <a:ext cx="8839200" cy="5486400"/>
          </a:xfrm>
        </p:spPr>
        <p:txBody>
          <a:bodyPr>
            <a:normAutofit fontScale="92500" lnSpcReduction="20000"/>
          </a:bodyPr>
          <a:lstStyle/>
          <a:p>
            <a:pPr fontAlgn="base">
              <a:lnSpc>
                <a:spcPct val="160000"/>
              </a:lnSpc>
            </a:pPr>
            <a:r>
              <a:rPr lang="en-US" b="1" dirty="0" smtClean="0">
                <a:solidFill>
                  <a:schemeClr val="accent2">
                    <a:lumMod val="50000"/>
                  </a:schemeClr>
                </a:solidFill>
              </a:rPr>
              <a:t>Instinct</a:t>
            </a:r>
            <a:r>
              <a:rPr lang="en-US" dirty="0" smtClean="0"/>
              <a:t> </a:t>
            </a:r>
            <a:r>
              <a:rPr lang="en-US" b="1" dirty="0" smtClean="0"/>
              <a:t>is a fixed and inborn pattern of behavior. </a:t>
            </a:r>
          </a:p>
          <a:p>
            <a:pPr fontAlgn="base">
              <a:lnSpc>
                <a:spcPct val="160000"/>
              </a:lnSpc>
            </a:pPr>
            <a:r>
              <a:rPr lang="en-US" b="1" dirty="0" smtClean="0"/>
              <a:t>The instinct theory of motivation suggests that behaviors are motivated by </a:t>
            </a:r>
            <a:r>
              <a:rPr lang="en-US" b="1" dirty="0" smtClean="0">
                <a:solidFill>
                  <a:schemeClr val="accent2">
                    <a:lumMod val="50000"/>
                  </a:schemeClr>
                </a:solidFill>
              </a:rPr>
              <a:t>instincts.</a:t>
            </a:r>
            <a:r>
              <a:rPr lang="en-US" b="1" dirty="0" smtClean="0"/>
              <a:t> </a:t>
            </a:r>
          </a:p>
          <a:p>
            <a:pPr fontAlgn="base">
              <a:lnSpc>
                <a:spcPct val="160000"/>
              </a:lnSpc>
            </a:pPr>
            <a:r>
              <a:rPr lang="en-US" b="1" dirty="0" smtClean="0"/>
              <a:t>Psychologists have proposed a number of </a:t>
            </a:r>
            <a:r>
              <a:rPr lang="en-US" b="1" dirty="0" smtClean="0">
                <a:solidFill>
                  <a:schemeClr val="accent2">
                    <a:lumMod val="50000"/>
                  </a:schemeClr>
                </a:solidFill>
              </a:rPr>
              <a:t>basic human instincts</a:t>
            </a:r>
            <a:r>
              <a:rPr lang="en-US" b="1" dirty="0" smtClean="0"/>
              <a:t> that motivate behavior. Such instincts might include </a:t>
            </a:r>
            <a:r>
              <a:rPr lang="en-US" b="1" dirty="0" smtClean="0">
                <a:solidFill>
                  <a:schemeClr val="accent2">
                    <a:lumMod val="50000"/>
                  </a:schemeClr>
                </a:solidFill>
              </a:rPr>
              <a:t>biological instincts </a:t>
            </a:r>
            <a:r>
              <a:rPr lang="en-US" b="1" dirty="0" smtClean="0"/>
              <a:t>that are important for an organisms survival such as fear, cleanliness and love.</a:t>
            </a:r>
          </a:p>
          <a:p>
            <a:pPr fontAlgn="base">
              <a:lnSpc>
                <a:spcPct val="160000"/>
              </a:lnSpc>
            </a:pPr>
            <a:endParaRPr lang="en-US"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b="1" dirty="0" smtClean="0">
                <a:solidFill>
                  <a:schemeClr val="accent2">
                    <a:lumMod val="50000"/>
                  </a:schemeClr>
                </a:solidFill>
              </a:rPr>
              <a:t>Psychoanalytic theory of motivation </a:t>
            </a:r>
            <a:endParaRPr lang="en-US" sz="3600" b="1" dirty="0">
              <a:solidFill>
                <a:schemeClr val="accent2">
                  <a:lumMod val="50000"/>
                </a:schemeClr>
              </a:solidFill>
            </a:endParaRPr>
          </a:p>
        </p:txBody>
      </p:sp>
      <p:sp>
        <p:nvSpPr>
          <p:cNvPr id="3" name="Content Placeholder 2"/>
          <p:cNvSpPr>
            <a:spLocks noGrp="1"/>
          </p:cNvSpPr>
          <p:nvPr>
            <p:ph idx="1"/>
          </p:nvPr>
        </p:nvSpPr>
        <p:spPr>
          <a:xfrm>
            <a:off x="152400" y="914400"/>
            <a:ext cx="8839200" cy="5791200"/>
          </a:xfrm>
        </p:spPr>
        <p:txBody>
          <a:bodyPr>
            <a:normAutofit fontScale="92500"/>
          </a:bodyPr>
          <a:lstStyle/>
          <a:p>
            <a:pPr fontAlgn="base"/>
            <a:r>
              <a:rPr lang="en-US" sz="3400" b="1" dirty="0" smtClean="0"/>
              <a:t>  </a:t>
            </a:r>
            <a:r>
              <a:rPr lang="en-US" sz="3400" b="1" dirty="0" smtClean="0"/>
              <a:t>According to </a:t>
            </a:r>
            <a:r>
              <a:rPr lang="en-US" sz="3400" b="1" dirty="0" smtClean="0">
                <a:solidFill>
                  <a:schemeClr val="accent2">
                    <a:lumMod val="50000"/>
                  </a:schemeClr>
                </a:solidFill>
              </a:rPr>
              <a:t>Freud</a:t>
            </a:r>
            <a:r>
              <a:rPr lang="en-US" sz="3400" b="1" dirty="0" smtClean="0"/>
              <a:t>, </a:t>
            </a:r>
            <a:r>
              <a:rPr lang="en-US" sz="3400" b="1" dirty="0" smtClean="0"/>
              <a:t>humans have only two basic drives: </a:t>
            </a:r>
            <a:r>
              <a:rPr lang="en-US" sz="3400" b="1" dirty="0" smtClean="0">
                <a:solidFill>
                  <a:schemeClr val="accent2">
                    <a:lumMod val="50000"/>
                  </a:schemeClr>
                </a:solidFill>
              </a:rPr>
              <a:t>“Eros </a:t>
            </a:r>
            <a:r>
              <a:rPr lang="en-US" sz="3400" b="1" dirty="0" smtClean="0">
                <a:solidFill>
                  <a:schemeClr val="accent2">
                    <a:lumMod val="50000"/>
                  </a:schemeClr>
                </a:solidFill>
              </a:rPr>
              <a:t>(or Life meaning survival) and Thanatos (or death meaning aggression)</a:t>
            </a:r>
            <a:r>
              <a:rPr lang="en-US" sz="3400" b="1" dirty="0" smtClean="0"/>
              <a:t> drives</a:t>
            </a:r>
            <a:r>
              <a:rPr lang="en-US" sz="3400" b="1" dirty="0" smtClean="0"/>
              <a:t>.  </a:t>
            </a:r>
          </a:p>
          <a:p>
            <a:pPr fontAlgn="base"/>
            <a:r>
              <a:rPr lang="en-US" sz="3400" b="1" dirty="0" smtClean="0"/>
              <a:t>According to Psychoanalytic theory, everything we do, every thought we have, and every emotion we experience has one of two goals: to help us </a:t>
            </a:r>
            <a:r>
              <a:rPr lang="en-US" sz="3400" b="1" dirty="0" smtClean="0">
                <a:solidFill>
                  <a:schemeClr val="accent2">
                    <a:lumMod val="50000"/>
                  </a:schemeClr>
                </a:solidFill>
              </a:rPr>
              <a:t>survive</a:t>
            </a:r>
            <a:r>
              <a:rPr lang="en-US" sz="3400" b="1" dirty="0" smtClean="0"/>
              <a:t> or to </a:t>
            </a:r>
            <a:r>
              <a:rPr lang="en-US" sz="3400" b="1" dirty="0" smtClean="0">
                <a:solidFill>
                  <a:schemeClr val="accent2">
                    <a:lumMod val="50000"/>
                  </a:schemeClr>
                </a:solidFill>
              </a:rPr>
              <a:t>prevent our destruction</a:t>
            </a:r>
            <a:r>
              <a:rPr lang="en-US" sz="3400" b="1" dirty="0" smtClean="0"/>
              <a:t>.  </a:t>
            </a:r>
          </a:p>
          <a:p>
            <a:pPr fontAlgn="base"/>
            <a:r>
              <a:rPr lang="en-US" sz="3400" b="1" dirty="0" smtClean="0"/>
              <a:t>Freud believed that the vast majority of our knowledge about these drives is buried in the </a:t>
            </a:r>
            <a:r>
              <a:rPr lang="en-US" sz="3400" b="1" dirty="0" smtClean="0">
                <a:solidFill>
                  <a:schemeClr val="accent2">
                    <a:lumMod val="50000"/>
                  </a:schemeClr>
                </a:solidFill>
              </a:rPr>
              <a:t>unconscious </a:t>
            </a:r>
            <a:r>
              <a:rPr lang="en-US" sz="3400" b="1" dirty="0" smtClean="0"/>
              <a:t>part of the mind.</a:t>
            </a:r>
          </a:p>
          <a:p>
            <a:pPr fontAlgn="base">
              <a:lnSpc>
                <a:spcPct val="150000"/>
              </a:lnSpc>
            </a:pPr>
            <a:endParaRPr lang="en-US" b="1" dirty="0" smtClean="0"/>
          </a:p>
          <a:p>
            <a:pPr fontAlgn="base">
              <a:lnSpc>
                <a:spcPct val="150000"/>
              </a:lnSpc>
            </a:pPr>
            <a:endParaRPr lang="en-US"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b="1" dirty="0" smtClean="0">
                <a:solidFill>
                  <a:schemeClr val="accent2">
                    <a:lumMod val="50000"/>
                  </a:schemeClr>
                </a:solidFill>
              </a:rPr>
              <a:t>Psychoanalytic theory of motivation </a:t>
            </a:r>
            <a:endParaRPr lang="en-US" sz="3600" b="1" dirty="0">
              <a:solidFill>
                <a:schemeClr val="accent2">
                  <a:lumMod val="50000"/>
                </a:schemeClr>
              </a:solidFill>
            </a:endParaRPr>
          </a:p>
        </p:txBody>
      </p:sp>
      <p:sp>
        <p:nvSpPr>
          <p:cNvPr id="3" name="Content Placeholder 2"/>
          <p:cNvSpPr>
            <a:spLocks noGrp="1"/>
          </p:cNvSpPr>
          <p:nvPr>
            <p:ph idx="1"/>
          </p:nvPr>
        </p:nvSpPr>
        <p:spPr>
          <a:xfrm>
            <a:off x="152400" y="914400"/>
            <a:ext cx="8839200" cy="5791200"/>
          </a:xfrm>
        </p:spPr>
        <p:txBody>
          <a:bodyPr>
            <a:normAutofit fontScale="92500" lnSpcReduction="20000"/>
          </a:bodyPr>
          <a:lstStyle/>
          <a:p>
            <a:pPr fontAlgn="base"/>
            <a:r>
              <a:rPr lang="en-US" sz="3400" b="1" dirty="0" smtClean="0"/>
              <a:t>  </a:t>
            </a:r>
            <a:r>
              <a:rPr lang="en-US" b="1" u="sng" dirty="0" smtClean="0"/>
              <a:t>Examples</a:t>
            </a:r>
            <a:r>
              <a:rPr lang="en-US" b="1" u="sng" dirty="0" smtClean="0"/>
              <a:t>:</a:t>
            </a:r>
          </a:p>
          <a:p>
            <a:pPr fontAlgn="base">
              <a:buFont typeface="Wingdings" pitchFamily="2" charset="2"/>
              <a:buChar char="ü"/>
            </a:pPr>
            <a:r>
              <a:rPr lang="en-US" b="1" dirty="0" smtClean="0"/>
              <a:t>We go to school because it will help </a:t>
            </a:r>
            <a:r>
              <a:rPr lang="en-US" b="1" dirty="0" smtClean="0">
                <a:solidFill>
                  <a:schemeClr val="accent2">
                    <a:lumMod val="50000"/>
                  </a:schemeClr>
                </a:solidFill>
              </a:rPr>
              <a:t>assure our survival </a:t>
            </a:r>
            <a:r>
              <a:rPr lang="en-US" b="1" dirty="0" smtClean="0"/>
              <a:t>in terms of improved finances, more money for healthcare, or even an improved ability to find a spouse.  </a:t>
            </a:r>
          </a:p>
          <a:p>
            <a:pPr fontAlgn="base">
              <a:buFont typeface="Wingdings" pitchFamily="2" charset="2"/>
              <a:buChar char="ü"/>
            </a:pPr>
            <a:r>
              <a:rPr lang="en-US" b="1" dirty="0" smtClean="0"/>
              <a:t>We move to better school districts to </a:t>
            </a:r>
            <a:r>
              <a:rPr lang="en-US" b="1" dirty="0" smtClean="0">
                <a:solidFill>
                  <a:schemeClr val="accent2">
                    <a:lumMod val="50000"/>
                  </a:schemeClr>
                </a:solidFill>
              </a:rPr>
              <a:t>improve our children’s ability to survive </a:t>
            </a:r>
            <a:r>
              <a:rPr lang="en-US" b="1" dirty="0" smtClean="0"/>
              <a:t>and continue our family tree.  </a:t>
            </a:r>
          </a:p>
          <a:p>
            <a:pPr fontAlgn="base">
              <a:buFont typeface="Wingdings" pitchFamily="2" charset="2"/>
              <a:buChar char="ü"/>
            </a:pPr>
            <a:r>
              <a:rPr lang="en-US" b="1" dirty="0" smtClean="0"/>
              <a:t> We </a:t>
            </a:r>
            <a:r>
              <a:rPr lang="en-US" b="1" dirty="0" smtClean="0">
                <a:solidFill>
                  <a:schemeClr val="accent2">
                    <a:lumMod val="50000"/>
                  </a:schemeClr>
                </a:solidFill>
              </a:rPr>
              <a:t>demand safety </a:t>
            </a:r>
            <a:r>
              <a:rPr lang="en-US" b="1" dirty="0" smtClean="0"/>
              <a:t>in our cars, toys, and in our homes.  </a:t>
            </a:r>
          </a:p>
          <a:p>
            <a:pPr fontAlgn="base">
              <a:buFont typeface="Wingdings" pitchFamily="2" charset="2"/>
              <a:buChar char="ü"/>
            </a:pPr>
            <a:r>
              <a:rPr lang="en-US" b="1" dirty="0" smtClean="0"/>
              <a:t>We want criminal locked away, and we want to be </a:t>
            </a:r>
            <a:r>
              <a:rPr lang="en-US" b="1" dirty="0" smtClean="0">
                <a:solidFill>
                  <a:schemeClr val="accent2">
                    <a:lumMod val="50000"/>
                  </a:schemeClr>
                </a:solidFill>
              </a:rPr>
              <a:t>protected against poisons, terrorists, and any thing else </a:t>
            </a:r>
            <a:r>
              <a:rPr lang="en-US" b="1" dirty="0" smtClean="0"/>
              <a:t>that could lead to our destruction.  </a:t>
            </a:r>
          </a:p>
          <a:p>
            <a:pPr fontAlgn="base">
              <a:lnSpc>
                <a:spcPct val="150000"/>
              </a:lnSpc>
            </a:pPr>
            <a:endParaRPr lang="en-US" b="1" dirty="0" smtClean="0"/>
          </a:p>
          <a:p>
            <a:pPr fontAlgn="base">
              <a:lnSpc>
                <a:spcPct val="150000"/>
              </a:lnSpc>
            </a:pP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b="1" dirty="0" smtClean="0"/>
              <a:t>Arousal theory of motivation </a:t>
            </a:r>
            <a:endParaRPr lang="en-US" b="1" dirty="0"/>
          </a:p>
        </p:txBody>
      </p:sp>
      <p:sp>
        <p:nvSpPr>
          <p:cNvPr id="3" name="Content Placeholder 2"/>
          <p:cNvSpPr>
            <a:spLocks noGrp="1"/>
          </p:cNvSpPr>
          <p:nvPr>
            <p:ph idx="1"/>
          </p:nvPr>
        </p:nvSpPr>
        <p:spPr>
          <a:xfrm>
            <a:off x="0" y="990600"/>
            <a:ext cx="8991600" cy="5638800"/>
          </a:xfrm>
        </p:spPr>
        <p:txBody>
          <a:bodyPr>
            <a:normAutofit fontScale="92500"/>
          </a:bodyPr>
          <a:lstStyle/>
          <a:p>
            <a:pPr fontAlgn="base">
              <a:lnSpc>
                <a:spcPct val="150000"/>
              </a:lnSpc>
            </a:pPr>
            <a:r>
              <a:rPr lang="en-US" b="1" dirty="0" smtClean="0"/>
              <a:t>The </a:t>
            </a:r>
            <a:r>
              <a:rPr lang="en-US" b="1" dirty="0" smtClean="0">
                <a:solidFill>
                  <a:schemeClr val="accent2">
                    <a:lumMod val="50000"/>
                  </a:schemeClr>
                </a:solidFill>
              </a:rPr>
              <a:t>arousal theory of motivation</a:t>
            </a:r>
            <a:r>
              <a:rPr lang="en-US" b="1" dirty="0" smtClean="0"/>
              <a:t> suggests that people are motivated to engage in behaviors that help them maintain their optimal level of </a:t>
            </a:r>
            <a:r>
              <a:rPr lang="en-US" b="1" dirty="0" smtClean="0">
                <a:solidFill>
                  <a:schemeClr val="accent2">
                    <a:lumMod val="50000"/>
                  </a:schemeClr>
                </a:solidFill>
              </a:rPr>
              <a:t>“</a:t>
            </a:r>
            <a:r>
              <a:rPr lang="en-US" sz="3600" b="1" dirty="0" smtClean="0">
                <a:solidFill>
                  <a:schemeClr val="accent2">
                    <a:lumMod val="50000"/>
                  </a:schemeClr>
                </a:solidFill>
              </a:rPr>
              <a:t>arousal</a:t>
            </a:r>
            <a:r>
              <a:rPr lang="en-US" sz="3600" b="1" dirty="0" smtClean="0">
                <a:solidFill>
                  <a:schemeClr val="accent2">
                    <a:lumMod val="50000"/>
                  </a:schemeClr>
                </a:solidFill>
              </a:rPr>
              <a:t>”</a:t>
            </a:r>
            <a:r>
              <a:rPr lang="en-US" b="1" dirty="0" smtClean="0">
                <a:solidFill>
                  <a:schemeClr val="accent2">
                    <a:lumMod val="50000"/>
                  </a:schemeClr>
                </a:solidFill>
              </a:rPr>
              <a:t>. </a:t>
            </a:r>
          </a:p>
          <a:p>
            <a:pPr fontAlgn="base">
              <a:lnSpc>
                <a:spcPct val="150000"/>
              </a:lnSpc>
            </a:pPr>
            <a:r>
              <a:rPr lang="en-US" b="1" dirty="0" smtClean="0"/>
              <a:t>A person with </a:t>
            </a:r>
            <a:r>
              <a:rPr lang="en-US" b="1" dirty="0" smtClean="0">
                <a:solidFill>
                  <a:schemeClr val="accent2">
                    <a:lumMod val="50000"/>
                  </a:schemeClr>
                </a:solidFill>
              </a:rPr>
              <a:t>low arousal needs </a:t>
            </a:r>
            <a:r>
              <a:rPr lang="en-US" b="1" dirty="0" smtClean="0"/>
              <a:t>might pursue </a:t>
            </a:r>
            <a:r>
              <a:rPr lang="en-US" b="1" dirty="0" smtClean="0">
                <a:solidFill>
                  <a:schemeClr val="accent2">
                    <a:lumMod val="50000"/>
                  </a:schemeClr>
                </a:solidFill>
              </a:rPr>
              <a:t>relaxing activities </a:t>
            </a:r>
            <a:r>
              <a:rPr lang="en-US" b="1" dirty="0" smtClean="0"/>
              <a:t>while those with </a:t>
            </a:r>
            <a:r>
              <a:rPr lang="en-US" b="1" dirty="0" smtClean="0">
                <a:solidFill>
                  <a:schemeClr val="accent2">
                    <a:lumMod val="50000"/>
                  </a:schemeClr>
                </a:solidFill>
              </a:rPr>
              <a:t>high arousal needs </a:t>
            </a:r>
            <a:r>
              <a:rPr lang="en-US" b="1" dirty="0" smtClean="0"/>
              <a:t>might be motivated to engage </a:t>
            </a:r>
            <a:r>
              <a:rPr lang="en-US" b="1" dirty="0" smtClean="0">
                <a:solidFill>
                  <a:schemeClr val="accent2">
                    <a:lumMod val="50000"/>
                  </a:schemeClr>
                </a:solidFill>
              </a:rPr>
              <a:t>in exciting, thrill-seeking </a:t>
            </a:r>
            <a:r>
              <a:rPr lang="en-US" b="1" dirty="0" smtClean="0"/>
              <a:t>behaviors.</a:t>
            </a:r>
          </a:p>
          <a:p>
            <a:pPr fontAlgn="base">
              <a:lnSpc>
                <a:spcPct val="150000"/>
              </a:lnSpc>
            </a:pPr>
            <a:endParaRPr lang="en-US"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Incentive theory of motivation</a:t>
            </a:r>
            <a:r>
              <a:rPr lang="en-US" dirty="0" smtClean="0"/>
              <a:t/>
            </a:r>
            <a:br>
              <a:rPr lang="en-US" dirty="0" smtClean="0"/>
            </a:br>
            <a:endParaRPr lang="en-US" dirty="0"/>
          </a:p>
        </p:txBody>
      </p:sp>
      <p:sp>
        <p:nvSpPr>
          <p:cNvPr id="3" name="Content Placeholder 2"/>
          <p:cNvSpPr>
            <a:spLocks noGrp="1"/>
          </p:cNvSpPr>
          <p:nvPr>
            <p:ph idx="1"/>
          </p:nvPr>
        </p:nvSpPr>
        <p:spPr>
          <a:xfrm>
            <a:off x="152400" y="990600"/>
            <a:ext cx="8839200" cy="5638800"/>
          </a:xfrm>
        </p:spPr>
        <p:txBody>
          <a:bodyPr>
            <a:normAutofit fontScale="92500"/>
          </a:bodyPr>
          <a:lstStyle/>
          <a:p>
            <a:r>
              <a:rPr lang="en-US" b="1" dirty="0" smtClean="0"/>
              <a:t>Sometimes, behavior is </a:t>
            </a:r>
            <a:r>
              <a:rPr lang="en-US" b="1" u="sng" dirty="0" smtClean="0">
                <a:solidFill>
                  <a:schemeClr val="accent2">
                    <a:lumMod val="50000"/>
                  </a:schemeClr>
                </a:solidFill>
              </a:rPr>
              <a:t>not pushed </a:t>
            </a:r>
            <a:r>
              <a:rPr lang="en-US" b="1" dirty="0" smtClean="0"/>
              <a:t>by a need, it is </a:t>
            </a:r>
            <a:r>
              <a:rPr lang="en-US" b="1" u="sng" dirty="0" smtClean="0">
                <a:solidFill>
                  <a:schemeClr val="accent2">
                    <a:lumMod val="50000"/>
                  </a:schemeClr>
                </a:solidFill>
              </a:rPr>
              <a:t>pulled</a:t>
            </a:r>
            <a:r>
              <a:rPr lang="en-US" b="1" u="sng" dirty="0" smtClean="0"/>
              <a:t> </a:t>
            </a:r>
            <a:r>
              <a:rPr lang="en-US" b="1" dirty="0" smtClean="0"/>
              <a:t>by a desire.  </a:t>
            </a:r>
          </a:p>
          <a:p>
            <a:r>
              <a:rPr lang="en-US" b="1" i="1" dirty="0" smtClean="0">
                <a:solidFill>
                  <a:schemeClr val="accent2">
                    <a:lumMod val="50000"/>
                  </a:schemeClr>
                </a:solidFill>
              </a:rPr>
              <a:t>Incentives</a:t>
            </a:r>
            <a:r>
              <a:rPr lang="en-US" b="1" dirty="0" smtClean="0">
                <a:solidFill>
                  <a:schemeClr val="accent2">
                    <a:lumMod val="50000"/>
                  </a:schemeClr>
                </a:solidFill>
              </a:rPr>
              <a:t> </a:t>
            </a:r>
            <a:r>
              <a:rPr lang="en-US" b="1" dirty="0" smtClean="0"/>
              <a:t>are stimuli that we are drawn to due to learning.  </a:t>
            </a:r>
          </a:p>
          <a:p>
            <a:r>
              <a:rPr lang="en-US" b="1" dirty="0" smtClean="0"/>
              <a:t>We learn to associate some stimuli with </a:t>
            </a:r>
            <a:r>
              <a:rPr lang="en-US" b="1" u="sng" dirty="0" smtClean="0">
                <a:solidFill>
                  <a:schemeClr val="accent2">
                    <a:lumMod val="50000"/>
                  </a:schemeClr>
                </a:solidFill>
              </a:rPr>
              <a:t>rewards</a:t>
            </a:r>
            <a:r>
              <a:rPr lang="en-US" b="1" dirty="0" smtClean="0">
                <a:solidFill>
                  <a:schemeClr val="accent2">
                    <a:lumMod val="50000"/>
                  </a:schemeClr>
                </a:solidFill>
              </a:rPr>
              <a:t> </a:t>
            </a:r>
            <a:r>
              <a:rPr lang="en-US" b="1" dirty="0" smtClean="0"/>
              <a:t>and others with </a:t>
            </a:r>
            <a:r>
              <a:rPr lang="en-US" b="1" u="sng" dirty="0" smtClean="0">
                <a:solidFill>
                  <a:schemeClr val="accent2">
                    <a:lumMod val="50000"/>
                  </a:schemeClr>
                </a:solidFill>
              </a:rPr>
              <a:t>punishment</a:t>
            </a:r>
            <a:r>
              <a:rPr lang="en-US" b="1" dirty="0" smtClean="0"/>
              <a:t>, and we are motivated to seek the rewards.  </a:t>
            </a:r>
          </a:p>
          <a:p>
            <a:r>
              <a:rPr lang="en-US" b="1" dirty="0" smtClean="0"/>
              <a:t>Example,  you may learn that studying with friends is fun but does not produce the desired results around test time, so you are motivated to study alone to get the reward of a good test score.</a:t>
            </a:r>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1219200"/>
            <a:ext cx="8839200" cy="5334000"/>
          </a:xfrm>
        </p:spPr>
        <p:txBody>
          <a:bodyPr>
            <a:normAutofit lnSpcReduction="10000"/>
          </a:bodyPr>
          <a:lstStyle/>
          <a:p>
            <a:pPr>
              <a:lnSpc>
                <a:spcPct val="150000"/>
              </a:lnSpc>
            </a:pPr>
            <a:r>
              <a:rPr lang="en-US" sz="3600" b="1" dirty="0" smtClean="0">
                <a:solidFill>
                  <a:schemeClr val="accent2">
                    <a:lumMod val="50000"/>
                  </a:schemeClr>
                </a:solidFill>
              </a:rPr>
              <a:t>Motivation</a:t>
            </a:r>
            <a:r>
              <a:rPr lang="en-US" sz="3600" b="1" dirty="0" smtClean="0"/>
              <a:t> </a:t>
            </a:r>
            <a:r>
              <a:rPr lang="en-US" b="1" dirty="0" smtClean="0"/>
              <a:t>is a theoretical construct used to </a:t>
            </a:r>
            <a:r>
              <a:rPr lang="en-US" b="1" dirty="0" smtClean="0">
                <a:solidFill>
                  <a:schemeClr val="accent2">
                    <a:lumMod val="50000"/>
                  </a:schemeClr>
                </a:solidFill>
              </a:rPr>
              <a:t>explain</a:t>
            </a:r>
            <a:r>
              <a:rPr lang="en-US" b="1" dirty="0" smtClean="0"/>
              <a:t> behavior. </a:t>
            </a:r>
          </a:p>
          <a:p>
            <a:pPr>
              <a:lnSpc>
                <a:spcPct val="150000"/>
              </a:lnSpc>
            </a:pPr>
            <a:r>
              <a:rPr lang="en-US" b="1" dirty="0" smtClean="0"/>
              <a:t>It represents the </a:t>
            </a:r>
            <a:r>
              <a:rPr lang="en-US" b="1" dirty="0" smtClean="0">
                <a:solidFill>
                  <a:schemeClr val="accent2">
                    <a:lumMod val="50000"/>
                  </a:schemeClr>
                </a:solidFill>
              </a:rPr>
              <a:t>reasons</a:t>
            </a:r>
            <a:r>
              <a:rPr lang="en-US" b="1" dirty="0" smtClean="0"/>
              <a:t> for people's actions, desires, and needs. </a:t>
            </a:r>
          </a:p>
          <a:p>
            <a:pPr>
              <a:lnSpc>
                <a:spcPct val="150000"/>
              </a:lnSpc>
            </a:pPr>
            <a:r>
              <a:rPr lang="en-US" sz="3600" b="1" dirty="0" smtClean="0">
                <a:solidFill>
                  <a:schemeClr val="accent2">
                    <a:lumMod val="50000"/>
                  </a:schemeClr>
                </a:solidFill>
              </a:rPr>
              <a:t>Motivation</a:t>
            </a:r>
            <a:r>
              <a:rPr lang="en-US" b="1" dirty="0" smtClean="0"/>
              <a:t> can also be defined as one's </a:t>
            </a:r>
            <a:r>
              <a:rPr lang="en-US" b="1" dirty="0" smtClean="0">
                <a:solidFill>
                  <a:schemeClr val="accent2">
                    <a:lumMod val="50000"/>
                  </a:schemeClr>
                </a:solidFill>
              </a:rPr>
              <a:t>direction to behavior</a:t>
            </a:r>
            <a:r>
              <a:rPr lang="en-US" b="1" dirty="0" smtClean="0"/>
              <a:t>, or what causes a person to want to repeat a behavior and vice versa.</a:t>
            </a:r>
          </a:p>
          <a:p>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4000" b="1" dirty="0" smtClean="0"/>
              <a:t>Maslow's hierarchy of needs</a:t>
            </a:r>
            <a:r>
              <a:rPr lang="en-US" sz="4000" dirty="0" smtClean="0"/>
              <a:t> </a:t>
            </a:r>
            <a:endParaRPr lang="en-US" sz="4000" dirty="0"/>
          </a:p>
        </p:txBody>
      </p:sp>
      <p:sp>
        <p:nvSpPr>
          <p:cNvPr id="3" name="Content Placeholder 2"/>
          <p:cNvSpPr>
            <a:spLocks noGrp="1"/>
          </p:cNvSpPr>
          <p:nvPr>
            <p:ph idx="1"/>
          </p:nvPr>
        </p:nvSpPr>
        <p:spPr>
          <a:xfrm>
            <a:off x="152400" y="685800"/>
            <a:ext cx="8991600" cy="6172200"/>
          </a:xfrm>
        </p:spPr>
        <p:txBody>
          <a:bodyPr>
            <a:noAutofit/>
          </a:bodyPr>
          <a:lstStyle/>
          <a:p>
            <a:pPr fontAlgn="base">
              <a:lnSpc>
                <a:spcPct val="170000"/>
              </a:lnSpc>
            </a:pPr>
            <a:r>
              <a:rPr lang="en-US" sz="2800" b="1" dirty="0" smtClean="0">
                <a:solidFill>
                  <a:schemeClr val="accent2">
                    <a:lumMod val="50000"/>
                  </a:schemeClr>
                </a:solidFill>
              </a:rPr>
              <a:t>Maslow</a:t>
            </a:r>
            <a:r>
              <a:rPr lang="en-US" sz="2800" b="1" dirty="0" smtClean="0"/>
              <a:t> believed all people had an innate desire or drive to become </a:t>
            </a:r>
            <a:r>
              <a:rPr lang="en-US" sz="2800" b="1" dirty="0" smtClean="0">
                <a:solidFill>
                  <a:schemeClr val="accent2">
                    <a:lumMod val="50000"/>
                  </a:schemeClr>
                </a:solidFill>
              </a:rPr>
              <a:t>“</a:t>
            </a:r>
            <a:r>
              <a:rPr lang="en-US" b="1" dirty="0" smtClean="0">
                <a:solidFill>
                  <a:schemeClr val="accent2">
                    <a:lumMod val="50000"/>
                  </a:schemeClr>
                </a:solidFill>
              </a:rPr>
              <a:t>self-actualized”</a:t>
            </a:r>
            <a:r>
              <a:rPr lang="en-US" sz="2800" b="1" dirty="0" smtClean="0">
                <a:solidFill>
                  <a:schemeClr val="accent2">
                    <a:lumMod val="50000"/>
                  </a:schemeClr>
                </a:solidFill>
              </a:rPr>
              <a:t>.</a:t>
            </a:r>
          </a:p>
          <a:p>
            <a:pPr fontAlgn="base">
              <a:lnSpc>
                <a:spcPct val="170000"/>
              </a:lnSpc>
            </a:pPr>
            <a:r>
              <a:rPr lang="en-US" sz="2800" b="1" dirty="0" smtClean="0"/>
              <a:t>People met their needs according to a particular order or hierarchy. </a:t>
            </a:r>
          </a:p>
          <a:p>
            <a:pPr fontAlgn="base">
              <a:lnSpc>
                <a:spcPct val="170000"/>
              </a:lnSpc>
            </a:pPr>
            <a:r>
              <a:rPr lang="en-US" sz="2800" b="1" dirty="0" smtClean="0"/>
              <a:t>He organized these needs into a triangle he called </a:t>
            </a:r>
            <a:r>
              <a:rPr lang="en-US" sz="2800" b="1" dirty="0" smtClean="0">
                <a:solidFill>
                  <a:schemeClr val="accent2">
                    <a:lumMod val="50000"/>
                  </a:schemeClr>
                </a:solidFill>
              </a:rPr>
              <a:t>“the hierarchy of needs”. </a:t>
            </a:r>
          </a:p>
          <a:p>
            <a:pPr fontAlgn="base">
              <a:lnSpc>
                <a:spcPct val="170000"/>
              </a:lnSpc>
            </a:pPr>
            <a:r>
              <a:rPr lang="en-US" sz="2800" b="1" dirty="0" smtClean="0"/>
              <a:t>Basic needs (food, water, and shelter) fulfilled before other needs such as esteem and belonging could be met.</a:t>
            </a:r>
            <a:br>
              <a:rPr lang="en-US" sz="2800" b="1" dirty="0" smtClean="0"/>
            </a:br>
            <a:r>
              <a:rPr lang="en-US" sz="2400" dirty="0" smtClean="0"/>
              <a:t/>
            </a:r>
            <a:br>
              <a:rPr lang="en-US" sz="2400" dirty="0" smtClean="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r>
              <a:rPr lang="en-US" sz="3600" b="1" dirty="0" smtClean="0"/>
              <a:t>Humanistic theory of motivation </a:t>
            </a:r>
            <a:endParaRPr lang="en-US" sz="36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04800" y="685800"/>
            <a:ext cx="8458199"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6000" b="1" i="1" dirty="0" smtClean="0">
              <a:solidFill>
                <a:schemeClr val="accent2">
                  <a:lumMod val="50000"/>
                </a:schemeClr>
              </a:solidFill>
            </a:endParaRPr>
          </a:p>
          <a:p>
            <a:pPr lvl="5">
              <a:buNone/>
            </a:pPr>
            <a:r>
              <a:rPr lang="en-US" sz="4800" b="1" i="1" dirty="0" smtClean="0">
                <a:solidFill>
                  <a:schemeClr val="accent2">
                    <a:lumMod val="50000"/>
                  </a:schemeClr>
                </a:solidFill>
              </a:rPr>
              <a:t>Thank You</a:t>
            </a:r>
            <a:endParaRPr lang="en-US" sz="4800" b="1" i="1"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1219200"/>
            <a:ext cx="8839200" cy="5334000"/>
          </a:xfrm>
        </p:spPr>
        <p:txBody>
          <a:bodyPr>
            <a:normAutofit fontScale="92500" lnSpcReduction="20000"/>
          </a:bodyPr>
          <a:lstStyle/>
          <a:p>
            <a:pPr>
              <a:lnSpc>
                <a:spcPct val="150000"/>
              </a:lnSpc>
            </a:pPr>
            <a:r>
              <a:rPr lang="en-US" sz="3600" b="1" dirty="0" smtClean="0"/>
              <a:t> </a:t>
            </a:r>
            <a:r>
              <a:rPr lang="en-US" sz="3900" b="1" dirty="0" smtClean="0">
                <a:solidFill>
                  <a:schemeClr val="accent2">
                    <a:lumMod val="50000"/>
                  </a:schemeClr>
                </a:solidFill>
              </a:rPr>
              <a:t>A motive </a:t>
            </a:r>
            <a:r>
              <a:rPr lang="en-US" b="1" dirty="0" smtClean="0"/>
              <a:t>is what </a:t>
            </a:r>
            <a:r>
              <a:rPr lang="en-US" b="1" dirty="0" smtClean="0">
                <a:solidFill>
                  <a:schemeClr val="accent2">
                    <a:lumMod val="50000"/>
                  </a:schemeClr>
                </a:solidFill>
              </a:rPr>
              <a:t>prompts</a:t>
            </a:r>
            <a:r>
              <a:rPr lang="en-US" b="1" dirty="0" smtClean="0"/>
              <a:t> the person to act in a certain way, or at least develop an inclination for specific behavior</a:t>
            </a:r>
          </a:p>
          <a:p>
            <a:pPr fontAlgn="base">
              <a:lnSpc>
                <a:spcPct val="150000"/>
              </a:lnSpc>
            </a:pPr>
            <a:r>
              <a:rPr lang="en-US" sz="3900" b="1" dirty="0" smtClean="0">
                <a:solidFill>
                  <a:schemeClr val="accent2">
                    <a:lumMod val="50000"/>
                  </a:schemeClr>
                </a:solidFill>
              </a:rPr>
              <a:t>Motivation</a:t>
            </a:r>
            <a:r>
              <a:rPr lang="en-US" b="1" dirty="0" smtClean="0"/>
              <a:t> is defined as </a:t>
            </a:r>
            <a:r>
              <a:rPr lang="en-US" b="1" dirty="0" smtClean="0">
                <a:solidFill>
                  <a:schemeClr val="accent2">
                    <a:lumMod val="50000"/>
                  </a:schemeClr>
                </a:solidFill>
              </a:rPr>
              <a:t>the desire and action </a:t>
            </a:r>
            <a:r>
              <a:rPr lang="en-US" b="1" dirty="0" smtClean="0"/>
              <a:t>towards goal-directed behavior. </a:t>
            </a:r>
          </a:p>
          <a:p>
            <a:pPr fontAlgn="base">
              <a:lnSpc>
                <a:spcPct val="150000"/>
              </a:lnSpc>
            </a:pPr>
            <a:r>
              <a:rPr lang="en-US" b="1" dirty="0" smtClean="0"/>
              <a:t>It is an important concept in psychology as well as in </a:t>
            </a:r>
            <a:r>
              <a:rPr lang="en-US" b="1" dirty="0" smtClean="0"/>
              <a:t>health, business</a:t>
            </a:r>
            <a:r>
              <a:rPr lang="en-US" b="1" dirty="0" smtClean="0"/>
              <a:t>, schools, and other areas.</a:t>
            </a:r>
          </a:p>
          <a:p>
            <a:pPr fontAlgn="base">
              <a:buNone/>
            </a:pPr>
            <a:r>
              <a:rPr lang="en-US" b="1" dirty="0" smtClean="0"/>
              <a:t> </a:t>
            </a:r>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b="1" dirty="0" smtClean="0">
                <a:solidFill>
                  <a:schemeClr val="accent2">
                    <a:lumMod val="50000"/>
                  </a:schemeClr>
                </a:solidFill>
              </a:rPr>
              <a:t>Motivation</a:t>
            </a:r>
            <a:endParaRPr lang="en-US" b="1" dirty="0">
              <a:solidFill>
                <a:schemeClr val="accent2">
                  <a:lumMod val="50000"/>
                </a:schemeClr>
              </a:solidFill>
            </a:endParaRPr>
          </a:p>
        </p:txBody>
      </p:sp>
      <p:sp>
        <p:nvSpPr>
          <p:cNvPr id="3" name="Content Placeholder 2"/>
          <p:cNvSpPr>
            <a:spLocks noGrp="1"/>
          </p:cNvSpPr>
          <p:nvPr>
            <p:ph idx="1"/>
          </p:nvPr>
        </p:nvSpPr>
        <p:spPr>
          <a:xfrm>
            <a:off x="152400" y="1143000"/>
            <a:ext cx="8839200" cy="5486400"/>
          </a:xfrm>
        </p:spPr>
        <p:txBody>
          <a:bodyPr>
            <a:normAutofit/>
          </a:bodyPr>
          <a:lstStyle/>
          <a:p>
            <a:pPr fontAlgn="base"/>
            <a:r>
              <a:rPr lang="en-US" b="1" dirty="0" smtClean="0"/>
              <a:t>Motivation involves the </a:t>
            </a:r>
            <a:r>
              <a:rPr lang="en-US" b="1" dirty="0" smtClean="0">
                <a:solidFill>
                  <a:schemeClr val="accent2">
                    <a:lumMod val="50000"/>
                  </a:schemeClr>
                </a:solidFill>
              </a:rPr>
              <a:t>biological, emotional, social and cognitive forces </a:t>
            </a:r>
            <a:r>
              <a:rPr lang="en-US" b="1" dirty="0" smtClean="0"/>
              <a:t>that activate behavior. </a:t>
            </a:r>
          </a:p>
          <a:p>
            <a:pPr fontAlgn="base"/>
            <a:r>
              <a:rPr lang="en-US" b="1" dirty="0" smtClean="0"/>
              <a:t>The term </a:t>
            </a:r>
            <a:r>
              <a:rPr lang="en-US" b="1" i="1" dirty="0" smtClean="0">
                <a:solidFill>
                  <a:schemeClr val="accent2">
                    <a:lumMod val="50000"/>
                  </a:schemeClr>
                </a:solidFill>
              </a:rPr>
              <a:t>motivation</a:t>
            </a:r>
            <a:r>
              <a:rPr lang="en-US" b="1" dirty="0" smtClean="0">
                <a:solidFill>
                  <a:schemeClr val="accent2">
                    <a:lumMod val="50000"/>
                  </a:schemeClr>
                </a:solidFill>
              </a:rPr>
              <a:t> i</a:t>
            </a:r>
            <a:r>
              <a:rPr lang="en-US" b="1" dirty="0" smtClean="0"/>
              <a:t>s frequently used to describe </a:t>
            </a:r>
            <a:r>
              <a:rPr lang="en-US" sz="3600" b="1" dirty="0" smtClean="0"/>
              <a:t>”</a:t>
            </a:r>
            <a:r>
              <a:rPr lang="en-US" sz="3600" b="1" i="1" dirty="0" smtClean="0"/>
              <a:t>why</a:t>
            </a:r>
            <a:r>
              <a:rPr lang="en-US" sz="3600" b="1" dirty="0" smtClean="0"/>
              <a:t> a person does something”.</a:t>
            </a:r>
            <a:endParaRPr lang="en-US" b="1" dirty="0" smtClean="0"/>
          </a:p>
          <a:p>
            <a:pPr fontAlgn="base"/>
            <a:r>
              <a:rPr lang="en-US" b="1" dirty="0" smtClean="0"/>
              <a:t>Motives are the </a:t>
            </a:r>
            <a:r>
              <a:rPr lang="en-US" sz="3600" b="1" dirty="0" smtClean="0">
                <a:solidFill>
                  <a:schemeClr val="accent2">
                    <a:lumMod val="50000"/>
                  </a:schemeClr>
                </a:solidFill>
              </a:rPr>
              <a:t>"whys" </a:t>
            </a:r>
            <a:r>
              <a:rPr lang="en-US" b="1" dirty="0" smtClean="0"/>
              <a:t>of behavior - the needs or wants that drive behavior and explain what we do. </a:t>
            </a:r>
          </a:p>
          <a:p>
            <a:pPr fontAlgn="base"/>
            <a:r>
              <a:rPr lang="en-US" b="1" dirty="0" smtClean="0"/>
              <a:t>We don't actually observe a motive; rather, we infer that one exists based on the behavior we observe</a:t>
            </a:r>
            <a:r>
              <a:rPr lang="en-US" b="1" dirty="0" smtClean="0"/>
              <a:t>.</a:t>
            </a:r>
            <a:endParaRPr lang="en-US"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b="1" dirty="0" smtClean="0"/>
              <a:t/>
            </a:r>
            <a:br>
              <a:rPr lang="en-US" b="1" dirty="0" smtClean="0"/>
            </a:br>
            <a:r>
              <a:rPr lang="en-US" b="1" dirty="0" smtClean="0">
                <a:solidFill>
                  <a:schemeClr val="accent2">
                    <a:lumMod val="50000"/>
                  </a:schemeClr>
                </a:solidFill>
              </a:rPr>
              <a:t>Components of Motivation</a:t>
            </a:r>
            <a:r>
              <a:rPr lang="en-US" b="1" dirty="0" smtClean="0"/>
              <a:t/>
            </a:r>
            <a:br>
              <a:rPr lang="en-US" b="1" dirty="0" smtClean="0"/>
            </a:br>
            <a:r>
              <a:rPr lang="en-US" b="1" dirty="0" smtClean="0"/>
              <a:t> </a:t>
            </a:r>
            <a:endParaRPr lang="en-US" b="1" dirty="0"/>
          </a:p>
        </p:txBody>
      </p:sp>
      <p:sp>
        <p:nvSpPr>
          <p:cNvPr id="3" name="Content Placeholder 2"/>
          <p:cNvSpPr>
            <a:spLocks noGrp="1"/>
          </p:cNvSpPr>
          <p:nvPr>
            <p:ph idx="1"/>
          </p:nvPr>
        </p:nvSpPr>
        <p:spPr>
          <a:xfrm>
            <a:off x="152400" y="1143000"/>
            <a:ext cx="8839200" cy="5562600"/>
          </a:xfrm>
        </p:spPr>
        <p:txBody>
          <a:bodyPr>
            <a:normAutofit/>
          </a:bodyPr>
          <a:lstStyle/>
          <a:p>
            <a:pPr fontAlgn="base"/>
            <a:r>
              <a:rPr lang="en-US" b="1" dirty="0" smtClean="0"/>
              <a:t>Having the desire to accomplish something is not enough. </a:t>
            </a:r>
          </a:p>
          <a:p>
            <a:pPr fontAlgn="base"/>
            <a:r>
              <a:rPr lang="en-US" b="1" dirty="0" smtClean="0"/>
              <a:t>Achieving such a goal requires the ability to </a:t>
            </a:r>
            <a:r>
              <a:rPr lang="en-US" b="1" dirty="0" smtClean="0">
                <a:solidFill>
                  <a:schemeClr val="accent2">
                    <a:lumMod val="50000"/>
                  </a:schemeClr>
                </a:solidFill>
              </a:rPr>
              <a:t>persist</a:t>
            </a:r>
            <a:r>
              <a:rPr lang="en-US" b="1" dirty="0" smtClean="0"/>
              <a:t> through obstacles and </a:t>
            </a:r>
            <a:r>
              <a:rPr lang="en-US" b="1" dirty="0" smtClean="0">
                <a:solidFill>
                  <a:schemeClr val="accent2">
                    <a:lumMod val="50000"/>
                  </a:schemeClr>
                </a:solidFill>
              </a:rPr>
              <a:t>endurance</a:t>
            </a:r>
            <a:r>
              <a:rPr lang="en-US" b="1" dirty="0" smtClean="0"/>
              <a:t> to keep going in spite of difficulties.</a:t>
            </a:r>
          </a:p>
          <a:p>
            <a:pPr fontAlgn="base"/>
            <a:r>
              <a:rPr lang="en-US" b="1" dirty="0" smtClean="0"/>
              <a:t>Three major components to motivation: </a:t>
            </a:r>
          </a:p>
          <a:p>
            <a:pPr lvl="1" fontAlgn="base">
              <a:buFont typeface="Wingdings" pitchFamily="2" charset="2"/>
              <a:buChar char="Ø"/>
            </a:pPr>
            <a:r>
              <a:rPr lang="en-US" sz="3200" b="1" dirty="0" smtClean="0">
                <a:solidFill>
                  <a:schemeClr val="accent2">
                    <a:lumMod val="50000"/>
                  </a:schemeClr>
                </a:solidFill>
              </a:rPr>
              <a:t>activation, </a:t>
            </a:r>
          </a:p>
          <a:p>
            <a:pPr lvl="1" fontAlgn="base">
              <a:buFont typeface="Wingdings" pitchFamily="2" charset="2"/>
              <a:buChar char="Ø"/>
            </a:pPr>
            <a:r>
              <a:rPr lang="en-US" sz="3200" b="1" dirty="0" smtClean="0">
                <a:solidFill>
                  <a:schemeClr val="accent2">
                    <a:lumMod val="50000"/>
                  </a:schemeClr>
                </a:solidFill>
              </a:rPr>
              <a:t>Persistence</a:t>
            </a:r>
          </a:p>
          <a:p>
            <a:pPr lvl="1" fontAlgn="base">
              <a:buFont typeface="Wingdings" pitchFamily="2" charset="2"/>
              <a:buChar char="Ø"/>
            </a:pPr>
            <a:r>
              <a:rPr lang="en-US" sz="3200" b="1" dirty="0" smtClean="0">
                <a:solidFill>
                  <a:schemeClr val="accent2">
                    <a:lumMod val="50000"/>
                  </a:schemeClr>
                </a:solidFill>
              </a:rPr>
              <a:t>intensity.</a:t>
            </a:r>
            <a:r>
              <a:rPr lang="en-US" b="1" i="1" dirty="0" smtClean="0">
                <a:solidFill>
                  <a:schemeClr val="accent2">
                    <a:lumMod val="50000"/>
                  </a:schemeClr>
                </a:solidFill>
              </a:rPr>
              <a:t> </a:t>
            </a:r>
          </a:p>
          <a:p>
            <a:pPr lvl="1" fontAlgn="base">
              <a:buNone/>
            </a:pPr>
            <a:endParaRPr lang="en-US" sz="3200" b="1"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
            </a:r>
            <a:br>
              <a:rPr lang="en-US" b="1" dirty="0" smtClean="0"/>
            </a:br>
            <a:r>
              <a:rPr lang="en-US" b="1" dirty="0" smtClean="0">
                <a:solidFill>
                  <a:schemeClr val="accent2">
                    <a:lumMod val="50000"/>
                  </a:schemeClr>
                </a:solidFill>
              </a:rPr>
              <a:t>Components of Motivation</a:t>
            </a:r>
            <a:br>
              <a:rPr lang="en-US" b="1" dirty="0" smtClean="0">
                <a:solidFill>
                  <a:schemeClr val="accent2">
                    <a:lumMod val="50000"/>
                  </a:schemeClr>
                </a:solidFill>
              </a:rPr>
            </a:br>
            <a:r>
              <a:rPr lang="en-US" b="1" dirty="0" smtClean="0">
                <a:solidFill>
                  <a:schemeClr val="accent2">
                    <a:lumMod val="50000"/>
                  </a:schemeClr>
                </a:solidFill>
              </a:rPr>
              <a:t> </a:t>
            </a:r>
            <a:endParaRPr lang="en-US" b="1" dirty="0">
              <a:solidFill>
                <a:schemeClr val="accent2">
                  <a:lumMod val="50000"/>
                </a:schemeClr>
              </a:solidFill>
            </a:endParaRPr>
          </a:p>
        </p:txBody>
      </p:sp>
      <p:sp>
        <p:nvSpPr>
          <p:cNvPr id="3" name="Content Placeholder 2"/>
          <p:cNvSpPr>
            <a:spLocks noGrp="1"/>
          </p:cNvSpPr>
          <p:nvPr>
            <p:ph idx="1"/>
          </p:nvPr>
        </p:nvSpPr>
        <p:spPr>
          <a:xfrm>
            <a:off x="152400" y="914400"/>
            <a:ext cx="8839200" cy="5791200"/>
          </a:xfrm>
        </p:spPr>
        <p:txBody>
          <a:bodyPr>
            <a:noAutofit/>
          </a:bodyPr>
          <a:lstStyle/>
          <a:p>
            <a:pPr fontAlgn="base"/>
            <a:r>
              <a:rPr lang="en-US" sz="3600" b="1" i="1" dirty="0" smtClean="0">
                <a:solidFill>
                  <a:schemeClr val="accent2">
                    <a:lumMod val="50000"/>
                  </a:schemeClr>
                </a:solidFill>
              </a:rPr>
              <a:t>Activation</a:t>
            </a:r>
            <a:r>
              <a:rPr lang="en-US" sz="2800" b="1" dirty="0" smtClean="0">
                <a:solidFill>
                  <a:schemeClr val="accent2">
                    <a:lumMod val="50000"/>
                  </a:schemeClr>
                </a:solidFill>
              </a:rPr>
              <a:t> </a:t>
            </a:r>
            <a:r>
              <a:rPr lang="en-US" sz="2800" b="1" dirty="0" smtClean="0"/>
              <a:t>involves the decision to initiate a behavior, such as enrolling in a clinical class.</a:t>
            </a:r>
          </a:p>
          <a:p>
            <a:pPr fontAlgn="base"/>
            <a:r>
              <a:rPr lang="en-US" sz="3600" b="1" i="1" dirty="0" smtClean="0">
                <a:solidFill>
                  <a:schemeClr val="accent2">
                    <a:lumMod val="50000"/>
                  </a:schemeClr>
                </a:solidFill>
              </a:rPr>
              <a:t>Persistence</a:t>
            </a:r>
            <a:r>
              <a:rPr lang="en-US" sz="2800" b="1" dirty="0" smtClean="0"/>
              <a:t> is the continued effort toward a goal even though obstacles may exist. E.g. taking more clinical courses in order to earn a degree although it requires a significant investment of time, energy and resources.</a:t>
            </a:r>
          </a:p>
          <a:p>
            <a:pPr fontAlgn="base"/>
            <a:r>
              <a:rPr lang="en-US" sz="3600" b="1" i="1" dirty="0" smtClean="0">
                <a:solidFill>
                  <a:schemeClr val="accent2">
                    <a:lumMod val="50000"/>
                  </a:schemeClr>
                </a:solidFill>
              </a:rPr>
              <a:t>Intensity</a:t>
            </a:r>
            <a:r>
              <a:rPr lang="en-US" b="1" dirty="0" smtClean="0"/>
              <a:t> </a:t>
            </a:r>
            <a:r>
              <a:rPr lang="en-US" sz="2800" b="1" dirty="0" smtClean="0"/>
              <a:t>can be seen in the concentration and vigor that goes into pursuing a goal. E.g., one student might coast by without much effort, while another student will study regularly, participate in discussions and take advantage of research opportunities outside of class. </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3600" b="1" dirty="0" smtClean="0">
                <a:solidFill>
                  <a:schemeClr val="accent2">
                    <a:lumMod val="50000"/>
                  </a:schemeClr>
                </a:solidFill>
              </a:rPr>
              <a:t>Approach </a:t>
            </a:r>
            <a:r>
              <a:rPr lang="en-US" sz="3600" b="1" dirty="0" smtClean="0">
                <a:solidFill>
                  <a:schemeClr val="accent2">
                    <a:lumMod val="50000"/>
                  </a:schemeClr>
                </a:solidFill>
              </a:rPr>
              <a:t>Motivation versus </a:t>
            </a:r>
            <a:r>
              <a:rPr lang="en-US" sz="3600" b="1" dirty="0" smtClean="0">
                <a:solidFill>
                  <a:schemeClr val="accent2">
                    <a:lumMod val="50000"/>
                  </a:schemeClr>
                </a:solidFill>
              </a:rPr>
              <a:t>A</a:t>
            </a:r>
            <a:r>
              <a:rPr lang="en-US" sz="3600" b="1" dirty="0" smtClean="0">
                <a:solidFill>
                  <a:schemeClr val="accent2">
                    <a:lumMod val="50000"/>
                  </a:schemeClr>
                </a:solidFill>
              </a:rPr>
              <a:t>voidance Motivation</a:t>
            </a:r>
            <a:endParaRPr lang="en-US" sz="3600" dirty="0">
              <a:solidFill>
                <a:schemeClr val="accent2">
                  <a:lumMod val="50000"/>
                </a:schemeClr>
              </a:solidFill>
            </a:endParaRPr>
          </a:p>
        </p:txBody>
      </p:sp>
      <p:sp>
        <p:nvSpPr>
          <p:cNvPr id="3" name="Content Placeholder 2"/>
          <p:cNvSpPr>
            <a:spLocks noGrp="1"/>
          </p:cNvSpPr>
          <p:nvPr>
            <p:ph idx="1"/>
          </p:nvPr>
        </p:nvSpPr>
        <p:spPr>
          <a:xfrm>
            <a:off x="152400" y="1371600"/>
            <a:ext cx="8839200" cy="5334000"/>
          </a:xfrm>
        </p:spPr>
        <p:txBody>
          <a:bodyPr>
            <a:normAutofit lnSpcReduction="10000"/>
          </a:bodyPr>
          <a:lstStyle/>
          <a:p>
            <a:r>
              <a:rPr lang="en-US" sz="2800" b="1" dirty="0" smtClean="0">
                <a:solidFill>
                  <a:schemeClr val="accent2">
                    <a:lumMod val="50000"/>
                  </a:schemeClr>
                </a:solidFill>
              </a:rPr>
              <a:t>Approach motivation </a:t>
            </a:r>
            <a:r>
              <a:rPr lang="en-US" sz="2800" b="1" dirty="0" smtClean="0"/>
              <a:t>can be defined as when a certain behavior or reaction to a situation/environment is rewarded or  resulting in a positive/desirable outcome. </a:t>
            </a:r>
          </a:p>
          <a:p>
            <a:r>
              <a:rPr lang="en-US" sz="2800" b="1" dirty="0" smtClean="0">
                <a:solidFill>
                  <a:schemeClr val="accent2">
                    <a:lumMod val="50000"/>
                  </a:schemeClr>
                </a:solidFill>
              </a:rPr>
              <a:t>Avoidance </a:t>
            </a:r>
            <a:r>
              <a:rPr lang="en-US" sz="2800" b="1" dirty="0" smtClean="0">
                <a:solidFill>
                  <a:schemeClr val="accent2">
                    <a:lumMod val="50000"/>
                  </a:schemeClr>
                </a:solidFill>
              </a:rPr>
              <a:t>motivation </a:t>
            </a:r>
            <a:r>
              <a:rPr lang="en-US" sz="2800" b="1" dirty="0" smtClean="0"/>
              <a:t>can be defined as when a certain behavior or reaction to a situation/environment is punished or resulting in a negative/undesirable outcome.</a:t>
            </a:r>
          </a:p>
          <a:p>
            <a:r>
              <a:rPr lang="en-US" sz="2800" b="1" dirty="0" smtClean="0">
                <a:solidFill>
                  <a:schemeClr val="accent2">
                    <a:lumMod val="50000"/>
                  </a:schemeClr>
                </a:solidFill>
              </a:rPr>
              <a:t>Avoidance motivations </a:t>
            </a:r>
            <a:r>
              <a:rPr lang="en-US" sz="2800" b="1" dirty="0" smtClean="0"/>
              <a:t>tend to be more powerful than approach motivations. </a:t>
            </a:r>
            <a:r>
              <a:rPr lang="en-US" sz="2800" b="1" dirty="0" smtClean="0"/>
              <a:t>Because </a:t>
            </a:r>
            <a:r>
              <a:rPr lang="en-US" sz="2800" b="1" dirty="0" smtClean="0"/>
              <a:t>people expect losses to have more powerful emotional consequences than equal-size gains, they will take more risks to avoid a loss than to achieve a gain.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914400"/>
            <a:ext cx="8839200" cy="5715000"/>
          </a:xfrm>
        </p:spPr>
        <p:txBody>
          <a:bodyPr>
            <a:noAutofit/>
          </a:bodyPr>
          <a:lstStyle/>
          <a:p>
            <a:pPr fontAlgn="base">
              <a:buNone/>
            </a:pPr>
            <a:r>
              <a:rPr lang="en-US" sz="2800" b="1" dirty="0" smtClean="0">
                <a:solidFill>
                  <a:schemeClr val="accent2">
                    <a:lumMod val="50000"/>
                  </a:schemeClr>
                </a:solidFill>
              </a:rPr>
              <a:t>Motivation</a:t>
            </a:r>
            <a:r>
              <a:rPr lang="en-US" sz="2800" b="1" dirty="0" smtClean="0"/>
              <a:t> can be intrinsic or extrinsic:</a:t>
            </a:r>
          </a:p>
          <a:p>
            <a:pPr fontAlgn="base">
              <a:buFont typeface="Wingdings" pitchFamily="2" charset="2"/>
              <a:buChar char="§"/>
            </a:pPr>
            <a:r>
              <a:rPr lang="en-US" b="1" u="sng" dirty="0" smtClean="0">
                <a:solidFill>
                  <a:schemeClr val="accent2">
                    <a:lumMod val="50000"/>
                  </a:schemeClr>
                </a:solidFill>
              </a:rPr>
              <a:t>Intrinsic Motivation</a:t>
            </a:r>
            <a:r>
              <a:rPr lang="en-US" sz="2800" b="1" dirty="0" smtClean="0"/>
              <a:t>: A person is intrinsically motivated if the desire for change comes from within the individual. The person may want to learn something because he or she is </a:t>
            </a:r>
            <a:r>
              <a:rPr lang="en-US" sz="2800" b="1" dirty="0" smtClean="0">
                <a:solidFill>
                  <a:schemeClr val="accent2">
                    <a:lumMod val="50000"/>
                  </a:schemeClr>
                </a:solidFill>
              </a:rPr>
              <a:t>interested</a:t>
            </a:r>
            <a:r>
              <a:rPr lang="en-US" sz="2800" b="1" dirty="0" smtClean="0"/>
              <a:t>. Another person may want to accomplish a goal or task because it is something he or she feels </a:t>
            </a:r>
            <a:r>
              <a:rPr lang="en-US" sz="2800" b="1" dirty="0" smtClean="0">
                <a:solidFill>
                  <a:schemeClr val="accent2">
                    <a:lumMod val="50000"/>
                  </a:schemeClr>
                </a:solidFill>
              </a:rPr>
              <a:t>competent at and enjoys </a:t>
            </a:r>
            <a:r>
              <a:rPr lang="en-US" sz="2800" b="1" dirty="0" smtClean="0"/>
              <a:t>doing.</a:t>
            </a:r>
          </a:p>
          <a:p>
            <a:pPr fontAlgn="base">
              <a:buFont typeface="Wingdings" pitchFamily="2" charset="2"/>
              <a:buChar char="§"/>
            </a:pPr>
            <a:r>
              <a:rPr lang="en-US" b="1" u="sng" dirty="0" smtClean="0">
                <a:solidFill>
                  <a:schemeClr val="accent2">
                    <a:lumMod val="50000"/>
                  </a:schemeClr>
                </a:solidFill>
              </a:rPr>
              <a:t>Extrinsic Motivation </a:t>
            </a:r>
            <a:r>
              <a:rPr lang="en-US" b="1" dirty="0" smtClean="0">
                <a:solidFill>
                  <a:schemeClr val="accent2">
                    <a:lumMod val="50000"/>
                  </a:schemeClr>
                </a:solidFill>
              </a:rPr>
              <a:t>:</a:t>
            </a:r>
            <a:r>
              <a:rPr lang="en-US" sz="2800" b="1" dirty="0" smtClean="0"/>
              <a:t>  motivation comes from outside the person. They are bribed to do something or they earn a prize or reward. Examples Paychecks and Fear of punishment and coercion.</a:t>
            </a:r>
          </a:p>
          <a:p>
            <a:pPr>
              <a:buNone/>
            </a:pP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lumMod val="50000"/>
                  </a:schemeClr>
                </a:solidFill>
              </a:rPr>
              <a:t>Motives</a:t>
            </a:r>
            <a:endParaRPr lang="en-US" b="1" dirty="0">
              <a:solidFill>
                <a:schemeClr val="accent2">
                  <a:lumMod val="50000"/>
                </a:schemeClr>
              </a:solidFill>
            </a:endParaRPr>
          </a:p>
        </p:txBody>
      </p:sp>
      <p:sp>
        <p:nvSpPr>
          <p:cNvPr id="3" name="Content Placeholder 2"/>
          <p:cNvSpPr>
            <a:spLocks noGrp="1"/>
          </p:cNvSpPr>
          <p:nvPr>
            <p:ph idx="1"/>
          </p:nvPr>
        </p:nvSpPr>
        <p:spPr>
          <a:xfrm>
            <a:off x="152400" y="914400"/>
            <a:ext cx="8839200" cy="5715000"/>
          </a:xfrm>
        </p:spPr>
        <p:txBody>
          <a:bodyPr>
            <a:noAutofit/>
          </a:bodyPr>
          <a:lstStyle/>
          <a:p>
            <a:pPr fontAlgn="base"/>
            <a:r>
              <a:rPr lang="en-US" b="1" dirty="0" smtClean="0">
                <a:solidFill>
                  <a:schemeClr val="accent2">
                    <a:lumMod val="50000"/>
                  </a:schemeClr>
                </a:solidFill>
              </a:rPr>
              <a:t>Intrinsic &amp; Extrinsic </a:t>
            </a:r>
            <a:r>
              <a:rPr lang="en-US" b="1" dirty="0" smtClean="0">
                <a:solidFill>
                  <a:schemeClr val="accent2">
                    <a:lumMod val="50000"/>
                  </a:schemeClr>
                </a:solidFill>
              </a:rPr>
              <a:t>motivation </a:t>
            </a:r>
            <a:r>
              <a:rPr lang="en-US" b="1" dirty="0" smtClean="0"/>
              <a:t>can differ in how effective they are at driving behavior.</a:t>
            </a:r>
          </a:p>
          <a:p>
            <a:pPr fontAlgn="base"/>
            <a:r>
              <a:rPr lang="en-US" b="1" dirty="0" smtClean="0"/>
              <a:t>Offering excessive external rewards for an already internally rewarding behavior can lead to a reduction in intrinsic motivation, a phenomenon known as the </a:t>
            </a:r>
            <a:r>
              <a:rPr lang="en-US" b="1" dirty="0" smtClean="0"/>
              <a:t>“</a:t>
            </a:r>
            <a:r>
              <a:rPr lang="en-US" b="1" u="sng" dirty="0" smtClean="0">
                <a:solidFill>
                  <a:schemeClr val="accent2">
                    <a:lumMod val="50000"/>
                  </a:schemeClr>
                </a:solidFill>
              </a:rPr>
              <a:t>over justification </a:t>
            </a:r>
            <a:r>
              <a:rPr lang="en-US" b="1" u="sng" dirty="0" smtClean="0">
                <a:solidFill>
                  <a:schemeClr val="accent2">
                    <a:lumMod val="50000"/>
                  </a:schemeClr>
                </a:solidFill>
              </a:rPr>
              <a:t>effect”</a:t>
            </a:r>
            <a:r>
              <a:rPr lang="en-US" b="1" dirty="0" smtClean="0"/>
              <a:t>. </a:t>
            </a:r>
          </a:p>
          <a:p>
            <a:pPr fontAlgn="base"/>
            <a:r>
              <a:rPr lang="en-US" b="1" dirty="0" smtClean="0">
                <a:solidFill>
                  <a:schemeClr val="accent2">
                    <a:lumMod val="50000"/>
                  </a:schemeClr>
                </a:solidFill>
              </a:rPr>
              <a:t>Extrinsic motivation </a:t>
            </a:r>
            <a:r>
              <a:rPr lang="en-US" b="1" dirty="0" smtClean="0"/>
              <a:t>can be beneficial in some situations, </a:t>
            </a:r>
            <a:r>
              <a:rPr lang="en-US" b="1" dirty="0" smtClean="0">
                <a:solidFill>
                  <a:schemeClr val="accent2">
                    <a:lumMod val="50000"/>
                  </a:schemeClr>
                </a:solidFill>
              </a:rPr>
              <a:t>external </a:t>
            </a:r>
            <a:r>
              <a:rPr lang="en-US" b="1" dirty="0" smtClean="0">
                <a:solidFill>
                  <a:schemeClr val="accent2">
                    <a:lumMod val="50000"/>
                  </a:schemeClr>
                </a:solidFill>
              </a:rPr>
              <a:t>rewards can induce interest and participation</a:t>
            </a:r>
            <a:r>
              <a:rPr lang="en-US" b="1" dirty="0" smtClean="0"/>
              <a:t> in something in which the individual had no initial interest.</a:t>
            </a:r>
          </a:p>
          <a:p>
            <a:pPr fontAlgn="base"/>
            <a:endParaRPr lang="en-US" sz="2800" dirty="0" smtClean="0"/>
          </a:p>
          <a:p>
            <a:pPr fontAlgn="base"/>
            <a:endParaRPr lang="en-US" sz="2800" dirty="0" smtClean="0"/>
          </a:p>
          <a:p>
            <a:pPr fontAlgn="base"/>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434</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Motives</vt:lpstr>
      <vt:lpstr>Motives</vt:lpstr>
      <vt:lpstr>Motives</vt:lpstr>
      <vt:lpstr>Motivation</vt:lpstr>
      <vt:lpstr> Components of Motivation  </vt:lpstr>
      <vt:lpstr> Components of Motivation  </vt:lpstr>
      <vt:lpstr>Approach Motivation versus Avoidance Motivation</vt:lpstr>
      <vt:lpstr>Motives</vt:lpstr>
      <vt:lpstr>Motives</vt:lpstr>
      <vt:lpstr>Motives</vt:lpstr>
      <vt:lpstr>Motives</vt:lpstr>
      <vt:lpstr>Motives</vt:lpstr>
      <vt:lpstr>Theories of motivation </vt:lpstr>
      <vt:lpstr>Drive theory of motivation </vt:lpstr>
      <vt:lpstr>Instinct theory of motivation </vt:lpstr>
      <vt:lpstr>Psychoanalytic theory of motivation </vt:lpstr>
      <vt:lpstr>Psychoanalytic theory of motivation </vt:lpstr>
      <vt:lpstr>Arousal theory of motivation </vt:lpstr>
      <vt:lpstr>Incentive theory of motivation </vt:lpstr>
      <vt:lpstr>Maslow's hierarchy of needs </vt:lpstr>
      <vt:lpstr>Humanistic theory of motivation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Motives</dc:title>
  <dc:creator>TOSHIBA</dc:creator>
  <cp:lastModifiedBy>TOSHIBA</cp:lastModifiedBy>
  <cp:revision>8</cp:revision>
  <dcterms:created xsi:type="dcterms:W3CDTF">2016-02-29T21:32:52Z</dcterms:created>
  <dcterms:modified xsi:type="dcterms:W3CDTF">2016-03-07T07:30:27Z</dcterms:modified>
</cp:coreProperties>
</file>