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27"/>
  </p:notesMasterIdLst>
  <p:sldIdLst>
    <p:sldId id="287" r:id="rId3"/>
    <p:sldId id="294" r:id="rId4"/>
    <p:sldId id="334" r:id="rId5"/>
    <p:sldId id="335" r:id="rId6"/>
    <p:sldId id="291" r:id="rId7"/>
    <p:sldId id="292" r:id="rId8"/>
    <p:sldId id="259" r:id="rId9"/>
    <p:sldId id="274" r:id="rId10"/>
    <p:sldId id="296" r:id="rId11"/>
    <p:sldId id="275" r:id="rId12"/>
    <p:sldId id="299" r:id="rId13"/>
    <p:sldId id="324" r:id="rId14"/>
    <p:sldId id="276" r:id="rId15"/>
    <p:sldId id="309" r:id="rId16"/>
    <p:sldId id="317" r:id="rId17"/>
    <p:sldId id="318" r:id="rId18"/>
    <p:sldId id="329" r:id="rId19"/>
    <p:sldId id="332" r:id="rId20"/>
    <p:sldId id="333" r:id="rId21"/>
    <p:sldId id="336" r:id="rId22"/>
    <p:sldId id="338" r:id="rId23"/>
    <p:sldId id="339" r:id="rId24"/>
    <p:sldId id="344" r:id="rId25"/>
    <p:sldId id="34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336600"/>
    <a:srgbClr val="336699"/>
    <a:srgbClr val="C0C0C0"/>
    <a:srgbClr val="CC3300"/>
    <a:srgbClr val="CC0000"/>
    <a:srgbClr val="99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6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26D7D98-640E-4A6B-ABAE-6A5137B92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ABDF-C902-4587-BC2A-A9519CFE6DA9}" type="slidenum">
              <a:rPr lang="en-US"/>
              <a:pPr/>
              <a:t>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4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3836E-656A-4B79-88BE-6FEFA0415E5B}" type="slidenum">
              <a:rPr lang="en-US"/>
              <a:pPr/>
              <a:t>10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8002D-7C75-4AC4-A00B-E5D0B5A9BEE7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A677A-D041-4BF4-92D3-82F2B57624DE}" type="slidenum">
              <a:rPr lang="en-US"/>
              <a:pPr/>
              <a:t>13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8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7B204-5293-4665-8938-B9D1BFFD1CC8}" type="slidenum">
              <a:rPr lang="en-US"/>
              <a:pPr/>
              <a:t>14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5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7B204-5293-4665-8938-B9D1BFFD1CC8}" type="slidenum">
              <a:rPr lang="en-US"/>
              <a:pPr/>
              <a:t>15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6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7B204-5293-4665-8938-B9D1BFFD1CC8}" type="slidenum">
              <a:rPr lang="en-US"/>
              <a:pPr/>
              <a:t>16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CD047-1EF5-48F4-8F6F-141E1D519AF0}" type="slidenum">
              <a:rPr lang="en-US"/>
              <a:pPr/>
              <a:t>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DF95F-D1B6-4016-B50B-BB321A7831A6}" type="slidenum">
              <a:rPr lang="en-US"/>
              <a:pPr/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2B66B-5879-4636-A2D9-36000E3F4738}" type="slidenum">
              <a:rPr lang="en-US"/>
              <a:pPr/>
              <a:t>4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54137-2993-41DD-B8AF-013BE5BF0575}" type="slidenum">
              <a:rPr lang="en-US"/>
              <a:pPr/>
              <a:t>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85CD-AE58-43C5-B8DD-3D11C597A68A}" type="slidenum">
              <a:rPr lang="en-US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95276-7260-42F2-B85C-B4F033B8B076}" type="slidenum">
              <a:rPr lang="en-US"/>
              <a:pPr/>
              <a:t>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90AA0-4644-4D9A-AB62-72502D94A47E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85069-4865-4A90-86F1-6321A58631E9}" type="slidenum">
              <a:rPr lang="en-US"/>
              <a:pPr/>
              <a:t>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1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991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467600" y="2560638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0C0C0">
                <a:alpha val="50000"/>
              </a:srgbClr>
            </a:outerShdw>
          </a:effectLst>
        </p:spPr>
        <p:txBody>
          <a:bodyPr lIns="0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CC6600"/>
                </a:solidFill>
              </a:rPr>
              <a:t>ninth edition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175000" y="2879725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69696"/>
                </a:solidFill>
              </a:rPr>
              <a:t>STEPHEN P. ROBBINS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3886200" y="3673475"/>
            <a:ext cx="4648200" cy="1752600"/>
          </a:xfrm>
        </p:spPr>
        <p:txBody>
          <a:bodyPr/>
          <a:lstStyle>
            <a:lvl1pPr>
              <a:defRPr>
                <a:solidFill>
                  <a:srgbClr val="CC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ftr" sz="quarter" idx="3"/>
          </p:nvPr>
        </p:nvSpPr>
        <p:spPr>
          <a:xfrm>
            <a:off x="274638" y="6308725"/>
            <a:ext cx="2468562" cy="384175"/>
          </a:xfrm>
        </p:spPr>
        <p:txBody>
          <a:bodyPr lIns="91440" rIns="91440"/>
          <a:lstStyle>
            <a:lvl1pPr>
              <a:defRPr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© 2007 Prentice Hall, Inc. </a:t>
            </a:r>
            <a:br>
              <a:rPr lang="en-US"/>
            </a:br>
            <a:r>
              <a:rPr lang="en-US"/>
              <a:t>All rights reserved.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400800" y="6327775"/>
            <a:ext cx="2528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PowerPoint Presentation by Charlie Cook</a:t>
            </a:r>
            <a:br>
              <a:rPr lang="en-US" sz="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University of West Alabama</a:t>
            </a:r>
          </a:p>
        </p:txBody>
      </p:sp>
      <p:pic>
        <p:nvPicPr>
          <p:cNvPr id="5147" name="Picture 27" descr="ph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6276975"/>
            <a:ext cx="549275" cy="414338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705600" y="2879725"/>
            <a:ext cx="201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969696"/>
                </a:solidFill>
              </a:rPr>
              <a:t>MARY COULTER</a:t>
            </a: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3683000"/>
            <a:ext cx="17526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BA10D433-B071-4440-8D11-B8D2C6D27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25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24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60ED637B-7693-4C3D-B0CA-8B7994090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3975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66800"/>
            <a:ext cx="3975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1722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00800" y="6172200"/>
            <a:ext cx="2209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7F5F9524-48B8-470B-8CF2-491D2AC8D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</a:t>
            </a:r>
            <a:br>
              <a:rPr lang="en-US" smtClean="0"/>
            </a:br>
            <a:r>
              <a:rPr lang="en-US" smtClean="0"/>
              <a:t>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0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DA76B2C-A20B-4597-B903-94F49C089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024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B750A861-6A76-46EE-9488-773E117AF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6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87199EB4-7D04-4DBB-B42B-6EFEE51B0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89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2732B67F-7620-4BCF-B74F-D1EEBAD65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88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F14E8BE4-4CC7-4C17-85F6-74170F57B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904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216D948C-8353-4A02-B620-BA04F1DEA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239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1DA76B2C-A20B-4597-B903-94F49C089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0693EAB2-8FC1-47D5-B090-858E8FCE6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37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2C80731F-6E8A-4728-B507-B8673B07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0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1C5C4B1-E74B-4494-B4CC-B7744E79F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3524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1C5C4B1-E74B-4494-B4CC-B7744E79F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1065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1C5C4B1-E74B-4494-B4CC-B7744E79F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30627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1C5C4B1-E74B-4494-B4CC-B7744E79F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326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1C5C4B1-E74B-4494-B4CC-B7744E79F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0627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1C5C4B1-E74B-4494-B4CC-B7744E79F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4930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BA10D433-B071-4440-8D11-B8D2C6D27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681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60ED637B-7693-4C3D-B0CA-8B7994090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00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B750A861-6A76-46EE-9488-773E117AF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3975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66800"/>
            <a:ext cx="3975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87199EB4-7D04-4DBB-B42B-6EFEE51B0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2732B67F-7620-4BCF-B74F-D1EEBAD65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F14E8BE4-4CC7-4C17-85F6-74170F57B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216D948C-8353-4A02-B620-BA04F1DEA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0693EAB2-8FC1-47D5-B090-858E8FCE6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2C80731F-6E8A-4728-B507-B8673B074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10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172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cs typeface="Times New Roman" pitchFamily="18" charset="0"/>
              </a:defRPr>
            </a:lvl1pPr>
          </a:lstStyle>
          <a:p>
            <a:r>
              <a:rPr lang="en-US"/>
              <a:t>1–</a:t>
            </a:r>
            <a:fld id="{11C5C4B1-E74B-4494-B4CC-B7744E79FD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2250" indent="-2222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Ø"/>
        <a:defRPr sz="2400">
          <a:solidFill>
            <a:srgbClr val="996633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v"/>
        <a:defRPr sz="2000">
          <a:solidFill>
            <a:srgbClr val="3366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1–</a:t>
            </a:r>
            <a:fld id="{11C5C4B1-E74B-4494-B4CC-B7744E79F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8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2007 Prentice Hall, Inc. </a:t>
            </a:r>
            <a:br>
              <a:rPr lang="en-US"/>
            </a:br>
            <a:r>
              <a:rPr lang="en-US"/>
              <a:t>All rights reserved.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352800"/>
            <a:ext cx="7620000" cy="2830056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Introduction to Management and </a:t>
            </a:r>
            <a:r>
              <a:rPr lang="en-US" sz="3600" dirty="0" smtClean="0">
                <a:solidFill>
                  <a:srgbClr val="FF0000"/>
                </a:solidFill>
              </a:rPr>
              <a:t>Organizations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Presented by Dr. Sireen </a:t>
            </a:r>
            <a:r>
              <a:rPr lang="en-US" sz="2400" dirty="0" err="1" smtClean="0">
                <a:solidFill>
                  <a:schemeClr val="tx1"/>
                </a:solidFill>
              </a:rPr>
              <a:t>Alkhaldi</a:t>
            </a:r>
            <a:r>
              <a:rPr lang="en-US" sz="2400" dirty="0" smtClean="0">
                <a:solidFill>
                  <a:schemeClr val="tx1"/>
                </a:solidFill>
              </a:rPr>
              <a:t>, BDS, MPH, </a:t>
            </a:r>
            <a:r>
              <a:rPr lang="en-US" sz="2400" dirty="0" err="1" smtClean="0">
                <a:solidFill>
                  <a:schemeClr val="tx1"/>
                </a:solidFill>
              </a:rPr>
              <a:t>DrPH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Community Medicine Course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Faculty of Medicine, The University of Jordan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First Semester 2014 / 2015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A8C2790-6645-4BD2-BCE0-803C1997FA1D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4742"/>
            <a:ext cx="8077200" cy="366713"/>
          </a:xfrm>
        </p:spPr>
        <p:txBody>
          <a:bodyPr/>
          <a:lstStyle/>
          <a:p>
            <a:pPr marL="1376363" indent="-1376363"/>
            <a:r>
              <a:rPr lang="en-US" sz="1800" dirty="0">
                <a:solidFill>
                  <a:schemeClr val="tx1"/>
                </a:solidFill>
              </a:rPr>
              <a:t>Exhibit 1–3	Management Functions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609600" y="968375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533400" y="381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983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27" y="1828800"/>
            <a:ext cx="8880973" cy="31242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FCBA6BDA-6589-4358-86A6-6D7C484EDBB4}" type="slidenum">
              <a:rPr lang="en-US"/>
              <a:pPr/>
              <a:t>11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Managers Do?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02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Managerial Skills</a:t>
            </a:r>
            <a:endParaRPr lang="en-US" sz="1050" dirty="0" smtClean="0"/>
          </a:p>
          <a:p>
            <a:pPr marL="341312" lvl="1" indent="0">
              <a:buNone/>
            </a:pPr>
            <a:r>
              <a:rPr lang="en-US" dirty="0" smtClean="0"/>
              <a:t>Technical </a:t>
            </a:r>
            <a:r>
              <a:rPr lang="en-US" dirty="0"/>
              <a:t>skills</a:t>
            </a:r>
          </a:p>
          <a:p>
            <a:pPr marL="739775" lvl="2" indent="0">
              <a:buNone/>
            </a:pPr>
            <a:r>
              <a:rPr lang="en-US" sz="2400" dirty="0" smtClean="0"/>
              <a:t>The ability to use Knowledge </a:t>
            </a:r>
            <a:r>
              <a:rPr lang="en-US" sz="2400" dirty="0"/>
              <a:t>and proficiency </a:t>
            </a:r>
            <a:r>
              <a:rPr lang="en-US" sz="2400" dirty="0" smtClean="0"/>
              <a:t>or expertise in </a:t>
            </a:r>
            <a:r>
              <a:rPr lang="en-US" sz="2400" dirty="0"/>
              <a:t>a specific field</a:t>
            </a:r>
          </a:p>
          <a:p>
            <a:pPr marL="341312" lvl="1" indent="0">
              <a:buNone/>
            </a:pPr>
            <a:r>
              <a:rPr lang="en-US" dirty="0"/>
              <a:t>Human skills</a:t>
            </a:r>
          </a:p>
          <a:p>
            <a:pPr marL="739775" lvl="2" indent="0">
              <a:buNone/>
            </a:pPr>
            <a:r>
              <a:rPr lang="en-US" sz="2400" dirty="0"/>
              <a:t>The ability to work well with other </a:t>
            </a:r>
            <a:r>
              <a:rPr lang="en-US" sz="2400" dirty="0" smtClean="0"/>
              <a:t>people (with trust and enthusiasm), and empathize with the emotions and feelings of others (emotional intelligence).  </a:t>
            </a:r>
            <a:endParaRPr lang="en-US" sz="2400" dirty="0"/>
          </a:p>
          <a:p>
            <a:pPr marL="341312" lvl="1" indent="0">
              <a:buNone/>
            </a:pPr>
            <a:r>
              <a:rPr lang="en-US" dirty="0"/>
              <a:t>Conceptual skills</a:t>
            </a:r>
          </a:p>
          <a:p>
            <a:pPr marL="739775" lvl="2" indent="0">
              <a:buNone/>
            </a:pPr>
            <a:r>
              <a:rPr lang="en-US" sz="2400" dirty="0"/>
              <a:t>The ability to think </a:t>
            </a:r>
            <a:r>
              <a:rPr lang="en-US" sz="2400" dirty="0" smtClean="0"/>
              <a:t>analytically and </a:t>
            </a:r>
            <a:r>
              <a:rPr lang="en-US" sz="2400" dirty="0"/>
              <a:t>conceptualize about abstract and complex situations concerning the </a:t>
            </a:r>
            <a:r>
              <a:rPr lang="en-US" sz="2400" dirty="0" smtClean="0"/>
              <a:t>organization, to solve problems.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02600" cy="6096000"/>
          </a:xfrm>
        </p:spPr>
        <p:txBody>
          <a:bodyPr/>
          <a:lstStyle/>
          <a:p>
            <a:r>
              <a:rPr lang="en-US" sz="2400" dirty="0" smtClean="0">
                <a:latin typeface="Palatino Linotype" pitchFamily="18" charset="0"/>
              </a:rPr>
              <a:t>Examples</a:t>
            </a:r>
            <a:r>
              <a:rPr lang="en-US" sz="2400" dirty="0">
                <a:latin typeface="Palatino Linotype" pitchFamily="18" charset="0"/>
              </a:rPr>
              <a:t> </a:t>
            </a:r>
            <a:r>
              <a:rPr lang="en-US" sz="2400" dirty="0" smtClean="0">
                <a:latin typeface="Palatino Linotype" pitchFamily="18" charset="0"/>
              </a:rPr>
              <a:t>of Conceptual skills:</a:t>
            </a:r>
            <a:endParaRPr lang="en-US" sz="2400" dirty="0">
              <a:latin typeface="Palatino Linotype" pitchFamily="18" charset="0"/>
            </a:endParaRPr>
          </a:p>
          <a:p>
            <a:pPr lvl="1"/>
            <a:r>
              <a:rPr lang="en-US" dirty="0">
                <a:latin typeface="Palatino Linotype" pitchFamily="18" charset="0"/>
              </a:rPr>
              <a:t>a manager conducts an analysis of the best way to provide a service</a:t>
            </a:r>
          </a:p>
          <a:p>
            <a:pPr lvl="1"/>
            <a:r>
              <a:rPr lang="en-US" dirty="0">
                <a:latin typeface="Palatino Linotype" pitchFamily="18" charset="0"/>
              </a:rPr>
              <a:t>a manager determines a strategy to reduce patient complaints regarding food service</a:t>
            </a:r>
          </a:p>
          <a:p>
            <a:r>
              <a:rPr lang="en-US" sz="2400" dirty="0" smtClean="0">
                <a:latin typeface="Palatino Linotype" pitchFamily="18" charset="0"/>
              </a:rPr>
              <a:t>Examples</a:t>
            </a:r>
            <a:r>
              <a:rPr lang="en-US" sz="2400" dirty="0">
                <a:latin typeface="Palatino Linotype" pitchFamily="18" charset="0"/>
              </a:rPr>
              <a:t> </a:t>
            </a:r>
            <a:r>
              <a:rPr lang="en-US" sz="2400" dirty="0" smtClean="0">
                <a:latin typeface="Palatino Linotype" pitchFamily="18" charset="0"/>
              </a:rPr>
              <a:t>of Technical skills:</a:t>
            </a:r>
            <a:endParaRPr lang="en-US" sz="2400" dirty="0">
              <a:latin typeface="Palatino Linotype" pitchFamily="18" charset="0"/>
            </a:endParaRPr>
          </a:p>
          <a:p>
            <a:pPr lvl="1"/>
            <a:r>
              <a:rPr lang="en-US" dirty="0">
                <a:latin typeface="Palatino Linotype" pitchFamily="18" charset="0"/>
              </a:rPr>
              <a:t>a manager develops and implements a new incentive compensation program for staff</a:t>
            </a:r>
          </a:p>
          <a:p>
            <a:pPr lvl="1"/>
            <a:r>
              <a:rPr lang="en-US" dirty="0">
                <a:latin typeface="Palatino Linotype" pitchFamily="18" charset="0"/>
              </a:rPr>
              <a:t>a manager designs and implements modifications to a computer-based staffing </a:t>
            </a:r>
            <a:r>
              <a:rPr lang="en-US" dirty="0" smtClean="0">
                <a:latin typeface="Palatino Linotype" pitchFamily="18" charset="0"/>
              </a:rPr>
              <a:t>model</a:t>
            </a:r>
          </a:p>
          <a:p>
            <a:r>
              <a:rPr lang="en-US" sz="2400" dirty="0" smtClean="0">
                <a:latin typeface="Palatino Linotype" pitchFamily="18" charset="0"/>
              </a:rPr>
              <a:t>Examples of Human skills: </a:t>
            </a:r>
            <a:endParaRPr lang="en-US" sz="2400" dirty="0">
              <a:latin typeface="Palatino Linotype" pitchFamily="18" charset="0"/>
            </a:endParaRPr>
          </a:p>
          <a:p>
            <a:pPr lvl="1"/>
            <a:r>
              <a:rPr lang="en-US" dirty="0">
                <a:latin typeface="Palatino Linotype" pitchFamily="18" charset="0"/>
              </a:rPr>
              <a:t>a manager counsels an employee whose performance is below expectation</a:t>
            </a:r>
          </a:p>
          <a:p>
            <a:pPr lvl="1"/>
            <a:r>
              <a:rPr lang="en-US" dirty="0">
                <a:latin typeface="Palatino Linotype" pitchFamily="18" charset="0"/>
              </a:rPr>
              <a:t>a manger communicates to subordinates the desired performance level for a service for the next fiscal year</a:t>
            </a: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marL="341312" lvl="1" indent="0">
              <a:buNone/>
            </a:pPr>
            <a:endParaRPr lang="en-US" dirty="0">
              <a:latin typeface="Palatino Linotype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DA76B2C-A20B-4597-B903-94F49C0896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14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A23EA659-862D-4723-865E-8EA66FFD1338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96144"/>
            <a:ext cx="8763000" cy="830997"/>
          </a:xfrm>
        </p:spPr>
        <p:txBody>
          <a:bodyPr/>
          <a:lstStyle/>
          <a:p>
            <a:pPr marL="1376363" indent="-1376363"/>
            <a:r>
              <a:rPr lang="en-US" sz="2400" dirty="0">
                <a:solidFill>
                  <a:schemeClr val="tx1"/>
                </a:solidFill>
              </a:rPr>
              <a:t>Exhibit 1–5	Skills Needed at Different Management Levels</a:t>
            </a:r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 flipV="1">
            <a:off x="609600" y="1143000"/>
            <a:ext cx="8001000" cy="7938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76438"/>
            <a:ext cx="7772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19E713CF-FC4C-4113-A9A9-153FA6038B8E}" type="slidenum">
              <a:rPr lang="en-US"/>
              <a:pPr/>
              <a:t>14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Organization?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Organization Defined</a:t>
            </a:r>
          </a:p>
          <a:p>
            <a:pPr lvl="1"/>
            <a:r>
              <a:rPr lang="en-US" dirty="0"/>
              <a:t>A deliberate arrangement of people to accomplish some specific </a:t>
            </a:r>
            <a:r>
              <a:rPr lang="en-US" dirty="0" smtClean="0"/>
              <a:t>purpose, that </a:t>
            </a:r>
            <a:r>
              <a:rPr lang="en-US" dirty="0"/>
              <a:t>individuals independently could not accomplish </a:t>
            </a:r>
            <a:r>
              <a:rPr lang="en-US" dirty="0" smtClean="0"/>
              <a:t>alone.</a:t>
            </a:r>
            <a:endParaRPr lang="en-US" dirty="0"/>
          </a:p>
          <a:p>
            <a:r>
              <a:rPr lang="en-US" dirty="0"/>
              <a:t>Common Characteristics of Organizations</a:t>
            </a:r>
          </a:p>
          <a:p>
            <a:pPr lvl="1"/>
            <a:r>
              <a:rPr lang="en-US" dirty="0"/>
              <a:t>Have a distinct purpose (goal)</a:t>
            </a:r>
          </a:p>
          <a:p>
            <a:pPr lvl="1"/>
            <a:r>
              <a:rPr lang="en-US" dirty="0"/>
              <a:t>Composed of people</a:t>
            </a:r>
          </a:p>
          <a:p>
            <a:pPr lvl="1"/>
            <a:r>
              <a:rPr lang="en-US" dirty="0"/>
              <a:t>Have a deliberate structure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19E713CF-FC4C-4113-A9A9-153FA6038B8E}" type="slidenum">
              <a:rPr lang="en-US"/>
              <a:pPr/>
              <a:t>15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Organization?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health care, organizations can take a variety of forms: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or-profit </a:t>
            </a:r>
            <a:r>
              <a:rPr lang="en-US" dirty="0" smtClean="0"/>
              <a:t>hospitals</a:t>
            </a:r>
            <a:endParaRPr lang="en-US" dirty="0"/>
          </a:p>
          <a:p>
            <a:pPr lvl="1"/>
            <a:r>
              <a:rPr lang="en-US" dirty="0" smtClean="0"/>
              <a:t>Private physicians’ offices</a:t>
            </a:r>
          </a:p>
          <a:p>
            <a:pPr lvl="1"/>
            <a:r>
              <a:rPr lang="en-US" dirty="0" smtClean="0"/>
              <a:t>Networks of health care specialists</a:t>
            </a:r>
          </a:p>
          <a:p>
            <a:pPr lvl="1"/>
            <a:r>
              <a:rPr lang="en-US" dirty="0" smtClean="0"/>
              <a:t>Community health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26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19E713CF-FC4C-4113-A9A9-153FA6038B8E}" type="slidenum">
              <a:rPr lang="en-US"/>
              <a:pPr/>
              <a:t>16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An </a:t>
            </a:r>
            <a:r>
              <a:rPr lang="en-US" dirty="0"/>
              <a:t>Organization?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an organization is to produce goods and/ or services that satisfy the needs of the customers. </a:t>
            </a:r>
          </a:p>
          <a:p>
            <a:r>
              <a:rPr lang="en-US" dirty="0" smtClean="0"/>
              <a:t>Although many organizations focus on producing services (immunizing infants, testing for diseases, treating illnesses, providing long-term nursing care, etc………), all organizations exist because they contribute something useful to the society. </a:t>
            </a:r>
          </a:p>
        </p:txBody>
      </p:sp>
    </p:spTree>
    <p:extLst>
      <p:ext uri="{BB962C8B-B14F-4D97-AF65-F5344CB8AC3E}">
        <p14:creationId xmlns:p14="http://schemas.microsoft.com/office/powerpoint/2010/main" val="20041576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2005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5–</a:t>
            </a:r>
            <a:fld id="{E2669B3B-5AA1-4929-87C5-539D64DF9095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Social Responsibility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410200"/>
          </a:xfrm>
        </p:spPr>
        <p:txBody>
          <a:bodyPr/>
          <a:lstStyle/>
          <a:p>
            <a:pPr marL="341312" lvl="1" indent="0" eaLnBrk="1" hangingPunct="1">
              <a:spcBef>
                <a:spcPct val="50000"/>
              </a:spcBef>
              <a:buNone/>
            </a:pPr>
            <a:endParaRPr lang="en-US" altLang="en-US" dirty="0"/>
          </a:p>
          <a:p>
            <a:pPr marL="341312" lvl="1" indent="0" eaLnBrk="1" hangingPunct="1">
              <a:spcBef>
                <a:spcPct val="50000"/>
              </a:spcBef>
              <a:buNone/>
            </a:pPr>
            <a:r>
              <a:rPr lang="en-US" altLang="en-US" dirty="0" smtClean="0">
                <a:solidFill>
                  <a:srgbClr val="336699"/>
                </a:solidFill>
              </a:rPr>
              <a:t>What </a:t>
            </a:r>
            <a:r>
              <a:rPr lang="en-US" altLang="en-US" dirty="0" smtClean="0">
                <a:solidFill>
                  <a:srgbClr val="336699"/>
                </a:solidFill>
              </a:rPr>
              <a:t>is Social Responsibility?</a:t>
            </a:r>
            <a:endParaRPr lang="en-US" altLang="en-US" dirty="0">
              <a:solidFill>
                <a:srgbClr val="336699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Management’s social responsibility goes beyond </a:t>
            </a:r>
            <a:r>
              <a:rPr lang="en-US" altLang="en-US" dirty="0" smtClean="0"/>
              <a:t>achieving organizational goals and making </a:t>
            </a:r>
            <a:r>
              <a:rPr lang="en-US" altLang="en-US" dirty="0" smtClean="0"/>
              <a:t>profits to include </a:t>
            </a:r>
            <a:r>
              <a:rPr lang="en-US" altLang="en-US" dirty="0" smtClean="0">
                <a:solidFill>
                  <a:srgbClr val="FF0000"/>
                </a:solidFill>
              </a:rPr>
              <a:t>protecting and improving society’s welfare.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Firms have a moral responsibility to larger society to become involved in social, legal, and political issues.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“</a:t>
            </a:r>
            <a:r>
              <a:rPr lang="en-US" altLang="en-US" dirty="0" smtClean="0"/>
              <a:t>To do the right thing”</a:t>
            </a:r>
          </a:p>
          <a:p>
            <a:pPr lvl="1" eaLnBrk="1" hangingPunct="1">
              <a:spcBef>
                <a:spcPct val="50000"/>
              </a:spcBef>
            </a:pPr>
            <a:endParaRPr lang="en-US" altLang="en-US" dirty="0" smtClean="0"/>
          </a:p>
          <a:p>
            <a:pPr lvl="1" eaLnBrk="1" hangingPunct="1">
              <a:spcBef>
                <a:spcPct val="500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4529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2005 Prentice Hall, Inc. All rights reserved.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5–</a:t>
            </a:r>
            <a:fld id="{D4D1A108-0A12-405A-974B-279104C17BD7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00329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The Greening of Management (Go Green</a:t>
            </a:r>
            <a:r>
              <a:rPr lang="en-US" altLang="en-US" dirty="0" smtClean="0"/>
              <a:t>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6360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recognition of the close link between an organization’s decision and activities and its impact on the </a:t>
            </a:r>
            <a:r>
              <a:rPr lang="en-US" altLang="en-US" b="1" dirty="0" smtClean="0"/>
              <a:t>natural environment</a:t>
            </a:r>
            <a:r>
              <a:rPr lang="en-US" altLang="en-US" dirty="0" smtClean="0"/>
              <a:t>.</a:t>
            </a:r>
          </a:p>
          <a:p>
            <a:pPr marL="222250" lvl="2" indent="-222250">
              <a:buClr>
                <a:schemeClr val="tx1"/>
              </a:buClr>
              <a:buSzTx/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Firms should do what is legally required by </a:t>
            </a:r>
            <a:r>
              <a:rPr lang="en-US" altLang="en-US" sz="2800" b="1" dirty="0">
                <a:solidFill>
                  <a:srgbClr val="FF0000"/>
                </a:solidFill>
              </a:rPr>
              <a:t>obeying laws</a:t>
            </a:r>
            <a:r>
              <a:rPr lang="en-US" altLang="en-US" sz="2800" dirty="0">
                <a:solidFill>
                  <a:srgbClr val="FF0000"/>
                </a:solidFill>
              </a:rPr>
              <a:t>, rules, and regulations willingly and without legal </a:t>
            </a:r>
            <a:r>
              <a:rPr lang="en-US" altLang="en-US" sz="2800" dirty="0" smtClean="0">
                <a:solidFill>
                  <a:srgbClr val="FF0000"/>
                </a:solidFill>
              </a:rPr>
              <a:t>challenge</a:t>
            </a:r>
            <a:r>
              <a:rPr lang="en-US" altLang="en-US" sz="2400" dirty="0" smtClean="0">
                <a:solidFill>
                  <a:srgbClr val="FF0000"/>
                </a:solidFill>
              </a:rPr>
              <a:t>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341312" lvl="1" indent="0" eaLnBrk="1" hangingPunct="1">
              <a:buNone/>
            </a:pPr>
            <a:r>
              <a:rPr lang="en-US" altLang="en-US" sz="2800" dirty="0" smtClean="0"/>
              <a:t>Global environmental problems facing managers:</a:t>
            </a:r>
          </a:p>
          <a:p>
            <a:pPr marL="739775" lvl="2" indent="0" eaLnBrk="1" hangingPunct="1">
              <a:buNone/>
            </a:pPr>
            <a:r>
              <a:rPr lang="en-US" altLang="en-US" sz="2800" dirty="0" smtClean="0"/>
              <a:t>Air, water, and soil pollution from toxic wastes</a:t>
            </a:r>
          </a:p>
          <a:p>
            <a:pPr marL="739775" lvl="2" indent="0" eaLnBrk="1" hangingPunct="1">
              <a:buNone/>
            </a:pPr>
            <a:r>
              <a:rPr lang="en-US" altLang="en-US" sz="2800" dirty="0" smtClean="0"/>
              <a:t>Global warming from greenhouse gas emissions</a:t>
            </a:r>
          </a:p>
          <a:p>
            <a:pPr marL="739775" lvl="2" indent="0" eaLnBrk="1" hangingPunct="1">
              <a:buNone/>
            </a:pPr>
            <a:r>
              <a:rPr lang="en-US" altLang="en-US" sz="2800" dirty="0" smtClean="0"/>
              <a:t>Natural resource depletion</a:t>
            </a:r>
          </a:p>
        </p:txBody>
      </p:sp>
      <p:pic>
        <p:nvPicPr>
          <p:cNvPr id="19462" name="Picture 5" descr="j0293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05" y="5336436"/>
            <a:ext cx="2266795" cy="16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4824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205582"/>
            <a:ext cx="4038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Copyright © 2005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5–</a:t>
            </a:r>
            <a:fld id="{5407D41A-DDF0-4560-89B6-BD2E7FC99962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Organizations Go Green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02600" cy="559598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Legal (of Light Green) Approach</a:t>
            </a:r>
          </a:p>
          <a:p>
            <a:pPr lvl="1" eaLnBrk="1" hangingPunct="1"/>
            <a:r>
              <a:rPr lang="en-US" altLang="en-US" sz="2200" dirty="0" smtClean="0"/>
              <a:t>Firms simply do what is legally required by </a:t>
            </a:r>
            <a:r>
              <a:rPr lang="en-US" altLang="en-US" sz="2200" b="1" dirty="0" smtClean="0"/>
              <a:t>obeying laws</a:t>
            </a:r>
            <a:r>
              <a:rPr lang="en-US" altLang="en-US" sz="2200" dirty="0" smtClean="0"/>
              <a:t>, rules, and regulations willingly and without legal challenge.</a:t>
            </a:r>
          </a:p>
          <a:p>
            <a:pPr eaLnBrk="1" hangingPunct="1"/>
            <a:r>
              <a:rPr lang="en-US" altLang="en-US" sz="2400" dirty="0" smtClean="0"/>
              <a:t>Market Approach</a:t>
            </a:r>
          </a:p>
          <a:p>
            <a:pPr lvl="1" eaLnBrk="1" hangingPunct="1"/>
            <a:r>
              <a:rPr lang="en-US" altLang="en-US" sz="2200" dirty="0" smtClean="0"/>
              <a:t>Firms respond to the preferences of their customers for </a:t>
            </a:r>
            <a:r>
              <a:rPr lang="en-US" altLang="en-US" sz="2200" b="1" dirty="0" smtClean="0"/>
              <a:t>environmentally friendly products</a:t>
            </a:r>
            <a:r>
              <a:rPr lang="en-US" altLang="en-US" sz="2200" dirty="0" smtClean="0"/>
              <a:t>.</a:t>
            </a:r>
          </a:p>
          <a:p>
            <a:pPr eaLnBrk="1" hangingPunct="1"/>
            <a:r>
              <a:rPr lang="en-US" altLang="en-US" sz="2400" dirty="0" smtClean="0"/>
              <a:t>Stakeholder Approach</a:t>
            </a:r>
          </a:p>
          <a:p>
            <a:pPr lvl="1" eaLnBrk="1" hangingPunct="1"/>
            <a:r>
              <a:rPr lang="en-US" altLang="en-US" sz="2200" dirty="0" smtClean="0"/>
              <a:t>Firms work to meet the environmental demands of multiple stakeholders</a:t>
            </a:r>
            <a:r>
              <a:rPr lang="en-US" altLang="en-US" sz="2200" dirty="0" smtClean="0">
                <a:cs typeface="Arial" panose="020B0604020202020204" pitchFamily="34" charset="0"/>
              </a:rPr>
              <a:t>—</a:t>
            </a:r>
            <a:r>
              <a:rPr lang="en-US" altLang="en-US" sz="2200" dirty="0" smtClean="0"/>
              <a:t>employees, suppliers, and the community.</a:t>
            </a:r>
          </a:p>
          <a:p>
            <a:pPr eaLnBrk="1" hangingPunct="1"/>
            <a:r>
              <a:rPr lang="en-US" altLang="en-US" sz="2400" dirty="0" smtClean="0"/>
              <a:t>Activist Approach</a:t>
            </a:r>
          </a:p>
          <a:p>
            <a:pPr lvl="1" eaLnBrk="1" hangingPunct="1"/>
            <a:r>
              <a:rPr lang="en-US" altLang="en-US" sz="2200" dirty="0" smtClean="0"/>
              <a:t>Firms look for ways to </a:t>
            </a:r>
            <a:r>
              <a:rPr lang="en-US" altLang="en-US" sz="2200" b="1" dirty="0" smtClean="0"/>
              <a:t>respect and preserve environment </a:t>
            </a:r>
            <a:r>
              <a:rPr lang="en-US" altLang="en-US" sz="2200" dirty="0" smtClean="0"/>
              <a:t>and be </a:t>
            </a:r>
            <a:r>
              <a:rPr lang="en-US" altLang="en-US" sz="2200" b="1" dirty="0" smtClean="0"/>
              <a:t>actively socially responsible</a:t>
            </a:r>
            <a:r>
              <a:rPr lang="en-US" alt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349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C7DF2FC8-B43A-495B-94FD-4A7B4B49925F}" type="slidenum">
              <a:rPr lang="en-US"/>
              <a:pPr/>
              <a:t>2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457200"/>
          </a:xfrm>
        </p:spPr>
        <p:txBody>
          <a:bodyPr/>
          <a:lstStyle/>
          <a:p>
            <a:r>
              <a:rPr lang="en-US" dirty="0"/>
              <a:t>What Is Management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127341"/>
            <a:ext cx="5229225" cy="2616926"/>
          </a:xfrm>
        </p:spPr>
        <p:txBody>
          <a:bodyPr/>
          <a:lstStyle/>
          <a:p>
            <a:r>
              <a:rPr lang="en-US" dirty="0" smtClean="0"/>
              <a:t>Managerial </a:t>
            </a:r>
            <a:r>
              <a:rPr lang="en-US" dirty="0"/>
              <a:t>Concerns</a:t>
            </a:r>
          </a:p>
          <a:p>
            <a:pPr lvl="1"/>
            <a:r>
              <a:rPr lang="en-US" dirty="0"/>
              <a:t>Efficiency</a:t>
            </a:r>
          </a:p>
          <a:p>
            <a:pPr lvl="2"/>
            <a:r>
              <a:rPr lang="en-US" dirty="0"/>
              <a:t>“Doing things right”</a:t>
            </a:r>
          </a:p>
          <a:p>
            <a:pPr lvl="3"/>
            <a:r>
              <a:rPr lang="en-US" dirty="0"/>
              <a:t>Getting the most output for the least </a:t>
            </a:r>
            <a:r>
              <a:rPr lang="en-US" dirty="0" smtClean="0"/>
              <a:t>inputs (people, money, …)</a:t>
            </a:r>
            <a:endParaRPr lang="en-US" dirty="0"/>
          </a:p>
          <a:p>
            <a:pPr lvl="1"/>
            <a:r>
              <a:rPr lang="en-US" dirty="0"/>
              <a:t>Effectiveness</a:t>
            </a:r>
          </a:p>
          <a:p>
            <a:pPr lvl="2"/>
            <a:r>
              <a:rPr lang="en-US" dirty="0"/>
              <a:t>“Doing the right things”</a:t>
            </a:r>
          </a:p>
          <a:p>
            <a:pPr lvl="3"/>
            <a:r>
              <a:rPr lang="en-US" dirty="0"/>
              <a:t>Attaining organizational goals</a:t>
            </a:r>
          </a:p>
        </p:txBody>
      </p:sp>
      <p:pic>
        <p:nvPicPr>
          <p:cNvPr id="138244" name="Picture 4" descr="j0310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72175" y="2919412"/>
            <a:ext cx="3067050" cy="3709988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-9659" y="821286"/>
            <a:ext cx="8963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800" dirty="0" smtClean="0"/>
              <a:t>Management is what managers do.</a:t>
            </a:r>
          </a:p>
          <a:p>
            <a:pPr lvl="1"/>
            <a:r>
              <a:rPr lang="en-US" altLang="en-US" sz="2800" dirty="0" smtClean="0"/>
              <a:t>Management is the </a:t>
            </a:r>
            <a:r>
              <a:rPr lang="en-US" altLang="en-US" sz="2800" dirty="0"/>
              <a:t>attainment of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>
                <a:solidFill>
                  <a:schemeClr val="hlink"/>
                </a:solidFill>
              </a:rPr>
              <a:t>organizational goals</a:t>
            </a:r>
            <a:r>
              <a:rPr lang="en-US" altLang="en-US" sz="2800" dirty="0"/>
              <a:t> in an </a:t>
            </a:r>
            <a:r>
              <a:rPr lang="en-US" altLang="en-US" sz="2800" dirty="0">
                <a:solidFill>
                  <a:schemeClr val="hlink"/>
                </a:solidFill>
              </a:rPr>
              <a:t>effective</a:t>
            </a:r>
            <a:r>
              <a:rPr lang="en-US" altLang="en-US" sz="2800" dirty="0"/>
              <a:t> and </a:t>
            </a:r>
            <a:r>
              <a:rPr lang="en-US" altLang="en-US" sz="2800" dirty="0">
                <a:solidFill>
                  <a:schemeClr val="hlink"/>
                </a:solidFill>
              </a:rPr>
              <a:t>efficient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/>
              <a:t>manner through: </a:t>
            </a:r>
            <a:r>
              <a:rPr lang="en-US" altLang="en-US" sz="2800" dirty="0">
                <a:solidFill>
                  <a:schemeClr val="hlink"/>
                </a:solidFill>
              </a:rPr>
              <a:t>planning,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hlink"/>
                </a:solidFill>
              </a:rPr>
              <a:t>organizing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chemeClr val="hlink"/>
                </a:solidFill>
              </a:rPr>
              <a:t>leading</a:t>
            </a:r>
            <a:r>
              <a:rPr lang="en-US" altLang="en-US" sz="2800" dirty="0"/>
              <a:t>, and </a:t>
            </a:r>
            <a:r>
              <a:rPr lang="en-US" altLang="en-US" sz="2800" dirty="0">
                <a:solidFill>
                  <a:schemeClr val="hlink"/>
                </a:solidFill>
              </a:rPr>
              <a:t>controlling</a:t>
            </a:r>
            <a:r>
              <a:rPr lang="en-US" altLang="en-US" sz="2800" dirty="0"/>
              <a:t> organizational resources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2005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7–</a:t>
            </a:r>
            <a:fld id="{BE1CB51D-FAC4-44DA-A6E8-6FBFE842CADC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23925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Planning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31200" cy="4648200"/>
          </a:xfrm>
        </p:spPr>
        <p:txBody>
          <a:bodyPr/>
          <a:lstStyle/>
          <a:p>
            <a:pPr marL="341312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Planning involves two important aspects</a:t>
            </a:r>
          </a:p>
          <a:p>
            <a:pPr lvl="1" eaLnBrk="1" hangingPunct="1">
              <a:defRPr/>
            </a:pPr>
            <a:r>
              <a:rPr lang="en-US" altLang="en-US" dirty="0" smtClean="0"/>
              <a:t>Setting Goals (also Objectives)</a:t>
            </a:r>
          </a:p>
          <a:p>
            <a:pPr lvl="2" eaLnBrk="1" hangingPunct="1">
              <a:defRPr/>
            </a:pPr>
            <a:r>
              <a:rPr lang="en-US" altLang="en-US" dirty="0" smtClean="0"/>
              <a:t>Desired outcomes for individuals, groups, or entire organizations</a:t>
            </a:r>
          </a:p>
          <a:p>
            <a:pPr lvl="2" eaLnBrk="1" hangingPunct="1">
              <a:defRPr/>
            </a:pPr>
            <a:r>
              <a:rPr lang="en-US" altLang="en-US" dirty="0" smtClean="0"/>
              <a:t>Provide direction and evaluation performance criteria</a:t>
            </a:r>
          </a:p>
          <a:p>
            <a:pPr lvl="1" eaLnBrk="1" hangingPunct="1">
              <a:defRPr/>
            </a:pPr>
            <a:r>
              <a:rPr lang="en-US" altLang="en-US" dirty="0" smtClean="0"/>
              <a:t>Developing Plans</a:t>
            </a:r>
          </a:p>
          <a:p>
            <a:pPr lvl="2" eaLnBrk="1" hangingPunct="1">
              <a:defRPr/>
            </a:pPr>
            <a:r>
              <a:rPr lang="en-US" altLang="en-US" dirty="0" smtClean="0"/>
              <a:t>Documents that outline how goals are to be accomplished</a:t>
            </a:r>
          </a:p>
          <a:p>
            <a:pPr lvl="2" eaLnBrk="1" hangingPunct="1">
              <a:defRPr/>
            </a:pPr>
            <a:r>
              <a:rPr lang="en-US" altLang="en-US" dirty="0" smtClean="0"/>
              <a:t>Describe how resources are to be allocated and establish activity schedules</a:t>
            </a:r>
            <a:endParaRPr lang="en-US" altLang="en-US" dirty="0"/>
          </a:p>
          <a:p>
            <a:pPr marL="739775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As managers plan, they develop both goals and plans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1001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2005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7–</a:t>
            </a:r>
            <a:fld id="{6AE3D23B-BD14-4BDE-BDDC-4AC537E08DF7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Characteristics of Well-Designed Goals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Written in terms of outcomes, not actions</a:t>
            </a:r>
          </a:p>
          <a:p>
            <a:pPr lvl="1" eaLnBrk="1" hangingPunct="1"/>
            <a:r>
              <a:rPr lang="en-US" altLang="en-US" sz="2000" smtClean="0"/>
              <a:t>Focuses on the ends, not the means.</a:t>
            </a:r>
          </a:p>
          <a:p>
            <a:pPr eaLnBrk="1" hangingPunct="1"/>
            <a:r>
              <a:rPr lang="en-US" altLang="en-US" sz="2400" smtClean="0"/>
              <a:t>Measurable and quantifiable</a:t>
            </a:r>
          </a:p>
          <a:p>
            <a:pPr lvl="1" eaLnBrk="1" hangingPunct="1"/>
            <a:r>
              <a:rPr lang="en-US" altLang="en-US" sz="2000" smtClean="0"/>
              <a:t>Specifically defines how the outcome is to be measured and how much is expected.</a:t>
            </a:r>
          </a:p>
          <a:p>
            <a:pPr eaLnBrk="1" hangingPunct="1"/>
            <a:r>
              <a:rPr lang="en-US" altLang="en-US" sz="2400" smtClean="0"/>
              <a:t>Clear as to time frame</a:t>
            </a:r>
          </a:p>
          <a:p>
            <a:pPr lvl="1" eaLnBrk="1" hangingPunct="1"/>
            <a:r>
              <a:rPr lang="en-US" altLang="en-US" sz="2000" smtClean="0"/>
              <a:t>How long before measuring accomplishment.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Challenging but attainable</a:t>
            </a:r>
          </a:p>
          <a:p>
            <a:pPr lvl="1" eaLnBrk="1" hangingPunct="1"/>
            <a:r>
              <a:rPr lang="en-US" altLang="en-US" sz="2000" smtClean="0"/>
              <a:t>Low goals do not motivate.</a:t>
            </a:r>
          </a:p>
          <a:p>
            <a:pPr lvl="1" eaLnBrk="1" hangingPunct="1"/>
            <a:r>
              <a:rPr lang="en-US" altLang="en-US" sz="2000" smtClean="0"/>
              <a:t>High goals motivate if they can be achieved.</a:t>
            </a:r>
          </a:p>
          <a:p>
            <a:pPr eaLnBrk="1" hangingPunct="1"/>
            <a:r>
              <a:rPr lang="en-US" altLang="en-US" sz="2400" smtClean="0"/>
              <a:t>Written down</a:t>
            </a:r>
          </a:p>
          <a:p>
            <a:pPr lvl="1" eaLnBrk="1" hangingPunct="1"/>
            <a:r>
              <a:rPr lang="en-US" altLang="en-US" sz="2000" smtClean="0"/>
              <a:t>Focuses, defines, and makes goal visible.</a:t>
            </a:r>
          </a:p>
          <a:p>
            <a:pPr eaLnBrk="1" hangingPunct="1"/>
            <a:r>
              <a:rPr lang="en-US" altLang="en-US" sz="2400" smtClean="0"/>
              <a:t>Communicated to all</a:t>
            </a:r>
          </a:p>
          <a:p>
            <a:pPr lvl="1" eaLnBrk="1" hangingPunct="1"/>
            <a:r>
              <a:rPr lang="en-US" altLang="en-US" sz="2000" smtClean="0"/>
              <a:t>Puts everybody “on the same page.”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67413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2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  <p:bldP spid="17203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2005 Prentice Hall, Inc. All rights reserved.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8–</a:t>
            </a:r>
            <a:fld id="{101374FC-AB0D-4FF7-B720-5ECFBD0901AC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0" rIns="0"/>
          <a:lstStyle/>
          <a:p>
            <a:pPr eaLnBrk="1" hangingPunct="1"/>
            <a:r>
              <a:rPr lang="en-US" altLang="en-US" smtClean="0"/>
              <a:t>Strategic Management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02600" cy="2057400"/>
          </a:xfrm>
        </p:spPr>
        <p:txBody>
          <a:bodyPr/>
          <a:lstStyle/>
          <a:p>
            <a:pPr algn="r" eaLnBrk="1" hangingPunct="1"/>
            <a:r>
              <a:rPr lang="en-US" altLang="en-US" b="1" dirty="0" smtClean="0"/>
              <a:t>The set of managerial decisions</a:t>
            </a:r>
            <a:br>
              <a:rPr lang="en-US" altLang="en-US" b="1" dirty="0" smtClean="0"/>
            </a:br>
            <a:r>
              <a:rPr lang="en-US" altLang="en-US" b="1" dirty="0" smtClean="0"/>
              <a:t> and actions that determines</a:t>
            </a:r>
            <a:br>
              <a:rPr lang="en-US" altLang="en-US" b="1" dirty="0" smtClean="0"/>
            </a:br>
            <a:r>
              <a:rPr lang="en-US" altLang="en-US" b="1" dirty="0" smtClean="0"/>
              <a:t> the long-run performance</a:t>
            </a:r>
            <a:br>
              <a:rPr lang="en-US" altLang="en-US" b="1" dirty="0" smtClean="0"/>
            </a:br>
            <a:r>
              <a:rPr lang="en-US" altLang="en-US" b="1" dirty="0" smtClean="0"/>
              <a:t> of an organization.</a:t>
            </a:r>
          </a:p>
        </p:txBody>
      </p:sp>
      <p:pic>
        <p:nvPicPr>
          <p:cNvPr id="20486" name="Picture 7" descr="BD202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9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273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02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dirty="0"/>
              <a:t>Managers ask such questions as</a:t>
            </a:r>
            <a:r>
              <a:rPr lang="en-US" altLang="en-US" sz="3200" dirty="0" smtClean="0"/>
              <a:t>...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What changes and trends are occurring?</a:t>
            </a:r>
          </a:p>
          <a:p>
            <a:pPr marL="0" indent="0">
              <a:buNone/>
            </a:pPr>
            <a:r>
              <a:rPr lang="en-US" altLang="en-US" dirty="0"/>
              <a:t>Who are our customers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r>
              <a:rPr lang="en-US" altLang="en-US" dirty="0" smtClean="0"/>
              <a:t>What </a:t>
            </a:r>
            <a:r>
              <a:rPr lang="en-US" altLang="en-US" dirty="0"/>
              <a:t>products or services should we offer?</a:t>
            </a:r>
          </a:p>
          <a:p>
            <a:pPr marL="0" indent="0">
              <a:buNone/>
            </a:pPr>
            <a:r>
              <a:rPr lang="en-US" altLang="en-US" dirty="0"/>
              <a:t>How can we offer these products or services most efficiently?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2007 Prentice Hall,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DA76B2C-A20B-4597-B903-94F49C0896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0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Strategic Management Process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971550" y="3752850"/>
            <a:ext cx="1620838" cy="97155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223963" y="4941888"/>
            <a:ext cx="1798637" cy="111601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1331913" y="2600325"/>
            <a:ext cx="1727200" cy="900113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3419475" y="4976813"/>
            <a:ext cx="1692275" cy="1116012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3600450" y="2600325"/>
            <a:ext cx="1619250" cy="9366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4176713" y="3933825"/>
            <a:ext cx="1441450" cy="865188"/>
          </a:xfrm>
          <a:prstGeom prst="rect">
            <a:avLst/>
          </a:prstGeom>
          <a:solidFill>
            <a:srgbClr val="0068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5903913" y="3608388"/>
            <a:ext cx="1079500" cy="14414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7343775" y="3249613"/>
            <a:ext cx="1476375" cy="2160587"/>
          </a:xfrm>
          <a:prstGeom prst="rect">
            <a:avLst/>
          </a:prstGeom>
          <a:solidFill>
            <a:srgbClr val="E085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2" name="AutoShape 12"/>
          <p:cNvSpPr>
            <a:spLocks noChangeArrowheads="1"/>
          </p:cNvSpPr>
          <p:nvPr/>
        </p:nvSpPr>
        <p:spPr bwMode="auto">
          <a:xfrm>
            <a:off x="2987675" y="3968750"/>
            <a:ext cx="828675" cy="503238"/>
          </a:xfrm>
          <a:prstGeom prst="cloudCallout">
            <a:avLst>
              <a:gd name="adj1" fmla="val -46935"/>
              <a:gd name="adj2" fmla="val 10255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7380288" y="3284538"/>
            <a:ext cx="140335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Implement Strategy via Changes in: Leadership culture, Structure, HR, Information &amp; control systems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2987675" y="4041775"/>
            <a:ext cx="900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SWOT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5903913" y="3752850"/>
            <a:ext cx="11890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Formulate Strategy – Corporate, Business, Functional</a:t>
            </a: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4284663" y="3897313"/>
            <a:ext cx="14033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Define new Mission Goals, Grand Strategy</a:t>
            </a:r>
          </a:p>
        </p:txBody>
      </p:sp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3419475" y="5013325"/>
            <a:ext cx="17287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Identify Strategic Factors – Strengths, Weaknesses</a:t>
            </a:r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3600450" y="2636838"/>
            <a:ext cx="19081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Identify Strategic Factors – Opportunities, Threats</a:t>
            </a:r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>
            <a:off x="1187450" y="4905375"/>
            <a:ext cx="19097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Scan Internal Environment – Core Competence, Synergy, Value Creation</a:t>
            </a:r>
          </a:p>
        </p:txBody>
      </p:sp>
      <p:sp>
        <p:nvSpPr>
          <p:cNvPr id="261140" name="Text Box 20"/>
          <p:cNvSpPr txBox="1">
            <a:spLocks noChangeArrowheads="1"/>
          </p:cNvSpPr>
          <p:nvPr/>
        </p:nvSpPr>
        <p:spPr bwMode="auto">
          <a:xfrm>
            <a:off x="1042988" y="3752850"/>
            <a:ext cx="1584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Evaluate Current Mission, Goals, Strategies</a:t>
            </a:r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1476375" y="2600325"/>
            <a:ext cx="1511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Scan External Environment – National, Global</a:t>
            </a:r>
          </a:p>
        </p:txBody>
      </p:sp>
      <p:sp>
        <p:nvSpPr>
          <p:cNvPr id="261142" name="Line 22"/>
          <p:cNvSpPr>
            <a:spLocks noChangeShapeType="1"/>
          </p:cNvSpPr>
          <p:nvPr/>
        </p:nvSpPr>
        <p:spPr bwMode="auto">
          <a:xfrm>
            <a:off x="5148263" y="566102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3" name="Line 23"/>
          <p:cNvSpPr>
            <a:spLocks noChangeShapeType="1"/>
          </p:cNvSpPr>
          <p:nvPr/>
        </p:nvSpPr>
        <p:spPr bwMode="auto">
          <a:xfrm>
            <a:off x="5256213" y="2889250"/>
            <a:ext cx="2916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4" name="Line 24"/>
          <p:cNvSpPr>
            <a:spLocks noChangeShapeType="1"/>
          </p:cNvSpPr>
          <p:nvPr/>
        </p:nvSpPr>
        <p:spPr bwMode="auto">
          <a:xfrm flipV="1">
            <a:off x="8172450" y="540861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5" name="Line 25"/>
          <p:cNvSpPr>
            <a:spLocks noChangeShapeType="1"/>
          </p:cNvSpPr>
          <p:nvPr/>
        </p:nvSpPr>
        <p:spPr bwMode="auto">
          <a:xfrm flipV="1">
            <a:off x="6985000" y="43291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6" name="Line 26"/>
          <p:cNvSpPr>
            <a:spLocks noChangeShapeType="1"/>
          </p:cNvSpPr>
          <p:nvPr/>
        </p:nvSpPr>
        <p:spPr bwMode="auto">
          <a:xfrm flipV="1">
            <a:off x="5651500" y="4292600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7" name="Line 27"/>
          <p:cNvSpPr>
            <a:spLocks noChangeShapeType="1"/>
          </p:cNvSpPr>
          <p:nvPr/>
        </p:nvSpPr>
        <p:spPr bwMode="auto">
          <a:xfrm flipV="1">
            <a:off x="3095625" y="2960688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8" name="Line 28"/>
          <p:cNvSpPr>
            <a:spLocks noChangeShapeType="1"/>
          </p:cNvSpPr>
          <p:nvPr/>
        </p:nvSpPr>
        <p:spPr bwMode="auto">
          <a:xfrm>
            <a:off x="3059113" y="558958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9" name="Line 29"/>
          <p:cNvSpPr>
            <a:spLocks noChangeShapeType="1"/>
          </p:cNvSpPr>
          <p:nvPr/>
        </p:nvSpPr>
        <p:spPr bwMode="auto">
          <a:xfrm flipV="1">
            <a:off x="1042988" y="548163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0" name="Line 30"/>
          <p:cNvSpPr>
            <a:spLocks noChangeShapeType="1"/>
          </p:cNvSpPr>
          <p:nvPr/>
        </p:nvSpPr>
        <p:spPr bwMode="auto">
          <a:xfrm>
            <a:off x="1042988" y="29241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V="1">
            <a:off x="3635375" y="3573463"/>
            <a:ext cx="504825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2" name="Line 32"/>
          <p:cNvSpPr>
            <a:spLocks noChangeShapeType="1"/>
          </p:cNvSpPr>
          <p:nvPr/>
        </p:nvSpPr>
        <p:spPr bwMode="auto">
          <a:xfrm flipH="1" flipV="1">
            <a:off x="3600450" y="4437063"/>
            <a:ext cx="5032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3" name="Line 33"/>
          <p:cNvSpPr>
            <a:spLocks noChangeShapeType="1"/>
          </p:cNvSpPr>
          <p:nvPr/>
        </p:nvSpPr>
        <p:spPr bwMode="auto">
          <a:xfrm flipH="1" flipV="1">
            <a:off x="2771775" y="3536950"/>
            <a:ext cx="4683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4" name="Line 34"/>
          <p:cNvSpPr>
            <a:spLocks noChangeShapeType="1"/>
          </p:cNvSpPr>
          <p:nvPr/>
        </p:nvSpPr>
        <p:spPr bwMode="auto">
          <a:xfrm flipV="1">
            <a:off x="2555875" y="4437063"/>
            <a:ext cx="649288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5" name="Line 35"/>
          <p:cNvSpPr>
            <a:spLocks noChangeShapeType="1"/>
          </p:cNvSpPr>
          <p:nvPr/>
        </p:nvSpPr>
        <p:spPr bwMode="auto">
          <a:xfrm flipV="1">
            <a:off x="1042988" y="4724400"/>
            <a:ext cx="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6" name="Line 36"/>
          <p:cNvSpPr>
            <a:spLocks noChangeShapeType="1"/>
          </p:cNvSpPr>
          <p:nvPr/>
        </p:nvSpPr>
        <p:spPr bwMode="auto">
          <a:xfrm flipV="1">
            <a:off x="1042988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7" name="Line 37"/>
          <p:cNvSpPr>
            <a:spLocks noChangeShapeType="1"/>
          </p:cNvSpPr>
          <p:nvPr/>
        </p:nvSpPr>
        <p:spPr bwMode="auto">
          <a:xfrm>
            <a:off x="8172450" y="288925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60" name="Line 40"/>
          <p:cNvSpPr>
            <a:spLocks noChangeShapeType="1"/>
          </p:cNvSpPr>
          <p:nvPr/>
        </p:nvSpPr>
        <p:spPr bwMode="auto">
          <a:xfrm>
            <a:off x="5508625" y="2924175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61" name="Line 41"/>
          <p:cNvSpPr>
            <a:spLocks noChangeShapeType="1"/>
          </p:cNvSpPr>
          <p:nvPr/>
        </p:nvSpPr>
        <p:spPr bwMode="auto">
          <a:xfrm flipV="1">
            <a:off x="5580063" y="4833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59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81BE397A-F654-4842-A2AA-152F9DD70538}" type="slidenum">
              <a:rPr lang="en-US"/>
              <a:pPr/>
              <a:t>3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Management?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The Value of Studying Management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The universality of management</a:t>
            </a:r>
          </a:p>
          <a:p>
            <a:pPr marL="739775" lvl="2" indent="0">
              <a:spcBef>
                <a:spcPct val="40000"/>
              </a:spcBef>
              <a:buNone/>
            </a:pPr>
            <a:r>
              <a:rPr lang="en-US" dirty="0"/>
              <a:t>Good management is needed in all </a:t>
            </a:r>
            <a:r>
              <a:rPr lang="en-US" dirty="0" smtClean="0"/>
              <a:t>types, sizes, and levels of all organizations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The reality of work</a:t>
            </a:r>
          </a:p>
          <a:p>
            <a:pPr marL="739775" lvl="2" indent="0">
              <a:spcBef>
                <a:spcPct val="40000"/>
              </a:spcBef>
              <a:buNone/>
            </a:pPr>
            <a:r>
              <a:rPr lang="en-US" dirty="0"/>
              <a:t>Employees </a:t>
            </a:r>
            <a:r>
              <a:rPr lang="en-US" dirty="0" smtClean="0"/>
              <a:t>in all jobs either </a:t>
            </a:r>
            <a:r>
              <a:rPr lang="en-US" dirty="0"/>
              <a:t>manage or are managed.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Rewards and challenges of being a manager</a:t>
            </a:r>
          </a:p>
          <a:p>
            <a:pPr marL="739775" lvl="2" indent="0">
              <a:spcBef>
                <a:spcPct val="40000"/>
              </a:spcBef>
              <a:buNone/>
            </a:pPr>
            <a:r>
              <a:rPr lang="en-US" dirty="0"/>
              <a:t>Management offers challenging, exciting and creative opportunities for meaningful and fulfilling work.</a:t>
            </a:r>
          </a:p>
          <a:p>
            <a:pPr marL="739775" lvl="2" indent="0">
              <a:spcBef>
                <a:spcPct val="40000"/>
              </a:spcBef>
              <a:buNone/>
            </a:pPr>
            <a:r>
              <a:rPr lang="en-US" dirty="0"/>
              <a:t>Successful managers receive significant monetary rewards for their efforts.</a:t>
            </a:r>
          </a:p>
        </p:txBody>
      </p:sp>
    </p:spTree>
    <p:extLst>
      <p:ext uri="{BB962C8B-B14F-4D97-AF65-F5344CB8AC3E}">
        <p14:creationId xmlns:p14="http://schemas.microsoft.com/office/powerpoint/2010/main" val="38165082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F7BF4DB6-67B8-455D-9B63-B74BAC7E8B23}" type="slidenum">
              <a:rPr lang="en-US"/>
              <a:pPr/>
              <a:t>4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>
              <a:tabLst>
                <a:tab pos="1482725" algn="l"/>
              </a:tabLst>
            </a:pPr>
            <a:r>
              <a:rPr lang="en-US" sz="1800">
                <a:solidFill>
                  <a:schemeClr val="tx1"/>
                </a:solidFill>
              </a:rPr>
              <a:t>Exhibit 1–11	Universal Need for Management</a:t>
            </a:r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609600" y="968375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519238"/>
            <a:ext cx="8248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56207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CA531AA9-C261-4CB2-82B1-AE202062ECCB}" type="slidenum">
              <a:rPr lang="en-US"/>
              <a:pPr/>
              <a:t>5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Are Managers?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02600" cy="2225675"/>
          </a:xfrm>
        </p:spPr>
        <p:txBody>
          <a:bodyPr/>
          <a:lstStyle/>
          <a:p>
            <a:r>
              <a:rPr lang="en-US" dirty="0"/>
              <a:t>Manager</a:t>
            </a:r>
          </a:p>
          <a:p>
            <a:pPr lvl="1"/>
            <a:r>
              <a:rPr lang="en-US" sz="3200" dirty="0"/>
              <a:t>Someone who coordinates and oversees the work of other people so that organizational goals can be accomplished. </a:t>
            </a:r>
            <a:endParaRPr lang="en-US" sz="3200" dirty="0" smtClean="0"/>
          </a:p>
        </p:txBody>
      </p:sp>
      <p:pic>
        <p:nvPicPr>
          <p:cNvPr id="132100" name="Picture 4" descr="PE01561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40163"/>
            <a:ext cx="4114800" cy="2730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96BF5AF-C47A-445E-88E8-49AEE36CABD6}" type="slidenum">
              <a:rPr lang="en-US"/>
              <a:pPr/>
              <a:t>6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</a:t>
            </a:r>
            <a:r>
              <a:rPr lang="en-US" dirty="0" smtClean="0"/>
              <a:t>Managers Levels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1719"/>
            <a:ext cx="8686800" cy="5029200"/>
          </a:xfrm>
        </p:spPr>
        <p:txBody>
          <a:bodyPr/>
          <a:lstStyle/>
          <a:p>
            <a:r>
              <a:rPr lang="en-US" dirty="0"/>
              <a:t>First-line Managers</a:t>
            </a:r>
          </a:p>
          <a:p>
            <a:pPr lvl="1"/>
            <a:r>
              <a:rPr lang="en-US" dirty="0"/>
              <a:t>Individuals who manage the work of non-managerial </a:t>
            </a:r>
            <a:r>
              <a:rPr lang="en-US" dirty="0" smtClean="0"/>
              <a:t>employees (e.g. team leaders, supervisors). </a:t>
            </a:r>
          </a:p>
          <a:p>
            <a:r>
              <a:rPr lang="en-US" dirty="0" smtClean="0"/>
              <a:t>Middle Managers</a:t>
            </a:r>
          </a:p>
          <a:p>
            <a:pPr lvl="1"/>
            <a:r>
              <a:rPr lang="en-US" dirty="0" smtClean="0"/>
              <a:t>Individuals </a:t>
            </a:r>
            <a:r>
              <a:rPr lang="en-US" dirty="0"/>
              <a:t>who manage the work of first-line managers</a:t>
            </a:r>
            <a:r>
              <a:rPr lang="en-US" dirty="0" smtClean="0"/>
              <a:t>. They are in charge of large departments or divisions consisting of several smaller work units (e.g. clinic directors in hospitals and regional </a:t>
            </a:r>
            <a:r>
              <a:rPr lang="en-US" dirty="0" err="1" smtClean="0"/>
              <a:t>manangers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/>
              <a:t>Top Managers</a:t>
            </a:r>
          </a:p>
          <a:p>
            <a:pPr lvl="1"/>
            <a:r>
              <a:rPr lang="en-US" dirty="0"/>
              <a:t>Individuals who are responsible for making organization-wide decisions and establishing plans and goals that affect the entire organization</a:t>
            </a:r>
            <a:r>
              <a:rPr lang="en-US" dirty="0" smtClean="0"/>
              <a:t>. Job titles at this level are: </a:t>
            </a:r>
            <a:r>
              <a:rPr lang="en-US" i="1" dirty="0" smtClean="0"/>
              <a:t>chief executive officer, chief operating officer, president, and vice president.</a:t>
            </a:r>
            <a:endParaRPr lang="en-US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EC3A49A2-621E-4172-BBAC-F2F78B081884}" type="slidenum">
              <a:rPr lang="en-US"/>
              <a:pPr/>
              <a:t>7</a:t>
            </a:fld>
            <a:endParaRPr lang="en-US"/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376363" indent="-1376363"/>
            <a:r>
              <a:rPr lang="en-US" sz="1800">
                <a:solidFill>
                  <a:schemeClr val="tx1"/>
                </a:solidFill>
              </a:rPr>
              <a:t>Exhibit 1–1	Managerial Levels</a:t>
            </a:r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609600" y="968375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1800225"/>
            <a:ext cx="73723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E19E979A-0326-4051-9708-1E1BB7E862B2}" type="slidenum">
              <a:rPr lang="en-US"/>
              <a:pPr/>
              <a:t>8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376363" indent="-1376363"/>
            <a:r>
              <a:rPr lang="en-US" sz="1800">
                <a:solidFill>
                  <a:schemeClr val="tx1"/>
                </a:solidFill>
              </a:rPr>
              <a:t>Exhibit 1–2	Effectiveness and Efficiency in Management</a:t>
            </a: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609600" y="968375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1514475"/>
            <a:ext cx="69723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 Prentice 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A0C9D673-3D9D-4355-BC83-2A79744A505D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077200" cy="579438"/>
          </a:xfrm>
        </p:spPr>
        <p:txBody>
          <a:bodyPr/>
          <a:lstStyle/>
          <a:p>
            <a:r>
              <a:rPr lang="en-US" dirty="0" smtClean="0"/>
              <a:t>The 4 Functions of Management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353015"/>
            <a:ext cx="8610600" cy="5029200"/>
          </a:xfrm>
        </p:spPr>
        <p:txBody>
          <a:bodyPr/>
          <a:lstStyle/>
          <a:p>
            <a:pPr marL="341312" lvl="1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Planning</a:t>
            </a:r>
          </a:p>
          <a:p>
            <a:pPr marL="739775" lvl="2" indent="0">
              <a:buNone/>
            </a:pPr>
            <a:r>
              <a:rPr lang="en-US" sz="2400" dirty="0" smtClean="0"/>
              <a:t>Defining </a:t>
            </a:r>
            <a:r>
              <a:rPr lang="en-US" sz="2400" dirty="0"/>
              <a:t>goals, establishing strategies to achieve goals, developing plans to integrate and coordinate activities.</a:t>
            </a:r>
          </a:p>
          <a:p>
            <a:pPr marL="341312" lvl="1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Organizing</a:t>
            </a:r>
            <a:endParaRPr lang="en-US" sz="3200" dirty="0">
              <a:solidFill>
                <a:srgbClr val="FF0000"/>
              </a:solidFill>
            </a:endParaRPr>
          </a:p>
          <a:p>
            <a:pPr marL="739775" lvl="2" indent="0">
              <a:buNone/>
            </a:pPr>
            <a:r>
              <a:rPr lang="en-US" sz="2400" dirty="0"/>
              <a:t>Arranging and structuring work to accomplish organizational goals.</a:t>
            </a:r>
          </a:p>
          <a:p>
            <a:pPr marL="341312" lvl="1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Leading</a:t>
            </a:r>
            <a:endParaRPr lang="en-US" sz="3200" dirty="0">
              <a:solidFill>
                <a:srgbClr val="FF0000"/>
              </a:solidFill>
            </a:endParaRPr>
          </a:p>
          <a:p>
            <a:pPr marL="739775" lvl="2" indent="0">
              <a:buNone/>
            </a:pPr>
            <a:r>
              <a:rPr lang="en-US" sz="2400" dirty="0"/>
              <a:t>Working with and through people to accomplish goals.</a:t>
            </a:r>
          </a:p>
          <a:p>
            <a:pPr marL="341312" lvl="1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Controlling</a:t>
            </a:r>
          </a:p>
          <a:p>
            <a:pPr marL="739775" lvl="2" indent="0">
              <a:buNone/>
            </a:pPr>
            <a:r>
              <a:rPr lang="en-US" sz="2400" dirty="0"/>
              <a:t>Monitoring, comparing, and correcting work.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obbins and Coulter 9e.">
  <a:themeElements>
    <a:clrScheme name="Robbins and Coulter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Robbins and Coulter 9e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bbins and Coulter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and Coulter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and Coulter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and Coulter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7522</TotalTime>
  <Words>1387</Words>
  <Application>Microsoft Office PowerPoint</Application>
  <PresentationFormat>On-screen Show (4:3)</PresentationFormat>
  <Paragraphs>200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Century Gothic</vt:lpstr>
      <vt:lpstr>Palatino Linotype</vt:lpstr>
      <vt:lpstr>Times New Roman</vt:lpstr>
      <vt:lpstr>Wingdings</vt:lpstr>
      <vt:lpstr>Wingdings 3</vt:lpstr>
      <vt:lpstr>Robbins and Coulter 9e.</vt:lpstr>
      <vt:lpstr>Ion</vt:lpstr>
      <vt:lpstr>Introduction to Management and Organizations Presented by Dr. Sireen Alkhaldi, BDS, MPH, DrPH Community Medicine Course Faculty of Medicine, The University of Jordan First Semester 2014 / 2015</vt:lpstr>
      <vt:lpstr>What Is Management?  </vt:lpstr>
      <vt:lpstr>Why Study Management?</vt:lpstr>
      <vt:lpstr>Exhibit 1–11 Universal Need for Management</vt:lpstr>
      <vt:lpstr>Who Are Managers?</vt:lpstr>
      <vt:lpstr>Classifying Managers Levels</vt:lpstr>
      <vt:lpstr>Exhibit 1–1 Managerial Levels</vt:lpstr>
      <vt:lpstr>Exhibit 1–2 Effectiveness and Efficiency in Management</vt:lpstr>
      <vt:lpstr>The 4 Functions of Management</vt:lpstr>
      <vt:lpstr>Exhibit 1–3 Management Functions</vt:lpstr>
      <vt:lpstr>What Do Managers Do? </vt:lpstr>
      <vt:lpstr>PowerPoint Presentation</vt:lpstr>
      <vt:lpstr>Exhibit 1–5 Skills Needed at Different Management Levels</vt:lpstr>
      <vt:lpstr>What Is An Organization?</vt:lpstr>
      <vt:lpstr>What Is An Organization?</vt:lpstr>
      <vt:lpstr>The Purpose of An Organization?</vt:lpstr>
      <vt:lpstr>Social Responsibility</vt:lpstr>
      <vt:lpstr>The Greening of Management (Go Green)</vt:lpstr>
      <vt:lpstr>How Organizations Go Green</vt:lpstr>
      <vt:lpstr>Planning</vt:lpstr>
      <vt:lpstr>Characteristics of Well-Designed Goals</vt:lpstr>
      <vt:lpstr>Strategic Management</vt:lpstr>
      <vt:lpstr>Strategic Management</vt:lpstr>
      <vt:lpstr>Strategic Management Process</vt:lpstr>
    </vt:vector>
  </TitlesOfParts>
  <Manager>Denise Vaughn</Manager>
  <Company>Prentice Hall,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9e.- Robbins and Coulter</dc:title>
  <dc:subject>Chapter 1</dc:subject>
  <dc:creator>Charlie Cook, University of West Alabama</dc:creator>
  <cp:lastModifiedBy>sireen</cp:lastModifiedBy>
  <cp:revision>123</cp:revision>
  <dcterms:created xsi:type="dcterms:W3CDTF">2003-08-08T20:04:45Z</dcterms:created>
  <dcterms:modified xsi:type="dcterms:W3CDTF">2014-10-27T20:48:50Z</dcterms:modified>
</cp:coreProperties>
</file>