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9" r:id="rId3"/>
    <p:sldId id="267" r:id="rId4"/>
    <p:sldId id="270" r:id="rId5"/>
    <p:sldId id="268" r:id="rId6"/>
    <p:sldId id="274" r:id="rId7"/>
    <p:sldId id="260" r:id="rId8"/>
    <p:sldId id="271" r:id="rId9"/>
    <p:sldId id="261" r:id="rId10"/>
    <p:sldId id="262" r:id="rId11"/>
    <p:sldId id="263" r:id="rId12"/>
    <p:sldId id="272" r:id="rId13"/>
    <p:sldId id="276" r:id="rId14"/>
    <p:sldId id="277" r:id="rId15"/>
    <p:sldId id="278" r:id="rId16"/>
    <p:sldId id="279" r:id="rId17"/>
    <p:sldId id="280" r:id="rId18"/>
    <p:sldId id="275" r:id="rId19"/>
    <p:sldId id="264" r:id="rId20"/>
    <p:sldId id="284" r:id="rId21"/>
    <p:sldId id="285" r:id="rId22"/>
    <p:sldId id="287" r:id="rId23"/>
    <p:sldId id="288" r:id="rId24"/>
    <p:sldId id="265" r:id="rId25"/>
    <p:sldId id="281" r:id="rId26"/>
    <p:sldId id="282" r:id="rId27"/>
    <p:sldId id="283" r:id="rId28"/>
    <p:sldId id="289"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912F"/>
    <a:srgbClr val="13369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9" autoAdjust="0"/>
    <p:restoredTop sz="91921" autoAdjust="0"/>
  </p:normalViewPr>
  <p:slideViewPr>
    <p:cSldViewPr snapToGrid="0">
      <p:cViewPr varScale="1">
        <p:scale>
          <a:sx n="68" d="100"/>
          <a:sy n="68"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03705-12C3-4B99-86B4-DF78AE01C9DC}" type="datetimeFigureOut">
              <a:rPr lang="en-US" smtClean="0"/>
              <a:t>7/4/2015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A468E-1D74-4B35-B2A6-9FDA742A254E}" type="slidenum">
              <a:rPr lang="en-US" smtClean="0"/>
              <a:t>‹#›</a:t>
            </a:fld>
            <a:endParaRPr lang="en-US"/>
          </a:p>
        </p:txBody>
      </p:sp>
    </p:spTree>
    <p:extLst>
      <p:ext uri="{BB962C8B-B14F-4D97-AF65-F5344CB8AC3E}">
        <p14:creationId xmlns:p14="http://schemas.microsoft.com/office/powerpoint/2010/main" val="6596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468E-1D74-4B35-B2A6-9FDA742A254E}" type="slidenum">
              <a:rPr lang="en-US" smtClean="0"/>
              <a:t>9</a:t>
            </a:fld>
            <a:endParaRPr lang="en-US"/>
          </a:p>
        </p:txBody>
      </p:sp>
    </p:spTree>
    <p:extLst>
      <p:ext uri="{BB962C8B-B14F-4D97-AF65-F5344CB8AC3E}">
        <p14:creationId xmlns:p14="http://schemas.microsoft.com/office/powerpoint/2010/main" val="89504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468E-1D74-4B35-B2A6-9FDA742A254E}" type="slidenum">
              <a:rPr lang="en-US" smtClean="0"/>
              <a:t>19</a:t>
            </a:fld>
            <a:endParaRPr lang="en-US"/>
          </a:p>
        </p:txBody>
      </p:sp>
    </p:spTree>
    <p:extLst>
      <p:ext uri="{BB962C8B-B14F-4D97-AF65-F5344CB8AC3E}">
        <p14:creationId xmlns:p14="http://schemas.microsoft.com/office/powerpoint/2010/main" val="332516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468E-1D74-4B35-B2A6-9FDA742A254E}" type="slidenum">
              <a:rPr lang="en-US" smtClean="0"/>
              <a:t>20</a:t>
            </a:fld>
            <a:endParaRPr lang="en-US"/>
          </a:p>
        </p:txBody>
      </p:sp>
    </p:spTree>
    <p:extLst>
      <p:ext uri="{BB962C8B-B14F-4D97-AF65-F5344CB8AC3E}">
        <p14:creationId xmlns:p14="http://schemas.microsoft.com/office/powerpoint/2010/main" val="356625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468E-1D74-4B35-B2A6-9FDA742A254E}" type="slidenum">
              <a:rPr lang="en-US" smtClean="0"/>
              <a:t>24</a:t>
            </a:fld>
            <a:endParaRPr lang="en-US"/>
          </a:p>
        </p:txBody>
      </p:sp>
    </p:spTree>
    <p:extLst>
      <p:ext uri="{BB962C8B-B14F-4D97-AF65-F5344CB8AC3E}">
        <p14:creationId xmlns:p14="http://schemas.microsoft.com/office/powerpoint/2010/main" val="164468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468E-1D74-4B35-B2A6-9FDA742A254E}" type="slidenum">
              <a:rPr lang="en-US" smtClean="0"/>
              <a:t>27</a:t>
            </a:fld>
            <a:endParaRPr lang="en-US"/>
          </a:p>
        </p:txBody>
      </p:sp>
    </p:spTree>
    <p:extLst>
      <p:ext uri="{BB962C8B-B14F-4D97-AF65-F5344CB8AC3E}">
        <p14:creationId xmlns:p14="http://schemas.microsoft.com/office/powerpoint/2010/main" val="387076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468E-1D74-4B35-B2A6-9FDA742A254E}" type="slidenum">
              <a:rPr lang="en-US" smtClean="0"/>
              <a:t>28</a:t>
            </a:fld>
            <a:endParaRPr lang="en-US"/>
          </a:p>
        </p:txBody>
      </p:sp>
    </p:spTree>
    <p:extLst>
      <p:ext uri="{BB962C8B-B14F-4D97-AF65-F5344CB8AC3E}">
        <p14:creationId xmlns:p14="http://schemas.microsoft.com/office/powerpoint/2010/main" val="15072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178D85-CAEF-4386-80C3-8CCBEB017531}"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346898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78D85-CAEF-4386-80C3-8CCBEB017531}"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270062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78D85-CAEF-4386-80C3-8CCBEB017531}"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212136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78D85-CAEF-4386-80C3-8CCBEB017531}"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5945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178D85-CAEF-4386-80C3-8CCBEB017531}"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309494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178D85-CAEF-4386-80C3-8CCBEB017531}"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429020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78D85-CAEF-4386-80C3-8CCBEB017531}" type="datetimeFigureOut">
              <a:rPr lang="en-US" smtClean="0"/>
              <a:t>7/4/2015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386713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78D85-CAEF-4386-80C3-8CCBEB017531}" type="datetimeFigureOut">
              <a:rPr lang="en-US" smtClean="0"/>
              <a:t>7/4/2015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51134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78D85-CAEF-4386-80C3-8CCBEB017531}" type="datetimeFigureOut">
              <a:rPr lang="en-US" smtClean="0"/>
              <a:t>7/4/2015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404097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78D85-CAEF-4386-80C3-8CCBEB017531}"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428647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78D85-CAEF-4386-80C3-8CCBEB017531}"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CBB56-0F73-4F80-9776-42B1CC25FD7C}" type="slidenum">
              <a:rPr lang="en-US" smtClean="0"/>
              <a:t>‹#›</a:t>
            </a:fld>
            <a:endParaRPr lang="en-US"/>
          </a:p>
        </p:txBody>
      </p:sp>
    </p:spTree>
    <p:extLst>
      <p:ext uri="{BB962C8B-B14F-4D97-AF65-F5344CB8AC3E}">
        <p14:creationId xmlns:p14="http://schemas.microsoft.com/office/powerpoint/2010/main" val="9840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78D85-CAEF-4386-80C3-8CCBEB017531}" type="datetimeFigureOut">
              <a:rPr lang="en-US" smtClean="0"/>
              <a:t>7/4/2015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CBB56-0F73-4F80-9776-42B1CC25FD7C}" type="slidenum">
              <a:rPr lang="en-US" smtClean="0"/>
              <a:t>‹#›</a:t>
            </a:fld>
            <a:endParaRPr lang="en-US"/>
          </a:p>
        </p:txBody>
      </p:sp>
    </p:spTree>
    <p:extLst>
      <p:ext uri="{BB962C8B-B14F-4D97-AF65-F5344CB8AC3E}">
        <p14:creationId xmlns:p14="http://schemas.microsoft.com/office/powerpoint/2010/main" val="33611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9244" y="965413"/>
            <a:ext cx="6226935" cy="2407668"/>
          </a:xfrm>
        </p:spPr>
        <p:txBody>
          <a:bodyPr>
            <a:noAutofit/>
          </a:bodyPr>
          <a:lstStyle/>
          <a:p>
            <a:pPr algn="l">
              <a:lnSpc>
                <a:spcPct val="100000"/>
              </a:lnSpc>
            </a:pPr>
            <a:r>
              <a:rPr lang="en-US" sz="6400" b="1" dirty="0" smtClean="0">
                <a:solidFill>
                  <a:srgbClr val="0070C0"/>
                </a:solidFill>
                <a:latin typeface="Arial" panose="020B0604020202020204" pitchFamily="34" charset="0"/>
                <a:cs typeface="Arial" panose="020B0604020202020204" pitchFamily="34" charset="0"/>
              </a:rPr>
              <a:t>Humanitarian Assistance and Disaster Relief</a:t>
            </a:r>
            <a:endParaRPr lang="en-US" sz="6400" b="1" dirty="0">
              <a:solidFill>
                <a:srgbClr val="0070C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296214" y="3865382"/>
            <a:ext cx="7057624" cy="2878317"/>
          </a:xfrm>
        </p:spPr>
        <p:txBody>
          <a:bodyPr>
            <a:normAutofit fontScale="92500" lnSpcReduction="10000"/>
          </a:bodyPr>
          <a:lstStyle/>
          <a:p>
            <a:pPr algn="l"/>
            <a:r>
              <a:rPr lang="en-US" sz="3200" b="1" dirty="0">
                <a:solidFill>
                  <a:srgbClr val="00B050"/>
                </a:solidFill>
              </a:rPr>
              <a:t>Dr. Sireen Alkhaldi</a:t>
            </a:r>
          </a:p>
          <a:p>
            <a:pPr algn="l"/>
            <a:r>
              <a:rPr lang="en-US" sz="2800" b="1" dirty="0">
                <a:solidFill>
                  <a:srgbClr val="00B050"/>
                </a:solidFill>
              </a:rPr>
              <a:t>Department of Family and Com. Med.</a:t>
            </a:r>
          </a:p>
          <a:p>
            <a:pPr algn="l"/>
            <a:r>
              <a:rPr lang="en-US" sz="2800" b="1" dirty="0">
                <a:solidFill>
                  <a:srgbClr val="00B050"/>
                </a:solidFill>
              </a:rPr>
              <a:t>Global Health </a:t>
            </a:r>
            <a:r>
              <a:rPr lang="en-US" sz="2800" b="1" dirty="0" smtClean="0">
                <a:solidFill>
                  <a:srgbClr val="00B050"/>
                </a:solidFill>
              </a:rPr>
              <a:t>Course </a:t>
            </a:r>
          </a:p>
          <a:p>
            <a:pPr algn="l"/>
            <a:r>
              <a:rPr lang="en-US" sz="2800" b="1" dirty="0" smtClean="0">
                <a:solidFill>
                  <a:srgbClr val="00B050"/>
                </a:solidFill>
              </a:rPr>
              <a:t>Summer </a:t>
            </a:r>
            <a:r>
              <a:rPr lang="en-US" sz="2800" b="1" dirty="0">
                <a:solidFill>
                  <a:srgbClr val="00B050"/>
                </a:solidFill>
              </a:rPr>
              <a:t>Semester 2014/ 2015</a:t>
            </a:r>
          </a:p>
          <a:p>
            <a:pPr algn="l"/>
            <a:r>
              <a:rPr lang="en-US" sz="2800" b="1" dirty="0">
                <a:solidFill>
                  <a:srgbClr val="00B050"/>
                </a:solidFill>
              </a:rPr>
              <a:t>Textbook: Understanding Global </a:t>
            </a:r>
            <a:r>
              <a:rPr lang="en-US" sz="2800" b="1" dirty="0" smtClean="0">
                <a:solidFill>
                  <a:srgbClr val="00B050"/>
                </a:solidFill>
              </a:rPr>
              <a:t>health, </a:t>
            </a:r>
          </a:p>
          <a:p>
            <a:pPr algn="l"/>
            <a:r>
              <a:rPr lang="en-US" sz="2800" b="1" dirty="0" err="1" smtClean="0">
                <a:solidFill>
                  <a:srgbClr val="00B050"/>
                </a:solidFill>
              </a:rPr>
              <a:t>Markle</a:t>
            </a:r>
            <a:r>
              <a:rPr lang="en-US" sz="2800" b="1" dirty="0" smtClean="0">
                <a:solidFill>
                  <a:srgbClr val="00B050"/>
                </a:solidFill>
              </a:rPr>
              <a:t> </a:t>
            </a:r>
            <a:r>
              <a:rPr lang="en-US" sz="2800" b="1" dirty="0">
                <a:solidFill>
                  <a:srgbClr val="00B050"/>
                </a:solidFill>
              </a:rPr>
              <a:t>W, Fisher M, and </a:t>
            </a:r>
            <a:r>
              <a:rPr lang="en-US" sz="2800" b="1" dirty="0" err="1">
                <a:solidFill>
                  <a:srgbClr val="00B050"/>
                </a:solidFill>
              </a:rPr>
              <a:t>Smego</a:t>
            </a:r>
            <a:r>
              <a:rPr lang="en-US" sz="2800" b="1" dirty="0">
                <a:solidFill>
                  <a:srgbClr val="00B050"/>
                </a:solidFill>
              </a:rPr>
              <a:t> R. </a:t>
            </a:r>
            <a:r>
              <a:rPr lang="en-US" sz="2800" b="1" dirty="0" smtClean="0">
                <a:solidFill>
                  <a:srgbClr val="00B050"/>
                </a:solidFill>
              </a:rPr>
              <a:t> (</a:t>
            </a:r>
            <a:r>
              <a:rPr lang="en-US" sz="2800" b="1" dirty="0">
                <a:solidFill>
                  <a:srgbClr val="00B050"/>
                </a:solidFill>
              </a:rPr>
              <a:t>2</a:t>
            </a:r>
            <a:r>
              <a:rPr lang="en-US" sz="2800" b="1" baseline="30000" dirty="0">
                <a:solidFill>
                  <a:srgbClr val="00B050"/>
                </a:solidFill>
              </a:rPr>
              <a:t>nd</a:t>
            </a:r>
            <a:r>
              <a:rPr lang="en-US" sz="2800" b="1" dirty="0">
                <a:solidFill>
                  <a:srgbClr val="00B050"/>
                </a:solidFill>
              </a:rPr>
              <a:t> ed. 2014</a:t>
            </a:r>
            <a:r>
              <a:rPr lang="en-US" b="1" dirty="0">
                <a:solidFill>
                  <a:srgbClr val="00B050"/>
                </a:solidFill>
              </a:rPr>
              <a:t>)</a:t>
            </a:r>
          </a:p>
          <a:p>
            <a:pPr algn="l"/>
            <a:endParaRPr lang="en-US"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518" y="113063"/>
            <a:ext cx="5565389" cy="5962917"/>
          </a:xfrm>
          <a:prstGeom prst="rect">
            <a:avLst/>
          </a:prstGeom>
        </p:spPr>
      </p:pic>
    </p:spTree>
    <p:extLst>
      <p:ext uri="{BB962C8B-B14F-4D97-AF65-F5344CB8AC3E}">
        <p14:creationId xmlns:p14="http://schemas.microsoft.com/office/powerpoint/2010/main" val="3136338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4" y="133114"/>
            <a:ext cx="11013743" cy="726696"/>
          </a:xfrm>
        </p:spPr>
        <p:txBody>
          <a:bodyPr>
            <a:normAutofit/>
          </a:bodyPr>
          <a:lstStyle/>
          <a:p>
            <a:r>
              <a:rPr lang="en-US" sz="3600" b="1" dirty="0" smtClean="0">
                <a:solidFill>
                  <a:schemeClr val="accent1"/>
                </a:solidFill>
                <a:latin typeface="Arial Narrow" panose="020B0606020202030204" pitchFamily="34" charset="0"/>
                <a:cs typeface="Aparajita" panose="020B0604020202020204" pitchFamily="34" charset="0"/>
              </a:rPr>
              <a:t>Legal Conventions Governing Humanitarian Practice</a:t>
            </a:r>
            <a:endParaRPr lang="en-US" sz="3600" b="1" dirty="0">
              <a:solidFill>
                <a:schemeClr val="accent1"/>
              </a:solidFill>
              <a:latin typeface="Arial Narrow" panose="020B0606020202030204" pitchFamily="34" charset="0"/>
              <a:cs typeface="Aparajita" panose="020B0604020202020204" pitchFamily="34" charset="0"/>
            </a:endParaRPr>
          </a:p>
        </p:txBody>
      </p:sp>
      <p:sp>
        <p:nvSpPr>
          <p:cNvPr id="3" name="Content Placeholder 2"/>
          <p:cNvSpPr>
            <a:spLocks noGrp="1"/>
          </p:cNvSpPr>
          <p:nvPr>
            <p:ph idx="1"/>
          </p:nvPr>
        </p:nvSpPr>
        <p:spPr>
          <a:xfrm>
            <a:off x="641445" y="1037230"/>
            <a:ext cx="11136572" cy="5820770"/>
          </a:xfrm>
        </p:spPr>
        <p:txBody>
          <a:bodyPr>
            <a:noAutofit/>
          </a:bodyPr>
          <a:lstStyle/>
          <a:p>
            <a:pPr marL="514350" indent="-514350">
              <a:lnSpc>
                <a:spcPct val="120000"/>
              </a:lnSpc>
              <a:spcBef>
                <a:spcPts val="0"/>
              </a:spcBef>
              <a:buAutoNum type="arabicPeriod"/>
            </a:pPr>
            <a:r>
              <a:rPr lang="en-US" sz="2400" dirty="0" smtClean="0">
                <a:solidFill>
                  <a:srgbClr val="0070C0"/>
                </a:solidFill>
                <a:latin typeface="Arial" panose="020B0604020202020204" pitchFamily="34" charset="0"/>
                <a:cs typeface="Arial" panose="020B0604020202020204" pitchFamily="34" charset="0"/>
              </a:rPr>
              <a:t>International Humanitarian law (IHL): Includes the Geneva Convention of 1949. In 2006, it achieved universal acceptance. The IHL requires that belligerents respect the four principles of </a:t>
            </a:r>
            <a:r>
              <a:rPr lang="en-US" sz="2400" i="1" dirty="0" smtClean="0">
                <a:solidFill>
                  <a:srgbClr val="0070C0"/>
                </a:solidFill>
                <a:latin typeface="Arial" panose="020B0604020202020204" pitchFamily="34" charset="0"/>
                <a:cs typeface="Arial" panose="020B0604020202020204" pitchFamily="34" charset="0"/>
              </a:rPr>
              <a:t>discrimination, proportionality, precaution, and protection of non-combatants</a:t>
            </a:r>
            <a:r>
              <a:rPr lang="en-US" sz="2400" dirty="0" smtClean="0">
                <a:solidFill>
                  <a:srgbClr val="0070C0"/>
                </a:solidFill>
                <a:latin typeface="Arial" panose="020B0604020202020204" pitchFamily="34" charset="0"/>
                <a:cs typeface="Arial" panose="020B0604020202020204" pitchFamily="34" charset="0"/>
              </a:rPr>
              <a:t>. </a:t>
            </a:r>
            <a:endParaRPr lang="en-US" sz="2400" dirty="0">
              <a:solidFill>
                <a:srgbClr val="0070C0"/>
              </a:solidFill>
              <a:latin typeface="Arial" panose="020B0604020202020204" pitchFamily="34" charset="0"/>
              <a:cs typeface="Arial" panose="020B0604020202020204" pitchFamily="34" charset="0"/>
            </a:endParaRPr>
          </a:p>
          <a:p>
            <a:pPr marL="514350" indent="-514350">
              <a:lnSpc>
                <a:spcPct val="120000"/>
              </a:lnSpc>
              <a:spcBef>
                <a:spcPts val="0"/>
              </a:spcBef>
              <a:buAutoNum type="arabicPeriod"/>
            </a:pPr>
            <a:r>
              <a:rPr lang="en-US" sz="2400" dirty="0" smtClean="0">
                <a:solidFill>
                  <a:srgbClr val="0070C0"/>
                </a:solidFill>
                <a:latin typeface="Arial" panose="020B0604020202020204" pitchFamily="34" charset="0"/>
                <a:cs typeface="Arial" panose="020B0604020202020204" pitchFamily="34" charset="0"/>
              </a:rPr>
              <a:t>Refugee Law: gives nations the duty to grant asylum, thus protecting refugees when their home countries have failed to do so. </a:t>
            </a:r>
            <a:endParaRPr lang="en-US" sz="2400" dirty="0">
              <a:solidFill>
                <a:srgbClr val="0070C0"/>
              </a:solidFill>
              <a:latin typeface="Arial" panose="020B0604020202020204" pitchFamily="34" charset="0"/>
              <a:cs typeface="Arial" panose="020B0604020202020204" pitchFamily="34" charset="0"/>
            </a:endParaRPr>
          </a:p>
          <a:p>
            <a:pPr marL="514350" indent="-514350">
              <a:lnSpc>
                <a:spcPct val="120000"/>
              </a:lnSpc>
              <a:spcBef>
                <a:spcPts val="0"/>
              </a:spcBef>
              <a:buAutoNum type="arabicPeriod"/>
            </a:pPr>
            <a:r>
              <a:rPr lang="en-US" sz="2400" dirty="0" smtClean="0">
                <a:solidFill>
                  <a:srgbClr val="0070C0"/>
                </a:solidFill>
                <a:latin typeface="Arial" panose="020B0604020202020204" pitchFamily="34" charset="0"/>
                <a:cs typeface="Arial" panose="020B0604020202020204" pitchFamily="34" charset="0"/>
              </a:rPr>
              <a:t>Human Rights Law: It prohibits torture, slavery, and degrading or inhuman treatment or punishment in wartime as well as peacetime. Medical aid workers must uphold medical ethics, and treat patients according to need, without discriminating based on nationality, religion, ethnicity, political views, or even membership of a certain military force.</a:t>
            </a:r>
          </a:p>
          <a:p>
            <a:pPr>
              <a:lnSpc>
                <a:spcPct val="120000"/>
              </a:lnSpc>
              <a:spcBef>
                <a:spcPts val="0"/>
              </a:spcBef>
              <a:buFont typeface="Wingdings" panose="05000000000000000000" pitchFamily="2" charset="2"/>
              <a:buChar char="ü"/>
            </a:pPr>
            <a:r>
              <a:rPr lang="en-US" sz="2400" dirty="0" smtClean="0">
                <a:solidFill>
                  <a:srgbClr val="0070C0"/>
                </a:solidFill>
                <a:latin typeface="Arial" panose="020B0604020202020204" pitchFamily="34" charset="0"/>
                <a:cs typeface="Arial" panose="020B0604020202020204" pitchFamily="34" charset="0"/>
              </a:rPr>
              <a:t>   Healthcare clinics or hospitals used by military to store weapons or conduct      attacks can lose their protected status.</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446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064"/>
          </a:xfrm>
        </p:spPr>
        <p:txBody>
          <a:bodyPr>
            <a:normAutofit fontScale="90000"/>
          </a:bodyPr>
          <a:lstStyle/>
          <a:p>
            <a:r>
              <a:rPr lang="en-US" b="1" smtClean="0">
                <a:solidFill>
                  <a:schemeClr val="accent1"/>
                </a:solidFill>
                <a:latin typeface="Arial" panose="020B0604020202020204" pitchFamily="34" charset="0"/>
                <a:cs typeface="Arial" panose="020B0604020202020204" pitchFamily="34" charset="0"/>
              </a:rPr>
              <a:t>Medical and Public Health Priorities</a:t>
            </a:r>
            <a:endParaRPr lang="en-US" b="1">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184856"/>
            <a:ext cx="10964594" cy="5497298"/>
          </a:xfrm>
        </p:spPr>
        <p:txBody>
          <a:bodyPr>
            <a:noAutofit/>
          </a:bodyPr>
          <a:lstStyle/>
          <a:p>
            <a:pPr marL="0" indent="0">
              <a:buNone/>
            </a:pPr>
            <a:r>
              <a:rPr lang="en-US" sz="3200" dirty="0" smtClean="0">
                <a:solidFill>
                  <a:srgbClr val="0070C0"/>
                </a:solidFill>
              </a:rPr>
              <a:t>The failure of humanitarian agencies to avert widespread death and suffering among refugee populations in the 1990s (particularly in  </a:t>
            </a:r>
            <a:r>
              <a:rPr lang="en-US" sz="3200" dirty="0" err="1" smtClean="0">
                <a:solidFill>
                  <a:srgbClr val="0070C0"/>
                </a:solidFill>
              </a:rPr>
              <a:t>Rawanda</a:t>
            </a:r>
            <a:r>
              <a:rPr lang="en-US" sz="3200" dirty="0" smtClean="0">
                <a:solidFill>
                  <a:srgbClr val="0070C0"/>
                </a:solidFill>
              </a:rPr>
              <a:t>) led to calls for minimum standards for aid.</a:t>
            </a:r>
          </a:p>
          <a:p>
            <a:pPr marL="0" indent="0">
              <a:buNone/>
            </a:pPr>
            <a:r>
              <a:rPr lang="en-US" sz="3200" dirty="0" smtClean="0">
                <a:solidFill>
                  <a:srgbClr val="0070C0"/>
                </a:solidFill>
              </a:rPr>
              <a:t>The 1997 </a:t>
            </a:r>
            <a:r>
              <a:rPr lang="en-US" sz="3200" b="1" dirty="0" smtClean="0">
                <a:solidFill>
                  <a:srgbClr val="0070C0"/>
                </a:solidFill>
              </a:rPr>
              <a:t>Sphere </a:t>
            </a:r>
            <a:r>
              <a:rPr lang="en-US" sz="3200" dirty="0" smtClean="0">
                <a:solidFill>
                  <a:srgbClr val="0070C0"/>
                </a:solidFill>
              </a:rPr>
              <a:t>Project has produced a handbook of minimum standards in relief. In its 3</a:t>
            </a:r>
            <a:r>
              <a:rPr lang="en-US" sz="3200" baseline="30000" dirty="0" smtClean="0">
                <a:solidFill>
                  <a:srgbClr val="0070C0"/>
                </a:solidFill>
              </a:rPr>
              <a:t>rd</a:t>
            </a:r>
            <a:r>
              <a:rPr lang="en-US" sz="3200" dirty="0" smtClean="0">
                <a:solidFill>
                  <a:srgbClr val="0070C0"/>
                </a:solidFill>
              </a:rPr>
              <a:t> edition released in 2011, it covers </a:t>
            </a:r>
            <a:r>
              <a:rPr lang="en-US" sz="3200" b="1" dirty="0" smtClean="0">
                <a:solidFill>
                  <a:srgbClr val="0070C0"/>
                </a:solidFill>
              </a:rPr>
              <a:t>water supply, sanitation and hygiene promotion, food security and nutrition, shelter, settlement and nonfood items, and health action.</a:t>
            </a:r>
            <a:r>
              <a:rPr lang="en-US" sz="3200" dirty="0" smtClean="0">
                <a:solidFill>
                  <a:srgbClr val="0070C0"/>
                </a:solidFill>
              </a:rPr>
              <a:t> Later </a:t>
            </a:r>
            <a:r>
              <a:rPr lang="en-US" sz="3200" b="1" dirty="0" smtClean="0">
                <a:solidFill>
                  <a:srgbClr val="0070C0"/>
                </a:solidFill>
              </a:rPr>
              <a:t>“Protection Principles” </a:t>
            </a:r>
            <a:r>
              <a:rPr lang="en-US" sz="3200" dirty="0" smtClean="0">
                <a:solidFill>
                  <a:srgbClr val="0070C0"/>
                </a:solidFill>
              </a:rPr>
              <a:t>were added.</a:t>
            </a:r>
          </a:p>
          <a:p>
            <a:pPr marL="0" indent="0">
              <a:buNone/>
            </a:pPr>
            <a:r>
              <a:rPr lang="en-US" sz="3200" dirty="0" smtClean="0">
                <a:solidFill>
                  <a:srgbClr val="0070C0"/>
                </a:solidFill>
              </a:rPr>
              <a:t>Sphere is based on the idea that aid workers provide assistance because disaster-affected populations have a right to human dignity and therefore to receive quality assistance. </a:t>
            </a:r>
            <a:endParaRPr lang="en-US" sz="3200" dirty="0">
              <a:solidFill>
                <a:srgbClr val="0070C0"/>
              </a:solidFill>
            </a:endParaRPr>
          </a:p>
        </p:txBody>
      </p:sp>
    </p:spTree>
    <p:extLst>
      <p:ext uri="{BB962C8B-B14F-4D97-AF65-F5344CB8AC3E}">
        <p14:creationId xmlns:p14="http://schemas.microsoft.com/office/powerpoint/2010/main" val="3352876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1" y="119467"/>
            <a:ext cx="11549574" cy="963745"/>
          </a:xfrm>
        </p:spPr>
        <p:txBody>
          <a:bodyPr>
            <a:noAutofit/>
          </a:bodyPr>
          <a:lstStyle/>
          <a:p>
            <a:r>
              <a:rPr lang="en-US" sz="3600" b="1" dirty="0" smtClean="0">
                <a:solidFill>
                  <a:srgbClr val="0070C0"/>
                </a:solidFill>
                <a:latin typeface="+mn-lt"/>
              </a:rPr>
              <a:t>Chief Causes of Morbidity and Mortality in Conflicts and Disasters</a:t>
            </a:r>
            <a:endParaRPr lang="en-US" b="1" dirty="0">
              <a:solidFill>
                <a:srgbClr val="0070C0"/>
              </a:solidFill>
              <a:latin typeface="+mn-lt"/>
            </a:endParaRPr>
          </a:p>
        </p:txBody>
      </p:sp>
      <p:sp>
        <p:nvSpPr>
          <p:cNvPr id="3" name="Content Placeholder 2"/>
          <p:cNvSpPr>
            <a:spLocks noGrp="1"/>
          </p:cNvSpPr>
          <p:nvPr>
            <p:ph idx="1"/>
          </p:nvPr>
        </p:nvSpPr>
        <p:spPr>
          <a:xfrm>
            <a:off x="506437" y="1209822"/>
            <a:ext cx="11071274" cy="5648177"/>
          </a:xfrm>
        </p:spPr>
        <p:txBody>
          <a:bodyPr>
            <a:normAutofit lnSpcReduction="10000"/>
          </a:bodyPr>
          <a:lstStyle/>
          <a:p>
            <a:pPr marL="0" indent="0">
              <a:buNone/>
            </a:pPr>
            <a:r>
              <a:rPr lang="en-US" sz="3200" dirty="0" smtClean="0">
                <a:solidFill>
                  <a:srgbClr val="0070C0"/>
                </a:solidFill>
              </a:rPr>
              <a:t>In recent years, epidemiologic surveillance have emphasized the specific causes of morbidity and mortality in war and disaster-affected populations, which are:</a:t>
            </a:r>
          </a:p>
          <a:p>
            <a:pPr marL="0" indent="0">
              <a:spcBef>
                <a:spcPts val="0"/>
              </a:spcBef>
              <a:buNone/>
            </a:pPr>
            <a:r>
              <a:rPr lang="en-US" sz="3200" dirty="0" smtClean="0">
                <a:solidFill>
                  <a:srgbClr val="00B050"/>
                </a:solidFill>
              </a:rPr>
              <a:t>Infectious diseases</a:t>
            </a:r>
            <a:r>
              <a:rPr lang="en-US" sz="3200" dirty="0" smtClean="0">
                <a:solidFill>
                  <a:srgbClr val="0070C0"/>
                </a:solidFill>
              </a:rPr>
              <a:t>: diarrheal infection (particularly cholera), measles, respiratory infections and malaria.</a:t>
            </a:r>
          </a:p>
          <a:p>
            <a:pPr marL="0" indent="0">
              <a:spcBef>
                <a:spcPts val="0"/>
              </a:spcBef>
              <a:buNone/>
            </a:pPr>
            <a:r>
              <a:rPr lang="en-US" sz="3200" dirty="0">
                <a:solidFill>
                  <a:srgbClr val="00B050"/>
                </a:solidFill>
              </a:rPr>
              <a:t>T</a:t>
            </a:r>
            <a:r>
              <a:rPr lang="en-US" sz="3200" dirty="0" smtClean="0">
                <a:solidFill>
                  <a:srgbClr val="00B050"/>
                </a:solidFill>
              </a:rPr>
              <a:t>raumatic injuries</a:t>
            </a:r>
          </a:p>
          <a:p>
            <a:pPr marL="0" indent="0">
              <a:spcBef>
                <a:spcPts val="0"/>
              </a:spcBef>
              <a:buNone/>
            </a:pPr>
            <a:r>
              <a:rPr lang="en-US" sz="3200" dirty="0">
                <a:solidFill>
                  <a:srgbClr val="00B050"/>
                </a:solidFill>
              </a:rPr>
              <a:t>E</a:t>
            </a:r>
            <a:r>
              <a:rPr lang="en-US" sz="3200" dirty="0" smtClean="0">
                <a:solidFill>
                  <a:srgbClr val="00B050"/>
                </a:solidFill>
              </a:rPr>
              <a:t>motional distress</a:t>
            </a:r>
          </a:p>
          <a:p>
            <a:pPr marL="0" indent="0">
              <a:spcBef>
                <a:spcPts val="0"/>
              </a:spcBef>
              <a:buNone/>
            </a:pPr>
            <a:r>
              <a:rPr lang="en-US" sz="3200" dirty="0" smtClean="0">
                <a:solidFill>
                  <a:srgbClr val="00B050"/>
                </a:solidFill>
              </a:rPr>
              <a:t>Malnutrition/ micronutrient deficiencies</a:t>
            </a:r>
          </a:p>
          <a:p>
            <a:pPr marL="0" indent="0">
              <a:spcBef>
                <a:spcPts val="0"/>
              </a:spcBef>
              <a:buNone/>
            </a:pPr>
            <a:r>
              <a:rPr lang="en-US" sz="3200" dirty="0" smtClean="0">
                <a:solidFill>
                  <a:srgbClr val="00B050"/>
                </a:solidFill>
              </a:rPr>
              <a:t>Exacerbation of chronic illnesses (due to treatment interruption</a:t>
            </a:r>
            <a:r>
              <a:rPr lang="en-US" dirty="0" smtClean="0">
                <a:solidFill>
                  <a:srgbClr val="00B050"/>
                </a:solidFill>
              </a:rPr>
              <a:t>)</a:t>
            </a:r>
          </a:p>
          <a:p>
            <a:pPr marL="0" indent="0">
              <a:spcBef>
                <a:spcPts val="600"/>
              </a:spcBef>
              <a:buNone/>
            </a:pPr>
            <a:r>
              <a:rPr lang="en-US" dirty="0" smtClean="0">
                <a:solidFill>
                  <a:srgbClr val="0070C0"/>
                </a:solidFill>
              </a:rPr>
              <a:t>Infectious disease outbreaks are less common among populations displaces by natural disasters than by war. Populations with poorer pre-disaster health status often have higher proportion of health problems due to infectious diseases, and more  vulnerability if also malnourished. </a:t>
            </a:r>
          </a:p>
          <a:p>
            <a:pPr marL="0" indent="0">
              <a:spcBef>
                <a:spcPts val="600"/>
              </a:spcBef>
              <a:buNone/>
            </a:pPr>
            <a:endParaRPr lang="en-US" dirty="0">
              <a:solidFill>
                <a:srgbClr val="0070C0"/>
              </a:solidFill>
            </a:endParaRPr>
          </a:p>
        </p:txBody>
      </p:sp>
    </p:spTree>
    <p:extLst>
      <p:ext uri="{BB962C8B-B14F-4D97-AF65-F5344CB8AC3E}">
        <p14:creationId xmlns:p14="http://schemas.microsoft.com/office/powerpoint/2010/main" val="2217173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81" y="140677"/>
            <a:ext cx="10515600" cy="872197"/>
          </a:xfrm>
        </p:spPr>
        <p:txBody>
          <a:bodyPr>
            <a:normAutofit/>
          </a:bodyPr>
          <a:lstStyle/>
          <a:p>
            <a:r>
              <a:rPr lang="en-US" sz="3600" b="1" dirty="0">
                <a:solidFill>
                  <a:srgbClr val="0070C0"/>
                </a:solidFill>
                <a:latin typeface="Calibri" panose="020F0502020204030204"/>
              </a:rPr>
              <a:t>Gathering Data: </a:t>
            </a:r>
            <a:r>
              <a:rPr lang="en-US" sz="3600" b="1" dirty="0" smtClean="0">
                <a:solidFill>
                  <a:srgbClr val="0070C0"/>
                </a:solidFill>
                <a:latin typeface="Calibri" panose="020F0502020204030204"/>
              </a:rPr>
              <a:t>Initial Assessment</a:t>
            </a:r>
            <a:endParaRPr lang="en-US" dirty="0"/>
          </a:p>
        </p:txBody>
      </p:sp>
      <p:sp>
        <p:nvSpPr>
          <p:cNvPr id="3" name="Content Placeholder 2"/>
          <p:cNvSpPr>
            <a:spLocks noGrp="1"/>
          </p:cNvSpPr>
          <p:nvPr>
            <p:ph idx="1"/>
          </p:nvPr>
        </p:nvSpPr>
        <p:spPr>
          <a:xfrm>
            <a:off x="584980" y="1195754"/>
            <a:ext cx="6644365" cy="5078437"/>
          </a:xfrm>
        </p:spPr>
        <p:txBody>
          <a:bodyPr>
            <a:noAutofit/>
          </a:bodyPr>
          <a:lstStyle/>
          <a:p>
            <a:pPr marL="0" indent="0">
              <a:lnSpc>
                <a:spcPct val="110000"/>
              </a:lnSpc>
              <a:spcBef>
                <a:spcPts val="0"/>
              </a:spcBef>
              <a:buNone/>
            </a:pPr>
            <a:r>
              <a:rPr lang="en-US" dirty="0">
                <a:solidFill>
                  <a:srgbClr val="0070C0"/>
                </a:solidFill>
              </a:rPr>
              <a:t>An aid agency hires you to respond to an </a:t>
            </a:r>
            <a:r>
              <a:rPr lang="en-US" dirty="0" smtClean="0">
                <a:solidFill>
                  <a:srgbClr val="0070C0"/>
                </a:solidFill>
              </a:rPr>
              <a:t>earthquake. You arrive on the ground ready to act. First, though, you need some basic information (initial assessment): </a:t>
            </a:r>
          </a:p>
          <a:p>
            <a:pPr marL="0" indent="0">
              <a:buNone/>
            </a:pPr>
            <a:r>
              <a:rPr lang="en-US" dirty="0" smtClean="0">
                <a:solidFill>
                  <a:srgbClr val="0070C0"/>
                </a:solidFill>
              </a:rPr>
              <a:t>How many people have been affected ?</a:t>
            </a:r>
          </a:p>
          <a:p>
            <a:pPr marL="0" indent="0">
              <a:buNone/>
            </a:pPr>
            <a:r>
              <a:rPr lang="en-US" dirty="0" smtClean="0">
                <a:solidFill>
                  <a:srgbClr val="0070C0"/>
                </a:solidFill>
              </a:rPr>
              <a:t>What was the population’s baseline health status and infrastructure?</a:t>
            </a:r>
          </a:p>
          <a:p>
            <a:pPr marL="0" indent="0">
              <a:buNone/>
            </a:pPr>
            <a:r>
              <a:rPr lang="en-US" dirty="0" smtClean="0">
                <a:solidFill>
                  <a:srgbClr val="0070C0"/>
                </a:solidFill>
              </a:rPr>
              <a:t>What was the immunization rate?</a:t>
            </a:r>
          </a:p>
          <a:p>
            <a:pPr marL="0" indent="0">
              <a:buNone/>
            </a:pPr>
            <a:r>
              <a:rPr lang="en-US" dirty="0" smtClean="0">
                <a:solidFill>
                  <a:srgbClr val="0070C0"/>
                </a:solidFill>
              </a:rPr>
              <a:t>Are there any disparities in healthcare? </a:t>
            </a:r>
          </a:p>
          <a:p>
            <a:pPr marL="0" indent="0">
              <a:buNone/>
            </a:pPr>
            <a:r>
              <a:rPr lang="en-US" dirty="0" smtClean="0">
                <a:solidFill>
                  <a:srgbClr val="0070C0"/>
                </a:solidFill>
              </a:rPr>
              <a:t>Is there potential for food crisis?</a:t>
            </a:r>
          </a:p>
          <a:p>
            <a:pPr marL="0" indent="0">
              <a:buNone/>
            </a:pPr>
            <a:r>
              <a:rPr lang="en-US" dirty="0" smtClean="0">
                <a:solidFill>
                  <a:srgbClr val="0070C0"/>
                </a:solidFill>
              </a:rPr>
              <a:t>Will be a need for shelter? ….See Table 15-4</a:t>
            </a:r>
            <a:endParaRPr lang="en-US" dirty="0">
              <a:solidFill>
                <a:srgbClr val="0070C0"/>
              </a:solidFill>
            </a:endParaRPr>
          </a:p>
        </p:txBody>
      </p:sp>
      <p:pic>
        <p:nvPicPr>
          <p:cNvPr id="5" name="Content Placeholder 3"/>
          <p:cNvPicPr>
            <a:picLocks noChangeAspect="1"/>
          </p:cNvPicPr>
          <p:nvPr/>
        </p:nvPicPr>
        <p:blipFill>
          <a:blip r:embed="rId2"/>
          <a:stretch>
            <a:fillRect/>
          </a:stretch>
        </p:blipFill>
        <p:spPr>
          <a:xfrm>
            <a:off x="7037322" y="844062"/>
            <a:ext cx="5154677" cy="6042071"/>
          </a:xfrm>
          <a:prstGeom prst="rect">
            <a:avLst/>
          </a:prstGeom>
        </p:spPr>
      </p:pic>
    </p:spTree>
    <p:extLst>
      <p:ext uri="{BB962C8B-B14F-4D97-AF65-F5344CB8AC3E}">
        <p14:creationId xmlns:p14="http://schemas.microsoft.com/office/powerpoint/2010/main" val="2505230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186" y="378772"/>
            <a:ext cx="10292686" cy="822231"/>
          </a:xfrm>
        </p:spPr>
        <p:txBody>
          <a:bodyPr>
            <a:noAutofit/>
          </a:bodyPr>
          <a:lstStyle/>
          <a:p>
            <a:r>
              <a:rPr lang="en-US" sz="5400" b="1" dirty="0" smtClean="0">
                <a:solidFill>
                  <a:srgbClr val="0070C0"/>
                </a:solidFill>
                <a:latin typeface="+mn-lt"/>
              </a:rPr>
              <a:t>Key Public Health Interventions</a:t>
            </a:r>
            <a:endParaRPr lang="en-US" sz="5400" b="1" dirty="0">
              <a:solidFill>
                <a:srgbClr val="0070C0"/>
              </a:solidFill>
              <a:latin typeface="+mn-lt"/>
            </a:endParaRPr>
          </a:p>
        </p:txBody>
      </p:sp>
      <p:sp>
        <p:nvSpPr>
          <p:cNvPr id="3" name="Content Placeholder 2"/>
          <p:cNvSpPr>
            <a:spLocks noGrp="1"/>
          </p:cNvSpPr>
          <p:nvPr>
            <p:ph idx="1"/>
          </p:nvPr>
        </p:nvSpPr>
        <p:spPr>
          <a:xfrm>
            <a:off x="929185" y="1659988"/>
            <a:ext cx="10184291" cy="5041063"/>
          </a:xfrm>
        </p:spPr>
        <p:txBody>
          <a:bodyPr>
            <a:normAutofit/>
          </a:bodyPr>
          <a:lstStyle/>
          <a:p>
            <a:pPr marL="0" indent="0">
              <a:buNone/>
            </a:pPr>
            <a:r>
              <a:rPr lang="en-US" sz="3600" b="1" dirty="0" smtClean="0">
                <a:solidFill>
                  <a:srgbClr val="0070C0"/>
                </a:solidFill>
              </a:rPr>
              <a:t>Often aid workers think of the disaster response in phases, beginning with the </a:t>
            </a:r>
            <a:r>
              <a:rPr lang="en-US" sz="3600" b="1" u="sng" dirty="0" smtClean="0">
                <a:solidFill>
                  <a:srgbClr val="0070C0"/>
                </a:solidFill>
              </a:rPr>
              <a:t>immediate aftermath </a:t>
            </a:r>
            <a:r>
              <a:rPr lang="en-US" sz="3600" b="1" dirty="0" smtClean="0">
                <a:solidFill>
                  <a:srgbClr val="0070C0"/>
                </a:solidFill>
              </a:rPr>
              <a:t>(hours to days), followed by an </a:t>
            </a:r>
            <a:r>
              <a:rPr lang="en-US" sz="3600" b="1" u="sng" dirty="0" smtClean="0">
                <a:solidFill>
                  <a:srgbClr val="0070C0"/>
                </a:solidFill>
              </a:rPr>
              <a:t>emergency phase </a:t>
            </a:r>
            <a:r>
              <a:rPr lang="en-US" sz="3600" b="1" dirty="0" smtClean="0">
                <a:solidFill>
                  <a:srgbClr val="0070C0"/>
                </a:solidFill>
              </a:rPr>
              <a:t>(days to weeks), then the </a:t>
            </a:r>
            <a:r>
              <a:rPr lang="en-US" sz="3600" b="1" u="sng" dirty="0" smtClean="0">
                <a:solidFill>
                  <a:srgbClr val="0070C0"/>
                </a:solidFill>
              </a:rPr>
              <a:t>late/ recovery phase </a:t>
            </a:r>
            <a:r>
              <a:rPr lang="en-US" sz="3600" b="1" dirty="0" smtClean="0">
                <a:solidFill>
                  <a:srgbClr val="0070C0"/>
                </a:solidFill>
              </a:rPr>
              <a:t>(weeks to months), and finally the </a:t>
            </a:r>
            <a:r>
              <a:rPr lang="en-US" sz="3600" b="1" u="sng" dirty="0" smtClean="0">
                <a:solidFill>
                  <a:srgbClr val="0070C0"/>
                </a:solidFill>
              </a:rPr>
              <a:t>rehabilitation and rebuilding phase </a:t>
            </a:r>
            <a:r>
              <a:rPr lang="en-US" sz="3600" b="1" dirty="0" smtClean="0">
                <a:solidFill>
                  <a:srgbClr val="0070C0"/>
                </a:solidFill>
              </a:rPr>
              <a:t>(months to years). </a:t>
            </a:r>
            <a:r>
              <a:rPr lang="en-US" sz="3600" b="1" dirty="0" smtClean="0"/>
              <a:t> </a:t>
            </a:r>
          </a:p>
          <a:p>
            <a:pPr marL="0" indent="0">
              <a:buNone/>
            </a:pPr>
            <a:endParaRPr lang="en-US" sz="3200" dirty="0">
              <a:solidFill>
                <a:srgbClr val="0070C0"/>
              </a:solidFill>
            </a:endParaRPr>
          </a:p>
        </p:txBody>
      </p:sp>
    </p:spTree>
    <p:extLst>
      <p:ext uri="{BB962C8B-B14F-4D97-AF65-F5344CB8AC3E}">
        <p14:creationId xmlns:p14="http://schemas.microsoft.com/office/powerpoint/2010/main" val="2345734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41" y="174056"/>
            <a:ext cx="10515600" cy="822231"/>
          </a:xfrm>
        </p:spPr>
        <p:txBody>
          <a:bodyPr/>
          <a:lstStyle/>
          <a:p>
            <a:r>
              <a:rPr lang="en-US" b="1" dirty="0" smtClean="0">
                <a:solidFill>
                  <a:srgbClr val="0070C0"/>
                </a:solidFill>
                <a:latin typeface="+mn-lt"/>
              </a:rPr>
              <a:t>Key Public Health Interventions</a:t>
            </a:r>
            <a:endParaRPr lang="en-US" b="1" dirty="0">
              <a:solidFill>
                <a:srgbClr val="0070C0"/>
              </a:solidFill>
              <a:latin typeface="+mn-lt"/>
            </a:endParaRPr>
          </a:p>
        </p:txBody>
      </p:sp>
      <p:sp>
        <p:nvSpPr>
          <p:cNvPr id="3" name="Content Placeholder 2"/>
          <p:cNvSpPr>
            <a:spLocks noGrp="1"/>
          </p:cNvSpPr>
          <p:nvPr>
            <p:ph idx="1"/>
          </p:nvPr>
        </p:nvSpPr>
        <p:spPr>
          <a:xfrm>
            <a:off x="570933" y="1390721"/>
            <a:ext cx="11150221" cy="5467279"/>
          </a:xfrm>
        </p:spPr>
        <p:txBody>
          <a:bodyPr>
            <a:normAutofit/>
          </a:bodyPr>
          <a:lstStyle/>
          <a:p>
            <a:pPr marL="0" indent="0">
              <a:buNone/>
            </a:pPr>
            <a:r>
              <a:rPr lang="en-US" sz="3600" b="1" dirty="0" smtClean="0">
                <a:solidFill>
                  <a:srgbClr val="0070C0"/>
                </a:solidFill>
              </a:rPr>
              <a:t>Immediate Aftermath:</a:t>
            </a:r>
          </a:p>
          <a:p>
            <a:pPr marL="0" indent="0">
              <a:spcBef>
                <a:spcPts val="0"/>
              </a:spcBef>
              <a:buNone/>
            </a:pPr>
            <a:r>
              <a:rPr lang="en-US" sz="3200" dirty="0" smtClean="0">
                <a:solidFill>
                  <a:srgbClr val="0070C0"/>
                </a:solidFill>
              </a:rPr>
              <a:t>Priorities include </a:t>
            </a:r>
            <a:r>
              <a:rPr lang="en-US" sz="3200" b="1" dirty="0" smtClean="0">
                <a:solidFill>
                  <a:srgbClr val="0070C0"/>
                </a:solidFill>
              </a:rPr>
              <a:t>rescue, first aid, trauma care, and protection of the population from further exposure to harm</a:t>
            </a:r>
            <a:r>
              <a:rPr lang="en-US" sz="3200" dirty="0" smtClean="0">
                <a:solidFill>
                  <a:srgbClr val="0070C0"/>
                </a:solidFill>
              </a:rPr>
              <a:t>. The local community usually provides the bulk of these services.</a:t>
            </a:r>
          </a:p>
          <a:p>
            <a:pPr marL="0" indent="0">
              <a:spcBef>
                <a:spcPts val="1200"/>
              </a:spcBef>
              <a:buNone/>
            </a:pPr>
            <a:r>
              <a:rPr lang="en-US" sz="3200" b="1" dirty="0" smtClean="0">
                <a:solidFill>
                  <a:srgbClr val="0070C0"/>
                </a:solidFill>
              </a:rPr>
              <a:t>Triage </a:t>
            </a:r>
            <a:r>
              <a:rPr lang="en-US" sz="3200" i="1" dirty="0" err="1" smtClean="0">
                <a:solidFill>
                  <a:srgbClr val="0070C0"/>
                </a:solidFill>
              </a:rPr>
              <a:t>Triage</a:t>
            </a:r>
            <a:r>
              <a:rPr lang="en-US" sz="3200" i="1" dirty="0" smtClean="0">
                <a:solidFill>
                  <a:srgbClr val="0070C0"/>
                </a:solidFill>
              </a:rPr>
              <a:t> </a:t>
            </a:r>
            <a:r>
              <a:rPr lang="en-US" sz="3200" dirty="0" smtClean="0">
                <a:solidFill>
                  <a:srgbClr val="0070C0"/>
                </a:solidFill>
              </a:rPr>
              <a:t>is a French word that refers to sorting of coffee beans. Today triage is used when the number of injured exceeds available resources. Typically, medical workers divide care to achieve the greatest good for the greatest number of people. There are 9 well-recognized triage systems. Most call for people with relatively minor injuries to wait while patients with the most acute needs are evacuated or treated.  </a:t>
            </a:r>
          </a:p>
        </p:txBody>
      </p:sp>
    </p:spTree>
    <p:extLst>
      <p:ext uri="{BB962C8B-B14F-4D97-AF65-F5344CB8AC3E}">
        <p14:creationId xmlns:p14="http://schemas.microsoft.com/office/powerpoint/2010/main" val="310151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33" y="269591"/>
            <a:ext cx="10515600" cy="658458"/>
          </a:xfrm>
        </p:spPr>
        <p:txBody>
          <a:bodyPr>
            <a:noAutofit/>
          </a:bodyPr>
          <a:lstStyle/>
          <a:p>
            <a:r>
              <a:rPr lang="en-US" b="1" dirty="0" smtClean="0">
                <a:solidFill>
                  <a:srgbClr val="0070C0"/>
                </a:solidFill>
                <a:latin typeface="+mn-lt"/>
              </a:rPr>
              <a:t>Emergency Phase</a:t>
            </a:r>
            <a:endParaRPr lang="en-US" b="1" dirty="0">
              <a:solidFill>
                <a:srgbClr val="0070C0"/>
              </a:solidFill>
              <a:latin typeface="+mn-lt"/>
            </a:endParaRPr>
          </a:p>
        </p:txBody>
      </p:sp>
      <p:sp>
        <p:nvSpPr>
          <p:cNvPr id="3" name="Content Placeholder 2"/>
          <p:cNvSpPr>
            <a:spLocks noGrp="1"/>
          </p:cNvSpPr>
          <p:nvPr>
            <p:ph idx="1"/>
          </p:nvPr>
        </p:nvSpPr>
        <p:spPr>
          <a:xfrm>
            <a:off x="570933" y="1308835"/>
            <a:ext cx="11150221" cy="5740234"/>
          </a:xfrm>
        </p:spPr>
        <p:txBody>
          <a:bodyPr>
            <a:normAutofit/>
          </a:bodyPr>
          <a:lstStyle/>
          <a:p>
            <a:pPr marL="0" indent="0">
              <a:buNone/>
            </a:pPr>
            <a:r>
              <a:rPr lang="en-US" sz="3200" dirty="0" smtClean="0">
                <a:solidFill>
                  <a:srgbClr val="0070C0"/>
                </a:solidFill>
              </a:rPr>
              <a:t>As the emergency phase continues, and help arrives from outside, top priorities include the provision of </a:t>
            </a:r>
            <a:r>
              <a:rPr lang="en-US" sz="3200" b="1" dirty="0" smtClean="0">
                <a:solidFill>
                  <a:srgbClr val="0070C0"/>
                </a:solidFill>
              </a:rPr>
              <a:t>safe water in adequate quantities, safe shelter, food, and proper sanitation. </a:t>
            </a:r>
          </a:p>
          <a:p>
            <a:pPr marL="0" indent="0">
              <a:buNone/>
            </a:pPr>
            <a:r>
              <a:rPr lang="en-US" sz="3200" b="1" dirty="0" smtClean="0">
                <a:solidFill>
                  <a:srgbClr val="0070C0"/>
                </a:solidFill>
              </a:rPr>
              <a:t>Now, local and regional medical structures often need support. </a:t>
            </a:r>
          </a:p>
          <a:p>
            <a:pPr marL="0" indent="0">
              <a:buNone/>
            </a:pPr>
            <a:r>
              <a:rPr lang="en-US" sz="3200" dirty="0" smtClean="0">
                <a:solidFill>
                  <a:srgbClr val="0070C0"/>
                </a:solidFill>
              </a:rPr>
              <a:t>International medical assistance typically emphasize on</a:t>
            </a:r>
            <a:r>
              <a:rPr lang="en-US" sz="3200" b="1" dirty="0" smtClean="0">
                <a:solidFill>
                  <a:srgbClr val="0070C0"/>
                </a:solidFill>
              </a:rPr>
              <a:t> primary healthcare, emergency healthcare, and preventive health services </a:t>
            </a:r>
            <a:r>
              <a:rPr lang="en-US" sz="3200" dirty="0" smtClean="0">
                <a:solidFill>
                  <a:srgbClr val="0070C0"/>
                </a:solidFill>
              </a:rPr>
              <a:t>focusing on major causes of morbidity and mortality in displaced populations, particularly communicable diseases</a:t>
            </a:r>
            <a:r>
              <a:rPr lang="en-US" sz="3200" b="1" dirty="0" smtClean="0">
                <a:solidFill>
                  <a:srgbClr val="0070C0"/>
                </a:solidFill>
              </a:rPr>
              <a:t>.</a:t>
            </a:r>
          </a:p>
          <a:p>
            <a:pPr>
              <a:buFont typeface="Wingdings" panose="05000000000000000000" pitchFamily="2" charset="2"/>
              <a:buChar char="§"/>
            </a:pPr>
            <a:r>
              <a:rPr lang="en-US" sz="3200" b="1" dirty="0" smtClean="0">
                <a:solidFill>
                  <a:srgbClr val="0070C0"/>
                </a:solidFill>
              </a:rPr>
              <a:t> </a:t>
            </a:r>
            <a:r>
              <a:rPr lang="en-US" sz="3200" dirty="0">
                <a:solidFill>
                  <a:srgbClr val="0070C0"/>
                </a:solidFill>
              </a:rPr>
              <a:t>The lack of water in  adequate quantity and quality and ineffective sanitation and poor hygiene can result in epidemic of diarrheal illnesses, including cholera</a:t>
            </a:r>
            <a:r>
              <a:rPr lang="en-US" sz="3200"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val="2505708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37769"/>
            <a:ext cx="10515600" cy="999462"/>
          </a:xfrm>
        </p:spPr>
        <p:txBody>
          <a:bodyPr/>
          <a:lstStyle/>
          <a:p>
            <a:r>
              <a:rPr lang="en-US" b="1" dirty="0" smtClean="0">
                <a:solidFill>
                  <a:srgbClr val="0070C0"/>
                </a:solidFill>
                <a:latin typeface="+mn-lt"/>
              </a:rPr>
              <a:t>Emergency Phase</a:t>
            </a:r>
            <a:endParaRPr lang="en-US" dirty="0">
              <a:latin typeface="+mn-lt"/>
            </a:endParaRPr>
          </a:p>
        </p:txBody>
      </p:sp>
      <p:sp>
        <p:nvSpPr>
          <p:cNvPr id="3" name="Content Placeholder 2"/>
          <p:cNvSpPr>
            <a:spLocks noGrp="1"/>
          </p:cNvSpPr>
          <p:nvPr>
            <p:ph idx="1"/>
          </p:nvPr>
        </p:nvSpPr>
        <p:spPr>
          <a:xfrm>
            <a:off x="619836" y="1037231"/>
            <a:ext cx="11308308" cy="5691115"/>
          </a:xfrm>
        </p:spPr>
        <p:txBody>
          <a:bodyPr>
            <a:normAutofit fontScale="92500" lnSpcReduction="20000"/>
          </a:bodyPr>
          <a:lstStyle/>
          <a:p>
            <a:pPr>
              <a:buFont typeface="Wingdings" panose="05000000000000000000" pitchFamily="2" charset="2"/>
              <a:buChar char="§"/>
            </a:pPr>
            <a:r>
              <a:rPr lang="en-US" sz="3500" dirty="0" smtClean="0">
                <a:solidFill>
                  <a:srgbClr val="0070C0"/>
                </a:solidFill>
              </a:rPr>
              <a:t>Hand washing with soap and water should be promoted.</a:t>
            </a:r>
          </a:p>
          <a:p>
            <a:pPr>
              <a:buFont typeface="Wingdings" panose="05000000000000000000" pitchFamily="2" charset="2"/>
              <a:buChar char="§"/>
            </a:pPr>
            <a:r>
              <a:rPr lang="en-US" sz="3500" dirty="0" smtClean="0">
                <a:solidFill>
                  <a:srgbClr val="0070C0"/>
                </a:solidFill>
              </a:rPr>
              <a:t>Appropriate latrines should be established (one per 20-50 persons).</a:t>
            </a:r>
          </a:p>
          <a:p>
            <a:pPr>
              <a:buFont typeface="Wingdings" panose="05000000000000000000" pitchFamily="2" charset="2"/>
              <a:buChar char="§"/>
            </a:pPr>
            <a:r>
              <a:rPr lang="en-US" sz="3500" dirty="0" smtClean="0">
                <a:solidFill>
                  <a:srgbClr val="0070C0"/>
                </a:solidFill>
              </a:rPr>
              <a:t>Rehydration therapy for diarrhea. </a:t>
            </a:r>
          </a:p>
          <a:p>
            <a:pPr>
              <a:buFont typeface="Wingdings" panose="05000000000000000000" pitchFamily="2" charset="2"/>
              <a:buChar char="§"/>
            </a:pPr>
            <a:r>
              <a:rPr lang="en-US" sz="3500" dirty="0" smtClean="0">
                <a:solidFill>
                  <a:srgbClr val="0070C0"/>
                </a:solidFill>
              </a:rPr>
              <a:t>Supplementary or therapeutic feeding program. Food provided should be appropriate and acceptable to culture and religious beliefs.</a:t>
            </a:r>
          </a:p>
          <a:p>
            <a:pPr>
              <a:buFont typeface="Wingdings" panose="05000000000000000000" pitchFamily="2" charset="2"/>
              <a:buChar char="§"/>
            </a:pPr>
            <a:r>
              <a:rPr lang="en-US" sz="3500" dirty="0" smtClean="0">
                <a:solidFill>
                  <a:srgbClr val="0070C0"/>
                </a:solidFill>
              </a:rPr>
              <a:t>Mass measles vaccination campaign for children 6m to 15 years should be implemented if local vaccination coverage falls below 90% or is unknown.</a:t>
            </a:r>
          </a:p>
          <a:p>
            <a:pPr>
              <a:buFont typeface="Wingdings" panose="05000000000000000000" pitchFamily="2" charset="2"/>
              <a:buChar char="§"/>
            </a:pPr>
            <a:r>
              <a:rPr lang="en-US" sz="3500" dirty="0" smtClean="0">
                <a:solidFill>
                  <a:srgbClr val="0070C0"/>
                </a:solidFill>
              </a:rPr>
              <a:t>Gender-based violence and rape often plague displaced and conflict-affected populations, due to overcrowding </a:t>
            </a:r>
            <a:r>
              <a:rPr lang="en-US" sz="3500" dirty="0">
                <a:solidFill>
                  <a:srgbClr val="0070C0"/>
                </a:solidFill>
              </a:rPr>
              <a:t>and inadequate </a:t>
            </a:r>
            <a:r>
              <a:rPr lang="en-US" sz="3500" dirty="0" smtClean="0">
                <a:solidFill>
                  <a:srgbClr val="0070C0"/>
                </a:solidFill>
              </a:rPr>
              <a:t>shelter.</a:t>
            </a:r>
          </a:p>
          <a:p>
            <a:pPr>
              <a:buFont typeface="Wingdings" panose="05000000000000000000" pitchFamily="2" charset="2"/>
              <a:buChar char="§"/>
            </a:pPr>
            <a:r>
              <a:rPr lang="en-US" sz="3500" dirty="0" smtClean="0">
                <a:solidFill>
                  <a:srgbClr val="0070C0"/>
                </a:solidFill>
              </a:rPr>
              <a:t> Psychosocial trauma is a major cause of suffering in emergencies.  </a:t>
            </a:r>
            <a:endParaRPr lang="en-US" sz="3500" dirty="0">
              <a:solidFill>
                <a:srgbClr val="0070C0"/>
              </a:solidFill>
            </a:endParaRPr>
          </a:p>
        </p:txBody>
      </p:sp>
    </p:spTree>
    <p:extLst>
      <p:ext uri="{BB962C8B-B14F-4D97-AF65-F5344CB8AC3E}">
        <p14:creationId xmlns:p14="http://schemas.microsoft.com/office/powerpoint/2010/main" val="790224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98" y="294787"/>
            <a:ext cx="10917702" cy="507072"/>
          </a:xfrm>
        </p:spPr>
        <p:txBody>
          <a:bodyPr>
            <a:noAutofit/>
          </a:bodyPr>
          <a:lstStyle/>
          <a:p>
            <a:r>
              <a:rPr lang="en-US" sz="4800" b="1" dirty="0" smtClean="0">
                <a:solidFill>
                  <a:srgbClr val="0070C0"/>
                </a:solidFill>
              </a:rPr>
              <a:t>Emergency Phase</a:t>
            </a:r>
            <a:endParaRPr lang="en-US" sz="4800" b="1" dirty="0">
              <a:solidFill>
                <a:srgbClr val="0070C0"/>
              </a:solidFill>
            </a:endParaRPr>
          </a:p>
        </p:txBody>
      </p:sp>
      <p:sp>
        <p:nvSpPr>
          <p:cNvPr id="3" name="Content Placeholder 2"/>
          <p:cNvSpPr>
            <a:spLocks noGrp="1"/>
          </p:cNvSpPr>
          <p:nvPr>
            <p:ph idx="1"/>
          </p:nvPr>
        </p:nvSpPr>
        <p:spPr>
          <a:xfrm>
            <a:off x="313899" y="1139483"/>
            <a:ext cx="6035249" cy="5486400"/>
          </a:xfrm>
        </p:spPr>
        <p:txBody>
          <a:bodyPr>
            <a:normAutofit/>
          </a:bodyPr>
          <a:lstStyle/>
          <a:p>
            <a:r>
              <a:rPr lang="en-US" sz="3200" dirty="0" smtClean="0">
                <a:solidFill>
                  <a:srgbClr val="0070C0"/>
                </a:solidFill>
              </a:rPr>
              <a:t>Aid workers often provide medical supplies and medicines.</a:t>
            </a:r>
          </a:p>
          <a:p>
            <a:r>
              <a:rPr lang="en-US" sz="3200" dirty="0" smtClean="0">
                <a:solidFill>
                  <a:srgbClr val="0070C0"/>
                </a:solidFill>
              </a:rPr>
              <a:t>Some governments set guidelines for medical donations. </a:t>
            </a:r>
          </a:p>
          <a:p>
            <a:r>
              <a:rPr lang="en-US" sz="3200" dirty="0" smtClean="0">
                <a:solidFill>
                  <a:srgbClr val="0070C0"/>
                </a:solidFill>
              </a:rPr>
              <a:t>Unfortunately, disasters often attract inappropriate, useless, and expired medical donations that end up as toxic medical waste problem (motivated by tax breaks for the donor hospital or drug company).   </a:t>
            </a:r>
            <a:endParaRPr lang="en-US" sz="3200" dirty="0">
              <a:solidFill>
                <a:srgbClr val="0070C0"/>
              </a:solidFill>
            </a:endParaRPr>
          </a:p>
        </p:txBody>
      </p:sp>
      <p:pic>
        <p:nvPicPr>
          <p:cNvPr id="4" name="Picture 3"/>
          <p:cNvPicPr>
            <a:picLocks noChangeAspect="1"/>
          </p:cNvPicPr>
          <p:nvPr/>
        </p:nvPicPr>
        <p:blipFill>
          <a:blip r:embed="rId2"/>
          <a:stretch>
            <a:fillRect/>
          </a:stretch>
        </p:blipFill>
        <p:spPr>
          <a:xfrm>
            <a:off x="6349149" y="801859"/>
            <a:ext cx="5842851" cy="6146219"/>
          </a:xfrm>
          <a:prstGeom prst="rect">
            <a:avLst/>
          </a:prstGeom>
        </p:spPr>
      </p:pic>
    </p:spTree>
    <p:extLst>
      <p:ext uri="{BB962C8B-B14F-4D97-AF65-F5344CB8AC3E}">
        <p14:creationId xmlns:p14="http://schemas.microsoft.com/office/powerpoint/2010/main" val="587776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00" y="300731"/>
            <a:ext cx="11177789" cy="1023101"/>
          </a:xfrm>
        </p:spPr>
        <p:txBody>
          <a:bodyPr>
            <a:normAutofit/>
          </a:bodyPr>
          <a:lstStyle/>
          <a:p>
            <a:r>
              <a:rPr lang="en-US" sz="4000" b="1" dirty="0" smtClean="0">
                <a:solidFill>
                  <a:schemeClr val="accent1"/>
                </a:solidFill>
                <a:latin typeface="Arial" panose="020B0604020202020204" pitchFamily="34" charset="0"/>
                <a:cs typeface="Arial" panose="020B0604020202020204" pitchFamily="34" charset="0"/>
              </a:rPr>
              <a:t>Later Phases of the Emergency</a:t>
            </a:r>
            <a:endParaRPr lang="en-US" sz="40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3499" y="1596788"/>
            <a:ext cx="11177790" cy="4995081"/>
          </a:xfrm>
        </p:spPr>
        <p:txBody>
          <a:bodyPr/>
          <a:lstStyle/>
          <a:p>
            <a:pPr marL="514350" indent="-514350">
              <a:buAutoNum type="arabicPeriod"/>
            </a:pPr>
            <a:r>
              <a:rPr lang="en-US" sz="3200" dirty="0" smtClean="0">
                <a:solidFill>
                  <a:srgbClr val="0070C0"/>
                </a:solidFill>
              </a:rPr>
              <a:t>Reproductive health services</a:t>
            </a:r>
          </a:p>
          <a:p>
            <a:pPr marL="514350" indent="-514350">
              <a:buAutoNum type="arabicPeriod"/>
            </a:pPr>
            <a:r>
              <a:rPr lang="en-US" sz="3200" dirty="0" smtClean="0">
                <a:solidFill>
                  <a:srgbClr val="0070C0"/>
                </a:solidFill>
              </a:rPr>
              <a:t>Chronic Conditions: tuberculosis, AIDS, chronic diseases, Psychological conditions, rehabilitation, physical therapy, prosthetic and orthotic services (for amputees). </a:t>
            </a:r>
          </a:p>
          <a:p>
            <a:pPr marL="514350" indent="-514350">
              <a:buAutoNum type="arabicPeriod"/>
            </a:pPr>
            <a:r>
              <a:rPr lang="en-US" sz="3200" dirty="0" smtClean="0">
                <a:solidFill>
                  <a:srgbClr val="0070C0"/>
                </a:solidFill>
              </a:rPr>
              <a:t>Child health: expanded immunization program, childhood illnesses, nutritional interventions, and parasitic infections.</a:t>
            </a:r>
          </a:p>
          <a:p>
            <a:pPr marL="514350" indent="-514350">
              <a:buAutoNum type="arabicPeriod"/>
            </a:pPr>
            <a:r>
              <a:rPr lang="en-US" sz="3200" dirty="0" smtClean="0">
                <a:solidFill>
                  <a:srgbClr val="0070C0"/>
                </a:solidFill>
              </a:rPr>
              <a:t>Health Infrastructure: The presence of foreign aid workers is only a temporary situation, but it is an opportunity to train and educate local health workers</a:t>
            </a:r>
            <a:r>
              <a:rPr lang="en-US" dirty="0" smtClean="0">
                <a:solidFill>
                  <a:srgbClr val="0070C0"/>
                </a:solidFill>
              </a:rPr>
              <a:t>. </a:t>
            </a:r>
          </a:p>
          <a:p>
            <a:pPr marL="0" indent="0">
              <a:buNone/>
            </a:pPr>
            <a:endParaRPr lang="en-US" dirty="0" smtClean="0">
              <a:solidFill>
                <a:srgbClr val="0070C0"/>
              </a:solidFill>
            </a:endParaRPr>
          </a:p>
        </p:txBody>
      </p:sp>
    </p:spTree>
    <p:extLst>
      <p:ext uri="{BB962C8B-B14F-4D97-AF65-F5344CB8AC3E}">
        <p14:creationId xmlns:p14="http://schemas.microsoft.com/office/powerpoint/2010/main" val="2555468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069" y="211850"/>
            <a:ext cx="4262538" cy="32969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597" y="3509493"/>
            <a:ext cx="4718726" cy="33491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521" y="3510146"/>
            <a:ext cx="5021781" cy="334785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521" y="211850"/>
            <a:ext cx="4726547" cy="3146107"/>
          </a:xfrm>
          <a:prstGeom prst="rect">
            <a:avLst/>
          </a:prstGeom>
        </p:spPr>
      </p:pic>
    </p:spTree>
    <p:extLst>
      <p:ext uri="{BB962C8B-B14F-4D97-AF65-F5344CB8AC3E}">
        <p14:creationId xmlns:p14="http://schemas.microsoft.com/office/powerpoint/2010/main" val="240941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78" y="310534"/>
            <a:ext cx="10515600" cy="426444"/>
          </a:xfrm>
        </p:spPr>
        <p:txBody>
          <a:bodyPr>
            <a:normAutofit fontScale="90000"/>
          </a:bodyPr>
          <a:lstStyle/>
          <a:p>
            <a:r>
              <a:rPr lang="en-US" sz="4900" b="1" dirty="0" smtClean="0">
                <a:solidFill>
                  <a:srgbClr val="0070C0"/>
                </a:solidFill>
                <a:latin typeface="+mn-lt"/>
              </a:rPr>
              <a:t>Special considerations in certain </a:t>
            </a:r>
            <a:r>
              <a:rPr lang="en-US" b="1" dirty="0" smtClean="0">
                <a:solidFill>
                  <a:srgbClr val="0070C0"/>
                </a:solidFill>
                <a:latin typeface="+mn-lt"/>
              </a:rPr>
              <a:t>crises</a:t>
            </a:r>
            <a:endParaRPr lang="en-US" b="1" dirty="0">
              <a:solidFill>
                <a:srgbClr val="0070C0"/>
              </a:solidFill>
              <a:latin typeface="+mn-lt"/>
            </a:endParaRPr>
          </a:p>
        </p:txBody>
      </p:sp>
      <p:sp>
        <p:nvSpPr>
          <p:cNvPr id="3" name="Content Placeholder 2"/>
          <p:cNvSpPr>
            <a:spLocks noGrp="1"/>
          </p:cNvSpPr>
          <p:nvPr>
            <p:ph idx="1"/>
          </p:nvPr>
        </p:nvSpPr>
        <p:spPr>
          <a:xfrm>
            <a:off x="491319" y="1201003"/>
            <a:ext cx="11450472" cy="5820770"/>
          </a:xfrm>
        </p:spPr>
        <p:txBody>
          <a:bodyPr>
            <a:normAutofit fontScale="92500" lnSpcReduction="20000"/>
          </a:bodyPr>
          <a:lstStyle/>
          <a:p>
            <a:pPr marL="0" indent="0">
              <a:buNone/>
            </a:pPr>
            <a:r>
              <a:rPr lang="en-US" sz="3900" b="1" dirty="0" smtClean="0">
                <a:solidFill>
                  <a:srgbClr val="0070C0"/>
                </a:solidFill>
              </a:rPr>
              <a:t>Dealing with Human Remains</a:t>
            </a:r>
          </a:p>
          <a:p>
            <a:pPr>
              <a:buFont typeface="Wingdings" panose="05000000000000000000" pitchFamily="2" charset="2"/>
              <a:buChar char="§"/>
            </a:pPr>
            <a:r>
              <a:rPr lang="en-US" sz="3200" b="1" dirty="0" smtClean="0">
                <a:solidFill>
                  <a:srgbClr val="0070C0"/>
                </a:solidFill>
              </a:rPr>
              <a:t>Survivors have a strong need to know what happened to their loved ones, both for emotional well-being and for legal reasons. Therefore, it is important to manage all the dead equally with dignity and respect, and in a way that facilitates their identification and allows family members to be kept involved and informed. </a:t>
            </a:r>
          </a:p>
          <a:p>
            <a:pPr>
              <a:buFont typeface="Wingdings" panose="05000000000000000000" pitchFamily="2" charset="2"/>
              <a:buChar char="§"/>
            </a:pPr>
            <a:r>
              <a:rPr lang="en-US" sz="3200" b="1" dirty="0" smtClean="0">
                <a:solidFill>
                  <a:srgbClr val="0070C0"/>
                </a:solidFill>
              </a:rPr>
              <a:t>So, rapid burial should not take precedence over identification.</a:t>
            </a:r>
          </a:p>
          <a:p>
            <a:pPr>
              <a:buFont typeface="Wingdings" panose="05000000000000000000" pitchFamily="2" charset="2"/>
              <a:buChar char="§"/>
            </a:pPr>
            <a:r>
              <a:rPr lang="en-US" sz="3200" b="1" dirty="0" smtClean="0">
                <a:solidFill>
                  <a:srgbClr val="0070C0"/>
                </a:solidFill>
              </a:rPr>
              <a:t>The basic requirements for handling human remains should be followed (in natural disasters or epidemic disease). </a:t>
            </a:r>
          </a:p>
          <a:p>
            <a:pPr>
              <a:buFont typeface="Wingdings" panose="05000000000000000000" pitchFamily="2" charset="2"/>
              <a:buChar char="§"/>
            </a:pPr>
            <a:r>
              <a:rPr lang="en-US" sz="3200" b="1" dirty="0" smtClean="0">
                <a:solidFill>
                  <a:srgbClr val="0070C0"/>
                </a:solidFill>
              </a:rPr>
              <a:t>Identification errors frequently happen in mass disasters. Photography, forensic examination (finger prints and dental records), and later, DNA-matching (all were used in Thailand in 2004 Tsunami). </a:t>
            </a:r>
          </a:p>
          <a:p>
            <a:pPr>
              <a:buFont typeface="Wingdings" panose="05000000000000000000" pitchFamily="2" charset="2"/>
              <a:buChar char="§"/>
            </a:pPr>
            <a:r>
              <a:rPr lang="en-US" sz="3200" b="1" dirty="0">
                <a:solidFill>
                  <a:srgbClr val="0070C0"/>
                </a:solidFill>
              </a:rPr>
              <a:t>Bodies decompose rapidly in hot climate, and facial recognition will be difficult then. </a:t>
            </a:r>
            <a:r>
              <a:rPr lang="en-US" sz="3200" b="1" dirty="0" smtClean="0">
                <a:solidFill>
                  <a:srgbClr val="0070C0"/>
                </a:solidFill>
              </a:rPr>
              <a:t>Bodies should be kept in body bags, buried temporarily, or refrigerated with waterproof labels and unique IDs.</a:t>
            </a:r>
          </a:p>
          <a:p>
            <a:pPr marL="0" indent="0">
              <a:buNone/>
            </a:pPr>
            <a:endParaRPr lang="en-US" sz="3200" b="1" dirty="0">
              <a:solidFill>
                <a:srgbClr val="0070C0"/>
              </a:solidFill>
            </a:endParaRPr>
          </a:p>
        </p:txBody>
      </p:sp>
    </p:spTree>
    <p:extLst>
      <p:ext uri="{BB962C8B-B14F-4D97-AF65-F5344CB8AC3E}">
        <p14:creationId xmlns:p14="http://schemas.microsoft.com/office/powerpoint/2010/main" val="102590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313899"/>
            <a:ext cx="11081981" cy="491320"/>
          </a:xfrm>
        </p:spPr>
        <p:txBody>
          <a:bodyPr>
            <a:normAutofit fontScale="90000"/>
          </a:bodyPr>
          <a:lstStyle/>
          <a:p>
            <a:r>
              <a:rPr lang="en-US" b="1" dirty="0" smtClean="0">
                <a:solidFill>
                  <a:srgbClr val="0070C0"/>
                </a:solidFill>
                <a:latin typeface="+mn-lt"/>
              </a:rPr>
              <a:t>Chemical, Biologic, Radiologic, and Nuclear Threats</a:t>
            </a:r>
            <a:endParaRPr lang="en-US" b="1" dirty="0">
              <a:solidFill>
                <a:srgbClr val="0070C0"/>
              </a:solidFill>
              <a:latin typeface="+mn-lt"/>
            </a:endParaRPr>
          </a:p>
        </p:txBody>
      </p:sp>
      <p:sp>
        <p:nvSpPr>
          <p:cNvPr id="3" name="Content Placeholder 2"/>
          <p:cNvSpPr>
            <a:spLocks noGrp="1"/>
          </p:cNvSpPr>
          <p:nvPr>
            <p:ph idx="1"/>
          </p:nvPr>
        </p:nvSpPr>
        <p:spPr>
          <a:xfrm>
            <a:off x="532263" y="1132764"/>
            <a:ext cx="11409528" cy="5725236"/>
          </a:xfrm>
        </p:spPr>
        <p:txBody>
          <a:bodyPr>
            <a:normAutofit fontScale="92500" lnSpcReduction="10000"/>
          </a:bodyPr>
          <a:lstStyle/>
          <a:p>
            <a:pPr marL="0" indent="0">
              <a:buNone/>
            </a:pPr>
            <a:r>
              <a:rPr lang="en-US" sz="3200" dirty="0" smtClean="0">
                <a:solidFill>
                  <a:srgbClr val="0070C0"/>
                </a:solidFill>
              </a:rPr>
              <a:t>Threats from</a:t>
            </a:r>
            <a:r>
              <a:rPr lang="en-US" sz="3200" dirty="0">
                <a:solidFill>
                  <a:srgbClr val="0070C0"/>
                </a:solidFill>
              </a:rPr>
              <a:t> Chemical, Biologic, Radiologic, and Nuclear</a:t>
            </a:r>
            <a:r>
              <a:rPr lang="en-US" sz="3200" dirty="0" smtClean="0">
                <a:solidFill>
                  <a:srgbClr val="0070C0"/>
                </a:solidFill>
              </a:rPr>
              <a:t> (CBRN) sources are an ever-present danger from industrial accidents, war, and terrorism. </a:t>
            </a:r>
          </a:p>
          <a:p>
            <a:r>
              <a:rPr lang="en-US" sz="3200" b="1" dirty="0" smtClean="0">
                <a:solidFill>
                  <a:srgbClr val="0070C0"/>
                </a:solidFill>
              </a:rPr>
              <a:t>The risk of exposure to CBRN agents and weapons during humanitarian action is currently considered low, but the March 2011 nuclear power accident, following the massive Japanese earthquake and tsunami highlighted the possibility.   </a:t>
            </a:r>
          </a:p>
          <a:p>
            <a:pPr marL="0" indent="0">
              <a:buNone/>
            </a:pPr>
            <a:r>
              <a:rPr lang="en-US" sz="3200" b="1" u="sng" dirty="0" smtClean="0">
                <a:solidFill>
                  <a:srgbClr val="0070C0"/>
                </a:solidFill>
              </a:rPr>
              <a:t>Chemical Threats </a:t>
            </a:r>
            <a:r>
              <a:rPr lang="en-US" sz="3200" b="1" dirty="0" smtClean="0">
                <a:solidFill>
                  <a:srgbClr val="0070C0"/>
                </a:solidFill>
              </a:rPr>
              <a:t>can cause health effects in minutes to hours, affect a large number of people, and persist in the environment. Key principles are to get away from the threat, and then decontaminate. In the Tokyo subway attack using </a:t>
            </a:r>
            <a:r>
              <a:rPr lang="en-US" sz="3200" b="1" dirty="0" err="1" smtClean="0">
                <a:solidFill>
                  <a:srgbClr val="0070C0"/>
                </a:solidFill>
              </a:rPr>
              <a:t>Sarine</a:t>
            </a:r>
            <a:r>
              <a:rPr lang="en-US" sz="3200" b="1" dirty="0" smtClean="0">
                <a:solidFill>
                  <a:srgbClr val="0070C0"/>
                </a:solidFill>
              </a:rPr>
              <a:t> nerve gas, first respondents were also affected. </a:t>
            </a:r>
          </a:p>
          <a:p>
            <a:pPr marL="0" indent="0">
              <a:buNone/>
            </a:pPr>
            <a:r>
              <a:rPr lang="en-US" sz="3200" b="1" dirty="0" smtClean="0">
                <a:solidFill>
                  <a:srgbClr val="0070C0"/>
                </a:solidFill>
              </a:rPr>
              <a:t>Other potential chemical threats include mustard gas, choking agents, blood agents, tearing agents, and incapacitating agents. </a:t>
            </a:r>
            <a:endParaRPr lang="en-US" b="1" dirty="0">
              <a:solidFill>
                <a:srgbClr val="0070C0"/>
              </a:solidFill>
            </a:endParaRPr>
          </a:p>
        </p:txBody>
      </p:sp>
    </p:spTree>
    <p:extLst>
      <p:ext uri="{BB962C8B-B14F-4D97-AF65-F5344CB8AC3E}">
        <p14:creationId xmlns:p14="http://schemas.microsoft.com/office/powerpoint/2010/main" val="1620847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313899"/>
            <a:ext cx="11081981" cy="491320"/>
          </a:xfrm>
        </p:spPr>
        <p:txBody>
          <a:bodyPr>
            <a:normAutofit fontScale="90000"/>
          </a:bodyPr>
          <a:lstStyle/>
          <a:p>
            <a:r>
              <a:rPr lang="en-US" b="1" dirty="0" smtClean="0">
                <a:solidFill>
                  <a:srgbClr val="0070C0"/>
                </a:solidFill>
                <a:latin typeface="+mn-lt"/>
              </a:rPr>
              <a:t>Chemical, Biologic, Radiologic, and Nuclear Threats</a:t>
            </a:r>
            <a:endParaRPr lang="en-US" b="1" dirty="0">
              <a:solidFill>
                <a:srgbClr val="0070C0"/>
              </a:solidFill>
              <a:latin typeface="+mn-lt"/>
            </a:endParaRPr>
          </a:p>
        </p:txBody>
      </p:sp>
      <p:sp>
        <p:nvSpPr>
          <p:cNvPr id="3" name="Content Placeholder 2"/>
          <p:cNvSpPr>
            <a:spLocks noGrp="1"/>
          </p:cNvSpPr>
          <p:nvPr>
            <p:ph idx="1"/>
          </p:nvPr>
        </p:nvSpPr>
        <p:spPr>
          <a:xfrm>
            <a:off x="532263" y="1132764"/>
            <a:ext cx="11546006" cy="5725236"/>
          </a:xfrm>
        </p:spPr>
        <p:txBody>
          <a:bodyPr>
            <a:normAutofit/>
          </a:bodyPr>
          <a:lstStyle/>
          <a:p>
            <a:pPr marL="0" indent="0">
              <a:buNone/>
            </a:pPr>
            <a:r>
              <a:rPr lang="en-US" sz="3600" b="1" u="sng" dirty="0" smtClean="0">
                <a:solidFill>
                  <a:srgbClr val="0070C0"/>
                </a:solidFill>
              </a:rPr>
              <a:t>Biologic Threats </a:t>
            </a:r>
            <a:r>
              <a:rPr lang="en-US" sz="3200" b="1" dirty="0" smtClean="0">
                <a:solidFill>
                  <a:srgbClr val="0070C0"/>
                </a:solidFill>
              </a:rPr>
              <a:t>: Biological threats tend to come from naturally occurring infectious particles harnessed to produce widespread illness. </a:t>
            </a:r>
          </a:p>
          <a:p>
            <a:r>
              <a:rPr lang="en-US" sz="3200" b="1" dirty="0" smtClean="0">
                <a:solidFill>
                  <a:srgbClr val="0070C0"/>
                </a:solidFill>
              </a:rPr>
              <a:t>Some of the most potentially threatening include smallpox, anthrax, plague, botulism, tularemia, and Ebola and other hemorrhagic infections. </a:t>
            </a:r>
          </a:p>
          <a:p>
            <a:r>
              <a:rPr lang="en-US" sz="3200" b="1" dirty="0" smtClean="0">
                <a:solidFill>
                  <a:srgbClr val="0070C0"/>
                </a:solidFill>
              </a:rPr>
              <a:t>It is important that when these are a threat, international aid workers are trained to recognize and treat these illnesses. Many can be prevented and treated by antibiotics.  </a:t>
            </a:r>
          </a:p>
          <a:p>
            <a:r>
              <a:rPr lang="en-US" sz="3200" b="1" dirty="0" smtClean="0">
                <a:solidFill>
                  <a:srgbClr val="0070C0"/>
                </a:solidFill>
              </a:rPr>
              <a:t>Surveillance and use of good infection control measures are important. </a:t>
            </a:r>
          </a:p>
        </p:txBody>
      </p:sp>
    </p:spTree>
    <p:extLst>
      <p:ext uri="{BB962C8B-B14F-4D97-AF65-F5344CB8AC3E}">
        <p14:creationId xmlns:p14="http://schemas.microsoft.com/office/powerpoint/2010/main" val="3870691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232012"/>
            <a:ext cx="11081981" cy="491320"/>
          </a:xfrm>
        </p:spPr>
        <p:txBody>
          <a:bodyPr>
            <a:normAutofit fontScale="90000"/>
          </a:bodyPr>
          <a:lstStyle/>
          <a:p>
            <a:r>
              <a:rPr lang="en-US" b="1" dirty="0" smtClean="0">
                <a:solidFill>
                  <a:srgbClr val="0070C0"/>
                </a:solidFill>
                <a:latin typeface="+mn-lt"/>
              </a:rPr>
              <a:t>Chemical, Biologic, Radiologic, and Nuclear Threats</a:t>
            </a:r>
            <a:endParaRPr lang="en-US" b="1" dirty="0">
              <a:solidFill>
                <a:srgbClr val="0070C0"/>
              </a:solidFill>
              <a:latin typeface="+mn-lt"/>
            </a:endParaRPr>
          </a:p>
        </p:txBody>
      </p:sp>
      <p:sp>
        <p:nvSpPr>
          <p:cNvPr id="3" name="Content Placeholder 2"/>
          <p:cNvSpPr>
            <a:spLocks noGrp="1"/>
          </p:cNvSpPr>
          <p:nvPr>
            <p:ph idx="1"/>
          </p:nvPr>
        </p:nvSpPr>
        <p:spPr>
          <a:xfrm>
            <a:off x="532263" y="1023582"/>
            <a:ext cx="11259403" cy="5834418"/>
          </a:xfrm>
        </p:spPr>
        <p:txBody>
          <a:bodyPr>
            <a:normAutofit fontScale="92500" lnSpcReduction="20000"/>
          </a:bodyPr>
          <a:lstStyle/>
          <a:p>
            <a:pPr marL="0" indent="0">
              <a:buNone/>
            </a:pPr>
            <a:r>
              <a:rPr lang="en-US" sz="3600" b="1" u="sng" dirty="0" smtClean="0">
                <a:solidFill>
                  <a:srgbClr val="0070C0"/>
                </a:solidFill>
              </a:rPr>
              <a:t>Radiologic and Nuclear Threats </a:t>
            </a:r>
            <a:r>
              <a:rPr lang="en-US" sz="3200" b="1" dirty="0" smtClean="0">
                <a:solidFill>
                  <a:srgbClr val="0070C0"/>
                </a:solidFill>
              </a:rPr>
              <a:t>: </a:t>
            </a:r>
          </a:p>
          <a:p>
            <a:pPr marL="0" indent="0">
              <a:buNone/>
            </a:pPr>
            <a:r>
              <a:rPr lang="en-US" sz="3200" b="1" dirty="0" smtClean="0">
                <a:solidFill>
                  <a:srgbClr val="0070C0"/>
                </a:solidFill>
              </a:rPr>
              <a:t>As the Great East Japan Earthquake and tsunami showed, radiologic emergencies at nuclear power plants and waste storage or processing facilities can result from natural disasters and accidents, not only from military attacks and or terrorism. </a:t>
            </a:r>
          </a:p>
          <a:p>
            <a:pPr>
              <a:buFont typeface="Wingdings" panose="05000000000000000000" pitchFamily="2" charset="2"/>
              <a:buChar char="ü"/>
            </a:pPr>
            <a:r>
              <a:rPr lang="en-US" sz="3200" b="1" dirty="0" smtClean="0">
                <a:solidFill>
                  <a:srgbClr val="0070C0"/>
                </a:solidFill>
              </a:rPr>
              <a:t>Dangers also come from nuclear bombs, including some suitcase-sized small nuclear devices that were stolen from the former Soviet Union. There is also the so-called dirty bomb.</a:t>
            </a:r>
          </a:p>
          <a:p>
            <a:pPr>
              <a:buFont typeface="Wingdings" panose="05000000000000000000" pitchFamily="2" charset="2"/>
              <a:buChar char="ü"/>
            </a:pPr>
            <a:r>
              <a:rPr lang="en-US" sz="3200" b="1" dirty="0" smtClean="0">
                <a:solidFill>
                  <a:srgbClr val="0070C0"/>
                </a:solidFill>
              </a:rPr>
              <a:t>Removal from the source, and shielding are key actions. Care for blast and burn injuries is typically the first priority, followed by decontamination (disposing of clothing and washing with water and mild soap). </a:t>
            </a:r>
          </a:p>
          <a:p>
            <a:pPr>
              <a:buFont typeface="Wingdings" panose="05000000000000000000" pitchFamily="2" charset="2"/>
              <a:buChar char="ü"/>
            </a:pPr>
            <a:r>
              <a:rPr lang="en-US" sz="3200" b="1" dirty="0" smtClean="0">
                <a:solidFill>
                  <a:srgbClr val="0070C0"/>
                </a:solidFill>
              </a:rPr>
              <a:t>The greatest long-term threat of radiologic exposure comes from inhalation of gamma particles from contaminated fallout (one millionth of a gram of some radiologic compounds can cause lung cancer).  </a:t>
            </a:r>
          </a:p>
          <a:p>
            <a:pPr>
              <a:buFont typeface="Wingdings" panose="05000000000000000000" pitchFamily="2" charset="2"/>
              <a:buChar char="ü"/>
            </a:pPr>
            <a:endParaRPr lang="en-US" sz="3200" b="1" dirty="0" smtClean="0">
              <a:solidFill>
                <a:srgbClr val="0070C0"/>
              </a:solidFill>
            </a:endParaRPr>
          </a:p>
        </p:txBody>
      </p:sp>
    </p:spTree>
    <p:extLst>
      <p:ext uri="{BB962C8B-B14F-4D97-AF65-F5344CB8AC3E}">
        <p14:creationId xmlns:p14="http://schemas.microsoft.com/office/powerpoint/2010/main" val="3758100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3"/>
            <a:ext cx="10515600" cy="412796"/>
          </a:xfrm>
        </p:spPr>
        <p:txBody>
          <a:bodyPr>
            <a:normAutofit fontScale="90000"/>
          </a:bodyPr>
          <a:lstStyle/>
          <a:p>
            <a:r>
              <a:rPr lang="en-US" sz="4000" b="1" dirty="0" smtClean="0">
                <a:solidFill>
                  <a:schemeClr val="accent1"/>
                </a:solidFill>
                <a:latin typeface="Arial" panose="020B0604020202020204" pitchFamily="34" charset="0"/>
                <a:cs typeface="Arial" panose="020B0604020202020204" pitchFamily="34" charset="0"/>
              </a:rPr>
              <a:t>Particular Needs of Specific populations</a:t>
            </a:r>
            <a:endParaRPr lang="en-US" sz="40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173707"/>
            <a:ext cx="10885227" cy="5540991"/>
          </a:xfrm>
        </p:spPr>
        <p:txBody>
          <a:bodyPr>
            <a:normAutofit fontScale="92500"/>
          </a:bodyPr>
          <a:lstStyle/>
          <a:p>
            <a:pPr marL="0" indent="0">
              <a:buNone/>
            </a:pPr>
            <a:r>
              <a:rPr lang="en-US" sz="3200" b="1" dirty="0" smtClean="0">
                <a:solidFill>
                  <a:srgbClr val="0070C0"/>
                </a:solidFill>
              </a:rPr>
              <a:t>1. Patients requiring medical services unavailable in the immediate area:</a:t>
            </a:r>
          </a:p>
          <a:p>
            <a:r>
              <a:rPr lang="en-US" sz="3200" dirty="0" smtClean="0">
                <a:solidFill>
                  <a:srgbClr val="0070C0"/>
                </a:solidFill>
              </a:rPr>
              <a:t>fully-equipped and staffed field hospitals that are donated in some emergencies can certainly be of use. Sometimes foreign hospitals and doctors offer to treat patients if they can be evacuated.</a:t>
            </a:r>
          </a:p>
          <a:p>
            <a:r>
              <a:rPr lang="en-US" sz="3200" dirty="0" smtClean="0">
                <a:solidFill>
                  <a:srgbClr val="0070C0"/>
                </a:solidFill>
              </a:rPr>
              <a:t>Medical evacuation although potentially lifesaving, are almost always complicated with difficult logistical and ethical concerns. Desperation for evacuation may lead to corruption and payoffs within the medical system. </a:t>
            </a:r>
          </a:p>
          <a:p>
            <a:r>
              <a:rPr lang="en-US" sz="3200" dirty="0" smtClean="0">
                <a:solidFill>
                  <a:srgbClr val="0070C0"/>
                </a:solidFill>
              </a:rPr>
              <a:t>Clear medical guidelines for evacuation need to be set and communicated to the community.</a:t>
            </a:r>
          </a:p>
          <a:p>
            <a:pPr marL="0" indent="0">
              <a:buNone/>
            </a:pPr>
            <a:r>
              <a:rPr lang="en-US" sz="3200" u="sng" dirty="0" smtClean="0">
                <a:solidFill>
                  <a:srgbClr val="0070C0"/>
                </a:solidFill>
              </a:rPr>
              <a:t>See Case Study/ Dilemma 4: The Arab Spring </a:t>
            </a:r>
          </a:p>
          <a:p>
            <a:endParaRPr lang="en-US" sz="3200" dirty="0">
              <a:solidFill>
                <a:srgbClr val="0070C0"/>
              </a:solidFill>
            </a:endParaRPr>
          </a:p>
        </p:txBody>
      </p:sp>
    </p:spTree>
    <p:extLst>
      <p:ext uri="{BB962C8B-B14F-4D97-AF65-F5344CB8AC3E}">
        <p14:creationId xmlns:p14="http://schemas.microsoft.com/office/powerpoint/2010/main" val="165379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259307"/>
            <a:ext cx="10685058" cy="685753"/>
          </a:xfrm>
        </p:spPr>
        <p:txBody>
          <a:bodyPr>
            <a:normAutofit fontScale="90000"/>
          </a:bodyPr>
          <a:lstStyle/>
          <a:p>
            <a:r>
              <a:rPr lang="en-US" sz="4000" b="1" dirty="0" smtClean="0">
                <a:solidFill>
                  <a:srgbClr val="0070C0"/>
                </a:solidFill>
                <a:latin typeface="+mn-lt"/>
              </a:rPr>
              <a:t>2. </a:t>
            </a:r>
            <a:r>
              <a:rPr lang="en-US" sz="4000" b="1" dirty="0">
                <a:solidFill>
                  <a:srgbClr val="0070C0"/>
                </a:solidFill>
                <a:latin typeface="+mn-lt"/>
              </a:rPr>
              <a:t>Ethnic, political, and religious minorities and socially marginalized groups:</a:t>
            </a:r>
          </a:p>
        </p:txBody>
      </p:sp>
      <p:sp>
        <p:nvSpPr>
          <p:cNvPr id="3" name="Content Placeholder 2"/>
          <p:cNvSpPr>
            <a:spLocks noGrp="1"/>
          </p:cNvSpPr>
          <p:nvPr>
            <p:ph idx="1"/>
          </p:nvPr>
        </p:nvSpPr>
        <p:spPr>
          <a:xfrm>
            <a:off x="450376" y="1269242"/>
            <a:ext cx="11546006" cy="5588758"/>
          </a:xfrm>
        </p:spPr>
        <p:txBody>
          <a:bodyPr>
            <a:normAutofit fontScale="92500" lnSpcReduction="10000"/>
          </a:bodyPr>
          <a:lstStyle/>
          <a:p>
            <a:pPr marL="0" indent="0">
              <a:buNone/>
            </a:pPr>
            <a:r>
              <a:rPr lang="en-US" sz="3200" b="1" dirty="0" smtClean="0">
                <a:solidFill>
                  <a:srgbClr val="0070C0"/>
                </a:solidFill>
              </a:rPr>
              <a:t>Many recent wars and conflicts have targeted specific groups for displacement and even killing.</a:t>
            </a:r>
          </a:p>
          <a:p>
            <a:r>
              <a:rPr lang="en-US" sz="3200" b="1" dirty="0" smtClean="0">
                <a:solidFill>
                  <a:srgbClr val="0070C0"/>
                </a:solidFill>
              </a:rPr>
              <a:t>One issue here is the danger that aid organizations will be steered away from these groups and not notice their needs. These groups have to be identified early to ensure equal access to care. </a:t>
            </a:r>
          </a:p>
          <a:p>
            <a:r>
              <a:rPr lang="en-US" sz="3200" b="1" dirty="0" smtClean="0">
                <a:solidFill>
                  <a:srgbClr val="0070C0"/>
                </a:solidFill>
              </a:rPr>
              <a:t>However, another danger is that will receive what appears to those around them as preferential treatment, increasing the risk of further abuse. </a:t>
            </a:r>
          </a:p>
          <a:p>
            <a:r>
              <a:rPr lang="en-US" sz="3200" b="1" dirty="0" smtClean="0">
                <a:solidFill>
                  <a:srgbClr val="0070C0"/>
                </a:solidFill>
              </a:rPr>
              <a:t>This is why good communication and transparency are critical for aid organizations to explain that aid is being given based on need.</a:t>
            </a:r>
          </a:p>
          <a:p>
            <a:r>
              <a:rPr lang="en-US" sz="3200" b="1" dirty="0" smtClean="0">
                <a:solidFill>
                  <a:srgbClr val="0070C0"/>
                </a:solidFill>
              </a:rPr>
              <a:t>One other danger is equity, that the disaster-affected subset of the population may receive more food or higher quality shelter than those around them who are living  at much poorer circumstances. </a:t>
            </a:r>
            <a:endParaRPr lang="en-US" sz="3200" b="1" dirty="0">
              <a:solidFill>
                <a:srgbClr val="0070C0"/>
              </a:solidFill>
            </a:endParaRPr>
          </a:p>
        </p:txBody>
      </p:sp>
    </p:spTree>
    <p:extLst>
      <p:ext uri="{BB962C8B-B14F-4D97-AF65-F5344CB8AC3E}">
        <p14:creationId xmlns:p14="http://schemas.microsoft.com/office/powerpoint/2010/main" val="1876194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3" y="136479"/>
            <a:ext cx="10698707" cy="559557"/>
          </a:xfrm>
        </p:spPr>
        <p:txBody>
          <a:bodyPr>
            <a:normAutofit fontScale="90000"/>
          </a:bodyPr>
          <a:lstStyle/>
          <a:p>
            <a:r>
              <a:rPr lang="en-US" sz="4000" b="1" dirty="0" smtClean="0">
                <a:solidFill>
                  <a:schemeClr val="accent1"/>
                </a:solidFill>
                <a:latin typeface="Arial" panose="020B0604020202020204" pitchFamily="34" charset="0"/>
                <a:cs typeface="Arial" panose="020B0604020202020204" pitchFamily="34" charset="0"/>
              </a:rPr>
              <a:t>3. Children:</a:t>
            </a:r>
            <a:endParaRPr lang="en-US" sz="40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5093" y="968992"/>
            <a:ext cx="11441373" cy="6039134"/>
          </a:xfrm>
        </p:spPr>
        <p:txBody>
          <a:bodyPr>
            <a:normAutofit fontScale="92500" lnSpcReduction="10000"/>
          </a:bodyPr>
          <a:lstStyle/>
          <a:p>
            <a:pPr marL="0" indent="0">
              <a:buNone/>
            </a:pPr>
            <a:r>
              <a:rPr lang="en-US" sz="3200" b="1" dirty="0" smtClean="0">
                <a:solidFill>
                  <a:srgbClr val="0070C0"/>
                </a:solidFill>
              </a:rPr>
              <a:t>UNICEF recently estimated that more than 1 billion children under the age of 18 were living in conflict-affected areas, many of them were separated from their families and unaccompanied.</a:t>
            </a:r>
          </a:p>
          <a:p>
            <a:r>
              <a:rPr lang="en-US" sz="3200" b="1" dirty="0" smtClean="0">
                <a:solidFill>
                  <a:srgbClr val="0070C0"/>
                </a:solidFill>
              </a:rPr>
              <a:t>Exploiting of children including child trafficking into labor or prostitution rings, sexual abuse, and abduction, may take place in camps and situations of displacement. </a:t>
            </a:r>
          </a:p>
          <a:p>
            <a:r>
              <a:rPr lang="en-US" sz="3200" b="1" dirty="0" smtClean="0">
                <a:solidFill>
                  <a:srgbClr val="0070C0"/>
                </a:solidFill>
              </a:rPr>
              <a:t>Unaccompanied children, children separated from their customary caregivers are particularly vulnerable. In case of evacuation, children should be evacuated with their intact families. </a:t>
            </a:r>
          </a:p>
          <a:p>
            <a:r>
              <a:rPr lang="en-US" sz="3200" b="1" dirty="0" smtClean="0">
                <a:solidFill>
                  <a:srgbClr val="0070C0"/>
                </a:solidFill>
              </a:rPr>
              <a:t> Any disaster can lead to children being separated from families, it is better to place them with relatives, neighbors, or friends within their communities, instead of adoption or putting in orphanage. </a:t>
            </a:r>
          </a:p>
          <a:p>
            <a:r>
              <a:rPr lang="en-US" sz="3200" b="1" dirty="0" smtClean="0">
                <a:solidFill>
                  <a:srgbClr val="0070C0"/>
                </a:solidFill>
              </a:rPr>
              <a:t>Resuming education is important, UNICEF offers “School-in-a-Box” for short-term temporary classrooms created in camp settings. </a:t>
            </a:r>
            <a:endParaRPr lang="en-US" sz="3200" b="1" dirty="0">
              <a:solidFill>
                <a:srgbClr val="0070C0"/>
              </a:solidFill>
            </a:endParaRPr>
          </a:p>
        </p:txBody>
      </p:sp>
    </p:spTree>
    <p:extLst>
      <p:ext uri="{BB962C8B-B14F-4D97-AF65-F5344CB8AC3E}">
        <p14:creationId xmlns:p14="http://schemas.microsoft.com/office/powerpoint/2010/main" val="3508334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7705"/>
            <a:ext cx="10515600" cy="713048"/>
          </a:xfrm>
        </p:spPr>
        <p:txBody>
          <a:bodyPr>
            <a:normAutofit/>
          </a:bodyPr>
          <a:lstStyle/>
          <a:p>
            <a:r>
              <a:rPr lang="en-US" sz="4000" b="1" dirty="0" smtClean="0">
                <a:solidFill>
                  <a:schemeClr val="accent1"/>
                </a:solidFill>
                <a:latin typeface="Arial" panose="020B0604020202020204" pitchFamily="34" charset="0"/>
                <a:cs typeface="Arial" panose="020B0604020202020204" pitchFamily="34" charset="0"/>
              </a:rPr>
              <a:t>Particular Needs of Specific populations</a:t>
            </a:r>
            <a:endParaRPr lang="en-US" sz="40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037230"/>
            <a:ext cx="11353801" cy="6168787"/>
          </a:xfrm>
        </p:spPr>
        <p:txBody>
          <a:bodyPr>
            <a:normAutofit/>
          </a:bodyPr>
          <a:lstStyle/>
          <a:p>
            <a:pPr marL="0" indent="0">
              <a:buNone/>
            </a:pPr>
            <a:r>
              <a:rPr lang="en-US" sz="3200" b="1" u="sng" dirty="0" smtClean="0">
                <a:solidFill>
                  <a:srgbClr val="0070C0"/>
                </a:solidFill>
              </a:rPr>
              <a:t>4. Women</a:t>
            </a:r>
            <a:r>
              <a:rPr lang="en-US" sz="3200" b="1" dirty="0" smtClean="0">
                <a:solidFill>
                  <a:srgbClr val="0070C0"/>
                </a:solidFill>
              </a:rPr>
              <a:t>: Women are frequently victims of physical and sexual assault is unstable situations. It is helpful in </a:t>
            </a:r>
            <a:r>
              <a:rPr lang="en-US" sz="3200" b="1" dirty="0">
                <a:solidFill>
                  <a:srgbClr val="0070C0"/>
                </a:solidFill>
              </a:rPr>
              <a:t>i</a:t>
            </a:r>
            <a:r>
              <a:rPr lang="en-US" sz="3200" b="1" dirty="0" smtClean="0">
                <a:solidFill>
                  <a:srgbClr val="0070C0"/>
                </a:solidFill>
              </a:rPr>
              <a:t>nvolve local women in the provision of healthcare (contraception and prenatal care) and health and hygiene education. This is important because many women cannot leave their living area to seek healthcare.</a:t>
            </a:r>
            <a:endParaRPr lang="en-US" sz="3200" b="1" dirty="0">
              <a:solidFill>
                <a:srgbClr val="0070C0"/>
              </a:solidFill>
            </a:endParaRPr>
          </a:p>
          <a:p>
            <a:pPr marL="0" indent="0">
              <a:buNone/>
            </a:pPr>
            <a:r>
              <a:rPr lang="en-US" sz="3200" b="1" u="sng" dirty="0" smtClean="0">
                <a:solidFill>
                  <a:srgbClr val="0070C0"/>
                </a:solidFill>
              </a:rPr>
              <a:t>5.Men:</a:t>
            </a:r>
            <a:r>
              <a:rPr lang="en-US" sz="3200" b="1" dirty="0" smtClean="0">
                <a:solidFill>
                  <a:srgbClr val="0070C0"/>
                </a:solidFill>
              </a:rPr>
              <a:t> they are frequently at risk of being killed by hostile forces, or pressured into fighting. They are less willing to seek help.</a:t>
            </a:r>
            <a:endParaRPr lang="en-US" sz="3200" b="1" dirty="0">
              <a:solidFill>
                <a:srgbClr val="0070C0"/>
              </a:solidFill>
            </a:endParaRPr>
          </a:p>
          <a:p>
            <a:pPr marL="0" indent="0">
              <a:buNone/>
            </a:pPr>
            <a:r>
              <a:rPr lang="en-US" sz="3200" b="1" dirty="0" smtClean="0">
                <a:solidFill>
                  <a:srgbClr val="0070C0"/>
                </a:solidFill>
              </a:rPr>
              <a:t>6</a:t>
            </a:r>
            <a:r>
              <a:rPr lang="en-US" sz="3200" b="1" u="sng" dirty="0" smtClean="0">
                <a:solidFill>
                  <a:srgbClr val="0070C0"/>
                </a:solidFill>
              </a:rPr>
              <a:t>. Older and chronically ill people</a:t>
            </a:r>
            <a:r>
              <a:rPr lang="en-US" sz="3200" b="1" dirty="0" smtClean="0">
                <a:solidFill>
                  <a:srgbClr val="0070C0"/>
                </a:solidFill>
              </a:rPr>
              <a:t>: typically they are among the most vulnerable and poor, and often neglected during humanitarian crises. They usually rely on others to provide food and shelter. In disasters they are commonly separated from their families, with chronic diseases that require medicines and care.  </a:t>
            </a:r>
          </a:p>
          <a:p>
            <a:pPr marL="0" indent="0">
              <a:buNone/>
            </a:pPr>
            <a:endParaRPr lang="en-US" sz="3200" b="1" dirty="0">
              <a:solidFill>
                <a:srgbClr val="0070C0"/>
              </a:solidFill>
            </a:endParaRPr>
          </a:p>
        </p:txBody>
      </p:sp>
    </p:spTree>
    <p:extLst>
      <p:ext uri="{BB962C8B-B14F-4D97-AF65-F5344CB8AC3E}">
        <p14:creationId xmlns:p14="http://schemas.microsoft.com/office/powerpoint/2010/main" val="2108811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7705"/>
            <a:ext cx="10515600" cy="713048"/>
          </a:xfrm>
        </p:spPr>
        <p:txBody>
          <a:bodyPr>
            <a:normAutofit/>
          </a:bodyPr>
          <a:lstStyle/>
          <a:p>
            <a:r>
              <a:rPr lang="en-US" sz="4000" b="1" dirty="0" smtClean="0">
                <a:solidFill>
                  <a:schemeClr val="accent1"/>
                </a:solidFill>
                <a:latin typeface="Arial" panose="020B0604020202020204" pitchFamily="34" charset="0"/>
                <a:cs typeface="Arial" panose="020B0604020202020204" pitchFamily="34" charset="0"/>
              </a:rPr>
              <a:t>Particular Needs of Specific populations</a:t>
            </a:r>
            <a:endParaRPr lang="en-US" sz="40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419367"/>
            <a:ext cx="11353801" cy="4926841"/>
          </a:xfrm>
        </p:spPr>
        <p:txBody>
          <a:bodyPr>
            <a:normAutofit lnSpcReduction="10000"/>
          </a:bodyPr>
          <a:lstStyle/>
          <a:p>
            <a:pPr marL="0" indent="0">
              <a:buNone/>
            </a:pPr>
            <a:r>
              <a:rPr lang="en-US" sz="3200" b="1" u="sng" dirty="0">
                <a:solidFill>
                  <a:srgbClr val="0070C0"/>
                </a:solidFill>
              </a:rPr>
              <a:t>7. </a:t>
            </a:r>
            <a:r>
              <a:rPr lang="en-US" sz="3600" b="1" u="sng" dirty="0">
                <a:solidFill>
                  <a:srgbClr val="0070C0"/>
                </a:solidFill>
              </a:rPr>
              <a:t>Aid Workers</a:t>
            </a:r>
            <a:r>
              <a:rPr lang="en-US" sz="3600" b="1" dirty="0">
                <a:solidFill>
                  <a:srgbClr val="0070C0"/>
                </a:solidFill>
              </a:rPr>
              <a:t>: providing humanitarian assistance is a risky business. Hundreds of aid workers have been killed on the job in recent years. </a:t>
            </a:r>
          </a:p>
          <a:p>
            <a:r>
              <a:rPr lang="en-US" sz="3600" b="1" dirty="0">
                <a:solidFill>
                  <a:srgbClr val="0070C0"/>
                </a:solidFill>
              </a:rPr>
              <a:t>The risk of infectious diseases, kidnapping, and traffic accidents.</a:t>
            </a:r>
          </a:p>
          <a:p>
            <a:r>
              <a:rPr lang="en-US" sz="3600" b="1" dirty="0">
                <a:solidFill>
                  <a:srgbClr val="0070C0"/>
                </a:solidFill>
              </a:rPr>
              <a:t>Humanitarian work is often stressful. </a:t>
            </a:r>
          </a:p>
          <a:p>
            <a:r>
              <a:rPr lang="en-US" sz="3600" b="1" dirty="0">
                <a:solidFill>
                  <a:srgbClr val="0070C0"/>
                </a:solidFill>
              </a:rPr>
              <a:t>They may suffer from long-term  psychological impact. </a:t>
            </a:r>
          </a:p>
          <a:p>
            <a:r>
              <a:rPr lang="en-US" sz="3600" b="1" dirty="0">
                <a:solidFill>
                  <a:srgbClr val="0070C0"/>
                </a:solidFill>
              </a:rPr>
              <a:t>Transition to life back home can be difficult. It may be helpful to seek professional counseling  </a:t>
            </a:r>
          </a:p>
          <a:p>
            <a:pPr marL="0" indent="0">
              <a:buNone/>
            </a:pPr>
            <a:endParaRPr lang="en-US" sz="3200" b="1" dirty="0">
              <a:solidFill>
                <a:srgbClr val="0070C0"/>
              </a:solidFill>
            </a:endParaRPr>
          </a:p>
        </p:txBody>
      </p:sp>
    </p:spTree>
    <p:extLst>
      <p:ext uri="{BB962C8B-B14F-4D97-AF65-F5344CB8AC3E}">
        <p14:creationId xmlns:p14="http://schemas.microsoft.com/office/powerpoint/2010/main" val="3087146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91069"/>
            <a:ext cx="10876128" cy="1064525"/>
          </a:xfrm>
        </p:spPr>
        <p:txBody>
          <a:bodyPr>
            <a:noAutofit/>
          </a:bodyPr>
          <a:lstStyle/>
          <a:p>
            <a:r>
              <a:rPr lang="en-US" sz="4000" b="1" dirty="0" smtClean="0">
                <a:solidFill>
                  <a:schemeClr val="accent1"/>
                </a:solidFill>
                <a:latin typeface="+mn-lt"/>
              </a:rPr>
              <a:t>Working with Reporters and Communicating with the Public</a:t>
            </a:r>
            <a:endParaRPr lang="en-US" sz="4000" b="1" dirty="0">
              <a:solidFill>
                <a:schemeClr val="accent1"/>
              </a:solidFill>
              <a:latin typeface="+mn-lt"/>
            </a:endParaRPr>
          </a:p>
        </p:txBody>
      </p:sp>
      <p:sp>
        <p:nvSpPr>
          <p:cNvPr id="3" name="Content Placeholder 2"/>
          <p:cNvSpPr>
            <a:spLocks noGrp="1"/>
          </p:cNvSpPr>
          <p:nvPr>
            <p:ph idx="1"/>
          </p:nvPr>
        </p:nvSpPr>
        <p:spPr>
          <a:xfrm>
            <a:off x="477672" y="1429225"/>
            <a:ext cx="11155528" cy="5322626"/>
          </a:xfrm>
        </p:spPr>
        <p:txBody>
          <a:bodyPr>
            <a:noAutofit/>
          </a:bodyPr>
          <a:lstStyle/>
          <a:p>
            <a:pPr marL="0" indent="0">
              <a:buNone/>
            </a:pPr>
            <a:r>
              <a:rPr lang="en-US" sz="2400" smtClean="0">
                <a:solidFill>
                  <a:srgbClr val="0070C0"/>
                </a:solidFill>
                <a:cs typeface="Arial" panose="020B0604020202020204" pitchFamily="34" charset="0"/>
              </a:rPr>
              <a:t>Media coverage can shape crisis response by the public, politicians, and the donor community. It can expose violations of human rights and the laws of war that impact civilians and aid workers. This promotes accountability in aid provision, helping uncover unethical or harmful practices and catalize improvements.</a:t>
            </a:r>
          </a:p>
          <a:p>
            <a:pPr marL="0" indent="0">
              <a:buNone/>
            </a:pPr>
            <a:r>
              <a:rPr lang="en-US" sz="2400" b="1" smtClean="0">
                <a:solidFill>
                  <a:srgbClr val="0070C0"/>
                </a:solidFill>
                <a:cs typeface="Arial" panose="020B0604020202020204" pitchFamily="34" charset="0"/>
              </a:rPr>
              <a:t>Reporters </a:t>
            </a:r>
            <a:r>
              <a:rPr lang="en-US" sz="2400" smtClean="0">
                <a:solidFill>
                  <a:srgbClr val="0070C0"/>
                </a:solidFill>
                <a:cs typeface="Arial" panose="020B0604020202020204" pitchFamily="34" charset="0"/>
              </a:rPr>
              <a:t>must seek the truth, translating what is happening into stories for the public</a:t>
            </a:r>
            <a:r>
              <a:rPr lang="en-US" sz="2400" b="1" smtClean="0">
                <a:solidFill>
                  <a:srgbClr val="0070C0"/>
                </a:solidFill>
                <a:cs typeface="Arial" panose="020B0604020202020204" pitchFamily="34" charset="0"/>
              </a:rPr>
              <a:t>. Public Relations specialists </a:t>
            </a:r>
            <a:r>
              <a:rPr lang="en-US" sz="2400" smtClean="0">
                <a:solidFill>
                  <a:srgbClr val="0070C0"/>
                </a:solidFill>
                <a:cs typeface="Arial" panose="020B0604020202020204" pitchFamily="34" charset="0"/>
              </a:rPr>
              <a:t>represent the humanitarian agencies that employ them and help disseminate information about their work through meetings, radio, internet, and social media.</a:t>
            </a:r>
          </a:p>
          <a:p>
            <a:pPr marL="0" indent="0">
              <a:buNone/>
            </a:pPr>
            <a:r>
              <a:rPr lang="en-US" sz="2400" smtClean="0">
                <a:solidFill>
                  <a:srgbClr val="0070C0"/>
                </a:solidFill>
                <a:cs typeface="Arial" panose="020B0604020202020204" pitchFamily="34" charset="0"/>
              </a:rPr>
              <a:t>Make time to understand the political and historicalcontext of the place where you work </a:t>
            </a:r>
            <a:endParaRPr lang="en-US" sz="2400">
              <a:solidFill>
                <a:srgbClr val="0070C0"/>
              </a:solidFill>
              <a:cs typeface="Arial" panose="020B0604020202020204" pitchFamily="34" charset="0"/>
            </a:endParaRPr>
          </a:p>
          <a:p>
            <a:pPr marL="0" indent="0">
              <a:buNone/>
            </a:pPr>
            <a:r>
              <a:rPr lang="en-US" sz="2400" smtClean="0">
                <a:solidFill>
                  <a:srgbClr val="0070C0"/>
                </a:solidFill>
                <a:cs typeface="Arial" panose="020B0604020202020204" pitchFamily="34" charset="0"/>
              </a:rPr>
              <a:t>If your group lacks a public relations representative, choose someone as a media go-to person to receive and transmit data and updates. Recognize the politics, line of authority, hidden agendas, and sensetivities that may cause unintended offense to some </a:t>
            </a:r>
            <a:r>
              <a:rPr lang="en-US" sz="2400">
                <a:solidFill>
                  <a:srgbClr val="0070C0"/>
                </a:solidFill>
                <a:cs typeface="Arial" panose="020B0604020202020204" pitchFamily="34" charset="0"/>
              </a:rPr>
              <a:t>Be predictable available to the media (at beginning or end of the day). </a:t>
            </a:r>
          </a:p>
          <a:p>
            <a:pPr marL="0" indent="0">
              <a:buNone/>
            </a:pPr>
            <a:r>
              <a:rPr lang="en-US" sz="2400" smtClean="0">
                <a:solidFill>
                  <a:srgbClr val="0070C0"/>
                </a:solidFill>
                <a:cs typeface="Arial" panose="020B0604020202020204" pitchFamily="34" charset="0"/>
              </a:rPr>
              <a:t>audiences. </a:t>
            </a:r>
          </a:p>
          <a:p>
            <a:pPr marL="0" indent="0">
              <a:buNone/>
            </a:pPr>
            <a:endParaRPr lang="en-US" sz="2400">
              <a:solidFill>
                <a:srgbClr val="0070C0"/>
              </a:solidFill>
              <a:cs typeface="Arial" panose="020B0604020202020204" pitchFamily="34" charset="0"/>
            </a:endParaRPr>
          </a:p>
          <a:p>
            <a:pPr marL="0" indent="0">
              <a:buNone/>
            </a:pPr>
            <a:r>
              <a:rPr lang="en-US" sz="2400" smtClean="0">
                <a:solidFill>
                  <a:srgbClr val="0070C0"/>
                </a:solidFill>
                <a:cs typeface="Arial" panose="020B0604020202020204" pitchFamily="34" charset="0"/>
              </a:rPr>
              <a:t>Remember, journalists are never off duty, and casual conversations can still be picked up and reported.</a:t>
            </a:r>
            <a:endParaRPr lang="en-US" sz="2400" dirty="0">
              <a:solidFill>
                <a:srgbClr val="0070C0"/>
              </a:solidFill>
              <a:cs typeface="Arial" panose="020B0604020202020204" pitchFamily="34" charset="0"/>
            </a:endParaRPr>
          </a:p>
        </p:txBody>
      </p:sp>
    </p:spTree>
    <p:extLst>
      <p:ext uri="{BB962C8B-B14F-4D97-AF65-F5344CB8AC3E}">
        <p14:creationId xmlns:p14="http://schemas.microsoft.com/office/powerpoint/2010/main" val="229366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39" y="180305"/>
            <a:ext cx="10890161" cy="837126"/>
          </a:xfrm>
        </p:spPr>
        <p:txBody>
          <a:bodyPr>
            <a:normAutofit/>
          </a:bodyPr>
          <a:lstStyle/>
          <a:p>
            <a:r>
              <a:rPr lang="en-US" sz="5400" b="1" dirty="0" smtClean="0">
                <a:solidFill>
                  <a:srgbClr val="0070C0"/>
                </a:solidFill>
              </a:rPr>
              <a:t>A history of Humanitarian Work</a:t>
            </a:r>
            <a:endParaRPr lang="en-US" sz="5400" b="1" dirty="0">
              <a:solidFill>
                <a:srgbClr val="0070C0"/>
              </a:solidFill>
            </a:endParaRPr>
          </a:p>
        </p:txBody>
      </p:sp>
      <p:sp>
        <p:nvSpPr>
          <p:cNvPr id="3" name="Content Placeholder 2"/>
          <p:cNvSpPr>
            <a:spLocks noGrp="1"/>
          </p:cNvSpPr>
          <p:nvPr>
            <p:ph idx="1"/>
          </p:nvPr>
        </p:nvSpPr>
        <p:spPr>
          <a:xfrm>
            <a:off x="463639" y="1210612"/>
            <a:ext cx="11513713" cy="5512159"/>
          </a:xfrm>
        </p:spPr>
        <p:txBody>
          <a:bodyPr>
            <a:normAutofit/>
          </a:bodyPr>
          <a:lstStyle/>
          <a:p>
            <a:pPr marL="0" indent="0">
              <a:lnSpc>
                <a:spcPct val="100000"/>
              </a:lnSpc>
              <a:buNone/>
            </a:pPr>
            <a:r>
              <a:rPr lang="en-US" sz="4000" dirty="0" smtClean="0">
                <a:solidFill>
                  <a:srgbClr val="0070C0"/>
                </a:solidFill>
              </a:rPr>
              <a:t>What is a Humanitarian?</a:t>
            </a:r>
          </a:p>
          <a:p>
            <a:pPr>
              <a:lnSpc>
                <a:spcPct val="100000"/>
              </a:lnSpc>
              <a:buFont typeface="Wingdings" panose="05000000000000000000" pitchFamily="2" charset="2"/>
              <a:buChar char="§"/>
            </a:pPr>
            <a:r>
              <a:rPr lang="en-US" dirty="0" smtClean="0">
                <a:solidFill>
                  <a:srgbClr val="0070C0"/>
                </a:solidFill>
              </a:rPr>
              <a:t>Many groups with different philosophies participate in relief work. </a:t>
            </a:r>
          </a:p>
          <a:p>
            <a:pPr>
              <a:lnSpc>
                <a:spcPct val="100000"/>
              </a:lnSpc>
              <a:buFont typeface="Wingdings" panose="05000000000000000000" pitchFamily="2" charset="2"/>
              <a:buChar char="§"/>
            </a:pPr>
            <a:r>
              <a:rPr lang="en-US" dirty="0" smtClean="0">
                <a:solidFill>
                  <a:srgbClr val="0070C0"/>
                </a:solidFill>
              </a:rPr>
              <a:t>Most believe that humanitarian assistance is about relieving suffering and saving lives in times of conflict and natural disasters where the entities responsible for the basic services are not doing so. </a:t>
            </a:r>
          </a:p>
          <a:p>
            <a:pPr>
              <a:lnSpc>
                <a:spcPct val="100000"/>
              </a:lnSpc>
              <a:buFont typeface="Wingdings" panose="05000000000000000000" pitchFamily="2" charset="2"/>
              <a:buChar char="§"/>
            </a:pPr>
            <a:r>
              <a:rPr lang="en-US" dirty="0" smtClean="0">
                <a:solidFill>
                  <a:srgbClr val="0070C0"/>
                </a:solidFill>
              </a:rPr>
              <a:t>The Red Cross Movement was founded by a Swiss businessman who encountered thousands of soldiers of multiple nationalities lying wounded near </a:t>
            </a:r>
            <a:r>
              <a:rPr lang="en-US" dirty="0" err="1" smtClean="0">
                <a:solidFill>
                  <a:srgbClr val="0070C0"/>
                </a:solidFill>
              </a:rPr>
              <a:t>Solferino</a:t>
            </a:r>
            <a:r>
              <a:rPr lang="en-US" dirty="0" smtClean="0">
                <a:solidFill>
                  <a:srgbClr val="0070C0"/>
                </a:solidFill>
              </a:rPr>
              <a:t>, Italy, during the war of Italian Unification in 1859. He assisted the wounded and wrote a book about his experience, highlighting the need for volunteers ready to assist in emergencies and calling for the establishment of an international relief agency.</a:t>
            </a:r>
          </a:p>
        </p:txBody>
      </p:sp>
    </p:spTree>
    <p:extLst>
      <p:ext uri="{BB962C8B-B14F-4D97-AF65-F5344CB8AC3E}">
        <p14:creationId xmlns:p14="http://schemas.microsoft.com/office/powerpoint/2010/main" val="3655812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39" y="180305"/>
            <a:ext cx="10890161" cy="837126"/>
          </a:xfrm>
        </p:spPr>
        <p:txBody>
          <a:bodyPr>
            <a:normAutofit/>
          </a:bodyPr>
          <a:lstStyle/>
          <a:p>
            <a:r>
              <a:rPr lang="en-US" sz="4800" b="1" dirty="0" smtClean="0">
                <a:solidFill>
                  <a:srgbClr val="0070C0"/>
                </a:solidFill>
                <a:latin typeface="+mn-lt"/>
              </a:rPr>
              <a:t>The Red Cross (ICRC)</a:t>
            </a:r>
            <a:endParaRPr lang="en-US" sz="4800" b="1" dirty="0">
              <a:solidFill>
                <a:srgbClr val="0070C0"/>
              </a:solidFill>
              <a:latin typeface="+mn-lt"/>
            </a:endParaRPr>
          </a:p>
        </p:txBody>
      </p:sp>
      <p:sp>
        <p:nvSpPr>
          <p:cNvPr id="3" name="Content Placeholder 2"/>
          <p:cNvSpPr>
            <a:spLocks noGrp="1"/>
          </p:cNvSpPr>
          <p:nvPr>
            <p:ph idx="1"/>
          </p:nvPr>
        </p:nvSpPr>
        <p:spPr>
          <a:xfrm>
            <a:off x="463639" y="1249251"/>
            <a:ext cx="11513713" cy="5608749"/>
          </a:xfrm>
        </p:spPr>
        <p:txBody>
          <a:bodyPr>
            <a:normAutofit lnSpcReduction="10000"/>
          </a:bodyPr>
          <a:lstStyle/>
          <a:p>
            <a:pPr>
              <a:buFont typeface="Wingdings" panose="05000000000000000000" pitchFamily="2" charset="2"/>
              <a:buChar char="§"/>
            </a:pPr>
            <a:r>
              <a:rPr lang="en-US" dirty="0">
                <a:solidFill>
                  <a:srgbClr val="0070C0"/>
                </a:solidFill>
              </a:rPr>
              <a:t>The International Committee of the Red Cross (ICRC)’s activities include visiting prisoners, transporting messages between family members divided by conflict, and medical and surgical assistance. The ICRC is based in Geneva.  </a:t>
            </a:r>
          </a:p>
          <a:p>
            <a:pPr>
              <a:buFont typeface="Wingdings" panose="05000000000000000000" pitchFamily="2" charset="2"/>
              <a:buChar char="§"/>
            </a:pPr>
            <a:r>
              <a:rPr lang="en-US" dirty="0" smtClean="0">
                <a:solidFill>
                  <a:srgbClr val="0070C0"/>
                </a:solidFill>
              </a:rPr>
              <a:t>This later became the International Federation of the Red Cross and Red Crescent Societies. Nearly 200 countries maintain a Red Cross or Red Crescent society. </a:t>
            </a:r>
          </a:p>
          <a:p>
            <a:pPr>
              <a:buFont typeface="Wingdings" panose="05000000000000000000" pitchFamily="2" charset="2"/>
              <a:buChar char="§"/>
            </a:pPr>
            <a:r>
              <a:rPr lang="en-US" dirty="0" smtClean="0">
                <a:solidFill>
                  <a:srgbClr val="0070C0"/>
                </a:solidFill>
              </a:rPr>
              <a:t>Red Cross delegates document violations of the laws of war. For example, the Red Cross questioned the interrogation techniques and torture in Guantanamo bay and in Afghanistan. </a:t>
            </a:r>
            <a:endParaRPr lang="en-US" dirty="0">
              <a:solidFill>
                <a:srgbClr val="0070C0"/>
              </a:solidFill>
            </a:endParaRPr>
          </a:p>
          <a:p>
            <a:pPr>
              <a:buFont typeface="Wingdings" panose="05000000000000000000" pitchFamily="2" charset="2"/>
              <a:buChar char="§"/>
            </a:pPr>
            <a:r>
              <a:rPr lang="en-US" dirty="0" smtClean="0">
                <a:solidFill>
                  <a:srgbClr val="0070C0"/>
                </a:solidFill>
              </a:rPr>
              <a:t>In 2010, the ICRC condemned the Israel’s blockade of </a:t>
            </a:r>
            <a:r>
              <a:rPr lang="en-US" dirty="0" err="1" smtClean="0">
                <a:solidFill>
                  <a:srgbClr val="0070C0"/>
                </a:solidFill>
              </a:rPr>
              <a:t>Ghaza</a:t>
            </a:r>
            <a:r>
              <a:rPr lang="en-US" dirty="0">
                <a:solidFill>
                  <a:srgbClr val="0070C0"/>
                </a:solidFill>
              </a:rPr>
              <a:t> </a:t>
            </a:r>
            <a:r>
              <a:rPr lang="en-US" dirty="0" smtClean="0">
                <a:solidFill>
                  <a:srgbClr val="0070C0"/>
                </a:solidFill>
              </a:rPr>
              <a:t>as a violation of the country’s commitments under International laws. </a:t>
            </a:r>
          </a:p>
          <a:p>
            <a:pPr>
              <a:buFont typeface="Wingdings" panose="05000000000000000000" pitchFamily="2" charset="2"/>
              <a:buChar char="§"/>
            </a:pPr>
            <a:r>
              <a:rPr lang="en-US" dirty="0" smtClean="0">
                <a:solidFill>
                  <a:srgbClr val="0070C0"/>
                </a:solidFill>
              </a:rPr>
              <a:t>Often, aid workers are the only independent outsiders to witness war crimes against civilians. The nongovernmental organization (NGO) Doctors without Borders also witness human rights violations.</a:t>
            </a:r>
          </a:p>
          <a:p>
            <a:pPr marL="0" indent="0">
              <a:buNone/>
            </a:pPr>
            <a:endParaRPr lang="en-US" dirty="0">
              <a:solidFill>
                <a:srgbClr val="0070C0"/>
              </a:solidFill>
            </a:endParaRPr>
          </a:p>
        </p:txBody>
      </p:sp>
    </p:spTree>
    <p:extLst>
      <p:ext uri="{BB962C8B-B14F-4D97-AF65-F5344CB8AC3E}">
        <p14:creationId xmlns:p14="http://schemas.microsoft.com/office/powerpoint/2010/main" val="2925063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2" y="133115"/>
            <a:ext cx="10685060" cy="713048"/>
          </a:xfrm>
        </p:spPr>
        <p:txBody>
          <a:bodyPr>
            <a:normAutofit/>
          </a:bodyPr>
          <a:lstStyle/>
          <a:p>
            <a:r>
              <a:rPr lang="en-US" sz="4000" b="1" dirty="0" smtClean="0">
                <a:solidFill>
                  <a:schemeClr val="accent1"/>
                </a:solidFill>
                <a:latin typeface="Arial" panose="020B0604020202020204" pitchFamily="34" charset="0"/>
                <a:cs typeface="Arial" panose="020B0604020202020204" pitchFamily="34" charset="0"/>
              </a:rPr>
              <a:t>Who Else Provides Aid?</a:t>
            </a:r>
            <a:endParaRPr lang="en-US" sz="4000" b="1"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4967" y="1009936"/>
            <a:ext cx="11687033" cy="5834418"/>
          </a:xfrm>
        </p:spPr>
        <p:txBody>
          <a:bodyPr>
            <a:noAutofit/>
          </a:bodyPr>
          <a:lstStyle/>
          <a:p>
            <a:pPr marL="0" indent="0">
              <a:buNone/>
            </a:pPr>
            <a:r>
              <a:rPr lang="en-US" sz="3000" dirty="0" smtClean="0">
                <a:solidFill>
                  <a:srgbClr val="0070C0"/>
                </a:solidFill>
              </a:rPr>
              <a:t>Most assistance provided in conflicts and disaster situations, particularly in the critical early days, is performed by local and national –rather than international- agencies and authorities.</a:t>
            </a:r>
          </a:p>
          <a:p>
            <a:pPr>
              <a:buFont typeface="Wingdings" panose="05000000000000000000" pitchFamily="2" charset="2"/>
              <a:buChar char="§"/>
            </a:pPr>
            <a:r>
              <a:rPr lang="en-US" sz="3000" dirty="0" smtClean="0">
                <a:solidFill>
                  <a:srgbClr val="0070C0"/>
                </a:solidFill>
              </a:rPr>
              <a:t>These include local health providers and health facilities, Red Cross and red Crescent, civil society organizations, militaries, police, and regular citizens. </a:t>
            </a:r>
            <a:r>
              <a:rPr lang="en-US" dirty="0" smtClean="0">
                <a:solidFill>
                  <a:srgbClr val="0070C0"/>
                </a:solidFill>
              </a:rPr>
              <a:t>Too often……their work is overlooked or sidelined by international actors coming to “save the day”. </a:t>
            </a:r>
          </a:p>
          <a:p>
            <a:pPr>
              <a:buFont typeface="Wingdings" panose="05000000000000000000" pitchFamily="2" charset="2"/>
              <a:buChar char="§"/>
            </a:pPr>
            <a:r>
              <a:rPr lang="en-US" sz="3000" dirty="0" smtClean="0">
                <a:solidFill>
                  <a:srgbClr val="0070C0"/>
                </a:solidFill>
              </a:rPr>
              <a:t>United Nations (UN) agencies also play a major role in humanitarian assistance. The UN High Commissioner for Refugees (UNHCR) protects refugees, and in recent years it assisted larger populations of internally displaced persons (IDPs), displaced within country of origin. </a:t>
            </a:r>
          </a:p>
          <a:p>
            <a:pPr>
              <a:buFont typeface="Wingdings" panose="05000000000000000000" pitchFamily="2" charset="2"/>
              <a:buChar char="§"/>
            </a:pPr>
            <a:r>
              <a:rPr lang="en-US" dirty="0" smtClean="0">
                <a:solidFill>
                  <a:srgbClr val="0070C0"/>
                </a:solidFill>
              </a:rPr>
              <a:t>UN and </a:t>
            </a:r>
            <a:r>
              <a:rPr lang="en-US" b="1" dirty="0" smtClean="0">
                <a:solidFill>
                  <a:srgbClr val="0070C0"/>
                </a:solidFill>
              </a:rPr>
              <a:t>other agencies </a:t>
            </a:r>
            <a:r>
              <a:rPr lang="en-US" dirty="0" smtClean="0">
                <a:solidFill>
                  <a:srgbClr val="0070C0"/>
                </a:solidFill>
              </a:rPr>
              <a:t>providing humanitarian work are listed in </a:t>
            </a:r>
            <a:r>
              <a:rPr lang="en-US" b="1" dirty="0" smtClean="0">
                <a:solidFill>
                  <a:srgbClr val="0070C0"/>
                </a:solidFill>
              </a:rPr>
              <a:t>Table 15-2</a:t>
            </a:r>
            <a:r>
              <a:rPr lang="en-US" dirty="0" smtClean="0">
                <a:solidFill>
                  <a:srgbClr val="0070C0"/>
                </a:solidFill>
              </a:rPr>
              <a:t>.</a:t>
            </a:r>
          </a:p>
        </p:txBody>
      </p:sp>
    </p:spTree>
    <p:extLst>
      <p:ext uri="{BB962C8B-B14F-4D97-AF65-F5344CB8AC3E}">
        <p14:creationId xmlns:p14="http://schemas.microsoft.com/office/powerpoint/2010/main" val="1796215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113" y="0"/>
            <a:ext cx="9664505" cy="6915967"/>
          </a:xfrm>
          <a:prstGeom prst="rect">
            <a:avLst/>
          </a:prstGeom>
        </p:spPr>
      </p:pic>
    </p:spTree>
    <p:extLst>
      <p:ext uri="{BB962C8B-B14F-4D97-AF65-F5344CB8AC3E}">
        <p14:creationId xmlns:p14="http://schemas.microsoft.com/office/powerpoint/2010/main" val="280801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300251"/>
            <a:ext cx="10794241" cy="504968"/>
          </a:xfrm>
        </p:spPr>
        <p:txBody>
          <a:bodyPr>
            <a:noAutofit/>
          </a:bodyPr>
          <a:lstStyle/>
          <a:p>
            <a:r>
              <a:rPr lang="en-US" b="1" dirty="0" smtClean="0">
                <a:solidFill>
                  <a:schemeClr val="accent1"/>
                </a:solidFill>
                <a:latin typeface="+mn-lt"/>
              </a:rPr>
              <a:t>Coordinating Diverse Agencies</a:t>
            </a:r>
            <a:endParaRPr lang="en-US" b="1" dirty="0">
              <a:solidFill>
                <a:schemeClr val="accent1"/>
              </a:solidFill>
              <a:latin typeface="+mn-lt"/>
            </a:endParaRPr>
          </a:p>
        </p:txBody>
      </p:sp>
      <p:sp>
        <p:nvSpPr>
          <p:cNvPr id="3" name="Content Placeholder 2"/>
          <p:cNvSpPr>
            <a:spLocks noGrp="1"/>
          </p:cNvSpPr>
          <p:nvPr>
            <p:ph idx="1"/>
          </p:nvPr>
        </p:nvSpPr>
        <p:spPr>
          <a:xfrm>
            <a:off x="559558" y="982638"/>
            <a:ext cx="11382233" cy="5875361"/>
          </a:xfrm>
        </p:spPr>
        <p:txBody>
          <a:bodyPr>
            <a:noAutofit/>
          </a:bodyPr>
          <a:lstStyle/>
          <a:p>
            <a:pPr>
              <a:buFont typeface="Wingdings" panose="05000000000000000000" pitchFamily="2" charset="2"/>
              <a:buChar char="§"/>
            </a:pPr>
            <a:r>
              <a:rPr lang="en-US" dirty="0" smtClean="0">
                <a:solidFill>
                  <a:srgbClr val="0070C0"/>
                </a:solidFill>
              </a:rPr>
              <a:t>In complex emergencies, humanitarian needs exceed the capacity of a single agency. The number of these agencies have increased recently.</a:t>
            </a:r>
          </a:p>
          <a:p>
            <a:pPr>
              <a:spcBef>
                <a:spcPts val="600"/>
              </a:spcBef>
              <a:buFont typeface="Wingdings" panose="05000000000000000000" pitchFamily="2" charset="2"/>
              <a:buChar char="§"/>
            </a:pPr>
            <a:r>
              <a:rPr lang="en-US" dirty="0" smtClean="0">
                <a:solidFill>
                  <a:srgbClr val="0070C0"/>
                </a:solidFill>
              </a:rPr>
              <a:t>However, the greatest criticism of the international relief response has been its poor coordination. </a:t>
            </a:r>
          </a:p>
          <a:p>
            <a:pPr>
              <a:spcBef>
                <a:spcPts val="600"/>
              </a:spcBef>
              <a:buFont typeface="Wingdings" panose="05000000000000000000" pitchFamily="2" charset="2"/>
              <a:buChar char="§"/>
            </a:pPr>
            <a:r>
              <a:rPr lang="en-US" dirty="0" smtClean="0">
                <a:solidFill>
                  <a:srgbClr val="0070C0"/>
                </a:solidFill>
              </a:rPr>
              <a:t>In 2005, as part of reform efforts, the UN set out nine thematic “clusters” covering key </a:t>
            </a:r>
            <a:r>
              <a:rPr lang="en-US" dirty="0">
                <a:solidFill>
                  <a:srgbClr val="0070C0"/>
                </a:solidFill>
              </a:rPr>
              <a:t>a</a:t>
            </a:r>
            <a:r>
              <a:rPr lang="en-US" dirty="0" smtClean="0">
                <a:solidFill>
                  <a:srgbClr val="0070C0"/>
                </a:solidFill>
              </a:rPr>
              <a:t>reas of humanitarian assistance in crisis: </a:t>
            </a:r>
            <a:r>
              <a:rPr lang="en-US" b="1" dirty="0" smtClean="0">
                <a:solidFill>
                  <a:srgbClr val="0070C0"/>
                </a:solidFill>
              </a:rPr>
              <a:t>agriculture, camp coordination and management, early recovery, education, health, nutrition, protection, emergency shelter and water, and sanitation and hygiene.</a:t>
            </a:r>
            <a:r>
              <a:rPr lang="en-US" b="1" i="1" dirty="0" smtClean="0">
                <a:solidFill>
                  <a:srgbClr val="0070C0"/>
                </a:solidFill>
              </a:rPr>
              <a:t> </a:t>
            </a:r>
            <a:r>
              <a:rPr lang="en-US" dirty="0" smtClean="0">
                <a:solidFill>
                  <a:srgbClr val="0070C0"/>
                </a:solidFill>
              </a:rPr>
              <a:t>In the field, each cluster is led by a UN agency. The goal is to deliver humanitarian assistance in a cohesive and effective manner. </a:t>
            </a:r>
          </a:p>
          <a:p>
            <a:pPr>
              <a:spcBef>
                <a:spcPts val="600"/>
              </a:spcBef>
              <a:buFont typeface="Wingdings" panose="05000000000000000000" pitchFamily="2" charset="2"/>
              <a:buChar char="§"/>
            </a:pPr>
            <a:r>
              <a:rPr lang="en-US" dirty="0" smtClean="0">
                <a:solidFill>
                  <a:srgbClr val="0070C0"/>
                </a:solidFill>
              </a:rPr>
              <a:t>Although NGO’s operate independently, most have agreed to adhere to a common code of conduct. </a:t>
            </a:r>
          </a:p>
          <a:p>
            <a:pPr>
              <a:spcBef>
                <a:spcPts val="600"/>
              </a:spcBef>
              <a:buFont typeface="Wingdings" panose="05000000000000000000" pitchFamily="2" charset="2"/>
              <a:buChar char="§"/>
            </a:pPr>
            <a:r>
              <a:rPr lang="en-US" dirty="0" smtClean="0">
                <a:solidFill>
                  <a:srgbClr val="0070C0"/>
                </a:solidFill>
              </a:rPr>
              <a:t>Through the current coordination system, UN and non-UN actors engage in joint planning and </a:t>
            </a:r>
            <a:r>
              <a:rPr lang="en-US" dirty="0" smtClean="0">
                <a:solidFill>
                  <a:srgbClr val="0070C0"/>
                </a:solidFill>
              </a:rPr>
              <a:t>prioritization of </a:t>
            </a:r>
            <a:r>
              <a:rPr lang="en-US" dirty="0" smtClean="0">
                <a:solidFill>
                  <a:srgbClr val="0070C0"/>
                </a:solidFill>
              </a:rPr>
              <a:t>humanitarian response strategy.</a:t>
            </a:r>
          </a:p>
          <a:p>
            <a:pPr marL="0" indent="0">
              <a:buNone/>
            </a:pPr>
            <a:r>
              <a:rPr lang="en-US" dirty="0" smtClean="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3121768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525335"/>
            <a:ext cx="10794241" cy="504968"/>
          </a:xfrm>
        </p:spPr>
        <p:txBody>
          <a:bodyPr>
            <a:noAutofit/>
          </a:bodyPr>
          <a:lstStyle/>
          <a:p>
            <a:r>
              <a:rPr lang="en-US" sz="4800" b="1" dirty="0" smtClean="0">
                <a:solidFill>
                  <a:schemeClr val="accent1"/>
                </a:solidFill>
                <a:latin typeface="+mn-lt"/>
              </a:rPr>
              <a:t>Coordinating Diverse Agencies</a:t>
            </a:r>
            <a:endParaRPr lang="en-US" sz="4800" b="1" dirty="0">
              <a:solidFill>
                <a:schemeClr val="accent1"/>
              </a:solidFill>
              <a:latin typeface="+mn-lt"/>
            </a:endParaRPr>
          </a:p>
        </p:txBody>
      </p:sp>
      <p:sp>
        <p:nvSpPr>
          <p:cNvPr id="3" name="Content Placeholder 2"/>
          <p:cNvSpPr>
            <a:spLocks noGrp="1"/>
          </p:cNvSpPr>
          <p:nvPr>
            <p:ph idx="1"/>
          </p:nvPr>
        </p:nvSpPr>
        <p:spPr>
          <a:xfrm>
            <a:off x="559558" y="1885071"/>
            <a:ext cx="11382233" cy="4972928"/>
          </a:xfrm>
        </p:spPr>
        <p:txBody>
          <a:bodyPr>
            <a:noAutofit/>
          </a:bodyPr>
          <a:lstStyle/>
          <a:p>
            <a:pPr marL="0" indent="0">
              <a:spcBef>
                <a:spcPts val="600"/>
              </a:spcBef>
              <a:buNone/>
            </a:pPr>
            <a:endParaRPr lang="en-US" dirty="0" smtClean="0">
              <a:solidFill>
                <a:srgbClr val="0070C0"/>
              </a:solidFill>
            </a:endParaRPr>
          </a:p>
          <a:p>
            <a:pPr marL="0" indent="0">
              <a:spcBef>
                <a:spcPts val="600"/>
              </a:spcBef>
              <a:buNone/>
            </a:pPr>
            <a:endParaRPr lang="en-US" dirty="0">
              <a:solidFill>
                <a:srgbClr val="0070C0"/>
              </a:solidFill>
            </a:endParaRPr>
          </a:p>
          <a:p>
            <a:pPr marL="0" indent="0">
              <a:spcBef>
                <a:spcPts val="600"/>
              </a:spcBef>
              <a:buNone/>
            </a:pPr>
            <a:r>
              <a:rPr lang="en-US" sz="4000" b="1" dirty="0" smtClean="0">
                <a:solidFill>
                  <a:srgbClr val="0070C0"/>
                </a:solidFill>
              </a:rPr>
              <a:t>Case Study/ Dilemma:</a:t>
            </a:r>
          </a:p>
          <a:p>
            <a:pPr marL="0" indent="0">
              <a:spcBef>
                <a:spcPts val="600"/>
              </a:spcBef>
              <a:buNone/>
            </a:pPr>
            <a:r>
              <a:rPr lang="en-US" sz="4000" b="1" dirty="0" smtClean="0">
                <a:solidFill>
                  <a:srgbClr val="0070C0"/>
                </a:solidFill>
              </a:rPr>
              <a:t> USNS Comfort After the Haiti Earthquake</a:t>
            </a:r>
            <a:endParaRPr lang="en-US" sz="4000" b="1" dirty="0">
              <a:solidFill>
                <a:srgbClr val="0070C0"/>
              </a:solidFill>
            </a:endParaRPr>
          </a:p>
        </p:txBody>
      </p:sp>
    </p:spTree>
    <p:extLst>
      <p:ext uri="{BB962C8B-B14F-4D97-AF65-F5344CB8AC3E}">
        <p14:creationId xmlns:p14="http://schemas.microsoft.com/office/powerpoint/2010/main" val="3861803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324182"/>
            <a:ext cx="10515600" cy="399149"/>
          </a:xfrm>
        </p:spPr>
        <p:txBody>
          <a:bodyPr>
            <a:normAutofit fontScale="90000"/>
          </a:bodyPr>
          <a:lstStyle/>
          <a:p>
            <a:r>
              <a:rPr lang="en-US" sz="4000" dirty="0" smtClean="0">
                <a:solidFill>
                  <a:schemeClr val="accent1"/>
                </a:solidFill>
                <a:latin typeface="Arial" panose="020B0604020202020204" pitchFamily="34" charset="0"/>
                <a:cs typeface="Arial" panose="020B0604020202020204" pitchFamily="34" charset="0"/>
              </a:rPr>
              <a:t>Humanitarians in the Age of Terrorism</a:t>
            </a:r>
            <a:endParaRPr lang="en-US" sz="4000"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7006" y="1276066"/>
            <a:ext cx="11444785" cy="5581934"/>
          </a:xfrm>
        </p:spPr>
        <p:txBody>
          <a:bodyPr/>
          <a:lstStyle/>
          <a:p>
            <a:pPr>
              <a:buFont typeface="Wingdings" panose="05000000000000000000" pitchFamily="2" charset="2"/>
              <a:buChar char="§"/>
            </a:pPr>
            <a:r>
              <a:rPr lang="en-US" dirty="0" smtClean="0">
                <a:solidFill>
                  <a:srgbClr val="0070C0"/>
                </a:solidFill>
              </a:rPr>
              <a:t>Terrorism is a major concern for international aid workers because aid workers are increasingly targets of terrorists.</a:t>
            </a:r>
          </a:p>
          <a:p>
            <a:pPr>
              <a:buFont typeface="Wingdings" panose="05000000000000000000" pitchFamily="2" charset="2"/>
              <a:buChar char="§"/>
            </a:pPr>
            <a:r>
              <a:rPr lang="en-US" dirty="0" smtClean="0">
                <a:solidFill>
                  <a:srgbClr val="0070C0"/>
                </a:solidFill>
              </a:rPr>
              <a:t>This may be due to the mixed humanitarian, peacekeeping, and political roles of the UN agencies. In Baghdad, Iraq, in 2003, both the UN and the Red Cross </a:t>
            </a:r>
            <a:r>
              <a:rPr lang="en-US" dirty="0" smtClean="0">
                <a:solidFill>
                  <a:srgbClr val="0070C0"/>
                </a:solidFill>
              </a:rPr>
              <a:t>headquarters, </a:t>
            </a:r>
            <a:r>
              <a:rPr lang="en-US" dirty="0" smtClean="0">
                <a:solidFill>
                  <a:srgbClr val="0070C0"/>
                </a:solidFill>
              </a:rPr>
              <a:t>were targeted by suicide bombers.</a:t>
            </a:r>
          </a:p>
          <a:p>
            <a:pPr>
              <a:buFont typeface="Wingdings" panose="05000000000000000000" pitchFamily="2" charset="2"/>
              <a:buChar char="§"/>
            </a:pPr>
            <a:r>
              <a:rPr lang="en-US" dirty="0" smtClean="0">
                <a:solidFill>
                  <a:srgbClr val="0070C0"/>
                </a:solidFill>
              </a:rPr>
              <a:t>For their protection in conflict zones, humanitarian aid workers have relied on an invisible shield of “laws of war” which state that relief workers are never military targets. </a:t>
            </a:r>
          </a:p>
          <a:p>
            <a:pPr>
              <a:buFont typeface="Wingdings" panose="05000000000000000000" pitchFamily="2" charset="2"/>
              <a:buChar char="§"/>
            </a:pPr>
            <a:r>
              <a:rPr lang="en-US" dirty="0" smtClean="0">
                <a:solidFill>
                  <a:srgbClr val="0070C0"/>
                </a:solidFill>
              </a:rPr>
              <a:t>Humanitarians still prefer to avoid security measures that involve armed protection. Subsequently, many aid agencies have withdrawn from countries where violence has surged in recent years such as Afghanistan, Pakistan, and Somalia.   </a:t>
            </a:r>
            <a:endParaRPr lang="en-US" dirty="0">
              <a:solidFill>
                <a:srgbClr val="0070C0"/>
              </a:solidFill>
            </a:endParaRPr>
          </a:p>
        </p:txBody>
      </p:sp>
    </p:spTree>
    <p:extLst>
      <p:ext uri="{BB962C8B-B14F-4D97-AF65-F5344CB8AC3E}">
        <p14:creationId xmlns:p14="http://schemas.microsoft.com/office/powerpoint/2010/main" val="2917986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14248</TotalTime>
  <Words>3128</Words>
  <Application>Microsoft Office PowerPoint</Application>
  <PresentationFormat>Widescreen</PresentationFormat>
  <Paragraphs>158</Paragraphs>
  <Slides>29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Aparajita</vt:lpstr>
      <vt:lpstr>Arial</vt:lpstr>
      <vt:lpstr>Arial Narrow</vt:lpstr>
      <vt:lpstr>Calibri</vt:lpstr>
      <vt:lpstr>Calibri Light</vt:lpstr>
      <vt:lpstr>Wingdings</vt:lpstr>
      <vt:lpstr>Office Theme</vt:lpstr>
      <vt:lpstr>Humanitarian Assistance and Disaster Relief</vt:lpstr>
      <vt:lpstr>PowerPoint Presentation</vt:lpstr>
      <vt:lpstr>A history of Humanitarian Work</vt:lpstr>
      <vt:lpstr>The Red Cross (ICRC)</vt:lpstr>
      <vt:lpstr>Who Else Provides Aid?</vt:lpstr>
      <vt:lpstr>PowerPoint Presentation</vt:lpstr>
      <vt:lpstr>Coordinating Diverse Agencies</vt:lpstr>
      <vt:lpstr>Coordinating Diverse Agencies</vt:lpstr>
      <vt:lpstr>Humanitarians in the Age of Terrorism</vt:lpstr>
      <vt:lpstr>Legal Conventions Governing Humanitarian Practice</vt:lpstr>
      <vt:lpstr>Medical and Public Health Priorities</vt:lpstr>
      <vt:lpstr>Chief Causes of Morbidity and Mortality in Conflicts and Disasters</vt:lpstr>
      <vt:lpstr>Gathering Data: Initial Assessment</vt:lpstr>
      <vt:lpstr>Key Public Health Interventions</vt:lpstr>
      <vt:lpstr>Key Public Health Interventions</vt:lpstr>
      <vt:lpstr>Emergency Phase</vt:lpstr>
      <vt:lpstr>Emergency Phase</vt:lpstr>
      <vt:lpstr>Emergency Phase</vt:lpstr>
      <vt:lpstr>Later Phases of the Emergency</vt:lpstr>
      <vt:lpstr>Special considerations in certain crises</vt:lpstr>
      <vt:lpstr>Chemical, Biologic, Radiologic, and Nuclear Threats</vt:lpstr>
      <vt:lpstr>Chemical, Biologic, Radiologic, and Nuclear Threats</vt:lpstr>
      <vt:lpstr>Chemical, Biologic, Radiologic, and Nuclear Threats</vt:lpstr>
      <vt:lpstr>Particular Needs of Specific populations</vt:lpstr>
      <vt:lpstr>2. Ethnic, political, and religious minorities and socially marginalized groups:</vt:lpstr>
      <vt:lpstr>3. Children:</vt:lpstr>
      <vt:lpstr>Particular Needs of Specific populations</vt:lpstr>
      <vt:lpstr>Particular Needs of Specific populations</vt:lpstr>
      <vt:lpstr>Working with Reporters and Communicating with the Public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Systems, Management, and Organization in Global Health</dc:title>
  <dc:creator>sireen</dc:creator>
  <cp:lastModifiedBy>sireen</cp:lastModifiedBy>
  <cp:revision>122</cp:revision>
  <dcterms:created xsi:type="dcterms:W3CDTF">2015-06-23T15:13:00Z</dcterms:created>
  <dcterms:modified xsi:type="dcterms:W3CDTF">2015-07-05T00:50:59Z</dcterms:modified>
</cp:coreProperties>
</file>