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9"/>
  </p:notesMasterIdLst>
  <p:handoutMasterIdLst>
    <p:handoutMasterId r:id="rId60"/>
  </p:handoutMasterIdLst>
  <p:sldIdLst>
    <p:sldId id="384" r:id="rId2"/>
    <p:sldId id="318" r:id="rId3"/>
    <p:sldId id="319" r:id="rId4"/>
    <p:sldId id="320" r:id="rId5"/>
    <p:sldId id="321" r:id="rId6"/>
    <p:sldId id="322" r:id="rId7"/>
    <p:sldId id="323" r:id="rId8"/>
    <p:sldId id="324" r:id="rId9"/>
    <p:sldId id="325" r:id="rId10"/>
    <p:sldId id="329" r:id="rId11"/>
    <p:sldId id="334" r:id="rId12"/>
    <p:sldId id="339" r:id="rId13"/>
    <p:sldId id="340" r:id="rId14"/>
    <p:sldId id="342" r:id="rId15"/>
    <p:sldId id="343" r:id="rId16"/>
    <p:sldId id="346" r:id="rId17"/>
    <p:sldId id="347" r:id="rId18"/>
    <p:sldId id="279" r:id="rId19"/>
    <p:sldId id="280" r:id="rId20"/>
    <p:sldId id="285" r:id="rId21"/>
    <p:sldId id="292" r:id="rId22"/>
    <p:sldId id="293" r:id="rId23"/>
    <p:sldId id="295" r:id="rId24"/>
    <p:sldId id="296" r:id="rId25"/>
    <p:sldId id="260" r:id="rId26"/>
    <p:sldId id="297" r:id="rId27"/>
    <p:sldId id="258" r:id="rId28"/>
    <p:sldId id="300" r:id="rId29"/>
    <p:sldId id="268" r:id="rId30"/>
    <p:sldId id="269" r:id="rId31"/>
    <p:sldId id="270" r:id="rId32"/>
    <p:sldId id="271" r:id="rId33"/>
    <p:sldId id="275" r:id="rId34"/>
    <p:sldId id="316" r:id="rId35"/>
    <p:sldId id="378" r:id="rId36"/>
    <p:sldId id="379" r:id="rId37"/>
    <p:sldId id="380" r:id="rId38"/>
    <p:sldId id="381" r:id="rId39"/>
    <p:sldId id="369" r:id="rId40"/>
    <p:sldId id="383" r:id="rId41"/>
    <p:sldId id="370" r:id="rId42"/>
    <p:sldId id="350" r:id="rId43"/>
    <p:sldId id="351" r:id="rId44"/>
    <p:sldId id="352" r:id="rId45"/>
    <p:sldId id="353" r:id="rId46"/>
    <p:sldId id="354" r:id="rId47"/>
    <p:sldId id="355" r:id="rId48"/>
    <p:sldId id="356" r:id="rId49"/>
    <p:sldId id="357" r:id="rId50"/>
    <p:sldId id="358" r:id="rId51"/>
    <p:sldId id="359" r:id="rId52"/>
    <p:sldId id="362" r:id="rId53"/>
    <p:sldId id="363" r:id="rId54"/>
    <p:sldId id="364" r:id="rId55"/>
    <p:sldId id="365" r:id="rId56"/>
    <p:sldId id="366" r:id="rId57"/>
    <p:sldId id="382"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snapToGrid="0">
      <p:cViewPr>
        <p:scale>
          <a:sx n="50" d="100"/>
          <a:sy n="50" d="100"/>
        </p:scale>
        <p:origin x="-1962"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6"/>
    </p:cViewPr>
  </p:sorterViewPr>
  <p:notesViewPr>
    <p:cSldViewPr snapToGrid="0">
      <p:cViewPr>
        <p:scale>
          <a:sx n="100" d="100"/>
          <a:sy n="100" d="100"/>
        </p:scale>
        <p:origin x="-86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r>
              <a:rPr lang="en-US"/>
              <a:t>Mental Health</a:t>
            </a:r>
          </a:p>
        </p:txBody>
      </p:sp>
      <p:sp>
        <p:nvSpPr>
          <p:cNvPr id="64515"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fld id="{7D87C764-FC43-4D9F-A0C1-BE57D366F820}" type="datetime1">
              <a:rPr lang="en-US"/>
              <a:pPr/>
              <a:t>8/10/2015</a:t>
            </a:fld>
            <a:endParaRPr lang="en-US"/>
          </a:p>
        </p:txBody>
      </p:sp>
      <p:sp>
        <p:nvSpPr>
          <p:cNvPr id="64516"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r>
              <a:rPr lang="en-US"/>
              <a:t>Peter Sims</a:t>
            </a:r>
          </a:p>
        </p:txBody>
      </p:sp>
      <p:sp>
        <p:nvSpPr>
          <p:cNvPr id="64517"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CD54AC00-772F-4AD0-8927-3B5E50CE7E3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Mental Health</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C2CC3FF-212E-4845-8E30-2C0A2E38F1AD}" type="datetime1">
              <a:rPr lang="en-US"/>
              <a:pPr/>
              <a:t>8/10/2015</a:t>
            </a:fld>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Peter Sims</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AB4FB2-A27C-4F89-AE43-EC52140B67C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2219ACA2-FA2A-4579-BCF5-859F198471D3}" type="slidenum">
              <a:rPr lang="ar-SA"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a:t>At any one time 300-400 million people in the world have a significant mental illness i.e. 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Human beings are a mix of Body-Mind-</a:t>
            </a:r>
            <a:r>
              <a:rPr lang="en-US" dirty="0" err="1"/>
              <a:t>Spirit,and</a:t>
            </a:r>
            <a:r>
              <a:rPr lang="en-US" dirty="0"/>
              <a:t> health is maintaining a balance between the three. A disturbance in one may provoke imbalance and disturbance in other parts of the triad.</a:t>
            </a:r>
          </a:p>
          <a:p>
            <a:r>
              <a:rPr lang="en-US" dirty="0"/>
              <a:t>Even the most physical of diseases will have implications for Mental health-a man who breaks his leg and is laid up for several weeks will be concerned and anxious about his job and his family. Will he be able to return to work and be as fit and able as before? The frightened, anxious person may have </a:t>
            </a:r>
            <a:r>
              <a:rPr lang="en-US" dirty="0" err="1"/>
              <a:t>anginal</a:t>
            </a:r>
            <a:r>
              <a:rPr lang="en-US" dirty="0"/>
              <a:t> attacks, sleep poorly, smoke heavily and abuse alcohol in attempt to anaesthetize some of that pain and distress.</a:t>
            </a:r>
          </a:p>
          <a:p>
            <a:r>
              <a:rPr lang="en-US" dirty="0"/>
              <a:t> Mental Health is at the heart of the brain/mind interface. Man among all the animals has a consciousness of himself, a curiosity about his world and a spark of the divine in that there is a constant and restless searching for good, truth, god…..He is aware of good and evil and believes in his capacity to make free choice.</a:t>
            </a:r>
          </a:p>
          <a:p>
            <a:r>
              <a:rPr lang="en-US" dirty="0"/>
              <a:t>The body is there to support the mind and </a:t>
            </a:r>
            <a:r>
              <a:rPr lang="en-US" dirty="0" err="1"/>
              <a:t>spirit.The</a:t>
            </a:r>
            <a:r>
              <a:rPr lang="en-US" dirty="0"/>
              <a:t> human body is a superb </a:t>
            </a:r>
            <a:r>
              <a:rPr lang="en-US" dirty="0" err="1"/>
              <a:t>machine;it</a:t>
            </a:r>
            <a:r>
              <a:rPr lang="en-US" dirty="0"/>
              <a:t> culminates in the brain and arguably it exists for this purpose above all </a:t>
            </a:r>
            <a:r>
              <a:rPr lang="en-US" dirty="0" err="1"/>
              <a:t>else.Yet</a:t>
            </a:r>
            <a:r>
              <a:rPr lang="en-US" dirty="0"/>
              <a:t> there is interaction between mind and body-we are influenced by the biological imperatives-maternal instinct, self preservation, food, </a:t>
            </a:r>
            <a:r>
              <a:rPr lang="en-US" dirty="0" err="1"/>
              <a:t>sex;our</a:t>
            </a:r>
            <a:r>
              <a:rPr lang="en-US" dirty="0"/>
              <a:t> bodies require to be groomed, fed and clothed. A physical illness, a disturbance to our “internal environment”-a change in body temperature, blood sugar, pH may provoke delusion, hallucination or </a:t>
            </a:r>
            <a:r>
              <a:rPr lang="en-US" dirty="0" err="1"/>
              <a:t>epileptiform</a:t>
            </a:r>
            <a:r>
              <a:rPr lang="en-US" dirty="0"/>
              <a:t> convulsions.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The Classification is arbitrary and essentially clinical. Diagnosis can be difficult and it may take time to be certain of distinguishing between Schizophrenia and Drug intoxication.</a:t>
            </a:r>
          </a:p>
          <a:p>
            <a:endParaRPr lang="en-US" dirty="0"/>
          </a:p>
          <a:p>
            <a:r>
              <a:rPr lang="en-US" dirty="0"/>
              <a:t>A major distinction , based upon the gravity of symptoms and the patient’s grasp upon reality is between the Neuroses and the Psychoses.</a:t>
            </a:r>
          </a:p>
          <a:p>
            <a:endParaRPr lang="en-US" dirty="0"/>
          </a:p>
          <a:p>
            <a:r>
              <a:rPr lang="en-US" dirty="0"/>
              <a:t>The Neurotic patient is aware of himself and his surroundings and is orientated in time and place. He has some insight into his condition.</a:t>
            </a:r>
          </a:p>
          <a:p>
            <a:endParaRPr lang="en-US" dirty="0"/>
          </a:p>
          <a:p>
            <a:r>
              <a:rPr lang="en-US" dirty="0"/>
              <a:t>The Psychotic patient is prey to delusions and hallucinations. He hears voices inside his head, he sees visions, he is deeply disturbed by the threatening world he sees and hears all about him where the most innocent action is construed as a personal attack.</a:t>
            </a:r>
          </a:p>
          <a:p>
            <a:r>
              <a:rPr lang="en-US" dirty="0"/>
              <a:t>A severely depressed person may become Psychotic although the affective disorders are more often neuroses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There are several well known factors  which determine mental illness </a:t>
            </a:r>
          </a:p>
          <a:p>
            <a:r>
              <a:rPr lang="en-US"/>
              <a:t>Infections -Syphilis, HIV</a:t>
            </a:r>
          </a:p>
          <a:p>
            <a:r>
              <a:rPr lang="en-US"/>
              <a:t>Trauma-post head injury</a:t>
            </a:r>
          </a:p>
          <a:p>
            <a:r>
              <a:rPr lang="en-US"/>
              <a:t>Neoplasms-Brain tumours may present with personality change and mental distress</a:t>
            </a:r>
          </a:p>
          <a:p>
            <a:r>
              <a:rPr lang="en-US"/>
              <a:t>Genetics-Huntington’s chorea and dementia</a:t>
            </a:r>
          </a:p>
          <a:p>
            <a:r>
              <a:rPr lang="en-US"/>
              <a:t>Vascular-post stroke or intermittent arterial embolism</a:t>
            </a:r>
          </a:p>
          <a:p>
            <a:r>
              <a:rPr lang="en-US"/>
              <a:t>Drug abuse-Korsakoff’s psychosis in chronic alcoholics</a:t>
            </a:r>
          </a:p>
          <a:p>
            <a:r>
              <a:rPr lang="en-US"/>
              <a:t>but often there is no obvious cause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It is increasingly </a:t>
            </a:r>
            <a:r>
              <a:rPr lang="en-US" dirty="0" err="1"/>
              <a:t>recognised</a:t>
            </a:r>
            <a:r>
              <a:rPr lang="en-US" dirty="0"/>
              <a:t> that mental illness is a chronic and relapsing condition and that treatment </a:t>
            </a:r>
            <a:r>
              <a:rPr lang="en-US" dirty="0" err="1"/>
              <a:t>may,in</a:t>
            </a:r>
            <a:r>
              <a:rPr lang="en-US" dirty="0"/>
              <a:t> consequence be for months, years or even for life.</a:t>
            </a:r>
          </a:p>
          <a:p>
            <a:r>
              <a:rPr lang="en-US" dirty="0"/>
              <a:t>	Previously many patients spent weary years in long-stay care-the mental asylums. They became </a:t>
            </a:r>
            <a:r>
              <a:rPr lang="en-US" dirty="0" err="1"/>
              <a:t>institutionalised</a:t>
            </a:r>
            <a:r>
              <a:rPr lang="en-US" dirty="0"/>
              <a:t>. There was no effective therapy and they were simply looked after in a simple routine, the worst of their symptoms often “burned out’ but by that time they had lost all contact with family, friends ,work etc.</a:t>
            </a:r>
          </a:p>
          <a:p>
            <a:r>
              <a:rPr lang="en-US" dirty="0"/>
              <a:t>	Now many more patients can be cared for in the community after discharge from hospital. They may never need hospital admission or attend day hospital as part of therapy. Community care is expensive in the professional time and effort to look after patients in a social setting rather than an institution. There are more demands upon friends, family and social services but the results are much better. Long term medication, supervised therapy and intense rehabilitation all play their part.</a:t>
            </a:r>
          </a:p>
          <a:p>
            <a:endParaRPr lang="en-US" dirty="0"/>
          </a:p>
          <a:p>
            <a:r>
              <a:rPr lang="en-US" dirty="0" err="1"/>
              <a:t>Medication:Anti</a:t>
            </a:r>
            <a:r>
              <a:rPr lang="en-US" dirty="0"/>
              <a:t>-depressants, anti-psychotics, </a:t>
            </a:r>
            <a:r>
              <a:rPr lang="en-US" dirty="0" err="1"/>
              <a:t>anxiolytics</a:t>
            </a:r>
            <a:r>
              <a:rPr lang="en-US" dirty="0"/>
              <a:t>, mood </a:t>
            </a:r>
            <a:r>
              <a:rPr lang="en-US" dirty="0" err="1"/>
              <a:t>stabilisers</a:t>
            </a:r>
            <a:endParaRPr lang="en-US" dirty="0"/>
          </a:p>
          <a:p>
            <a:r>
              <a:rPr lang="en-US" dirty="0"/>
              <a:t>Electro-convulsive therapy (ECT)</a:t>
            </a:r>
          </a:p>
          <a:p>
            <a:r>
              <a:rPr lang="en-US" dirty="0"/>
              <a:t>Psychotherapy-</a:t>
            </a:r>
            <a:r>
              <a:rPr lang="en-US" dirty="0" err="1"/>
              <a:t>individuala</a:t>
            </a:r>
            <a:r>
              <a:rPr lang="en-US" dirty="0"/>
              <a:t> </a:t>
            </a:r>
            <a:r>
              <a:rPr lang="en-US" dirty="0" err="1"/>
              <a:t>nd</a:t>
            </a:r>
            <a:r>
              <a:rPr lang="en-US" dirty="0"/>
              <a:t> </a:t>
            </a:r>
            <a:r>
              <a:rPr lang="en-US" dirty="0" err="1"/>
              <a:t>group,Psychoanalysis</a:t>
            </a:r>
            <a:endParaRPr lang="en-US" dirty="0"/>
          </a:p>
          <a:p>
            <a:r>
              <a:rPr lang="en-US" dirty="0"/>
              <a:t>Psychosurgery-Prefrontal leucotomy, temporal lobe surgery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Mental illness is preventable, mental illness can be effectively treated</a:t>
            </a:r>
          </a:p>
          <a:p>
            <a:endParaRPr lang="en-US"/>
          </a:p>
          <a:p>
            <a:r>
              <a:rPr lang="en-US"/>
              <a:t>The social networks are important in </a:t>
            </a:r>
          </a:p>
          <a:p>
            <a:r>
              <a:rPr lang="en-US"/>
              <a:t>Primary prevention;</a:t>
            </a:r>
          </a:p>
          <a:p>
            <a:r>
              <a:rPr lang="en-US"/>
              <a:t> Having a home, being married, having work, friends,beliefs</a:t>
            </a:r>
          </a:p>
          <a:p>
            <a:r>
              <a:rPr lang="en-US"/>
              <a:t>-a positive self image</a:t>
            </a:r>
          </a:p>
          <a:p>
            <a:endParaRPr lang="en-US"/>
          </a:p>
          <a:p>
            <a:r>
              <a:rPr lang="en-US"/>
              <a:t>Secondary prevention;</a:t>
            </a:r>
          </a:p>
          <a:p>
            <a:r>
              <a:rPr lang="en-US"/>
              <a:t> early diagnosis,effective treatment, community support</a:t>
            </a:r>
          </a:p>
          <a:p>
            <a:r>
              <a:rPr lang="en-US"/>
              <a:t> </a:t>
            </a:r>
          </a:p>
          <a:p>
            <a:r>
              <a:rPr lang="en-US"/>
              <a:t>Tertiary prevention;</a:t>
            </a:r>
          </a:p>
          <a:p>
            <a:r>
              <a:rPr lang="en-US"/>
              <a:t> long term management and care in the community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762000"/>
            <a:ext cx="4572000" cy="3429000"/>
          </a:xfrm>
          <a:ln/>
        </p:spPr>
      </p:sp>
      <p:sp>
        <p:nvSpPr>
          <p:cNvPr id="54275" name="Rectangle 3"/>
          <p:cNvSpPr>
            <a:spLocks noGrp="1" noChangeArrowheads="1"/>
          </p:cNvSpPr>
          <p:nvPr>
            <p:ph type="body" idx="1"/>
          </p:nvPr>
        </p:nvSpPr>
        <p:spPr/>
        <p:txBody>
          <a:bodyPr/>
          <a:lstStyle/>
          <a:p>
            <a:r>
              <a:rPr lang="en-US" dirty="0"/>
              <a:t>Mental handicap or learning disability is about those people in the lowest 3% of the IQ curve.</a:t>
            </a:r>
          </a:p>
          <a:p>
            <a:r>
              <a:rPr lang="en-US" dirty="0"/>
              <a:t> The incidence of severe Mental Handicap is 3 per 1,000 (IQ &lt; 50) and may be the consequence of genetic abnormality, chromosome disorders or severe brain damage.</a:t>
            </a:r>
          </a:p>
          <a:p>
            <a:endParaRPr lang="en-US" dirty="0"/>
          </a:p>
          <a:p>
            <a:r>
              <a:rPr lang="en-US" dirty="0"/>
              <a:t>Moderate handicap (IQ 50-70) is more common among poor deprived populations; with effective parenting, education and care such people can learn to live and live well; without this they will decline  into a quasi animal state with associated </a:t>
            </a:r>
            <a:r>
              <a:rPr lang="en-US" dirty="0" err="1"/>
              <a:t>behavioural</a:t>
            </a:r>
            <a:r>
              <a:rPr lang="en-US" dirty="0"/>
              <a:t> problems and frank mental illness</a:t>
            </a:r>
          </a:p>
          <a:p>
            <a:endParaRPr lang="en-US" dirty="0"/>
          </a:p>
          <a:p>
            <a:endParaRPr lang="en-US" dirty="0"/>
          </a:p>
          <a:p>
            <a:r>
              <a:rPr lang="en-US" dirty="0"/>
              <a:t>People with learning disability often have other congenital problems-cardiac, </a:t>
            </a:r>
            <a:r>
              <a:rPr lang="en-US" dirty="0" err="1"/>
              <a:t>orthopaedic</a:t>
            </a:r>
            <a:r>
              <a:rPr lang="en-US" dirty="0"/>
              <a:t>, neurological, ophthalmic.</a:t>
            </a:r>
          </a:p>
          <a:p>
            <a:endParaRPr lang="en-US" dirty="0"/>
          </a:p>
          <a:p>
            <a:r>
              <a:rPr lang="en-US" dirty="0"/>
              <a:t>The cause of much mental handicap is unknown The setting up of registers of mentally handicapped people enables the effective provision of health, social and educational services  determined by and tailored to their needs.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C0E65-7716-4F73-B50F-47BBD7199030}" type="slidenum">
              <a:rPr lang="en-US"/>
              <a:pPr/>
              <a:t>35</a:t>
            </a:fld>
            <a:endParaRPr lang="en-US"/>
          </a:p>
        </p:txBody>
      </p:sp>
      <p:sp>
        <p:nvSpPr>
          <p:cNvPr id="357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J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94154-6F6F-48D5-8952-C3D715A39DC5}" type="slidenum">
              <a:rPr lang="en-US"/>
              <a:pPr/>
              <a:t>36</a:t>
            </a:fld>
            <a:endParaRPr lang="en-US"/>
          </a:p>
        </p:txBody>
      </p:sp>
      <p:sp>
        <p:nvSpPr>
          <p:cNvPr id="363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J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84C1A-F127-4366-9EF6-7C2D90C89DF1}" type="slidenum">
              <a:rPr lang="en-US"/>
              <a:pPr/>
              <a:t>37</a:t>
            </a:fld>
            <a:endParaRPr lang="en-US"/>
          </a:p>
        </p:txBody>
      </p:sp>
      <p:sp>
        <p:nvSpPr>
          <p:cNvPr id="365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J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60A2B-2D6F-4165-9C94-DE59ACE14DAC}" type="slidenum">
              <a:rPr lang="en-US"/>
              <a:pPr/>
              <a:t>38</a:t>
            </a:fld>
            <a:endParaRPr lang="en-US"/>
          </a:p>
        </p:txBody>
      </p:sp>
      <p:sp>
        <p:nvSpPr>
          <p:cNvPr id="375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J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DA5125B-186F-FD48-A5BE-DE9D5205C384}" type="slidenum">
              <a:rPr lang="ar-JO" smtClean="0"/>
              <a:pPr/>
              <a:t>39</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32AB4FB2-A27C-4F89-AE43-EC52140B67C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DDA5125B-186F-FD48-A5BE-DE9D5205C384}" type="slidenum">
              <a:rPr lang="ar-JO" smtClean="0"/>
              <a:pPr/>
              <a:t>41</a:t>
            </a:fld>
            <a:endParaRPr lang="ar-J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7B1EF166-6AFB-4305-AD80-95503FB7322A}" type="slidenum">
              <a:rPr lang="en-US" smtClean="0"/>
              <a:pPr/>
              <a:t>42</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91763508-0564-428A-92C2-43C102F96A2E}" type="slidenum">
              <a:rPr lang="en-US" smtClean="0"/>
              <a:pPr/>
              <a:t>43</a:t>
            </a:fld>
            <a:endParaRPr lang="en-US" smtClean="0"/>
          </a:p>
        </p:txBody>
      </p:sp>
      <p:sp>
        <p:nvSpPr>
          <p:cNvPr id="114691" name="Rectangle 2"/>
          <p:cNvSpPr>
            <a:spLocks noGrp="1" noRot="1" noChangeAspect="1" noChangeArrowheads="1" noTextEdit="1"/>
          </p:cNvSpPr>
          <p:nvPr>
            <p:ph type="sldImg"/>
          </p:nvPr>
        </p:nvSpPr>
        <p:spPr>
          <a:xfrm>
            <a:off x="1147763" y="688975"/>
            <a:ext cx="4565650" cy="3424238"/>
          </a:xfrm>
          <a:ln w="12700" cap="flat"/>
        </p:spPr>
      </p:sp>
      <p:sp>
        <p:nvSpPr>
          <p:cNvPr id="114692"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ar-JO"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r>
              <a:rPr lang="en-US" smtClean="0"/>
              <a:t>Interestingly—</a:t>
            </a:r>
          </a:p>
          <a:p>
            <a:pPr eaLnBrk="1" hangingPunct="1">
              <a:spcBef>
                <a:spcPct val="0"/>
              </a:spcBef>
            </a:pPr>
            <a:r>
              <a:rPr lang="en-US" smtClean="0"/>
              <a:t>-Prevalence of Depression is substantially higher in persons with chronic diseases than otherwise healthy individuals - prevalence of depression ~ 5-10 %</a:t>
            </a:r>
          </a:p>
        </p:txBody>
      </p:sp>
      <p:sp>
        <p:nvSpPr>
          <p:cNvPr id="68612" name="Slide Number Placeholder 3"/>
          <p:cNvSpPr>
            <a:spLocks noGrp="1"/>
          </p:cNvSpPr>
          <p:nvPr>
            <p:ph type="sldNum" sz="quarter" idx="5"/>
          </p:nvPr>
        </p:nvSpPr>
        <p:spPr>
          <a:noFill/>
        </p:spPr>
        <p:txBody>
          <a:bodyPr/>
          <a:lstStyle/>
          <a:p>
            <a:pPr defTabSz="912813"/>
            <a:fld id="{D05057DA-D373-4BC2-AE5A-1FAABE2EB75D}" type="slidenum">
              <a:rPr lang="en-US" smtClean="0"/>
              <a:pPr defTabSz="912813"/>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buFontTx/>
              <a:buChar char="•"/>
            </a:pPr>
            <a:r>
              <a:rPr lang="en-US" smtClean="0"/>
              <a:t> IMPACT is a national program to improve care for older adults with depression. </a:t>
            </a:r>
          </a:p>
          <a:p>
            <a:pPr eaLnBrk="1" hangingPunct="1">
              <a:spcBef>
                <a:spcPct val="0"/>
              </a:spcBef>
            </a:pPr>
            <a:endParaRPr lang="en-US" smtClean="0"/>
          </a:p>
          <a:p>
            <a:pPr eaLnBrk="1" hangingPunct="1">
              <a:spcBef>
                <a:spcPct val="0"/>
              </a:spcBef>
              <a:buFontTx/>
              <a:buChar char="•"/>
            </a:pPr>
            <a:r>
              <a:rPr lang="en-US" smtClean="0"/>
              <a:t> Let me say a little bit about depression. </a:t>
            </a:r>
          </a:p>
        </p:txBody>
      </p:sp>
      <p:sp>
        <p:nvSpPr>
          <p:cNvPr id="69636" name="Slide Number Placeholder 3"/>
          <p:cNvSpPr>
            <a:spLocks noGrp="1"/>
          </p:cNvSpPr>
          <p:nvPr>
            <p:ph type="sldNum" sz="quarter" idx="5"/>
          </p:nvPr>
        </p:nvSpPr>
        <p:spPr>
          <a:noFill/>
        </p:spPr>
        <p:txBody>
          <a:bodyPr/>
          <a:lstStyle/>
          <a:p>
            <a:pPr defTabSz="912813"/>
            <a:fld id="{BF82B65B-122E-4282-9F0F-BB7F334E2463}" type="slidenum">
              <a:rPr lang="en-US" smtClean="0"/>
              <a:pPr defTabSz="912813"/>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DF46652-766E-49B3-AD63-881AA86185D9}" type="slidenum">
              <a:rPr lang="en-US" smtClean="0"/>
              <a:pPr/>
              <a:t>47</a:t>
            </a:fld>
            <a:endParaRPr lang="en-US" smtClean="0"/>
          </a:p>
        </p:txBody>
      </p:sp>
      <p:sp>
        <p:nvSpPr>
          <p:cNvPr id="72707" name="Rectangle 2"/>
          <p:cNvSpPr>
            <a:spLocks noGrp="1" noRot="1" noChangeAspect="1" noChangeArrowheads="1" noTextEdit="1"/>
          </p:cNvSpPr>
          <p:nvPr>
            <p:ph type="sldImg"/>
          </p:nvPr>
        </p:nvSpPr>
        <p:spPr>
          <a:xfrm>
            <a:off x="1119188" y="709613"/>
            <a:ext cx="4546600" cy="3409950"/>
          </a:xfrm>
          <a:ln/>
        </p:spPr>
      </p:sp>
      <p:sp>
        <p:nvSpPr>
          <p:cNvPr id="72708" name="Rectangle 3"/>
          <p:cNvSpPr>
            <a:spLocks noGrp="1" noChangeArrowheads="1"/>
          </p:cNvSpPr>
          <p:nvPr>
            <p:ph type="body" idx="1"/>
          </p:nvPr>
        </p:nvSpPr>
        <p:spPr>
          <a:xfrm>
            <a:off x="947738" y="4332288"/>
            <a:ext cx="4968875" cy="4119562"/>
          </a:xfrm>
          <a:noFill/>
          <a:ln/>
        </p:spPr>
        <p:txBody>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13FC6CC6-1D15-4130-B4AA-4C5D058D286F}"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4F70982-4C0A-4DFE-A4D3-7E705A3D6AC2}" type="slidenum">
              <a:rPr lang="ar-SA" smtClean="0"/>
              <a:pPr/>
              <a:t>57</a:t>
            </a:fld>
            <a:endParaRPr lang="en-US" smtClean="0"/>
          </a:p>
        </p:txBody>
      </p:sp>
      <p:sp>
        <p:nvSpPr>
          <p:cNvPr id="1423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1" eaLnBrk="1" hangingPunct="1"/>
            <a:fld id="{3D54F0B7-9111-40CC-9B42-C90D28971F0A}" type="slidenum">
              <a:rPr lang="ar-SA" sz="1200">
                <a:latin typeface="Times New Roman" pitchFamily="18" charset="0"/>
              </a:rPr>
              <a:pPr algn="r" rtl="1" eaLnBrk="1" hangingPunct="1"/>
              <a:t>57</a:t>
            </a:fld>
            <a:endParaRPr lang="en-US" sz="1200">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EA8025AE-1899-46DB-8CC8-20C4314C02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1026"/>
          <p:cNvGrpSpPr>
            <a:grpSpLocks/>
          </p:cNvGrpSpPr>
          <p:nvPr/>
        </p:nvGrpSpPr>
        <p:grpSpPr bwMode="auto">
          <a:xfrm>
            <a:off x="0" y="117475"/>
            <a:ext cx="9142413" cy="6738938"/>
            <a:chOff x="0" y="74"/>
            <a:chExt cx="5759" cy="4245"/>
          </a:xfrm>
        </p:grpSpPr>
        <p:sp>
          <p:nvSpPr>
            <p:cNvPr id="63491" name="Rectangle 1027"/>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p>
              <a:endParaRPr lang="ar-JO"/>
            </a:p>
          </p:txBody>
        </p:sp>
        <p:sp>
          <p:nvSpPr>
            <p:cNvPr id="63492" name="Rectangle 1028"/>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p>
              <a:endParaRPr lang="ar-JO"/>
            </a:p>
          </p:txBody>
        </p:sp>
        <p:sp>
          <p:nvSpPr>
            <p:cNvPr id="63493" name="Oval 1029"/>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p>
              <a:endParaRPr lang="ar-JO"/>
            </a:p>
          </p:txBody>
        </p:sp>
        <p:sp>
          <p:nvSpPr>
            <p:cNvPr id="63494" name="Oval 1030"/>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p>
              <a:endParaRPr lang="ar-JO"/>
            </a:p>
          </p:txBody>
        </p:sp>
        <p:sp>
          <p:nvSpPr>
            <p:cNvPr id="63495" name="Oval 1031"/>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p>
              <a:endParaRPr lang="ar-JO"/>
            </a:p>
          </p:txBody>
        </p:sp>
        <p:sp>
          <p:nvSpPr>
            <p:cNvPr id="63496" name="Oval 1032"/>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p>
              <a:endParaRPr lang="ar-JO"/>
            </a:p>
          </p:txBody>
        </p:sp>
        <p:sp>
          <p:nvSpPr>
            <p:cNvPr id="63497" name="Oval 1033"/>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p>
              <a:endParaRPr lang="ar-JO"/>
            </a:p>
          </p:txBody>
        </p:sp>
        <p:sp>
          <p:nvSpPr>
            <p:cNvPr id="63498" name="Oval 1034"/>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p>
              <a:endParaRPr lang="ar-JO"/>
            </a:p>
          </p:txBody>
        </p:sp>
        <p:sp>
          <p:nvSpPr>
            <p:cNvPr id="63499" name="Oval 1035"/>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p>
              <a:endParaRPr lang="ar-JO"/>
            </a:p>
          </p:txBody>
        </p:sp>
        <p:sp>
          <p:nvSpPr>
            <p:cNvPr id="63500" name="Oval 1036"/>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p>
              <a:endParaRPr lang="ar-JO"/>
            </a:p>
          </p:txBody>
        </p:sp>
        <p:sp>
          <p:nvSpPr>
            <p:cNvPr id="63501" name="Oval 1037"/>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p>
              <a:endParaRPr lang="ar-JO"/>
            </a:p>
          </p:txBody>
        </p:sp>
        <p:grpSp>
          <p:nvGrpSpPr>
            <p:cNvPr id="63502" name="Group 1038"/>
            <p:cNvGrpSpPr>
              <a:grpSpLocks/>
            </p:cNvGrpSpPr>
            <p:nvPr/>
          </p:nvGrpSpPr>
          <p:grpSpPr bwMode="auto">
            <a:xfrm>
              <a:off x="2859" y="4202"/>
              <a:ext cx="2729" cy="41"/>
              <a:chOff x="2859" y="4202"/>
              <a:chExt cx="2729" cy="41"/>
            </a:xfrm>
          </p:grpSpPr>
          <p:sp>
            <p:nvSpPr>
              <p:cNvPr id="63503" name="Oval 1039"/>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p>
                <a:endParaRPr lang="ar-JO"/>
              </a:p>
            </p:txBody>
          </p:sp>
          <p:sp>
            <p:nvSpPr>
              <p:cNvPr id="63504" name="Oval 1040"/>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p>
                <a:endParaRPr lang="ar-JO"/>
              </a:p>
            </p:txBody>
          </p:sp>
          <p:sp>
            <p:nvSpPr>
              <p:cNvPr id="63505" name="Oval 1041"/>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p>
                <a:endParaRPr lang="ar-JO"/>
              </a:p>
            </p:txBody>
          </p:sp>
          <p:sp>
            <p:nvSpPr>
              <p:cNvPr id="63506" name="Oval 1042"/>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p>
                <a:endParaRPr lang="ar-JO"/>
              </a:p>
            </p:txBody>
          </p:sp>
          <p:sp>
            <p:nvSpPr>
              <p:cNvPr id="63507" name="Oval 1043"/>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p>
                <a:endParaRPr lang="ar-JO"/>
              </a:p>
            </p:txBody>
          </p:sp>
          <p:sp>
            <p:nvSpPr>
              <p:cNvPr id="63508" name="Oval 1044"/>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p>
                <a:endParaRPr lang="ar-JO"/>
              </a:p>
            </p:txBody>
          </p:sp>
          <p:sp>
            <p:nvSpPr>
              <p:cNvPr id="63509" name="Oval 1045"/>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p>
                <a:endParaRPr lang="ar-JO"/>
              </a:p>
            </p:txBody>
          </p:sp>
          <p:sp>
            <p:nvSpPr>
              <p:cNvPr id="63510" name="Oval 1046"/>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p>
                <a:endParaRPr lang="ar-JO"/>
              </a:p>
            </p:txBody>
          </p:sp>
        </p:grpSp>
        <p:sp>
          <p:nvSpPr>
            <p:cNvPr id="63511" name="Oval 1047"/>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p>
              <a:endParaRPr lang="ar-JO"/>
            </a:p>
          </p:txBody>
        </p:sp>
        <p:grpSp>
          <p:nvGrpSpPr>
            <p:cNvPr id="63512" name="Group 1048"/>
            <p:cNvGrpSpPr>
              <a:grpSpLocks/>
            </p:cNvGrpSpPr>
            <p:nvPr/>
          </p:nvGrpSpPr>
          <p:grpSpPr bwMode="auto">
            <a:xfrm>
              <a:off x="0" y="2327"/>
              <a:ext cx="1203" cy="1203"/>
              <a:chOff x="0" y="2327"/>
              <a:chExt cx="1203" cy="1203"/>
            </a:xfrm>
          </p:grpSpPr>
          <p:sp>
            <p:nvSpPr>
              <p:cNvPr id="63513" name="Freeform 1049"/>
              <p:cNvSpPr>
                <a:spLocks/>
              </p:cNvSpPr>
              <p:nvPr/>
            </p:nvSpPr>
            <p:spPr bwMode="invGray">
              <a:xfrm>
                <a:off x="0" y="2394"/>
                <a:ext cx="443" cy="1033"/>
              </a:xfrm>
              <a:custGeom>
                <a:avLst/>
                <a:gdLst/>
                <a:ahLst/>
                <a:cxnLst>
                  <a:cxn ang="0">
                    <a:pos x="290" y="1016"/>
                  </a:cxn>
                  <a:cxn ang="0">
                    <a:pos x="316" y="974"/>
                  </a:cxn>
                  <a:cxn ang="0">
                    <a:pos x="354" y="920"/>
                  </a:cxn>
                  <a:cxn ang="0">
                    <a:pos x="384" y="884"/>
                  </a:cxn>
                  <a:cxn ang="0">
                    <a:pos x="381" y="832"/>
                  </a:cxn>
                  <a:cxn ang="0">
                    <a:pos x="370" y="794"/>
                  </a:cxn>
                  <a:cxn ang="0">
                    <a:pos x="361" y="760"/>
                  </a:cxn>
                  <a:cxn ang="0">
                    <a:pos x="361" y="734"/>
                  </a:cxn>
                  <a:cxn ang="0">
                    <a:pos x="359" y="707"/>
                  </a:cxn>
                  <a:cxn ang="0">
                    <a:pos x="373" y="691"/>
                  </a:cxn>
                  <a:cxn ang="0">
                    <a:pos x="391" y="686"/>
                  </a:cxn>
                  <a:cxn ang="0">
                    <a:pos x="395" y="680"/>
                  </a:cxn>
                  <a:cxn ang="0">
                    <a:pos x="390" y="671"/>
                  </a:cxn>
                  <a:cxn ang="0">
                    <a:pos x="386" y="660"/>
                  </a:cxn>
                  <a:cxn ang="0">
                    <a:pos x="437" y="635"/>
                  </a:cxn>
                  <a:cxn ang="0">
                    <a:pos x="442" y="619"/>
                  </a:cxn>
                  <a:cxn ang="0">
                    <a:pos x="438" y="604"/>
                  </a:cxn>
                  <a:cxn ang="0">
                    <a:pos x="400" y="543"/>
                  </a:cxn>
                  <a:cxn ang="0">
                    <a:pos x="384" y="474"/>
                  </a:cxn>
                  <a:cxn ang="0">
                    <a:pos x="354" y="455"/>
                  </a:cxn>
                  <a:cxn ang="0">
                    <a:pos x="326" y="433"/>
                  </a:cxn>
                  <a:cxn ang="0">
                    <a:pos x="312" y="411"/>
                  </a:cxn>
                  <a:cxn ang="0">
                    <a:pos x="307" y="391"/>
                  </a:cxn>
                  <a:cxn ang="0">
                    <a:pos x="290" y="339"/>
                  </a:cxn>
                  <a:cxn ang="0">
                    <a:pos x="308" y="289"/>
                  </a:cxn>
                  <a:cxn ang="0">
                    <a:pos x="298" y="278"/>
                  </a:cxn>
                  <a:cxn ang="0">
                    <a:pos x="280" y="307"/>
                  </a:cxn>
                  <a:cxn ang="0">
                    <a:pos x="269" y="283"/>
                  </a:cxn>
                  <a:cxn ang="0">
                    <a:pos x="272" y="224"/>
                  </a:cxn>
                  <a:cxn ang="0">
                    <a:pos x="280" y="177"/>
                  </a:cxn>
                  <a:cxn ang="0">
                    <a:pos x="280" y="146"/>
                  </a:cxn>
                  <a:cxn ang="0">
                    <a:pos x="281" y="123"/>
                  </a:cxn>
                  <a:cxn ang="0">
                    <a:pos x="290" y="104"/>
                  </a:cxn>
                  <a:cxn ang="0">
                    <a:pos x="296" y="97"/>
                  </a:cxn>
                  <a:cxn ang="0">
                    <a:pos x="298" y="94"/>
                  </a:cxn>
                  <a:cxn ang="0">
                    <a:pos x="301" y="92"/>
                  </a:cxn>
                  <a:cxn ang="0">
                    <a:pos x="307" y="83"/>
                  </a:cxn>
                  <a:cxn ang="0">
                    <a:pos x="317" y="79"/>
                  </a:cxn>
                  <a:cxn ang="0">
                    <a:pos x="328" y="77"/>
                  </a:cxn>
                  <a:cxn ang="0">
                    <a:pos x="337" y="74"/>
                  </a:cxn>
                  <a:cxn ang="0">
                    <a:pos x="345" y="67"/>
                  </a:cxn>
                  <a:cxn ang="0">
                    <a:pos x="337" y="50"/>
                  </a:cxn>
                  <a:cxn ang="0">
                    <a:pos x="337" y="47"/>
                  </a:cxn>
                  <a:cxn ang="0">
                    <a:pos x="337" y="43"/>
                  </a:cxn>
                  <a:cxn ang="0">
                    <a:pos x="337" y="41"/>
                  </a:cxn>
                  <a:cxn ang="0">
                    <a:pos x="334" y="38"/>
                  </a:cxn>
                  <a:cxn ang="0">
                    <a:pos x="321" y="21"/>
                  </a:cxn>
                  <a:cxn ang="0">
                    <a:pos x="316" y="0"/>
                  </a:cxn>
                  <a:cxn ang="0">
                    <a:pos x="188" y="94"/>
                  </a:cxn>
                  <a:cxn ang="0">
                    <a:pos x="88" y="218"/>
                  </a:cxn>
                  <a:cxn ang="0">
                    <a:pos x="21" y="366"/>
                  </a:cxn>
                  <a:cxn ang="0">
                    <a:pos x="0" y="530"/>
                  </a:cxn>
                  <a:cxn ang="0">
                    <a:pos x="20" y="680"/>
                  </a:cxn>
                  <a:cxn ang="0">
                    <a:pos x="74" y="819"/>
                  </a:cxn>
                  <a:cxn ang="0">
                    <a:pos x="160" y="938"/>
                  </a:cxn>
                  <a:cxn ang="0">
                    <a:pos x="272" y="1032"/>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a:effectLst/>
            </p:spPr>
            <p:txBody>
              <a:bodyPr/>
              <a:lstStyle/>
              <a:p>
                <a:endParaRPr lang="ar-JO"/>
              </a:p>
            </p:txBody>
          </p:sp>
          <p:sp>
            <p:nvSpPr>
              <p:cNvPr id="63514" name="Freeform 1050"/>
              <p:cNvSpPr>
                <a:spLocks/>
              </p:cNvSpPr>
              <p:nvPr/>
            </p:nvSpPr>
            <p:spPr bwMode="invGray">
              <a:xfrm>
                <a:off x="379" y="2327"/>
                <a:ext cx="824" cy="1203"/>
              </a:xfrm>
              <a:custGeom>
                <a:avLst/>
                <a:gdLst/>
                <a:ahLst/>
                <a:cxnLst>
                  <a:cxn ang="0">
                    <a:pos x="796" y="688"/>
                  </a:cxn>
                  <a:cxn ang="0">
                    <a:pos x="756" y="641"/>
                  </a:cxn>
                  <a:cxn ang="0">
                    <a:pos x="812" y="615"/>
                  </a:cxn>
                  <a:cxn ang="0">
                    <a:pos x="814" y="502"/>
                  </a:cxn>
                  <a:cxn ang="0">
                    <a:pos x="705" y="247"/>
                  </a:cxn>
                  <a:cxn ang="0">
                    <a:pos x="651" y="262"/>
                  </a:cxn>
                  <a:cxn ang="0">
                    <a:pos x="574" y="289"/>
                  </a:cxn>
                  <a:cxn ang="0">
                    <a:pos x="536" y="258"/>
                  </a:cxn>
                  <a:cxn ang="0">
                    <a:pos x="563" y="170"/>
                  </a:cxn>
                  <a:cxn ang="0">
                    <a:pos x="532" y="81"/>
                  </a:cxn>
                  <a:cxn ang="0">
                    <a:pos x="455" y="56"/>
                  </a:cxn>
                  <a:cxn ang="0">
                    <a:pos x="484" y="150"/>
                  </a:cxn>
                  <a:cxn ang="0">
                    <a:pos x="465" y="190"/>
                  </a:cxn>
                  <a:cxn ang="0">
                    <a:pos x="442" y="200"/>
                  </a:cxn>
                  <a:cxn ang="0">
                    <a:pos x="419" y="164"/>
                  </a:cxn>
                  <a:cxn ang="0">
                    <a:pos x="381" y="108"/>
                  </a:cxn>
                  <a:cxn ang="0">
                    <a:pos x="406" y="108"/>
                  </a:cxn>
                  <a:cxn ang="0">
                    <a:pos x="424" y="72"/>
                  </a:cxn>
                  <a:cxn ang="0">
                    <a:pos x="325" y="0"/>
                  </a:cxn>
                  <a:cxn ang="0">
                    <a:pos x="281" y="27"/>
                  </a:cxn>
                  <a:cxn ang="0">
                    <a:pos x="240" y="72"/>
                  </a:cxn>
                  <a:cxn ang="0">
                    <a:pos x="209" y="114"/>
                  </a:cxn>
                  <a:cxn ang="0">
                    <a:pos x="209" y="150"/>
                  </a:cxn>
                  <a:cxn ang="0">
                    <a:pos x="240" y="164"/>
                  </a:cxn>
                  <a:cxn ang="0">
                    <a:pos x="209" y="222"/>
                  </a:cxn>
                  <a:cxn ang="0">
                    <a:pos x="213" y="242"/>
                  </a:cxn>
                  <a:cxn ang="0">
                    <a:pos x="267" y="222"/>
                  </a:cxn>
                  <a:cxn ang="0">
                    <a:pos x="303" y="170"/>
                  </a:cxn>
                  <a:cxn ang="0">
                    <a:pos x="354" y="231"/>
                  </a:cxn>
                  <a:cxn ang="0">
                    <a:pos x="372" y="291"/>
                  </a:cxn>
                  <a:cxn ang="0">
                    <a:pos x="348" y="294"/>
                  </a:cxn>
                  <a:cxn ang="0">
                    <a:pos x="298" y="309"/>
                  </a:cxn>
                  <a:cxn ang="0">
                    <a:pos x="323" y="330"/>
                  </a:cxn>
                  <a:cxn ang="0">
                    <a:pos x="260" y="339"/>
                  </a:cxn>
                  <a:cxn ang="0">
                    <a:pos x="189" y="411"/>
                  </a:cxn>
                  <a:cxn ang="0">
                    <a:pos x="184" y="469"/>
                  </a:cxn>
                  <a:cxn ang="0">
                    <a:pos x="148" y="435"/>
                  </a:cxn>
                  <a:cxn ang="0">
                    <a:pos x="83" y="402"/>
                  </a:cxn>
                  <a:cxn ang="0">
                    <a:pos x="0" y="455"/>
                  </a:cxn>
                  <a:cxn ang="0">
                    <a:pos x="54" y="496"/>
                  </a:cxn>
                  <a:cxn ang="0">
                    <a:pos x="74" y="485"/>
                  </a:cxn>
                  <a:cxn ang="0">
                    <a:pos x="54" y="608"/>
                  </a:cxn>
                  <a:cxn ang="0">
                    <a:pos x="132" y="641"/>
                  </a:cxn>
                  <a:cxn ang="0">
                    <a:pos x="195" y="661"/>
                  </a:cxn>
                  <a:cxn ang="0">
                    <a:pos x="249" y="744"/>
                  </a:cxn>
                  <a:cxn ang="0">
                    <a:pos x="334" y="886"/>
                  </a:cxn>
                  <a:cxn ang="0">
                    <a:pos x="391" y="1007"/>
                  </a:cxn>
                  <a:cxn ang="0">
                    <a:pos x="292" y="1052"/>
                  </a:cxn>
                  <a:cxn ang="0">
                    <a:pos x="182" y="1105"/>
                  </a:cxn>
                  <a:cxn ang="0">
                    <a:pos x="68" y="1180"/>
                  </a:cxn>
                  <a:cxn ang="0">
                    <a:pos x="200" y="1202"/>
                  </a:cxn>
                  <a:cxn ang="0">
                    <a:pos x="417" y="1168"/>
                  </a:cxn>
                  <a:cxn ang="0">
                    <a:pos x="613" y="1052"/>
                  </a:cxn>
                  <a:cxn ang="0">
                    <a:pos x="610" y="929"/>
                  </a:cxn>
                  <a:cxn ang="0">
                    <a:pos x="543" y="888"/>
                  </a:cxn>
                  <a:cxn ang="0">
                    <a:pos x="567" y="791"/>
                  </a:cxn>
                  <a:cxn ang="0">
                    <a:pos x="655" y="738"/>
                  </a:cxn>
                  <a:cxn ang="0">
                    <a:pos x="725" y="713"/>
                  </a:cxn>
                  <a:cxn ang="0">
                    <a:pos x="792" y="729"/>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a:effectLst/>
            </p:spPr>
            <p:txBody>
              <a:bodyPr/>
              <a:lstStyle/>
              <a:p>
                <a:endParaRPr lang="ar-JO"/>
              </a:p>
            </p:txBody>
          </p:sp>
          <p:sp>
            <p:nvSpPr>
              <p:cNvPr id="63515" name="Freeform 1051"/>
              <p:cNvSpPr>
                <a:spLocks/>
              </p:cNvSpPr>
              <p:nvPr/>
            </p:nvSpPr>
            <p:spPr bwMode="invGray">
              <a:xfrm>
                <a:off x="530" y="2834"/>
                <a:ext cx="63" cy="73"/>
              </a:xfrm>
              <a:custGeom>
                <a:avLst/>
                <a:gdLst/>
                <a:ahLst/>
                <a:cxnLst>
                  <a:cxn ang="0">
                    <a:pos x="42" y="65"/>
                  </a:cxn>
                  <a:cxn ang="0">
                    <a:pos x="58" y="72"/>
                  </a:cxn>
                  <a:cxn ang="0">
                    <a:pos x="62" y="72"/>
                  </a:cxn>
                  <a:cxn ang="0">
                    <a:pos x="62" y="67"/>
                  </a:cxn>
                  <a:cxn ang="0">
                    <a:pos x="58" y="65"/>
                  </a:cxn>
                  <a:cxn ang="0">
                    <a:pos x="58" y="62"/>
                  </a:cxn>
                  <a:cxn ang="0">
                    <a:pos x="44" y="56"/>
                  </a:cxn>
                  <a:cxn ang="0">
                    <a:pos x="37" y="45"/>
                  </a:cxn>
                  <a:cxn ang="0">
                    <a:pos x="31" y="34"/>
                  </a:cxn>
                  <a:cxn ang="0">
                    <a:pos x="26" y="20"/>
                  </a:cxn>
                  <a:cxn ang="0">
                    <a:pos x="9" y="0"/>
                  </a:cxn>
                  <a:cxn ang="0">
                    <a:pos x="6" y="4"/>
                  </a:cxn>
                  <a:cxn ang="0">
                    <a:pos x="2" y="9"/>
                  </a:cxn>
                  <a:cxn ang="0">
                    <a:pos x="0" y="11"/>
                  </a:cxn>
                  <a:cxn ang="0">
                    <a:pos x="0" y="18"/>
                  </a:cxn>
                  <a:cxn ang="0">
                    <a:pos x="0" y="20"/>
                  </a:cxn>
                  <a:cxn ang="0">
                    <a:pos x="0" y="20"/>
                  </a:cxn>
                  <a:cxn ang="0">
                    <a:pos x="0" y="20"/>
                  </a:cxn>
                  <a:cxn ang="0">
                    <a:pos x="0" y="20"/>
                  </a:cxn>
                  <a:cxn ang="0">
                    <a:pos x="9" y="31"/>
                  </a:cxn>
                  <a:cxn ang="0">
                    <a:pos x="20" y="45"/>
                  </a:cxn>
                  <a:cxn ang="0">
                    <a:pos x="31" y="56"/>
                  </a:cxn>
                  <a:cxn ang="0">
                    <a:pos x="42" y="6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a:effectLst/>
            </p:spPr>
            <p:txBody>
              <a:bodyPr/>
              <a:lstStyle/>
              <a:p>
                <a:endParaRPr lang="ar-JO"/>
              </a:p>
            </p:txBody>
          </p:sp>
        </p:grpSp>
      </p:grpSp>
      <p:sp>
        <p:nvSpPr>
          <p:cNvPr id="63516" name="Rectangle 1052"/>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63517" name="Rectangle 1053"/>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63518" name="Rectangle 1054"/>
          <p:cNvSpPr>
            <a:spLocks noGrp="1" noChangeArrowheads="1"/>
          </p:cNvSpPr>
          <p:nvPr>
            <p:ph type="dt" sz="quarter" idx="2"/>
          </p:nvPr>
        </p:nvSpPr>
        <p:spPr/>
        <p:txBody>
          <a:bodyPr/>
          <a:lstStyle>
            <a:lvl1pPr>
              <a:defRPr>
                <a:solidFill>
                  <a:srgbClr val="FFFFFF"/>
                </a:solidFill>
              </a:defRPr>
            </a:lvl1pPr>
          </a:lstStyle>
          <a:p>
            <a:endParaRPr lang="en-US"/>
          </a:p>
        </p:txBody>
      </p:sp>
      <p:sp>
        <p:nvSpPr>
          <p:cNvPr id="63519" name="Rectangle 1055"/>
          <p:cNvSpPr>
            <a:spLocks noGrp="1" noChangeArrowheads="1"/>
          </p:cNvSpPr>
          <p:nvPr>
            <p:ph type="ftr" sz="quarter" idx="3"/>
          </p:nvPr>
        </p:nvSpPr>
        <p:spPr/>
        <p:txBody>
          <a:bodyPr/>
          <a:lstStyle>
            <a:lvl1pPr>
              <a:defRPr>
                <a:solidFill>
                  <a:srgbClr val="FFFFFF"/>
                </a:solidFill>
              </a:defRPr>
            </a:lvl1pPr>
          </a:lstStyle>
          <a:p>
            <a:endParaRPr lang="en-US"/>
          </a:p>
        </p:txBody>
      </p:sp>
      <p:sp>
        <p:nvSpPr>
          <p:cNvPr id="63520" name="Rectangle 1056"/>
          <p:cNvSpPr>
            <a:spLocks noGrp="1" noChangeArrowheads="1"/>
          </p:cNvSpPr>
          <p:nvPr>
            <p:ph type="sldNum" sz="quarter" idx="4"/>
          </p:nvPr>
        </p:nvSpPr>
        <p:spPr/>
        <p:txBody>
          <a:bodyPr/>
          <a:lstStyle>
            <a:lvl1pPr>
              <a:defRPr>
                <a:solidFill>
                  <a:srgbClr val="FFFFFF"/>
                </a:solidFill>
              </a:defRPr>
            </a:lvl1pPr>
          </a:lstStyle>
          <a:p>
            <a:fld id="{82B60ECC-BF09-4DDA-B891-5D559FD1FA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E5D91B-7448-4851-9708-4815E53350B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1C6BCE-5698-4AE7-9519-F888B08385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lipArt Placeholder 3"/>
          <p:cNvSpPr>
            <a:spLocks noGrp="1"/>
          </p:cNvSpPr>
          <p:nvPr>
            <p:ph type="clipArt" sz="half" idx="2"/>
          </p:nvPr>
        </p:nvSpPr>
        <p:spPr>
          <a:xfrm>
            <a:off x="4648200" y="1981200"/>
            <a:ext cx="3810000" cy="4114800"/>
          </a:xfrm>
        </p:spPr>
        <p:txBody>
          <a:bodyPr/>
          <a:lstStyle/>
          <a:p>
            <a:endParaRPr lang="ar-JO"/>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FF81AEC-ED94-4B9E-9F23-90C05B456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8F095-7A85-4F60-88F5-8B00D19497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C2BBE0-3A90-4CB4-B223-9C072622F24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30A9F7-85F4-427E-A9B2-9BAFBC7911A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69888F-E4C5-47E2-82CD-10B9388D99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0C79DA-A184-413B-9083-AE4FFA2409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C49E08-D651-46B6-850F-60B65FDD0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1D74C17-AF08-451B-89EE-6B972FFA8E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62371D-F932-4CFD-B1C8-68323C715B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2B1ACF-191F-4E3B-81FE-83C7CD1F1F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1026"/>
          <p:cNvGrpSpPr>
            <a:grpSpLocks/>
          </p:cNvGrpSpPr>
          <p:nvPr/>
        </p:nvGrpSpPr>
        <p:grpSpPr bwMode="auto">
          <a:xfrm>
            <a:off x="685800" y="117475"/>
            <a:ext cx="8456613" cy="6738938"/>
            <a:chOff x="432" y="74"/>
            <a:chExt cx="5327" cy="4245"/>
          </a:xfrm>
        </p:grpSpPr>
        <p:sp>
          <p:nvSpPr>
            <p:cNvPr id="62467" name="Rectangle 1027"/>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p>
              <a:endParaRPr lang="ar-JO"/>
            </a:p>
          </p:txBody>
        </p:sp>
        <p:grpSp>
          <p:nvGrpSpPr>
            <p:cNvPr id="62468" name="Group 1028"/>
            <p:cNvGrpSpPr>
              <a:grpSpLocks/>
            </p:cNvGrpSpPr>
            <p:nvPr/>
          </p:nvGrpSpPr>
          <p:grpSpPr bwMode="auto">
            <a:xfrm>
              <a:off x="2859" y="4250"/>
              <a:ext cx="2729" cy="41"/>
              <a:chOff x="2859" y="4250"/>
              <a:chExt cx="2729" cy="41"/>
            </a:xfrm>
          </p:grpSpPr>
          <p:sp>
            <p:nvSpPr>
              <p:cNvPr id="62469" name="Oval 1029"/>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p>
                <a:endParaRPr lang="ar-JO"/>
              </a:p>
            </p:txBody>
          </p:sp>
          <p:sp>
            <p:nvSpPr>
              <p:cNvPr id="62470" name="Oval 1030"/>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p>
                <a:endParaRPr lang="ar-JO"/>
              </a:p>
            </p:txBody>
          </p:sp>
          <p:sp>
            <p:nvSpPr>
              <p:cNvPr id="62471" name="Oval 1031"/>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p>
                <a:endParaRPr lang="ar-JO"/>
              </a:p>
            </p:txBody>
          </p:sp>
          <p:sp>
            <p:nvSpPr>
              <p:cNvPr id="62472" name="Oval 1032"/>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p>
                <a:endParaRPr lang="ar-JO"/>
              </a:p>
            </p:txBody>
          </p:sp>
          <p:sp>
            <p:nvSpPr>
              <p:cNvPr id="62473" name="Oval 1033"/>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p>
                <a:endParaRPr lang="ar-JO"/>
              </a:p>
            </p:txBody>
          </p:sp>
          <p:sp>
            <p:nvSpPr>
              <p:cNvPr id="62474" name="Oval 1034"/>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p>
                <a:endParaRPr lang="ar-JO"/>
              </a:p>
            </p:txBody>
          </p:sp>
          <p:sp>
            <p:nvSpPr>
              <p:cNvPr id="62475" name="Oval 1035"/>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p>
                <a:endParaRPr lang="ar-JO"/>
              </a:p>
            </p:txBody>
          </p:sp>
          <p:sp>
            <p:nvSpPr>
              <p:cNvPr id="62476" name="Oval 1036"/>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p>
                <a:endParaRPr lang="ar-JO"/>
              </a:p>
            </p:txBody>
          </p:sp>
        </p:grpSp>
        <p:sp>
          <p:nvSpPr>
            <p:cNvPr id="62477" name="Rectangle 1037"/>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p>
              <a:endParaRPr lang="ar-JO"/>
            </a:p>
          </p:txBody>
        </p:sp>
        <p:sp>
          <p:nvSpPr>
            <p:cNvPr id="62478" name="Oval 1038"/>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p>
              <a:endParaRPr lang="ar-JO"/>
            </a:p>
          </p:txBody>
        </p:sp>
        <p:sp>
          <p:nvSpPr>
            <p:cNvPr id="62479" name="Oval 1039"/>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p>
              <a:endParaRPr lang="ar-JO"/>
            </a:p>
          </p:txBody>
        </p:sp>
        <p:sp>
          <p:nvSpPr>
            <p:cNvPr id="62480" name="Oval 1040"/>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p>
              <a:endParaRPr lang="ar-JO"/>
            </a:p>
          </p:txBody>
        </p:sp>
      </p:grpSp>
      <p:sp>
        <p:nvSpPr>
          <p:cNvPr id="62481" name="Rectangle 104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2482" name="Rectangle 104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83" name="Rectangle 104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62484" name="Rectangle 1044"/>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62485" name="Rectangle 1045"/>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B143DB8D-4FEC-4906-96DE-075F5A2674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image" Target="../media/image6.wmf"/><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685800" y="1878013"/>
            <a:ext cx="7772400" cy="1349375"/>
          </a:xfrm>
        </p:spPr>
        <p:txBody>
          <a:bodyPr/>
          <a:lstStyle/>
          <a:p>
            <a:pPr eaLnBrk="1" hangingPunct="1">
              <a:defRPr/>
            </a:pPr>
            <a:r>
              <a:rPr lang="ar-JO" sz="4800" smtClean="0">
                <a:solidFill>
                  <a:schemeClr val="accent2"/>
                </a:solidFill>
                <a:cs typeface="Andalus" pitchFamily="2" charset="-78"/>
              </a:rPr>
              <a:t>بسم الله الرحمن الرحيم</a:t>
            </a:r>
            <a:r>
              <a:rPr lang="en-US" smtClean="0">
                <a:solidFill>
                  <a:schemeClr val="accent2"/>
                </a:solidFill>
                <a:cs typeface="Andalus" pitchFamily="2" charset="-78"/>
              </a:rPr>
              <a:t/>
            </a:r>
            <a:br>
              <a:rPr lang="en-US" smtClean="0">
                <a:solidFill>
                  <a:schemeClr val="accent2"/>
                </a:solidFill>
                <a:cs typeface="Andalus" pitchFamily="2" charset="-78"/>
              </a:rPr>
            </a:br>
            <a:endParaRPr lang="en-US" smtClean="0">
              <a:solidFill>
                <a:schemeClr val="accent2"/>
              </a:solidFill>
              <a:cs typeface="Andalus" pitchFamily="2" charset="-78"/>
            </a:endParaRPr>
          </a:p>
        </p:txBody>
      </p:sp>
      <p:sp>
        <p:nvSpPr>
          <p:cNvPr id="124931" name="Rectangle 3"/>
          <p:cNvSpPr>
            <a:spLocks noGrp="1" noChangeArrowheads="1"/>
          </p:cNvSpPr>
          <p:nvPr>
            <p:ph type="subTitle" idx="1"/>
          </p:nvPr>
        </p:nvSpPr>
        <p:spPr/>
        <p:txBody>
          <a:bodyPr/>
          <a:lstStyle/>
          <a:p>
            <a:pPr eaLnBrk="1" hangingPunct="1">
              <a:defRPr/>
            </a:pPr>
            <a:r>
              <a:rPr lang="ar-SA" sz="4400" b="1" smtClean="0">
                <a:solidFill>
                  <a:srgbClr val="000000"/>
                </a:solidFill>
                <a:effectLst>
                  <a:outerShdw blurRad="38100" dist="38100" dir="2700000" algn="tl">
                    <a:srgbClr val="FFFFFF"/>
                  </a:outerShdw>
                </a:effectLst>
                <a:cs typeface="Simplified Arabic" pitchFamily="2" charset="-78"/>
              </a:rPr>
              <a:t>الحمد لله رب العالمين والصلاة والسلام على نبينا محمد خاتم الأنبياء وسيد المرسلين وعلى آله وصحبه أجمعين وبعد</a:t>
            </a:r>
            <a:endParaRPr lang="en-US" sz="4400" b="1" smtClean="0">
              <a:solidFill>
                <a:srgbClr val="000000"/>
              </a:solidFill>
              <a:effectLst>
                <a:outerShdw blurRad="38100" dist="38100" dir="2700000" algn="tl">
                  <a:srgbClr val="FFFFFF"/>
                </a:outerShdw>
              </a:effectLst>
              <a:cs typeface="Simplified Arabic" pitchFamily="2"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1861A8-1B58-42BA-86ED-3C24B303BFEC}" type="slidenum">
              <a:rPr lang="en-US"/>
              <a:pPr/>
              <a:t>10</a:t>
            </a:fld>
            <a:endParaRPr lang="en-US"/>
          </a:p>
        </p:txBody>
      </p:sp>
      <p:sp>
        <p:nvSpPr>
          <p:cNvPr id="34818" name="Rectangle 2"/>
          <p:cNvSpPr>
            <a:spLocks noGrp="1" noChangeArrowheads="1"/>
          </p:cNvSpPr>
          <p:nvPr>
            <p:ph type="title"/>
          </p:nvPr>
        </p:nvSpPr>
        <p:spPr/>
        <p:txBody>
          <a:bodyPr/>
          <a:lstStyle/>
          <a:p>
            <a:r>
              <a:rPr lang="en-US"/>
              <a:t>Sociological perspective</a:t>
            </a:r>
          </a:p>
        </p:txBody>
      </p:sp>
      <p:sp>
        <p:nvSpPr>
          <p:cNvPr id="34819" name="Rectangle 3"/>
          <p:cNvSpPr>
            <a:spLocks noGrp="1" noChangeArrowheads="1"/>
          </p:cNvSpPr>
          <p:nvPr>
            <p:ph type="body" idx="1"/>
          </p:nvPr>
        </p:nvSpPr>
        <p:spPr/>
        <p:txBody>
          <a:bodyPr/>
          <a:lstStyle/>
          <a:p>
            <a:pPr>
              <a:lnSpc>
                <a:spcPct val="90000"/>
              </a:lnSpc>
            </a:pPr>
            <a:r>
              <a:rPr lang="en-US"/>
              <a:t>Mental disorders are type of deviant behavior, not a disease process.</a:t>
            </a:r>
          </a:p>
          <a:p>
            <a:pPr>
              <a:lnSpc>
                <a:spcPct val="90000"/>
              </a:lnSpc>
            </a:pPr>
            <a:r>
              <a:rPr lang="en-US"/>
              <a:t>Those who are seen as mentally ill are those who violate social rules, don’t behave appropriately.</a:t>
            </a:r>
          </a:p>
          <a:p>
            <a:pPr>
              <a:lnSpc>
                <a:spcPct val="90000"/>
              </a:lnSpc>
            </a:pPr>
            <a:r>
              <a:rPr lang="en-US"/>
              <a:t>Individuals who become labeled as mentally ill are those not powerful enough to resist such labels.</a:t>
            </a:r>
          </a:p>
          <a:p>
            <a:pPr>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396C73-D7A7-40D0-AC27-C6767528ADD2}" type="slidenum">
              <a:rPr lang="en-US"/>
              <a:pPr/>
              <a:t>11</a:t>
            </a:fld>
            <a:endParaRPr lang="en-US"/>
          </a:p>
        </p:txBody>
      </p:sp>
      <p:sp>
        <p:nvSpPr>
          <p:cNvPr id="39938" name="Rectangle 2"/>
          <p:cNvSpPr>
            <a:spLocks noGrp="1" noChangeArrowheads="1"/>
          </p:cNvSpPr>
          <p:nvPr>
            <p:ph type="title"/>
          </p:nvPr>
        </p:nvSpPr>
        <p:spPr/>
        <p:txBody>
          <a:bodyPr/>
          <a:lstStyle/>
          <a:p>
            <a:r>
              <a:rPr lang="en-US"/>
              <a:t>How can mental illness be measured?</a:t>
            </a:r>
          </a:p>
        </p:txBody>
      </p:sp>
      <p:sp>
        <p:nvSpPr>
          <p:cNvPr id="39939" name="Rectangle 3"/>
          <p:cNvSpPr>
            <a:spLocks noGrp="1" noChangeArrowheads="1"/>
          </p:cNvSpPr>
          <p:nvPr>
            <p:ph type="body" idx="1"/>
          </p:nvPr>
        </p:nvSpPr>
        <p:spPr/>
        <p:txBody>
          <a:bodyPr/>
          <a:lstStyle/>
          <a:p>
            <a:r>
              <a:rPr lang="en-US"/>
              <a:t>Some researchers (sociologists, public health specialists, social workers) prefer to study how mental illness develops in communities, rather than its manifestations in those who are being treated for mental illness.</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8D6D71-44D8-499B-8E1A-65BB2B083409}" type="slidenum">
              <a:rPr lang="en-US"/>
              <a:pPr/>
              <a:t>12</a:t>
            </a:fld>
            <a:endParaRPr lang="en-US"/>
          </a:p>
        </p:txBody>
      </p:sp>
      <p:sp>
        <p:nvSpPr>
          <p:cNvPr id="46082" name="Rectangle 2"/>
          <p:cNvSpPr>
            <a:spLocks noGrp="1" noChangeArrowheads="1"/>
          </p:cNvSpPr>
          <p:nvPr>
            <p:ph type="title"/>
          </p:nvPr>
        </p:nvSpPr>
        <p:spPr/>
        <p:txBody>
          <a:bodyPr/>
          <a:lstStyle/>
          <a:p>
            <a:r>
              <a:rPr lang="en-US"/>
              <a:t>What causes mental illness?</a:t>
            </a:r>
          </a:p>
        </p:txBody>
      </p:sp>
      <p:sp>
        <p:nvSpPr>
          <p:cNvPr id="46083" name="Rectangle 3"/>
          <p:cNvSpPr>
            <a:spLocks noGrp="1" noChangeArrowheads="1"/>
          </p:cNvSpPr>
          <p:nvPr>
            <p:ph type="body" idx="1"/>
          </p:nvPr>
        </p:nvSpPr>
        <p:spPr/>
        <p:txBody>
          <a:bodyPr/>
          <a:lstStyle/>
          <a:p>
            <a:r>
              <a:rPr lang="en-US"/>
              <a:t>No one really knows.  Research so far is inconclusive.</a:t>
            </a:r>
          </a:p>
          <a:p>
            <a:r>
              <a:rPr lang="en-US"/>
              <a:t>Research is being carried out from diverse perspectives:</a:t>
            </a:r>
          </a:p>
          <a:p>
            <a:pPr lvl="1"/>
            <a:r>
              <a:rPr lang="en-US"/>
              <a:t>Psychological</a:t>
            </a:r>
          </a:p>
          <a:p>
            <a:pPr lvl="1"/>
            <a:r>
              <a:rPr lang="en-US"/>
              <a:t>Biological</a:t>
            </a:r>
          </a:p>
          <a:p>
            <a:pPr lvl="1"/>
            <a:r>
              <a:rPr lang="en-US"/>
              <a:t>Sociological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 calcmode="lin" valueType="num">
                                      <p:cBhvr additive="base">
                                        <p:cTn id="21"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6083">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calcmode="lin" valueType="num">
                                      <p:cBhvr additive="base">
                                        <p:cTn id="25"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589E9C-79F6-40A9-A55D-06B36608E430}" type="slidenum">
              <a:rPr lang="en-US"/>
              <a:pPr/>
              <a:t>13</a:t>
            </a:fld>
            <a:endParaRPr lang="en-US"/>
          </a:p>
        </p:txBody>
      </p:sp>
      <p:sp>
        <p:nvSpPr>
          <p:cNvPr id="59394" name="Rectangle 2"/>
          <p:cNvSpPr>
            <a:spLocks noGrp="1" noChangeArrowheads="1"/>
          </p:cNvSpPr>
          <p:nvPr>
            <p:ph type="title"/>
          </p:nvPr>
        </p:nvSpPr>
        <p:spPr/>
        <p:txBody>
          <a:bodyPr/>
          <a:lstStyle/>
          <a:p>
            <a:r>
              <a:rPr lang="en-US"/>
              <a:t>Biological, developmental, or social?</a:t>
            </a:r>
          </a:p>
        </p:txBody>
      </p:sp>
      <p:sp>
        <p:nvSpPr>
          <p:cNvPr id="59395" name="Rectangle 3"/>
          <p:cNvSpPr>
            <a:spLocks noGrp="1" noChangeArrowheads="1"/>
          </p:cNvSpPr>
          <p:nvPr>
            <p:ph type="body" idx="1"/>
          </p:nvPr>
        </p:nvSpPr>
        <p:spPr/>
        <p:txBody>
          <a:bodyPr/>
          <a:lstStyle/>
          <a:p>
            <a:pPr>
              <a:buNone/>
            </a:pPr>
            <a:endParaRPr lang="en-US" dirty="0"/>
          </a:p>
          <a:p>
            <a:r>
              <a:rPr lang="en-US" sz="3600" dirty="0"/>
              <a:t>Causes are complex, involving some combination of biological vulnerability, environmental conditions, social stressors, social network and supports, psychological orientations, and learned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0D60CC-A82F-47DE-845A-643B1D8A6F7C}" type="slidenum">
              <a:rPr lang="en-US"/>
              <a:pPr/>
              <a:t>14</a:t>
            </a:fld>
            <a:endParaRPr lang="en-US"/>
          </a:p>
        </p:txBody>
      </p:sp>
      <p:sp>
        <p:nvSpPr>
          <p:cNvPr id="48130" name="Rectangle 2"/>
          <p:cNvSpPr>
            <a:spLocks noGrp="1" noChangeArrowheads="1"/>
          </p:cNvSpPr>
          <p:nvPr>
            <p:ph type="title"/>
          </p:nvPr>
        </p:nvSpPr>
        <p:spPr/>
        <p:txBody>
          <a:bodyPr/>
          <a:lstStyle/>
          <a:p>
            <a:r>
              <a:rPr lang="en-US"/>
              <a:t>Possible biological causation:</a:t>
            </a:r>
          </a:p>
        </p:txBody>
      </p:sp>
      <p:sp>
        <p:nvSpPr>
          <p:cNvPr id="48131" name="Rectangle 3"/>
          <p:cNvSpPr>
            <a:spLocks noGrp="1" noChangeArrowheads="1"/>
          </p:cNvSpPr>
          <p:nvPr>
            <p:ph type="body" idx="1"/>
          </p:nvPr>
        </p:nvSpPr>
        <p:spPr/>
        <p:txBody>
          <a:bodyPr/>
          <a:lstStyle/>
          <a:p>
            <a:pPr>
              <a:buFont typeface="Wingdings" pitchFamily="2" charset="2"/>
              <a:buNone/>
            </a:pPr>
            <a:r>
              <a:rPr lang="en-US"/>
              <a:t>Factors examined by researchers:</a:t>
            </a:r>
          </a:p>
          <a:p>
            <a:r>
              <a:rPr lang="en-US"/>
              <a:t>Genetics</a:t>
            </a:r>
          </a:p>
          <a:p>
            <a:r>
              <a:rPr lang="en-US"/>
              <a:t>Neurochemisty</a:t>
            </a:r>
          </a:p>
          <a:p>
            <a:r>
              <a:rPr lang="en-US"/>
              <a:t>Viral causation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467DF2-895A-4300-BAA5-DB5110896B85}" type="slidenum">
              <a:rPr lang="en-US"/>
              <a:pPr/>
              <a:t>15</a:t>
            </a:fld>
            <a:endParaRPr lang="en-US"/>
          </a:p>
        </p:txBody>
      </p:sp>
      <p:sp>
        <p:nvSpPr>
          <p:cNvPr id="49154" name="Rectangle 2"/>
          <p:cNvSpPr>
            <a:spLocks noGrp="1" noChangeArrowheads="1"/>
          </p:cNvSpPr>
          <p:nvPr>
            <p:ph type="title"/>
          </p:nvPr>
        </p:nvSpPr>
        <p:spPr/>
        <p:txBody>
          <a:bodyPr/>
          <a:lstStyle/>
          <a:p>
            <a:r>
              <a:rPr lang="en-US"/>
              <a:t>Possible environmental/social causation:</a:t>
            </a:r>
          </a:p>
        </p:txBody>
      </p:sp>
      <p:sp>
        <p:nvSpPr>
          <p:cNvPr id="49155" name="Rectangle 3"/>
          <p:cNvSpPr>
            <a:spLocks noGrp="1" noChangeArrowheads="1"/>
          </p:cNvSpPr>
          <p:nvPr>
            <p:ph type="body" idx="1"/>
          </p:nvPr>
        </p:nvSpPr>
        <p:spPr/>
        <p:txBody>
          <a:bodyPr/>
          <a:lstStyle/>
          <a:p>
            <a:pPr>
              <a:lnSpc>
                <a:spcPct val="90000"/>
              </a:lnSpc>
              <a:buFont typeface="Wingdings" pitchFamily="2" charset="2"/>
              <a:buNone/>
            </a:pPr>
            <a:r>
              <a:rPr lang="en-US"/>
              <a:t>Factors examined by researchers:</a:t>
            </a:r>
          </a:p>
          <a:p>
            <a:pPr>
              <a:lnSpc>
                <a:spcPct val="90000"/>
              </a:lnSpc>
            </a:pPr>
            <a:r>
              <a:rPr lang="en-US"/>
              <a:t>Chronic strains in the environment</a:t>
            </a:r>
          </a:p>
          <a:p>
            <a:pPr lvl="1">
              <a:lnSpc>
                <a:spcPct val="90000"/>
              </a:lnSpc>
            </a:pPr>
            <a:r>
              <a:rPr lang="en-US" sz="2000"/>
              <a:t>Poverty</a:t>
            </a:r>
          </a:p>
          <a:p>
            <a:pPr lvl="1">
              <a:lnSpc>
                <a:spcPct val="90000"/>
              </a:lnSpc>
            </a:pPr>
            <a:r>
              <a:rPr lang="en-US" sz="2000"/>
              <a:t>Poor living conditions</a:t>
            </a:r>
          </a:p>
          <a:p>
            <a:pPr lvl="1">
              <a:lnSpc>
                <a:spcPct val="90000"/>
              </a:lnSpc>
            </a:pPr>
            <a:r>
              <a:rPr lang="en-US" sz="2000"/>
              <a:t>Dangerous neighborhoods</a:t>
            </a:r>
          </a:p>
          <a:p>
            <a:pPr lvl="1">
              <a:lnSpc>
                <a:spcPct val="90000"/>
              </a:lnSpc>
            </a:pPr>
            <a:r>
              <a:rPr lang="en-US" sz="2000"/>
              <a:t>Overwhelming role responsibilities</a:t>
            </a:r>
          </a:p>
          <a:p>
            <a:pPr>
              <a:lnSpc>
                <a:spcPct val="90000"/>
              </a:lnSpc>
            </a:pPr>
            <a:r>
              <a:rPr lang="en-US"/>
              <a:t>Negative life events—stress and coping</a:t>
            </a:r>
          </a:p>
          <a:p>
            <a:pPr lvl="1">
              <a:lnSpc>
                <a:spcPct val="90000"/>
              </a:lnSpc>
            </a:pPr>
            <a:r>
              <a:rPr lang="en-US" sz="2000"/>
              <a:t>Natural disasters</a:t>
            </a:r>
          </a:p>
          <a:p>
            <a:pPr lvl="1">
              <a:lnSpc>
                <a:spcPct val="90000"/>
              </a:lnSpc>
            </a:pPr>
            <a:r>
              <a:rPr lang="en-US" sz="2000"/>
              <a:t>Unemployment</a:t>
            </a:r>
          </a:p>
          <a:p>
            <a:pPr lvl="1">
              <a:lnSpc>
                <a:spcPct val="90000"/>
              </a:lnSpc>
            </a:pPr>
            <a:r>
              <a:rPr lang="en-US" sz="2000"/>
              <a:t>Adjusting to new environments and roles</a:t>
            </a:r>
          </a:p>
          <a:p>
            <a:pPr lvl="1">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calcmode="lin" valueType="num">
                                      <p:cBhvr additive="base">
                                        <p:cTn id="1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anim calcmode="lin" valueType="num">
                                      <p:cBhvr additive="base">
                                        <p:cTn id="21"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15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 calcmode="lin" valueType="num">
                                      <p:cBhvr additive="base">
                                        <p:cTn id="25"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9155">
                                            <p:txEl>
                                              <p:pRg st="5" end="5"/>
                                            </p:txEl>
                                          </p:spTgt>
                                        </p:tgtEl>
                                        <p:attrNameLst>
                                          <p:attrName>style.visibility</p:attrName>
                                        </p:attrNameLst>
                                      </p:cBhvr>
                                      <p:to>
                                        <p:strVal val="visible"/>
                                      </p:to>
                                    </p:set>
                                    <p:anim calcmode="lin" valueType="num">
                                      <p:cBhvr additive="base">
                                        <p:cTn id="29"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anim calcmode="lin" valueType="num">
                                      <p:cBhvr additive="base">
                                        <p:cTn id="35"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5">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9155">
                                            <p:txEl>
                                              <p:pRg st="7" end="7"/>
                                            </p:txEl>
                                          </p:spTgt>
                                        </p:tgtEl>
                                        <p:attrNameLst>
                                          <p:attrName>style.visibility</p:attrName>
                                        </p:attrNameLst>
                                      </p:cBhvr>
                                      <p:to>
                                        <p:strVal val="visible"/>
                                      </p:to>
                                    </p:set>
                                    <p:anim calcmode="lin" valueType="num">
                                      <p:cBhvr additive="base">
                                        <p:cTn id="39" dur="500" fill="hold"/>
                                        <p:tgtEl>
                                          <p:spTgt spid="491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9155">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9155">
                                            <p:txEl>
                                              <p:pRg st="8" end="8"/>
                                            </p:txEl>
                                          </p:spTgt>
                                        </p:tgtEl>
                                        <p:attrNameLst>
                                          <p:attrName>style.visibility</p:attrName>
                                        </p:attrNameLst>
                                      </p:cBhvr>
                                      <p:to>
                                        <p:strVal val="visible"/>
                                      </p:to>
                                    </p:set>
                                    <p:anim calcmode="lin" valueType="num">
                                      <p:cBhvr additive="base">
                                        <p:cTn id="43" dur="500" fill="hold"/>
                                        <p:tgtEl>
                                          <p:spTgt spid="491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5">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9155">
                                            <p:txEl>
                                              <p:pRg st="9" end="9"/>
                                            </p:txEl>
                                          </p:spTgt>
                                        </p:tgtEl>
                                        <p:attrNameLst>
                                          <p:attrName>style.visibility</p:attrName>
                                        </p:attrNameLst>
                                      </p:cBhvr>
                                      <p:to>
                                        <p:strVal val="visible"/>
                                      </p:to>
                                    </p:set>
                                    <p:anim calcmode="lin" valueType="num">
                                      <p:cBhvr additive="base">
                                        <p:cTn id="47" dur="500" fill="hold"/>
                                        <p:tgtEl>
                                          <p:spTgt spid="4915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9155">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482EAE-9A66-4BB4-8299-418666B48340}" type="slidenum">
              <a:rPr lang="en-US"/>
              <a:pPr/>
              <a:t>16</a:t>
            </a:fld>
            <a:endParaRPr lang="en-US"/>
          </a:p>
        </p:txBody>
      </p:sp>
      <p:sp>
        <p:nvSpPr>
          <p:cNvPr id="56322" name="Rectangle 2"/>
          <p:cNvSpPr>
            <a:spLocks noGrp="1" noChangeArrowheads="1"/>
          </p:cNvSpPr>
          <p:nvPr>
            <p:ph type="title"/>
          </p:nvPr>
        </p:nvSpPr>
        <p:spPr/>
        <p:txBody>
          <a:bodyPr/>
          <a:lstStyle/>
          <a:p>
            <a:r>
              <a:rPr lang="en-US"/>
              <a:t>Disease or problem in living?</a:t>
            </a:r>
          </a:p>
        </p:txBody>
      </p:sp>
      <p:sp>
        <p:nvSpPr>
          <p:cNvPr id="56323" name="Rectangle 3"/>
          <p:cNvSpPr>
            <a:spLocks noGrp="1" noChangeArrowheads="1"/>
          </p:cNvSpPr>
          <p:nvPr>
            <p:ph type="body" idx="1"/>
          </p:nvPr>
        </p:nvSpPr>
        <p:spPr/>
        <p:txBody>
          <a:bodyPr/>
          <a:lstStyle/>
          <a:p>
            <a:r>
              <a:rPr lang="en-US" sz="2800"/>
              <a:t>Some problematic behaviors are given the status of disease in DSM:</a:t>
            </a:r>
          </a:p>
          <a:p>
            <a:pPr lvl="1"/>
            <a:r>
              <a:rPr lang="en-US" sz="2800"/>
              <a:t>Alcohol abuse and dependence</a:t>
            </a:r>
          </a:p>
          <a:p>
            <a:pPr lvl="1"/>
            <a:r>
              <a:rPr lang="en-US" sz="2800"/>
              <a:t>Drug abuse</a:t>
            </a:r>
          </a:p>
          <a:p>
            <a:pPr lvl="1"/>
            <a:r>
              <a:rPr lang="en-US" sz="2800"/>
              <a:t>Conduct disorders in children</a:t>
            </a:r>
          </a:p>
          <a:p>
            <a:r>
              <a:rPr lang="en-US" sz="2800"/>
              <a:t>They may not really fit into the disease model</a:t>
            </a:r>
          </a:p>
          <a:p>
            <a:r>
              <a:rPr lang="en-US" sz="2800"/>
              <a:t>It may be more valid to consider them as problems in living</a:t>
            </a:r>
          </a:p>
          <a:p>
            <a:pPr>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 calcmode="lin" valueType="num">
                                      <p:cBhvr additive="base">
                                        <p:cTn id="15"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6323">
                                            <p:txEl>
                                              <p:pRg st="5" end="5"/>
                                            </p:txEl>
                                          </p:spTgt>
                                        </p:tgtEl>
                                        <p:attrNameLst>
                                          <p:attrName>style.visibility</p:attrName>
                                        </p:attrNameLst>
                                      </p:cBhvr>
                                      <p:to>
                                        <p:strVal val="visible"/>
                                      </p:to>
                                    </p:set>
                                    <p:anim calcmode="lin" valueType="num">
                                      <p:cBhvr additive="base">
                                        <p:cTn id="31"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01B22A-22DA-4322-880A-10C31308F87B}" type="slidenum">
              <a:rPr lang="en-US"/>
              <a:pPr/>
              <a:t>17</a:t>
            </a:fld>
            <a:endParaRPr lang="en-US"/>
          </a:p>
        </p:txBody>
      </p:sp>
      <p:sp>
        <p:nvSpPr>
          <p:cNvPr id="60418" name="Rectangle 2"/>
          <p:cNvSpPr>
            <a:spLocks noGrp="1" noChangeArrowheads="1"/>
          </p:cNvSpPr>
          <p:nvPr>
            <p:ph type="title"/>
          </p:nvPr>
        </p:nvSpPr>
        <p:spPr/>
        <p:txBody>
          <a:bodyPr/>
          <a:lstStyle/>
          <a:p>
            <a:r>
              <a:rPr lang="en-US"/>
              <a:t>Public definitions of mental illness</a:t>
            </a:r>
          </a:p>
        </p:txBody>
      </p:sp>
      <p:sp>
        <p:nvSpPr>
          <p:cNvPr id="60419" name="Rectangle 3"/>
          <p:cNvSpPr>
            <a:spLocks noGrp="1" noChangeArrowheads="1"/>
          </p:cNvSpPr>
          <p:nvPr>
            <p:ph type="body" idx="1"/>
          </p:nvPr>
        </p:nvSpPr>
        <p:spPr/>
        <p:txBody>
          <a:bodyPr/>
          <a:lstStyle/>
          <a:p>
            <a:r>
              <a:rPr lang="en-US"/>
              <a:t>Most people who seek treatment for mental disorders do so because they feel distressed.  </a:t>
            </a:r>
          </a:p>
          <a:p>
            <a:r>
              <a:rPr lang="en-US"/>
              <a:t>Some people, however, feel they do not need help but are identified by others (e.g., family, friends, police, schools, employers).  Evaluators have to make difficult judgments in such cases. </a:t>
            </a:r>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Mental health consists in mood and </a:t>
            </a:r>
            <a:r>
              <a:rPr lang="en-US" dirty="0" err="1" smtClean="0"/>
              <a:t>behaviour</a:t>
            </a:r>
            <a:r>
              <a:rPr lang="en-US" dirty="0" smtClean="0"/>
              <a:t> appropriate to the situation based upon </a:t>
            </a:r>
          </a:p>
          <a:p>
            <a:r>
              <a:rPr lang="en-US" dirty="0" smtClean="0"/>
              <a:t>INSIGHT</a:t>
            </a:r>
          </a:p>
          <a:p>
            <a:r>
              <a:rPr lang="en-US" dirty="0" smtClean="0"/>
              <a:t>UNDERSTANDING</a:t>
            </a:r>
          </a:p>
          <a:p>
            <a:r>
              <a:rPr lang="en-US" dirty="0" smtClean="0"/>
              <a:t>INTELLIGENCE</a:t>
            </a:r>
          </a:p>
          <a:p>
            <a:r>
              <a:rPr lang="en-US" dirty="0" smtClean="0"/>
              <a:t>PREVIOUS EXPERIENCE</a:t>
            </a:r>
          </a:p>
          <a:p>
            <a:endParaRPr lang="en-US" dirty="0" smtClean="0"/>
          </a:p>
          <a:p>
            <a:endParaRPr lang="ar-JO" dirty="0"/>
          </a:p>
        </p:txBody>
      </p:sp>
      <p:sp>
        <p:nvSpPr>
          <p:cNvPr id="4" name="Slide Number Placeholder 3"/>
          <p:cNvSpPr>
            <a:spLocks noGrp="1"/>
          </p:cNvSpPr>
          <p:nvPr>
            <p:ph type="sldNum" sz="quarter" idx="12"/>
          </p:nvPr>
        </p:nvSpPr>
        <p:spPr/>
        <p:txBody>
          <a:bodyPr/>
          <a:lstStyle/>
          <a:p>
            <a:fld id="{ECC2BBE0-3A90-4CB4-B223-9C072622F24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The </a:t>
            </a:r>
            <a:r>
              <a:rPr lang="en-US" dirty="0" err="1" smtClean="0"/>
              <a:t>behaviour</a:t>
            </a:r>
            <a:r>
              <a:rPr lang="en-US" dirty="0" smtClean="0"/>
              <a:t> will be culturally determined and appropriate to the norms of the </a:t>
            </a:r>
            <a:r>
              <a:rPr lang="en-US" dirty="0" err="1" smtClean="0"/>
              <a:t>society.Thus</a:t>
            </a:r>
            <a:r>
              <a:rPr lang="en-US" dirty="0" smtClean="0"/>
              <a:t> the response to the death of a severely handicapped child by a mother in Europe may be quite different to that of a refugee mother in Afghanistan with such a child to care for.</a:t>
            </a:r>
          </a:p>
          <a:p>
            <a:pPr>
              <a:buNone/>
            </a:pPr>
            <a:r>
              <a:rPr lang="en-US" dirty="0" smtClean="0"/>
              <a:t>The </a:t>
            </a:r>
            <a:r>
              <a:rPr lang="en-US" dirty="0" err="1" smtClean="0"/>
              <a:t>behaviour</a:t>
            </a:r>
            <a:r>
              <a:rPr lang="en-US" dirty="0" smtClean="0"/>
              <a:t>, the response may be different but in each case quite appropriate</a:t>
            </a:r>
          </a:p>
          <a:p>
            <a:endParaRPr lang="ar-JO" dirty="0"/>
          </a:p>
        </p:txBody>
      </p:sp>
      <p:sp>
        <p:nvSpPr>
          <p:cNvPr id="4" name="Slide Number Placeholder 3"/>
          <p:cNvSpPr>
            <a:spLocks noGrp="1"/>
          </p:cNvSpPr>
          <p:nvPr>
            <p:ph type="sldNum" sz="quarter" idx="12"/>
          </p:nvPr>
        </p:nvSpPr>
        <p:spPr/>
        <p:txBody>
          <a:bodyPr/>
          <a:lstStyle/>
          <a:p>
            <a:fld id="{ECC2BBE0-3A90-4CB4-B223-9C072622F24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8"/>
          <p:cNvSpPr>
            <a:spLocks noGrp="1" noChangeArrowheads="1"/>
          </p:cNvSpPr>
          <p:nvPr>
            <p:ph type="sldNum" sz="quarter" idx="4"/>
          </p:nvPr>
        </p:nvSpPr>
        <p:spPr/>
        <p:txBody>
          <a:bodyPr/>
          <a:lstStyle/>
          <a:p>
            <a:fld id="{2291F7CC-6DCC-47A7-8597-43B24750AB65}" type="slidenum">
              <a:rPr lang="en-US"/>
              <a:pPr/>
              <a:t>2</a:t>
            </a:fld>
            <a:endParaRPr lang="en-US"/>
          </a:p>
        </p:txBody>
      </p:sp>
      <p:sp>
        <p:nvSpPr>
          <p:cNvPr id="27650" name="Rectangle 2"/>
          <p:cNvSpPr>
            <a:spLocks noGrp="1" noChangeArrowheads="1"/>
          </p:cNvSpPr>
          <p:nvPr>
            <p:ph type="ctrTitle"/>
          </p:nvPr>
        </p:nvSpPr>
        <p:spPr/>
        <p:txBody>
          <a:bodyPr/>
          <a:lstStyle/>
          <a:p>
            <a:r>
              <a:rPr lang="en-US"/>
              <a:t>Mental Health and Illness</a:t>
            </a:r>
          </a:p>
        </p:txBody>
      </p:sp>
      <p:sp>
        <p:nvSpPr>
          <p:cNvPr id="27651" name="Rectangle 3"/>
          <p:cNvSpPr>
            <a:spLocks noGrp="1" noChangeArrowheads="1"/>
          </p:cNvSpPr>
          <p:nvPr>
            <p:ph type="subTitle" idx="1"/>
          </p:nvPr>
        </p:nvSpPr>
        <p:spPr/>
        <p:txBody>
          <a:bodyPr/>
          <a:lstStyle/>
          <a:p>
            <a:r>
              <a:rPr lang="en-US"/>
              <a:t>Overview of Approaches, Definitions, Perspectives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It is then helpful to try to define mental illness and measure the size and shape of the problem, to identify the determinants, to provide rational therapy and effective prevention.</a:t>
            </a:r>
          </a:p>
          <a:p>
            <a:endParaRPr lang="ar-JO" dirty="0"/>
          </a:p>
        </p:txBody>
      </p:sp>
      <p:sp>
        <p:nvSpPr>
          <p:cNvPr id="4" name="Slide Number Placeholder 3"/>
          <p:cNvSpPr>
            <a:spLocks noGrp="1"/>
          </p:cNvSpPr>
          <p:nvPr>
            <p:ph type="sldNum" sz="quarter" idx="12"/>
          </p:nvPr>
        </p:nvSpPr>
        <p:spPr/>
        <p:txBody>
          <a:bodyPr/>
          <a:lstStyle/>
          <a:p>
            <a:fld id="{ECC2BBE0-3A90-4CB4-B223-9C072622F24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Mental illness is becoming a greater problem in health care</a:t>
            </a:r>
          </a:p>
          <a:p>
            <a:r>
              <a:rPr lang="en-US" dirty="0" smtClean="0"/>
              <a:t>perhaps because of</a:t>
            </a:r>
          </a:p>
          <a:p>
            <a:endParaRPr lang="en-US" dirty="0" smtClean="0"/>
          </a:p>
          <a:p>
            <a:r>
              <a:rPr lang="en-US" dirty="0" smtClean="0"/>
              <a:t>The particular pattern of modern urban life-work pressures, social demands</a:t>
            </a:r>
            <a:r>
              <a:rPr lang="en-US" dirty="0" smtClean="0"/>
              <a:t>, the </a:t>
            </a:r>
            <a:r>
              <a:rPr lang="en-US" dirty="0" smtClean="0"/>
              <a:t>fear of failure</a:t>
            </a:r>
            <a:r>
              <a:rPr lang="en-US" dirty="0" smtClean="0"/>
              <a:t>, unemployment</a:t>
            </a:r>
            <a:r>
              <a:rPr lang="en-US" dirty="0" smtClean="0"/>
              <a:t>, loneliness…..</a:t>
            </a:r>
          </a:p>
          <a:p>
            <a:endParaRPr lang="en-US" dirty="0" smtClean="0"/>
          </a:p>
          <a:p>
            <a:endParaRPr lang="ar-JO" dirty="0"/>
          </a:p>
        </p:txBody>
      </p:sp>
      <p:sp>
        <p:nvSpPr>
          <p:cNvPr id="4" name="Slide Number Placeholder 3"/>
          <p:cNvSpPr>
            <a:spLocks noGrp="1"/>
          </p:cNvSpPr>
          <p:nvPr>
            <p:ph type="sldNum" sz="quarter" idx="12"/>
          </p:nvPr>
        </p:nvSpPr>
        <p:spPr/>
        <p:txBody>
          <a:bodyPr/>
          <a:lstStyle/>
          <a:p>
            <a:fld id="{ECC2BBE0-3A90-4CB4-B223-9C072622F24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ar-JO" dirty="0"/>
          </a:p>
        </p:txBody>
      </p:sp>
      <p:sp>
        <p:nvSpPr>
          <p:cNvPr id="3" name="Content Placeholder 2"/>
          <p:cNvSpPr>
            <a:spLocks noGrp="1"/>
          </p:cNvSpPr>
          <p:nvPr>
            <p:ph idx="1"/>
          </p:nvPr>
        </p:nvSpPr>
        <p:spPr/>
        <p:txBody>
          <a:bodyPr/>
          <a:lstStyle/>
          <a:p>
            <a:r>
              <a:rPr lang="en-US" dirty="0" smtClean="0"/>
              <a:t>The burden of poverty-2 billion people in the world live on less than 2$ per day</a:t>
            </a:r>
          </a:p>
          <a:p>
            <a:endParaRPr lang="en-US" dirty="0" smtClean="0"/>
          </a:p>
          <a:p>
            <a:r>
              <a:rPr lang="en-US" dirty="0" smtClean="0"/>
              <a:t>The increasing proportion of elderly people in the population with  problems around depression, anxiety and dementia</a:t>
            </a:r>
          </a:p>
          <a:p>
            <a:endParaRPr lang="ar-JO" dirty="0"/>
          </a:p>
        </p:txBody>
      </p:sp>
      <p:sp>
        <p:nvSpPr>
          <p:cNvPr id="4" name="Slide Number Placeholder 3"/>
          <p:cNvSpPr>
            <a:spLocks noGrp="1"/>
          </p:cNvSpPr>
          <p:nvPr>
            <p:ph type="sldNum" sz="quarter" idx="12"/>
          </p:nvPr>
        </p:nvSpPr>
        <p:spPr/>
        <p:txBody>
          <a:bodyPr/>
          <a:lstStyle/>
          <a:p>
            <a:fld id="{ECC2BBE0-3A90-4CB4-B223-9C072622F24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dirty="0"/>
          </a:p>
        </p:txBody>
      </p:sp>
      <p:sp>
        <p:nvSpPr>
          <p:cNvPr id="5" name="Content Placeholder 4"/>
          <p:cNvSpPr>
            <a:spLocks noGrp="1"/>
          </p:cNvSpPr>
          <p:nvPr>
            <p:ph idx="1"/>
          </p:nvPr>
        </p:nvSpPr>
        <p:spPr/>
        <p:txBody>
          <a:bodyPr/>
          <a:lstStyle/>
          <a:p>
            <a:r>
              <a:rPr lang="en-US" dirty="0" smtClean="0"/>
              <a:t>Mental illness is a major contributor to the Global Burden of Disease</a:t>
            </a:r>
          </a:p>
          <a:p>
            <a:endParaRPr lang="en-US" dirty="0" smtClean="0"/>
          </a:p>
          <a:p>
            <a:r>
              <a:rPr lang="en-US" dirty="0" smtClean="0"/>
              <a:t>Mental illness accounts for 12% of the disease burden of the world</a:t>
            </a:r>
          </a:p>
          <a:p>
            <a:endParaRPr lang="en-US" dirty="0" smtClean="0"/>
          </a:p>
          <a:p>
            <a:endParaRPr lang="ar-JO" dirty="0"/>
          </a:p>
        </p:txBody>
      </p:sp>
      <p:sp>
        <p:nvSpPr>
          <p:cNvPr id="3" name="Slide Number Placeholder 2"/>
          <p:cNvSpPr>
            <a:spLocks noGrp="1"/>
          </p:cNvSpPr>
          <p:nvPr>
            <p:ph type="sldNum" sz="quarter" idx="12"/>
          </p:nvPr>
        </p:nvSpPr>
        <p:spPr/>
        <p:txBody>
          <a:bodyPr/>
          <a:lstStyle/>
          <a:p>
            <a:fld id="{35C49E08-D651-46B6-850F-60B65FDD0B7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Mental illness is an increasing problem in prevalence and severity</a:t>
            </a:r>
          </a:p>
          <a:p>
            <a:r>
              <a:rPr lang="en-US" dirty="0" smtClean="0"/>
              <a:t>The % of Disability  Lost Years from Mental illness is increasing</a:t>
            </a:r>
          </a:p>
          <a:p>
            <a:r>
              <a:rPr lang="en-US" dirty="0" smtClean="0"/>
              <a:t>In 1990-10% of all DALY’s</a:t>
            </a:r>
          </a:p>
          <a:p>
            <a:r>
              <a:rPr lang="en-US" dirty="0" smtClean="0"/>
              <a:t>In 2000-12% of all DALY’s</a:t>
            </a:r>
          </a:p>
          <a:p>
            <a:r>
              <a:rPr lang="en-US" dirty="0" smtClean="0"/>
              <a:t>In 2020-15% of all DALY’s</a:t>
            </a:r>
          </a:p>
          <a:p>
            <a:pPr>
              <a:buNone/>
            </a:pPr>
            <a:r>
              <a:rPr lang="en-US" dirty="0" smtClean="0"/>
              <a:t>Mental illness can be treated effectively</a:t>
            </a:r>
          </a:p>
        </p:txBody>
      </p:sp>
      <p:sp>
        <p:nvSpPr>
          <p:cNvPr id="4" name="Slide Number Placeholder 3"/>
          <p:cNvSpPr>
            <a:spLocks noGrp="1"/>
          </p:cNvSpPr>
          <p:nvPr>
            <p:ph type="sldNum" sz="quarter" idx="12"/>
          </p:nvPr>
        </p:nvSpPr>
        <p:spPr/>
        <p:txBody>
          <a:bodyPr/>
          <a:lstStyle/>
          <a:p>
            <a:fld id="{ECC2BBE0-3A90-4CB4-B223-9C072622F24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EAC2FD-5B54-425D-B01D-E5A7FBAF238C}" type="slidenum">
              <a:rPr lang="en-US"/>
              <a:pPr/>
              <a:t>25</a:t>
            </a:fld>
            <a:endParaRPr lang="en-US"/>
          </a:p>
        </p:txBody>
      </p:sp>
      <p:sp>
        <p:nvSpPr>
          <p:cNvPr id="11266" name="Rectangle 2"/>
          <p:cNvSpPr>
            <a:spLocks noChangeArrowheads="1"/>
          </p:cNvSpPr>
          <p:nvPr/>
        </p:nvSpPr>
        <p:spPr bwMode="auto">
          <a:xfrm>
            <a:off x="-609600" y="457200"/>
            <a:ext cx="22191663" cy="2647950"/>
          </a:xfrm>
          <a:prstGeom prst="rect">
            <a:avLst/>
          </a:prstGeom>
          <a:noFill/>
          <a:ln w="9525">
            <a:noFill/>
            <a:miter lim="800000"/>
            <a:headEnd/>
            <a:tailEnd/>
          </a:ln>
          <a:effectLst/>
        </p:spPr>
        <p:txBody>
          <a:bodyPr>
            <a:spAutoFit/>
          </a:bodyPr>
          <a:lstStyle/>
          <a:p>
            <a:r>
              <a:rPr lang="en-US"/>
              <a:t>	Mental illness is common 6 in 10 women and 4 in 10 men </a:t>
            </a:r>
          </a:p>
          <a:p>
            <a:r>
              <a:rPr lang="en-US"/>
              <a:t>	in Western Europe and North America will have a</a:t>
            </a:r>
          </a:p>
          <a:p>
            <a:r>
              <a:rPr lang="en-US"/>
              <a:t>	significant mental illness during their lifetime</a:t>
            </a:r>
          </a:p>
          <a:p>
            <a:endParaRPr lang="en-US"/>
          </a:p>
          <a:p>
            <a:r>
              <a:rPr lang="en-US"/>
              <a:t>	Mental illness can affect any one of us</a:t>
            </a:r>
          </a:p>
          <a:p>
            <a:endParaRPr lang="en-US"/>
          </a:p>
          <a:p>
            <a:r>
              <a:rPr lang="en-US"/>
              <a:t>	Mental illness occurs in all societies and cultures</a:t>
            </a:r>
          </a:p>
        </p:txBody>
      </p:sp>
      <p:graphicFrame>
        <p:nvGraphicFramePr>
          <p:cNvPr id="11267" name="Object 3"/>
          <p:cNvGraphicFramePr>
            <a:graphicFrameLocks noChangeAspect="1"/>
          </p:cNvGraphicFramePr>
          <p:nvPr/>
        </p:nvGraphicFramePr>
        <p:xfrm>
          <a:off x="1600200" y="3124200"/>
          <a:ext cx="5154613" cy="3733800"/>
        </p:xfrm>
        <a:graphic>
          <a:graphicData uri="http://schemas.openxmlformats.org/presentationml/2006/ole">
            <p:oleObj spid="_x0000_s11267" name="Clip" r:id="rId4" imgW="5154120" imgH="392868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sp>
        <p:nvSpPr>
          <p:cNvPr id="4" name="Content Placeholder 3"/>
          <p:cNvSpPr>
            <a:spLocks noGrp="1"/>
          </p:cNvSpPr>
          <p:nvPr>
            <p:ph idx="1"/>
          </p:nvPr>
        </p:nvSpPr>
        <p:spPr/>
        <p:txBody>
          <a:bodyPr/>
          <a:lstStyle/>
          <a:p>
            <a:r>
              <a:rPr lang="en-US" dirty="0" smtClean="0"/>
              <a:t>At any one time 300-400 million people in the world have a significant mental illness i.e. 5%</a:t>
            </a:r>
          </a:p>
          <a:p>
            <a:endParaRPr lang="ar-JO" dirty="0"/>
          </a:p>
        </p:txBody>
      </p:sp>
      <p:sp>
        <p:nvSpPr>
          <p:cNvPr id="2" name="Slide Number Placeholder 1"/>
          <p:cNvSpPr>
            <a:spLocks noGrp="1"/>
          </p:cNvSpPr>
          <p:nvPr>
            <p:ph type="sldNum" sz="quarter" idx="12"/>
          </p:nvPr>
        </p:nvSpPr>
        <p:spPr/>
        <p:txBody>
          <a:bodyPr/>
          <a:lstStyle/>
          <a:p>
            <a:fld id="{51D74C17-AF08-451B-89EE-6B972FFA8E2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laceholder 4"/>
          <p:cNvSpPr>
            <a:spLocks noGrp="1"/>
          </p:cNvSpPr>
          <p:nvPr>
            <p:ph type="sldNum" sz="quarter" idx="12"/>
          </p:nvPr>
        </p:nvSpPr>
        <p:spPr/>
        <p:txBody>
          <a:bodyPr/>
          <a:lstStyle/>
          <a:p>
            <a:fld id="{207393C4-B5BC-4515-802F-47F8FC62A4D9}" type="slidenum">
              <a:rPr lang="en-US"/>
              <a:pPr/>
              <a:t>27</a:t>
            </a:fld>
            <a:endParaRPr lang="en-US"/>
          </a:p>
        </p:txBody>
      </p:sp>
      <p:sp>
        <p:nvSpPr>
          <p:cNvPr id="7170" name="Rectangle 2"/>
          <p:cNvSpPr>
            <a:spLocks noGrp="1" noChangeArrowheads="1"/>
          </p:cNvSpPr>
          <p:nvPr>
            <p:ph type="title"/>
          </p:nvPr>
        </p:nvSpPr>
        <p:spPr/>
        <p:txBody>
          <a:bodyPr/>
          <a:lstStyle/>
          <a:p>
            <a:r>
              <a:rPr lang="en-US"/>
              <a:t>A Holistic Approach</a:t>
            </a:r>
          </a:p>
        </p:txBody>
      </p:sp>
      <p:sp>
        <p:nvSpPr>
          <p:cNvPr id="7171" name="AutoShape 3"/>
          <p:cNvSpPr>
            <a:spLocks noChangeArrowheads="1"/>
          </p:cNvSpPr>
          <p:nvPr/>
        </p:nvSpPr>
        <p:spPr bwMode="auto">
          <a:xfrm>
            <a:off x="990600" y="2209800"/>
            <a:ext cx="6553200" cy="36576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ar-JO"/>
          </a:p>
        </p:txBody>
      </p:sp>
      <p:sp>
        <p:nvSpPr>
          <p:cNvPr id="7172" name="Text Box 4"/>
          <p:cNvSpPr txBox="1">
            <a:spLocks noChangeArrowheads="1"/>
          </p:cNvSpPr>
          <p:nvPr/>
        </p:nvSpPr>
        <p:spPr bwMode="auto">
          <a:xfrm>
            <a:off x="4022725" y="1793875"/>
            <a:ext cx="1049338" cy="457200"/>
          </a:xfrm>
          <a:prstGeom prst="rect">
            <a:avLst/>
          </a:prstGeom>
          <a:noFill/>
          <a:ln w="9525">
            <a:noFill/>
            <a:miter lim="800000"/>
            <a:headEnd/>
            <a:tailEnd/>
          </a:ln>
          <a:effectLst/>
        </p:spPr>
        <p:txBody>
          <a:bodyPr wrap="none">
            <a:spAutoFit/>
          </a:bodyPr>
          <a:lstStyle/>
          <a:p>
            <a:r>
              <a:rPr lang="en-US"/>
              <a:t>BODY</a:t>
            </a:r>
          </a:p>
        </p:txBody>
      </p:sp>
      <p:sp>
        <p:nvSpPr>
          <p:cNvPr id="7173" name="Text Box 5"/>
          <p:cNvSpPr txBox="1">
            <a:spLocks noChangeArrowheads="1"/>
          </p:cNvSpPr>
          <p:nvPr/>
        </p:nvSpPr>
        <p:spPr bwMode="auto">
          <a:xfrm>
            <a:off x="669925" y="5832475"/>
            <a:ext cx="998538" cy="457200"/>
          </a:xfrm>
          <a:prstGeom prst="rect">
            <a:avLst/>
          </a:prstGeom>
          <a:noFill/>
          <a:ln w="9525">
            <a:noFill/>
            <a:miter lim="800000"/>
            <a:headEnd/>
            <a:tailEnd/>
          </a:ln>
          <a:effectLst/>
        </p:spPr>
        <p:txBody>
          <a:bodyPr wrap="none">
            <a:spAutoFit/>
          </a:bodyPr>
          <a:lstStyle/>
          <a:p>
            <a:r>
              <a:rPr lang="en-US"/>
              <a:t>MIND</a:t>
            </a:r>
          </a:p>
        </p:txBody>
      </p:sp>
      <p:sp>
        <p:nvSpPr>
          <p:cNvPr id="7174" name="Text Box 6"/>
          <p:cNvSpPr txBox="1">
            <a:spLocks noChangeArrowheads="1"/>
          </p:cNvSpPr>
          <p:nvPr/>
        </p:nvSpPr>
        <p:spPr bwMode="auto">
          <a:xfrm>
            <a:off x="6842125" y="5832475"/>
            <a:ext cx="1116013" cy="457200"/>
          </a:xfrm>
          <a:prstGeom prst="rect">
            <a:avLst/>
          </a:prstGeom>
          <a:noFill/>
          <a:ln w="9525">
            <a:noFill/>
            <a:miter lim="800000"/>
            <a:headEnd/>
            <a:tailEnd/>
          </a:ln>
          <a:effectLst/>
        </p:spPr>
        <p:txBody>
          <a:bodyPr wrap="none">
            <a:spAutoFit/>
          </a:bodyPr>
          <a:lstStyle/>
          <a:p>
            <a:r>
              <a:rPr lang="en-US"/>
              <a:t>SPIRIT</a:t>
            </a:r>
          </a:p>
        </p:txBody>
      </p:sp>
      <p:sp>
        <p:nvSpPr>
          <p:cNvPr id="7177" name="Line 9"/>
          <p:cNvSpPr>
            <a:spLocks noChangeShapeType="1"/>
          </p:cNvSpPr>
          <p:nvPr/>
        </p:nvSpPr>
        <p:spPr bwMode="auto">
          <a:xfrm>
            <a:off x="1524000" y="2362200"/>
            <a:ext cx="4876800" cy="4114800"/>
          </a:xfrm>
          <a:prstGeom prst="line">
            <a:avLst/>
          </a:prstGeom>
          <a:noFill/>
          <a:ln w="9525">
            <a:solidFill>
              <a:schemeClr val="tx1"/>
            </a:solidFill>
            <a:round/>
            <a:headEnd/>
            <a:tailEnd type="triangle" w="med" len="med"/>
          </a:ln>
          <a:effectLst/>
        </p:spPr>
        <p:txBody>
          <a:bodyPr wrap="none" anchor="ctr"/>
          <a:lstStyle/>
          <a:p>
            <a:endParaRPr lang="ar-JO"/>
          </a:p>
        </p:txBody>
      </p:sp>
      <p:sp>
        <p:nvSpPr>
          <p:cNvPr id="7178" name="Text Box 10"/>
          <p:cNvSpPr txBox="1">
            <a:spLocks noChangeArrowheads="1"/>
          </p:cNvSpPr>
          <p:nvPr/>
        </p:nvSpPr>
        <p:spPr bwMode="auto">
          <a:xfrm>
            <a:off x="669925" y="1946275"/>
            <a:ext cx="2028825" cy="457200"/>
          </a:xfrm>
          <a:prstGeom prst="rect">
            <a:avLst/>
          </a:prstGeom>
          <a:noFill/>
          <a:ln w="9525">
            <a:noFill/>
            <a:miter lim="800000"/>
            <a:headEnd/>
            <a:tailEnd/>
          </a:ln>
          <a:effectLst/>
        </p:spPr>
        <p:txBody>
          <a:bodyPr wrap="none">
            <a:spAutoFit/>
          </a:bodyPr>
          <a:lstStyle/>
          <a:p>
            <a:r>
              <a:rPr lang="en-US"/>
              <a:t>Arrow of Time</a:t>
            </a:r>
          </a:p>
        </p:txBody>
      </p:sp>
      <p:sp>
        <p:nvSpPr>
          <p:cNvPr id="7182" name="Freeform 14"/>
          <p:cNvSpPr>
            <a:spLocks/>
          </p:cNvSpPr>
          <p:nvPr/>
        </p:nvSpPr>
        <p:spPr bwMode="auto">
          <a:xfrm>
            <a:off x="7875588" y="2667000"/>
            <a:ext cx="200025" cy="122238"/>
          </a:xfrm>
          <a:custGeom>
            <a:avLst/>
            <a:gdLst/>
            <a:ahLst/>
            <a:cxnLst>
              <a:cxn ang="0">
                <a:pos x="0" y="384"/>
              </a:cxn>
              <a:cxn ang="0">
                <a:pos x="77" y="384"/>
              </a:cxn>
              <a:cxn ang="0">
                <a:pos x="133" y="384"/>
              </a:cxn>
              <a:cxn ang="0">
                <a:pos x="223" y="378"/>
              </a:cxn>
              <a:cxn ang="0">
                <a:pos x="271" y="369"/>
              </a:cxn>
              <a:cxn ang="0">
                <a:pos x="358" y="360"/>
              </a:cxn>
              <a:cxn ang="0">
                <a:pos x="394" y="355"/>
              </a:cxn>
              <a:cxn ang="0">
                <a:pos x="474" y="334"/>
              </a:cxn>
              <a:cxn ang="0">
                <a:pos x="510" y="319"/>
              </a:cxn>
              <a:cxn ang="0">
                <a:pos x="579" y="272"/>
              </a:cxn>
              <a:cxn ang="0">
                <a:pos x="606" y="238"/>
              </a:cxn>
              <a:cxn ang="0">
                <a:pos x="634" y="191"/>
              </a:cxn>
              <a:cxn ang="0">
                <a:pos x="606" y="158"/>
              </a:cxn>
              <a:cxn ang="0">
                <a:pos x="579" y="138"/>
              </a:cxn>
              <a:cxn ang="0">
                <a:pos x="510" y="114"/>
              </a:cxn>
              <a:cxn ang="0">
                <a:pos x="474" y="108"/>
              </a:cxn>
              <a:cxn ang="0">
                <a:pos x="394" y="89"/>
              </a:cxn>
              <a:cxn ang="0">
                <a:pos x="358" y="82"/>
              </a:cxn>
              <a:cxn ang="0">
                <a:pos x="271" y="76"/>
              </a:cxn>
              <a:cxn ang="0">
                <a:pos x="223" y="66"/>
              </a:cxn>
              <a:cxn ang="0">
                <a:pos x="133" y="49"/>
              </a:cxn>
              <a:cxn ang="0">
                <a:pos x="77" y="29"/>
              </a:cxn>
              <a:cxn ang="0">
                <a:pos x="0" y="0"/>
              </a:cxn>
              <a:cxn ang="0">
                <a:pos x="0" y="274"/>
              </a:cxn>
              <a:cxn ang="0">
                <a:pos x="0" y="384"/>
              </a:cxn>
            </a:cxnLst>
            <a:rect l="0" t="0" r="r" b="b"/>
            <a:pathLst>
              <a:path w="634" h="384">
                <a:moveTo>
                  <a:pt x="0" y="384"/>
                </a:moveTo>
                <a:lnTo>
                  <a:pt x="77" y="384"/>
                </a:lnTo>
                <a:lnTo>
                  <a:pt x="133" y="384"/>
                </a:lnTo>
                <a:lnTo>
                  <a:pt x="223" y="378"/>
                </a:lnTo>
                <a:lnTo>
                  <a:pt x="271" y="369"/>
                </a:lnTo>
                <a:lnTo>
                  <a:pt x="358" y="360"/>
                </a:lnTo>
                <a:lnTo>
                  <a:pt x="394" y="355"/>
                </a:lnTo>
                <a:lnTo>
                  <a:pt x="474" y="334"/>
                </a:lnTo>
                <a:lnTo>
                  <a:pt x="510" y="319"/>
                </a:lnTo>
                <a:lnTo>
                  <a:pt x="579" y="272"/>
                </a:lnTo>
                <a:lnTo>
                  <a:pt x="606" y="238"/>
                </a:lnTo>
                <a:lnTo>
                  <a:pt x="634" y="191"/>
                </a:lnTo>
                <a:lnTo>
                  <a:pt x="606" y="158"/>
                </a:lnTo>
                <a:lnTo>
                  <a:pt x="579" y="138"/>
                </a:lnTo>
                <a:lnTo>
                  <a:pt x="510" y="114"/>
                </a:lnTo>
                <a:lnTo>
                  <a:pt x="474" y="108"/>
                </a:lnTo>
                <a:lnTo>
                  <a:pt x="394" y="89"/>
                </a:lnTo>
                <a:lnTo>
                  <a:pt x="358" y="82"/>
                </a:lnTo>
                <a:lnTo>
                  <a:pt x="271" y="76"/>
                </a:lnTo>
                <a:lnTo>
                  <a:pt x="223" y="66"/>
                </a:lnTo>
                <a:lnTo>
                  <a:pt x="133" y="49"/>
                </a:lnTo>
                <a:lnTo>
                  <a:pt x="77" y="29"/>
                </a:lnTo>
                <a:lnTo>
                  <a:pt x="0" y="0"/>
                </a:lnTo>
                <a:lnTo>
                  <a:pt x="0" y="274"/>
                </a:lnTo>
                <a:lnTo>
                  <a:pt x="0" y="384"/>
                </a:lnTo>
                <a:close/>
              </a:path>
            </a:pathLst>
          </a:custGeom>
          <a:solidFill>
            <a:srgbClr val="0000FF"/>
          </a:solidFill>
          <a:ln w="0">
            <a:solidFill>
              <a:srgbClr val="000080"/>
            </a:solidFill>
            <a:prstDash val="solid"/>
            <a:round/>
            <a:headEnd/>
            <a:tailEnd/>
          </a:ln>
        </p:spPr>
        <p:txBody>
          <a:bodyPr/>
          <a:lstStyle/>
          <a:p>
            <a:endParaRPr lang="ar-JO"/>
          </a:p>
        </p:txBody>
      </p:sp>
      <p:sp>
        <p:nvSpPr>
          <p:cNvPr id="7183" name="Freeform 15"/>
          <p:cNvSpPr>
            <a:spLocks/>
          </p:cNvSpPr>
          <p:nvPr/>
        </p:nvSpPr>
        <p:spPr bwMode="auto">
          <a:xfrm>
            <a:off x="8356600" y="2622550"/>
            <a:ext cx="41275" cy="684213"/>
          </a:xfrm>
          <a:custGeom>
            <a:avLst/>
            <a:gdLst/>
            <a:ahLst/>
            <a:cxnLst>
              <a:cxn ang="0">
                <a:pos x="0" y="2152"/>
              </a:cxn>
              <a:cxn ang="0">
                <a:pos x="74" y="0"/>
              </a:cxn>
              <a:cxn ang="0">
                <a:pos x="129" y="2"/>
              </a:cxn>
              <a:cxn ang="0">
                <a:pos x="54" y="2155"/>
              </a:cxn>
              <a:cxn ang="0">
                <a:pos x="0" y="2152"/>
              </a:cxn>
            </a:cxnLst>
            <a:rect l="0" t="0" r="r" b="b"/>
            <a:pathLst>
              <a:path w="129" h="2155">
                <a:moveTo>
                  <a:pt x="0" y="2152"/>
                </a:moveTo>
                <a:lnTo>
                  <a:pt x="74" y="0"/>
                </a:lnTo>
                <a:lnTo>
                  <a:pt x="129" y="2"/>
                </a:lnTo>
                <a:lnTo>
                  <a:pt x="54" y="2155"/>
                </a:lnTo>
                <a:lnTo>
                  <a:pt x="0" y="2152"/>
                </a:lnTo>
                <a:close/>
              </a:path>
            </a:pathLst>
          </a:custGeom>
          <a:solidFill>
            <a:srgbClr val="FFFFFF"/>
          </a:solidFill>
          <a:ln w="9525">
            <a:noFill/>
            <a:round/>
            <a:headEnd/>
            <a:tailEnd/>
          </a:ln>
        </p:spPr>
        <p:txBody>
          <a:bodyPr/>
          <a:lstStyle/>
          <a:p>
            <a:endParaRPr lang="ar-JO"/>
          </a:p>
        </p:txBody>
      </p:sp>
      <p:sp>
        <p:nvSpPr>
          <p:cNvPr id="7184" name="Freeform 16"/>
          <p:cNvSpPr>
            <a:spLocks/>
          </p:cNvSpPr>
          <p:nvPr/>
        </p:nvSpPr>
        <p:spPr bwMode="auto">
          <a:xfrm>
            <a:off x="8339138" y="2620963"/>
            <a:ext cx="41275" cy="684212"/>
          </a:xfrm>
          <a:custGeom>
            <a:avLst/>
            <a:gdLst/>
            <a:ahLst/>
            <a:cxnLst>
              <a:cxn ang="0">
                <a:pos x="0" y="2154"/>
              </a:cxn>
              <a:cxn ang="0">
                <a:pos x="75" y="0"/>
              </a:cxn>
              <a:cxn ang="0">
                <a:pos x="128" y="3"/>
              </a:cxn>
              <a:cxn ang="0">
                <a:pos x="54" y="2155"/>
              </a:cxn>
              <a:cxn ang="0">
                <a:pos x="0" y="2154"/>
              </a:cxn>
            </a:cxnLst>
            <a:rect l="0" t="0" r="r" b="b"/>
            <a:pathLst>
              <a:path w="128" h="2155">
                <a:moveTo>
                  <a:pt x="0" y="2154"/>
                </a:moveTo>
                <a:lnTo>
                  <a:pt x="75" y="0"/>
                </a:lnTo>
                <a:lnTo>
                  <a:pt x="128" y="3"/>
                </a:lnTo>
                <a:lnTo>
                  <a:pt x="54" y="2155"/>
                </a:lnTo>
                <a:lnTo>
                  <a:pt x="0" y="2154"/>
                </a:lnTo>
                <a:close/>
              </a:path>
            </a:pathLst>
          </a:custGeom>
          <a:solidFill>
            <a:srgbClr val="FBFDFF"/>
          </a:solidFill>
          <a:ln w="9525">
            <a:noFill/>
            <a:round/>
            <a:headEnd/>
            <a:tailEnd/>
          </a:ln>
        </p:spPr>
        <p:txBody>
          <a:bodyPr/>
          <a:lstStyle/>
          <a:p>
            <a:endParaRPr lang="ar-JO"/>
          </a:p>
        </p:txBody>
      </p:sp>
      <p:sp>
        <p:nvSpPr>
          <p:cNvPr id="7185" name="Freeform 17"/>
          <p:cNvSpPr>
            <a:spLocks/>
          </p:cNvSpPr>
          <p:nvPr/>
        </p:nvSpPr>
        <p:spPr bwMode="auto">
          <a:xfrm>
            <a:off x="8321675" y="2620963"/>
            <a:ext cx="41275" cy="684212"/>
          </a:xfrm>
          <a:custGeom>
            <a:avLst/>
            <a:gdLst/>
            <a:ahLst/>
            <a:cxnLst>
              <a:cxn ang="0">
                <a:pos x="0" y="2153"/>
              </a:cxn>
              <a:cxn ang="0">
                <a:pos x="75" y="0"/>
              </a:cxn>
              <a:cxn ang="0">
                <a:pos x="128" y="1"/>
              </a:cxn>
              <a:cxn ang="0">
                <a:pos x="53" y="2155"/>
              </a:cxn>
              <a:cxn ang="0">
                <a:pos x="0" y="2153"/>
              </a:cxn>
            </a:cxnLst>
            <a:rect l="0" t="0" r="r" b="b"/>
            <a:pathLst>
              <a:path w="128" h="2155">
                <a:moveTo>
                  <a:pt x="0" y="2153"/>
                </a:moveTo>
                <a:lnTo>
                  <a:pt x="75" y="0"/>
                </a:lnTo>
                <a:lnTo>
                  <a:pt x="128" y="1"/>
                </a:lnTo>
                <a:lnTo>
                  <a:pt x="53" y="2155"/>
                </a:lnTo>
                <a:lnTo>
                  <a:pt x="0" y="2153"/>
                </a:lnTo>
                <a:close/>
              </a:path>
            </a:pathLst>
          </a:custGeom>
          <a:solidFill>
            <a:srgbClr val="F7FBFF"/>
          </a:solidFill>
          <a:ln w="9525">
            <a:noFill/>
            <a:round/>
            <a:headEnd/>
            <a:tailEnd/>
          </a:ln>
        </p:spPr>
        <p:txBody>
          <a:bodyPr/>
          <a:lstStyle/>
          <a:p>
            <a:endParaRPr lang="ar-JO"/>
          </a:p>
        </p:txBody>
      </p:sp>
      <p:sp>
        <p:nvSpPr>
          <p:cNvPr id="7186" name="Freeform 18"/>
          <p:cNvSpPr>
            <a:spLocks/>
          </p:cNvSpPr>
          <p:nvPr/>
        </p:nvSpPr>
        <p:spPr bwMode="auto">
          <a:xfrm>
            <a:off x="8304213" y="2620963"/>
            <a:ext cx="41275" cy="684212"/>
          </a:xfrm>
          <a:custGeom>
            <a:avLst/>
            <a:gdLst/>
            <a:ahLst/>
            <a:cxnLst>
              <a:cxn ang="0">
                <a:pos x="0" y="2153"/>
              </a:cxn>
              <a:cxn ang="0">
                <a:pos x="75" y="0"/>
              </a:cxn>
              <a:cxn ang="0">
                <a:pos x="130" y="2"/>
              </a:cxn>
              <a:cxn ang="0">
                <a:pos x="55" y="2155"/>
              </a:cxn>
              <a:cxn ang="0">
                <a:pos x="0" y="2153"/>
              </a:cxn>
            </a:cxnLst>
            <a:rect l="0" t="0" r="r" b="b"/>
            <a:pathLst>
              <a:path w="130" h="2155">
                <a:moveTo>
                  <a:pt x="0" y="2153"/>
                </a:moveTo>
                <a:lnTo>
                  <a:pt x="75" y="0"/>
                </a:lnTo>
                <a:lnTo>
                  <a:pt x="130" y="2"/>
                </a:lnTo>
                <a:lnTo>
                  <a:pt x="55" y="2155"/>
                </a:lnTo>
                <a:lnTo>
                  <a:pt x="0" y="2153"/>
                </a:lnTo>
                <a:close/>
              </a:path>
            </a:pathLst>
          </a:custGeom>
          <a:solidFill>
            <a:srgbClr val="F2F8FF"/>
          </a:solidFill>
          <a:ln w="9525">
            <a:noFill/>
            <a:round/>
            <a:headEnd/>
            <a:tailEnd/>
          </a:ln>
        </p:spPr>
        <p:txBody>
          <a:bodyPr/>
          <a:lstStyle/>
          <a:p>
            <a:endParaRPr lang="ar-JO"/>
          </a:p>
        </p:txBody>
      </p:sp>
      <p:sp>
        <p:nvSpPr>
          <p:cNvPr id="7187" name="Freeform 19"/>
          <p:cNvSpPr>
            <a:spLocks/>
          </p:cNvSpPr>
          <p:nvPr/>
        </p:nvSpPr>
        <p:spPr bwMode="auto">
          <a:xfrm>
            <a:off x="8288338" y="2619375"/>
            <a:ext cx="39687" cy="684213"/>
          </a:xfrm>
          <a:custGeom>
            <a:avLst/>
            <a:gdLst/>
            <a:ahLst/>
            <a:cxnLst>
              <a:cxn ang="0">
                <a:pos x="0" y="2154"/>
              </a:cxn>
              <a:cxn ang="0">
                <a:pos x="75" y="0"/>
              </a:cxn>
              <a:cxn ang="0">
                <a:pos x="128" y="2"/>
              </a:cxn>
              <a:cxn ang="0">
                <a:pos x="53" y="2155"/>
              </a:cxn>
              <a:cxn ang="0">
                <a:pos x="0" y="2154"/>
              </a:cxn>
            </a:cxnLst>
            <a:rect l="0" t="0" r="r" b="b"/>
            <a:pathLst>
              <a:path w="128" h="2155">
                <a:moveTo>
                  <a:pt x="0" y="2154"/>
                </a:moveTo>
                <a:lnTo>
                  <a:pt x="75" y="0"/>
                </a:lnTo>
                <a:lnTo>
                  <a:pt x="128" y="2"/>
                </a:lnTo>
                <a:lnTo>
                  <a:pt x="53" y="2155"/>
                </a:lnTo>
                <a:lnTo>
                  <a:pt x="0" y="2154"/>
                </a:lnTo>
                <a:close/>
              </a:path>
            </a:pathLst>
          </a:custGeom>
          <a:solidFill>
            <a:srgbClr val="EEF6FF"/>
          </a:solidFill>
          <a:ln w="9525">
            <a:noFill/>
            <a:round/>
            <a:headEnd/>
            <a:tailEnd/>
          </a:ln>
        </p:spPr>
        <p:txBody>
          <a:bodyPr/>
          <a:lstStyle/>
          <a:p>
            <a:endParaRPr lang="ar-JO"/>
          </a:p>
        </p:txBody>
      </p:sp>
      <p:sp>
        <p:nvSpPr>
          <p:cNvPr id="7188" name="Freeform 20"/>
          <p:cNvSpPr>
            <a:spLocks/>
          </p:cNvSpPr>
          <p:nvPr/>
        </p:nvSpPr>
        <p:spPr bwMode="auto">
          <a:xfrm>
            <a:off x="8270875" y="2619375"/>
            <a:ext cx="41275" cy="684213"/>
          </a:xfrm>
          <a:custGeom>
            <a:avLst/>
            <a:gdLst/>
            <a:ahLst/>
            <a:cxnLst>
              <a:cxn ang="0">
                <a:pos x="0" y="2152"/>
              </a:cxn>
              <a:cxn ang="0">
                <a:pos x="75" y="0"/>
              </a:cxn>
              <a:cxn ang="0">
                <a:pos x="129" y="1"/>
              </a:cxn>
              <a:cxn ang="0">
                <a:pos x="54" y="2155"/>
              </a:cxn>
              <a:cxn ang="0">
                <a:pos x="0" y="2152"/>
              </a:cxn>
            </a:cxnLst>
            <a:rect l="0" t="0" r="r" b="b"/>
            <a:pathLst>
              <a:path w="129" h="2155">
                <a:moveTo>
                  <a:pt x="0" y="2152"/>
                </a:moveTo>
                <a:lnTo>
                  <a:pt x="75" y="0"/>
                </a:lnTo>
                <a:lnTo>
                  <a:pt x="129" y="1"/>
                </a:lnTo>
                <a:lnTo>
                  <a:pt x="54" y="2155"/>
                </a:lnTo>
                <a:lnTo>
                  <a:pt x="0" y="2152"/>
                </a:lnTo>
                <a:close/>
              </a:path>
            </a:pathLst>
          </a:custGeom>
          <a:solidFill>
            <a:srgbClr val="EAF4FF"/>
          </a:solidFill>
          <a:ln w="9525">
            <a:noFill/>
            <a:round/>
            <a:headEnd/>
            <a:tailEnd/>
          </a:ln>
        </p:spPr>
        <p:txBody>
          <a:bodyPr/>
          <a:lstStyle/>
          <a:p>
            <a:endParaRPr lang="ar-JO"/>
          </a:p>
        </p:txBody>
      </p:sp>
      <p:sp>
        <p:nvSpPr>
          <p:cNvPr id="7189" name="Freeform 21"/>
          <p:cNvSpPr>
            <a:spLocks/>
          </p:cNvSpPr>
          <p:nvPr/>
        </p:nvSpPr>
        <p:spPr bwMode="auto">
          <a:xfrm>
            <a:off x="8253413" y="2617788"/>
            <a:ext cx="41275" cy="684212"/>
          </a:xfrm>
          <a:custGeom>
            <a:avLst/>
            <a:gdLst/>
            <a:ahLst/>
            <a:cxnLst>
              <a:cxn ang="0">
                <a:pos x="0" y="2153"/>
              </a:cxn>
              <a:cxn ang="0">
                <a:pos x="75" y="0"/>
              </a:cxn>
              <a:cxn ang="0">
                <a:pos x="129" y="3"/>
              </a:cxn>
              <a:cxn ang="0">
                <a:pos x="54" y="2155"/>
              </a:cxn>
              <a:cxn ang="0">
                <a:pos x="0" y="2153"/>
              </a:cxn>
            </a:cxnLst>
            <a:rect l="0" t="0" r="r" b="b"/>
            <a:pathLst>
              <a:path w="129" h="2155">
                <a:moveTo>
                  <a:pt x="0" y="2153"/>
                </a:moveTo>
                <a:lnTo>
                  <a:pt x="75" y="0"/>
                </a:lnTo>
                <a:lnTo>
                  <a:pt x="129" y="3"/>
                </a:lnTo>
                <a:lnTo>
                  <a:pt x="54" y="2155"/>
                </a:lnTo>
                <a:lnTo>
                  <a:pt x="0" y="2153"/>
                </a:lnTo>
                <a:close/>
              </a:path>
            </a:pathLst>
          </a:custGeom>
          <a:solidFill>
            <a:srgbClr val="E6F3FF"/>
          </a:solidFill>
          <a:ln w="9525">
            <a:noFill/>
            <a:round/>
            <a:headEnd/>
            <a:tailEnd/>
          </a:ln>
        </p:spPr>
        <p:txBody>
          <a:bodyPr/>
          <a:lstStyle/>
          <a:p>
            <a:endParaRPr lang="ar-JO"/>
          </a:p>
        </p:txBody>
      </p:sp>
      <p:sp>
        <p:nvSpPr>
          <p:cNvPr id="7190" name="Freeform 22"/>
          <p:cNvSpPr>
            <a:spLocks/>
          </p:cNvSpPr>
          <p:nvPr/>
        </p:nvSpPr>
        <p:spPr bwMode="auto">
          <a:xfrm>
            <a:off x="8237538" y="2617788"/>
            <a:ext cx="39687" cy="684212"/>
          </a:xfrm>
          <a:custGeom>
            <a:avLst/>
            <a:gdLst/>
            <a:ahLst/>
            <a:cxnLst>
              <a:cxn ang="0">
                <a:pos x="0" y="2154"/>
              </a:cxn>
              <a:cxn ang="0">
                <a:pos x="75" y="0"/>
              </a:cxn>
              <a:cxn ang="0">
                <a:pos x="128" y="2"/>
              </a:cxn>
              <a:cxn ang="0">
                <a:pos x="53" y="2155"/>
              </a:cxn>
              <a:cxn ang="0">
                <a:pos x="0" y="2154"/>
              </a:cxn>
            </a:cxnLst>
            <a:rect l="0" t="0" r="r" b="b"/>
            <a:pathLst>
              <a:path w="128" h="2155">
                <a:moveTo>
                  <a:pt x="0" y="2154"/>
                </a:moveTo>
                <a:lnTo>
                  <a:pt x="75" y="0"/>
                </a:lnTo>
                <a:lnTo>
                  <a:pt x="128" y="2"/>
                </a:lnTo>
                <a:lnTo>
                  <a:pt x="53" y="2155"/>
                </a:lnTo>
                <a:lnTo>
                  <a:pt x="0" y="2154"/>
                </a:lnTo>
                <a:close/>
              </a:path>
            </a:pathLst>
          </a:custGeom>
          <a:solidFill>
            <a:srgbClr val="E1F0FF"/>
          </a:solidFill>
          <a:ln w="9525">
            <a:noFill/>
            <a:round/>
            <a:headEnd/>
            <a:tailEnd/>
          </a:ln>
        </p:spPr>
        <p:txBody>
          <a:bodyPr/>
          <a:lstStyle/>
          <a:p>
            <a:endParaRPr lang="ar-JO"/>
          </a:p>
        </p:txBody>
      </p:sp>
      <p:sp>
        <p:nvSpPr>
          <p:cNvPr id="7191" name="Freeform 23"/>
          <p:cNvSpPr>
            <a:spLocks/>
          </p:cNvSpPr>
          <p:nvPr/>
        </p:nvSpPr>
        <p:spPr bwMode="auto">
          <a:xfrm>
            <a:off x="8220075" y="2617788"/>
            <a:ext cx="41275" cy="684212"/>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DDEEFF"/>
          </a:solidFill>
          <a:ln w="9525">
            <a:noFill/>
            <a:round/>
            <a:headEnd/>
            <a:tailEnd/>
          </a:ln>
        </p:spPr>
        <p:txBody>
          <a:bodyPr/>
          <a:lstStyle/>
          <a:p>
            <a:endParaRPr lang="ar-JO"/>
          </a:p>
        </p:txBody>
      </p:sp>
      <p:sp>
        <p:nvSpPr>
          <p:cNvPr id="7192" name="Freeform 24"/>
          <p:cNvSpPr>
            <a:spLocks/>
          </p:cNvSpPr>
          <p:nvPr/>
        </p:nvSpPr>
        <p:spPr bwMode="auto">
          <a:xfrm>
            <a:off x="8202613" y="2616200"/>
            <a:ext cx="41275" cy="684213"/>
          </a:xfrm>
          <a:custGeom>
            <a:avLst/>
            <a:gdLst/>
            <a:ahLst/>
            <a:cxnLst>
              <a:cxn ang="0">
                <a:pos x="0" y="2153"/>
              </a:cxn>
              <a:cxn ang="0">
                <a:pos x="75" y="0"/>
              </a:cxn>
              <a:cxn ang="0">
                <a:pos x="129" y="2"/>
              </a:cxn>
              <a:cxn ang="0">
                <a:pos x="54" y="2155"/>
              </a:cxn>
              <a:cxn ang="0">
                <a:pos x="0" y="2153"/>
              </a:cxn>
            </a:cxnLst>
            <a:rect l="0" t="0" r="r" b="b"/>
            <a:pathLst>
              <a:path w="129" h="2155">
                <a:moveTo>
                  <a:pt x="0" y="2153"/>
                </a:moveTo>
                <a:lnTo>
                  <a:pt x="75" y="0"/>
                </a:lnTo>
                <a:lnTo>
                  <a:pt x="129" y="2"/>
                </a:lnTo>
                <a:lnTo>
                  <a:pt x="54" y="2155"/>
                </a:lnTo>
                <a:lnTo>
                  <a:pt x="0" y="2153"/>
                </a:lnTo>
                <a:close/>
              </a:path>
            </a:pathLst>
          </a:custGeom>
          <a:solidFill>
            <a:srgbClr val="D9ECFF"/>
          </a:solidFill>
          <a:ln w="9525">
            <a:noFill/>
            <a:round/>
            <a:headEnd/>
            <a:tailEnd/>
          </a:ln>
        </p:spPr>
        <p:txBody>
          <a:bodyPr/>
          <a:lstStyle/>
          <a:p>
            <a:endParaRPr lang="ar-JO"/>
          </a:p>
        </p:txBody>
      </p:sp>
      <p:sp>
        <p:nvSpPr>
          <p:cNvPr id="7193" name="Freeform 25"/>
          <p:cNvSpPr>
            <a:spLocks/>
          </p:cNvSpPr>
          <p:nvPr/>
        </p:nvSpPr>
        <p:spPr bwMode="auto">
          <a:xfrm>
            <a:off x="8185150" y="2616200"/>
            <a:ext cx="41275" cy="684213"/>
          </a:xfrm>
          <a:custGeom>
            <a:avLst/>
            <a:gdLst/>
            <a:ahLst/>
            <a:cxnLst>
              <a:cxn ang="0">
                <a:pos x="0" y="2154"/>
              </a:cxn>
              <a:cxn ang="0">
                <a:pos x="75" y="0"/>
              </a:cxn>
              <a:cxn ang="0">
                <a:pos x="128" y="3"/>
              </a:cxn>
              <a:cxn ang="0">
                <a:pos x="53" y="2156"/>
              </a:cxn>
              <a:cxn ang="0">
                <a:pos x="0" y="2154"/>
              </a:cxn>
            </a:cxnLst>
            <a:rect l="0" t="0" r="r" b="b"/>
            <a:pathLst>
              <a:path w="128" h="2156">
                <a:moveTo>
                  <a:pt x="0" y="2154"/>
                </a:moveTo>
                <a:lnTo>
                  <a:pt x="75" y="0"/>
                </a:lnTo>
                <a:lnTo>
                  <a:pt x="128" y="3"/>
                </a:lnTo>
                <a:lnTo>
                  <a:pt x="53" y="2156"/>
                </a:lnTo>
                <a:lnTo>
                  <a:pt x="0" y="2154"/>
                </a:lnTo>
                <a:close/>
              </a:path>
            </a:pathLst>
          </a:custGeom>
          <a:solidFill>
            <a:srgbClr val="D5EAFF"/>
          </a:solidFill>
          <a:ln w="9525">
            <a:noFill/>
            <a:round/>
            <a:headEnd/>
            <a:tailEnd/>
          </a:ln>
        </p:spPr>
        <p:txBody>
          <a:bodyPr/>
          <a:lstStyle/>
          <a:p>
            <a:endParaRPr lang="ar-JO"/>
          </a:p>
        </p:txBody>
      </p:sp>
      <p:sp>
        <p:nvSpPr>
          <p:cNvPr id="7194" name="Freeform 26"/>
          <p:cNvSpPr>
            <a:spLocks/>
          </p:cNvSpPr>
          <p:nvPr/>
        </p:nvSpPr>
        <p:spPr bwMode="auto">
          <a:xfrm>
            <a:off x="8169275" y="2616200"/>
            <a:ext cx="39688" cy="684213"/>
          </a:xfrm>
          <a:custGeom>
            <a:avLst/>
            <a:gdLst/>
            <a:ahLst/>
            <a:cxnLst>
              <a:cxn ang="0">
                <a:pos x="0" y="2153"/>
              </a:cxn>
              <a:cxn ang="0">
                <a:pos x="76" y="0"/>
              </a:cxn>
              <a:cxn ang="0">
                <a:pos x="129" y="1"/>
              </a:cxn>
              <a:cxn ang="0">
                <a:pos x="54" y="2155"/>
              </a:cxn>
              <a:cxn ang="0">
                <a:pos x="0" y="2153"/>
              </a:cxn>
            </a:cxnLst>
            <a:rect l="0" t="0" r="r" b="b"/>
            <a:pathLst>
              <a:path w="129" h="2155">
                <a:moveTo>
                  <a:pt x="0" y="2153"/>
                </a:moveTo>
                <a:lnTo>
                  <a:pt x="76" y="0"/>
                </a:lnTo>
                <a:lnTo>
                  <a:pt x="129" y="1"/>
                </a:lnTo>
                <a:lnTo>
                  <a:pt x="54" y="2155"/>
                </a:lnTo>
                <a:lnTo>
                  <a:pt x="0" y="2153"/>
                </a:lnTo>
                <a:close/>
              </a:path>
            </a:pathLst>
          </a:custGeom>
          <a:solidFill>
            <a:srgbClr val="D0E8FF"/>
          </a:solidFill>
          <a:ln w="9525">
            <a:noFill/>
            <a:round/>
            <a:headEnd/>
            <a:tailEnd/>
          </a:ln>
        </p:spPr>
        <p:txBody>
          <a:bodyPr/>
          <a:lstStyle/>
          <a:p>
            <a:endParaRPr lang="ar-JO"/>
          </a:p>
        </p:txBody>
      </p:sp>
      <p:sp>
        <p:nvSpPr>
          <p:cNvPr id="7195" name="Freeform 27"/>
          <p:cNvSpPr>
            <a:spLocks/>
          </p:cNvSpPr>
          <p:nvPr/>
        </p:nvSpPr>
        <p:spPr bwMode="auto">
          <a:xfrm>
            <a:off x="8151813" y="2614613"/>
            <a:ext cx="41275" cy="684212"/>
          </a:xfrm>
          <a:custGeom>
            <a:avLst/>
            <a:gdLst/>
            <a:ahLst/>
            <a:cxnLst>
              <a:cxn ang="0">
                <a:pos x="0" y="2154"/>
              </a:cxn>
              <a:cxn ang="0">
                <a:pos x="76" y="0"/>
              </a:cxn>
              <a:cxn ang="0">
                <a:pos x="130" y="2"/>
              </a:cxn>
              <a:cxn ang="0">
                <a:pos x="54" y="2155"/>
              </a:cxn>
              <a:cxn ang="0">
                <a:pos x="0" y="2154"/>
              </a:cxn>
            </a:cxnLst>
            <a:rect l="0" t="0" r="r" b="b"/>
            <a:pathLst>
              <a:path w="130" h="2155">
                <a:moveTo>
                  <a:pt x="0" y="2154"/>
                </a:moveTo>
                <a:lnTo>
                  <a:pt x="76" y="0"/>
                </a:lnTo>
                <a:lnTo>
                  <a:pt x="130" y="2"/>
                </a:lnTo>
                <a:lnTo>
                  <a:pt x="54" y="2155"/>
                </a:lnTo>
                <a:lnTo>
                  <a:pt x="0" y="2154"/>
                </a:lnTo>
                <a:close/>
              </a:path>
            </a:pathLst>
          </a:custGeom>
          <a:solidFill>
            <a:srgbClr val="CCE6FF"/>
          </a:solidFill>
          <a:ln w="9525">
            <a:noFill/>
            <a:round/>
            <a:headEnd/>
            <a:tailEnd/>
          </a:ln>
        </p:spPr>
        <p:txBody>
          <a:bodyPr/>
          <a:lstStyle/>
          <a:p>
            <a:endParaRPr lang="ar-JO"/>
          </a:p>
        </p:txBody>
      </p:sp>
      <p:sp>
        <p:nvSpPr>
          <p:cNvPr id="7196" name="Freeform 28"/>
          <p:cNvSpPr>
            <a:spLocks/>
          </p:cNvSpPr>
          <p:nvPr/>
        </p:nvSpPr>
        <p:spPr bwMode="auto">
          <a:xfrm>
            <a:off x="8134350" y="2614613"/>
            <a:ext cx="41275" cy="684212"/>
          </a:xfrm>
          <a:custGeom>
            <a:avLst/>
            <a:gdLst/>
            <a:ahLst/>
            <a:cxnLst>
              <a:cxn ang="0">
                <a:pos x="0" y="2154"/>
              </a:cxn>
              <a:cxn ang="0">
                <a:pos x="76" y="0"/>
              </a:cxn>
              <a:cxn ang="0">
                <a:pos x="129" y="2"/>
              </a:cxn>
              <a:cxn ang="0">
                <a:pos x="53" y="2156"/>
              </a:cxn>
              <a:cxn ang="0">
                <a:pos x="0" y="2154"/>
              </a:cxn>
            </a:cxnLst>
            <a:rect l="0" t="0" r="r" b="b"/>
            <a:pathLst>
              <a:path w="129" h="2156">
                <a:moveTo>
                  <a:pt x="0" y="2154"/>
                </a:moveTo>
                <a:lnTo>
                  <a:pt x="76" y="0"/>
                </a:lnTo>
                <a:lnTo>
                  <a:pt x="129" y="2"/>
                </a:lnTo>
                <a:lnTo>
                  <a:pt x="53" y="2156"/>
                </a:lnTo>
                <a:lnTo>
                  <a:pt x="0" y="2154"/>
                </a:lnTo>
                <a:close/>
              </a:path>
            </a:pathLst>
          </a:custGeom>
          <a:solidFill>
            <a:srgbClr val="C8E4FF"/>
          </a:solidFill>
          <a:ln w="9525">
            <a:noFill/>
            <a:round/>
            <a:headEnd/>
            <a:tailEnd/>
          </a:ln>
        </p:spPr>
        <p:txBody>
          <a:bodyPr/>
          <a:lstStyle/>
          <a:p>
            <a:endParaRPr lang="ar-JO"/>
          </a:p>
        </p:txBody>
      </p:sp>
      <p:sp>
        <p:nvSpPr>
          <p:cNvPr id="7197" name="Freeform 29"/>
          <p:cNvSpPr>
            <a:spLocks/>
          </p:cNvSpPr>
          <p:nvPr/>
        </p:nvSpPr>
        <p:spPr bwMode="auto">
          <a:xfrm>
            <a:off x="8116888" y="2614613"/>
            <a:ext cx="41275" cy="684212"/>
          </a:xfrm>
          <a:custGeom>
            <a:avLst/>
            <a:gdLst/>
            <a:ahLst/>
            <a:cxnLst>
              <a:cxn ang="0">
                <a:pos x="0" y="2152"/>
              </a:cxn>
              <a:cxn ang="0">
                <a:pos x="76" y="0"/>
              </a:cxn>
              <a:cxn ang="0">
                <a:pos x="130" y="1"/>
              </a:cxn>
              <a:cxn ang="0">
                <a:pos x="54" y="2155"/>
              </a:cxn>
              <a:cxn ang="0">
                <a:pos x="0" y="2152"/>
              </a:cxn>
            </a:cxnLst>
            <a:rect l="0" t="0" r="r" b="b"/>
            <a:pathLst>
              <a:path w="130" h="2155">
                <a:moveTo>
                  <a:pt x="0" y="2152"/>
                </a:moveTo>
                <a:lnTo>
                  <a:pt x="76" y="0"/>
                </a:lnTo>
                <a:lnTo>
                  <a:pt x="130" y="1"/>
                </a:lnTo>
                <a:lnTo>
                  <a:pt x="54" y="2155"/>
                </a:lnTo>
                <a:lnTo>
                  <a:pt x="0" y="2152"/>
                </a:lnTo>
                <a:close/>
              </a:path>
            </a:pathLst>
          </a:custGeom>
          <a:solidFill>
            <a:srgbClr val="C4E2FF"/>
          </a:solidFill>
          <a:ln w="9525">
            <a:noFill/>
            <a:round/>
            <a:headEnd/>
            <a:tailEnd/>
          </a:ln>
        </p:spPr>
        <p:txBody>
          <a:bodyPr/>
          <a:lstStyle/>
          <a:p>
            <a:endParaRPr lang="ar-JO"/>
          </a:p>
        </p:txBody>
      </p:sp>
      <p:sp>
        <p:nvSpPr>
          <p:cNvPr id="7198" name="Freeform 30"/>
          <p:cNvSpPr>
            <a:spLocks/>
          </p:cNvSpPr>
          <p:nvPr/>
        </p:nvSpPr>
        <p:spPr bwMode="auto">
          <a:xfrm>
            <a:off x="8101013" y="2613025"/>
            <a:ext cx="41275" cy="684213"/>
          </a:xfrm>
          <a:custGeom>
            <a:avLst/>
            <a:gdLst/>
            <a:ahLst/>
            <a:cxnLst>
              <a:cxn ang="0">
                <a:pos x="0" y="2154"/>
              </a:cxn>
              <a:cxn ang="0">
                <a:pos x="76" y="0"/>
              </a:cxn>
              <a:cxn ang="0">
                <a:pos x="130" y="3"/>
              </a:cxn>
              <a:cxn ang="0">
                <a:pos x="54" y="2155"/>
              </a:cxn>
              <a:cxn ang="0">
                <a:pos x="0" y="2154"/>
              </a:cxn>
            </a:cxnLst>
            <a:rect l="0" t="0" r="r" b="b"/>
            <a:pathLst>
              <a:path w="130" h="2155">
                <a:moveTo>
                  <a:pt x="0" y="2154"/>
                </a:moveTo>
                <a:lnTo>
                  <a:pt x="76" y="0"/>
                </a:lnTo>
                <a:lnTo>
                  <a:pt x="130" y="3"/>
                </a:lnTo>
                <a:lnTo>
                  <a:pt x="54" y="2155"/>
                </a:lnTo>
                <a:lnTo>
                  <a:pt x="0" y="2154"/>
                </a:lnTo>
                <a:close/>
              </a:path>
            </a:pathLst>
          </a:custGeom>
          <a:solidFill>
            <a:srgbClr val="BFE0FF"/>
          </a:solidFill>
          <a:ln w="9525">
            <a:noFill/>
            <a:round/>
            <a:headEnd/>
            <a:tailEnd/>
          </a:ln>
        </p:spPr>
        <p:txBody>
          <a:bodyPr/>
          <a:lstStyle/>
          <a:p>
            <a:endParaRPr lang="ar-JO"/>
          </a:p>
        </p:txBody>
      </p:sp>
      <p:sp>
        <p:nvSpPr>
          <p:cNvPr id="7199" name="Freeform 31"/>
          <p:cNvSpPr>
            <a:spLocks/>
          </p:cNvSpPr>
          <p:nvPr/>
        </p:nvSpPr>
        <p:spPr bwMode="auto">
          <a:xfrm>
            <a:off x="8083550" y="2613025"/>
            <a:ext cx="41275" cy="684213"/>
          </a:xfrm>
          <a:custGeom>
            <a:avLst/>
            <a:gdLst/>
            <a:ahLst/>
            <a:cxnLst>
              <a:cxn ang="0">
                <a:pos x="0" y="2154"/>
              </a:cxn>
              <a:cxn ang="0">
                <a:pos x="76" y="0"/>
              </a:cxn>
              <a:cxn ang="0">
                <a:pos x="130" y="2"/>
              </a:cxn>
              <a:cxn ang="0">
                <a:pos x="54" y="2156"/>
              </a:cxn>
              <a:cxn ang="0">
                <a:pos x="0" y="2154"/>
              </a:cxn>
            </a:cxnLst>
            <a:rect l="0" t="0" r="r" b="b"/>
            <a:pathLst>
              <a:path w="130" h="2156">
                <a:moveTo>
                  <a:pt x="0" y="2154"/>
                </a:moveTo>
                <a:lnTo>
                  <a:pt x="76" y="0"/>
                </a:lnTo>
                <a:lnTo>
                  <a:pt x="130" y="2"/>
                </a:lnTo>
                <a:lnTo>
                  <a:pt x="54" y="2156"/>
                </a:lnTo>
                <a:lnTo>
                  <a:pt x="0" y="2154"/>
                </a:lnTo>
                <a:close/>
              </a:path>
            </a:pathLst>
          </a:custGeom>
          <a:solidFill>
            <a:srgbClr val="BBDEFF"/>
          </a:solidFill>
          <a:ln w="9525">
            <a:noFill/>
            <a:round/>
            <a:headEnd/>
            <a:tailEnd/>
          </a:ln>
        </p:spPr>
        <p:txBody>
          <a:bodyPr/>
          <a:lstStyle/>
          <a:p>
            <a:endParaRPr lang="ar-JO"/>
          </a:p>
        </p:txBody>
      </p:sp>
      <p:sp>
        <p:nvSpPr>
          <p:cNvPr id="7200" name="Freeform 32"/>
          <p:cNvSpPr>
            <a:spLocks/>
          </p:cNvSpPr>
          <p:nvPr/>
        </p:nvSpPr>
        <p:spPr bwMode="auto">
          <a:xfrm>
            <a:off x="8066088" y="2611438"/>
            <a:ext cx="41275" cy="684212"/>
          </a:xfrm>
          <a:custGeom>
            <a:avLst/>
            <a:gdLst/>
            <a:ahLst/>
            <a:cxnLst>
              <a:cxn ang="0">
                <a:pos x="0" y="2153"/>
              </a:cxn>
              <a:cxn ang="0">
                <a:pos x="76" y="0"/>
              </a:cxn>
              <a:cxn ang="0">
                <a:pos x="129" y="1"/>
              </a:cxn>
              <a:cxn ang="0">
                <a:pos x="53" y="2155"/>
              </a:cxn>
              <a:cxn ang="0">
                <a:pos x="0" y="2153"/>
              </a:cxn>
            </a:cxnLst>
            <a:rect l="0" t="0" r="r" b="b"/>
            <a:pathLst>
              <a:path w="129" h="2155">
                <a:moveTo>
                  <a:pt x="0" y="2153"/>
                </a:moveTo>
                <a:lnTo>
                  <a:pt x="76" y="0"/>
                </a:lnTo>
                <a:lnTo>
                  <a:pt x="129" y="1"/>
                </a:lnTo>
                <a:lnTo>
                  <a:pt x="53" y="2155"/>
                </a:lnTo>
                <a:lnTo>
                  <a:pt x="0" y="2153"/>
                </a:lnTo>
                <a:close/>
              </a:path>
            </a:pathLst>
          </a:custGeom>
          <a:solidFill>
            <a:srgbClr val="B7DCFF"/>
          </a:solidFill>
          <a:ln w="9525">
            <a:noFill/>
            <a:round/>
            <a:headEnd/>
            <a:tailEnd/>
          </a:ln>
        </p:spPr>
        <p:txBody>
          <a:bodyPr/>
          <a:lstStyle/>
          <a:p>
            <a:endParaRPr lang="ar-JO"/>
          </a:p>
        </p:txBody>
      </p:sp>
      <p:sp>
        <p:nvSpPr>
          <p:cNvPr id="7201" name="Freeform 33"/>
          <p:cNvSpPr>
            <a:spLocks/>
          </p:cNvSpPr>
          <p:nvPr/>
        </p:nvSpPr>
        <p:spPr bwMode="auto">
          <a:xfrm>
            <a:off x="8048625" y="2611438"/>
            <a:ext cx="41275" cy="684212"/>
          </a:xfrm>
          <a:custGeom>
            <a:avLst/>
            <a:gdLst/>
            <a:ahLst/>
            <a:cxnLst>
              <a:cxn ang="0">
                <a:pos x="0" y="2153"/>
              </a:cxn>
              <a:cxn ang="0">
                <a:pos x="76" y="0"/>
              </a:cxn>
              <a:cxn ang="0">
                <a:pos x="130" y="2"/>
              </a:cxn>
              <a:cxn ang="0">
                <a:pos x="54" y="2155"/>
              </a:cxn>
              <a:cxn ang="0">
                <a:pos x="0" y="2153"/>
              </a:cxn>
            </a:cxnLst>
            <a:rect l="0" t="0" r="r" b="b"/>
            <a:pathLst>
              <a:path w="130" h="2155">
                <a:moveTo>
                  <a:pt x="0" y="2153"/>
                </a:moveTo>
                <a:lnTo>
                  <a:pt x="76" y="0"/>
                </a:lnTo>
                <a:lnTo>
                  <a:pt x="130" y="2"/>
                </a:lnTo>
                <a:lnTo>
                  <a:pt x="54" y="2155"/>
                </a:lnTo>
                <a:lnTo>
                  <a:pt x="0" y="2153"/>
                </a:lnTo>
                <a:close/>
              </a:path>
            </a:pathLst>
          </a:custGeom>
          <a:solidFill>
            <a:srgbClr val="B3DAFF"/>
          </a:solidFill>
          <a:ln w="9525">
            <a:noFill/>
            <a:round/>
            <a:headEnd/>
            <a:tailEnd/>
          </a:ln>
        </p:spPr>
        <p:txBody>
          <a:bodyPr/>
          <a:lstStyle/>
          <a:p>
            <a:endParaRPr lang="ar-JO"/>
          </a:p>
        </p:txBody>
      </p:sp>
      <p:sp>
        <p:nvSpPr>
          <p:cNvPr id="7202" name="Freeform 34"/>
          <p:cNvSpPr>
            <a:spLocks/>
          </p:cNvSpPr>
          <p:nvPr/>
        </p:nvSpPr>
        <p:spPr bwMode="auto">
          <a:xfrm>
            <a:off x="8032750" y="2609850"/>
            <a:ext cx="41275" cy="685800"/>
          </a:xfrm>
          <a:custGeom>
            <a:avLst/>
            <a:gdLst/>
            <a:ahLst/>
            <a:cxnLst>
              <a:cxn ang="0">
                <a:pos x="0" y="2154"/>
              </a:cxn>
              <a:cxn ang="0">
                <a:pos x="75" y="0"/>
              </a:cxn>
              <a:cxn ang="0">
                <a:pos x="129" y="3"/>
              </a:cxn>
              <a:cxn ang="0">
                <a:pos x="53" y="2156"/>
              </a:cxn>
              <a:cxn ang="0">
                <a:pos x="0" y="2154"/>
              </a:cxn>
            </a:cxnLst>
            <a:rect l="0" t="0" r="r" b="b"/>
            <a:pathLst>
              <a:path w="129" h="2156">
                <a:moveTo>
                  <a:pt x="0" y="2154"/>
                </a:moveTo>
                <a:lnTo>
                  <a:pt x="75" y="0"/>
                </a:lnTo>
                <a:lnTo>
                  <a:pt x="129" y="3"/>
                </a:lnTo>
                <a:lnTo>
                  <a:pt x="53" y="2156"/>
                </a:lnTo>
                <a:lnTo>
                  <a:pt x="0" y="2154"/>
                </a:lnTo>
                <a:close/>
              </a:path>
            </a:pathLst>
          </a:custGeom>
          <a:solidFill>
            <a:srgbClr val="AFD8FF"/>
          </a:solidFill>
          <a:ln w="9525">
            <a:noFill/>
            <a:round/>
            <a:headEnd/>
            <a:tailEnd/>
          </a:ln>
        </p:spPr>
        <p:txBody>
          <a:bodyPr/>
          <a:lstStyle/>
          <a:p>
            <a:endParaRPr lang="ar-JO"/>
          </a:p>
        </p:txBody>
      </p:sp>
      <p:sp>
        <p:nvSpPr>
          <p:cNvPr id="7203" name="Freeform 35"/>
          <p:cNvSpPr>
            <a:spLocks/>
          </p:cNvSpPr>
          <p:nvPr/>
        </p:nvSpPr>
        <p:spPr bwMode="auto">
          <a:xfrm>
            <a:off x="8015288" y="2609850"/>
            <a:ext cx="41275" cy="684213"/>
          </a:xfrm>
          <a:custGeom>
            <a:avLst/>
            <a:gdLst/>
            <a:ahLst/>
            <a:cxnLst>
              <a:cxn ang="0">
                <a:pos x="0" y="2153"/>
              </a:cxn>
              <a:cxn ang="0">
                <a:pos x="74" y="0"/>
              </a:cxn>
              <a:cxn ang="0">
                <a:pos x="128" y="1"/>
              </a:cxn>
              <a:cxn ang="0">
                <a:pos x="53" y="2155"/>
              </a:cxn>
              <a:cxn ang="0">
                <a:pos x="0" y="2153"/>
              </a:cxn>
            </a:cxnLst>
            <a:rect l="0" t="0" r="r" b="b"/>
            <a:pathLst>
              <a:path w="128" h="2155">
                <a:moveTo>
                  <a:pt x="0" y="2153"/>
                </a:moveTo>
                <a:lnTo>
                  <a:pt x="74" y="0"/>
                </a:lnTo>
                <a:lnTo>
                  <a:pt x="128" y="1"/>
                </a:lnTo>
                <a:lnTo>
                  <a:pt x="53" y="2155"/>
                </a:lnTo>
                <a:lnTo>
                  <a:pt x="0" y="2153"/>
                </a:lnTo>
                <a:close/>
              </a:path>
            </a:pathLst>
          </a:custGeom>
          <a:solidFill>
            <a:srgbClr val="AAD6FF"/>
          </a:solidFill>
          <a:ln w="9525">
            <a:noFill/>
            <a:round/>
            <a:headEnd/>
            <a:tailEnd/>
          </a:ln>
        </p:spPr>
        <p:txBody>
          <a:bodyPr/>
          <a:lstStyle/>
          <a:p>
            <a:endParaRPr lang="ar-JO"/>
          </a:p>
        </p:txBody>
      </p:sp>
      <p:sp>
        <p:nvSpPr>
          <p:cNvPr id="7204" name="Freeform 36"/>
          <p:cNvSpPr>
            <a:spLocks/>
          </p:cNvSpPr>
          <p:nvPr/>
        </p:nvSpPr>
        <p:spPr bwMode="auto">
          <a:xfrm>
            <a:off x="7997825" y="2609850"/>
            <a:ext cx="41275" cy="684213"/>
          </a:xfrm>
          <a:custGeom>
            <a:avLst/>
            <a:gdLst/>
            <a:ahLst/>
            <a:cxnLst>
              <a:cxn ang="0">
                <a:pos x="0" y="2154"/>
              </a:cxn>
              <a:cxn ang="0">
                <a:pos x="75" y="0"/>
              </a:cxn>
              <a:cxn ang="0">
                <a:pos x="128" y="2"/>
              </a:cxn>
              <a:cxn ang="0">
                <a:pos x="54" y="2155"/>
              </a:cxn>
              <a:cxn ang="0">
                <a:pos x="0" y="2154"/>
              </a:cxn>
            </a:cxnLst>
            <a:rect l="0" t="0" r="r" b="b"/>
            <a:pathLst>
              <a:path w="128" h="2155">
                <a:moveTo>
                  <a:pt x="0" y="2154"/>
                </a:moveTo>
                <a:lnTo>
                  <a:pt x="75" y="0"/>
                </a:lnTo>
                <a:lnTo>
                  <a:pt x="128" y="2"/>
                </a:lnTo>
                <a:lnTo>
                  <a:pt x="54" y="2155"/>
                </a:lnTo>
                <a:lnTo>
                  <a:pt x="0" y="2154"/>
                </a:lnTo>
                <a:close/>
              </a:path>
            </a:pathLst>
          </a:custGeom>
          <a:solidFill>
            <a:srgbClr val="A6D4FF"/>
          </a:solidFill>
          <a:ln w="9525">
            <a:noFill/>
            <a:round/>
            <a:headEnd/>
            <a:tailEnd/>
          </a:ln>
        </p:spPr>
        <p:txBody>
          <a:bodyPr/>
          <a:lstStyle/>
          <a:p>
            <a:endParaRPr lang="ar-JO"/>
          </a:p>
        </p:txBody>
      </p:sp>
      <p:sp>
        <p:nvSpPr>
          <p:cNvPr id="7205" name="Freeform 37"/>
          <p:cNvSpPr>
            <a:spLocks/>
          </p:cNvSpPr>
          <p:nvPr/>
        </p:nvSpPr>
        <p:spPr bwMode="auto">
          <a:xfrm>
            <a:off x="7981950" y="2609850"/>
            <a:ext cx="39688" cy="684213"/>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A2D2FF"/>
          </a:solidFill>
          <a:ln w="9525">
            <a:noFill/>
            <a:round/>
            <a:headEnd/>
            <a:tailEnd/>
          </a:ln>
        </p:spPr>
        <p:txBody>
          <a:bodyPr/>
          <a:lstStyle/>
          <a:p>
            <a:endParaRPr lang="ar-JO"/>
          </a:p>
        </p:txBody>
      </p:sp>
      <p:sp>
        <p:nvSpPr>
          <p:cNvPr id="7206" name="Freeform 38"/>
          <p:cNvSpPr>
            <a:spLocks/>
          </p:cNvSpPr>
          <p:nvPr/>
        </p:nvSpPr>
        <p:spPr bwMode="auto">
          <a:xfrm>
            <a:off x="7964488" y="2608263"/>
            <a:ext cx="41275" cy="684212"/>
          </a:xfrm>
          <a:custGeom>
            <a:avLst/>
            <a:gdLst/>
            <a:ahLst/>
            <a:cxnLst>
              <a:cxn ang="0">
                <a:pos x="0" y="2152"/>
              </a:cxn>
              <a:cxn ang="0">
                <a:pos x="74" y="0"/>
              </a:cxn>
              <a:cxn ang="0">
                <a:pos x="128" y="2"/>
              </a:cxn>
              <a:cxn ang="0">
                <a:pos x="53" y="2155"/>
              </a:cxn>
              <a:cxn ang="0">
                <a:pos x="0" y="2152"/>
              </a:cxn>
            </a:cxnLst>
            <a:rect l="0" t="0" r="r" b="b"/>
            <a:pathLst>
              <a:path w="128" h="2155">
                <a:moveTo>
                  <a:pt x="0" y="2152"/>
                </a:moveTo>
                <a:lnTo>
                  <a:pt x="74" y="0"/>
                </a:lnTo>
                <a:lnTo>
                  <a:pt x="128" y="2"/>
                </a:lnTo>
                <a:lnTo>
                  <a:pt x="53" y="2155"/>
                </a:lnTo>
                <a:lnTo>
                  <a:pt x="0" y="2152"/>
                </a:lnTo>
                <a:close/>
              </a:path>
            </a:pathLst>
          </a:custGeom>
          <a:solidFill>
            <a:srgbClr val="9ED0FF"/>
          </a:solidFill>
          <a:ln w="9525">
            <a:noFill/>
            <a:round/>
            <a:headEnd/>
            <a:tailEnd/>
          </a:ln>
        </p:spPr>
        <p:txBody>
          <a:bodyPr/>
          <a:lstStyle/>
          <a:p>
            <a:endParaRPr lang="ar-JO"/>
          </a:p>
        </p:txBody>
      </p:sp>
      <p:sp>
        <p:nvSpPr>
          <p:cNvPr id="7207" name="Freeform 39"/>
          <p:cNvSpPr>
            <a:spLocks/>
          </p:cNvSpPr>
          <p:nvPr/>
        </p:nvSpPr>
        <p:spPr bwMode="auto">
          <a:xfrm>
            <a:off x="7947025" y="2608263"/>
            <a:ext cx="41275" cy="684212"/>
          </a:xfrm>
          <a:custGeom>
            <a:avLst/>
            <a:gdLst/>
            <a:ahLst/>
            <a:cxnLst>
              <a:cxn ang="0">
                <a:pos x="0" y="2154"/>
              </a:cxn>
              <a:cxn ang="0">
                <a:pos x="75" y="0"/>
              </a:cxn>
              <a:cxn ang="0">
                <a:pos x="128" y="3"/>
              </a:cxn>
              <a:cxn ang="0">
                <a:pos x="54" y="2155"/>
              </a:cxn>
              <a:cxn ang="0">
                <a:pos x="0" y="2154"/>
              </a:cxn>
            </a:cxnLst>
            <a:rect l="0" t="0" r="r" b="b"/>
            <a:pathLst>
              <a:path w="128" h="2155">
                <a:moveTo>
                  <a:pt x="0" y="2154"/>
                </a:moveTo>
                <a:lnTo>
                  <a:pt x="75" y="0"/>
                </a:lnTo>
                <a:lnTo>
                  <a:pt x="128" y="3"/>
                </a:lnTo>
                <a:lnTo>
                  <a:pt x="54" y="2155"/>
                </a:lnTo>
                <a:lnTo>
                  <a:pt x="0" y="2154"/>
                </a:lnTo>
                <a:close/>
              </a:path>
            </a:pathLst>
          </a:custGeom>
          <a:solidFill>
            <a:srgbClr val="99CEFF"/>
          </a:solidFill>
          <a:ln w="9525">
            <a:noFill/>
            <a:round/>
            <a:headEnd/>
            <a:tailEnd/>
          </a:ln>
        </p:spPr>
        <p:txBody>
          <a:bodyPr/>
          <a:lstStyle/>
          <a:p>
            <a:endParaRPr lang="ar-JO"/>
          </a:p>
        </p:txBody>
      </p:sp>
      <p:sp>
        <p:nvSpPr>
          <p:cNvPr id="7208" name="Freeform 40"/>
          <p:cNvSpPr>
            <a:spLocks/>
          </p:cNvSpPr>
          <p:nvPr/>
        </p:nvSpPr>
        <p:spPr bwMode="auto">
          <a:xfrm>
            <a:off x="7929563" y="2606675"/>
            <a:ext cx="41275" cy="684213"/>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95CCFF"/>
          </a:solidFill>
          <a:ln w="9525">
            <a:noFill/>
            <a:round/>
            <a:headEnd/>
            <a:tailEnd/>
          </a:ln>
        </p:spPr>
        <p:txBody>
          <a:bodyPr/>
          <a:lstStyle/>
          <a:p>
            <a:endParaRPr lang="ar-JO"/>
          </a:p>
        </p:txBody>
      </p:sp>
      <p:sp>
        <p:nvSpPr>
          <p:cNvPr id="7209" name="Freeform 41"/>
          <p:cNvSpPr>
            <a:spLocks/>
          </p:cNvSpPr>
          <p:nvPr/>
        </p:nvSpPr>
        <p:spPr bwMode="auto">
          <a:xfrm>
            <a:off x="7913688" y="2606675"/>
            <a:ext cx="39687" cy="684213"/>
          </a:xfrm>
          <a:custGeom>
            <a:avLst/>
            <a:gdLst/>
            <a:ahLst/>
            <a:cxnLst>
              <a:cxn ang="0">
                <a:pos x="0" y="2153"/>
              </a:cxn>
              <a:cxn ang="0">
                <a:pos x="74" y="0"/>
              </a:cxn>
              <a:cxn ang="0">
                <a:pos x="128" y="2"/>
              </a:cxn>
              <a:cxn ang="0">
                <a:pos x="53" y="2155"/>
              </a:cxn>
              <a:cxn ang="0">
                <a:pos x="0" y="2153"/>
              </a:cxn>
            </a:cxnLst>
            <a:rect l="0" t="0" r="r" b="b"/>
            <a:pathLst>
              <a:path w="128" h="2155">
                <a:moveTo>
                  <a:pt x="0" y="2153"/>
                </a:moveTo>
                <a:lnTo>
                  <a:pt x="74" y="0"/>
                </a:lnTo>
                <a:lnTo>
                  <a:pt x="128" y="2"/>
                </a:lnTo>
                <a:lnTo>
                  <a:pt x="53" y="2155"/>
                </a:lnTo>
                <a:lnTo>
                  <a:pt x="0" y="2153"/>
                </a:lnTo>
                <a:close/>
              </a:path>
            </a:pathLst>
          </a:custGeom>
          <a:solidFill>
            <a:srgbClr val="91CAFF"/>
          </a:solidFill>
          <a:ln w="9525">
            <a:noFill/>
            <a:round/>
            <a:headEnd/>
            <a:tailEnd/>
          </a:ln>
        </p:spPr>
        <p:txBody>
          <a:bodyPr/>
          <a:lstStyle/>
          <a:p>
            <a:endParaRPr lang="ar-JO"/>
          </a:p>
        </p:txBody>
      </p:sp>
      <p:sp>
        <p:nvSpPr>
          <p:cNvPr id="7210" name="Freeform 42"/>
          <p:cNvSpPr>
            <a:spLocks/>
          </p:cNvSpPr>
          <p:nvPr/>
        </p:nvSpPr>
        <p:spPr bwMode="auto">
          <a:xfrm>
            <a:off x="7896225" y="2606675"/>
            <a:ext cx="41275" cy="684213"/>
          </a:xfrm>
          <a:custGeom>
            <a:avLst/>
            <a:gdLst/>
            <a:ahLst/>
            <a:cxnLst>
              <a:cxn ang="0">
                <a:pos x="0" y="2153"/>
              </a:cxn>
              <a:cxn ang="0">
                <a:pos x="75" y="0"/>
              </a:cxn>
              <a:cxn ang="0">
                <a:pos x="129" y="2"/>
              </a:cxn>
              <a:cxn ang="0">
                <a:pos x="55" y="2155"/>
              </a:cxn>
              <a:cxn ang="0">
                <a:pos x="0" y="2153"/>
              </a:cxn>
            </a:cxnLst>
            <a:rect l="0" t="0" r="r" b="b"/>
            <a:pathLst>
              <a:path w="129" h="2155">
                <a:moveTo>
                  <a:pt x="0" y="2153"/>
                </a:moveTo>
                <a:lnTo>
                  <a:pt x="75" y="0"/>
                </a:lnTo>
                <a:lnTo>
                  <a:pt x="129" y="2"/>
                </a:lnTo>
                <a:lnTo>
                  <a:pt x="55" y="2155"/>
                </a:lnTo>
                <a:lnTo>
                  <a:pt x="0" y="2153"/>
                </a:lnTo>
                <a:close/>
              </a:path>
            </a:pathLst>
          </a:custGeom>
          <a:solidFill>
            <a:srgbClr val="8DC8FF"/>
          </a:solidFill>
          <a:ln w="9525">
            <a:noFill/>
            <a:round/>
            <a:headEnd/>
            <a:tailEnd/>
          </a:ln>
        </p:spPr>
        <p:txBody>
          <a:bodyPr/>
          <a:lstStyle/>
          <a:p>
            <a:endParaRPr lang="ar-JO"/>
          </a:p>
        </p:txBody>
      </p:sp>
      <p:sp>
        <p:nvSpPr>
          <p:cNvPr id="7211" name="Freeform 43"/>
          <p:cNvSpPr>
            <a:spLocks/>
          </p:cNvSpPr>
          <p:nvPr/>
        </p:nvSpPr>
        <p:spPr bwMode="auto">
          <a:xfrm>
            <a:off x="7878763" y="2605088"/>
            <a:ext cx="41275" cy="684212"/>
          </a:xfrm>
          <a:custGeom>
            <a:avLst/>
            <a:gdLst/>
            <a:ahLst/>
            <a:cxnLst>
              <a:cxn ang="0">
                <a:pos x="0" y="2152"/>
              </a:cxn>
              <a:cxn ang="0">
                <a:pos x="75" y="0"/>
              </a:cxn>
              <a:cxn ang="0">
                <a:pos x="128" y="1"/>
              </a:cxn>
              <a:cxn ang="0">
                <a:pos x="53" y="2154"/>
              </a:cxn>
              <a:cxn ang="0">
                <a:pos x="0" y="2152"/>
              </a:cxn>
            </a:cxnLst>
            <a:rect l="0" t="0" r="r" b="b"/>
            <a:pathLst>
              <a:path w="128" h="2154">
                <a:moveTo>
                  <a:pt x="0" y="2152"/>
                </a:moveTo>
                <a:lnTo>
                  <a:pt x="75" y="0"/>
                </a:lnTo>
                <a:lnTo>
                  <a:pt x="128" y="1"/>
                </a:lnTo>
                <a:lnTo>
                  <a:pt x="53" y="2154"/>
                </a:lnTo>
                <a:lnTo>
                  <a:pt x="0" y="2152"/>
                </a:lnTo>
                <a:close/>
              </a:path>
            </a:pathLst>
          </a:custGeom>
          <a:solidFill>
            <a:srgbClr val="88C6FF"/>
          </a:solidFill>
          <a:ln w="9525">
            <a:noFill/>
            <a:round/>
            <a:headEnd/>
            <a:tailEnd/>
          </a:ln>
        </p:spPr>
        <p:txBody>
          <a:bodyPr/>
          <a:lstStyle/>
          <a:p>
            <a:endParaRPr lang="ar-JO"/>
          </a:p>
        </p:txBody>
      </p:sp>
      <p:sp>
        <p:nvSpPr>
          <p:cNvPr id="7212" name="Freeform 44"/>
          <p:cNvSpPr>
            <a:spLocks/>
          </p:cNvSpPr>
          <p:nvPr/>
        </p:nvSpPr>
        <p:spPr bwMode="auto">
          <a:xfrm>
            <a:off x="7861300" y="2605088"/>
            <a:ext cx="41275" cy="684212"/>
          </a:xfrm>
          <a:custGeom>
            <a:avLst/>
            <a:gdLst/>
            <a:ahLst/>
            <a:cxnLst>
              <a:cxn ang="0">
                <a:pos x="0" y="2153"/>
              </a:cxn>
              <a:cxn ang="0">
                <a:pos x="75" y="0"/>
              </a:cxn>
              <a:cxn ang="0">
                <a:pos x="129" y="3"/>
              </a:cxn>
              <a:cxn ang="0">
                <a:pos x="54" y="2155"/>
              </a:cxn>
              <a:cxn ang="0">
                <a:pos x="0" y="2153"/>
              </a:cxn>
            </a:cxnLst>
            <a:rect l="0" t="0" r="r" b="b"/>
            <a:pathLst>
              <a:path w="129" h="2155">
                <a:moveTo>
                  <a:pt x="0" y="2153"/>
                </a:moveTo>
                <a:lnTo>
                  <a:pt x="75" y="0"/>
                </a:lnTo>
                <a:lnTo>
                  <a:pt x="129" y="3"/>
                </a:lnTo>
                <a:lnTo>
                  <a:pt x="54" y="2155"/>
                </a:lnTo>
                <a:lnTo>
                  <a:pt x="0" y="2153"/>
                </a:lnTo>
                <a:close/>
              </a:path>
            </a:pathLst>
          </a:custGeom>
          <a:solidFill>
            <a:srgbClr val="84C4FF"/>
          </a:solidFill>
          <a:ln w="9525">
            <a:noFill/>
            <a:round/>
            <a:headEnd/>
            <a:tailEnd/>
          </a:ln>
        </p:spPr>
        <p:txBody>
          <a:bodyPr/>
          <a:lstStyle/>
          <a:p>
            <a:endParaRPr lang="ar-JO"/>
          </a:p>
        </p:txBody>
      </p:sp>
      <p:sp>
        <p:nvSpPr>
          <p:cNvPr id="7213" name="Freeform 45"/>
          <p:cNvSpPr>
            <a:spLocks/>
          </p:cNvSpPr>
          <p:nvPr/>
        </p:nvSpPr>
        <p:spPr bwMode="auto">
          <a:xfrm>
            <a:off x="7853363" y="2605088"/>
            <a:ext cx="31750" cy="682625"/>
          </a:xfrm>
          <a:custGeom>
            <a:avLst/>
            <a:gdLst/>
            <a:ahLst/>
            <a:cxnLst>
              <a:cxn ang="0">
                <a:pos x="0" y="2154"/>
              </a:cxn>
              <a:cxn ang="0">
                <a:pos x="75" y="0"/>
              </a:cxn>
              <a:cxn ang="0">
                <a:pos x="102" y="1"/>
              </a:cxn>
              <a:cxn ang="0">
                <a:pos x="27" y="2154"/>
              </a:cxn>
              <a:cxn ang="0">
                <a:pos x="0" y="2154"/>
              </a:cxn>
            </a:cxnLst>
            <a:rect l="0" t="0" r="r" b="b"/>
            <a:pathLst>
              <a:path w="102" h="2154">
                <a:moveTo>
                  <a:pt x="0" y="2154"/>
                </a:moveTo>
                <a:lnTo>
                  <a:pt x="75" y="0"/>
                </a:lnTo>
                <a:lnTo>
                  <a:pt x="102" y="1"/>
                </a:lnTo>
                <a:lnTo>
                  <a:pt x="27" y="2154"/>
                </a:lnTo>
                <a:lnTo>
                  <a:pt x="0" y="2154"/>
                </a:lnTo>
                <a:close/>
              </a:path>
            </a:pathLst>
          </a:custGeom>
          <a:solidFill>
            <a:srgbClr val="80C2FF"/>
          </a:solidFill>
          <a:ln w="9525">
            <a:noFill/>
            <a:round/>
            <a:headEnd/>
            <a:tailEnd/>
          </a:ln>
        </p:spPr>
        <p:txBody>
          <a:bodyPr/>
          <a:lstStyle/>
          <a:p>
            <a:endParaRPr lang="ar-JO"/>
          </a:p>
        </p:txBody>
      </p:sp>
      <p:sp>
        <p:nvSpPr>
          <p:cNvPr id="7214" name="Freeform 46"/>
          <p:cNvSpPr>
            <a:spLocks/>
          </p:cNvSpPr>
          <p:nvPr/>
        </p:nvSpPr>
        <p:spPr bwMode="auto">
          <a:xfrm>
            <a:off x="7875588" y="2622550"/>
            <a:ext cx="508000" cy="676275"/>
          </a:xfrm>
          <a:custGeom>
            <a:avLst/>
            <a:gdLst/>
            <a:ahLst/>
            <a:cxnLst>
              <a:cxn ang="0">
                <a:pos x="634" y="334"/>
              </a:cxn>
              <a:cxn ang="0">
                <a:pos x="606" y="301"/>
              </a:cxn>
              <a:cxn ang="0">
                <a:pos x="579" y="281"/>
              </a:cxn>
              <a:cxn ang="0">
                <a:pos x="510" y="257"/>
              </a:cxn>
              <a:cxn ang="0">
                <a:pos x="474" y="251"/>
              </a:cxn>
              <a:cxn ang="0">
                <a:pos x="394" y="232"/>
              </a:cxn>
              <a:cxn ang="0">
                <a:pos x="358" y="225"/>
              </a:cxn>
              <a:cxn ang="0">
                <a:pos x="271" y="219"/>
              </a:cxn>
              <a:cxn ang="0">
                <a:pos x="223" y="209"/>
              </a:cxn>
              <a:cxn ang="0">
                <a:pos x="133" y="192"/>
              </a:cxn>
              <a:cxn ang="0">
                <a:pos x="77" y="172"/>
              </a:cxn>
              <a:cxn ang="0">
                <a:pos x="0" y="143"/>
              </a:cxn>
              <a:cxn ang="0">
                <a:pos x="10" y="101"/>
              </a:cxn>
              <a:cxn ang="0">
                <a:pos x="46" y="50"/>
              </a:cxn>
              <a:cxn ang="0">
                <a:pos x="117" y="12"/>
              </a:cxn>
              <a:cxn ang="0">
                <a:pos x="187" y="3"/>
              </a:cxn>
              <a:cxn ang="0">
                <a:pos x="233" y="3"/>
              </a:cxn>
              <a:cxn ang="0">
                <a:pos x="375" y="29"/>
              </a:cxn>
              <a:cxn ang="0">
                <a:pos x="562" y="59"/>
              </a:cxn>
              <a:cxn ang="0">
                <a:pos x="683" y="73"/>
              </a:cxn>
              <a:cxn ang="0">
                <a:pos x="820" y="89"/>
              </a:cxn>
              <a:cxn ang="0">
                <a:pos x="937" y="89"/>
              </a:cxn>
              <a:cxn ang="0">
                <a:pos x="1078" y="89"/>
              </a:cxn>
              <a:cxn ang="0">
                <a:pos x="1310" y="59"/>
              </a:cxn>
              <a:cxn ang="0">
                <a:pos x="1603" y="0"/>
              </a:cxn>
              <a:cxn ang="0">
                <a:pos x="937" y="1105"/>
              </a:cxn>
              <a:cxn ang="0">
                <a:pos x="1547" y="2040"/>
              </a:cxn>
              <a:cxn ang="0">
                <a:pos x="1430" y="2067"/>
              </a:cxn>
              <a:cxn ang="0">
                <a:pos x="1264" y="2094"/>
              </a:cxn>
              <a:cxn ang="0">
                <a:pos x="1055" y="2122"/>
              </a:cxn>
              <a:cxn ang="0">
                <a:pos x="892" y="2132"/>
              </a:cxn>
              <a:cxn ang="0">
                <a:pos x="748" y="2124"/>
              </a:cxn>
              <a:cxn ang="0">
                <a:pos x="634" y="2090"/>
              </a:cxn>
              <a:cxn ang="0">
                <a:pos x="634" y="334"/>
              </a:cxn>
            </a:cxnLst>
            <a:rect l="0" t="0" r="r" b="b"/>
            <a:pathLst>
              <a:path w="1603" h="2132">
                <a:moveTo>
                  <a:pt x="634" y="334"/>
                </a:moveTo>
                <a:lnTo>
                  <a:pt x="606" y="301"/>
                </a:lnTo>
                <a:lnTo>
                  <a:pt x="579" y="281"/>
                </a:lnTo>
                <a:lnTo>
                  <a:pt x="510" y="257"/>
                </a:lnTo>
                <a:lnTo>
                  <a:pt x="474" y="251"/>
                </a:lnTo>
                <a:lnTo>
                  <a:pt x="394" y="232"/>
                </a:lnTo>
                <a:lnTo>
                  <a:pt x="358" y="225"/>
                </a:lnTo>
                <a:lnTo>
                  <a:pt x="271" y="219"/>
                </a:lnTo>
                <a:lnTo>
                  <a:pt x="223" y="209"/>
                </a:lnTo>
                <a:lnTo>
                  <a:pt x="133" y="192"/>
                </a:lnTo>
                <a:lnTo>
                  <a:pt x="77" y="172"/>
                </a:lnTo>
                <a:lnTo>
                  <a:pt x="0" y="143"/>
                </a:lnTo>
                <a:lnTo>
                  <a:pt x="10" y="101"/>
                </a:lnTo>
                <a:lnTo>
                  <a:pt x="46" y="50"/>
                </a:lnTo>
                <a:lnTo>
                  <a:pt x="117" y="12"/>
                </a:lnTo>
                <a:lnTo>
                  <a:pt x="187" y="3"/>
                </a:lnTo>
                <a:lnTo>
                  <a:pt x="233" y="3"/>
                </a:lnTo>
                <a:lnTo>
                  <a:pt x="375" y="29"/>
                </a:lnTo>
                <a:lnTo>
                  <a:pt x="562" y="59"/>
                </a:lnTo>
                <a:lnTo>
                  <a:pt x="683" y="73"/>
                </a:lnTo>
                <a:lnTo>
                  <a:pt x="820" y="89"/>
                </a:lnTo>
                <a:lnTo>
                  <a:pt x="937" y="89"/>
                </a:lnTo>
                <a:lnTo>
                  <a:pt x="1078" y="89"/>
                </a:lnTo>
                <a:lnTo>
                  <a:pt x="1310" y="59"/>
                </a:lnTo>
                <a:lnTo>
                  <a:pt x="1603" y="0"/>
                </a:lnTo>
                <a:lnTo>
                  <a:pt x="937" y="1105"/>
                </a:lnTo>
                <a:lnTo>
                  <a:pt x="1547" y="2040"/>
                </a:lnTo>
                <a:lnTo>
                  <a:pt x="1430" y="2067"/>
                </a:lnTo>
                <a:lnTo>
                  <a:pt x="1264" y="2094"/>
                </a:lnTo>
                <a:lnTo>
                  <a:pt x="1055" y="2122"/>
                </a:lnTo>
                <a:lnTo>
                  <a:pt x="892" y="2132"/>
                </a:lnTo>
                <a:lnTo>
                  <a:pt x="748" y="2124"/>
                </a:lnTo>
                <a:lnTo>
                  <a:pt x="634" y="2090"/>
                </a:lnTo>
                <a:lnTo>
                  <a:pt x="634" y="334"/>
                </a:lnTo>
                <a:close/>
              </a:path>
            </a:pathLst>
          </a:custGeom>
          <a:solidFill>
            <a:srgbClr val="000000"/>
          </a:solidFill>
          <a:ln w="9525">
            <a:noFill/>
            <a:round/>
            <a:headEnd/>
            <a:tailEnd/>
          </a:ln>
        </p:spPr>
        <p:txBody>
          <a:bodyPr/>
          <a:lstStyle/>
          <a:p>
            <a:endParaRPr lang="ar-JO"/>
          </a:p>
        </p:txBody>
      </p:sp>
      <p:sp>
        <p:nvSpPr>
          <p:cNvPr id="7215" name="Freeform 47"/>
          <p:cNvSpPr>
            <a:spLocks/>
          </p:cNvSpPr>
          <p:nvPr/>
        </p:nvSpPr>
        <p:spPr bwMode="auto">
          <a:xfrm>
            <a:off x="8356600" y="2622550"/>
            <a:ext cx="41275" cy="684213"/>
          </a:xfrm>
          <a:custGeom>
            <a:avLst/>
            <a:gdLst/>
            <a:ahLst/>
            <a:cxnLst>
              <a:cxn ang="0">
                <a:pos x="0" y="2152"/>
              </a:cxn>
              <a:cxn ang="0">
                <a:pos x="74" y="0"/>
              </a:cxn>
              <a:cxn ang="0">
                <a:pos x="129" y="2"/>
              </a:cxn>
              <a:cxn ang="0">
                <a:pos x="54" y="2155"/>
              </a:cxn>
              <a:cxn ang="0">
                <a:pos x="0" y="2152"/>
              </a:cxn>
            </a:cxnLst>
            <a:rect l="0" t="0" r="r" b="b"/>
            <a:pathLst>
              <a:path w="129" h="2155">
                <a:moveTo>
                  <a:pt x="0" y="2152"/>
                </a:moveTo>
                <a:lnTo>
                  <a:pt x="74" y="0"/>
                </a:lnTo>
                <a:lnTo>
                  <a:pt x="129" y="2"/>
                </a:lnTo>
                <a:lnTo>
                  <a:pt x="54" y="2155"/>
                </a:lnTo>
                <a:lnTo>
                  <a:pt x="0" y="2152"/>
                </a:lnTo>
                <a:close/>
              </a:path>
            </a:pathLst>
          </a:custGeom>
          <a:solidFill>
            <a:srgbClr val="FFFFFF"/>
          </a:solidFill>
          <a:ln w="9525">
            <a:noFill/>
            <a:round/>
            <a:headEnd/>
            <a:tailEnd/>
          </a:ln>
        </p:spPr>
        <p:txBody>
          <a:bodyPr/>
          <a:lstStyle/>
          <a:p>
            <a:endParaRPr lang="ar-JO"/>
          </a:p>
        </p:txBody>
      </p:sp>
      <p:sp>
        <p:nvSpPr>
          <p:cNvPr id="7216" name="Freeform 48"/>
          <p:cNvSpPr>
            <a:spLocks/>
          </p:cNvSpPr>
          <p:nvPr/>
        </p:nvSpPr>
        <p:spPr bwMode="auto">
          <a:xfrm>
            <a:off x="8339138" y="2620963"/>
            <a:ext cx="41275" cy="684212"/>
          </a:xfrm>
          <a:custGeom>
            <a:avLst/>
            <a:gdLst/>
            <a:ahLst/>
            <a:cxnLst>
              <a:cxn ang="0">
                <a:pos x="0" y="2154"/>
              </a:cxn>
              <a:cxn ang="0">
                <a:pos x="75" y="0"/>
              </a:cxn>
              <a:cxn ang="0">
                <a:pos x="128" y="3"/>
              </a:cxn>
              <a:cxn ang="0">
                <a:pos x="54" y="2155"/>
              </a:cxn>
              <a:cxn ang="0">
                <a:pos x="0" y="2154"/>
              </a:cxn>
            </a:cxnLst>
            <a:rect l="0" t="0" r="r" b="b"/>
            <a:pathLst>
              <a:path w="128" h="2155">
                <a:moveTo>
                  <a:pt x="0" y="2154"/>
                </a:moveTo>
                <a:lnTo>
                  <a:pt x="75" y="0"/>
                </a:lnTo>
                <a:lnTo>
                  <a:pt x="128" y="3"/>
                </a:lnTo>
                <a:lnTo>
                  <a:pt x="54" y="2155"/>
                </a:lnTo>
                <a:lnTo>
                  <a:pt x="0" y="2154"/>
                </a:lnTo>
                <a:close/>
              </a:path>
            </a:pathLst>
          </a:custGeom>
          <a:solidFill>
            <a:srgbClr val="FBFDFF"/>
          </a:solidFill>
          <a:ln w="9525">
            <a:noFill/>
            <a:round/>
            <a:headEnd/>
            <a:tailEnd/>
          </a:ln>
        </p:spPr>
        <p:txBody>
          <a:bodyPr/>
          <a:lstStyle/>
          <a:p>
            <a:endParaRPr lang="ar-JO"/>
          </a:p>
        </p:txBody>
      </p:sp>
      <p:sp>
        <p:nvSpPr>
          <p:cNvPr id="7217" name="Freeform 49"/>
          <p:cNvSpPr>
            <a:spLocks/>
          </p:cNvSpPr>
          <p:nvPr/>
        </p:nvSpPr>
        <p:spPr bwMode="auto">
          <a:xfrm>
            <a:off x="8321675" y="2620963"/>
            <a:ext cx="41275" cy="684212"/>
          </a:xfrm>
          <a:custGeom>
            <a:avLst/>
            <a:gdLst/>
            <a:ahLst/>
            <a:cxnLst>
              <a:cxn ang="0">
                <a:pos x="0" y="2153"/>
              </a:cxn>
              <a:cxn ang="0">
                <a:pos x="75" y="0"/>
              </a:cxn>
              <a:cxn ang="0">
                <a:pos x="128" y="1"/>
              </a:cxn>
              <a:cxn ang="0">
                <a:pos x="53" y="2155"/>
              </a:cxn>
              <a:cxn ang="0">
                <a:pos x="0" y="2153"/>
              </a:cxn>
            </a:cxnLst>
            <a:rect l="0" t="0" r="r" b="b"/>
            <a:pathLst>
              <a:path w="128" h="2155">
                <a:moveTo>
                  <a:pt x="0" y="2153"/>
                </a:moveTo>
                <a:lnTo>
                  <a:pt x="75" y="0"/>
                </a:lnTo>
                <a:lnTo>
                  <a:pt x="128" y="1"/>
                </a:lnTo>
                <a:lnTo>
                  <a:pt x="53" y="2155"/>
                </a:lnTo>
                <a:lnTo>
                  <a:pt x="0" y="2153"/>
                </a:lnTo>
                <a:close/>
              </a:path>
            </a:pathLst>
          </a:custGeom>
          <a:solidFill>
            <a:srgbClr val="F7FBFF"/>
          </a:solidFill>
          <a:ln w="9525">
            <a:noFill/>
            <a:round/>
            <a:headEnd/>
            <a:tailEnd/>
          </a:ln>
        </p:spPr>
        <p:txBody>
          <a:bodyPr/>
          <a:lstStyle/>
          <a:p>
            <a:endParaRPr lang="ar-JO"/>
          </a:p>
        </p:txBody>
      </p:sp>
      <p:sp>
        <p:nvSpPr>
          <p:cNvPr id="7218" name="Freeform 50"/>
          <p:cNvSpPr>
            <a:spLocks/>
          </p:cNvSpPr>
          <p:nvPr/>
        </p:nvSpPr>
        <p:spPr bwMode="auto">
          <a:xfrm>
            <a:off x="8304213" y="2620963"/>
            <a:ext cx="41275" cy="684212"/>
          </a:xfrm>
          <a:custGeom>
            <a:avLst/>
            <a:gdLst/>
            <a:ahLst/>
            <a:cxnLst>
              <a:cxn ang="0">
                <a:pos x="0" y="2153"/>
              </a:cxn>
              <a:cxn ang="0">
                <a:pos x="75" y="0"/>
              </a:cxn>
              <a:cxn ang="0">
                <a:pos x="130" y="2"/>
              </a:cxn>
              <a:cxn ang="0">
                <a:pos x="55" y="2155"/>
              </a:cxn>
              <a:cxn ang="0">
                <a:pos x="0" y="2153"/>
              </a:cxn>
            </a:cxnLst>
            <a:rect l="0" t="0" r="r" b="b"/>
            <a:pathLst>
              <a:path w="130" h="2155">
                <a:moveTo>
                  <a:pt x="0" y="2153"/>
                </a:moveTo>
                <a:lnTo>
                  <a:pt x="75" y="0"/>
                </a:lnTo>
                <a:lnTo>
                  <a:pt x="130" y="2"/>
                </a:lnTo>
                <a:lnTo>
                  <a:pt x="55" y="2155"/>
                </a:lnTo>
                <a:lnTo>
                  <a:pt x="0" y="2153"/>
                </a:lnTo>
                <a:close/>
              </a:path>
            </a:pathLst>
          </a:custGeom>
          <a:solidFill>
            <a:srgbClr val="F2F8FF"/>
          </a:solidFill>
          <a:ln w="9525">
            <a:noFill/>
            <a:round/>
            <a:headEnd/>
            <a:tailEnd/>
          </a:ln>
        </p:spPr>
        <p:txBody>
          <a:bodyPr/>
          <a:lstStyle/>
          <a:p>
            <a:endParaRPr lang="ar-JO"/>
          </a:p>
        </p:txBody>
      </p:sp>
      <p:sp>
        <p:nvSpPr>
          <p:cNvPr id="7219" name="Freeform 51"/>
          <p:cNvSpPr>
            <a:spLocks/>
          </p:cNvSpPr>
          <p:nvPr/>
        </p:nvSpPr>
        <p:spPr bwMode="auto">
          <a:xfrm>
            <a:off x="8288338" y="2619375"/>
            <a:ext cx="39687" cy="684213"/>
          </a:xfrm>
          <a:custGeom>
            <a:avLst/>
            <a:gdLst/>
            <a:ahLst/>
            <a:cxnLst>
              <a:cxn ang="0">
                <a:pos x="0" y="2154"/>
              </a:cxn>
              <a:cxn ang="0">
                <a:pos x="75" y="0"/>
              </a:cxn>
              <a:cxn ang="0">
                <a:pos x="128" y="2"/>
              </a:cxn>
              <a:cxn ang="0">
                <a:pos x="53" y="2155"/>
              </a:cxn>
              <a:cxn ang="0">
                <a:pos x="0" y="2154"/>
              </a:cxn>
            </a:cxnLst>
            <a:rect l="0" t="0" r="r" b="b"/>
            <a:pathLst>
              <a:path w="128" h="2155">
                <a:moveTo>
                  <a:pt x="0" y="2154"/>
                </a:moveTo>
                <a:lnTo>
                  <a:pt x="75" y="0"/>
                </a:lnTo>
                <a:lnTo>
                  <a:pt x="128" y="2"/>
                </a:lnTo>
                <a:lnTo>
                  <a:pt x="53" y="2155"/>
                </a:lnTo>
                <a:lnTo>
                  <a:pt x="0" y="2154"/>
                </a:lnTo>
                <a:close/>
              </a:path>
            </a:pathLst>
          </a:custGeom>
          <a:solidFill>
            <a:srgbClr val="EEF6FF"/>
          </a:solidFill>
          <a:ln w="9525">
            <a:noFill/>
            <a:round/>
            <a:headEnd/>
            <a:tailEnd/>
          </a:ln>
        </p:spPr>
        <p:txBody>
          <a:bodyPr/>
          <a:lstStyle/>
          <a:p>
            <a:endParaRPr lang="ar-JO"/>
          </a:p>
        </p:txBody>
      </p:sp>
      <p:sp>
        <p:nvSpPr>
          <p:cNvPr id="7220" name="Freeform 52"/>
          <p:cNvSpPr>
            <a:spLocks/>
          </p:cNvSpPr>
          <p:nvPr/>
        </p:nvSpPr>
        <p:spPr bwMode="auto">
          <a:xfrm>
            <a:off x="8270875" y="2619375"/>
            <a:ext cx="41275" cy="684213"/>
          </a:xfrm>
          <a:custGeom>
            <a:avLst/>
            <a:gdLst/>
            <a:ahLst/>
            <a:cxnLst>
              <a:cxn ang="0">
                <a:pos x="0" y="2152"/>
              </a:cxn>
              <a:cxn ang="0">
                <a:pos x="75" y="0"/>
              </a:cxn>
              <a:cxn ang="0">
                <a:pos x="129" y="1"/>
              </a:cxn>
              <a:cxn ang="0">
                <a:pos x="54" y="2155"/>
              </a:cxn>
              <a:cxn ang="0">
                <a:pos x="0" y="2152"/>
              </a:cxn>
            </a:cxnLst>
            <a:rect l="0" t="0" r="r" b="b"/>
            <a:pathLst>
              <a:path w="129" h="2155">
                <a:moveTo>
                  <a:pt x="0" y="2152"/>
                </a:moveTo>
                <a:lnTo>
                  <a:pt x="75" y="0"/>
                </a:lnTo>
                <a:lnTo>
                  <a:pt x="129" y="1"/>
                </a:lnTo>
                <a:lnTo>
                  <a:pt x="54" y="2155"/>
                </a:lnTo>
                <a:lnTo>
                  <a:pt x="0" y="2152"/>
                </a:lnTo>
                <a:close/>
              </a:path>
            </a:pathLst>
          </a:custGeom>
          <a:solidFill>
            <a:srgbClr val="EAF4FF"/>
          </a:solidFill>
          <a:ln w="9525">
            <a:noFill/>
            <a:round/>
            <a:headEnd/>
            <a:tailEnd/>
          </a:ln>
        </p:spPr>
        <p:txBody>
          <a:bodyPr/>
          <a:lstStyle/>
          <a:p>
            <a:endParaRPr lang="ar-JO"/>
          </a:p>
        </p:txBody>
      </p:sp>
      <p:sp>
        <p:nvSpPr>
          <p:cNvPr id="7221" name="Freeform 53"/>
          <p:cNvSpPr>
            <a:spLocks/>
          </p:cNvSpPr>
          <p:nvPr/>
        </p:nvSpPr>
        <p:spPr bwMode="auto">
          <a:xfrm>
            <a:off x="8253413" y="2617788"/>
            <a:ext cx="41275" cy="684212"/>
          </a:xfrm>
          <a:custGeom>
            <a:avLst/>
            <a:gdLst/>
            <a:ahLst/>
            <a:cxnLst>
              <a:cxn ang="0">
                <a:pos x="0" y="2153"/>
              </a:cxn>
              <a:cxn ang="0">
                <a:pos x="75" y="0"/>
              </a:cxn>
              <a:cxn ang="0">
                <a:pos x="129" y="3"/>
              </a:cxn>
              <a:cxn ang="0">
                <a:pos x="54" y="2155"/>
              </a:cxn>
              <a:cxn ang="0">
                <a:pos x="0" y="2153"/>
              </a:cxn>
            </a:cxnLst>
            <a:rect l="0" t="0" r="r" b="b"/>
            <a:pathLst>
              <a:path w="129" h="2155">
                <a:moveTo>
                  <a:pt x="0" y="2153"/>
                </a:moveTo>
                <a:lnTo>
                  <a:pt x="75" y="0"/>
                </a:lnTo>
                <a:lnTo>
                  <a:pt x="129" y="3"/>
                </a:lnTo>
                <a:lnTo>
                  <a:pt x="54" y="2155"/>
                </a:lnTo>
                <a:lnTo>
                  <a:pt x="0" y="2153"/>
                </a:lnTo>
                <a:close/>
              </a:path>
            </a:pathLst>
          </a:custGeom>
          <a:solidFill>
            <a:srgbClr val="E6F3FF"/>
          </a:solidFill>
          <a:ln w="9525">
            <a:noFill/>
            <a:round/>
            <a:headEnd/>
            <a:tailEnd/>
          </a:ln>
        </p:spPr>
        <p:txBody>
          <a:bodyPr/>
          <a:lstStyle/>
          <a:p>
            <a:endParaRPr lang="ar-JO"/>
          </a:p>
        </p:txBody>
      </p:sp>
      <p:sp>
        <p:nvSpPr>
          <p:cNvPr id="7222" name="Freeform 54"/>
          <p:cNvSpPr>
            <a:spLocks/>
          </p:cNvSpPr>
          <p:nvPr/>
        </p:nvSpPr>
        <p:spPr bwMode="auto">
          <a:xfrm>
            <a:off x="8237538" y="2617788"/>
            <a:ext cx="39687" cy="684212"/>
          </a:xfrm>
          <a:custGeom>
            <a:avLst/>
            <a:gdLst/>
            <a:ahLst/>
            <a:cxnLst>
              <a:cxn ang="0">
                <a:pos x="0" y="2154"/>
              </a:cxn>
              <a:cxn ang="0">
                <a:pos x="75" y="0"/>
              </a:cxn>
              <a:cxn ang="0">
                <a:pos x="128" y="2"/>
              </a:cxn>
              <a:cxn ang="0">
                <a:pos x="53" y="2155"/>
              </a:cxn>
              <a:cxn ang="0">
                <a:pos x="0" y="2154"/>
              </a:cxn>
            </a:cxnLst>
            <a:rect l="0" t="0" r="r" b="b"/>
            <a:pathLst>
              <a:path w="128" h="2155">
                <a:moveTo>
                  <a:pt x="0" y="2154"/>
                </a:moveTo>
                <a:lnTo>
                  <a:pt x="75" y="0"/>
                </a:lnTo>
                <a:lnTo>
                  <a:pt x="128" y="2"/>
                </a:lnTo>
                <a:lnTo>
                  <a:pt x="53" y="2155"/>
                </a:lnTo>
                <a:lnTo>
                  <a:pt x="0" y="2154"/>
                </a:lnTo>
                <a:close/>
              </a:path>
            </a:pathLst>
          </a:custGeom>
          <a:solidFill>
            <a:srgbClr val="E1F0FF"/>
          </a:solidFill>
          <a:ln w="9525">
            <a:noFill/>
            <a:round/>
            <a:headEnd/>
            <a:tailEnd/>
          </a:ln>
        </p:spPr>
        <p:txBody>
          <a:bodyPr/>
          <a:lstStyle/>
          <a:p>
            <a:endParaRPr lang="ar-JO"/>
          </a:p>
        </p:txBody>
      </p:sp>
      <p:sp>
        <p:nvSpPr>
          <p:cNvPr id="7223" name="Freeform 55"/>
          <p:cNvSpPr>
            <a:spLocks/>
          </p:cNvSpPr>
          <p:nvPr/>
        </p:nvSpPr>
        <p:spPr bwMode="auto">
          <a:xfrm>
            <a:off x="8220075" y="2617788"/>
            <a:ext cx="41275" cy="684212"/>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DDEEFF"/>
          </a:solidFill>
          <a:ln w="9525">
            <a:noFill/>
            <a:round/>
            <a:headEnd/>
            <a:tailEnd/>
          </a:ln>
        </p:spPr>
        <p:txBody>
          <a:bodyPr/>
          <a:lstStyle/>
          <a:p>
            <a:endParaRPr lang="ar-JO"/>
          </a:p>
        </p:txBody>
      </p:sp>
      <p:sp>
        <p:nvSpPr>
          <p:cNvPr id="7224" name="Freeform 56"/>
          <p:cNvSpPr>
            <a:spLocks/>
          </p:cNvSpPr>
          <p:nvPr/>
        </p:nvSpPr>
        <p:spPr bwMode="auto">
          <a:xfrm>
            <a:off x="8202613" y="2616200"/>
            <a:ext cx="41275" cy="684213"/>
          </a:xfrm>
          <a:custGeom>
            <a:avLst/>
            <a:gdLst/>
            <a:ahLst/>
            <a:cxnLst>
              <a:cxn ang="0">
                <a:pos x="0" y="2153"/>
              </a:cxn>
              <a:cxn ang="0">
                <a:pos x="75" y="0"/>
              </a:cxn>
              <a:cxn ang="0">
                <a:pos x="129" y="2"/>
              </a:cxn>
              <a:cxn ang="0">
                <a:pos x="54" y="2155"/>
              </a:cxn>
              <a:cxn ang="0">
                <a:pos x="0" y="2153"/>
              </a:cxn>
            </a:cxnLst>
            <a:rect l="0" t="0" r="r" b="b"/>
            <a:pathLst>
              <a:path w="129" h="2155">
                <a:moveTo>
                  <a:pt x="0" y="2153"/>
                </a:moveTo>
                <a:lnTo>
                  <a:pt x="75" y="0"/>
                </a:lnTo>
                <a:lnTo>
                  <a:pt x="129" y="2"/>
                </a:lnTo>
                <a:lnTo>
                  <a:pt x="54" y="2155"/>
                </a:lnTo>
                <a:lnTo>
                  <a:pt x="0" y="2153"/>
                </a:lnTo>
                <a:close/>
              </a:path>
            </a:pathLst>
          </a:custGeom>
          <a:solidFill>
            <a:srgbClr val="D9ECFF"/>
          </a:solidFill>
          <a:ln w="9525">
            <a:noFill/>
            <a:round/>
            <a:headEnd/>
            <a:tailEnd/>
          </a:ln>
        </p:spPr>
        <p:txBody>
          <a:bodyPr/>
          <a:lstStyle/>
          <a:p>
            <a:endParaRPr lang="ar-JO"/>
          </a:p>
        </p:txBody>
      </p:sp>
      <p:sp>
        <p:nvSpPr>
          <p:cNvPr id="7225" name="Freeform 57"/>
          <p:cNvSpPr>
            <a:spLocks/>
          </p:cNvSpPr>
          <p:nvPr/>
        </p:nvSpPr>
        <p:spPr bwMode="auto">
          <a:xfrm>
            <a:off x="8185150" y="2616200"/>
            <a:ext cx="41275" cy="684213"/>
          </a:xfrm>
          <a:custGeom>
            <a:avLst/>
            <a:gdLst/>
            <a:ahLst/>
            <a:cxnLst>
              <a:cxn ang="0">
                <a:pos x="0" y="2154"/>
              </a:cxn>
              <a:cxn ang="0">
                <a:pos x="75" y="0"/>
              </a:cxn>
              <a:cxn ang="0">
                <a:pos x="128" y="3"/>
              </a:cxn>
              <a:cxn ang="0">
                <a:pos x="53" y="2156"/>
              </a:cxn>
              <a:cxn ang="0">
                <a:pos x="0" y="2154"/>
              </a:cxn>
            </a:cxnLst>
            <a:rect l="0" t="0" r="r" b="b"/>
            <a:pathLst>
              <a:path w="128" h="2156">
                <a:moveTo>
                  <a:pt x="0" y="2154"/>
                </a:moveTo>
                <a:lnTo>
                  <a:pt x="75" y="0"/>
                </a:lnTo>
                <a:lnTo>
                  <a:pt x="128" y="3"/>
                </a:lnTo>
                <a:lnTo>
                  <a:pt x="53" y="2156"/>
                </a:lnTo>
                <a:lnTo>
                  <a:pt x="0" y="2154"/>
                </a:lnTo>
                <a:close/>
              </a:path>
            </a:pathLst>
          </a:custGeom>
          <a:solidFill>
            <a:srgbClr val="D5EAFF"/>
          </a:solidFill>
          <a:ln w="9525">
            <a:noFill/>
            <a:round/>
            <a:headEnd/>
            <a:tailEnd/>
          </a:ln>
        </p:spPr>
        <p:txBody>
          <a:bodyPr/>
          <a:lstStyle/>
          <a:p>
            <a:endParaRPr lang="ar-JO"/>
          </a:p>
        </p:txBody>
      </p:sp>
      <p:sp>
        <p:nvSpPr>
          <p:cNvPr id="7226" name="Freeform 58"/>
          <p:cNvSpPr>
            <a:spLocks/>
          </p:cNvSpPr>
          <p:nvPr/>
        </p:nvSpPr>
        <p:spPr bwMode="auto">
          <a:xfrm>
            <a:off x="8169275" y="2616200"/>
            <a:ext cx="39688" cy="684213"/>
          </a:xfrm>
          <a:custGeom>
            <a:avLst/>
            <a:gdLst/>
            <a:ahLst/>
            <a:cxnLst>
              <a:cxn ang="0">
                <a:pos x="0" y="2153"/>
              </a:cxn>
              <a:cxn ang="0">
                <a:pos x="76" y="0"/>
              </a:cxn>
              <a:cxn ang="0">
                <a:pos x="129" y="1"/>
              </a:cxn>
              <a:cxn ang="0">
                <a:pos x="54" y="2155"/>
              </a:cxn>
              <a:cxn ang="0">
                <a:pos x="0" y="2153"/>
              </a:cxn>
            </a:cxnLst>
            <a:rect l="0" t="0" r="r" b="b"/>
            <a:pathLst>
              <a:path w="129" h="2155">
                <a:moveTo>
                  <a:pt x="0" y="2153"/>
                </a:moveTo>
                <a:lnTo>
                  <a:pt x="76" y="0"/>
                </a:lnTo>
                <a:lnTo>
                  <a:pt x="129" y="1"/>
                </a:lnTo>
                <a:lnTo>
                  <a:pt x="54" y="2155"/>
                </a:lnTo>
                <a:lnTo>
                  <a:pt x="0" y="2153"/>
                </a:lnTo>
                <a:close/>
              </a:path>
            </a:pathLst>
          </a:custGeom>
          <a:solidFill>
            <a:srgbClr val="D0E8FF"/>
          </a:solidFill>
          <a:ln w="9525">
            <a:noFill/>
            <a:round/>
            <a:headEnd/>
            <a:tailEnd/>
          </a:ln>
        </p:spPr>
        <p:txBody>
          <a:bodyPr/>
          <a:lstStyle/>
          <a:p>
            <a:endParaRPr lang="ar-JO"/>
          </a:p>
        </p:txBody>
      </p:sp>
      <p:sp>
        <p:nvSpPr>
          <p:cNvPr id="7227" name="Freeform 59"/>
          <p:cNvSpPr>
            <a:spLocks/>
          </p:cNvSpPr>
          <p:nvPr/>
        </p:nvSpPr>
        <p:spPr bwMode="auto">
          <a:xfrm>
            <a:off x="8151813" y="2614613"/>
            <a:ext cx="41275" cy="684212"/>
          </a:xfrm>
          <a:custGeom>
            <a:avLst/>
            <a:gdLst/>
            <a:ahLst/>
            <a:cxnLst>
              <a:cxn ang="0">
                <a:pos x="0" y="2154"/>
              </a:cxn>
              <a:cxn ang="0">
                <a:pos x="76" y="0"/>
              </a:cxn>
              <a:cxn ang="0">
                <a:pos x="130" y="2"/>
              </a:cxn>
              <a:cxn ang="0">
                <a:pos x="54" y="2155"/>
              </a:cxn>
              <a:cxn ang="0">
                <a:pos x="0" y="2154"/>
              </a:cxn>
            </a:cxnLst>
            <a:rect l="0" t="0" r="r" b="b"/>
            <a:pathLst>
              <a:path w="130" h="2155">
                <a:moveTo>
                  <a:pt x="0" y="2154"/>
                </a:moveTo>
                <a:lnTo>
                  <a:pt x="76" y="0"/>
                </a:lnTo>
                <a:lnTo>
                  <a:pt x="130" y="2"/>
                </a:lnTo>
                <a:lnTo>
                  <a:pt x="54" y="2155"/>
                </a:lnTo>
                <a:lnTo>
                  <a:pt x="0" y="2154"/>
                </a:lnTo>
                <a:close/>
              </a:path>
            </a:pathLst>
          </a:custGeom>
          <a:solidFill>
            <a:srgbClr val="CCE6FF"/>
          </a:solidFill>
          <a:ln w="9525">
            <a:noFill/>
            <a:round/>
            <a:headEnd/>
            <a:tailEnd/>
          </a:ln>
        </p:spPr>
        <p:txBody>
          <a:bodyPr/>
          <a:lstStyle/>
          <a:p>
            <a:endParaRPr lang="ar-JO"/>
          </a:p>
        </p:txBody>
      </p:sp>
      <p:sp>
        <p:nvSpPr>
          <p:cNvPr id="7228" name="Freeform 60"/>
          <p:cNvSpPr>
            <a:spLocks/>
          </p:cNvSpPr>
          <p:nvPr/>
        </p:nvSpPr>
        <p:spPr bwMode="auto">
          <a:xfrm>
            <a:off x="8134350" y="2614613"/>
            <a:ext cx="41275" cy="684212"/>
          </a:xfrm>
          <a:custGeom>
            <a:avLst/>
            <a:gdLst/>
            <a:ahLst/>
            <a:cxnLst>
              <a:cxn ang="0">
                <a:pos x="0" y="2154"/>
              </a:cxn>
              <a:cxn ang="0">
                <a:pos x="76" y="0"/>
              </a:cxn>
              <a:cxn ang="0">
                <a:pos x="129" y="2"/>
              </a:cxn>
              <a:cxn ang="0">
                <a:pos x="53" y="2156"/>
              </a:cxn>
              <a:cxn ang="0">
                <a:pos x="0" y="2154"/>
              </a:cxn>
            </a:cxnLst>
            <a:rect l="0" t="0" r="r" b="b"/>
            <a:pathLst>
              <a:path w="129" h="2156">
                <a:moveTo>
                  <a:pt x="0" y="2154"/>
                </a:moveTo>
                <a:lnTo>
                  <a:pt x="76" y="0"/>
                </a:lnTo>
                <a:lnTo>
                  <a:pt x="129" y="2"/>
                </a:lnTo>
                <a:lnTo>
                  <a:pt x="53" y="2156"/>
                </a:lnTo>
                <a:lnTo>
                  <a:pt x="0" y="2154"/>
                </a:lnTo>
                <a:close/>
              </a:path>
            </a:pathLst>
          </a:custGeom>
          <a:solidFill>
            <a:srgbClr val="C8E4FF"/>
          </a:solidFill>
          <a:ln w="9525">
            <a:noFill/>
            <a:round/>
            <a:headEnd/>
            <a:tailEnd/>
          </a:ln>
        </p:spPr>
        <p:txBody>
          <a:bodyPr/>
          <a:lstStyle/>
          <a:p>
            <a:endParaRPr lang="ar-JO"/>
          </a:p>
        </p:txBody>
      </p:sp>
      <p:sp>
        <p:nvSpPr>
          <p:cNvPr id="7229" name="Freeform 61"/>
          <p:cNvSpPr>
            <a:spLocks/>
          </p:cNvSpPr>
          <p:nvPr/>
        </p:nvSpPr>
        <p:spPr bwMode="auto">
          <a:xfrm>
            <a:off x="8116888" y="2614613"/>
            <a:ext cx="41275" cy="684212"/>
          </a:xfrm>
          <a:custGeom>
            <a:avLst/>
            <a:gdLst/>
            <a:ahLst/>
            <a:cxnLst>
              <a:cxn ang="0">
                <a:pos x="0" y="2152"/>
              </a:cxn>
              <a:cxn ang="0">
                <a:pos x="76" y="0"/>
              </a:cxn>
              <a:cxn ang="0">
                <a:pos x="130" y="1"/>
              </a:cxn>
              <a:cxn ang="0">
                <a:pos x="54" y="2155"/>
              </a:cxn>
              <a:cxn ang="0">
                <a:pos x="0" y="2152"/>
              </a:cxn>
            </a:cxnLst>
            <a:rect l="0" t="0" r="r" b="b"/>
            <a:pathLst>
              <a:path w="130" h="2155">
                <a:moveTo>
                  <a:pt x="0" y="2152"/>
                </a:moveTo>
                <a:lnTo>
                  <a:pt x="76" y="0"/>
                </a:lnTo>
                <a:lnTo>
                  <a:pt x="130" y="1"/>
                </a:lnTo>
                <a:lnTo>
                  <a:pt x="54" y="2155"/>
                </a:lnTo>
                <a:lnTo>
                  <a:pt x="0" y="2152"/>
                </a:lnTo>
                <a:close/>
              </a:path>
            </a:pathLst>
          </a:custGeom>
          <a:solidFill>
            <a:srgbClr val="C4E2FF"/>
          </a:solidFill>
          <a:ln w="9525">
            <a:noFill/>
            <a:round/>
            <a:headEnd/>
            <a:tailEnd/>
          </a:ln>
        </p:spPr>
        <p:txBody>
          <a:bodyPr/>
          <a:lstStyle/>
          <a:p>
            <a:endParaRPr lang="ar-JO"/>
          </a:p>
        </p:txBody>
      </p:sp>
      <p:sp>
        <p:nvSpPr>
          <p:cNvPr id="7230" name="Freeform 62"/>
          <p:cNvSpPr>
            <a:spLocks/>
          </p:cNvSpPr>
          <p:nvPr/>
        </p:nvSpPr>
        <p:spPr bwMode="auto">
          <a:xfrm>
            <a:off x="8101013" y="2613025"/>
            <a:ext cx="41275" cy="684213"/>
          </a:xfrm>
          <a:custGeom>
            <a:avLst/>
            <a:gdLst/>
            <a:ahLst/>
            <a:cxnLst>
              <a:cxn ang="0">
                <a:pos x="0" y="2154"/>
              </a:cxn>
              <a:cxn ang="0">
                <a:pos x="76" y="0"/>
              </a:cxn>
              <a:cxn ang="0">
                <a:pos x="130" y="3"/>
              </a:cxn>
              <a:cxn ang="0">
                <a:pos x="54" y="2155"/>
              </a:cxn>
              <a:cxn ang="0">
                <a:pos x="0" y="2154"/>
              </a:cxn>
            </a:cxnLst>
            <a:rect l="0" t="0" r="r" b="b"/>
            <a:pathLst>
              <a:path w="130" h="2155">
                <a:moveTo>
                  <a:pt x="0" y="2154"/>
                </a:moveTo>
                <a:lnTo>
                  <a:pt x="76" y="0"/>
                </a:lnTo>
                <a:lnTo>
                  <a:pt x="130" y="3"/>
                </a:lnTo>
                <a:lnTo>
                  <a:pt x="54" y="2155"/>
                </a:lnTo>
                <a:lnTo>
                  <a:pt x="0" y="2154"/>
                </a:lnTo>
                <a:close/>
              </a:path>
            </a:pathLst>
          </a:custGeom>
          <a:solidFill>
            <a:srgbClr val="BFE0FF"/>
          </a:solidFill>
          <a:ln w="9525">
            <a:noFill/>
            <a:round/>
            <a:headEnd/>
            <a:tailEnd/>
          </a:ln>
        </p:spPr>
        <p:txBody>
          <a:bodyPr/>
          <a:lstStyle/>
          <a:p>
            <a:endParaRPr lang="ar-JO"/>
          </a:p>
        </p:txBody>
      </p:sp>
      <p:sp>
        <p:nvSpPr>
          <p:cNvPr id="7231" name="Freeform 63"/>
          <p:cNvSpPr>
            <a:spLocks/>
          </p:cNvSpPr>
          <p:nvPr/>
        </p:nvSpPr>
        <p:spPr bwMode="auto">
          <a:xfrm>
            <a:off x="8083550" y="2613025"/>
            <a:ext cx="41275" cy="684213"/>
          </a:xfrm>
          <a:custGeom>
            <a:avLst/>
            <a:gdLst/>
            <a:ahLst/>
            <a:cxnLst>
              <a:cxn ang="0">
                <a:pos x="0" y="2154"/>
              </a:cxn>
              <a:cxn ang="0">
                <a:pos x="76" y="0"/>
              </a:cxn>
              <a:cxn ang="0">
                <a:pos x="130" y="2"/>
              </a:cxn>
              <a:cxn ang="0">
                <a:pos x="54" y="2156"/>
              </a:cxn>
              <a:cxn ang="0">
                <a:pos x="0" y="2154"/>
              </a:cxn>
            </a:cxnLst>
            <a:rect l="0" t="0" r="r" b="b"/>
            <a:pathLst>
              <a:path w="130" h="2156">
                <a:moveTo>
                  <a:pt x="0" y="2154"/>
                </a:moveTo>
                <a:lnTo>
                  <a:pt x="76" y="0"/>
                </a:lnTo>
                <a:lnTo>
                  <a:pt x="130" y="2"/>
                </a:lnTo>
                <a:lnTo>
                  <a:pt x="54" y="2156"/>
                </a:lnTo>
                <a:lnTo>
                  <a:pt x="0" y="2154"/>
                </a:lnTo>
                <a:close/>
              </a:path>
            </a:pathLst>
          </a:custGeom>
          <a:solidFill>
            <a:srgbClr val="BBDEFF"/>
          </a:solidFill>
          <a:ln w="9525">
            <a:noFill/>
            <a:round/>
            <a:headEnd/>
            <a:tailEnd/>
          </a:ln>
        </p:spPr>
        <p:txBody>
          <a:bodyPr/>
          <a:lstStyle/>
          <a:p>
            <a:endParaRPr lang="ar-JO"/>
          </a:p>
        </p:txBody>
      </p:sp>
      <p:sp>
        <p:nvSpPr>
          <p:cNvPr id="7232" name="Freeform 64"/>
          <p:cNvSpPr>
            <a:spLocks/>
          </p:cNvSpPr>
          <p:nvPr/>
        </p:nvSpPr>
        <p:spPr bwMode="auto">
          <a:xfrm>
            <a:off x="8066088" y="2611438"/>
            <a:ext cx="41275" cy="684212"/>
          </a:xfrm>
          <a:custGeom>
            <a:avLst/>
            <a:gdLst/>
            <a:ahLst/>
            <a:cxnLst>
              <a:cxn ang="0">
                <a:pos x="0" y="2153"/>
              </a:cxn>
              <a:cxn ang="0">
                <a:pos x="76" y="0"/>
              </a:cxn>
              <a:cxn ang="0">
                <a:pos x="129" y="1"/>
              </a:cxn>
              <a:cxn ang="0">
                <a:pos x="53" y="2155"/>
              </a:cxn>
              <a:cxn ang="0">
                <a:pos x="0" y="2153"/>
              </a:cxn>
            </a:cxnLst>
            <a:rect l="0" t="0" r="r" b="b"/>
            <a:pathLst>
              <a:path w="129" h="2155">
                <a:moveTo>
                  <a:pt x="0" y="2153"/>
                </a:moveTo>
                <a:lnTo>
                  <a:pt x="76" y="0"/>
                </a:lnTo>
                <a:lnTo>
                  <a:pt x="129" y="1"/>
                </a:lnTo>
                <a:lnTo>
                  <a:pt x="53" y="2155"/>
                </a:lnTo>
                <a:lnTo>
                  <a:pt x="0" y="2153"/>
                </a:lnTo>
                <a:close/>
              </a:path>
            </a:pathLst>
          </a:custGeom>
          <a:solidFill>
            <a:srgbClr val="B7DCFF"/>
          </a:solidFill>
          <a:ln w="9525">
            <a:noFill/>
            <a:round/>
            <a:headEnd/>
            <a:tailEnd/>
          </a:ln>
        </p:spPr>
        <p:txBody>
          <a:bodyPr/>
          <a:lstStyle/>
          <a:p>
            <a:endParaRPr lang="ar-JO"/>
          </a:p>
        </p:txBody>
      </p:sp>
      <p:sp>
        <p:nvSpPr>
          <p:cNvPr id="7233" name="Freeform 65"/>
          <p:cNvSpPr>
            <a:spLocks/>
          </p:cNvSpPr>
          <p:nvPr/>
        </p:nvSpPr>
        <p:spPr bwMode="auto">
          <a:xfrm>
            <a:off x="8048625" y="2611438"/>
            <a:ext cx="41275" cy="684212"/>
          </a:xfrm>
          <a:custGeom>
            <a:avLst/>
            <a:gdLst/>
            <a:ahLst/>
            <a:cxnLst>
              <a:cxn ang="0">
                <a:pos x="0" y="2153"/>
              </a:cxn>
              <a:cxn ang="0">
                <a:pos x="76" y="0"/>
              </a:cxn>
              <a:cxn ang="0">
                <a:pos x="130" y="2"/>
              </a:cxn>
              <a:cxn ang="0">
                <a:pos x="54" y="2155"/>
              </a:cxn>
              <a:cxn ang="0">
                <a:pos x="0" y="2153"/>
              </a:cxn>
            </a:cxnLst>
            <a:rect l="0" t="0" r="r" b="b"/>
            <a:pathLst>
              <a:path w="130" h="2155">
                <a:moveTo>
                  <a:pt x="0" y="2153"/>
                </a:moveTo>
                <a:lnTo>
                  <a:pt x="76" y="0"/>
                </a:lnTo>
                <a:lnTo>
                  <a:pt x="130" y="2"/>
                </a:lnTo>
                <a:lnTo>
                  <a:pt x="54" y="2155"/>
                </a:lnTo>
                <a:lnTo>
                  <a:pt x="0" y="2153"/>
                </a:lnTo>
                <a:close/>
              </a:path>
            </a:pathLst>
          </a:custGeom>
          <a:solidFill>
            <a:srgbClr val="B3DAFF"/>
          </a:solidFill>
          <a:ln w="9525">
            <a:noFill/>
            <a:round/>
            <a:headEnd/>
            <a:tailEnd/>
          </a:ln>
        </p:spPr>
        <p:txBody>
          <a:bodyPr/>
          <a:lstStyle/>
          <a:p>
            <a:endParaRPr lang="ar-JO"/>
          </a:p>
        </p:txBody>
      </p:sp>
      <p:sp>
        <p:nvSpPr>
          <p:cNvPr id="7234" name="Freeform 66"/>
          <p:cNvSpPr>
            <a:spLocks/>
          </p:cNvSpPr>
          <p:nvPr/>
        </p:nvSpPr>
        <p:spPr bwMode="auto">
          <a:xfrm>
            <a:off x="8032750" y="2609850"/>
            <a:ext cx="41275" cy="685800"/>
          </a:xfrm>
          <a:custGeom>
            <a:avLst/>
            <a:gdLst/>
            <a:ahLst/>
            <a:cxnLst>
              <a:cxn ang="0">
                <a:pos x="0" y="2154"/>
              </a:cxn>
              <a:cxn ang="0">
                <a:pos x="75" y="0"/>
              </a:cxn>
              <a:cxn ang="0">
                <a:pos x="129" y="3"/>
              </a:cxn>
              <a:cxn ang="0">
                <a:pos x="53" y="2156"/>
              </a:cxn>
              <a:cxn ang="0">
                <a:pos x="0" y="2154"/>
              </a:cxn>
            </a:cxnLst>
            <a:rect l="0" t="0" r="r" b="b"/>
            <a:pathLst>
              <a:path w="129" h="2156">
                <a:moveTo>
                  <a:pt x="0" y="2154"/>
                </a:moveTo>
                <a:lnTo>
                  <a:pt x="75" y="0"/>
                </a:lnTo>
                <a:lnTo>
                  <a:pt x="129" y="3"/>
                </a:lnTo>
                <a:lnTo>
                  <a:pt x="53" y="2156"/>
                </a:lnTo>
                <a:lnTo>
                  <a:pt x="0" y="2154"/>
                </a:lnTo>
                <a:close/>
              </a:path>
            </a:pathLst>
          </a:custGeom>
          <a:solidFill>
            <a:srgbClr val="AFD8FF"/>
          </a:solidFill>
          <a:ln w="9525">
            <a:noFill/>
            <a:round/>
            <a:headEnd/>
            <a:tailEnd/>
          </a:ln>
        </p:spPr>
        <p:txBody>
          <a:bodyPr/>
          <a:lstStyle/>
          <a:p>
            <a:endParaRPr lang="ar-JO"/>
          </a:p>
        </p:txBody>
      </p:sp>
      <p:sp>
        <p:nvSpPr>
          <p:cNvPr id="7235" name="Freeform 67"/>
          <p:cNvSpPr>
            <a:spLocks/>
          </p:cNvSpPr>
          <p:nvPr/>
        </p:nvSpPr>
        <p:spPr bwMode="auto">
          <a:xfrm>
            <a:off x="8015288" y="2609850"/>
            <a:ext cx="41275" cy="684213"/>
          </a:xfrm>
          <a:custGeom>
            <a:avLst/>
            <a:gdLst/>
            <a:ahLst/>
            <a:cxnLst>
              <a:cxn ang="0">
                <a:pos x="0" y="2153"/>
              </a:cxn>
              <a:cxn ang="0">
                <a:pos x="74" y="0"/>
              </a:cxn>
              <a:cxn ang="0">
                <a:pos x="128" y="1"/>
              </a:cxn>
              <a:cxn ang="0">
                <a:pos x="53" y="2155"/>
              </a:cxn>
              <a:cxn ang="0">
                <a:pos x="0" y="2153"/>
              </a:cxn>
            </a:cxnLst>
            <a:rect l="0" t="0" r="r" b="b"/>
            <a:pathLst>
              <a:path w="128" h="2155">
                <a:moveTo>
                  <a:pt x="0" y="2153"/>
                </a:moveTo>
                <a:lnTo>
                  <a:pt x="74" y="0"/>
                </a:lnTo>
                <a:lnTo>
                  <a:pt x="128" y="1"/>
                </a:lnTo>
                <a:lnTo>
                  <a:pt x="53" y="2155"/>
                </a:lnTo>
                <a:lnTo>
                  <a:pt x="0" y="2153"/>
                </a:lnTo>
                <a:close/>
              </a:path>
            </a:pathLst>
          </a:custGeom>
          <a:solidFill>
            <a:srgbClr val="AAD6FF"/>
          </a:solidFill>
          <a:ln w="9525">
            <a:noFill/>
            <a:round/>
            <a:headEnd/>
            <a:tailEnd/>
          </a:ln>
        </p:spPr>
        <p:txBody>
          <a:bodyPr/>
          <a:lstStyle/>
          <a:p>
            <a:endParaRPr lang="ar-JO"/>
          </a:p>
        </p:txBody>
      </p:sp>
      <p:sp>
        <p:nvSpPr>
          <p:cNvPr id="7236" name="Freeform 68"/>
          <p:cNvSpPr>
            <a:spLocks/>
          </p:cNvSpPr>
          <p:nvPr/>
        </p:nvSpPr>
        <p:spPr bwMode="auto">
          <a:xfrm>
            <a:off x="7997825" y="2609850"/>
            <a:ext cx="41275" cy="684213"/>
          </a:xfrm>
          <a:custGeom>
            <a:avLst/>
            <a:gdLst/>
            <a:ahLst/>
            <a:cxnLst>
              <a:cxn ang="0">
                <a:pos x="0" y="2154"/>
              </a:cxn>
              <a:cxn ang="0">
                <a:pos x="75" y="0"/>
              </a:cxn>
              <a:cxn ang="0">
                <a:pos x="128" y="2"/>
              </a:cxn>
              <a:cxn ang="0">
                <a:pos x="54" y="2155"/>
              </a:cxn>
              <a:cxn ang="0">
                <a:pos x="0" y="2154"/>
              </a:cxn>
            </a:cxnLst>
            <a:rect l="0" t="0" r="r" b="b"/>
            <a:pathLst>
              <a:path w="128" h="2155">
                <a:moveTo>
                  <a:pt x="0" y="2154"/>
                </a:moveTo>
                <a:lnTo>
                  <a:pt x="75" y="0"/>
                </a:lnTo>
                <a:lnTo>
                  <a:pt x="128" y="2"/>
                </a:lnTo>
                <a:lnTo>
                  <a:pt x="54" y="2155"/>
                </a:lnTo>
                <a:lnTo>
                  <a:pt x="0" y="2154"/>
                </a:lnTo>
                <a:close/>
              </a:path>
            </a:pathLst>
          </a:custGeom>
          <a:solidFill>
            <a:srgbClr val="A6D4FF"/>
          </a:solidFill>
          <a:ln w="9525">
            <a:noFill/>
            <a:round/>
            <a:headEnd/>
            <a:tailEnd/>
          </a:ln>
        </p:spPr>
        <p:txBody>
          <a:bodyPr/>
          <a:lstStyle/>
          <a:p>
            <a:endParaRPr lang="ar-JO"/>
          </a:p>
        </p:txBody>
      </p:sp>
      <p:sp>
        <p:nvSpPr>
          <p:cNvPr id="7237" name="Freeform 69"/>
          <p:cNvSpPr>
            <a:spLocks/>
          </p:cNvSpPr>
          <p:nvPr/>
        </p:nvSpPr>
        <p:spPr bwMode="auto">
          <a:xfrm>
            <a:off x="7981950" y="2609850"/>
            <a:ext cx="39688" cy="684213"/>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A2D2FF"/>
          </a:solidFill>
          <a:ln w="9525">
            <a:noFill/>
            <a:round/>
            <a:headEnd/>
            <a:tailEnd/>
          </a:ln>
        </p:spPr>
        <p:txBody>
          <a:bodyPr/>
          <a:lstStyle/>
          <a:p>
            <a:endParaRPr lang="ar-JO"/>
          </a:p>
        </p:txBody>
      </p:sp>
      <p:sp>
        <p:nvSpPr>
          <p:cNvPr id="7238" name="Freeform 70"/>
          <p:cNvSpPr>
            <a:spLocks/>
          </p:cNvSpPr>
          <p:nvPr/>
        </p:nvSpPr>
        <p:spPr bwMode="auto">
          <a:xfrm>
            <a:off x="7964488" y="2608263"/>
            <a:ext cx="41275" cy="684212"/>
          </a:xfrm>
          <a:custGeom>
            <a:avLst/>
            <a:gdLst/>
            <a:ahLst/>
            <a:cxnLst>
              <a:cxn ang="0">
                <a:pos x="0" y="2152"/>
              </a:cxn>
              <a:cxn ang="0">
                <a:pos x="74" y="0"/>
              </a:cxn>
              <a:cxn ang="0">
                <a:pos x="128" y="2"/>
              </a:cxn>
              <a:cxn ang="0">
                <a:pos x="53" y="2155"/>
              </a:cxn>
              <a:cxn ang="0">
                <a:pos x="0" y="2152"/>
              </a:cxn>
            </a:cxnLst>
            <a:rect l="0" t="0" r="r" b="b"/>
            <a:pathLst>
              <a:path w="128" h="2155">
                <a:moveTo>
                  <a:pt x="0" y="2152"/>
                </a:moveTo>
                <a:lnTo>
                  <a:pt x="74" y="0"/>
                </a:lnTo>
                <a:lnTo>
                  <a:pt x="128" y="2"/>
                </a:lnTo>
                <a:lnTo>
                  <a:pt x="53" y="2155"/>
                </a:lnTo>
                <a:lnTo>
                  <a:pt x="0" y="2152"/>
                </a:lnTo>
                <a:close/>
              </a:path>
            </a:pathLst>
          </a:custGeom>
          <a:solidFill>
            <a:srgbClr val="9ED0FF"/>
          </a:solidFill>
          <a:ln w="9525">
            <a:noFill/>
            <a:round/>
            <a:headEnd/>
            <a:tailEnd/>
          </a:ln>
        </p:spPr>
        <p:txBody>
          <a:bodyPr/>
          <a:lstStyle/>
          <a:p>
            <a:endParaRPr lang="ar-JO"/>
          </a:p>
        </p:txBody>
      </p:sp>
      <p:sp>
        <p:nvSpPr>
          <p:cNvPr id="7239" name="Freeform 71"/>
          <p:cNvSpPr>
            <a:spLocks/>
          </p:cNvSpPr>
          <p:nvPr/>
        </p:nvSpPr>
        <p:spPr bwMode="auto">
          <a:xfrm>
            <a:off x="7947025" y="2608263"/>
            <a:ext cx="41275" cy="684212"/>
          </a:xfrm>
          <a:custGeom>
            <a:avLst/>
            <a:gdLst/>
            <a:ahLst/>
            <a:cxnLst>
              <a:cxn ang="0">
                <a:pos x="0" y="2154"/>
              </a:cxn>
              <a:cxn ang="0">
                <a:pos x="75" y="0"/>
              </a:cxn>
              <a:cxn ang="0">
                <a:pos x="128" y="3"/>
              </a:cxn>
              <a:cxn ang="0">
                <a:pos x="54" y="2155"/>
              </a:cxn>
              <a:cxn ang="0">
                <a:pos x="0" y="2154"/>
              </a:cxn>
            </a:cxnLst>
            <a:rect l="0" t="0" r="r" b="b"/>
            <a:pathLst>
              <a:path w="128" h="2155">
                <a:moveTo>
                  <a:pt x="0" y="2154"/>
                </a:moveTo>
                <a:lnTo>
                  <a:pt x="75" y="0"/>
                </a:lnTo>
                <a:lnTo>
                  <a:pt x="128" y="3"/>
                </a:lnTo>
                <a:lnTo>
                  <a:pt x="54" y="2155"/>
                </a:lnTo>
                <a:lnTo>
                  <a:pt x="0" y="2154"/>
                </a:lnTo>
                <a:close/>
              </a:path>
            </a:pathLst>
          </a:custGeom>
          <a:solidFill>
            <a:srgbClr val="99CEFF"/>
          </a:solidFill>
          <a:ln w="9525">
            <a:noFill/>
            <a:round/>
            <a:headEnd/>
            <a:tailEnd/>
          </a:ln>
        </p:spPr>
        <p:txBody>
          <a:bodyPr/>
          <a:lstStyle/>
          <a:p>
            <a:endParaRPr lang="ar-JO"/>
          </a:p>
        </p:txBody>
      </p:sp>
      <p:sp>
        <p:nvSpPr>
          <p:cNvPr id="7240" name="Freeform 72"/>
          <p:cNvSpPr>
            <a:spLocks/>
          </p:cNvSpPr>
          <p:nvPr/>
        </p:nvSpPr>
        <p:spPr bwMode="auto">
          <a:xfrm>
            <a:off x="7929563" y="2606675"/>
            <a:ext cx="41275" cy="684213"/>
          </a:xfrm>
          <a:custGeom>
            <a:avLst/>
            <a:gdLst/>
            <a:ahLst/>
            <a:cxnLst>
              <a:cxn ang="0">
                <a:pos x="0" y="2153"/>
              </a:cxn>
              <a:cxn ang="0">
                <a:pos x="75" y="0"/>
              </a:cxn>
              <a:cxn ang="0">
                <a:pos x="129" y="1"/>
              </a:cxn>
              <a:cxn ang="0">
                <a:pos x="54" y="2155"/>
              </a:cxn>
              <a:cxn ang="0">
                <a:pos x="0" y="2153"/>
              </a:cxn>
            </a:cxnLst>
            <a:rect l="0" t="0" r="r" b="b"/>
            <a:pathLst>
              <a:path w="129" h="2155">
                <a:moveTo>
                  <a:pt x="0" y="2153"/>
                </a:moveTo>
                <a:lnTo>
                  <a:pt x="75" y="0"/>
                </a:lnTo>
                <a:lnTo>
                  <a:pt x="129" y="1"/>
                </a:lnTo>
                <a:lnTo>
                  <a:pt x="54" y="2155"/>
                </a:lnTo>
                <a:lnTo>
                  <a:pt x="0" y="2153"/>
                </a:lnTo>
                <a:close/>
              </a:path>
            </a:pathLst>
          </a:custGeom>
          <a:solidFill>
            <a:srgbClr val="95CCFF"/>
          </a:solidFill>
          <a:ln w="9525">
            <a:noFill/>
            <a:round/>
            <a:headEnd/>
            <a:tailEnd/>
          </a:ln>
        </p:spPr>
        <p:txBody>
          <a:bodyPr/>
          <a:lstStyle/>
          <a:p>
            <a:endParaRPr lang="ar-JO"/>
          </a:p>
        </p:txBody>
      </p:sp>
      <p:sp>
        <p:nvSpPr>
          <p:cNvPr id="7241" name="Freeform 73"/>
          <p:cNvSpPr>
            <a:spLocks/>
          </p:cNvSpPr>
          <p:nvPr/>
        </p:nvSpPr>
        <p:spPr bwMode="auto">
          <a:xfrm>
            <a:off x="7913688" y="2606675"/>
            <a:ext cx="39687" cy="684213"/>
          </a:xfrm>
          <a:custGeom>
            <a:avLst/>
            <a:gdLst/>
            <a:ahLst/>
            <a:cxnLst>
              <a:cxn ang="0">
                <a:pos x="0" y="2153"/>
              </a:cxn>
              <a:cxn ang="0">
                <a:pos x="74" y="0"/>
              </a:cxn>
              <a:cxn ang="0">
                <a:pos x="128" y="2"/>
              </a:cxn>
              <a:cxn ang="0">
                <a:pos x="53" y="2155"/>
              </a:cxn>
              <a:cxn ang="0">
                <a:pos x="0" y="2153"/>
              </a:cxn>
            </a:cxnLst>
            <a:rect l="0" t="0" r="r" b="b"/>
            <a:pathLst>
              <a:path w="128" h="2155">
                <a:moveTo>
                  <a:pt x="0" y="2153"/>
                </a:moveTo>
                <a:lnTo>
                  <a:pt x="74" y="0"/>
                </a:lnTo>
                <a:lnTo>
                  <a:pt x="128" y="2"/>
                </a:lnTo>
                <a:lnTo>
                  <a:pt x="53" y="2155"/>
                </a:lnTo>
                <a:lnTo>
                  <a:pt x="0" y="2153"/>
                </a:lnTo>
                <a:close/>
              </a:path>
            </a:pathLst>
          </a:custGeom>
          <a:solidFill>
            <a:srgbClr val="91CAFF"/>
          </a:solidFill>
          <a:ln w="9525">
            <a:noFill/>
            <a:round/>
            <a:headEnd/>
            <a:tailEnd/>
          </a:ln>
        </p:spPr>
        <p:txBody>
          <a:bodyPr/>
          <a:lstStyle/>
          <a:p>
            <a:endParaRPr lang="ar-JO"/>
          </a:p>
        </p:txBody>
      </p:sp>
      <p:sp>
        <p:nvSpPr>
          <p:cNvPr id="7242" name="Freeform 74"/>
          <p:cNvSpPr>
            <a:spLocks/>
          </p:cNvSpPr>
          <p:nvPr/>
        </p:nvSpPr>
        <p:spPr bwMode="auto">
          <a:xfrm>
            <a:off x="7896225" y="2606675"/>
            <a:ext cx="41275" cy="684213"/>
          </a:xfrm>
          <a:custGeom>
            <a:avLst/>
            <a:gdLst/>
            <a:ahLst/>
            <a:cxnLst>
              <a:cxn ang="0">
                <a:pos x="0" y="2153"/>
              </a:cxn>
              <a:cxn ang="0">
                <a:pos x="75" y="0"/>
              </a:cxn>
              <a:cxn ang="0">
                <a:pos x="129" y="2"/>
              </a:cxn>
              <a:cxn ang="0">
                <a:pos x="55" y="2155"/>
              </a:cxn>
              <a:cxn ang="0">
                <a:pos x="0" y="2153"/>
              </a:cxn>
            </a:cxnLst>
            <a:rect l="0" t="0" r="r" b="b"/>
            <a:pathLst>
              <a:path w="129" h="2155">
                <a:moveTo>
                  <a:pt x="0" y="2153"/>
                </a:moveTo>
                <a:lnTo>
                  <a:pt x="75" y="0"/>
                </a:lnTo>
                <a:lnTo>
                  <a:pt x="129" y="2"/>
                </a:lnTo>
                <a:lnTo>
                  <a:pt x="55" y="2155"/>
                </a:lnTo>
                <a:lnTo>
                  <a:pt x="0" y="2153"/>
                </a:lnTo>
                <a:close/>
              </a:path>
            </a:pathLst>
          </a:custGeom>
          <a:solidFill>
            <a:srgbClr val="8DC8FF"/>
          </a:solidFill>
          <a:ln w="9525">
            <a:noFill/>
            <a:round/>
            <a:headEnd/>
            <a:tailEnd/>
          </a:ln>
        </p:spPr>
        <p:txBody>
          <a:bodyPr/>
          <a:lstStyle/>
          <a:p>
            <a:endParaRPr lang="ar-JO"/>
          </a:p>
        </p:txBody>
      </p:sp>
      <p:sp>
        <p:nvSpPr>
          <p:cNvPr id="7243" name="Freeform 75"/>
          <p:cNvSpPr>
            <a:spLocks/>
          </p:cNvSpPr>
          <p:nvPr/>
        </p:nvSpPr>
        <p:spPr bwMode="auto">
          <a:xfrm>
            <a:off x="7878763" y="2605088"/>
            <a:ext cx="41275" cy="684212"/>
          </a:xfrm>
          <a:custGeom>
            <a:avLst/>
            <a:gdLst/>
            <a:ahLst/>
            <a:cxnLst>
              <a:cxn ang="0">
                <a:pos x="0" y="2152"/>
              </a:cxn>
              <a:cxn ang="0">
                <a:pos x="75" y="0"/>
              </a:cxn>
              <a:cxn ang="0">
                <a:pos x="128" y="1"/>
              </a:cxn>
              <a:cxn ang="0">
                <a:pos x="53" y="2154"/>
              </a:cxn>
              <a:cxn ang="0">
                <a:pos x="0" y="2152"/>
              </a:cxn>
            </a:cxnLst>
            <a:rect l="0" t="0" r="r" b="b"/>
            <a:pathLst>
              <a:path w="128" h="2154">
                <a:moveTo>
                  <a:pt x="0" y="2152"/>
                </a:moveTo>
                <a:lnTo>
                  <a:pt x="75" y="0"/>
                </a:lnTo>
                <a:lnTo>
                  <a:pt x="128" y="1"/>
                </a:lnTo>
                <a:lnTo>
                  <a:pt x="53" y="2154"/>
                </a:lnTo>
                <a:lnTo>
                  <a:pt x="0" y="2152"/>
                </a:lnTo>
                <a:close/>
              </a:path>
            </a:pathLst>
          </a:custGeom>
          <a:solidFill>
            <a:srgbClr val="88C6FF"/>
          </a:solidFill>
          <a:ln w="9525">
            <a:noFill/>
            <a:round/>
            <a:headEnd/>
            <a:tailEnd/>
          </a:ln>
        </p:spPr>
        <p:txBody>
          <a:bodyPr/>
          <a:lstStyle/>
          <a:p>
            <a:endParaRPr lang="ar-JO"/>
          </a:p>
        </p:txBody>
      </p:sp>
      <p:sp>
        <p:nvSpPr>
          <p:cNvPr id="7244" name="Freeform 76"/>
          <p:cNvSpPr>
            <a:spLocks/>
          </p:cNvSpPr>
          <p:nvPr/>
        </p:nvSpPr>
        <p:spPr bwMode="auto">
          <a:xfrm>
            <a:off x="7861300" y="2605088"/>
            <a:ext cx="41275" cy="684212"/>
          </a:xfrm>
          <a:custGeom>
            <a:avLst/>
            <a:gdLst/>
            <a:ahLst/>
            <a:cxnLst>
              <a:cxn ang="0">
                <a:pos x="0" y="2153"/>
              </a:cxn>
              <a:cxn ang="0">
                <a:pos x="75" y="0"/>
              </a:cxn>
              <a:cxn ang="0">
                <a:pos x="129" y="3"/>
              </a:cxn>
              <a:cxn ang="0">
                <a:pos x="54" y="2155"/>
              </a:cxn>
              <a:cxn ang="0">
                <a:pos x="0" y="2153"/>
              </a:cxn>
            </a:cxnLst>
            <a:rect l="0" t="0" r="r" b="b"/>
            <a:pathLst>
              <a:path w="129" h="2155">
                <a:moveTo>
                  <a:pt x="0" y="2153"/>
                </a:moveTo>
                <a:lnTo>
                  <a:pt x="75" y="0"/>
                </a:lnTo>
                <a:lnTo>
                  <a:pt x="129" y="3"/>
                </a:lnTo>
                <a:lnTo>
                  <a:pt x="54" y="2155"/>
                </a:lnTo>
                <a:lnTo>
                  <a:pt x="0" y="2153"/>
                </a:lnTo>
                <a:close/>
              </a:path>
            </a:pathLst>
          </a:custGeom>
          <a:solidFill>
            <a:srgbClr val="84C4FF"/>
          </a:solidFill>
          <a:ln w="9525">
            <a:noFill/>
            <a:round/>
            <a:headEnd/>
            <a:tailEnd/>
          </a:ln>
        </p:spPr>
        <p:txBody>
          <a:bodyPr/>
          <a:lstStyle/>
          <a:p>
            <a:endParaRPr lang="ar-JO"/>
          </a:p>
        </p:txBody>
      </p:sp>
      <p:sp>
        <p:nvSpPr>
          <p:cNvPr id="7245" name="Freeform 77"/>
          <p:cNvSpPr>
            <a:spLocks/>
          </p:cNvSpPr>
          <p:nvPr/>
        </p:nvSpPr>
        <p:spPr bwMode="auto">
          <a:xfrm>
            <a:off x="7853363" y="2605088"/>
            <a:ext cx="31750" cy="682625"/>
          </a:xfrm>
          <a:custGeom>
            <a:avLst/>
            <a:gdLst/>
            <a:ahLst/>
            <a:cxnLst>
              <a:cxn ang="0">
                <a:pos x="0" y="2154"/>
              </a:cxn>
              <a:cxn ang="0">
                <a:pos x="75" y="0"/>
              </a:cxn>
              <a:cxn ang="0">
                <a:pos x="102" y="1"/>
              </a:cxn>
              <a:cxn ang="0">
                <a:pos x="27" y="2154"/>
              </a:cxn>
              <a:cxn ang="0">
                <a:pos x="0" y="2154"/>
              </a:cxn>
            </a:cxnLst>
            <a:rect l="0" t="0" r="r" b="b"/>
            <a:pathLst>
              <a:path w="102" h="2154">
                <a:moveTo>
                  <a:pt x="0" y="2154"/>
                </a:moveTo>
                <a:lnTo>
                  <a:pt x="75" y="0"/>
                </a:lnTo>
                <a:lnTo>
                  <a:pt x="102" y="1"/>
                </a:lnTo>
                <a:lnTo>
                  <a:pt x="27" y="2154"/>
                </a:lnTo>
                <a:lnTo>
                  <a:pt x="0" y="2154"/>
                </a:lnTo>
                <a:close/>
              </a:path>
            </a:pathLst>
          </a:custGeom>
          <a:solidFill>
            <a:srgbClr val="80C2FF"/>
          </a:solidFill>
          <a:ln w="9525">
            <a:noFill/>
            <a:round/>
            <a:headEnd/>
            <a:tailEnd/>
          </a:ln>
        </p:spPr>
        <p:txBody>
          <a:bodyPr/>
          <a:lstStyle/>
          <a:p>
            <a:endParaRPr lang="ar-JO"/>
          </a:p>
        </p:txBody>
      </p:sp>
      <p:sp>
        <p:nvSpPr>
          <p:cNvPr id="7246" name="Freeform 78"/>
          <p:cNvSpPr>
            <a:spLocks/>
          </p:cNvSpPr>
          <p:nvPr/>
        </p:nvSpPr>
        <p:spPr bwMode="auto">
          <a:xfrm>
            <a:off x="7875588" y="2622550"/>
            <a:ext cx="508000" cy="676275"/>
          </a:xfrm>
          <a:custGeom>
            <a:avLst/>
            <a:gdLst/>
            <a:ahLst/>
            <a:cxnLst>
              <a:cxn ang="0">
                <a:pos x="634" y="334"/>
              </a:cxn>
              <a:cxn ang="0">
                <a:pos x="606" y="301"/>
              </a:cxn>
              <a:cxn ang="0">
                <a:pos x="579" y="281"/>
              </a:cxn>
              <a:cxn ang="0">
                <a:pos x="510" y="257"/>
              </a:cxn>
              <a:cxn ang="0">
                <a:pos x="474" y="251"/>
              </a:cxn>
              <a:cxn ang="0">
                <a:pos x="394" y="232"/>
              </a:cxn>
              <a:cxn ang="0">
                <a:pos x="358" y="225"/>
              </a:cxn>
              <a:cxn ang="0">
                <a:pos x="271" y="219"/>
              </a:cxn>
              <a:cxn ang="0">
                <a:pos x="223" y="209"/>
              </a:cxn>
              <a:cxn ang="0">
                <a:pos x="133" y="192"/>
              </a:cxn>
              <a:cxn ang="0">
                <a:pos x="77" y="172"/>
              </a:cxn>
              <a:cxn ang="0">
                <a:pos x="0" y="143"/>
              </a:cxn>
              <a:cxn ang="0">
                <a:pos x="10" y="101"/>
              </a:cxn>
              <a:cxn ang="0">
                <a:pos x="46" y="50"/>
              </a:cxn>
              <a:cxn ang="0">
                <a:pos x="117" y="12"/>
              </a:cxn>
              <a:cxn ang="0">
                <a:pos x="187" y="3"/>
              </a:cxn>
              <a:cxn ang="0">
                <a:pos x="233" y="3"/>
              </a:cxn>
              <a:cxn ang="0">
                <a:pos x="375" y="29"/>
              </a:cxn>
              <a:cxn ang="0">
                <a:pos x="562" y="59"/>
              </a:cxn>
              <a:cxn ang="0">
                <a:pos x="683" y="73"/>
              </a:cxn>
              <a:cxn ang="0">
                <a:pos x="820" y="89"/>
              </a:cxn>
              <a:cxn ang="0">
                <a:pos x="937" y="89"/>
              </a:cxn>
              <a:cxn ang="0">
                <a:pos x="1078" y="89"/>
              </a:cxn>
              <a:cxn ang="0">
                <a:pos x="1310" y="59"/>
              </a:cxn>
              <a:cxn ang="0">
                <a:pos x="1603" y="0"/>
              </a:cxn>
              <a:cxn ang="0">
                <a:pos x="937" y="1105"/>
              </a:cxn>
              <a:cxn ang="0">
                <a:pos x="1547" y="2040"/>
              </a:cxn>
              <a:cxn ang="0">
                <a:pos x="1430" y="2067"/>
              </a:cxn>
              <a:cxn ang="0">
                <a:pos x="1264" y="2094"/>
              </a:cxn>
              <a:cxn ang="0">
                <a:pos x="1055" y="2122"/>
              </a:cxn>
              <a:cxn ang="0">
                <a:pos x="892" y="2132"/>
              </a:cxn>
              <a:cxn ang="0">
                <a:pos x="748" y="2124"/>
              </a:cxn>
              <a:cxn ang="0">
                <a:pos x="634" y="2090"/>
              </a:cxn>
              <a:cxn ang="0">
                <a:pos x="634" y="334"/>
              </a:cxn>
            </a:cxnLst>
            <a:rect l="0" t="0" r="r" b="b"/>
            <a:pathLst>
              <a:path w="1603" h="2132">
                <a:moveTo>
                  <a:pt x="634" y="334"/>
                </a:moveTo>
                <a:lnTo>
                  <a:pt x="606" y="301"/>
                </a:lnTo>
                <a:lnTo>
                  <a:pt x="579" y="281"/>
                </a:lnTo>
                <a:lnTo>
                  <a:pt x="510" y="257"/>
                </a:lnTo>
                <a:lnTo>
                  <a:pt x="474" y="251"/>
                </a:lnTo>
                <a:lnTo>
                  <a:pt x="394" y="232"/>
                </a:lnTo>
                <a:lnTo>
                  <a:pt x="358" y="225"/>
                </a:lnTo>
                <a:lnTo>
                  <a:pt x="271" y="219"/>
                </a:lnTo>
                <a:lnTo>
                  <a:pt x="223" y="209"/>
                </a:lnTo>
                <a:lnTo>
                  <a:pt x="133" y="192"/>
                </a:lnTo>
                <a:lnTo>
                  <a:pt x="77" y="172"/>
                </a:lnTo>
                <a:lnTo>
                  <a:pt x="0" y="143"/>
                </a:lnTo>
                <a:lnTo>
                  <a:pt x="10" y="101"/>
                </a:lnTo>
                <a:lnTo>
                  <a:pt x="46" y="50"/>
                </a:lnTo>
                <a:lnTo>
                  <a:pt x="117" y="12"/>
                </a:lnTo>
                <a:lnTo>
                  <a:pt x="187" y="3"/>
                </a:lnTo>
                <a:lnTo>
                  <a:pt x="233" y="3"/>
                </a:lnTo>
                <a:lnTo>
                  <a:pt x="375" y="29"/>
                </a:lnTo>
                <a:lnTo>
                  <a:pt x="562" y="59"/>
                </a:lnTo>
                <a:lnTo>
                  <a:pt x="683" y="73"/>
                </a:lnTo>
                <a:lnTo>
                  <a:pt x="820" y="89"/>
                </a:lnTo>
                <a:lnTo>
                  <a:pt x="937" y="89"/>
                </a:lnTo>
                <a:lnTo>
                  <a:pt x="1078" y="89"/>
                </a:lnTo>
                <a:lnTo>
                  <a:pt x="1310" y="59"/>
                </a:lnTo>
                <a:lnTo>
                  <a:pt x="1603" y="0"/>
                </a:lnTo>
                <a:lnTo>
                  <a:pt x="937" y="1105"/>
                </a:lnTo>
                <a:lnTo>
                  <a:pt x="1547" y="2040"/>
                </a:lnTo>
                <a:lnTo>
                  <a:pt x="1430" y="2067"/>
                </a:lnTo>
                <a:lnTo>
                  <a:pt x="1264" y="2094"/>
                </a:lnTo>
                <a:lnTo>
                  <a:pt x="1055" y="2122"/>
                </a:lnTo>
                <a:lnTo>
                  <a:pt x="892" y="2132"/>
                </a:lnTo>
                <a:lnTo>
                  <a:pt x="748" y="2124"/>
                </a:lnTo>
                <a:lnTo>
                  <a:pt x="634" y="2090"/>
                </a:lnTo>
                <a:lnTo>
                  <a:pt x="634" y="334"/>
                </a:lnTo>
              </a:path>
            </a:pathLst>
          </a:custGeom>
          <a:noFill/>
          <a:ln w="0">
            <a:solidFill>
              <a:srgbClr val="000080"/>
            </a:solidFill>
            <a:prstDash val="solid"/>
            <a:round/>
            <a:headEnd/>
            <a:tailEnd/>
          </a:ln>
        </p:spPr>
        <p:txBody>
          <a:bodyPr/>
          <a:lstStyle/>
          <a:p>
            <a:endParaRPr lang="ar-JO"/>
          </a:p>
        </p:txBody>
      </p:sp>
      <p:sp>
        <p:nvSpPr>
          <p:cNvPr id="7247" name="Freeform 79"/>
          <p:cNvSpPr>
            <a:spLocks/>
          </p:cNvSpPr>
          <p:nvPr/>
        </p:nvSpPr>
        <p:spPr bwMode="auto">
          <a:xfrm>
            <a:off x="6226175" y="2667000"/>
            <a:ext cx="201613" cy="122238"/>
          </a:xfrm>
          <a:custGeom>
            <a:avLst/>
            <a:gdLst/>
            <a:ahLst/>
            <a:cxnLst>
              <a:cxn ang="0">
                <a:pos x="636" y="387"/>
              </a:cxn>
              <a:cxn ang="0">
                <a:pos x="559" y="387"/>
              </a:cxn>
              <a:cxn ang="0">
                <a:pos x="507" y="387"/>
              </a:cxn>
              <a:cxn ang="0">
                <a:pos x="416" y="383"/>
              </a:cxn>
              <a:cxn ang="0">
                <a:pos x="367" y="377"/>
              </a:cxn>
              <a:cxn ang="0">
                <a:pos x="278" y="363"/>
              </a:cxn>
              <a:cxn ang="0">
                <a:pos x="244" y="359"/>
              </a:cxn>
              <a:cxn ang="0">
                <a:pos x="163" y="337"/>
              </a:cxn>
              <a:cxn ang="0">
                <a:pos x="129" y="324"/>
              </a:cxn>
              <a:cxn ang="0">
                <a:pos x="58" y="279"/>
              </a:cxn>
              <a:cxn ang="0">
                <a:pos x="30" y="246"/>
              </a:cxn>
              <a:cxn ang="0">
                <a:pos x="0" y="192"/>
              </a:cxn>
              <a:cxn ang="0">
                <a:pos x="30" y="161"/>
              </a:cxn>
              <a:cxn ang="0">
                <a:pos x="58" y="143"/>
              </a:cxn>
              <a:cxn ang="0">
                <a:pos x="129" y="119"/>
              </a:cxn>
              <a:cxn ang="0">
                <a:pos x="163" y="111"/>
              </a:cxn>
              <a:cxn ang="0">
                <a:pos x="244" y="97"/>
              </a:cxn>
              <a:cxn ang="0">
                <a:pos x="278" y="85"/>
              </a:cxn>
              <a:cxn ang="0">
                <a:pos x="367" y="75"/>
              </a:cxn>
              <a:cxn ang="0">
                <a:pos x="416" y="69"/>
              </a:cxn>
              <a:cxn ang="0">
                <a:pos x="507" y="55"/>
              </a:cxn>
              <a:cxn ang="0">
                <a:pos x="559" y="35"/>
              </a:cxn>
              <a:cxn ang="0">
                <a:pos x="636" y="0"/>
              </a:cxn>
              <a:cxn ang="0">
                <a:pos x="636" y="277"/>
              </a:cxn>
              <a:cxn ang="0">
                <a:pos x="636" y="387"/>
              </a:cxn>
            </a:cxnLst>
            <a:rect l="0" t="0" r="r" b="b"/>
            <a:pathLst>
              <a:path w="636" h="387">
                <a:moveTo>
                  <a:pt x="636" y="387"/>
                </a:moveTo>
                <a:lnTo>
                  <a:pt x="559" y="387"/>
                </a:lnTo>
                <a:lnTo>
                  <a:pt x="507" y="387"/>
                </a:lnTo>
                <a:lnTo>
                  <a:pt x="416" y="383"/>
                </a:lnTo>
                <a:lnTo>
                  <a:pt x="367" y="377"/>
                </a:lnTo>
                <a:lnTo>
                  <a:pt x="278" y="363"/>
                </a:lnTo>
                <a:lnTo>
                  <a:pt x="244" y="359"/>
                </a:lnTo>
                <a:lnTo>
                  <a:pt x="163" y="337"/>
                </a:lnTo>
                <a:lnTo>
                  <a:pt x="129" y="324"/>
                </a:lnTo>
                <a:lnTo>
                  <a:pt x="58" y="279"/>
                </a:lnTo>
                <a:lnTo>
                  <a:pt x="30" y="246"/>
                </a:lnTo>
                <a:lnTo>
                  <a:pt x="0" y="192"/>
                </a:lnTo>
                <a:lnTo>
                  <a:pt x="30" y="161"/>
                </a:lnTo>
                <a:lnTo>
                  <a:pt x="58" y="143"/>
                </a:lnTo>
                <a:lnTo>
                  <a:pt x="129" y="119"/>
                </a:lnTo>
                <a:lnTo>
                  <a:pt x="163" y="111"/>
                </a:lnTo>
                <a:lnTo>
                  <a:pt x="244" y="97"/>
                </a:lnTo>
                <a:lnTo>
                  <a:pt x="278" y="85"/>
                </a:lnTo>
                <a:lnTo>
                  <a:pt x="367" y="75"/>
                </a:lnTo>
                <a:lnTo>
                  <a:pt x="416" y="69"/>
                </a:lnTo>
                <a:lnTo>
                  <a:pt x="507" y="55"/>
                </a:lnTo>
                <a:lnTo>
                  <a:pt x="559" y="35"/>
                </a:lnTo>
                <a:lnTo>
                  <a:pt x="636" y="0"/>
                </a:lnTo>
                <a:lnTo>
                  <a:pt x="636" y="277"/>
                </a:lnTo>
                <a:lnTo>
                  <a:pt x="636" y="387"/>
                </a:lnTo>
                <a:close/>
              </a:path>
            </a:pathLst>
          </a:custGeom>
          <a:solidFill>
            <a:srgbClr val="0000FF"/>
          </a:solidFill>
          <a:ln w="0">
            <a:solidFill>
              <a:srgbClr val="000080"/>
            </a:solidFill>
            <a:prstDash val="solid"/>
            <a:round/>
            <a:headEnd/>
            <a:tailEnd/>
          </a:ln>
        </p:spPr>
        <p:txBody>
          <a:bodyPr/>
          <a:lstStyle/>
          <a:p>
            <a:endParaRPr lang="ar-JO"/>
          </a:p>
        </p:txBody>
      </p:sp>
      <p:sp>
        <p:nvSpPr>
          <p:cNvPr id="7248" name="Freeform 80"/>
          <p:cNvSpPr>
            <a:spLocks/>
          </p:cNvSpPr>
          <p:nvPr/>
        </p:nvSpPr>
        <p:spPr bwMode="auto">
          <a:xfrm>
            <a:off x="6397625" y="2625725"/>
            <a:ext cx="39688" cy="682625"/>
          </a:xfrm>
          <a:custGeom>
            <a:avLst/>
            <a:gdLst/>
            <a:ahLst/>
            <a:cxnLst>
              <a:cxn ang="0">
                <a:pos x="0" y="2149"/>
              </a:cxn>
              <a:cxn ang="0">
                <a:pos x="74" y="0"/>
              </a:cxn>
              <a:cxn ang="0">
                <a:pos x="127" y="1"/>
              </a:cxn>
              <a:cxn ang="0">
                <a:pos x="52" y="2151"/>
              </a:cxn>
              <a:cxn ang="0">
                <a:pos x="0" y="2149"/>
              </a:cxn>
            </a:cxnLst>
            <a:rect l="0" t="0" r="r" b="b"/>
            <a:pathLst>
              <a:path w="127" h="2151">
                <a:moveTo>
                  <a:pt x="0" y="2149"/>
                </a:moveTo>
                <a:lnTo>
                  <a:pt x="74" y="0"/>
                </a:lnTo>
                <a:lnTo>
                  <a:pt x="127" y="1"/>
                </a:lnTo>
                <a:lnTo>
                  <a:pt x="52" y="2151"/>
                </a:lnTo>
                <a:lnTo>
                  <a:pt x="0" y="2149"/>
                </a:lnTo>
                <a:close/>
              </a:path>
            </a:pathLst>
          </a:custGeom>
          <a:solidFill>
            <a:srgbClr val="80C2FF"/>
          </a:solidFill>
          <a:ln w="9525">
            <a:noFill/>
            <a:round/>
            <a:headEnd/>
            <a:tailEnd/>
          </a:ln>
        </p:spPr>
        <p:txBody>
          <a:bodyPr/>
          <a:lstStyle/>
          <a:p>
            <a:endParaRPr lang="ar-JO"/>
          </a:p>
        </p:txBody>
      </p:sp>
      <p:sp>
        <p:nvSpPr>
          <p:cNvPr id="7249" name="Freeform 81"/>
          <p:cNvSpPr>
            <a:spLocks/>
          </p:cNvSpPr>
          <p:nvPr/>
        </p:nvSpPr>
        <p:spPr bwMode="auto">
          <a:xfrm>
            <a:off x="6380163" y="2624138"/>
            <a:ext cx="39687" cy="684212"/>
          </a:xfrm>
          <a:custGeom>
            <a:avLst/>
            <a:gdLst/>
            <a:ahLst/>
            <a:cxnLst>
              <a:cxn ang="0">
                <a:pos x="0" y="2150"/>
              </a:cxn>
              <a:cxn ang="0">
                <a:pos x="75" y="0"/>
              </a:cxn>
              <a:cxn ang="0">
                <a:pos x="127" y="2"/>
              </a:cxn>
              <a:cxn ang="0">
                <a:pos x="53" y="2151"/>
              </a:cxn>
              <a:cxn ang="0">
                <a:pos x="0" y="2150"/>
              </a:cxn>
            </a:cxnLst>
            <a:rect l="0" t="0" r="r" b="b"/>
            <a:pathLst>
              <a:path w="127" h="2151">
                <a:moveTo>
                  <a:pt x="0" y="2150"/>
                </a:moveTo>
                <a:lnTo>
                  <a:pt x="75" y="0"/>
                </a:lnTo>
                <a:lnTo>
                  <a:pt x="127" y="2"/>
                </a:lnTo>
                <a:lnTo>
                  <a:pt x="53" y="2151"/>
                </a:lnTo>
                <a:lnTo>
                  <a:pt x="0" y="2150"/>
                </a:lnTo>
                <a:close/>
              </a:path>
            </a:pathLst>
          </a:custGeom>
          <a:solidFill>
            <a:srgbClr val="84C4FF"/>
          </a:solidFill>
          <a:ln w="9525">
            <a:noFill/>
            <a:round/>
            <a:headEnd/>
            <a:tailEnd/>
          </a:ln>
        </p:spPr>
        <p:txBody>
          <a:bodyPr/>
          <a:lstStyle/>
          <a:p>
            <a:endParaRPr lang="ar-JO"/>
          </a:p>
        </p:txBody>
      </p:sp>
      <p:sp>
        <p:nvSpPr>
          <p:cNvPr id="7250" name="Freeform 82"/>
          <p:cNvSpPr>
            <a:spLocks/>
          </p:cNvSpPr>
          <p:nvPr/>
        </p:nvSpPr>
        <p:spPr bwMode="auto">
          <a:xfrm>
            <a:off x="6364288" y="2624138"/>
            <a:ext cx="39687" cy="682625"/>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88C6FF"/>
          </a:solidFill>
          <a:ln w="9525">
            <a:noFill/>
            <a:round/>
            <a:headEnd/>
            <a:tailEnd/>
          </a:ln>
        </p:spPr>
        <p:txBody>
          <a:bodyPr/>
          <a:lstStyle/>
          <a:p>
            <a:endParaRPr lang="ar-JO"/>
          </a:p>
        </p:txBody>
      </p:sp>
      <p:sp>
        <p:nvSpPr>
          <p:cNvPr id="7251" name="Freeform 83"/>
          <p:cNvSpPr>
            <a:spLocks/>
          </p:cNvSpPr>
          <p:nvPr/>
        </p:nvSpPr>
        <p:spPr bwMode="auto">
          <a:xfrm>
            <a:off x="6346825" y="2624138"/>
            <a:ext cx="41275" cy="682625"/>
          </a:xfrm>
          <a:custGeom>
            <a:avLst/>
            <a:gdLst/>
            <a:ahLst/>
            <a:cxnLst>
              <a:cxn ang="0">
                <a:pos x="0" y="2151"/>
              </a:cxn>
              <a:cxn ang="0">
                <a:pos x="75" y="0"/>
              </a:cxn>
              <a:cxn ang="0">
                <a:pos x="127" y="2"/>
              </a:cxn>
              <a:cxn ang="0">
                <a:pos x="52" y="2152"/>
              </a:cxn>
              <a:cxn ang="0">
                <a:pos x="0" y="2151"/>
              </a:cxn>
            </a:cxnLst>
            <a:rect l="0" t="0" r="r" b="b"/>
            <a:pathLst>
              <a:path w="127" h="2152">
                <a:moveTo>
                  <a:pt x="0" y="2151"/>
                </a:moveTo>
                <a:lnTo>
                  <a:pt x="75" y="0"/>
                </a:lnTo>
                <a:lnTo>
                  <a:pt x="127" y="2"/>
                </a:lnTo>
                <a:lnTo>
                  <a:pt x="52" y="2152"/>
                </a:lnTo>
                <a:lnTo>
                  <a:pt x="0" y="2151"/>
                </a:lnTo>
                <a:close/>
              </a:path>
            </a:pathLst>
          </a:custGeom>
          <a:solidFill>
            <a:srgbClr val="8DC8FF"/>
          </a:solidFill>
          <a:ln w="9525">
            <a:noFill/>
            <a:round/>
            <a:headEnd/>
            <a:tailEnd/>
          </a:ln>
        </p:spPr>
        <p:txBody>
          <a:bodyPr/>
          <a:lstStyle/>
          <a:p>
            <a:endParaRPr lang="ar-JO"/>
          </a:p>
        </p:txBody>
      </p:sp>
      <p:sp>
        <p:nvSpPr>
          <p:cNvPr id="7252" name="Freeform 84"/>
          <p:cNvSpPr>
            <a:spLocks/>
          </p:cNvSpPr>
          <p:nvPr/>
        </p:nvSpPr>
        <p:spPr bwMode="auto">
          <a:xfrm>
            <a:off x="6330950" y="2622550"/>
            <a:ext cx="39688" cy="684213"/>
          </a:xfrm>
          <a:custGeom>
            <a:avLst/>
            <a:gdLst/>
            <a:ahLst/>
            <a:cxnLst>
              <a:cxn ang="0">
                <a:pos x="0" y="2150"/>
              </a:cxn>
              <a:cxn ang="0">
                <a:pos x="75" y="0"/>
              </a:cxn>
              <a:cxn ang="0">
                <a:pos x="127" y="2"/>
              </a:cxn>
              <a:cxn ang="0">
                <a:pos x="52" y="2153"/>
              </a:cxn>
              <a:cxn ang="0">
                <a:pos x="0" y="2150"/>
              </a:cxn>
            </a:cxnLst>
            <a:rect l="0" t="0" r="r" b="b"/>
            <a:pathLst>
              <a:path w="127" h="2153">
                <a:moveTo>
                  <a:pt x="0" y="2150"/>
                </a:moveTo>
                <a:lnTo>
                  <a:pt x="75" y="0"/>
                </a:lnTo>
                <a:lnTo>
                  <a:pt x="127" y="2"/>
                </a:lnTo>
                <a:lnTo>
                  <a:pt x="52" y="2153"/>
                </a:lnTo>
                <a:lnTo>
                  <a:pt x="0" y="2150"/>
                </a:lnTo>
                <a:close/>
              </a:path>
            </a:pathLst>
          </a:custGeom>
          <a:solidFill>
            <a:srgbClr val="91CAFF"/>
          </a:solidFill>
          <a:ln w="9525">
            <a:noFill/>
            <a:round/>
            <a:headEnd/>
            <a:tailEnd/>
          </a:ln>
        </p:spPr>
        <p:txBody>
          <a:bodyPr/>
          <a:lstStyle/>
          <a:p>
            <a:endParaRPr lang="ar-JO"/>
          </a:p>
        </p:txBody>
      </p:sp>
      <p:sp>
        <p:nvSpPr>
          <p:cNvPr id="7253" name="Freeform 85"/>
          <p:cNvSpPr>
            <a:spLocks/>
          </p:cNvSpPr>
          <p:nvPr/>
        </p:nvSpPr>
        <p:spPr bwMode="auto">
          <a:xfrm>
            <a:off x="6315075" y="2622550"/>
            <a:ext cx="39688" cy="682625"/>
          </a:xfrm>
          <a:custGeom>
            <a:avLst/>
            <a:gdLst/>
            <a:ahLst/>
            <a:cxnLst>
              <a:cxn ang="0">
                <a:pos x="0" y="2149"/>
              </a:cxn>
              <a:cxn ang="0">
                <a:pos x="75" y="0"/>
              </a:cxn>
              <a:cxn ang="0">
                <a:pos x="127" y="1"/>
              </a:cxn>
              <a:cxn ang="0">
                <a:pos x="52" y="2151"/>
              </a:cxn>
              <a:cxn ang="0">
                <a:pos x="0" y="2149"/>
              </a:cxn>
            </a:cxnLst>
            <a:rect l="0" t="0" r="r" b="b"/>
            <a:pathLst>
              <a:path w="127" h="2151">
                <a:moveTo>
                  <a:pt x="0" y="2149"/>
                </a:moveTo>
                <a:lnTo>
                  <a:pt x="75" y="0"/>
                </a:lnTo>
                <a:lnTo>
                  <a:pt x="127" y="1"/>
                </a:lnTo>
                <a:lnTo>
                  <a:pt x="52" y="2151"/>
                </a:lnTo>
                <a:lnTo>
                  <a:pt x="0" y="2149"/>
                </a:lnTo>
                <a:close/>
              </a:path>
            </a:pathLst>
          </a:custGeom>
          <a:solidFill>
            <a:srgbClr val="95CCFF"/>
          </a:solidFill>
          <a:ln w="9525">
            <a:noFill/>
            <a:round/>
            <a:headEnd/>
            <a:tailEnd/>
          </a:ln>
        </p:spPr>
        <p:txBody>
          <a:bodyPr/>
          <a:lstStyle/>
          <a:p>
            <a:endParaRPr lang="ar-JO"/>
          </a:p>
        </p:txBody>
      </p:sp>
      <p:sp>
        <p:nvSpPr>
          <p:cNvPr id="7254" name="Freeform 86"/>
          <p:cNvSpPr>
            <a:spLocks/>
          </p:cNvSpPr>
          <p:nvPr/>
        </p:nvSpPr>
        <p:spPr bwMode="auto">
          <a:xfrm>
            <a:off x="6297613" y="2622550"/>
            <a:ext cx="41275" cy="682625"/>
          </a:xfrm>
          <a:custGeom>
            <a:avLst/>
            <a:gdLst/>
            <a:ahLst/>
            <a:cxnLst>
              <a:cxn ang="0">
                <a:pos x="0" y="2150"/>
              </a:cxn>
              <a:cxn ang="0">
                <a:pos x="75" y="0"/>
              </a:cxn>
              <a:cxn ang="0">
                <a:pos x="127" y="2"/>
              </a:cxn>
              <a:cxn ang="0">
                <a:pos x="52" y="2151"/>
              </a:cxn>
              <a:cxn ang="0">
                <a:pos x="0" y="2150"/>
              </a:cxn>
            </a:cxnLst>
            <a:rect l="0" t="0" r="r" b="b"/>
            <a:pathLst>
              <a:path w="127" h="2151">
                <a:moveTo>
                  <a:pt x="0" y="2150"/>
                </a:moveTo>
                <a:lnTo>
                  <a:pt x="75" y="0"/>
                </a:lnTo>
                <a:lnTo>
                  <a:pt x="127" y="2"/>
                </a:lnTo>
                <a:lnTo>
                  <a:pt x="52" y="2151"/>
                </a:lnTo>
                <a:lnTo>
                  <a:pt x="0" y="2150"/>
                </a:lnTo>
                <a:close/>
              </a:path>
            </a:pathLst>
          </a:custGeom>
          <a:solidFill>
            <a:srgbClr val="99CEFF"/>
          </a:solidFill>
          <a:ln w="9525">
            <a:noFill/>
            <a:round/>
            <a:headEnd/>
            <a:tailEnd/>
          </a:ln>
        </p:spPr>
        <p:txBody>
          <a:bodyPr/>
          <a:lstStyle/>
          <a:p>
            <a:endParaRPr lang="ar-JO"/>
          </a:p>
        </p:txBody>
      </p:sp>
      <p:sp>
        <p:nvSpPr>
          <p:cNvPr id="7255" name="Freeform 87"/>
          <p:cNvSpPr>
            <a:spLocks/>
          </p:cNvSpPr>
          <p:nvPr/>
        </p:nvSpPr>
        <p:spPr bwMode="auto">
          <a:xfrm>
            <a:off x="6281738" y="2620963"/>
            <a:ext cx="39687" cy="684212"/>
          </a:xfrm>
          <a:custGeom>
            <a:avLst/>
            <a:gdLst/>
            <a:ahLst/>
            <a:cxnLst>
              <a:cxn ang="0">
                <a:pos x="0" y="2150"/>
              </a:cxn>
              <a:cxn ang="0">
                <a:pos x="74" y="0"/>
              </a:cxn>
              <a:cxn ang="0">
                <a:pos x="127" y="2"/>
              </a:cxn>
              <a:cxn ang="0">
                <a:pos x="52" y="2152"/>
              </a:cxn>
              <a:cxn ang="0">
                <a:pos x="0" y="2150"/>
              </a:cxn>
            </a:cxnLst>
            <a:rect l="0" t="0" r="r" b="b"/>
            <a:pathLst>
              <a:path w="127" h="2152">
                <a:moveTo>
                  <a:pt x="0" y="2150"/>
                </a:moveTo>
                <a:lnTo>
                  <a:pt x="74" y="0"/>
                </a:lnTo>
                <a:lnTo>
                  <a:pt x="127" y="2"/>
                </a:lnTo>
                <a:lnTo>
                  <a:pt x="52" y="2152"/>
                </a:lnTo>
                <a:lnTo>
                  <a:pt x="0" y="2150"/>
                </a:lnTo>
                <a:close/>
              </a:path>
            </a:pathLst>
          </a:custGeom>
          <a:solidFill>
            <a:srgbClr val="9ED0FF"/>
          </a:solidFill>
          <a:ln w="9525">
            <a:noFill/>
            <a:round/>
            <a:headEnd/>
            <a:tailEnd/>
          </a:ln>
        </p:spPr>
        <p:txBody>
          <a:bodyPr/>
          <a:lstStyle/>
          <a:p>
            <a:endParaRPr lang="ar-JO"/>
          </a:p>
        </p:txBody>
      </p:sp>
      <p:sp>
        <p:nvSpPr>
          <p:cNvPr id="7256" name="Freeform 88"/>
          <p:cNvSpPr>
            <a:spLocks/>
          </p:cNvSpPr>
          <p:nvPr/>
        </p:nvSpPr>
        <p:spPr bwMode="auto">
          <a:xfrm>
            <a:off x="6265863" y="2620963"/>
            <a:ext cx="39687" cy="682625"/>
          </a:xfrm>
          <a:custGeom>
            <a:avLst/>
            <a:gdLst/>
            <a:ahLst/>
            <a:cxnLst>
              <a:cxn ang="0">
                <a:pos x="0" y="2151"/>
              </a:cxn>
              <a:cxn ang="0">
                <a:pos x="74" y="0"/>
              </a:cxn>
              <a:cxn ang="0">
                <a:pos x="125" y="2"/>
              </a:cxn>
              <a:cxn ang="0">
                <a:pos x="51" y="2152"/>
              </a:cxn>
              <a:cxn ang="0">
                <a:pos x="0" y="2151"/>
              </a:cxn>
            </a:cxnLst>
            <a:rect l="0" t="0" r="r" b="b"/>
            <a:pathLst>
              <a:path w="125" h="2152">
                <a:moveTo>
                  <a:pt x="0" y="2151"/>
                </a:moveTo>
                <a:lnTo>
                  <a:pt x="74" y="0"/>
                </a:lnTo>
                <a:lnTo>
                  <a:pt x="125" y="2"/>
                </a:lnTo>
                <a:lnTo>
                  <a:pt x="51" y="2152"/>
                </a:lnTo>
                <a:lnTo>
                  <a:pt x="0" y="2151"/>
                </a:lnTo>
                <a:close/>
              </a:path>
            </a:pathLst>
          </a:custGeom>
          <a:solidFill>
            <a:srgbClr val="A2D2FF"/>
          </a:solidFill>
          <a:ln w="9525">
            <a:noFill/>
            <a:round/>
            <a:headEnd/>
            <a:tailEnd/>
          </a:ln>
        </p:spPr>
        <p:txBody>
          <a:bodyPr/>
          <a:lstStyle/>
          <a:p>
            <a:endParaRPr lang="ar-JO"/>
          </a:p>
        </p:txBody>
      </p:sp>
      <p:sp>
        <p:nvSpPr>
          <p:cNvPr id="7257" name="Freeform 89"/>
          <p:cNvSpPr>
            <a:spLocks/>
          </p:cNvSpPr>
          <p:nvPr/>
        </p:nvSpPr>
        <p:spPr bwMode="auto">
          <a:xfrm>
            <a:off x="6248400" y="2619375"/>
            <a:ext cx="39688" cy="684213"/>
          </a:xfrm>
          <a:custGeom>
            <a:avLst/>
            <a:gdLst/>
            <a:ahLst/>
            <a:cxnLst>
              <a:cxn ang="0">
                <a:pos x="0" y="2150"/>
              </a:cxn>
              <a:cxn ang="0">
                <a:pos x="75" y="0"/>
              </a:cxn>
              <a:cxn ang="0">
                <a:pos x="127" y="2"/>
              </a:cxn>
              <a:cxn ang="0">
                <a:pos x="53" y="2153"/>
              </a:cxn>
              <a:cxn ang="0">
                <a:pos x="0" y="2150"/>
              </a:cxn>
            </a:cxnLst>
            <a:rect l="0" t="0" r="r" b="b"/>
            <a:pathLst>
              <a:path w="127" h="2153">
                <a:moveTo>
                  <a:pt x="0" y="2150"/>
                </a:moveTo>
                <a:lnTo>
                  <a:pt x="75" y="0"/>
                </a:lnTo>
                <a:lnTo>
                  <a:pt x="127" y="2"/>
                </a:lnTo>
                <a:lnTo>
                  <a:pt x="53" y="2153"/>
                </a:lnTo>
                <a:lnTo>
                  <a:pt x="0" y="2150"/>
                </a:lnTo>
                <a:close/>
              </a:path>
            </a:pathLst>
          </a:custGeom>
          <a:solidFill>
            <a:srgbClr val="A6D4FF"/>
          </a:solidFill>
          <a:ln w="9525">
            <a:noFill/>
            <a:round/>
            <a:headEnd/>
            <a:tailEnd/>
          </a:ln>
        </p:spPr>
        <p:txBody>
          <a:bodyPr/>
          <a:lstStyle/>
          <a:p>
            <a:endParaRPr lang="ar-JO"/>
          </a:p>
        </p:txBody>
      </p:sp>
      <p:sp>
        <p:nvSpPr>
          <p:cNvPr id="7258" name="Freeform 90"/>
          <p:cNvSpPr>
            <a:spLocks/>
          </p:cNvSpPr>
          <p:nvPr/>
        </p:nvSpPr>
        <p:spPr bwMode="auto">
          <a:xfrm>
            <a:off x="6232525" y="2619375"/>
            <a:ext cx="39688" cy="682625"/>
          </a:xfrm>
          <a:custGeom>
            <a:avLst/>
            <a:gdLst/>
            <a:ahLst/>
            <a:cxnLst>
              <a:cxn ang="0">
                <a:pos x="0" y="2149"/>
              </a:cxn>
              <a:cxn ang="0">
                <a:pos x="75" y="0"/>
              </a:cxn>
              <a:cxn ang="0">
                <a:pos x="127" y="1"/>
              </a:cxn>
              <a:cxn ang="0">
                <a:pos x="52" y="2151"/>
              </a:cxn>
              <a:cxn ang="0">
                <a:pos x="0" y="2149"/>
              </a:cxn>
            </a:cxnLst>
            <a:rect l="0" t="0" r="r" b="b"/>
            <a:pathLst>
              <a:path w="127" h="2151">
                <a:moveTo>
                  <a:pt x="0" y="2149"/>
                </a:moveTo>
                <a:lnTo>
                  <a:pt x="75" y="0"/>
                </a:lnTo>
                <a:lnTo>
                  <a:pt x="127" y="1"/>
                </a:lnTo>
                <a:lnTo>
                  <a:pt x="52" y="2151"/>
                </a:lnTo>
                <a:lnTo>
                  <a:pt x="0" y="2149"/>
                </a:lnTo>
                <a:close/>
              </a:path>
            </a:pathLst>
          </a:custGeom>
          <a:solidFill>
            <a:srgbClr val="AAD6FF"/>
          </a:solidFill>
          <a:ln w="9525">
            <a:noFill/>
            <a:round/>
            <a:headEnd/>
            <a:tailEnd/>
          </a:ln>
        </p:spPr>
        <p:txBody>
          <a:bodyPr/>
          <a:lstStyle/>
          <a:p>
            <a:endParaRPr lang="ar-JO"/>
          </a:p>
        </p:txBody>
      </p:sp>
      <p:sp>
        <p:nvSpPr>
          <p:cNvPr id="7259" name="Freeform 91"/>
          <p:cNvSpPr>
            <a:spLocks/>
          </p:cNvSpPr>
          <p:nvPr/>
        </p:nvSpPr>
        <p:spPr bwMode="auto">
          <a:xfrm>
            <a:off x="6215063" y="2619375"/>
            <a:ext cx="41275" cy="682625"/>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AFD8FF"/>
          </a:solidFill>
          <a:ln w="9525">
            <a:noFill/>
            <a:round/>
            <a:headEnd/>
            <a:tailEnd/>
          </a:ln>
        </p:spPr>
        <p:txBody>
          <a:bodyPr/>
          <a:lstStyle/>
          <a:p>
            <a:endParaRPr lang="ar-JO"/>
          </a:p>
        </p:txBody>
      </p:sp>
      <p:sp>
        <p:nvSpPr>
          <p:cNvPr id="7260" name="Freeform 92"/>
          <p:cNvSpPr>
            <a:spLocks/>
          </p:cNvSpPr>
          <p:nvPr/>
        </p:nvSpPr>
        <p:spPr bwMode="auto">
          <a:xfrm>
            <a:off x="6199188" y="2617788"/>
            <a:ext cx="39687" cy="684212"/>
          </a:xfrm>
          <a:custGeom>
            <a:avLst/>
            <a:gdLst/>
            <a:ahLst/>
            <a:cxnLst>
              <a:cxn ang="0">
                <a:pos x="0" y="2150"/>
              </a:cxn>
              <a:cxn ang="0">
                <a:pos x="75" y="0"/>
              </a:cxn>
              <a:cxn ang="0">
                <a:pos x="127" y="1"/>
              </a:cxn>
              <a:cxn ang="0">
                <a:pos x="52" y="2152"/>
              </a:cxn>
              <a:cxn ang="0">
                <a:pos x="0" y="2150"/>
              </a:cxn>
            </a:cxnLst>
            <a:rect l="0" t="0" r="r" b="b"/>
            <a:pathLst>
              <a:path w="127" h="2152">
                <a:moveTo>
                  <a:pt x="0" y="2150"/>
                </a:moveTo>
                <a:lnTo>
                  <a:pt x="75" y="0"/>
                </a:lnTo>
                <a:lnTo>
                  <a:pt x="127" y="1"/>
                </a:lnTo>
                <a:lnTo>
                  <a:pt x="52" y="2152"/>
                </a:lnTo>
                <a:lnTo>
                  <a:pt x="0" y="2150"/>
                </a:lnTo>
                <a:close/>
              </a:path>
            </a:pathLst>
          </a:custGeom>
          <a:solidFill>
            <a:srgbClr val="B3DAFF"/>
          </a:solidFill>
          <a:ln w="9525">
            <a:noFill/>
            <a:round/>
            <a:headEnd/>
            <a:tailEnd/>
          </a:ln>
        </p:spPr>
        <p:txBody>
          <a:bodyPr/>
          <a:lstStyle/>
          <a:p>
            <a:endParaRPr lang="ar-JO"/>
          </a:p>
        </p:txBody>
      </p:sp>
      <p:sp>
        <p:nvSpPr>
          <p:cNvPr id="7261" name="Freeform 93"/>
          <p:cNvSpPr>
            <a:spLocks/>
          </p:cNvSpPr>
          <p:nvPr/>
        </p:nvSpPr>
        <p:spPr bwMode="auto">
          <a:xfrm>
            <a:off x="6183313" y="2617788"/>
            <a:ext cx="39687" cy="682625"/>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B7DCFF"/>
          </a:solidFill>
          <a:ln w="9525">
            <a:noFill/>
            <a:round/>
            <a:headEnd/>
            <a:tailEnd/>
          </a:ln>
        </p:spPr>
        <p:txBody>
          <a:bodyPr/>
          <a:lstStyle/>
          <a:p>
            <a:endParaRPr lang="ar-JO"/>
          </a:p>
        </p:txBody>
      </p:sp>
      <p:sp>
        <p:nvSpPr>
          <p:cNvPr id="7262" name="Freeform 94"/>
          <p:cNvSpPr>
            <a:spLocks/>
          </p:cNvSpPr>
          <p:nvPr/>
        </p:nvSpPr>
        <p:spPr bwMode="auto">
          <a:xfrm>
            <a:off x="6165850" y="2617788"/>
            <a:ext cx="41275" cy="682625"/>
          </a:xfrm>
          <a:custGeom>
            <a:avLst/>
            <a:gdLst/>
            <a:ahLst/>
            <a:cxnLst>
              <a:cxn ang="0">
                <a:pos x="0" y="2150"/>
              </a:cxn>
              <a:cxn ang="0">
                <a:pos x="74" y="0"/>
              </a:cxn>
              <a:cxn ang="0">
                <a:pos x="127" y="2"/>
              </a:cxn>
              <a:cxn ang="0">
                <a:pos x="52" y="2152"/>
              </a:cxn>
              <a:cxn ang="0">
                <a:pos x="0" y="2150"/>
              </a:cxn>
            </a:cxnLst>
            <a:rect l="0" t="0" r="r" b="b"/>
            <a:pathLst>
              <a:path w="127" h="2152">
                <a:moveTo>
                  <a:pt x="0" y="2150"/>
                </a:moveTo>
                <a:lnTo>
                  <a:pt x="74" y="0"/>
                </a:lnTo>
                <a:lnTo>
                  <a:pt x="127" y="2"/>
                </a:lnTo>
                <a:lnTo>
                  <a:pt x="52" y="2152"/>
                </a:lnTo>
                <a:lnTo>
                  <a:pt x="0" y="2150"/>
                </a:lnTo>
                <a:close/>
              </a:path>
            </a:pathLst>
          </a:custGeom>
          <a:solidFill>
            <a:srgbClr val="BBDEFF"/>
          </a:solidFill>
          <a:ln w="9525">
            <a:noFill/>
            <a:round/>
            <a:headEnd/>
            <a:tailEnd/>
          </a:ln>
        </p:spPr>
        <p:txBody>
          <a:bodyPr/>
          <a:lstStyle/>
          <a:p>
            <a:endParaRPr lang="ar-JO"/>
          </a:p>
        </p:txBody>
      </p:sp>
      <p:sp>
        <p:nvSpPr>
          <p:cNvPr id="7263" name="Freeform 95"/>
          <p:cNvSpPr>
            <a:spLocks/>
          </p:cNvSpPr>
          <p:nvPr/>
        </p:nvSpPr>
        <p:spPr bwMode="auto">
          <a:xfrm>
            <a:off x="6149975" y="2616200"/>
            <a:ext cx="39688" cy="684213"/>
          </a:xfrm>
          <a:custGeom>
            <a:avLst/>
            <a:gdLst/>
            <a:ahLst/>
            <a:cxnLst>
              <a:cxn ang="0">
                <a:pos x="0" y="2149"/>
              </a:cxn>
              <a:cxn ang="0">
                <a:pos x="75" y="0"/>
              </a:cxn>
              <a:cxn ang="0">
                <a:pos x="127" y="1"/>
              </a:cxn>
              <a:cxn ang="0">
                <a:pos x="53" y="2151"/>
              </a:cxn>
              <a:cxn ang="0">
                <a:pos x="0" y="2149"/>
              </a:cxn>
            </a:cxnLst>
            <a:rect l="0" t="0" r="r" b="b"/>
            <a:pathLst>
              <a:path w="127" h="2151">
                <a:moveTo>
                  <a:pt x="0" y="2149"/>
                </a:moveTo>
                <a:lnTo>
                  <a:pt x="75" y="0"/>
                </a:lnTo>
                <a:lnTo>
                  <a:pt x="127" y="1"/>
                </a:lnTo>
                <a:lnTo>
                  <a:pt x="53" y="2151"/>
                </a:lnTo>
                <a:lnTo>
                  <a:pt x="0" y="2149"/>
                </a:lnTo>
                <a:close/>
              </a:path>
            </a:pathLst>
          </a:custGeom>
          <a:solidFill>
            <a:srgbClr val="C0E0FF"/>
          </a:solidFill>
          <a:ln w="9525">
            <a:noFill/>
            <a:round/>
            <a:headEnd/>
            <a:tailEnd/>
          </a:ln>
        </p:spPr>
        <p:txBody>
          <a:bodyPr/>
          <a:lstStyle/>
          <a:p>
            <a:endParaRPr lang="ar-JO"/>
          </a:p>
        </p:txBody>
      </p:sp>
      <p:sp>
        <p:nvSpPr>
          <p:cNvPr id="7264" name="Freeform 96"/>
          <p:cNvSpPr>
            <a:spLocks/>
          </p:cNvSpPr>
          <p:nvPr/>
        </p:nvSpPr>
        <p:spPr bwMode="auto">
          <a:xfrm>
            <a:off x="6132513" y="2616200"/>
            <a:ext cx="41275" cy="682625"/>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C4E2FF"/>
          </a:solidFill>
          <a:ln w="9525">
            <a:noFill/>
            <a:round/>
            <a:headEnd/>
            <a:tailEnd/>
          </a:ln>
        </p:spPr>
        <p:txBody>
          <a:bodyPr/>
          <a:lstStyle/>
          <a:p>
            <a:endParaRPr lang="ar-JO"/>
          </a:p>
        </p:txBody>
      </p:sp>
      <p:sp>
        <p:nvSpPr>
          <p:cNvPr id="7265" name="Freeform 97"/>
          <p:cNvSpPr>
            <a:spLocks/>
          </p:cNvSpPr>
          <p:nvPr/>
        </p:nvSpPr>
        <p:spPr bwMode="auto">
          <a:xfrm>
            <a:off x="6116638" y="2616200"/>
            <a:ext cx="39687" cy="682625"/>
          </a:xfrm>
          <a:custGeom>
            <a:avLst/>
            <a:gdLst/>
            <a:ahLst/>
            <a:cxnLst>
              <a:cxn ang="0">
                <a:pos x="0" y="2150"/>
              </a:cxn>
              <a:cxn ang="0">
                <a:pos x="75" y="0"/>
              </a:cxn>
              <a:cxn ang="0">
                <a:pos x="127" y="1"/>
              </a:cxn>
              <a:cxn ang="0">
                <a:pos x="52" y="2152"/>
              </a:cxn>
              <a:cxn ang="0">
                <a:pos x="0" y="2150"/>
              </a:cxn>
            </a:cxnLst>
            <a:rect l="0" t="0" r="r" b="b"/>
            <a:pathLst>
              <a:path w="127" h="2152">
                <a:moveTo>
                  <a:pt x="0" y="2150"/>
                </a:moveTo>
                <a:lnTo>
                  <a:pt x="75" y="0"/>
                </a:lnTo>
                <a:lnTo>
                  <a:pt x="127" y="1"/>
                </a:lnTo>
                <a:lnTo>
                  <a:pt x="52" y="2152"/>
                </a:lnTo>
                <a:lnTo>
                  <a:pt x="0" y="2150"/>
                </a:lnTo>
                <a:close/>
              </a:path>
            </a:pathLst>
          </a:custGeom>
          <a:solidFill>
            <a:srgbClr val="C8E4FF"/>
          </a:solidFill>
          <a:ln w="9525">
            <a:noFill/>
            <a:round/>
            <a:headEnd/>
            <a:tailEnd/>
          </a:ln>
        </p:spPr>
        <p:txBody>
          <a:bodyPr/>
          <a:lstStyle/>
          <a:p>
            <a:endParaRPr lang="ar-JO"/>
          </a:p>
        </p:txBody>
      </p:sp>
      <p:sp>
        <p:nvSpPr>
          <p:cNvPr id="7266" name="Freeform 98"/>
          <p:cNvSpPr>
            <a:spLocks/>
          </p:cNvSpPr>
          <p:nvPr/>
        </p:nvSpPr>
        <p:spPr bwMode="auto">
          <a:xfrm>
            <a:off x="6100763" y="2614613"/>
            <a:ext cx="39687" cy="684212"/>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CCE6FF"/>
          </a:solidFill>
          <a:ln w="9525">
            <a:noFill/>
            <a:round/>
            <a:headEnd/>
            <a:tailEnd/>
          </a:ln>
        </p:spPr>
        <p:txBody>
          <a:bodyPr/>
          <a:lstStyle/>
          <a:p>
            <a:endParaRPr lang="ar-JO"/>
          </a:p>
        </p:txBody>
      </p:sp>
      <p:sp>
        <p:nvSpPr>
          <p:cNvPr id="7267" name="Freeform 99"/>
          <p:cNvSpPr>
            <a:spLocks/>
          </p:cNvSpPr>
          <p:nvPr/>
        </p:nvSpPr>
        <p:spPr bwMode="auto">
          <a:xfrm>
            <a:off x="6083300" y="2614613"/>
            <a:ext cx="41275" cy="682625"/>
          </a:xfrm>
          <a:custGeom>
            <a:avLst/>
            <a:gdLst/>
            <a:ahLst/>
            <a:cxnLst>
              <a:cxn ang="0">
                <a:pos x="0" y="2149"/>
              </a:cxn>
              <a:cxn ang="0">
                <a:pos x="76" y="0"/>
              </a:cxn>
              <a:cxn ang="0">
                <a:pos x="127" y="1"/>
              </a:cxn>
              <a:cxn ang="0">
                <a:pos x="52" y="2151"/>
              </a:cxn>
              <a:cxn ang="0">
                <a:pos x="0" y="2149"/>
              </a:cxn>
            </a:cxnLst>
            <a:rect l="0" t="0" r="r" b="b"/>
            <a:pathLst>
              <a:path w="127" h="2151">
                <a:moveTo>
                  <a:pt x="0" y="2149"/>
                </a:moveTo>
                <a:lnTo>
                  <a:pt x="76" y="0"/>
                </a:lnTo>
                <a:lnTo>
                  <a:pt x="127" y="1"/>
                </a:lnTo>
                <a:lnTo>
                  <a:pt x="52" y="2151"/>
                </a:lnTo>
                <a:lnTo>
                  <a:pt x="0" y="2149"/>
                </a:lnTo>
                <a:close/>
              </a:path>
            </a:pathLst>
          </a:custGeom>
          <a:solidFill>
            <a:srgbClr val="D0E8FF"/>
          </a:solidFill>
          <a:ln w="9525">
            <a:noFill/>
            <a:round/>
            <a:headEnd/>
            <a:tailEnd/>
          </a:ln>
        </p:spPr>
        <p:txBody>
          <a:bodyPr/>
          <a:lstStyle/>
          <a:p>
            <a:endParaRPr lang="ar-JO"/>
          </a:p>
        </p:txBody>
      </p:sp>
      <p:sp>
        <p:nvSpPr>
          <p:cNvPr id="7268" name="Freeform 100"/>
          <p:cNvSpPr>
            <a:spLocks/>
          </p:cNvSpPr>
          <p:nvPr/>
        </p:nvSpPr>
        <p:spPr bwMode="auto">
          <a:xfrm>
            <a:off x="6067425" y="2614613"/>
            <a:ext cx="39688" cy="682625"/>
          </a:xfrm>
          <a:custGeom>
            <a:avLst/>
            <a:gdLst/>
            <a:ahLst/>
            <a:cxnLst>
              <a:cxn ang="0">
                <a:pos x="0" y="2149"/>
              </a:cxn>
              <a:cxn ang="0">
                <a:pos x="76" y="0"/>
              </a:cxn>
              <a:cxn ang="0">
                <a:pos x="128" y="2"/>
              </a:cxn>
              <a:cxn ang="0">
                <a:pos x="52" y="2151"/>
              </a:cxn>
              <a:cxn ang="0">
                <a:pos x="0" y="2149"/>
              </a:cxn>
            </a:cxnLst>
            <a:rect l="0" t="0" r="r" b="b"/>
            <a:pathLst>
              <a:path w="128" h="2151">
                <a:moveTo>
                  <a:pt x="0" y="2149"/>
                </a:moveTo>
                <a:lnTo>
                  <a:pt x="76" y="0"/>
                </a:lnTo>
                <a:lnTo>
                  <a:pt x="128" y="2"/>
                </a:lnTo>
                <a:lnTo>
                  <a:pt x="52" y="2151"/>
                </a:lnTo>
                <a:lnTo>
                  <a:pt x="0" y="2149"/>
                </a:lnTo>
                <a:close/>
              </a:path>
            </a:pathLst>
          </a:custGeom>
          <a:solidFill>
            <a:srgbClr val="D5EAFF"/>
          </a:solidFill>
          <a:ln w="9525">
            <a:noFill/>
            <a:round/>
            <a:headEnd/>
            <a:tailEnd/>
          </a:ln>
        </p:spPr>
        <p:txBody>
          <a:bodyPr/>
          <a:lstStyle/>
          <a:p>
            <a:endParaRPr lang="ar-JO"/>
          </a:p>
        </p:txBody>
      </p:sp>
      <p:sp>
        <p:nvSpPr>
          <p:cNvPr id="7269" name="Freeform 101"/>
          <p:cNvSpPr>
            <a:spLocks/>
          </p:cNvSpPr>
          <p:nvPr/>
        </p:nvSpPr>
        <p:spPr bwMode="auto">
          <a:xfrm>
            <a:off x="6049963" y="2613025"/>
            <a:ext cx="41275" cy="682625"/>
          </a:xfrm>
          <a:custGeom>
            <a:avLst/>
            <a:gdLst/>
            <a:ahLst/>
            <a:cxnLst>
              <a:cxn ang="0">
                <a:pos x="0" y="2151"/>
              </a:cxn>
              <a:cxn ang="0">
                <a:pos x="76" y="0"/>
              </a:cxn>
              <a:cxn ang="0">
                <a:pos x="128" y="3"/>
              </a:cxn>
              <a:cxn ang="0">
                <a:pos x="52" y="2152"/>
              </a:cxn>
              <a:cxn ang="0">
                <a:pos x="0" y="2151"/>
              </a:cxn>
            </a:cxnLst>
            <a:rect l="0" t="0" r="r" b="b"/>
            <a:pathLst>
              <a:path w="128" h="2152">
                <a:moveTo>
                  <a:pt x="0" y="2151"/>
                </a:moveTo>
                <a:lnTo>
                  <a:pt x="76" y="0"/>
                </a:lnTo>
                <a:lnTo>
                  <a:pt x="128" y="3"/>
                </a:lnTo>
                <a:lnTo>
                  <a:pt x="52" y="2152"/>
                </a:lnTo>
                <a:lnTo>
                  <a:pt x="0" y="2151"/>
                </a:lnTo>
                <a:close/>
              </a:path>
            </a:pathLst>
          </a:custGeom>
          <a:solidFill>
            <a:srgbClr val="D9ECFF"/>
          </a:solidFill>
          <a:ln w="9525">
            <a:noFill/>
            <a:round/>
            <a:headEnd/>
            <a:tailEnd/>
          </a:ln>
        </p:spPr>
        <p:txBody>
          <a:bodyPr/>
          <a:lstStyle/>
          <a:p>
            <a:endParaRPr lang="ar-JO"/>
          </a:p>
        </p:txBody>
      </p:sp>
      <p:sp>
        <p:nvSpPr>
          <p:cNvPr id="7270" name="Freeform 102"/>
          <p:cNvSpPr>
            <a:spLocks/>
          </p:cNvSpPr>
          <p:nvPr/>
        </p:nvSpPr>
        <p:spPr bwMode="auto">
          <a:xfrm>
            <a:off x="6034088" y="2613025"/>
            <a:ext cx="41275" cy="682625"/>
          </a:xfrm>
          <a:custGeom>
            <a:avLst/>
            <a:gdLst/>
            <a:ahLst/>
            <a:cxnLst>
              <a:cxn ang="0">
                <a:pos x="0" y="2149"/>
              </a:cxn>
              <a:cxn ang="0">
                <a:pos x="76" y="0"/>
              </a:cxn>
              <a:cxn ang="0">
                <a:pos x="129" y="1"/>
              </a:cxn>
              <a:cxn ang="0">
                <a:pos x="53" y="2152"/>
              </a:cxn>
              <a:cxn ang="0">
                <a:pos x="0" y="2149"/>
              </a:cxn>
            </a:cxnLst>
            <a:rect l="0" t="0" r="r" b="b"/>
            <a:pathLst>
              <a:path w="129" h="2152">
                <a:moveTo>
                  <a:pt x="0" y="2149"/>
                </a:moveTo>
                <a:lnTo>
                  <a:pt x="76" y="0"/>
                </a:lnTo>
                <a:lnTo>
                  <a:pt x="129" y="1"/>
                </a:lnTo>
                <a:lnTo>
                  <a:pt x="53" y="2152"/>
                </a:lnTo>
                <a:lnTo>
                  <a:pt x="0" y="2149"/>
                </a:lnTo>
                <a:close/>
              </a:path>
            </a:pathLst>
          </a:custGeom>
          <a:solidFill>
            <a:srgbClr val="DDEEFF"/>
          </a:solidFill>
          <a:ln w="9525">
            <a:noFill/>
            <a:round/>
            <a:headEnd/>
            <a:tailEnd/>
          </a:ln>
        </p:spPr>
        <p:txBody>
          <a:bodyPr/>
          <a:lstStyle/>
          <a:p>
            <a:endParaRPr lang="ar-JO"/>
          </a:p>
        </p:txBody>
      </p:sp>
      <p:sp>
        <p:nvSpPr>
          <p:cNvPr id="7271" name="Freeform 103"/>
          <p:cNvSpPr>
            <a:spLocks/>
          </p:cNvSpPr>
          <p:nvPr/>
        </p:nvSpPr>
        <p:spPr bwMode="auto">
          <a:xfrm>
            <a:off x="6018213" y="2611438"/>
            <a:ext cx="39687" cy="684212"/>
          </a:xfrm>
          <a:custGeom>
            <a:avLst/>
            <a:gdLst/>
            <a:ahLst/>
            <a:cxnLst>
              <a:cxn ang="0">
                <a:pos x="0" y="2150"/>
              </a:cxn>
              <a:cxn ang="0">
                <a:pos x="76" y="0"/>
              </a:cxn>
              <a:cxn ang="0">
                <a:pos x="127" y="2"/>
              </a:cxn>
              <a:cxn ang="0">
                <a:pos x="51" y="2151"/>
              </a:cxn>
              <a:cxn ang="0">
                <a:pos x="0" y="2150"/>
              </a:cxn>
            </a:cxnLst>
            <a:rect l="0" t="0" r="r" b="b"/>
            <a:pathLst>
              <a:path w="127" h="2151">
                <a:moveTo>
                  <a:pt x="0" y="2150"/>
                </a:moveTo>
                <a:lnTo>
                  <a:pt x="76" y="0"/>
                </a:lnTo>
                <a:lnTo>
                  <a:pt x="127" y="2"/>
                </a:lnTo>
                <a:lnTo>
                  <a:pt x="51" y="2151"/>
                </a:lnTo>
                <a:lnTo>
                  <a:pt x="0" y="2150"/>
                </a:lnTo>
                <a:close/>
              </a:path>
            </a:pathLst>
          </a:custGeom>
          <a:solidFill>
            <a:srgbClr val="E1F0FF"/>
          </a:solidFill>
          <a:ln w="9525">
            <a:noFill/>
            <a:round/>
            <a:headEnd/>
            <a:tailEnd/>
          </a:ln>
        </p:spPr>
        <p:txBody>
          <a:bodyPr/>
          <a:lstStyle/>
          <a:p>
            <a:endParaRPr lang="ar-JO"/>
          </a:p>
        </p:txBody>
      </p:sp>
      <p:sp>
        <p:nvSpPr>
          <p:cNvPr id="7272" name="Freeform 104"/>
          <p:cNvSpPr>
            <a:spLocks/>
          </p:cNvSpPr>
          <p:nvPr/>
        </p:nvSpPr>
        <p:spPr bwMode="auto">
          <a:xfrm>
            <a:off x="6000750" y="2611438"/>
            <a:ext cx="41275" cy="682625"/>
          </a:xfrm>
          <a:custGeom>
            <a:avLst/>
            <a:gdLst/>
            <a:ahLst/>
            <a:cxnLst>
              <a:cxn ang="0">
                <a:pos x="0" y="2149"/>
              </a:cxn>
              <a:cxn ang="0">
                <a:pos x="76" y="0"/>
              </a:cxn>
              <a:cxn ang="0">
                <a:pos x="128" y="1"/>
              </a:cxn>
              <a:cxn ang="0">
                <a:pos x="52" y="2151"/>
              </a:cxn>
              <a:cxn ang="0">
                <a:pos x="0" y="2149"/>
              </a:cxn>
            </a:cxnLst>
            <a:rect l="0" t="0" r="r" b="b"/>
            <a:pathLst>
              <a:path w="128" h="2151">
                <a:moveTo>
                  <a:pt x="0" y="2149"/>
                </a:moveTo>
                <a:lnTo>
                  <a:pt x="76" y="0"/>
                </a:lnTo>
                <a:lnTo>
                  <a:pt x="128" y="1"/>
                </a:lnTo>
                <a:lnTo>
                  <a:pt x="52" y="2151"/>
                </a:lnTo>
                <a:lnTo>
                  <a:pt x="0" y="2149"/>
                </a:lnTo>
                <a:close/>
              </a:path>
            </a:pathLst>
          </a:custGeom>
          <a:solidFill>
            <a:srgbClr val="E6F3FF"/>
          </a:solidFill>
          <a:ln w="9525">
            <a:noFill/>
            <a:round/>
            <a:headEnd/>
            <a:tailEnd/>
          </a:ln>
        </p:spPr>
        <p:txBody>
          <a:bodyPr/>
          <a:lstStyle/>
          <a:p>
            <a:endParaRPr lang="ar-JO"/>
          </a:p>
        </p:txBody>
      </p:sp>
      <p:sp>
        <p:nvSpPr>
          <p:cNvPr id="7273" name="Freeform 105"/>
          <p:cNvSpPr>
            <a:spLocks/>
          </p:cNvSpPr>
          <p:nvPr/>
        </p:nvSpPr>
        <p:spPr bwMode="auto">
          <a:xfrm>
            <a:off x="5984875" y="2611438"/>
            <a:ext cx="39688" cy="682625"/>
          </a:xfrm>
          <a:custGeom>
            <a:avLst/>
            <a:gdLst/>
            <a:ahLst/>
            <a:cxnLst>
              <a:cxn ang="0">
                <a:pos x="0" y="2149"/>
              </a:cxn>
              <a:cxn ang="0">
                <a:pos x="75" y="0"/>
              </a:cxn>
              <a:cxn ang="0">
                <a:pos x="127" y="2"/>
              </a:cxn>
              <a:cxn ang="0">
                <a:pos x="51" y="2151"/>
              </a:cxn>
              <a:cxn ang="0">
                <a:pos x="0" y="2149"/>
              </a:cxn>
            </a:cxnLst>
            <a:rect l="0" t="0" r="r" b="b"/>
            <a:pathLst>
              <a:path w="127" h="2151">
                <a:moveTo>
                  <a:pt x="0" y="2149"/>
                </a:moveTo>
                <a:lnTo>
                  <a:pt x="75" y="0"/>
                </a:lnTo>
                <a:lnTo>
                  <a:pt x="127" y="2"/>
                </a:lnTo>
                <a:lnTo>
                  <a:pt x="51" y="2151"/>
                </a:lnTo>
                <a:lnTo>
                  <a:pt x="0" y="2149"/>
                </a:lnTo>
                <a:close/>
              </a:path>
            </a:pathLst>
          </a:custGeom>
          <a:solidFill>
            <a:srgbClr val="EAF4FF"/>
          </a:solidFill>
          <a:ln w="9525">
            <a:noFill/>
            <a:round/>
            <a:headEnd/>
            <a:tailEnd/>
          </a:ln>
        </p:spPr>
        <p:txBody>
          <a:bodyPr/>
          <a:lstStyle/>
          <a:p>
            <a:endParaRPr lang="ar-JO"/>
          </a:p>
        </p:txBody>
      </p:sp>
      <p:sp>
        <p:nvSpPr>
          <p:cNvPr id="7274" name="Freeform 106"/>
          <p:cNvSpPr>
            <a:spLocks/>
          </p:cNvSpPr>
          <p:nvPr/>
        </p:nvSpPr>
        <p:spPr bwMode="auto">
          <a:xfrm>
            <a:off x="5969000" y="2609850"/>
            <a:ext cx="39688" cy="684213"/>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EEF6FF"/>
          </a:solidFill>
          <a:ln w="9525">
            <a:noFill/>
            <a:round/>
            <a:headEnd/>
            <a:tailEnd/>
          </a:ln>
        </p:spPr>
        <p:txBody>
          <a:bodyPr/>
          <a:lstStyle/>
          <a:p>
            <a:endParaRPr lang="ar-JO"/>
          </a:p>
        </p:txBody>
      </p:sp>
      <p:sp>
        <p:nvSpPr>
          <p:cNvPr id="7275" name="Freeform 107"/>
          <p:cNvSpPr>
            <a:spLocks/>
          </p:cNvSpPr>
          <p:nvPr/>
        </p:nvSpPr>
        <p:spPr bwMode="auto">
          <a:xfrm>
            <a:off x="5951538" y="2609850"/>
            <a:ext cx="41275" cy="682625"/>
          </a:xfrm>
          <a:custGeom>
            <a:avLst/>
            <a:gdLst/>
            <a:ahLst/>
            <a:cxnLst>
              <a:cxn ang="0">
                <a:pos x="0" y="2149"/>
              </a:cxn>
              <a:cxn ang="0">
                <a:pos x="75" y="0"/>
              </a:cxn>
              <a:cxn ang="0">
                <a:pos x="127" y="1"/>
              </a:cxn>
              <a:cxn ang="0">
                <a:pos x="52" y="2152"/>
              </a:cxn>
              <a:cxn ang="0">
                <a:pos x="0" y="2149"/>
              </a:cxn>
            </a:cxnLst>
            <a:rect l="0" t="0" r="r" b="b"/>
            <a:pathLst>
              <a:path w="127" h="2152">
                <a:moveTo>
                  <a:pt x="0" y="2149"/>
                </a:moveTo>
                <a:lnTo>
                  <a:pt x="75" y="0"/>
                </a:lnTo>
                <a:lnTo>
                  <a:pt x="127" y="1"/>
                </a:lnTo>
                <a:lnTo>
                  <a:pt x="52" y="2152"/>
                </a:lnTo>
                <a:lnTo>
                  <a:pt x="0" y="2149"/>
                </a:lnTo>
                <a:close/>
              </a:path>
            </a:pathLst>
          </a:custGeom>
          <a:solidFill>
            <a:srgbClr val="F2F8FF"/>
          </a:solidFill>
          <a:ln w="9525">
            <a:noFill/>
            <a:round/>
            <a:headEnd/>
            <a:tailEnd/>
          </a:ln>
        </p:spPr>
        <p:txBody>
          <a:bodyPr/>
          <a:lstStyle/>
          <a:p>
            <a:endParaRPr lang="ar-JO"/>
          </a:p>
        </p:txBody>
      </p:sp>
      <p:sp>
        <p:nvSpPr>
          <p:cNvPr id="7276" name="Freeform 108"/>
          <p:cNvSpPr>
            <a:spLocks/>
          </p:cNvSpPr>
          <p:nvPr/>
        </p:nvSpPr>
        <p:spPr bwMode="auto">
          <a:xfrm>
            <a:off x="5935663" y="2609850"/>
            <a:ext cx="39687" cy="682625"/>
          </a:xfrm>
          <a:custGeom>
            <a:avLst/>
            <a:gdLst/>
            <a:ahLst/>
            <a:cxnLst>
              <a:cxn ang="0">
                <a:pos x="0" y="2150"/>
              </a:cxn>
              <a:cxn ang="0">
                <a:pos x="75" y="0"/>
              </a:cxn>
              <a:cxn ang="0">
                <a:pos x="126" y="2"/>
              </a:cxn>
              <a:cxn ang="0">
                <a:pos x="51" y="2151"/>
              </a:cxn>
              <a:cxn ang="0">
                <a:pos x="0" y="2150"/>
              </a:cxn>
            </a:cxnLst>
            <a:rect l="0" t="0" r="r" b="b"/>
            <a:pathLst>
              <a:path w="126" h="2151">
                <a:moveTo>
                  <a:pt x="0" y="2150"/>
                </a:moveTo>
                <a:lnTo>
                  <a:pt x="75" y="0"/>
                </a:lnTo>
                <a:lnTo>
                  <a:pt x="126" y="2"/>
                </a:lnTo>
                <a:lnTo>
                  <a:pt x="51" y="2151"/>
                </a:lnTo>
                <a:lnTo>
                  <a:pt x="0" y="2150"/>
                </a:lnTo>
                <a:close/>
              </a:path>
            </a:pathLst>
          </a:custGeom>
          <a:solidFill>
            <a:srgbClr val="F7FBFF"/>
          </a:solidFill>
          <a:ln w="9525">
            <a:noFill/>
            <a:round/>
            <a:headEnd/>
            <a:tailEnd/>
          </a:ln>
        </p:spPr>
        <p:txBody>
          <a:bodyPr/>
          <a:lstStyle/>
          <a:p>
            <a:endParaRPr lang="ar-JO"/>
          </a:p>
        </p:txBody>
      </p:sp>
      <p:sp>
        <p:nvSpPr>
          <p:cNvPr id="7277" name="Freeform 109"/>
          <p:cNvSpPr>
            <a:spLocks/>
          </p:cNvSpPr>
          <p:nvPr/>
        </p:nvSpPr>
        <p:spPr bwMode="auto">
          <a:xfrm>
            <a:off x="5919788" y="2608263"/>
            <a:ext cx="39687" cy="684212"/>
          </a:xfrm>
          <a:custGeom>
            <a:avLst/>
            <a:gdLst/>
            <a:ahLst/>
            <a:cxnLst>
              <a:cxn ang="0">
                <a:pos x="0" y="2149"/>
              </a:cxn>
              <a:cxn ang="0">
                <a:pos x="74" y="0"/>
              </a:cxn>
              <a:cxn ang="0">
                <a:pos x="127" y="1"/>
              </a:cxn>
              <a:cxn ang="0">
                <a:pos x="52" y="2151"/>
              </a:cxn>
              <a:cxn ang="0">
                <a:pos x="0" y="2149"/>
              </a:cxn>
            </a:cxnLst>
            <a:rect l="0" t="0" r="r" b="b"/>
            <a:pathLst>
              <a:path w="127" h="2151">
                <a:moveTo>
                  <a:pt x="0" y="2149"/>
                </a:moveTo>
                <a:lnTo>
                  <a:pt x="74" y="0"/>
                </a:lnTo>
                <a:lnTo>
                  <a:pt x="127" y="1"/>
                </a:lnTo>
                <a:lnTo>
                  <a:pt x="52" y="2151"/>
                </a:lnTo>
                <a:lnTo>
                  <a:pt x="0" y="2149"/>
                </a:lnTo>
                <a:close/>
              </a:path>
            </a:pathLst>
          </a:custGeom>
          <a:solidFill>
            <a:srgbClr val="FBFDFF"/>
          </a:solidFill>
          <a:ln w="9525">
            <a:noFill/>
            <a:round/>
            <a:headEnd/>
            <a:tailEnd/>
          </a:ln>
        </p:spPr>
        <p:txBody>
          <a:bodyPr/>
          <a:lstStyle/>
          <a:p>
            <a:endParaRPr lang="ar-JO"/>
          </a:p>
        </p:txBody>
      </p:sp>
      <p:sp>
        <p:nvSpPr>
          <p:cNvPr id="7278" name="Freeform 110"/>
          <p:cNvSpPr>
            <a:spLocks/>
          </p:cNvSpPr>
          <p:nvPr/>
        </p:nvSpPr>
        <p:spPr bwMode="auto">
          <a:xfrm>
            <a:off x="5910263" y="2608263"/>
            <a:ext cx="31750" cy="682625"/>
          </a:xfrm>
          <a:custGeom>
            <a:avLst/>
            <a:gdLst/>
            <a:ahLst/>
            <a:cxnLst>
              <a:cxn ang="0">
                <a:pos x="0" y="2149"/>
              </a:cxn>
              <a:cxn ang="0">
                <a:pos x="74" y="0"/>
              </a:cxn>
              <a:cxn ang="0">
                <a:pos x="100" y="1"/>
              </a:cxn>
              <a:cxn ang="0">
                <a:pos x="26" y="2150"/>
              </a:cxn>
              <a:cxn ang="0">
                <a:pos x="0" y="2149"/>
              </a:cxn>
            </a:cxnLst>
            <a:rect l="0" t="0" r="r" b="b"/>
            <a:pathLst>
              <a:path w="100" h="2150">
                <a:moveTo>
                  <a:pt x="0" y="2149"/>
                </a:moveTo>
                <a:lnTo>
                  <a:pt x="74" y="0"/>
                </a:lnTo>
                <a:lnTo>
                  <a:pt x="100" y="1"/>
                </a:lnTo>
                <a:lnTo>
                  <a:pt x="26" y="2150"/>
                </a:lnTo>
                <a:lnTo>
                  <a:pt x="0" y="2149"/>
                </a:lnTo>
                <a:close/>
              </a:path>
            </a:pathLst>
          </a:custGeom>
          <a:solidFill>
            <a:srgbClr val="FFFFFF"/>
          </a:solidFill>
          <a:ln w="9525">
            <a:noFill/>
            <a:round/>
            <a:headEnd/>
            <a:tailEnd/>
          </a:ln>
        </p:spPr>
        <p:txBody>
          <a:bodyPr/>
          <a:lstStyle/>
          <a:p>
            <a:endParaRPr lang="ar-JO"/>
          </a:p>
        </p:txBody>
      </p:sp>
      <p:sp>
        <p:nvSpPr>
          <p:cNvPr id="7279" name="Freeform 111"/>
          <p:cNvSpPr>
            <a:spLocks/>
          </p:cNvSpPr>
          <p:nvPr/>
        </p:nvSpPr>
        <p:spPr bwMode="auto">
          <a:xfrm>
            <a:off x="5934075" y="2622550"/>
            <a:ext cx="493713" cy="676275"/>
          </a:xfrm>
          <a:custGeom>
            <a:avLst/>
            <a:gdLst/>
            <a:ahLst/>
            <a:cxnLst>
              <a:cxn ang="0">
                <a:pos x="920" y="329"/>
              </a:cxn>
              <a:cxn ang="0">
                <a:pos x="950" y="298"/>
              </a:cxn>
              <a:cxn ang="0">
                <a:pos x="978" y="280"/>
              </a:cxn>
              <a:cxn ang="0">
                <a:pos x="1049" y="256"/>
              </a:cxn>
              <a:cxn ang="0">
                <a:pos x="1083" y="248"/>
              </a:cxn>
              <a:cxn ang="0">
                <a:pos x="1164" y="234"/>
              </a:cxn>
              <a:cxn ang="0">
                <a:pos x="1198" y="222"/>
              </a:cxn>
              <a:cxn ang="0">
                <a:pos x="1287" y="212"/>
              </a:cxn>
              <a:cxn ang="0">
                <a:pos x="1336" y="206"/>
              </a:cxn>
              <a:cxn ang="0">
                <a:pos x="1427" y="192"/>
              </a:cxn>
              <a:cxn ang="0">
                <a:pos x="1479" y="172"/>
              </a:cxn>
              <a:cxn ang="0">
                <a:pos x="1556" y="137"/>
              </a:cxn>
              <a:cxn ang="0">
                <a:pos x="1545" y="98"/>
              </a:cxn>
              <a:cxn ang="0">
                <a:pos x="1511" y="47"/>
              </a:cxn>
              <a:cxn ang="0">
                <a:pos x="1438" y="9"/>
              </a:cxn>
              <a:cxn ang="0">
                <a:pos x="1368" y="0"/>
              </a:cxn>
              <a:cxn ang="0">
                <a:pos x="1319" y="0"/>
              </a:cxn>
              <a:cxn ang="0">
                <a:pos x="1182" y="26"/>
              </a:cxn>
              <a:cxn ang="0">
                <a:pos x="992" y="56"/>
              </a:cxn>
              <a:cxn ang="0">
                <a:pos x="873" y="70"/>
              </a:cxn>
              <a:cxn ang="0">
                <a:pos x="735" y="86"/>
              </a:cxn>
              <a:cxn ang="0">
                <a:pos x="618" y="86"/>
              </a:cxn>
              <a:cxn ang="0">
                <a:pos x="477" y="86"/>
              </a:cxn>
              <a:cxn ang="0">
                <a:pos x="245" y="56"/>
              </a:cxn>
              <a:cxn ang="0">
                <a:pos x="0" y="26"/>
              </a:cxn>
              <a:cxn ang="0">
                <a:pos x="618" y="1102"/>
              </a:cxn>
              <a:cxn ang="0">
                <a:pos x="9" y="2037"/>
              </a:cxn>
              <a:cxn ang="0">
                <a:pos x="125" y="2064"/>
              </a:cxn>
              <a:cxn ang="0">
                <a:pos x="290" y="2091"/>
              </a:cxn>
              <a:cxn ang="0">
                <a:pos x="502" y="2119"/>
              </a:cxn>
              <a:cxn ang="0">
                <a:pos x="663" y="2129"/>
              </a:cxn>
              <a:cxn ang="0">
                <a:pos x="807" y="2121"/>
              </a:cxn>
              <a:cxn ang="0">
                <a:pos x="920" y="2084"/>
              </a:cxn>
              <a:cxn ang="0">
                <a:pos x="920" y="329"/>
              </a:cxn>
            </a:cxnLst>
            <a:rect l="0" t="0" r="r" b="b"/>
            <a:pathLst>
              <a:path w="1556" h="2129">
                <a:moveTo>
                  <a:pt x="920" y="329"/>
                </a:moveTo>
                <a:lnTo>
                  <a:pt x="950" y="298"/>
                </a:lnTo>
                <a:lnTo>
                  <a:pt x="978" y="280"/>
                </a:lnTo>
                <a:lnTo>
                  <a:pt x="1049" y="256"/>
                </a:lnTo>
                <a:lnTo>
                  <a:pt x="1083" y="248"/>
                </a:lnTo>
                <a:lnTo>
                  <a:pt x="1164" y="234"/>
                </a:lnTo>
                <a:lnTo>
                  <a:pt x="1198" y="222"/>
                </a:lnTo>
                <a:lnTo>
                  <a:pt x="1287" y="212"/>
                </a:lnTo>
                <a:lnTo>
                  <a:pt x="1336" y="206"/>
                </a:lnTo>
                <a:lnTo>
                  <a:pt x="1427" y="192"/>
                </a:lnTo>
                <a:lnTo>
                  <a:pt x="1479" y="172"/>
                </a:lnTo>
                <a:lnTo>
                  <a:pt x="1556" y="137"/>
                </a:lnTo>
                <a:lnTo>
                  <a:pt x="1545" y="98"/>
                </a:lnTo>
                <a:lnTo>
                  <a:pt x="1511" y="47"/>
                </a:lnTo>
                <a:lnTo>
                  <a:pt x="1438" y="9"/>
                </a:lnTo>
                <a:lnTo>
                  <a:pt x="1368" y="0"/>
                </a:lnTo>
                <a:lnTo>
                  <a:pt x="1319" y="0"/>
                </a:lnTo>
                <a:lnTo>
                  <a:pt x="1182" y="26"/>
                </a:lnTo>
                <a:lnTo>
                  <a:pt x="992" y="56"/>
                </a:lnTo>
                <a:lnTo>
                  <a:pt x="873" y="70"/>
                </a:lnTo>
                <a:lnTo>
                  <a:pt x="735" y="86"/>
                </a:lnTo>
                <a:lnTo>
                  <a:pt x="618" y="86"/>
                </a:lnTo>
                <a:lnTo>
                  <a:pt x="477" y="86"/>
                </a:lnTo>
                <a:lnTo>
                  <a:pt x="245" y="56"/>
                </a:lnTo>
                <a:lnTo>
                  <a:pt x="0" y="26"/>
                </a:lnTo>
                <a:lnTo>
                  <a:pt x="618" y="1102"/>
                </a:lnTo>
                <a:lnTo>
                  <a:pt x="9" y="2037"/>
                </a:lnTo>
                <a:lnTo>
                  <a:pt x="125" y="2064"/>
                </a:lnTo>
                <a:lnTo>
                  <a:pt x="290" y="2091"/>
                </a:lnTo>
                <a:lnTo>
                  <a:pt x="502" y="2119"/>
                </a:lnTo>
                <a:lnTo>
                  <a:pt x="663" y="2129"/>
                </a:lnTo>
                <a:lnTo>
                  <a:pt x="807" y="2121"/>
                </a:lnTo>
                <a:lnTo>
                  <a:pt x="920" y="2084"/>
                </a:lnTo>
                <a:lnTo>
                  <a:pt x="920" y="329"/>
                </a:lnTo>
                <a:close/>
              </a:path>
            </a:pathLst>
          </a:custGeom>
          <a:solidFill>
            <a:srgbClr val="000000"/>
          </a:solidFill>
          <a:ln w="9525">
            <a:noFill/>
            <a:round/>
            <a:headEnd/>
            <a:tailEnd/>
          </a:ln>
        </p:spPr>
        <p:txBody>
          <a:bodyPr/>
          <a:lstStyle/>
          <a:p>
            <a:endParaRPr lang="ar-JO"/>
          </a:p>
        </p:txBody>
      </p:sp>
      <p:sp>
        <p:nvSpPr>
          <p:cNvPr id="7280" name="Freeform 112"/>
          <p:cNvSpPr>
            <a:spLocks/>
          </p:cNvSpPr>
          <p:nvPr/>
        </p:nvSpPr>
        <p:spPr bwMode="auto">
          <a:xfrm>
            <a:off x="6397625" y="2625725"/>
            <a:ext cx="39688" cy="682625"/>
          </a:xfrm>
          <a:custGeom>
            <a:avLst/>
            <a:gdLst/>
            <a:ahLst/>
            <a:cxnLst>
              <a:cxn ang="0">
                <a:pos x="0" y="2149"/>
              </a:cxn>
              <a:cxn ang="0">
                <a:pos x="74" y="0"/>
              </a:cxn>
              <a:cxn ang="0">
                <a:pos x="127" y="1"/>
              </a:cxn>
              <a:cxn ang="0">
                <a:pos x="52" y="2151"/>
              </a:cxn>
              <a:cxn ang="0">
                <a:pos x="0" y="2149"/>
              </a:cxn>
            </a:cxnLst>
            <a:rect l="0" t="0" r="r" b="b"/>
            <a:pathLst>
              <a:path w="127" h="2151">
                <a:moveTo>
                  <a:pt x="0" y="2149"/>
                </a:moveTo>
                <a:lnTo>
                  <a:pt x="74" y="0"/>
                </a:lnTo>
                <a:lnTo>
                  <a:pt x="127" y="1"/>
                </a:lnTo>
                <a:lnTo>
                  <a:pt x="52" y="2151"/>
                </a:lnTo>
                <a:lnTo>
                  <a:pt x="0" y="2149"/>
                </a:lnTo>
                <a:close/>
              </a:path>
            </a:pathLst>
          </a:custGeom>
          <a:solidFill>
            <a:srgbClr val="80C2FF"/>
          </a:solidFill>
          <a:ln w="9525">
            <a:noFill/>
            <a:round/>
            <a:headEnd/>
            <a:tailEnd/>
          </a:ln>
        </p:spPr>
        <p:txBody>
          <a:bodyPr/>
          <a:lstStyle/>
          <a:p>
            <a:endParaRPr lang="ar-JO"/>
          </a:p>
        </p:txBody>
      </p:sp>
      <p:sp>
        <p:nvSpPr>
          <p:cNvPr id="7281" name="Freeform 113"/>
          <p:cNvSpPr>
            <a:spLocks/>
          </p:cNvSpPr>
          <p:nvPr/>
        </p:nvSpPr>
        <p:spPr bwMode="auto">
          <a:xfrm>
            <a:off x="6380163" y="2624138"/>
            <a:ext cx="39687" cy="684212"/>
          </a:xfrm>
          <a:custGeom>
            <a:avLst/>
            <a:gdLst/>
            <a:ahLst/>
            <a:cxnLst>
              <a:cxn ang="0">
                <a:pos x="0" y="2150"/>
              </a:cxn>
              <a:cxn ang="0">
                <a:pos x="75" y="0"/>
              </a:cxn>
              <a:cxn ang="0">
                <a:pos x="127" y="2"/>
              </a:cxn>
              <a:cxn ang="0">
                <a:pos x="53" y="2151"/>
              </a:cxn>
              <a:cxn ang="0">
                <a:pos x="0" y="2150"/>
              </a:cxn>
            </a:cxnLst>
            <a:rect l="0" t="0" r="r" b="b"/>
            <a:pathLst>
              <a:path w="127" h="2151">
                <a:moveTo>
                  <a:pt x="0" y="2150"/>
                </a:moveTo>
                <a:lnTo>
                  <a:pt x="75" y="0"/>
                </a:lnTo>
                <a:lnTo>
                  <a:pt x="127" y="2"/>
                </a:lnTo>
                <a:lnTo>
                  <a:pt x="53" y="2151"/>
                </a:lnTo>
                <a:lnTo>
                  <a:pt x="0" y="2150"/>
                </a:lnTo>
                <a:close/>
              </a:path>
            </a:pathLst>
          </a:custGeom>
          <a:solidFill>
            <a:srgbClr val="84C4FF"/>
          </a:solidFill>
          <a:ln w="9525">
            <a:noFill/>
            <a:round/>
            <a:headEnd/>
            <a:tailEnd/>
          </a:ln>
        </p:spPr>
        <p:txBody>
          <a:bodyPr/>
          <a:lstStyle/>
          <a:p>
            <a:endParaRPr lang="ar-JO"/>
          </a:p>
        </p:txBody>
      </p:sp>
      <p:sp>
        <p:nvSpPr>
          <p:cNvPr id="7282" name="Freeform 114"/>
          <p:cNvSpPr>
            <a:spLocks/>
          </p:cNvSpPr>
          <p:nvPr/>
        </p:nvSpPr>
        <p:spPr bwMode="auto">
          <a:xfrm>
            <a:off x="6364288" y="2624138"/>
            <a:ext cx="39687" cy="682625"/>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88C6FF"/>
          </a:solidFill>
          <a:ln w="9525">
            <a:noFill/>
            <a:round/>
            <a:headEnd/>
            <a:tailEnd/>
          </a:ln>
        </p:spPr>
        <p:txBody>
          <a:bodyPr/>
          <a:lstStyle/>
          <a:p>
            <a:endParaRPr lang="ar-JO"/>
          </a:p>
        </p:txBody>
      </p:sp>
      <p:sp>
        <p:nvSpPr>
          <p:cNvPr id="7283" name="Freeform 115"/>
          <p:cNvSpPr>
            <a:spLocks/>
          </p:cNvSpPr>
          <p:nvPr/>
        </p:nvSpPr>
        <p:spPr bwMode="auto">
          <a:xfrm>
            <a:off x="6346825" y="2624138"/>
            <a:ext cx="41275" cy="682625"/>
          </a:xfrm>
          <a:custGeom>
            <a:avLst/>
            <a:gdLst/>
            <a:ahLst/>
            <a:cxnLst>
              <a:cxn ang="0">
                <a:pos x="0" y="2151"/>
              </a:cxn>
              <a:cxn ang="0">
                <a:pos x="75" y="0"/>
              </a:cxn>
              <a:cxn ang="0">
                <a:pos x="127" y="2"/>
              </a:cxn>
              <a:cxn ang="0">
                <a:pos x="52" y="2152"/>
              </a:cxn>
              <a:cxn ang="0">
                <a:pos x="0" y="2151"/>
              </a:cxn>
            </a:cxnLst>
            <a:rect l="0" t="0" r="r" b="b"/>
            <a:pathLst>
              <a:path w="127" h="2152">
                <a:moveTo>
                  <a:pt x="0" y="2151"/>
                </a:moveTo>
                <a:lnTo>
                  <a:pt x="75" y="0"/>
                </a:lnTo>
                <a:lnTo>
                  <a:pt x="127" y="2"/>
                </a:lnTo>
                <a:lnTo>
                  <a:pt x="52" y="2152"/>
                </a:lnTo>
                <a:lnTo>
                  <a:pt x="0" y="2151"/>
                </a:lnTo>
                <a:close/>
              </a:path>
            </a:pathLst>
          </a:custGeom>
          <a:solidFill>
            <a:srgbClr val="8DC8FF"/>
          </a:solidFill>
          <a:ln w="9525">
            <a:noFill/>
            <a:round/>
            <a:headEnd/>
            <a:tailEnd/>
          </a:ln>
        </p:spPr>
        <p:txBody>
          <a:bodyPr/>
          <a:lstStyle/>
          <a:p>
            <a:endParaRPr lang="ar-JO"/>
          </a:p>
        </p:txBody>
      </p:sp>
      <p:sp>
        <p:nvSpPr>
          <p:cNvPr id="7284" name="Freeform 116"/>
          <p:cNvSpPr>
            <a:spLocks/>
          </p:cNvSpPr>
          <p:nvPr/>
        </p:nvSpPr>
        <p:spPr bwMode="auto">
          <a:xfrm>
            <a:off x="6330950" y="2622550"/>
            <a:ext cx="39688" cy="684213"/>
          </a:xfrm>
          <a:custGeom>
            <a:avLst/>
            <a:gdLst/>
            <a:ahLst/>
            <a:cxnLst>
              <a:cxn ang="0">
                <a:pos x="0" y="2150"/>
              </a:cxn>
              <a:cxn ang="0">
                <a:pos x="75" y="0"/>
              </a:cxn>
              <a:cxn ang="0">
                <a:pos x="127" y="2"/>
              </a:cxn>
              <a:cxn ang="0">
                <a:pos x="52" y="2153"/>
              </a:cxn>
              <a:cxn ang="0">
                <a:pos x="0" y="2150"/>
              </a:cxn>
            </a:cxnLst>
            <a:rect l="0" t="0" r="r" b="b"/>
            <a:pathLst>
              <a:path w="127" h="2153">
                <a:moveTo>
                  <a:pt x="0" y="2150"/>
                </a:moveTo>
                <a:lnTo>
                  <a:pt x="75" y="0"/>
                </a:lnTo>
                <a:lnTo>
                  <a:pt x="127" y="2"/>
                </a:lnTo>
                <a:lnTo>
                  <a:pt x="52" y="2153"/>
                </a:lnTo>
                <a:lnTo>
                  <a:pt x="0" y="2150"/>
                </a:lnTo>
                <a:close/>
              </a:path>
            </a:pathLst>
          </a:custGeom>
          <a:solidFill>
            <a:srgbClr val="91CAFF"/>
          </a:solidFill>
          <a:ln w="9525">
            <a:noFill/>
            <a:round/>
            <a:headEnd/>
            <a:tailEnd/>
          </a:ln>
        </p:spPr>
        <p:txBody>
          <a:bodyPr/>
          <a:lstStyle/>
          <a:p>
            <a:endParaRPr lang="ar-JO"/>
          </a:p>
        </p:txBody>
      </p:sp>
      <p:sp>
        <p:nvSpPr>
          <p:cNvPr id="7285" name="Freeform 117"/>
          <p:cNvSpPr>
            <a:spLocks/>
          </p:cNvSpPr>
          <p:nvPr/>
        </p:nvSpPr>
        <p:spPr bwMode="auto">
          <a:xfrm>
            <a:off x="6315075" y="2622550"/>
            <a:ext cx="39688" cy="682625"/>
          </a:xfrm>
          <a:custGeom>
            <a:avLst/>
            <a:gdLst/>
            <a:ahLst/>
            <a:cxnLst>
              <a:cxn ang="0">
                <a:pos x="0" y="2149"/>
              </a:cxn>
              <a:cxn ang="0">
                <a:pos x="75" y="0"/>
              </a:cxn>
              <a:cxn ang="0">
                <a:pos x="127" y="1"/>
              </a:cxn>
              <a:cxn ang="0">
                <a:pos x="52" y="2151"/>
              </a:cxn>
              <a:cxn ang="0">
                <a:pos x="0" y="2149"/>
              </a:cxn>
            </a:cxnLst>
            <a:rect l="0" t="0" r="r" b="b"/>
            <a:pathLst>
              <a:path w="127" h="2151">
                <a:moveTo>
                  <a:pt x="0" y="2149"/>
                </a:moveTo>
                <a:lnTo>
                  <a:pt x="75" y="0"/>
                </a:lnTo>
                <a:lnTo>
                  <a:pt x="127" y="1"/>
                </a:lnTo>
                <a:lnTo>
                  <a:pt x="52" y="2151"/>
                </a:lnTo>
                <a:lnTo>
                  <a:pt x="0" y="2149"/>
                </a:lnTo>
                <a:close/>
              </a:path>
            </a:pathLst>
          </a:custGeom>
          <a:solidFill>
            <a:srgbClr val="95CCFF"/>
          </a:solidFill>
          <a:ln w="9525">
            <a:noFill/>
            <a:round/>
            <a:headEnd/>
            <a:tailEnd/>
          </a:ln>
        </p:spPr>
        <p:txBody>
          <a:bodyPr/>
          <a:lstStyle/>
          <a:p>
            <a:endParaRPr lang="ar-JO"/>
          </a:p>
        </p:txBody>
      </p:sp>
      <p:sp>
        <p:nvSpPr>
          <p:cNvPr id="7286" name="Freeform 118"/>
          <p:cNvSpPr>
            <a:spLocks/>
          </p:cNvSpPr>
          <p:nvPr/>
        </p:nvSpPr>
        <p:spPr bwMode="auto">
          <a:xfrm>
            <a:off x="6297613" y="2622550"/>
            <a:ext cx="41275" cy="682625"/>
          </a:xfrm>
          <a:custGeom>
            <a:avLst/>
            <a:gdLst/>
            <a:ahLst/>
            <a:cxnLst>
              <a:cxn ang="0">
                <a:pos x="0" y="2150"/>
              </a:cxn>
              <a:cxn ang="0">
                <a:pos x="75" y="0"/>
              </a:cxn>
              <a:cxn ang="0">
                <a:pos x="127" y="2"/>
              </a:cxn>
              <a:cxn ang="0">
                <a:pos x="52" y="2151"/>
              </a:cxn>
              <a:cxn ang="0">
                <a:pos x="0" y="2150"/>
              </a:cxn>
            </a:cxnLst>
            <a:rect l="0" t="0" r="r" b="b"/>
            <a:pathLst>
              <a:path w="127" h="2151">
                <a:moveTo>
                  <a:pt x="0" y="2150"/>
                </a:moveTo>
                <a:lnTo>
                  <a:pt x="75" y="0"/>
                </a:lnTo>
                <a:lnTo>
                  <a:pt x="127" y="2"/>
                </a:lnTo>
                <a:lnTo>
                  <a:pt x="52" y="2151"/>
                </a:lnTo>
                <a:lnTo>
                  <a:pt x="0" y="2150"/>
                </a:lnTo>
                <a:close/>
              </a:path>
            </a:pathLst>
          </a:custGeom>
          <a:solidFill>
            <a:srgbClr val="99CEFF"/>
          </a:solidFill>
          <a:ln w="9525">
            <a:noFill/>
            <a:round/>
            <a:headEnd/>
            <a:tailEnd/>
          </a:ln>
        </p:spPr>
        <p:txBody>
          <a:bodyPr/>
          <a:lstStyle/>
          <a:p>
            <a:endParaRPr lang="ar-JO"/>
          </a:p>
        </p:txBody>
      </p:sp>
      <p:sp>
        <p:nvSpPr>
          <p:cNvPr id="7287" name="Freeform 119"/>
          <p:cNvSpPr>
            <a:spLocks/>
          </p:cNvSpPr>
          <p:nvPr/>
        </p:nvSpPr>
        <p:spPr bwMode="auto">
          <a:xfrm>
            <a:off x="6281738" y="2620963"/>
            <a:ext cx="39687" cy="684212"/>
          </a:xfrm>
          <a:custGeom>
            <a:avLst/>
            <a:gdLst/>
            <a:ahLst/>
            <a:cxnLst>
              <a:cxn ang="0">
                <a:pos x="0" y="2150"/>
              </a:cxn>
              <a:cxn ang="0">
                <a:pos x="74" y="0"/>
              </a:cxn>
              <a:cxn ang="0">
                <a:pos x="127" y="2"/>
              </a:cxn>
              <a:cxn ang="0">
                <a:pos x="52" y="2152"/>
              </a:cxn>
              <a:cxn ang="0">
                <a:pos x="0" y="2150"/>
              </a:cxn>
            </a:cxnLst>
            <a:rect l="0" t="0" r="r" b="b"/>
            <a:pathLst>
              <a:path w="127" h="2152">
                <a:moveTo>
                  <a:pt x="0" y="2150"/>
                </a:moveTo>
                <a:lnTo>
                  <a:pt x="74" y="0"/>
                </a:lnTo>
                <a:lnTo>
                  <a:pt x="127" y="2"/>
                </a:lnTo>
                <a:lnTo>
                  <a:pt x="52" y="2152"/>
                </a:lnTo>
                <a:lnTo>
                  <a:pt x="0" y="2150"/>
                </a:lnTo>
                <a:close/>
              </a:path>
            </a:pathLst>
          </a:custGeom>
          <a:solidFill>
            <a:srgbClr val="9ED0FF"/>
          </a:solidFill>
          <a:ln w="9525">
            <a:noFill/>
            <a:round/>
            <a:headEnd/>
            <a:tailEnd/>
          </a:ln>
        </p:spPr>
        <p:txBody>
          <a:bodyPr/>
          <a:lstStyle/>
          <a:p>
            <a:endParaRPr lang="ar-JO"/>
          </a:p>
        </p:txBody>
      </p:sp>
      <p:sp>
        <p:nvSpPr>
          <p:cNvPr id="7288" name="Freeform 120"/>
          <p:cNvSpPr>
            <a:spLocks/>
          </p:cNvSpPr>
          <p:nvPr/>
        </p:nvSpPr>
        <p:spPr bwMode="auto">
          <a:xfrm>
            <a:off x="6265863" y="2620963"/>
            <a:ext cx="39687" cy="682625"/>
          </a:xfrm>
          <a:custGeom>
            <a:avLst/>
            <a:gdLst/>
            <a:ahLst/>
            <a:cxnLst>
              <a:cxn ang="0">
                <a:pos x="0" y="2151"/>
              </a:cxn>
              <a:cxn ang="0">
                <a:pos x="74" y="0"/>
              </a:cxn>
              <a:cxn ang="0">
                <a:pos x="125" y="2"/>
              </a:cxn>
              <a:cxn ang="0">
                <a:pos x="51" y="2152"/>
              </a:cxn>
              <a:cxn ang="0">
                <a:pos x="0" y="2151"/>
              </a:cxn>
            </a:cxnLst>
            <a:rect l="0" t="0" r="r" b="b"/>
            <a:pathLst>
              <a:path w="125" h="2152">
                <a:moveTo>
                  <a:pt x="0" y="2151"/>
                </a:moveTo>
                <a:lnTo>
                  <a:pt x="74" y="0"/>
                </a:lnTo>
                <a:lnTo>
                  <a:pt x="125" y="2"/>
                </a:lnTo>
                <a:lnTo>
                  <a:pt x="51" y="2152"/>
                </a:lnTo>
                <a:lnTo>
                  <a:pt x="0" y="2151"/>
                </a:lnTo>
                <a:close/>
              </a:path>
            </a:pathLst>
          </a:custGeom>
          <a:solidFill>
            <a:srgbClr val="A2D2FF"/>
          </a:solidFill>
          <a:ln w="9525">
            <a:noFill/>
            <a:round/>
            <a:headEnd/>
            <a:tailEnd/>
          </a:ln>
        </p:spPr>
        <p:txBody>
          <a:bodyPr/>
          <a:lstStyle/>
          <a:p>
            <a:endParaRPr lang="ar-JO"/>
          </a:p>
        </p:txBody>
      </p:sp>
      <p:sp>
        <p:nvSpPr>
          <p:cNvPr id="7289" name="Freeform 121"/>
          <p:cNvSpPr>
            <a:spLocks/>
          </p:cNvSpPr>
          <p:nvPr/>
        </p:nvSpPr>
        <p:spPr bwMode="auto">
          <a:xfrm>
            <a:off x="6248400" y="2619375"/>
            <a:ext cx="39688" cy="684213"/>
          </a:xfrm>
          <a:custGeom>
            <a:avLst/>
            <a:gdLst/>
            <a:ahLst/>
            <a:cxnLst>
              <a:cxn ang="0">
                <a:pos x="0" y="2150"/>
              </a:cxn>
              <a:cxn ang="0">
                <a:pos x="75" y="0"/>
              </a:cxn>
              <a:cxn ang="0">
                <a:pos x="127" y="2"/>
              </a:cxn>
              <a:cxn ang="0">
                <a:pos x="53" y="2153"/>
              </a:cxn>
              <a:cxn ang="0">
                <a:pos x="0" y="2150"/>
              </a:cxn>
            </a:cxnLst>
            <a:rect l="0" t="0" r="r" b="b"/>
            <a:pathLst>
              <a:path w="127" h="2153">
                <a:moveTo>
                  <a:pt x="0" y="2150"/>
                </a:moveTo>
                <a:lnTo>
                  <a:pt x="75" y="0"/>
                </a:lnTo>
                <a:lnTo>
                  <a:pt x="127" y="2"/>
                </a:lnTo>
                <a:lnTo>
                  <a:pt x="53" y="2153"/>
                </a:lnTo>
                <a:lnTo>
                  <a:pt x="0" y="2150"/>
                </a:lnTo>
                <a:close/>
              </a:path>
            </a:pathLst>
          </a:custGeom>
          <a:solidFill>
            <a:srgbClr val="A6D4FF"/>
          </a:solidFill>
          <a:ln w="9525">
            <a:noFill/>
            <a:round/>
            <a:headEnd/>
            <a:tailEnd/>
          </a:ln>
        </p:spPr>
        <p:txBody>
          <a:bodyPr/>
          <a:lstStyle/>
          <a:p>
            <a:endParaRPr lang="ar-JO"/>
          </a:p>
        </p:txBody>
      </p:sp>
      <p:sp>
        <p:nvSpPr>
          <p:cNvPr id="7290" name="Freeform 122"/>
          <p:cNvSpPr>
            <a:spLocks/>
          </p:cNvSpPr>
          <p:nvPr/>
        </p:nvSpPr>
        <p:spPr bwMode="auto">
          <a:xfrm>
            <a:off x="6232525" y="2619375"/>
            <a:ext cx="39688" cy="682625"/>
          </a:xfrm>
          <a:custGeom>
            <a:avLst/>
            <a:gdLst/>
            <a:ahLst/>
            <a:cxnLst>
              <a:cxn ang="0">
                <a:pos x="0" y="2149"/>
              </a:cxn>
              <a:cxn ang="0">
                <a:pos x="75" y="0"/>
              </a:cxn>
              <a:cxn ang="0">
                <a:pos x="127" y="1"/>
              </a:cxn>
              <a:cxn ang="0">
                <a:pos x="52" y="2151"/>
              </a:cxn>
              <a:cxn ang="0">
                <a:pos x="0" y="2149"/>
              </a:cxn>
            </a:cxnLst>
            <a:rect l="0" t="0" r="r" b="b"/>
            <a:pathLst>
              <a:path w="127" h="2151">
                <a:moveTo>
                  <a:pt x="0" y="2149"/>
                </a:moveTo>
                <a:lnTo>
                  <a:pt x="75" y="0"/>
                </a:lnTo>
                <a:lnTo>
                  <a:pt x="127" y="1"/>
                </a:lnTo>
                <a:lnTo>
                  <a:pt x="52" y="2151"/>
                </a:lnTo>
                <a:lnTo>
                  <a:pt x="0" y="2149"/>
                </a:lnTo>
                <a:close/>
              </a:path>
            </a:pathLst>
          </a:custGeom>
          <a:solidFill>
            <a:srgbClr val="AAD6FF"/>
          </a:solidFill>
          <a:ln w="9525">
            <a:noFill/>
            <a:round/>
            <a:headEnd/>
            <a:tailEnd/>
          </a:ln>
        </p:spPr>
        <p:txBody>
          <a:bodyPr/>
          <a:lstStyle/>
          <a:p>
            <a:endParaRPr lang="ar-JO"/>
          </a:p>
        </p:txBody>
      </p:sp>
      <p:sp>
        <p:nvSpPr>
          <p:cNvPr id="7291" name="Freeform 123"/>
          <p:cNvSpPr>
            <a:spLocks/>
          </p:cNvSpPr>
          <p:nvPr/>
        </p:nvSpPr>
        <p:spPr bwMode="auto">
          <a:xfrm>
            <a:off x="6215063" y="2619375"/>
            <a:ext cx="41275" cy="682625"/>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AFD8FF"/>
          </a:solidFill>
          <a:ln w="9525">
            <a:noFill/>
            <a:round/>
            <a:headEnd/>
            <a:tailEnd/>
          </a:ln>
        </p:spPr>
        <p:txBody>
          <a:bodyPr/>
          <a:lstStyle/>
          <a:p>
            <a:endParaRPr lang="ar-JO"/>
          </a:p>
        </p:txBody>
      </p:sp>
      <p:sp>
        <p:nvSpPr>
          <p:cNvPr id="7292" name="Freeform 124"/>
          <p:cNvSpPr>
            <a:spLocks/>
          </p:cNvSpPr>
          <p:nvPr/>
        </p:nvSpPr>
        <p:spPr bwMode="auto">
          <a:xfrm>
            <a:off x="6199188" y="2617788"/>
            <a:ext cx="39687" cy="684212"/>
          </a:xfrm>
          <a:custGeom>
            <a:avLst/>
            <a:gdLst/>
            <a:ahLst/>
            <a:cxnLst>
              <a:cxn ang="0">
                <a:pos x="0" y="2150"/>
              </a:cxn>
              <a:cxn ang="0">
                <a:pos x="75" y="0"/>
              </a:cxn>
              <a:cxn ang="0">
                <a:pos x="127" y="1"/>
              </a:cxn>
              <a:cxn ang="0">
                <a:pos x="52" y="2152"/>
              </a:cxn>
              <a:cxn ang="0">
                <a:pos x="0" y="2150"/>
              </a:cxn>
            </a:cxnLst>
            <a:rect l="0" t="0" r="r" b="b"/>
            <a:pathLst>
              <a:path w="127" h="2152">
                <a:moveTo>
                  <a:pt x="0" y="2150"/>
                </a:moveTo>
                <a:lnTo>
                  <a:pt x="75" y="0"/>
                </a:lnTo>
                <a:lnTo>
                  <a:pt x="127" y="1"/>
                </a:lnTo>
                <a:lnTo>
                  <a:pt x="52" y="2152"/>
                </a:lnTo>
                <a:lnTo>
                  <a:pt x="0" y="2150"/>
                </a:lnTo>
                <a:close/>
              </a:path>
            </a:pathLst>
          </a:custGeom>
          <a:solidFill>
            <a:srgbClr val="B3DAFF"/>
          </a:solidFill>
          <a:ln w="9525">
            <a:noFill/>
            <a:round/>
            <a:headEnd/>
            <a:tailEnd/>
          </a:ln>
        </p:spPr>
        <p:txBody>
          <a:bodyPr/>
          <a:lstStyle/>
          <a:p>
            <a:endParaRPr lang="ar-JO"/>
          </a:p>
        </p:txBody>
      </p:sp>
      <p:sp>
        <p:nvSpPr>
          <p:cNvPr id="7293" name="Freeform 125"/>
          <p:cNvSpPr>
            <a:spLocks/>
          </p:cNvSpPr>
          <p:nvPr/>
        </p:nvSpPr>
        <p:spPr bwMode="auto">
          <a:xfrm>
            <a:off x="6183313" y="2617788"/>
            <a:ext cx="39687" cy="682625"/>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B7DCFF"/>
          </a:solidFill>
          <a:ln w="9525">
            <a:noFill/>
            <a:round/>
            <a:headEnd/>
            <a:tailEnd/>
          </a:ln>
        </p:spPr>
        <p:txBody>
          <a:bodyPr/>
          <a:lstStyle/>
          <a:p>
            <a:endParaRPr lang="ar-JO"/>
          </a:p>
        </p:txBody>
      </p:sp>
      <p:sp>
        <p:nvSpPr>
          <p:cNvPr id="7294" name="Freeform 126"/>
          <p:cNvSpPr>
            <a:spLocks/>
          </p:cNvSpPr>
          <p:nvPr/>
        </p:nvSpPr>
        <p:spPr bwMode="auto">
          <a:xfrm>
            <a:off x="6165850" y="2617788"/>
            <a:ext cx="41275" cy="682625"/>
          </a:xfrm>
          <a:custGeom>
            <a:avLst/>
            <a:gdLst/>
            <a:ahLst/>
            <a:cxnLst>
              <a:cxn ang="0">
                <a:pos x="0" y="2150"/>
              </a:cxn>
              <a:cxn ang="0">
                <a:pos x="74" y="0"/>
              </a:cxn>
              <a:cxn ang="0">
                <a:pos x="127" y="2"/>
              </a:cxn>
              <a:cxn ang="0">
                <a:pos x="52" y="2152"/>
              </a:cxn>
              <a:cxn ang="0">
                <a:pos x="0" y="2150"/>
              </a:cxn>
            </a:cxnLst>
            <a:rect l="0" t="0" r="r" b="b"/>
            <a:pathLst>
              <a:path w="127" h="2152">
                <a:moveTo>
                  <a:pt x="0" y="2150"/>
                </a:moveTo>
                <a:lnTo>
                  <a:pt x="74" y="0"/>
                </a:lnTo>
                <a:lnTo>
                  <a:pt x="127" y="2"/>
                </a:lnTo>
                <a:lnTo>
                  <a:pt x="52" y="2152"/>
                </a:lnTo>
                <a:lnTo>
                  <a:pt x="0" y="2150"/>
                </a:lnTo>
                <a:close/>
              </a:path>
            </a:pathLst>
          </a:custGeom>
          <a:solidFill>
            <a:srgbClr val="BBDEFF"/>
          </a:solidFill>
          <a:ln w="9525">
            <a:noFill/>
            <a:round/>
            <a:headEnd/>
            <a:tailEnd/>
          </a:ln>
        </p:spPr>
        <p:txBody>
          <a:bodyPr/>
          <a:lstStyle/>
          <a:p>
            <a:endParaRPr lang="ar-JO"/>
          </a:p>
        </p:txBody>
      </p:sp>
      <p:sp>
        <p:nvSpPr>
          <p:cNvPr id="7295" name="Freeform 127"/>
          <p:cNvSpPr>
            <a:spLocks/>
          </p:cNvSpPr>
          <p:nvPr/>
        </p:nvSpPr>
        <p:spPr bwMode="auto">
          <a:xfrm>
            <a:off x="6149975" y="2616200"/>
            <a:ext cx="39688" cy="684213"/>
          </a:xfrm>
          <a:custGeom>
            <a:avLst/>
            <a:gdLst/>
            <a:ahLst/>
            <a:cxnLst>
              <a:cxn ang="0">
                <a:pos x="0" y="2149"/>
              </a:cxn>
              <a:cxn ang="0">
                <a:pos x="75" y="0"/>
              </a:cxn>
              <a:cxn ang="0">
                <a:pos x="127" y="1"/>
              </a:cxn>
              <a:cxn ang="0">
                <a:pos x="53" y="2151"/>
              </a:cxn>
              <a:cxn ang="0">
                <a:pos x="0" y="2149"/>
              </a:cxn>
            </a:cxnLst>
            <a:rect l="0" t="0" r="r" b="b"/>
            <a:pathLst>
              <a:path w="127" h="2151">
                <a:moveTo>
                  <a:pt x="0" y="2149"/>
                </a:moveTo>
                <a:lnTo>
                  <a:pt x="75" y="0"/>
                </a:lnTo>
                <a:lnTo>
                  <a:pt x="127" y="1"/>
                </a:lnTo>
                <a:lnTo>
                  <a:pt x="53" y="2151"/>
                </a:lnTo>
                <a:lnTo>
                  <a:pt x="0" y="2149"/>
                </a:lnTo>
                <a:close/>
              </a:path>
            </a:pathLst>
          </a:custGeom>
          <a:solidFill>
            <a:srgbClr val="C0E0FF"/>
          </a:solidFill>
          <a:ln w="9525">
            <a:noFill/>
            <a:round/>
            <a:headEnd/>
            <a:tailEnd/>
          </a:ln>
        </p:spPr>
        <p:txBody>
          <a:bodyPr/>
          <a:lstStyle/>
          <a:p>
            <a:endParaRPr lang="ar-JO"/>
          </a:p>
        </p:txBody>
      </p:sp>
      <p:sp>
        <p:nvSpPr>
          <p:cNvPr id="7296" name="Freeform 128"/>
          <p:cNvSpPr>
            <a:spLocks/>
          </p:cNvSpPr>
          <p:nvPr/>
        </p:nvSpPr>
        <p:spPr bwMode="auto">
          <a:xfrm>
            <a:off x="6132513" y="2616200"/>
            <a:ext cx="41275" cy="682625"/>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C4E2FF"/>
          </a:solidFill>
          <a:ln w="9525">
            <a:noFill/>
            <a:round/>
            <a:headEnd/>
            <a:tailEnd/>
          </a:ln>
        </p:spPr>
        <p:txBody>
          <a:bodyPr/>
          <a:lstStyle/>
          <a:p>
            <a:endParaRPr lang="ar-JO"/>
          </a:p>
        </p:txBody>
      </p:sp>
      <p:sp>
        <p:nvSpPr>
          <p:cNvPr id="7297" name="Freeform 129"/>
          <p:cNvSpPr>
            <a:spLocks/>
          </p:cNvSpPr>
          <p:nvPr/>
        </p:nvSpPr>
        <p:spPr bwMode="auto">
          <a:xfrm>
            <a:off x="6116638" y="2616200"/>
            <a:ext cx="39687" cy="682625"/>
          </a:xfrm>
          <a:custGeom>
            <a:avLst/>
            <a:gdLst/>
            <a:ahLst/>
            <a:cxnLst>
              <a:cxn ang="0">
                <a:pos x="0" y="2150"/>
              </a:cxn>
              <a:cxn ang="0">
                <a:pos x="75" y="0"/>
              </a:cxn>
              <a:cxn ang="0">
                <a:pos x="127" y="1"/>
              </a:cxn>
              <a:cxn ang="0">
                <a:pos x="52" y="2152"/>
              </a:cxn>
              <a:cxn ang="0">
                <a:pos x="0" y="2150"/>
              </a:cxn>
            </a:cxnLst>
            <a:rect l="0" t="0" r="r" b="b"/>
            <a:pathLst>
              <a:path w="127" h="2152">
                <a:moveTo>
                  <a:pt x="0" y="2150"/>
                </a:moveTo>
                <a:lnTo>
                  <a:pt x="75" y="0"/>
                </a:lnTo>
                <a:lnTo>
                  <a:pt x="127" y="1"/>
                </a:lnTo>
                <a:lnTo>
                  <a:pt x="52" y="2152"/>
                </a:lnTo>
                <a:lnTo>
                  <a:pt x="0" y="2150"/>
                </a:lnTo>
                <a:close/>
              </a:path>
            </a:pathLst>
          </a:custGeom>
          <a:solidFill>
            <a:srgbClr val="C8E4FF"/>
          </a:solidFill>
          <a:ln w="9525">
            <a:noFill/>
            <a:round/>
            <a:headEnd/>
            <a:tailEnd/>
          </a:ln>
        </p:spPr>
        <p:txBody>
          <a:bodyPr/>
          <a:lstStyle/>
          <a:p>
            <a:endParaRPr lang="ar-JO"/>
          </a:p>
        </p:txBody>
      </p:sp>
      <p:sp>
        <p:nvSpPr>
          <p:cNvPr id="7298" name="Freeform 130"/>
          <p:cNvSpPr>
            <a:spLocks/>
          </p:cNvSpPr>
          <p:nvPr/>
        </p:nvSpPr>
        <p:spPr bwMode="auto">
          <a:xfrm>
            <a:off x="6100763" y="2614613"/>
            <a:ext cx="39687" cy="684212"/>
          </a:xfrm>
          <a:custGeom>
            <a:avLst/>
            <a:gdLst/>
            <a:ahLst/>
            <a:cxnLst>
              <a:cxn ang="0">
                <a:pos x="0" y="2150"/>
              </a:cxn>
              <a:cxn ang="0">
                <a:pos x="75" y="0"/>
              </a:cxn>
              <a:cxn ang="0">
                <a:pos x="126" y="2"/>
              </a:cxn>
              <a:cxn ang="0">
                <a:pos x="51" y="2152"/>
              </a:cxn>
              <a:cxn ang="0">
                <a:pos x="0" y="2150"/>
              </a:cxn>
            </a:cxnLst>
            <a:rect l="0" t="0" r="r" b="b"/>
            <a:pathLst>
              <a:path w="126" h="2152">
                <a:moveTo>
                  <a:pt x="0" y="2150"/>
                </a:moveTo>
                <a:lnTo>
                  <a:pt x="75" y="0"/>
                </a:lnTo>
                <a:lnTo>
                  <a:pt x="126" y="2"/>
                </a:lnTo>
                <a:lnTo>
                  <a:pt x="51" y="2152"/>
                </a:lnTo>
                <a:lnTo>
                  <a:pt x="0" y="2150"/>
                </a:lnTo>
                <a:close/>
              </a:path>
            </a:pathLst>
          </a:custGeom>
          <a:solidFill>
            <a:srgbClr val="CCE6FF"/>
          </a:solidFill>
          <a:ln w="9525">
            <a:noFill/>
            <a:round/>
            <a:headEnd/>
            <a:tailEnd/>
          </a:ln>
        </p:spPr>
        <p:txBody>
          <a:bodyPr/>
          <a:lstStyle/>
          <a:p>
            <a:endParaRPr lang="ar-JO"/>
          </a:p>
        </p:txBody>
      </p:sp>
      <p:sp>
        <p:nvSpPr>
          <p:cNvPr id="7299" name="Freeform 131"/>
          <p:cNvSpPr>
            <a:spLocks/>
          </p:cNvSpPr>
          <p:nvPr/>
        </p:nvSpPr>
        <p:spPr bwMode="auto">
          <a:xfrm>
            <a:off x="6083300" y="2614613"/>
            <a:ext cx="41275" cy="682625"/>
          </a:xfrm>
          <a:custGeom>
            <a:avLst/>
            <a:gdLst/>
            <a:ahLst/>
            <a:cxnLst>
              <a:cxn ang="0">
                <a:pos x="0" y="2149"/>
              </a:cxn>
              <a:cxn ang="0">
                <a:pos x="76" y="0"/>
              </a:cxn>
              <a:cxn ang="0">
                <a:pos x="127" y="1"/>
              </a:cxn>
              <a:cxn ang="0">
                <a:pos x="52" y="2151"/>
              </a:cxn>
              <a:cxn ang="0">
                <a:pos x="0" y="2149"/>
              </a:cxn>
            </a:cxnLst>
            <a:rect l="0" t="0" r="r" b="b"/>
            <a:pathLst>
              <a:path w="127" h="2151">
                <a:moveTo>
                  <a:pt x="0" y="2149"/>
                </a:moveTo>
                <a:lnTo>
                  <a:pt x="76" y="0"/>
                </a:lnTo>
                <a:lnTo>
                  <a:pt x="127" y="1"/>
                </a:lnTo>
                <a:lnTo>
                  <a:pt x="52" y="2151"/>
                </a:lnTo>
                <a:lnTo>
                  <a:pt x="0" y="2149"/>
                </a:lnTo>
                <a:close/>
              </a:path>
            </a:pathLst>
          </a:custGeom>
          <a:solidFill>
            <a:srgbClr val="D0E8FF"/>
          </a:solidFill>
          <a:ln w="9525">
            <a:noFill/>
            <a:round/>
            <a:headEnd/>
            <a:tailEnd/>
          </a:ln>
        </p:spPr>
        <p:txBody>
          <a:bodyPr/>
          <a:lstStyle/>
          <a:p>
            <a:endParaRPr lang="ar-JO"/>
          </a:p>
        </p:txBody>
      </p:sp>
      <p:sp>
        <p:nvSpPr>
          <p:cNvPr id="7300" name="Freeform 132"/>
          <p:cNvSpPr>
            <a:spLocks/>
          </p:cNvSpPr>
          <p:nvPr/>
        </p:nvSpPr>
        <p:spPr bwMode="auto">
          <a:xfrm>
            <a:off x="6067425" y="2614613"/>
            <a:ext cx="39688" cy="682625"/>
          </a:xfrm>
          <a:custGeom>
            <a:avLst/>
            <a:gdLst/>
            <a:ahLst/>
            <a:cxnLst>
              <a:cxn ang="0">
                <a:pos x="0" y="2149"/>
              </a:cxn>
              <a:cxn ang="0">
                <a:pos x="76" y="0"/>
              </a:cxn>
              <a:cxn ang="0">
                <a:pos x="128" y="2"/>
              </a:cxn>
              <a:cxn ang="0">
                <a:pos x="52" y="2151"/>
              </a:cxn>
              <a:cxn ang="0">
                <a:pos x="0" y="2149"/>
              </a:cxn>
            </a:cxnLst>
            <a:rect l="0" t="0" r="r" b="b"/>
            <a:pathLst>
              <a:path w="128" h="2151">
                <a:moveTo>
                  <a:pt x="0" y="2149"/>
                </a:moveTo>
                <a:lnTo>
                  <a:pt x="76" y="0"/>
                </a:lnTo>
                <a:lnTo>
                  <a:pt x="128" y="2"/>
                </a:lnTo>
                <a:lnTo>
                  <a:pt x="52" y="2151"/>
                </a:lnTo>
                <a:lnTo>
                  <a:pt x="0" y="2149"/>
                </a:lnTo>
                <a:close/>
              </a:path>
            </a:pathLst>
          </a:custGeom>
          <a:solidFill>
            <a:srgbClr val="D5EAFF"/>
          </a:solidFill>
          <a:ln w="9525">
            <a:noFill/>
            <a:round/>
            <a:headEnd/>
            <a:tailEnd/>
          </a:ln>
        </p:spPr>
        <p:txBody>
          <a:bodyPr/>
          <a:lstStyle/>
          <a:p>
            <a:endParaRPr lang="ar-JO"/>
          </a:p>
        </p:txBody>
      </p:sp>
      <p:sp>
        <p:nvSpPr>
          <p:cNvPr id="7301" name="Freeform 133"/>
          <p:cNvSpPr>
            <a:spLocks/>
          </p:cNvSpPr>
          <p:nvPr/>
        </p:nvSpPr>
        <p:spPr bwMode="auto">
          <a:xfrm>
            <a:off x="6049963" y="2613025"/>
            <a:ext cx="41275" cy="682625"/>
          </a:xfrm>
          <a:custGeom>
            <a:avLst/>
            <a:gdLst/>
            <a:ahLst/>
            <a:cxnLst>
              <a:cxn ang="0">
                <a:pos x="0" y="2151"/>
              </a:cxn>
              <a:cxn ang="0">
                <a:pos x="76" y="0"/>
              </a:cxn>
              <a:cxn ang="0">
                <a:pos x="128" y="3"/>
              </a:cxn>
              <a:cxn ang="0">
                <a:pos x="52" y="2152"/>
              </a:cxn>
              <a:cxn ang="0">
                <a:pos x="0" y="2151"/>
              </a:cxn>
            </a:cxnLst>
            <a:rect l="0" t="0" r="r" b="b"/>
            <a:pathLst>
              <a:path w="128" h="2152">
                <a:moveTo>
                  <a:pt x="0" y="2151"/>
                </a:moveTo>
                <a:lnTo>
                  <a:pt x="76" y="0"/>
                </a:lnTo>
                <a:lnTo>
                  <a:pt x="128" y="3"/>
                </a:lnTo>
                <a:lnTo>
                  <a:pt x="52" y="2152"/>
                </a:lnTo>
                <a:lnTo>
                  <a:pt x="0" y="2151"/>
                </a:lnTo>
                <a:close/>
              </a:path>
            </a:pathLst>
          </a:custGeom>
          <a:solidFill>
            <a:srgbClr val="D9ECFF"/>
          </a:solidFill>
          <a:ln w="9525">
            <a:noFill/>
            <a:round/>
            <a:headEnd/>
            <a:tailEnd/>
          </a:ln>
        </p:spPr>
        <p:txBody>
          <a:bodyPr/>
          <a:lstStyle/>
          <a:p>
            <a:endParaRPr lang="ar-JO"/>
          </a:p>
        </p:txBody>
      </p:sp>
      <p:sp>
        <p:nvSpPr>
          <p:cNvPr id="7302" name="Freeform 134"/>
          <p:cNvSpPr>
            <a:spLocks/>
          </p:cNvSpPr>
          <p:nvPr/>
        </p:nvSpPr>
        <p:spPr bwMode="auto">
          <a:xfrm>
            <a:off x="6034088" y="2613025"/>
            <a:ext cx="41275" cy="682625"/>
          </a:xfrm>
          <a:custGeom>
            <a:avLst/>
            <a:gdLst/>
            <a:ahLst/>
            <a:cxnLst>
              <a:cxn ang="0">
                <a:pos x="0" y="2149"/>
              </a:cxn>
              <a:cxn ang="0">
                <a:pos x="76" y="0"/>
              </a:cxn>
              <a:cxn ang="0">
                <a:pos x="129" y="1"/>
              </a:cxn>
              <a:cxn ang="0">
                <a:pos x="53" y="2152"/>
              </a:cxn>
              <a:cxn ang="0">
                <a:pos x="0" y="2149"/>
              </a:cxn>
            </a:cxnLst>
            <a:rect l="0" t="0" r="r" b="b"/>
            <a:pathLst>
              <a:path w="129" h="2152">
                <a:moveTo>
                  <a:pt x="0" y="2149"/>
                </a:moveTo>
                <a:lnTo>
                  <a:pt x="76" y="0"/>
                </a:lnTo>
                <a:lnTo>
                  <a:pt x="129" y="1"/>
                </a:lnTo>
                <a:lnTo>
                  <a:pt x="53" y="2152"/>
                </a:lnTo>
                <a:lnTo>
                  <a:pt x="0" y="2149"/>
                </a:lnTo>
                <a:close/>
              </a:path>
            </a:pathLst>
          </a:custGeom>
          <a:solidFill>
            <a:srgbClr val="DDEEFF"/>
          </a:solidFill>
          <a:ln w="9525">
            <a:noFill/>
            <a:round/>
            <a:headEnd/>
            <a:tailEnd/>
          </a:ln>
        </p:spPr>
        <p:txBody>
          <a:bodyPr/>
          <a:lstStyle/>
          <a:p>
            <a:endParaRPr lang="ar-JO"/>
          </a:p>
        </p:txBody>
      </p:sp>
      <p:sp>
        <p:nvSpPr>
          <p:cNvPr id="7303" name="Freeform 135"/>
          <p:cNvSpPr>
            <a:spLocks/>
          </p:cNvSpPr>
          <p:nvPr/>
        </p:nvSpPr>
        <p:spPr bwMode="auto">
          <a:xfrm>
            <a:off x="6018213" y="2611438"/>
            <a:ext cx="39687" cy="684212"/>
          </a:xfrm>
          <a:custGeom>
            <a:avLst/>
            <a:gdLst/>
            <a:ahLst/>
            <a:cxnLst>
              <a:cxn ang="0">
                <a:pos x="0" y="2150"/>
              </a:cxn>
              <a:cxn ang="0">
                <a:pos x="76" y="0"/>
              </a:cxn>
              <a:cxn ang="0">
                <a:pos x="127" y="2"/>
              </a:cxn>
              <a:cxn ang="0">
                <a:pos x="51" y="2151"/>
              </a:cxn>
              <a:cxn ang="0">
                <a:pos x="0" y="2150"/>
              </a:cxn>
            </a:cxnLst>
            <a:rect l="0" t="0" r="r" b="b"/>
            <a:pathLst>
              <a:path w="127" h="2151">
                <a:moveTo>
                  <a:pt x="0" y="2150"/>
                </a:moveTo>
                <a:lnTo>
                  <a:pt x="76" y="0"/>
                </a:lnTo>
                <a:lnTo>
                  <a:pt x="127" y="2"/>
                </a:lnTo>
                <a:lnTo>
                  <a:pt x="51" y="2151"/>
                </a:lnTo>
                <a:lnTo>
                  <a:pt x="0" y="2150"/>
                </a:lnTo>
                <a:close/>
              </a:path>
            </a:pathLst>
          </a:custGeom>
          <a:solidFill>
            <a:srgbClr val="E1F0FF"/>
          </a:solidFill>
          <a:ln w="9525">
            <a:noFill/>
            <a:round/>
            <a:headEnd/>
            <a:tailEnd/>
          </a:ln>
        </p:spPr>
        <p:txBody>
          <a:bodyPr/>
          <a:lstStyle/>
          <a:p>
            <a:endParaRPr lang="ar-JO"/>
          </a:p>
        </p:txBody>
      </p:sp>
      <p:sp>
        <p:nvSpPr>
          <p:cNvPr id="7304" name="Freeform 136"/>
          <p:cNvSpPr>
            <a:spLocks/>
          </p:cNvSpPr>
          <p:nvPr/>
        </p:nvSpPr>
        <p:spPr bwMode="auto">
          <a:xfrm>
            <a:off x="6000750" y="2611438"/>
            <a:ext cx="41275" cy="682625"/>
          </a:xfrm>
          <a:custGeom>
            <a:avLst/>
            <a:gdLst/>
            <a:ahLst/>
            <a:cxnLst>
              <a:cxn ang="0">
                <a:pos x="0" y="2149"/>
              </a:cxn>
              <a:cxn ang="0">
                <a:pos x="76" y="0"/>
              </a:cxn>
              <a:cxn ang="0">
                <a:pos x="128" y="1"/>
              </a:cxn>
              <a:cxn ang="0">
                <a:pos x="52" y="2151"/>
              </a:cxn>
              <a:cxn ang="0">
                <a:pos x="0" y="2149"/>
              </a:cxn>
            </a:cxnLst>
            <a:rect l="0" t="0" r="r" b="b"/>
            <a:pathLst>
              <a:path w="128" h="2151">
                <a:moveTo>
                  <a:pt x="0" y="2149"/>
                </a:moveTo>
                <a:lnTo>
                  <a:pt x="76" y="0"/>
                </a:lnTo>
                <a:lnTo>
                  <a:pt x="128" y="1"/>
                </a:lnTo>
                <a:lnTo>
                  <a:pt x="52" y="2151"/>
                </a:lnTo>
                <a:lnTo>
                  <a:pt x="0" y="2149"/>
                </a:lnTo>
                <a:close/>
              </a:path>
            </a:pathLst>
          </a:custGeom>
          <a:solidFill>
            <a:srgbClr val="E6F3FF"/>
          </a:solidFill>
          <a:ln w="9525">
            <a:noFill/>
            <a:round/>
            <a:headEnd/>
            <a:tailEnd/>
          </a:ln>
        </p:spPr>
        <p:txBody>
          <a:bodyPr/>
          <a:lstStyle/>
          <a:p>
            <a:endParaRPr lang="ar-JO"/>
          </a:p>
        </p:txBody>
      </p:sp>
      <p:sp>
        <p:nvSpPr>
          <p:cNvPr id="7305" name="Freeform 137"/>
          <p:cNvSpPr>
            <a:spLocks/>
          </p:cNvSpPr>
          <p:nvPr/>
        </p:nvSpPr>
        <p:spPr bwMode="auto">
          <a:xfrm>
            <a:off x="5984875" y="2611438"/>
            <a:ext cx="39688" cy="682625"/>
          </a:xfrm>
          <a:custGeom>
            <a:avLst/>
            <a:gdLst/>
            <a:ahLst/>
            <a:cxnLst>
              <a:cxn ang="0">
                <a:pos x="0" y="2149"/>
              </a:cxn>
              <a:cxn ang="0">
                <a:pos x="75" y="0"/>
              </a:cxn>
              <a:cxn ang="0">
                <a:pos x="127" y="2"/>
              </a:cxn>
              <a:cxn ang="0">
                <a:pos x="51" y="2151"/>
              </a:cxn>
              <a:cxn ang="0">
                <a:pos x="0" y="2149"/>
              </a:cxn>
            </a:cxnLst>
            <a:rect l="0" t="0" r="r" b="b"/>
            <a:pathLst>
              <a:path w="127" h="2151">
                <a:moveTo>
                  <a:pt x="0" y="2149"/>
                </a:moveTo>
                <a:lnTo>
                  <a:pt x="75" y="0"/>
                </a:lnTo>
                <a:lnTo>
                  <a:pt x="127" y="2"/>
                </a:lnTo>
                <a:lnTo>
                  <a:pt x="51" y="2151"/>
                </a:lnTo>
                <a:lnTo>
                  <a:pt x="0" y="2149"/>
                </a:lnTo>
                <a:close/>
              </a:path>
            </a:pathLst>
          </a:custGeom>
          <a:solidFill>
            <a:srgbClr val="EAF4FF"/>
          </a:solidFill>
          <a:ln w="9525">
            <a:noFill/>
            <a:round/>
            <a:headEnd/>
            <a:tailEnd/>
          </a:ln>
        </p:spPr>
        <p:txBody>
          <a:bodyPr/>
          <a:lstStyle/>
          <a:p>
            <a:endParaRPr lang="ar-JO"/>
          </a:p>
        </p:txBody>
      </p:sp>
      <p:sp>
        <p:nvSpPr>
          <p:cNvPr id="7306" name="Freeform 138"/>
          <p:cNvSpPr>
            <a:spLocks/>
          </p:cNvSpPr>
          <p:nvPr/>
        </p:nvSpPr>
        <p:spPr bwMode="auto">
          <a:xfrm>
            <a:off x="5969000" y="2609850"/>
            <a:ext cx="39688" cy="684213"/>
          </a:xfrm>
          <a:custGeom>
            <a:avLst/>
            <a:gdLst/>
            <a:ahLst/>
            <a:cxnLst>
              <a:cxn ang="0">
                <a:pos x="0" y="2151"/>
              </a:cxn>
              <a:cxn ang="0">
                <a:pos x="75" y="0"/>
              </a:cxn>
              <a:cxn ang="0">
                <a:pos x="127" y="3"/>
              </a:cxn>
              <a:cxn ang="0">
                <a:pos x="52" y="2152"/>
              </a:cxn>
              <a:cxn ang="0">
                <a:pos x="0" y="2151"/>
              </a:cxn>
            </a:cxnLst>
            <a:rect l="0" t="0" r="r" b="b"/>
            <a:pathLst>
              <a:path w="127" h="2152">
                <a:moveTo>
                  <a:pt x="0" y="2151"/>
                </a:moveTo>
                <a:lnTo>
                  <a:pt x="75" y="0"/>
                </a:lnTo>
                <a:lnTo>
                  <a:pt x="127" y="3"/>
                </a:lnTo>
                <a:lnTo>
                  <a:pt x="52" y="2152"/>
                </a:lnTo>
                <a:lnTo>
                  <a:pt x="0" y="2151"/>
                </a:lnTo>
                <a:close/>
              </a:path>
            </a:pathLst>
          </a:custGeom>
          <a:solidFill>
            <a:srgbClr val="EEF6FF"/>
          </a:solidFill>
          <a:ln w="9525">
            <a:noFill/>
            <a:round/>
            <a:headEnd/>
            <a:tailEnd/>
          </a:ln>
        </p:spPr>
        <p:txBody>
          <a:bodyPr/>
          <a:lstStyle/>
          <a:p>
            <a:endParaRPr lang="ar-JO"/>
          </a:p>
        </p:txBody>
      </p:sp>
      <p:sp>
        <p:nvSpPr>
          <p:cNvPr id="7307" name="Freeform 139"/>
          <p:cNvSpPr>
            <a:spLocks/>
          </p:cNvSpPr>
          <p:nvPr/>
        </p:nvSpPr>
        <p:spPr bwMode="auto">
          <a:xfrm>
            <a:off x="5951538" y="2609850"/>
            <a:ext cx="41275" cy="682625"/>
          </a:xfrm>
          <a:custGeom>
            <a:avLst/>
            <a:gdLst/>
            <a:ahLst/>
            <a:cxnLst>
              <a:cxn ang="0">
                <a:pos x="0" y="2149"/>
              </a:cxn>
              <a:cxn ang="0">
                <a:pos x="75" y="0"/>
              </a:cxn>
              <a:cxn ang="0">
                <a:pos x="127" y="1"/>
              </a:cxn>
              <a:cxn ang="0">
                <a:pos x="52" y="2152"/>
              </a:cxn>
              <a:cxn ang="0">
                <a:pos x="0" y="2149"/>
              </a:cxn>
            </a:cxnLst>
            <a:rect l="0" t="0" r="r" b="b"/>
            <a:pathLst>
              <a:path w="127" h="2152">
                <a:moveTo>
                  <a:pt x="0" y="2149"/>
                </a:moveTo>
                <a:lnTo>
                  <a:pt x="75" y="0"/>
                </a:lnTo>
                <a:lnTo>
                  <a:pt x="127" y="1"/>
                </a:lnTo>
                <a:lnTo>
                  <a:pt x="52" y="2152"/>
                </a:lnTo>
                <a:lnTo>
                  <a:pt x="0" y="2149"/>
                </a:lnTo>
                <a:close/>
              </a:path>
            </a:pathLst>
          </a:custGeom>
          <a:solidFill>
            <a:srgbClr val="F2F8FF"/>
          </a:solidFill>
          <a:ln w="9525">
            <a:noFill/>
            <a:round/>
            <a:headEnd/>
            <a:tailEnd/>
          </a:ln>
        </p:spPr>
        <p:txBody>
          <a:bodyPr/>
          <a:lstStyle/>
          <a:p>
            <a:endParaRPr lang="ar-JO"/>
          </a:p>
        </p:txBody>
      </p:sp>
      <p:sp>
        <p:nvSpPr>
          <p:cNvPr id="7308" name="Freeform 140"/>
          <p:cNvSpPr>
            <a:spLocks/>
          </p:cNvSpPr>
          <p:nvPr/>
        </p:nvSpPr>
        <p:spPr bwMode="auto">
          <a:xfrm>
            <a:off x="5935663" y="2609850"/>
            <a:ext cx="39687" cy="682625"/>
          </a:xfrm>
          <a:custGeom>
            <a:avLst/>
            <a:gdLst/>
            <a:ahLst/>
            <a:cxnLst>
              <a:cxn ang="0">
                <a:pos x="0" y="2150"/>
              </a:cxn>
              <a:cxn ang="0">
                <a:pos x="75" y="0"/>
              </a:cxn>
              <a:cxn ang="0">
                <a:pos x="126" y="2"/>
              </a:cxn>
              <a:cxn ang="0">
                <a:pos x="51" y="2151"/>
              </a:cxn>
              <a:cxn ang="0">
                <a:pos x="0" y="2150"/>
              </a:cxn>
            </a:cxnLst>
            <a:rect l="0" t="0" r="r" b="b"/>
            <a:pathLst>
              <a:path w="126" h="2151">
                <a:moveTo>
                  <a:pt x="0" y="2150"/>
                </a:moveTo>
                <a:lnTo>
                  <a:pt x="75" y="0"/>
                </a:lnTo>
                <a:lnTo>
                  <a:pt x="126" y="2"/>
                </a:lnTo>
                <a:lnTo>
                  <a:pt x="51" y="2151"/>
                </a:lnTo>
                <a:lnTo>
                  <a:pt x="0" y="2150"/>
                </a:lnTo>
                <a:close/>
              </a:path>
            </a:pathLst>
          </a:custGeom>
          <a:solidFill>
            <a:srgbClr val="F7FBFF"/>
          </a:solidFill>
          <a:ln w="9525">
            <a:noFill/>
            <a:round/>
            <a:headEnd/>
            <a:tailEnd/>
          </a:ln>
        </p:spPr>
        <p:txBody>
          <a:bodyPr/>
          <a:lstStyle/>
          <a:p>
            <a:endParaRPr lang="ar-JO"/>
          </a:p>
        </p:txBody>
      </p:sp>
      <p:sp>
        <p:nvSpPr>
          <p:cNvPr id="7309" name="Freeform 141"/>
          <p:cNvSpPr>
            <a:spLocks/>
          </p:cNvSpPr>
          <p:nvPr/>
        </p:nvSpPr>
        <p:spPr bwMode="auto">
          <a:xfrm>
            <a:off x="5919788" y="2608263"/>
            <a:ext cx="39687" cy="684212"/>
          </a:xfrm>
          <a:custGeom>
            <a:avLst/>
            <a:gdLst/>
            <a:ahLst/>
            <a:cxnLst>
              <a:cxn ang="0">
                <a:pos x="0" y="2149"/>
              </a:cxn>
              <a:cxn ang="0">
                <a:pos x="74" y="0"/>
              </a:cxn>
              <a:cxn ang="0">
                <a:pos x="127" y="1"/>
              </a:cxn>
              <a:cxn ang="0">
                <a:pos x="52" y="2151"/>
              </a:cxn>
              <a:cxn ang="0">
                <a:pos x="0" y="2149"/>
              </a:cxn>
            </a:cxnLst>
            <a:rect l="0" t="0" r="r" b="b"/>
            <a:pathLst>
              <a:path w="127" h="2151">
                <a:moveTo>
                  <a:pt x="0" y="2149"/>
                </a:moveTo>
                <a:lnTo>
                  <a:pt x="74" y="0"/>
                </a:lnTo>
                <a:lnTo>
                  <a:pt x="127" y="1"/>
                </a:lnTo>
                <a:lnTo>
                  <a:pt x="52" y="2151"/>
                </a:lnTo>
                <a:lnTo>
                  <a:pt x="0" y="2149"/>
                </a:lnTo>
                <a:close/>
              </a:path>
            </a:pathLst>
          </a:custGeom>
          <a:solidFill>
            <a:srgbClr val="FBFDFF"/>
          </a:solidFill>
          <a:ln w="9525">
            <a:noFill/>
            <a:round/>
            <a:headEnd/>
            <a:tailEnd/>
          </a:ln>
        </p:spPr>
        <p:txBody>
          <a:bodyPr/>
          <a:lstStyle/>
          <a:p>
            <a:endParaRPr lang="ar-JO"/>
          </a:p>
        </p:txBody>
      </p:sp>
      <p:sp>
        <p:nvSpPr>
          <p:cNvPr id="7310" name="Freeform 142"/>
          <p:cNvSpPr>
            <a:spLocks/>
          </p:cNvSpPr>
          <p:nvPr/>
        </p:nvSpPr>
        <p:spPr bwMode="auto">
          <a:xfrm>
            <a:off x="5910263" y="2608263"/>
            <a:ext cx="31750" cy="682625"/>
          </a:xfrm>
          <a:custGeom>
            <a:avLst/>
            <a:gdLst/>
            <a:ahLst/>
            <a:cxnLst>
              <a:cxn ang="0">
                <a:pos x="0" y="2149"/>
              </a:cxn>
              <a:cxn ang="0">
                <a:pos x="74" y="0"/>
              </a:cxn>
              <a:cxn ang="0">
                <a:pos x="100" y="1"/>
              </a:cxn>
              <a:cxn ang="0">
                <a:pos x="26" y="2150"/>
              </a:cxn>
              <a:cxn ang="0">
                <a:pos x="0" y="2149"/>
              </a:cxn>
            </a:cxnLst>
            <a:rect l="0" t="0" r="r" b="b"/>
            <a:pathLst>
              <a:path w="100" h="2150">
                <a:moveTo>
                  <a:pt x="0" y="2149"/>
                </a:moveTo>
                <a:lnTo>
                  <a:pt x="74" y="0"/>
                </a:lnTo>
                <a:lnTo>
                  <a:pt x="100" y="1"/>
                </a:lnTo>
                <a:lnTo>
                  <a:pt x="26" y="2150"/>
                </a:lnTo>
                <a:lnTo>
                  <a:pt x="0" y="2149"/>
                </a:lnTo>
                <a:close/>
              </a:path>
            </a:pathLst>
          </a:custGeom>
          <a:solidFill>
            <a:srgbClr val="FFFFFF"/>
          </a:solidFill>
          <a:ln w="9525">
            <a:noFill/>
            <a:round/>
            <a:headEnd/>
            <a:tailEnd/>
          </a:ln>
        </p:spPr>
        <p:txBody>
          <a:bodyPr/>
          <a:lstStyle/>
          <a:p>
            <a:endParaRPr lang="ar-JO"/>
          </a:p>
        </p:txBody>
      </p:sp>
      <p:sp>
        <p:nvSpPr>
          <p:cNvPr id="7311" name="Freeform 143"/>
          <p:cNvSpPr>
            <a:spLocks/>
          </p:cNvSpPr>
          <p:nvPr/>
        </p:nvSpPr>
        <p:spPr bwMode="auto">
          <a:xfrm>
            <a:off x="5934075" y="2622550"/>
            <a:ext cx="493713" cy="676275"/>
          </a:xfrm>
          <a:custGeom>
            <a:avLst/>
            <a:gdLst/>
            <a:ahLst/>
            <a:cxnLst>
              <a:cxn ang="0">
                <a:pos x="920" y="329"/>
              </a:cxn>
              <a:cxn ang="0">
                <a:pos x="950" y="298"/>
              </a:cxn>
              <a:cxn ang="0">
                <a:pos x="978" y="280"/>
              </a:cxn>
              <a:cxn ang="0">
                <a:pos x="1049" y="256"/>
              </a:cxn>
              <a:cxn ang="0">
                <a:pos x="1083" y="248"/>
              </a:cxn>
              <a:cxn ang="0">
                <a:pos x="1164" y="234"/>
              </a:cxn>
              <a:cxn ang="0">
                <a:pos x="1198" y="222"/>
              </a:cxn>
              <a:cxn ang="0">
                <a:pos x="1287" y="212"/>
              </a:cxn>
              <a:cxn ang="0">
                <a:pos x="1336" y="206"/>
              </a:cxn>
              <a:cxn ang="0">
                <a:pos x="1427" y="192"/>
              </a:cxn>
              <a:cxn ang="0">
                <a:pos x="1479" y="172"/>
              </a:cxn>
              <a:cxn ang="0">
                <a:pos x="1556" y="137"/>
              </a:cxn>
              <a:cxn ang="0">
                <a:pos x="1545" y="98"/>
              </a:cxn>
              <a:cxn ang="0">
                <a:pos x="1511" y="47"/>
              </a:cxn>
              <a:cxn ang="0">
                <a:pos x="1438" y="9"/>
              </a:cxn>
              <a:cxn ang="0">
                <a:pos x="1368" y="0"/>
              </a:cxn>
              <a:cxn ang="0">
                <a:pos x="1319" y="0"/>
              </a:cxn>
              <a:cxn ang="0">
                <a:pos x="1182" y="26"/>
              </a:cxn>
              <a:cxn ang="0">
                <a:pos x="992" y="56"/>
              </a:cxn>
              <a:cxn ang="0">
                <a:pos x="873" y="70"/>
              </a:cxn>
              <a:cxn ang="0">
                <a:pos x="735" y="86"/>
              </a:cxn>
              <a:cxn ang="0">
                <a:pos x="618" y="86"/>
              </a:cxn>
              <a:cxn ang="0">
                <a:pos x="477" y="86"/>
              </a:cxn>
              <a:cxn ang="0">
                <a:pos x="245" y="56"/>
              </a:cxn>
              <a:cxn ang="0">
                <a:pos x="0" y="26"/>
              </a:cxn>
              <a:cxn ang="0">
                <a:pos x="618" y="1102"/>
              </a:cxn>
              <a:cxn ang="0">
                <a:pos x="9" y="2037"/>
              </a:cxn>
              <a:cxn ang="0">
                <a:pos x="125" y="2064"/>
              </a:cxn>
              <a:cxn ang="0">
                <a:pos x="290" y="2091"/>
              </a:cxn>
              <a:cxn ang="0">
                <a:pos x="502" y="2119"/>
              </a:cxn>
              <a:cxn ang="0">
                <a:pos x="663" y="2129"/>
              </a:cxn>
              <a:cxn ang="0">
                <a:pos x="807" y="2121"/>
              </a:cxn>
              <a:cxn ang="0">
                <a:pos x="920" y="2084"/>
              </a:cxn>
              <a:cxn ang="0">
                <a:pos x="920" y="329"/>
              </a:cxn>
            </a:cxnLst>
            <a:rect l="0" t="0" r="r" b="b"/>
            <a:pathLst>
              <a:path w="1556" h="2129">
                <a:moveTo>
                  <a:pt x="920" y="329"/>
                </a:moveTo>
                <a:lnTo>
                  <a:pt x="950" y="298"/>
                </a:lnTo>
                <a:lnTo>
                  <a:pt x="978" y="280"/>
                </a:lnTo>
                <a:lnTo>
                  <a:pt x="1049" y="256"/>
                </a:lnTo>
                <a:lnTo>
                  <a:pt x="1083" y="248"/>
                </a:lnTo>
                <a:lnTo>
                  <a:pt x="1164" y="234"/>
                </a:lnTo>
                <a:lnTo>
                  <a:pt x="1198" y="222"/>
                </a:lnTo>
                <a:lnTo>
                  <a:pt x="1287" y="212"/>
                </a:lnTo>
                <a:lnTo>
                  <a:pt x="1336" y="206"/>
                </a:lnTo>
                <a:lnTo>
                  <a:pt x="1427" y="192"/>
                </a:lnTo>
                <a:lnTo>
                  <a:pt x="1479" y="172"/>
                </a:lnTo>
                <a:lnTo>
                  <a:pt x="1556" y="137"/>
                </a:lnTo>
                <a:lnTo>
                  <a:pt x="1545" y="98"/>
                </a:lnTo>
                <a:lnTo>
                  <a:pt x="1511" y="47"/>
                </a:lnTo>
                <a:lnTo>
                  <a:pt x="1438" y="9"/>
                </a:lnTo>
                <a:lnTo>
                  <a:pt x="1368" y="0"/>
                </a:lnTo>
                <a:lnTo>
                  <a:pt x="1319" y="0"/>
                </a:lnTo>
                <a:lnTo>
                  <a:pt x="1182" y="26"/>
                </a:lnTo>
                <a:lnTo>
                  <a:pt x="992" y="56"/>
                </a:lnTo>
                <a:lnTo>
                  <a:pt x="873" y="70"/>
                </a:lnTo>
                <a:lnTo>
                  <a:pt x="735" y="86"/>
                </a:lnTo>
                <a:lnTo>
                  <a:pt x="618" y="86"/>
                </a:lnTo>
                <a:lnTo>
                  <a:pt x="477" y="86"/>
                </a:lnTo>
                <a:lnTo>
                  <a:pt x="245" y="56"/>
                </a:lnTo>
                <a:lnTo>
                  <a:pt x="0" y="26"/>
                </a:lnTo>
                <a:lnTo>
                  <a:pt x="618" y="1102"/>
                </a:lnTo>
                <a:lnTo>
                  <a:pt x="9" y="2037"/>
                </a:lnTo>
                <a:lnTo>
                  <a:pt x="125" y="2064"/>
                </a:lnTo>
                <a:lnTo>
                  <a:pt x="290" y="2091"/>
                </a:lnTo>
                <a:lnTo>
                  <a:pt x="502" y="2119"/>
                </a:lnTo>
                <a:lnTo>
                  <a:pt x="663" y="2129"/>
                </a:lnTo>
                <a:lnTo>
                  <a:pt x="807" y="2121"/>
                </a:lnTo>
                <a:lnTo>
                  <a:pt x="920" y="2084"/>
                </a:lnTo>
                <a:lnTo>
                  <a:pt x="920" y="329"/>
                </a:lnTo>
              </a:path>
            </a:pathLst>
          </a:custGeom>
          <a:noFill/>
          <a:ln w="0">
            <a:solidFill>
              <a:srgbClr val="000080"/>
            </a:solidFill>
            <a:prstDash val="solid"/>
            <a:round/>
            <a:headEnd/>
            <a:tailEnd/>
          </a:ln>
        </p:spPr>
        <p:txBody>
          <a:bodyPr/>
          <a:lstStyle/>
          <a:p>
            <a:endParaRPr lang="ar-JO"/>
          </a:p>
        </p:txBody>
      </p:sp>
      <p:sp>
        <p:nvSpPr>
          <p:cNvPr id="7312" name="Freeform 144"/>
          <p:cNvSpPr>
            <a:spLocks/>
          </p:cNvSpPr>
          <p:nvPr/>
        </p:nvSpPr>
        <p:spPr bwMode="auto">
          <a:xfrm>
            <a:off x="8202613" y="2938463"/>
            <a:ext cx="88900" cy="52387"/>
          </a:xfrm>
          <a:custGeom>
            <a:avLst/>
            <a:gdLst/>
            <a:ahLst/>
            <a:cxnLst>
              <a:cxn ang="0">
                <a:pos x="0" y="80"/>
              </a:cxn>
              <a:cxn ang="0">
                <a:pos x="72" y="55"/>
              </a:cxn>
              <a:cxn ang="0">
                <a:pos x="141" y="28"/>
              </a:cxn>
              <a:cxn ang="0">
                <a:pos x="201" y="0"/>
              </a:cxn>
              <a:cxn ang="0">
                <a:pos x="229" y="3"/>
              </a:cxn>
              <a:cxn ang="0">
                <a:pos x="258" y="9"/>
              </a:cxn>
              <a:cxn ang="0">
                <a:pos x="265" y="17"/>
              </a:cxn>
              <a:cxn ang="0">
                <a:pos x="273" y="29"/>
              </a:cxn>
              <a:cxn ang="0">
                <a:pos x="280" y="55"/>
              </a:cxn>
              <a:cxn ang="0">
                <a:pos x="280" y="80"/>
              </a:cxn>
              <a:cxn ang="0">
                <a:pos x="280" y="108"/>
              </a:cxn>
              <a:cxn ang="0">
                <a:pos x="277" y="128"/>
              </a:cxn>
              <a:cxn ang="0">
                <a:pos x="259" y="146"/>
              </a:cxn>
              <a:cxn ang="0">
                <a:pos x="235" y="160"/>
              </a:cxn>
              <a:cxn ang="0">
                <a:pos x="212" y="162"/>
              </a:cxn>
              <a:cxn ang="0">
                <a:pos x="141" y="136"/>
              </a:cxn>
              <a:cxn ang="0">
                <a:pos x="95" y="115"/>
              </a:cxn>
              <a:cxn ang="0">
                <a:pos x="0" y="80"/>
              </a:cxn>
            </a:cxnLst>
            <a:rect l="0" t="0" r="r" b="b"/>
            <a:pathLst>
              <a:path w="280" h="162">
                <a:moveTo>
                  <a:pt x="0" y="80"/>
                </a:moveTo>
                <a:lnTo>
                  <a:pt x="72" y="55"/>
                </a:lnTo>
                <a:lnTo>
                  <a:pt x="141" y="28"/>
                </a:lnTo>
                <a:lnTo>
                  <a:pt x="201" y="0"/>
                </a:lnTo>
                <a:lnTo>
                  <a:pt x="229" y="3"/>
                </a:lnTo>
                <a:lnTo>
                  <a:pt x="258" y="9"/>
                </a:lnTo>
                <a:lnTo>
                  <a:pt x="265" y="17"/>
                </a:lnTo>
                <a:lnTo>
                  <a:pt x="273" y="29"/>
                </a:lnTo>
                <a:lnTo>
                  <a:pt x="280" y="55"/>
                </a:lnTo>
                <a:lnTo>
                  <a:pt x="280" y="80"/>
                </a:lnTo>
                <a:lnTo>
                  <a:pt x="280" y="108"/>
                </a:lnTo>
                <a:lnTo>
                  <a:pt x="277" y="128"/>
                </a:lnTo>
                <a:lnTo>
                  <a:pt x="259" y="146"/>
                </a:lnTo>
                <a:lnTo>
                  <a:pt x="235" y="160"/>
                </a:lnTo>
                <a:lnTo>
                  <a:pt x="212" y="162"/>
                </a:lnTo>
                <a:lnTo>
                  <a:pt x="141" y="136"/>
                </a:lnTo>
                <a:lnTo>
                  <a:pt x="95" y="115"/>
                </a:lnTo>
                <a:lnTo>
                  <a:pt x="0" y="80"/>
                </a:lnTo>
                <a:close/>
              </a:path>
            </a:pathLst>
          </a:custGeom>
          <a:solidFill>
            <a:srgbClr val="FFFFFF"/>
          </a:solidFill>
          <a:ln w="0">
            <a:solidFill>
              <a:srgbClr val="000080"/>
            </a:solidFill>
            <a:prstDash val="solid"/>
            <a:round/>
            <a:headEnd/>
            <a:tailEnd/>
          </a:ln>
        </p:spPr>
        <p:txBody>
          <a:bodyPr/>
          <a:lstStyle/>
          <a:p>
            <a:endParaRPr lang="ar-JO"/>
          </a:p>
        </p:txBody>
      </p:sp>
      <p:sp>
        <p:nvSpPr>
          <p:cNvPr id="7313" name="Freeform 145"/>
          <p:cNvSpPr>
            <a:spLocks/>
          </p:cNvSpPr>
          <p:nvPr/>
        </p:nvSpPr>
        <p:spPr bwMode="auto">
          <a:xfrm>
            <a:off x="6002338" y="2938463"/>
            <a:ext cx="88900" cy="52387"/>
          </a:xfrm>
          <a:custGeom>
            <a:avLst/>
            <a:gdLst/>
            <a:ahLst/>
            <a:cxnLst>
              <a:cxn ang="0">
                <a:pos x="281" y="80"/>
              </a:cxn>
              <a:cxn ang="0">
                <a:pos x="212" y="55"/>
              </a:cxn>
              <a:cxn ang="0">
                <a:pos x="140" y="28"/>
              </a:cxn>
              <a:cxn ang="0">
                <a:pos x="82" y="0"/>
              </a:cxn>
              <a:cxn ang="0">
                <a:pos x="56" y="3"/>
              </a:cxn>
              <a:cxn ang="0">
                <a:pos x="26" y="9"/>
              </a:cxn>
              <a:cxn ang="0">
                <a:pos x="14" y="17"/>
              </a:cxn>
              <a:cxn ang="0">
                <a:pos x="8" y="29"/>
              </a:cxn>
              <a:cxn ang="0">
                <a:pos x="0" y="55"/>
              </a:cxn>
              <a:cxn ang="0">
                <a:pos x="0" y="80"/>
              </a:cxn>
              <a:cxn ang="0">
                <a:pos x="0" y="108"/>
              </a:cxn>
              <a:cxn ang="0">
                <a:pos x="8" y="128"/>
              </a:cxn>
              <a:cxn ang="0">
                <a:pos x="21" y="146"/>
              </a:cxn>
              <a:cxn ang="0">
                <a:pos x="45" y="160"/>
              </a:cxn>
              <a:cxn ang="0">
                <a:pos x="72" y="162"/>
              </a:cxn>
              <a:cxn ang="0">
                <a:pos x="140" y="136"/>
              </a:cxn>
              <a:cxn ang="0">
                <a:pos x="184" y="115"/>
              </a:cxn>
              <a:cxn ang="0">
                <a:pos x="281" y="80"/>
              </a:cxn>
            </a:cxnLst>
            <a:rect l="0" t="0" r="r" b="b"/>
            <a:pathLst>
              <a:path w="281" h="162">
                <a:moveTo>
                  <a:pt x="281" y="80"/>
                </a:moveTo>
                <a:lnTo>
                  <a:pt x="212" y="55"/>
                </a:lnTo>
                <a:lnTo>
                  <a:pt x="140" y="28"/>
                </a:lnTo>
                <a:lnTo>
                  <a:pt x="82" y="0"/>
                </a:lnTo>
                <a:lnTo>
                  <a:pt x="56" y="3"/>
                </a:lnTo>
                <a:lnTo>
                  <a:pt x="26" y="9"/>
                </a:lnTo>
                <a:lnTo>
                  <a:pt x="14" y="17"/>
                </a:lnTo>
                <a:lnTo>
                  <a:pt x="8" y="29"/>
                </a:lnTo>
                <a:lnTo>
                  <a:pt x="0" y="55"/>
                </a:lnTo>
                <a:lnTo>
                  <a:pt x="0" y="80"/>
                </a:lnTo>
                <a:lnTo>
                  <a:pt x="0" y="108"/>
                </a:lnTo>
                <a:lnTo>
                  <a:pt x="8" y="128"/>
                </a:lnTo>
                <a:lnTo>
                  <a:pt x="21" y="146"/>
                </a:lnTo>
                <a:lnTo>
                  <a:pt x="45" y="160"/>
                </a:lnTo>
                <a:lnTo>
                  <a:pt x="72" y="162"/>
                </a:lnTo>
                <a:lnTo>
                  <a:pt x="140" y="136"/>
                </a:lnTo>
                <a:lnTo>
                  <a:pt x="184" y="115"/>
                </a:lnTo>
                <a:lnTo>
                  <a:pt x="281" y="80"/>
                </a:lnTo>
                <a:close/>
              </a:path>
            </a:pathLst>
          </a:custGeom>
          <a:solidFill>
            <a:srgbClr val="FFFFFF"/>
          </a:solidFill>
          <a:ln w="0">
            <a:solidFill>
              <a:srgbClr val="000080"/>
            </a:solidFill>
            <a:prstDash val="solid"/>
            <a:round/>
            <a:headEnd/>
            <a:tailEnd/>
          </a:ln>
        </p:spPr>
        <p:txBody>
          <a:bodyPr/>
          <a:lstStyle/>
          <a:p>
            <a:endParaRPr lang="ar-JO"/>
          </a:p>
        </p:txBody>
      </p:sp>
      <p:sp>
        <p:nvSpPr>
          <p:cNvPr id="7314" name="Freeform 146"/>
          <p:cNvSpPr>
            <a:spLocks/>
          </p:cNvSpPr>
          <p:nvPr/>
        </p:nvSpPr>
        <p:spPr bwMode="auto">
          <a:xfrm>
            <a:off x="8323263" y="2911475"/>
            <a:ext cx="71437" cy="122238"/>
          </a:xfrm>
          <a:custGeom>
            <a:avLst/>
            <a:gdLst/>
            <a:ahLst/>
            <a:cxnLst>
              <a:cxn ang="0">
                <a:pos x="42" y="188"/>
              </a:cxn>
              <a:cxn ang="0">
                <a:pos x="130" y="54"/>
              </a:cxn>
              <a:cxn ang="0">
                <a:pos x="135" y="0"/>
              </a:cxn>
              <a:cxn ang="0">
                <a:pos x="135" y="138"/>
              </a:cxn>
              <a:cxn ang="0">
                <a:pos x="224" y="176"/>
              </a:cxn>
              <a:cxn ang="0">
                <a:pos x="141" y="221"/>
              </a:cxn>
              <a:cxn ang="0">
                <a:pos x="141" y="385"/>
              </a:cxn>
              <a:cxn ang="0">
                <a:pos x="136" y="330"/>
              </a:cxn>
              <a:cxn ang="0">
                <a:pos x="42" y="193"/>
              </a:cxn>
              <a:cxn ang="0">
                <a:pos x="0" y="191"/>
              </a:cxn>
              <a:cxn ang="0">
                <a:pos x="42" y="188"/>
              </a:cxn>
            </a:cxnLst>
            <a:rect l="0" t="0" r="r" b="b"/>
            <a:pathLst>
              <a:path w="224" h="385">
                <a:moveTo>
                  <a:pt x="42" y="188"/>
                </a:moveTo>
                <a:lnTo>
                  <a:pt x="130" y="54"/>
                </a:lnTo>
                <a:lnTo>
                  <a:pt x="135" y="0"/>
                </a:lnTo>
                <a:lnTo>
                  <a:pt x="135" y="138"/>
                </a:lnTo>
                <a:lnTo>
                  <a:pt x="224" y="176"/>
                </a:lnTo>
                <a:lnTo>
                  <a:pt x="141" y="221"/>
                </a:lnTo>
                <a:lnTo>
                  <a:pt x="141" y="385"/>
                </a:lnTo>
                <a:lnTo>
                  <a:pt x="136" y="330"/>
                </a:lnTo>
                <a:lnTo>
                  <a:pt x="42" y="193"/>
                </a:lnTo>
                <a:lnTo>
                  <a:pt x="0" y="191"/>
                </a:lnTo>
                <a:lnTo>
                  <a:pt x="42" y="188"/>
                </a:lnTo>
                <a:close/>
              </a:path>
            </a:pathLst>
          </a:custGeom>
          <a:solidFill>
            <a:srgbClr val="FFFFFF"/>
          </a:solidFill>
          <a:ln w="0">
            <a:solidFill>
              <a:srgbClr val="000080"/>
            </a:solidFill>
            <a:prstDash val="solid"/>
            <a:round/>
            <a:headEnd/>
            <a:tailEnd/>
          </a:ln>
        </p:spPr>
        <p:txBody>
          <a:bodyPr/>
          <a:lstStyle/>
          <a:p>
            <a:endParaRPr lang="ar-JO"/>
          </a:p>
        </p:txBody>
      </p:sp>
      <p:sp>
        <p:nvSpPr>
          <p:cNvPr id="7315" name="Freeform 147"/>
          <p:cNvSpPr>
            <a:spLocks/>
          </p:cNvSpPr>
          <p:nvPr/>
        </p:nvSpPr>
        <p:spPr bwMode="auto">
          <a:xfrm>
            <a:off x="5891213" y="2911475"/>
            <a:ext cx="73025" cy="122238"/>
          </a:xfrm>
          <a:custGeom>
            <a:avLst/>
            <a:gdLst/>
            <a:ahLst/>
            <a:cxnLst>
              <a:cxn ang="0">
                <a:pos x="185" y="188"/>
              </a:cxn>
              <a:cxn ang="0">
                <a:pos x="96" y="54"/>
              </a:cxn>
              <a:cxn ang="0">
                <a:pos x="93" y="0"/>
              </a:cxn>
              <a:cxn ang="0">
                <a:pos x="93" y="138"/>
              </a:cxn>
              <a:cxn ang="0">
                <a:pos x="0" y="176"/>
              </a:cxn>
              <a:cxn ang="0">
                <a:pos x="88" y="221"/>
              </a:cxn>
              <a:cxn ang="0">
                <a:pos x="88" y="385"/>
              </a:cxn>
              <a:cxn ang="0">
                <a:pos x="90" y="330"/>
              </a:cxn>
              <a:cxn ang="0">
                <a:pos x="185" y="193"/>
              </a:cxn>
              <a:cxn ang="0">
                <a:pos x="228" y="191"/>
              </a:cxn>
              <a:cxn ang="0">
                <a:pos x="185" y="188"/>
              </a:cxn>
            </a:cxnLst>
            <a:rect l="0" t="0" r="r" b="b"/>
            <a:pathLst>
              <a:path w="228" h="385">
                <a:moveTo>
                  <a:pt x="185" y="188"/>
                </a:moveTo>
                <a:lnTo>
                  <a:pt x="96" y="54"/>
                </a:lnTo>
                <a:lnTo>
                  <a:pt x="93" y="0"/>
                </a:lnTo>
                <a:lnTo>
                  <a:pt x="93" y="138"/>
                </a:lnTo>
                <a:lnTo>
                  <a:pt x="0" y="176"/>
                </a:lnTo>
                <a:lnTo>
                  <a:pt x="88" y="221"/>
                </a:lnTo>
                <a:lnTo>
                  <a:pt x="88" y="385"/>
                </a:lnTo>
                <a:lnTo>
                  <a:pt x="90" y="330"/>
                </a:lnTo>
                <a:lnTo>
                  <a:pt x="185" y="193"/>
                </a:lnTo>
                <a:lnTo>
                  <a:pt x="228" y="191"/>
                </a:lnTo>
                <a:lnTo>
                  <a:pt x="185" y="188"/>
                </a:lnTo>
                <a:close/>
              </a:path>
            </a:pathLst>
          </a:custGeom>
          <a:solidFill>
            <a:srgbClr val="FFFFFF"/>
          </a:solidFill>
          <a:ln w="0">
            <a:solidFill>
              <a:srgbClr val="000080"/>
            </a:solidFill>
            <a:prstDash val="solid"/>
            <a:round/>
            <a:headEnd/>
            <a:tailEnd/>
          </a:ln>
        </p:spPr>
        <p:txBody>
          <a:bodyPr/>
          <a:lstStyle/>
          <a:p>
            <a:endParaRPr lang="ar-JO"/>
          </a:p>
        </p:txBody>
      </p:sp>
      <p:sp>
        <p:nvSpPr>
          <p:cNvPr id="7316" name="Freeform 148"/>
          <p:cNvSpPr>
            <a:spLocks/>
          </p:cNvSpPr>
          <p:nvPr/>
        </p:nvSpPr>
        <p:spPr bwMode="auto">
          <a:xfrm>
            <a:off x="5807075" y="2605088"/>
            <a:ext cx="252413" cy="320675"/>
          </a:xfrm>
          <a:custGeom>
            <a:avLst/>
            <a:gdLst/>
            <a:ahLst/>
            <a:cxnLst>
              <a:cxn ang="0">
                <a:pos x="94" y="1010"/>
              </a:cxn>
              <a:cxn ang="0">
                <a:pos x="67" y="986"/>
              </a:cxn>
              <a:cxn ang="0">
                <a:pos x="43" y="957"/>
              </a:cxn>
              <a:cxn ang="0">
                <a:pos x="22" y="924"/>
              </a:cxn>
              <a:cxn ang="0">
                <a:pos x="6" y="891"/>
              </a:cxn>
              <a:cxn ang="0">
                <a:pos x="5" y="875"/>
              </a:cxn>
              <a:cxn ang="0">
                <a:pos x="0" y="844"/>
              </a:cxn>
              <a:cxn ang="0">
                <a:pos x="2" y="814"/>
              </a:cxn>
              <a:cxn ang="0">
                <a:pos x="13" y="788"/>
              </a:cxn>
              <a:cxn ang="0">
                <a:pos x="25" y="761"/>
              </a:cxn>
              <a:cxn ang="0">
                <a:pos x="46" y="734"/>
              </a:cxn>
              <a:cxn ang="0">
                <a:pos x="65" y="717"/>
              </a:cxn>
              <a:cxn ang="0">
                <a:pos x="89" y="698"/>
              </a:cxn>
              <a:cxn ang="0">
                <a:pos x="118" y="690"/>
              </a:cxn>
              <a:cxn ang="0">
                <a:pos x="147" y="682"/>
              </a:cxn>
              <a:cxn ang="0">
                <a:pos x="247" y="674"/>
              </a:cxn>
              <a:cxn ang="0">
                <a:pos x="304" y="678"/>
              </a:cxn>
              <a:cxn ang="0">
                <a:pos x="360" y="685"/>
              </a:cxn>
              <a:cxn ang="0">
                <a:pos x="414" y="697"/>
              </a:cxn>
              <a:cxn ang="0">
                <a:pos x="468" y="717"/>
              </a:cxn>
              <a:cxn ang="0">
                <a:pos x="520" y="739"/>
              </a:cxn>
              <a:cxn ang="0">
                <a:pos x="795" y="907"/>
              </a:cxn>
              <a:cxn ang="0">
                <a:pos x="224" y="31"/>
              </a:cxn>
              <a:cxn ang="0">
                <a:pos x="224" y="14"/>
              </a:cxn>
              <a:cxn ang="0">
                <a:pos x="234" y="0"/>
              </a:cxn>
            </a:cxnLst>
            <a:rect l="0" t="0" r="r" b="b"/>
            <a:pathLst>
              <a:path w="795" h="1010">
                <a:moveTo>
                  <a:pt x="94" y="1010"/>
                </a:moveTo>
                <a:lnTo>
                  <a:pt x="67" y="986"/>
                </a:lnTo>
                <a:lnTo>
                  <a:pt x="43" y="957"/>
                </a:lnTo>
                <a:lnTo>
                  <a:pt x="22" y="924"/>
                </a:lnTo>
                <a:lnTo>
                  <a:pt x="6" y="891"/>
                </a:lnTo>
                <a:lnTo>
                  <a:pt x="5" y="875"/>
                </a:lnTo>
                <a:lnTo>
                  <a:pt x="0" y="844"/>
                </a:lnTo>
                <a:lnTo>
                  <a:pt x="2" y="814"/>
                </a:lnTo>
                <a:lnTo>
                  <a:pt x="13" y="788"/>
                </a:lnTo>
                <a:lnTo>
                  <a:pt x="25" y="761"/>
                </a:lnTo>
                <a:lnTo>
                  <a:pt x="46" y="734"/>
                </a:lnTo>
                <a:lnTo>
                  <a:pt x="65" y="717"/>
                </a:lnTo>
                <a:lnTo>
                  <a:pt x="89" y="698"/>
                </a:lnTo>
                <a:lnTo>
                  <a:pt x="118" y="690"/>
                </a:lnTo>
                <a:lnTo>
                  <a:pt x="147" y="682"/>
                </a:lnTo>
                <a:lnTo>
                  <a:pt x="247" y="674"/>
                </a:lnTo>
                <a:lnTo>
                  <a:pt x="304" y="678"/>
                </a:lnTo>
                <a:lnTo>
                  <a:pt x="360" y="685"/>
                </a:lnTo>
                <a:lnTo>
                  <a:pt x="414" y="697"/>
                </a:lnTo>
                <a:lnTo>
                  <a:pt x="468" y="717"/>
                </a:lnTo>
                <a:lnTo>
                  <a:pt x="520" y="739"/>
                </a:lnTo>
                <a:lnTo>
                  <a:pt x="795" y="907"/>
                </a:lnTo>
                <a:lnTo>
                  <a:pt x="224" y="31"/>
                </a:lnTo>
                <a:lnTo>
                  <a:pt x="224" y="14"/>
                </a:lnTo>
                <a:lnTo>
                  <a:pt x="234" y="0"/>
                </a:lnTo>
              </a:path>
            </a:pathLst>
          </a:custGeom>
          <a:noFill/>
          <a:ln w="0">
            <a:solidFill>
              <a:srgbClr val="000080"/>
            </a:solidFill>
            <a:prstDash val="solid"/>
            <a:round/>
            <a:headEnd/>
            <a:tailEnd/>
          </a:ln>
        </p:spPr>
        <p:txBody>
          <a:bodyPr/>
          <a:lstStyle/>
          <a:p>
            <a:endParaRPr lang="ar-JO"/>
          </a:p>
        </p:txBody>
      </p:sp>
      <p:sp>
        <p:nvSpPr>
          <p:cNvPr id="7317" name="Freeform 149"/>
          <p:cNvSpPr>
            <a:spLocks/>
          </p:cNvSpPr>
          <p:nvPr/>
        </p:nvSpPr>
        <p:spPr bwMode="auto">
          <a:xfrm>
            <a:off x="5807075" y="2997200"/>
            <a:ext cx="252413" cy="320675"/>
          </a:xfrm>
          <a:custGeom>
            <a:avLst/>
            <a:gdLst/>
            <a:ahLst/>
            <a:cxnLst>
              <a:cxn ang="0">
                <a:pos x="94" y="0"/>
              </a:cxn>
              <a:cxn ang="0">
                <a:pos x="67" y="25"/>
              </a:cxn>
              <a:cxn ang="0">
                <a:pos x="43" y="55"/>
              </a:cxn>
              <a:cxn ang="0">
                <a:pos x="22" y="86"/>
              </a:cxn>
              <a:cxn ang="0">
                <a:pos x="6" y="118"/>
              </a:cxn>
              <a:cxn ang="0">
                <a:pos x="5" y="133"/>
              </a:cxn>
              <a:cxn ang="0">
                <a:pos x="0" y="164"/>
              </a:cxn>
              <a:cxn ang="0">
                <a:pos x="2" y="194"/>
              </a:cxn>
              <a:cxn ang="0">
                <a:pos x="13" y="223"/>
              </a:cxn>
              <a:cxn ang="0">
                <a:pos x="25" y="249"/>
              </a:cxn>
              <a:cxn ang="0">
                <a:pos x="46" y="276"/>
              </a:cxn>
              <a:cxn ang="0">
                <a:pos x="65" y="293"/>
              </a:cxn>
              <a:cxn ang="0">
                <a:pos x="89" y="311"/>
              </a:cxn>
              <a:cxn ang="0">
                <a:pos x="118" y="320"/>
              </a:cxn>
              <a:cxn ang="0">
                <a:pos x="147" y="329"/>
              </a:cxn>
              <a:cxn ang="0">
                <a:pos x="247" y="335"/>
              </a:cxn>
              <a:cxn ang="0">
                <a:pos x="304" y="331"/>
              </a:cxn>
              <a:cxn ang="0">
                <a:pos x="360" y="326"/>
              </a:cxn>
              <a:cxn ang="0">
                <a:pos x="414" y="314"/>
              </a:cxn>
              <a:cxn ang="0">
                <a:pos x="468" y="293"/>
              </a:cxn>
              <a:cxn ang="0">
                <a:pos x="520" y="269"/>
              </a:cxn>
              <a:cxn ang="0">
                <a:pos x="795" y="103"/>
              </a:cxn>
              <a:cxn ang="0">
                <a:pos x="224" y="978"/>
              </a:cxn>
              <a:cxn ang="0">
                <a:pos x="224" y="996"/>
              </a:cxn>
              <a:cxn ang="0">
                <a:pos x="234" y="1012"/>
              </a:cxn>
            </a:cxnLst>
            <a:rect l="0" t="0" r="r" b="b"/>
            <a:pathLst>
              <a:path w="795" h="1012">
                <a:moveTo>
                  <a:pt x="94" y="0"/>
                </a:moveTo>
                <a:lnTo>
                  <a:pt x="67" y="25"/>
                </a:lnTo>
                <a:lnTo>
                  <a:pt x="43" y="55"/>
                </a:lnTo>
                <a:lnTo>
                  <a:pt x="22" y="86"/>
                </a:lnTo>
                <a:lnTo>
                  <a:pt x="6" y="118"/>
                </a:lnTo>
                <a:lnTo>
                  <a:pt x="5" y="133"/>
                </a:lnTo>
                <a:lnTo>
                  <a:pt x="0" y="164"/>
                </a:lnTo>
                <a:lnTo>
                  <a:pt x="2" y="194"/>
                </a:lnTo>
                <a:lnTo>
                  <a:pt x="13" y="223"/>
                </a:lnTo>
                <a:lnTo>
                  <a:pt x="25" y="249"/>
                </a:lnTo>
                <a:lnTo>
                  <a:pt x="46" y="276"/>
                </a:lnTo>
                <a:lnTo>
                  <a:pt x="65" y="293"/>
                </a:lnTo>
                <a:lnTo>
                  <a:pt x="89" y="311"/>
                </a:lnTo>
                <a:lnTo>
                  <a:pt x="118" y="320"/>
                </a:lnTo>
                <a:lnTo>
                  <a:pt x="147" y="329"/>
                </a:lnTo>
                <a:lnTo>
                  <a:pt x="247" y="335"/>
                </a:lnTo>
                <a:lnTo>
                  <a:pt x="304" y="331"/>
                </a:lnTo>
                <a:lnTo>
                  <a:pt x="360" y="326"/>
                </a:lnTo>
                <a:lnTo>
                  <a:pt x="414" y="314"/>
                </a:lnTo>
                <a:lnTo>
                  <a:pt x="468" y="293"/>
                </a:lnTo>
                <a:lnTo>
                  <a:pt x="520" y="269"/>
                </a:lnTo>
                <a:lnTo>
                  <a:pt x="795" y="103"/>
                </a:lnTo>
                <a:lnTo>
                  <a:pt x="224" y="978"/>
                </a:lnTo>
                <a:lnTo>
                  <a:pt x="224" y="996"/>
                </a:lnTo>
                <a:lnTo>
                  <a:pt x="234" y="1012"/>
                </a:lnTo>
              </a:path>
            </a:pathLst>
          </a:custGeom>
          <a:noFill/>
          <a:ln w="0">
            <a:solidFill>
              <a:srgbClr val="000080"/>
            </a:solidFill>
            <a:prstDash val="solid"/>
            <a:round/>
            <a:headEnd/>
            <a:tailEnd/>
          </a:ln>
        </p:spPr>
        <p:txBody>
          <a:bodyPr/>
          <a:lstStyle/>
          <a:p>
            <a:endParaRPr lang="ar-JO"/>
          </a:p>
        </p:txBody>
      </p:sp>
      <p:sp>
        <p:nvSpPr>
          <p:cNvPr id="7318" name="Freeform 150"/>
          <p:cNvSpPr>
            <a:spLocks/>
          </p:cNvSpPr>
          <p:nvPr/>
        </p:nvSpPr>
        <p:spPr bwMode="auto">
          <a:xfrm>
            <a:off x="8253413" y="2606675"/>
            <a:ext cx="250825" cy="322263"/>
          </a:xfrm>
          <a:custGeom>
            <a:avLst/>
            <a:gdLst/>
            <a:ahLst/>
            <a:cxnLst>
              <a:cxn ang="0">
                <a:pos x="700" y="1011"/>
              </a:cxn>
              <a:cxn ang="0">
                <a:pos x="729" y="987"/>
              </a:cxn>
              <a:cxn ang="0">
                <a:pos x="752" y="959"/>
              </a:cxn>
              <a:cxn ang="0">
                <a:pos x="769" y="926"/>
              </a:cxn>
              <a:cxn ang="0">
                <a:pos x="786" y="892"/>
              </a:cxn>
              <a:cxn ang="0">
                <a:pos x="788" y="878"/>
              </a:cxn>
              <a:cxn ang="0">
                <a:pos x="791" y="849"/>
              </a:cxn>
              <a:cxn ang="0">
                <a:pos x="788" y="817"/>
              </a:cxn>
              <a:cxn ang="0">
                <a:pos x="779" y="790"/>
              </a:cxn>
              <a:cxn ang="0">
                <a:pos x="769" y="762"/>
              </a:cxn>
              <a:cxn ang="0">
                <a:pos x="747" y="734"/>
              </a:cxn>
              <a:cxn ang="0">
                <a:pos x="729" y="718"/>
              </a:cxn>
              <a:cxn ang="0">
                <a:pos x="701" y="702"/>
              </a:cxn>
              <a:cxn ang="0">
                <a:pos x="676" y="690"/>
              </a:cxn>
              <a:cxn ang="0">
                <a:pos x="648" y="685"/>
              </a:cxn>
              <a:cxn ang="0">
                <a:pos x="547" y="677"/>
              </a:cxn>
              <a:cxn ang="0">
                <a:pos x="491" y="680"/>
              </a:cxn>
              <a:cxn ang="0">
                <a:pos x="432" y="687"/>
              </a:cxn>
              <a:cxn ang="0">
                <a:pos x="379" y="700"/>
              </a:cxn>
              <a:cxn ang="0">
                <a:pos x="323" y="718"/>
              </a:cxn>
              <a:cxn ang="0">
                <a:pos x="274" y="742"/>
              </a:cxn>
              <a:cxn ang="0">
                <a:pos x="0" y="909"/>
              </a:cxn>
              <a:cxn ang="0">
                <a:pos x="568" y="33"/>
              </a:cxn>
              <a:cxn ang="0">
                <a:pos x="568" y="14"/>
              </a:cxn>
              <a:cxn ang="0">
                <a:pos x="558" y="0"/>
              </a:cxn>
            </a:cxnLst>
            <a:rect l="0" t="0" r="r" b="b"/>
            <a:pathLst>
              <a:path w="791" h="1011">
                <a:moveTo>
                  <a:pt x="700" y="1011"/>
                </a:moveTo>
                <a:lnTo>
                  <a:pt x="729" y="987"/>
                </a:lnTo>
                <a:lnTo>
                  <a:pt x="752" y="959"/>
                </a:lnTo>
                <a:lnTo>
                  <a:pt x="769" y="926"/>
                </a:lnTo>
                <a:lnTo>
                  <a:pt x="786" y="892"/>
                </a:lnTo>
                <a:lnTo>
                  <a:pt x="788" y="878"/>
                </a:lnTo>
                <a:lnTo>
                  <a:pt x="791" y="849"/>
                </a:lnTo>
                <a:lnTo>
                  <a:pt x="788" y="817"/>
                </a:lnTo>
                <a:lnTo>
                  <a:pt x="779" y="790"/>
                </a:lnTo>
                <a:lnTo>
                  <a:pt x="769" y="762"/>
                </a:lnTo>
                <a:lnTo>
                  <a:pt x="747" y="734"/>
                </a:lnTo>
                <a:lnTo>
                  <a:pt x="729" y="718"/>
                </a:lnTo>
                <a:lnTo>
                  <a:pt x="701" y="702"/>
                </a:lnTo>
                <a:lnTo>
                  <a:pt x="676" y="690"/>
                </a:lnTo>
                <a:lnTo>
                  <a:pt x="648" y="685"/>
                </a:lnTo>
                <a:lnTo>
                  <a:pt x="547" y="677"/>
                </a:lnTo>
                <a:lnTo>
                  <a:pt x="491" y="680"/>
                </a:lnTo>
                <a:lnTo>
                  <a:pt x="432" y="687"/>
                </a:lnTo>
                <a:lnTo>
                  <a:pt x="379" y="700"/>
                </a:lnTo>
                <a:lnTo>
                  <a:pt x="323" y="718"/>
                </a:lnTo>
                <a:lnTo>
                  <a:pt x="274" y="742"/>
                </a:lnTo>
                <a:lnTo>
                  <a:pt x="0" y="909"/>
                </a:lnTo>
                <a:lnTo>
                  <a:pt x="568" y="33"/>
                </a:lnTo>
                <a:lnTo>
                  <a:pt x="568" y="14"/>
                </a:lnTo>
                <a:lnTo>
                  <a:pt x="558" y="0"/>
                </a:lnTo>
              </a:path>
            </a:pathLst>
          </a:custGeom>
          <a:noFill/>
          <a:ln w="0">
            <a:solidFill>
              <a:srgbClr val="000080"/>
            </a:solidFill>
            <a:prstDash val="solid"/>
            <a:round/>
            <a:headEnd/>
            <a:tailEnd/>
          </a:ln>
        </p:spPr>
        <p:txBody>
          <a:bodyPr/>
          <a:lstStyle/>
          <a:p>
            <a:endParaRPr lang="ar-JO"/>
          </a:p>
        </p:txBody>
      </p:sp>
      <p:sp>
        <p:nvSpPr>
          <p:cNvPr id="7319" name="Freeform 151"/>
          <p:cNvSpPr>
            <a:spLocks/>
          </p:cNvSpPr>
          <p:nvPr/>
        </p:nvSpPr>
        <p:spPr bwMode="auto">
          <a:xfrm>
            <a:off x="8253413" y="2998788"/>
            <a:ext cx="250825" cy="320675"/>
          </a:xfrm>
          <a:custGeom>
            <a:avLst/>
            <a:gdLst/>
            <a:ahLst/>
            <a:cxnLst>
              <a:cxn ang="0">
                <a:pos x="700" y="0"/>
              </a:cxn>
              <a:cxn ang="0">
                <a:pos x="729" y="24"/>
              </a:cxn>
              <a:cxn ang="0">
                <a:pos x="752" y="54"/>
              </a:cxn>
              <a:cxn ang="0">
                <a:pos x="769" y="87"/>
              </a:cxn>
              <a:cxn ang="0">
                <a:pos x="786" y="118"/>
              </a:cxn>
              <a:cxn ang="0">
                <a:pos x="788" y="133"/>
              </a:cxn>
              <a:cxn ang="0">
                <a:pos x="791" y="166"/>
              </a:cxn>
              <a:cxn ang="0">
                <a:pos x="788" y="194"/>
              </a:cxn>
              <a:cxn ang="0">
                <a:pos x="779" y="225"/>
              </a:cxn>
              <a:cxn ang="0">
                <a:pos x="769" y="248"/>
              </a:cxn>
              <a:cxn ang="0">
                <a:pos x="747" y="274"/>
              </a:cxn>
              <a:cxn ang="0">
                <a:pos x="729" y="293"/>
              </a:cxn>
              <a:cxn ang="0">
                <a:pos x="701" y="309"/>
              </a:cxn>
              <a:cxn ang="0">
                <a:pos x="676" y="322"/>
              </a:cxn>
              <a:cxn ang="0">
                <a:pos x="648" y="328"/>
              </a:cxn>
              <a:cxn ang="0">
                <a:pos x="547" y="333"/>
              </a:cxn>
              <a:cxn ang="0">
                <a:pos x="491" y="331"/>
              </a:cxn>
              <a:cxn ang="0">
                <a:pos x="432" y="324"/>
              </a:cxn>
              <a:cxn ang="0">
                <a:pos x="379" y="313"/>
              </a:cxn>
              <a:cxn ang="0">
                <a:pos x="323" y="293"/>
              </a:cxn>
              <a:cxn ang="0">
                <a:pos x="274" y="271"/>
              </a:cxn>
              <a:cxn ang="0">
                <a:pos x="0" y="104"/>
              </a:cxn>
              <a:cxn ang="0">
                <a:pos x="568" y="981"/>
              </a:cxn>
              <a:cxn ang="0">
                <a:pos x="568" y="996"/>
              </a:cxn>
              <a:cxn ang="0">
                <a:pos x="558" y="1011"/>
              </a:cxn>
            </a:cxnLst>
            <a:rect l="0" t="0" r="r" b="b"/>
            <a:pathLst>
              <a:path w="791" h="1011">
                <a:moveTo>
                  <a:pt x="700" y="0"/>
                </a:moveTo>
                <a:lnTo>
                  <a:pt x="729" y="24"/>
                </a:lnTo>
                <a:lnTo>
                  <a:pt x="752" y="54"/>
                </a:lnTo>
                <a:lnTo>
                  <a:pt x="769" y="87"/>
                </a:lnTo>
                <a:lnTo>
                  <a:pt x="786" y="118"/>
                </a:lnTo>
                <a:lnTo>
                  <a:pt x="788" y="133"/>
                </a:lnTo>
                <a:lnTo>
                  <a:pt x="791" y="166"/>
                </a:lnTo>
                <a:lnTo>
                  <a:pt x="788" y="194"/>
                </a:lnTo>
                <a:lnTo>
                  <a:pt x="779" y="225"/>
                </a:lnTo>
                <a:lnTo>
                  <a:pt x="769" y="248"/>
                </a:lnTo>
                <a:lnTo>
                  <a:pt x="747" y="274"/>
                </a:lnTo>
                <a:lnTo>
                  <a:pt x="729" y="293"/>
                </a:lnTo>
                <a:lnTo>
                  <a:pt x="701" y="309"/>
                </a:lnTo>
                <a:lnTo>
                  <a:pt x="676" y="322"/>
                </a:lnTo>
                <a:lnTo>
                  <a:pt x="648" y="328"/>
                </a:lnTo>
                <a:lnTo>
                  <a:pt x="547" y="333"/>
                </a:lnTo>
                <a:lnTo>
                  <a:pt x="491" y="331"/>
                </a:lnTo>
                <a:lnTo>
                  <a:pt x="432" y="324"/>
                </a:lnTo>
                <a:lnTo>
                  <a:pt x="379" y="313"/>
                </a:lnTo>
                <a:lnTo>
                  <a:pt x="323" y="293"/>
                </a:lnTo>
                <a:lnTo>
                  <a:pt x="274" y="271"/>
                </a:lnTo>
                <a:lnTo>
                  <a:pt x="0" y="104"/>
                </a:lnTo>
                <a:lnTo>
                  <a:pt x="568" y="981"/>
                </a:lnTo>
                <a:lnTo>
                  <a:pt x="568" y="996"/>
                </a:lnTo>
                <a:lnTo>
                  <a:pt x="558" y="1011"/>
                </a:lnTo>
              </a:path>
            </a:pathLst>
          </a:custGeom>
          <a:noFill/>
          <a:ln w="0">
            <a:solidFill>
              <a:srgbClr val="000080"/>
            </a:solidFill>
            <a:prstDash val="solid"/>
            <a:round/>
            <a:headEnd/>
            <a:tailEnd/>
          </a:ln>
        </p:spPr>
        <p:txBody>
          <a:bodyPr/>
          <a:lstStyle/>
          <a:p>
            <a:endParaRPr lang="ar-JO"/>
          </a:p>
        </p:txBody>
      </p:sp>
      <p:sp>
        <p:nvSpPr>
          <p:cNvPr id="7320" name="Freeform 152"/>
          <p:cNvSpPr>
            <a:spLocks/>
          </p:cNvSpPr>
          <p:nvPr/>
        </p:nvSpPr>
        <p:spPr bwMode="auto">
          <a:xfrm>
            <a:off x="6235700" y="2713038"/>
            <a:ext cx="7938" cy="42862"/>
          </a:xfrm>
          <a:custGeom>
            <a:avLst/>
            <a:gdLst/>
            <a:ahLst/>
            <a:cxnLst>
              <a:cxn ang="0">
                <a:pos x="0" y="15"/>
              </a:cxn>
              <a:cxn ang="0">
                <a:pos x="28" y="0"/>
              </a:cxn>
              <a:cxn ang="0">
                <a:pos x="28" y="132"/>
              </a:cxn>
              <a:cxn ang="0">
                <a:pos x="0" y="99"/>
              </a:cxn>
              <a:cxn ang="0">
                <a:pos x="0" y="15"/>
              </a:cxn>
            </a:cxnLst>
            <a:rect l="0" t="0" r="r" b="b"/>
            <a:pathLst>
              <a:path w="28" h="132">
                <a:moveTo>
                  <a:pt x="0" y="15"/>
                </a:moveTo>
                <a:lnTo>
                  <a:pt x="28" y="0"/>
                </a:lnTo>
                <a:lnTo>
                  <a:pt x="28" y="132"/>
                </a:lnTo>
                <a:lnTo>
                  <a:pt x="0" y="99"/>
                </a:lnTo>
                <a:lnTo>
                  <a:pt x="0" y="15"/>
                </a:lnTo>
                <a:close/>
              </a:path>
            </a:pathLst>
          </a:custGeom>
          <a:solidFill>
            <a:srgbClr val="80C2FF"/>
          </a:solidFill>
          <a:ln w="0">
            <a:solidFill>
              <a:srgbClr val="000080"/>
            </a:solidFill>
            <a:prstDash val="solid"/>
            <a:round/>
            <a:headEnd/>
            <a:tailEnd/>
          </a:ln>
        </p:spPr>
        <p:txBody>
          <a:bodyPr/>
          <a:lstStyle/>
          <a:p>
            <a:endParaRPr lang="ar-JO"/>
          </a:p>
        </p:txBody>
      </p:sp>
      <p:sp>
        <p:nvSpPr>
          <p:cNvPr id="7321" name="Freeform 153"/>
          <p:cNvSpPr>
            <a:spLocks/>
          </p:cNvSpPr>
          <p:nvPr/>
        </p:nvSpPr>
        <p:spPr bwMode="auto">
          <a:xfrm>
            <a:off x="6265863" y="2703513"/>
            <a:ext cx="11112" cy="69850"/>
          </a:xfrm>
          <a:custGeom>
            <a:avLst/>
            <a:gdLst/>
            <a:ahLst/>
            <a:cxnLst>
              <a:cxn ang="0">
                <a:pos x="0" y="8"/>
              </a:cxn>
              <a:cxn ang="0">
                <a:pos x="34" y="0"/>
              </a:cxn>
              <a:cxn ang="0">
                <a:pos x="34" y="223"/>
              </a:cxn>
              <a:cxn ang="0">
                <a:pos x="0" y="210"/>
              </a:cxn>
              <a:cxn ang="0">
                <a:pos x="0" y="8"/>
              </a:cxn>
            </a:cxnLst>
            <a:rect l="0" t="0" r="r" b="b"/>
            <a:pathLst>
              <a:path w="34" h="223">
                <a:moveTo>
                  <a:pt x="0" y="8"/>
                </a:moveTo>
                <a:lnTo>
                  <a:pt x="34" y="0"/>
                </a:lnTo>
                <a:lnTo>
                  <a:pt x="34" y="223"/>
                </a:lnTo>
                <a:lnTo>
                  <a:pt x="0" y="210"/>
                </a:lnTo>
                <a:lnTo>
                  <a:pt x="0" y="8"/>
                </a:lnTo>
                <a:close/>
              </a:path>
            </a:pathLst>
          </a:custGeom>
          <a:solidFill>
            <a:srgbClr val="80C2FF"/>
          </a:solidFill>
          <a:ln w="0">
            <a:solidFill>
              <a:srgbClr val="000080"/>
            </a:solidFill>
            <a:prstDash val="solid"/>
            <a:round/>
            <a:headEnd/>
            <a:tailEnd/>
          </a:ln>
        </p:spPr>
        <p:txBody>
          <a:bodyPr/>
          <a:lstStyle/>
          <a:p>
            <a:endParaRPr lang="ar-JO"/>
          </a:p>
        </p:txBody>
      </p:sp>
      <p:sp>
        <p:nvSpPr>
          <p:cNvPr id="7322" name="Freeform 154"/>
          <p:cNvSpPr>
            <a:spLocks/>
          </p:cNvSpPr>
          <p:nvPr/>
        </p:nvSpPr>
        <p:spPr bwMode="auto">
          <a:xfrm>
            <a:off x="6302375" y="2693988"/>
            <a:ext cx="11113" cy="87312"/>
          </a:xfrm>
          <a:custGeom>
            <a:avLst/>
            <a:gdLst/>
            <a:ahLst/>
            <a:cxnLst>
              <a:cxn ang="0">
                <a:pos x="0" y="12"/>
              </a:cxn>
              <a:cxn ang="0">
                <a:pos x="34" y="0"/>
              </a:cxn>
              <a:cxn ang="0">
                <a:pos x="34" y="278"/>
              </a:cxn>
              <a:cxn ang="0">
                <a:pos x="0" y="274"/>
              </a:cxn>
              <a:cxn ang="0">
                <a:pos x="0" y="12"/>
              </a:cxn>
            </a:cxnLst>
            <a:rect l="0" t="0" r="r" b="b"/>
            <a:pathLst>
              <a:path w="34" h="278">
                <a:moveTo>
                  <a:pt x="0" y="12"/>
                </a:moveTo>
                <a:lnTo>
                  <a:pt x="34" y="0"/>
                </a:lnTo>
                <a:lnTo>
                  <a:pt x="34" y="278"/>
                </a:lnTo>
                <a:lnTo>
                  <a:pt x="0" y="274"/>
                </a:lnTo>
                <a:lnTo>
                  <a:pt x="0" y="12"/>
                </a:lnTo>
                <a:close/>
              </a:path>
            </a:pathLst>
          </a:custGeom>
          <a:solidFill>
            <a:srgbClr val="80C2FF"/>
          </a:solidFill>
          <a:ln w="0">
            <a:solidFill>
              <a:srgbClr val="000080"/>
            </a:solidFill>
            <a:prstDash val="solid"/>
            <a:round/>
            <a:headEnd/>
            <a:tailEnd/>
          </a:ln>
        </p:spPr>
        <p:txBody>
          <a:bodyPr/>
          <a:lstStyle/>
          <a:p>
            <a:endParaRPr lang="ar-JO"/>
          </a:p>
        </p:txBody>
      </p:sp>
      <p:sp>
        <p:nvSpPr>
          <p:cNvPr id="7323" name="Freeform 155"/>
          <p:cNvSpPr>
            <a:spLocks/>
          </p:cNvSpPr>
          <p:nvPr/>
        </p:nvSpPr>
        <p:spPr bwMode="auto">
          <a:xfrm>
            <a:off x="6342063" y="2689225"/>
            <a:ext cx="15875" cy="98425"/>
          </a:xfrm>
          <a:custGeom>
            <a:avLst/>
            <a:gdLst/>
            <a:ahLst/>
            <a:cxnLst>
              <a:cxn ang="0">
                <a:pos x="0" y="308"/>
              </a:cxn>
              <a:cxn ang="0">
                <a:pos x="0" y="6"/>
              </a:cxn>
              <a:cxn ang="0">
                <a:pos x="49" y="0"/>
              </a:cxn>
              <a:cxn ang="0">
                <a:pos x="49" y="314"/>
              </a:cxn>
              <a:cxn ang="0">
                <a:pos x="0" y="308"/>
              </a:cxn>
            </a:cxnLst>
            <a:rect l="0" t="0" r="r" b="b"/>
            <a:pathLst>
              <a:path w="49" h="314">
                <a:moveTo>
                  <a:pt x="0" y="308"/>
                </a:moveTo>
                <a:lnTo>
                  <a:pt x="0" y="6"/>
                </a:lnTo>
                <a:lnTo>
                  <a:pt x="49" y="0"/>
                </a:lnTo>
                <a:lnTo>
                  <a:pt x="49" y="314"/>
                </a:lnTo>
                <a:lnTo>
                  <a:pt x="0" y="308"/>
                </a:lnTo>
                <a:close/>
              </a:path>
            </a:pathLst>
          </a:custGeom>
          <a:solidFill>
            <a:srgbClr val="80C2FF"/>
          </a:solidFill>
          <a:ln w="0">
            <a:solidFill>
              <a:srgbClr val="000080"/>
            </a:solidFill>
            <a:prstDash val="solid"/>
            <a:round/>
            <a:headEnd/>
            <a:tailEnd/>
          </a:ln>
        </p:spPr>
        <p:txBody>
          <a:bodyPr/>
          <a:lstStyle/>
          <a:p>
            <a:endParaRPr lang="ar-JO"/>
          </a:p>
        </p:txBody>
      </p:sp>
      <p:sp>
        <p:nvSpPr>
          <p:cNvPr id="7324" name="Freeform 156"/>
          <p:cNvSpPr>
            <a:spLocks/>
          </p:cNvSpPr>
          <p:nvPr/>
        </p:nvSpPr>
        <p:spPr bwMode="auto">
          <a:xfrm>
            <a:off x="6386513" y="2678113"/>
            <a:ext cx="15875" cy="111125"/>
          </a:xfrm>
          <a:custGeom>
            <a:avLst/>
            <a:gdLst/>
            <a:ahLst/>
            <a:cxnLst>
              <a:cxn ang="0">
                <a:pos x="0" y="20"/>
              </a:cxn>
              <a:cxn ang="0">
                <a:pos x="52" y="0"/>
              </a:cxn>
              <a:cxn ang="0">
                <a:pos x="52" y="352"/>
              </a:cxn>
              <a:cxn ang="0">
                <a:pos x="0" y="352"/>
              </a:cxn>
              <a:cxn ang="0">
                <a:pos x="0" y="20"/>
              </a:cxn>
            </a:cxnLst>
            <a:rect l="0" t="0" r="r" b="b"/>
            <a:pathLst>
              <a:path w="52" h="352">
                <a:moveTo>
                  <a:pt x="0" y="20"/>
                </a:moveTo>
                <a:lnTo>
                  <a:pt x="52" y="0"/>
                </a:lnTo>
                <a:lnTo>
                  <a:pt x="52" y="352"/>
                </a:lnTo>
                <a:lnTo>
                  <a:pt x="0" y="352"/>
                </a:lnTo>
                <a:lnTo>
                  <a:pt x="0" y="20"/>
                </a:lnTo>
                <a:close/>
              </a:path>
            </a:pathLst>
          </a:custGeom>
          <a:solidFill>
            <a:srgbClr val="80C2FF"/>
          </a:solidFill>
          <a:ln w="0">
            <a:solidFill>
              <a:srgbClr val="000080"/>
            </a:solidFill>
            <a:prstDash val="solid"/>
            <a:round/>
            <a:headEnd/>
            <a:tailEnd/>
          </a:ln>
        </p:spPr>
        <p:txBody>
          <a:bodyPr/>
          <a:lstStyle/>
          <a:p>
            <a:endParaRPr lang="ar-JO"/>
          </a:p>
        </p:txBody>
      </p:sp>
      <p:sp>
        <p:nvSpPr>
          <p:cNvPr id="7325" name="Freeform 157"/>
          <p:cNvSpPr>
            <a:spLocks/>
          </p:cNvSpPr>
          <p:nvPr/>
        </p:nvSpPr>
        <p:spPr bwMode="auto">
          <a:xfrm>
            <a:off x="8058150" y="2711450"/>
            <a:ext cx="9525" cy="42863"/>
          </a:xfrm>
          <a:custGeom>
            <a:avLst/>
            <a:gdLst/>
            <a:ahLst/>
            <a:cxnLst>
              <a:cxn ang="0">
                <a:pos x="0" y="0"/>
              </a:cxn>
              <a:cxn ang="0">
                <a:pos x="27" y="19"/>
              </a:cxn>
              <a:cxn ang="0">
                <a:pos x="27" y="98"/>
              </a:cxn>
              <a:cxn ang="0">
                <a:pos x="0" y="132"/>
              </a:cxn>
              <a:cxn ang="0">
                <a:pos x="0" y="0"/>
              </a:cxn>
            </a:cxnLst>
            <a:rect l="0" t="0" r="r" b="b"/>
            <a:pathLst>
              <a:path w="27" h="132">
                <a:moveTo>
                  <a:pt x="0" y="0"/>
                </a:moveTo>
                <a:lnTo>
                  <a:pt x="27" y="19"/>
                </a:lnTo>
                <a:lnTo>
                  <a:pt x="27" y="98"/>
                </a:lnTo>
                <a:lnTo>
                  <a:pt x="0" y="132"/>
                </a:lnTo>
                <a:lnTo>
                  <a:pt x="0" y="0"/>
                </a:lnTo>
                <a:close/>
              </a:path>
            </a:pathLst>
          </a:custGeom>
          <a:solidFill>
            <a:srgbClr val="80C2FF"/>
          </a:solidFill>
          <a:ln w="0">
            <a:solidFill>
              <a:srgbClr val="000080"/>
            </a:solidFill>
            <a:prstDash val="solid"/>
            <a:round/>
            <a:headEnd/>
            <a:tailEnd/>
          </a:ln>
        </p:spPr>
        <p:txBody>
          <a:bodyPr/>
          <a:lstStyle/>
          <a:p>
            <a:endParaRPr lang="ar-JO"/>
          </a:p>
        </p:txBody>
      </p:sp>
      <p:sp>
        <p:nvSpPr>
          <p:cNvPr id="7326" name="Freeform 158"/>
          <p:cNvSpPr>
            <a:spLocks/>
          </p:cNvSpPr>
          <p:nvPr/>
        </p:nvSpPr>
        <p:spPr bwMode="auto">
          <a:xfrm>
            <a:off x="8024813" y="2703513"/>
            <a:ext cx="12700" cy="69850"/>
          </a:xfrm>
          <a:custGeom>
            <a:avLst/>
            <a:gdLst/>
            <a:ahLst/>
            <a:cxnLst>
              <a:cxn ang="0">
                <a:pos x="0" y="223"/>
              </a:cxn>
              <a:cxn ang="0">
                <a:pos x="36" y="208"/>
              </a:cxn>
              <a:cxn ang="0">
                <a:pos x="36" y="5"/>
              </a:cxn>
              <a:cxn ang="0">
                <a:pos x="0" y="0"/>
              </a:cxn>
              <a:cxn ang="0">
                <a:pos x="0" y="223"/>
              </a:cxn>
            </a:cxnLst>
            <a:rect l="0" t="0" r="r" b="b"/>
            <a:pathLst>
              <a:path w="36" h="223">
                <a:moveTo>
                  <a:pt x="0" y="223"/>
                </a:moveTo>
                <a:lnTo>
                  <a:pt x="36" y="208"/>
                </a:lnTo>
                <a:lnTo>
                  <a:pt x="36" y="5"/>
                </a:lnTo>
                <a:lnTo>
                  <a:pt x="0" y="0"/>
                </a:lnTo>
                <a:lnTo>
                  <a:pt x="0" y="223"/>
                </a:lnTo>
                <a:close/>
              </a:path>
            </a:pathLst>
          </a:custGeom>
          <a:solidFill>
            <a:srgbClr val="80C2FF"/>
          </a:solidFill>
          <a:ln w="0">
            <a:solidFill>
              <a:srgbClr val="000080"/>
            </a:solidFill>
            <a:prstDash val="solid"/>
            <a:round/>
            <a:headEnd/>
            <a:tailEnd/>
          </a:ln>
        </p:spPr>
        <p:txBody>
          <a:bodyPr/>
          <a:lstStyle/>
          <a:p>
            <a:endParaRPr lang="ar-JO"/>
          </a:p>
        </p:txBody>
      </p:sp>
      <p:sp>
        <p:nvSpPr>
          <p:cNvPr id="7327" name="Freeform 159"/>
          <p:cNvSpPr>
            <a:spLocks/>
          </p:cNvSpPr>
          <p:nvPr/>
        </p:nvSpPr>
        <p:spPr bwMode="auto">
          <a:xfrm>
            <a:off x="7988300" y="2693988"/>
            <a:ext cx="11113" cy="87312"/>
          </a:xfrm>
          <a:custGeom>
            <a:avLst/>
            <a:gdLst/>
            <a:ahLst/>
            <a:cxnLst>
              <a:cxn ang="0">
                <a:pos x="0" y="0"/>
              </a:cxn>
              <a:cxn ang="0">
                <a:pos x="36" y="7"/>
              </a:cxn>
              <a:cxn ang="0">
                <a:pos x="36" y="273"/>
              </a:cxn>
              <a:cxn ang="0">
                <a:pos x="0" y="278"/>
              </a:cxn>
              <a:cxn ang="0">
                <a:pos x="0" y="0"/>
              </a:cxn>
            </a:cxnLst>
            <a:rect l="0" t="0" r="r" b="b"/>
            <a:pathLst>
              <a:path w="36" h="278">
                <a:moveTo>
                  <a:pt x="0" y="0"/>
                </a:moveTo>
                <a:lnTo>
                  <a:pt x="36" y="7"/>
                </a:lnTo>
                <a:lnTo>
                  <a:pt x="36" y="273"/>
                </a:lnTo>
                <a:lnTo>
                  <a:pt x="0" y="278"/>
                </a:lnTo>
                <a:lnTo>
                  <a:pt x="0" y="0"/>
                </a:lnTo>
                <a:close/>
              </a:path>
            </a:pathLst>
          </a:custGeom>
          <a:solidFill>
            <a:srgbClr val="80C2FF"/>
          </a:solidFill>
          <a:ln w="0">
            <a:solidFill>
              <a:srgbClr val="000080"/>
            </a:solidFill>
            <a:prstDash val="solid"/>
            <a:round/>
            <a:headEnd/>
            <a:tailEnd/>
          </a:ln>
        </p:spPr>
        <p:txBody>
          <a:bodyPr/>
          <a:lstStyle/>
          <a:p>
            <a:endParaRPr lang="ar-JO"/>
          </a:p>
        </p:txBody>
      </p:sp>
      <p:sp>
        <p:nvSpPr>
          <p:cNvPr id="7328" name="Freeform 160"/>
          <p:cNvSpPr>
            <a:spLocks/>
          </p:cNvSpPr>
          <p:nvPr/>
        </p:nvSpPr>
        <p:spPr bwMode="auto">
          <a:xfrm>
            <a:off x="7945438" y="2689225"/>
            <a:ext cx="15875" cy="98425"/>
          </a:xfrm>
          <a:custGeom>
            <a:avLst/>
            <a:gdLst/>
            <a:ahLst/>
            <a:cxnLst>
              <a:cxn ang="0">
                <a:pos x="0" y="0"/>
              </a:cxn>
              <a:cxn ang="0">
                <a:pos x="48" y="10"/>
              </a:cxn>
              <a:cxn ang="0">
                <a:pos x="48" y="303"/>
              </a:cxn>
              <a:cxn ang="0">
                <a:pos x="0" y="312"/>
              </a:cxn>
              <a:cxn ang="0">
                <a:pos x="0" y="0"/>
              </a:cxn>
            </a:cxnLst>
            <a:rect l="0" t="0" r="r" b="b"/>
            <a:pathLst>
              <a:path w="48" h="312">
                <a:moveTo>
                  <a:pt x="0" y="0"/>
                </a:moveTo>
                <a:lnTo>
                  <a:pt x="48" y="10"/>
                </a:lnTo>
                <a:lnTo>
                  <a:pt x="48" y="303"/>
                </a:lnTo>
                <a:lnTo>
                  <a:pt x="0" y="312"/>
                </a:lnTo>
                <a:lnTo>
                  <a:pt x="0" y="0"/>
                </a:lnTo>
                <a:close/>
              </a:path>
            </a:pathLst>
          </a:custGeom>
          <a:solidFill>
            <a:srgbClr val="80C2FF"/>
          </a:solidFill>
          <a:ln w="0">
            <a:solidFill>
              <a:srgbClr val="000080"/>
            </a:solidFill>
            <a:prstDash val="solid"/>
            <a:round/>
            <a:headEnd/>
            <a:tailEnd/>
          </a:ln>
        </p:spPr>
        <p:txBody>
          <a:bodyPr/>
          <a:lstStyle/>
          <a:p>
            <a:endParaRPr lang="ar-JO"/>
          </a:p>
        </p:txBody>
      </p:sp>
      <p:sp>
        <p:nvSpPr>
          <p:cNvPr id="7329" name="Freeform 161"/>
          <p:cNvSpPr>
            <a:spLocks/>
          </p:cNvSpPr>
          <p:nvPr/>
        </p:nvSpPr>
        <p:spPr bwMode="auto">
          <a:xfrm>
            <a:off x="7899400" y="2676525"/>
            <a:ext cx="17463" cy="112713"/>
          </a:xfrm>
          <a:custGeom>
            <a:avLst/>
            <a:gdLst/>
            <a:ahLst/>
            <a:cxnLst>
              <a:cxn ang="0">
                <a:pos x="0" y="355"/>
              </a:cxn>
              <a:cxn ang="0">
                <a:pos x="56" y="355"/>
              </a:cxn>
              <a:cxn ang="0">
                <a:pos x="56" y="20"/>
              </a:cxn>
              <a:cxn ang="0">
                <a:pos x="0" y="0"/>
              </a:cxn>
              <a:cxn ang="0">
                <a:pos x="0" y="355"/>
              </a:cxn>
            </a:cxnLst>
            <a:rect l="0" t="0" r="r" b="b"/>
            <a:pathLst>
              <a:path w="56" h="355">
                <a:moveTo>
                  <a:pt x="0" y="355"/>
                </a:moveTo>
                <a:lnTo>
                  <a:pt x="56" y="355"/>
                </a:lnTo>
                <a:lnTo>
                  <a:pt x="56" y="20"/>
                </a:lnTo>
                <a:lnTo>
                  <a:pt x="0" y="0"/>
                </a:lnTo>
                <a:lnTo>
                  <a:pt x="0" y="355"/>
                </a:lnTo>
                <a:close/>
              </a:path>
            </a:pathLst>
          </a:custGeom>
          <a:solidFill>
            <a:srgbClr val="80C2FF"/>
          </a:solidFill>
          <a:ln w="0">
            <a:solidFill>
              <a:srgbClr val="000080"/>
            </a:solidFill>
            <a:prstDash val="solid"/>
            <a:round/>
            <a:headEnd/>
            <a:tailEnd/>
          </a:ln>
        </p:spPr>
        <p:txBody>
          <a:bodyPr/>
          <a:lstStyle/>
          <a:p>
            <a:endParaRPr lang="ar-JO"/>
          </a:p>
        </p:txBody>
      </p:sp>
      <p:sp>
        <p:nvSpPr>
          <p:cNvPr id="7330" name="Freeform 162"/>
          <p:cNvSpPr>
            <a:spLocks/>
          </p:cNvSpPr>
          <p:nvPr/>
        </p:nvSpPr>
        <p:spPr bwMode="auto">
          <a:xfrm>
            <a:off x="6226175" y="2727325"/>
            <a:ext cx="1849438" cy="708025"/>
          </a:xfrm>
          <a:custGeom>
            <a:avLst/>
            <a:gdLst/>
            <a:ahLst/>
            <a:cxnLst>
              <a:cxn ang="0">
                <a:pos x="2949" y="2230"/>
              </a:cxn>
              <a:cxn ang="0">
                <a:pos x="397" y="2230"/>
              </a:cxn>
              <a:cxn ang="0">
                <a:pos x="305" y="2230"/>
              </a:cxn>
              <a:cxn ang="0">
                <a:pos x="256" y="2224"/>
              </a:cxn>
              <a:cxn ang="0">
                <a:pos x="210" y="2214"/>
              </a:cxn>
              <a:cxn ang="0">
                <a:pos x="163" y="2200"/>
              </a:cxn>
              <a:cxn ang="0">
                <a:pos x="117" y="2182"/>
              </a:cxn>
              <a:cxn ang="0">
                <a:pos x="81" y="2171"/>
              </a:cxn>
              <a:cxn ang="0">
                <a:pos x="47" y="2147"/>
              </a:cxn>
              <a:cxn ang="0">
                <a:pos x="17" y="2124"/>
              </a:cxn>
              <a:cxn ang="0">
                <a:pos x="0" y="2094"/>
              </a:cxn>
              <a:cxn ang="0">
                <a:pos x="0" y="2064"/>
              </a:cxn>
              <a:cxn ang="0">
                <a:pos x="0" y="2039"/>
              </a:cxn>
              <a:cxn ang="0">
                <a:pos x="0" y="0"/>
              </a:cxn>
              <a:cxn ang="0">
                <a:pos x="30" y="54"/>
              </a:cxn>
              <a:cxn ang="0">
                <a:pos x="58" y="87"/>
              </a:cxn>
              <a:cxn ang="0">
                <a:pos x="129" y="132"/>
              </a:cxn>
              <a:cxn ang="0">
                <a:pos x="163" y="145"/>
              </a:cxn>
              <a:cxn ang="0">
                <a:pos x="244" y="167"/>
              </a:cxn>
              <a:cxn ang="0">
                <a:pos x="278" y="171"/>
              </a:cxn>
              <a:cxn ang="0">
                <a:pos x="367" y="185"/>
              </a:cxn>
              <a:cxn ang="0">
                <a:pos x="416" y="191"/>
              </a:cxn>
              <a:cxn ang="0">
                <a:pos x="507" y="195"/>
              </a:cxn>
              <a:cxn ang="0">
                <a:pos x="559" y="195"/>
              </a:cxn>
              <a:cxn ang="0">
                <a:pos x="636" y="195"/>
              </a:cxn>
              <a:cxn ang="0">
                <a:pos x="2997" y="195"/>
              </a:cxn>
              <a:cxn ang="0">
                <a:pos x="2951" y="195"/>
              </a:cxn>
              <a:cxn ang="0">
                <a:pos x="5272" y="195"/>
              </a:cxn>
              <a:cxn ang="0">
                <a:pos x="5328" y="195"/>
              </a:cxn>
              <a:cxn ang="0">
                <a:pos x="5418" y="189"/>
              </a:cxn>
              <a:cxn ang="0">
                <a:pos x="5466" y="180"/>
              </a:cxn>
              <a:cxn ang="0">
                <a:pos x="5553" y="171"/>
              </a:cxn>
              <a:cxn ang="0">
                <a:pos x="5589" y="166"/>
              </a:cxn>
              <a:cxn ang="0">
                <a:pos x="5669" y="145"/>
              </a:cxn>
              <a:cxn ang="0">
                <a:pos x="5705" y="130"/>
              </a:cxn>
              <a:cxn ang="0">
                <a:pos x="5774" y="83"/>
              </a:cxn>
              <a:cxn ang="0">
                <a:pos x="5801" y="49"/>
              </a:cxn>
              <a:cxn ang="0">
                <a:pos x="5829" y="2"/>
              </a:cxn>
              <a:cxn ang="0">
                <a:pos x="5826" y="2039"/>
              </a:cxn>
              <a:cxn ang="0">
                <a:pos x="5826" y="2064"/>
              </a:cxn>
              <a:cxn ang="0">
                <a:pos x="5826" y="2094"/>
              </a:cxn>
              <a:cxn ang="0">
                <a:pos x="5809" y="2124"/>
              </a:cxn>
              <a:cxn ang="0">
                <a:pos x="5779" y="2147"/>
              </a:cxn>
              <a:cxn ang="0">
                <a:pos x="5743" y="2171"/>
              </a:cxn>
              <a:cxn ang="0">
                <a:pos x="5710" y="2182"/>
              </a:cxn>
              <a:cxn ang="0">
                <a:pos x="5663" y="2200"/>
              </a:cxn>
              <a:cxn ang="0">
                <a:pos x="5618" y="2214"/>
              </a:cxn>
              <a:cxn ang="0">
                <a:pos x="5570" y="2224"/>
              </a:cxn>
              <a:cxn ang="0">
                <a:pos x="5522" y="2230"/>
              </a:cxn>
              <a:cxn ang="0">
                <a:pos x="5428" y="2230"/>
              </a:cxn>
              <a:cxn ang="0">
                <a:pos x="2878" y="2230"/>
              </a:cxn>
              <a:cxn ang="0">
                <a:pos x="2949" y="2230"/>
              </a:cxn>
            </a:cxnLst>
            <a:rect l="0" t="0" r="r" b="b"/>
            <a:pathLst>
              <a:path w="5829" h="2230">
                <a:moveTo>
                  <a:pt x="2949" y="2230"/>
                </a:moveTo>
                <a:lnTo>
                  <a:pt x="397" y="2230"/>
                </a:lnTo>
                <a:lnTo>
                  <a:pt x="305" y="2230"/>
                </a:lnTo>
                <a:lnTo>
                  <a:pt x="256" y="2224"/>
                </a:lnTo>
                <a:lnTo>
                  <a:pt x="210" y="2214"/>
                </a:lnTo>
                <a:lnTo>
                  <a:pt x="163" y="2200"/>
                </a:lnTo>
                <a:lnTo>
                  <a:pt x="117" y="2182"/>
                </a:lnTo>
                <a:lnTo>
                  <a:pt x="81" y="2171"/>
                </a:lnTo>
                <a:lnTo>
                  <a:pt x="47" y="2147"/>
                </a:lnTo>
                <a:lnTo>
                  <a:pt x="17" y="2124"/>
                </a:lnTo>
                <a:lnTo>
                  <a:pt x="0" y="2094"/>
                </a:lnTo>
                <a:lnTo>
                  <a:pt x="0" y="2064"/>
                </a:lnTo>
                <a:lnTo>
                  <a:pt x="0" y="2039"/>
                </a:lnTo>
                <a:lnTo>
                  <a:pt x="0" y="0"/>
                </a:lnTo>
                <a:lnTo>
                  <a:pt x="30" y="54"/>
                </a:lnTo>
                <a:lnTo>
                  <a:pt x="58" y="87"/>
                </a:lnTo>
                <a:lnTo>
                  <a:pt x="129" y="132"/>
                </a:lnTo>
                <a:lnTo>
                  <a:pt x="163" y="145"/>
                </a:lnTo>
                <a:lnTo>
                  <a:pt x="244" y="167"/>
                </a:lnTo>
                <a:lnTo>
                  <a:pt x="278" y="171"/>
                </a:lnTo>
                <a:lnTo>
                  <a:pt x="367" y="185"/>
                </a:lnTo>
                <a:lnTo>
                  <a:pt x="416" y="191"/>
                </a:lnTo>
                <a:lnTo>
                  <a:pt x="507" y="195"/>
                </a:lnTo>
                <a:lnTo>
                  <a:pt x="559" y="195"/>
                </a:lnTo>
                <a:lnTo>
                  <a:pt x="636" y="195"/>
                </a:lnTo>
                <a:lnTo>
                  <a:pt x="2997" y="195"/>
                </a:lnTo>
                <a:lnTo>
                  <a:pt x="2951" y="195"/>
                </a:lnTo>
                <a:lnTo>
                  <a:pt x="5272" y="195"/>
                </a:lnTo>
                <a:lnTo>
                  <a:pt x="5328" y="195"/>
                </a:lnTo>
                <a:lnTo>
                  <a:pt x="5418" y="189"/>
                </a:lnTo>
                <a:lnTo>
                  <a:pt x="5466" y="180"/>
                </a:lnTo>
                <a:lnTo>
                  <a:pt x="5553" y="171"/>
                </a:lnTo>
                <a:lnTo>
                  <a:pt x="5589" y="166"/>
                </a:lnTo>
                <a:lnTo>
                  <a:pt x="5669" y="145"/>
                </a:lnTo>
                <a:lnTo>
                  <a:pt x="5705" y="130"/>
                </a:lnTo>
                <a:lnTo>
                  <a:pt x="5774" y="83"/>
                </a:lnTo>
                <a:lnTo>
                  <a:pt x="5801" y="49"/>
                </a:lnTo>
                <a:lnTo>
                  <a:pt x="5829" y="2"/>
                </a:lnTo>
                <a:lnTo>
                  <a:pt x="5826" y="2039"/>
                </a:lnTo>
                <a:lnTo>
                  <a:pt x="5826" y="2064"/>
                </a:lnTo>
                <a:lnTo>
                  <a:pt x="5826" y="2094"/>
                </a:lnTo>
                <a:lnTo>
                  <a:pt x="5809" y="2124"/>
                </a:lnTo>
                <a:lnTo>
                  <a:pt x="5779" y="2147"/>
                </a:lnTo>
                <a:lnTo>
                  <a:pt x="5743" y="2171"/>
                </a:lnTo>
                <a:lnTo>
                  <a:pt x="5710" y="2182"/>
                </a:lnTo>
                <a:lnTo>
                  <a:pt x="5663" y="2200"/>
                </a:lnTo>
                <a:lnTo>
                  <a:pt x="5618" y="2214"/>
                </a:lnTo>
                <a:lnTo>
                  <a:pt x="5570" y="2224"/>
                </a:lnTo>
                <a:lnTo>
                  <a:pt x="5522" y="2230"/>
                </a:lnTo>
                <a:lnTo>
                  <a:pt x="5428" y="2230"/>
                </a:lnTo>
                <a:lnTo>
                  <a:pt x="2878" y="2230"/>
                </a:lnTo>
                <a:lnTo>
                  <a:pt x="2949" y="2230"/>
                </a:lnTo>
                <a:close/>
              </a:path>
            </a:pathLst>
          </a:custGeom>
          <a:solidFill>
            <a:srgbClr val="FFFFFF"/>
          </a:solidFill>
          <a:ln w="0">
            <a:solidFill>
              <a:srgbClr val="000080"/>
            </a:solidFill>
            <a:prstDash val="solid"/>
            <a:round/>
            <a:headEnd/>
            <a:tailEnd/>
          </a:ln>
        </p:spPr>
        <p:txBody>
          <a:bodyPr/>
          <a:lstStyle/>
          <a:p>
            <a:endParaRPr lang="ar-JO"/>
          </a:p>
        </p:txBody>
      </p:sp>
      <p:sp>
        <p:nvSpPr>
          <p:cNvPr id="7331" name="Text Box 163"/>
          <p:cNvSpPr txBox="1">
            <a:spLocks noChangeArrowheads="1"/>
          </p:cNvSpPr>
          <p:nvPr/>
        </p:nvSpPr>
        <p:spPr bwMode="auto">
          <a:xfrm>
            <a:off x="6384925" y="2909888"/>
            <a:ext cx="1368425" cy="619125"/>
          </a:xfrm>
          <a:prstGeom prst="rect">
            <a:avLst/>
          </a:prstGeom>
          <a:solidFill>
            <a:schemeClr val="accent2"/>
          </a:solidFill>
          <a:ln w="9525">
            <a:solidFill>
              <a:schemeClr val="bg2"/>
            </a:solidFill>
            <a:miter lim="800000"/>
            <a:headEnd/>
            <a:tailEnd/>
          </a:ln>
          <a:effectLst/>
        </p:spPr>
        <p:txBody>
          <a:bodyPr wrap="none">
            <a:spAutoFit/>
          </a:bodyPr>
          <a:lstStyle/>
          <a:p>
            <a:r>
              <a:rPr lang="en-US" sz="2000"/>
              <a:t>CULTURE</a:t>
            </a:r>
            <a:endParaRPr lang="en-US" sz="1400"/>
          </a:p>
          <a:p>
            <a:endParaRPr 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sp>
        <p:nvSpPr>
          <p:cNvPr id="5" name="Content Placeholder 4"/>
          <p:cNvSpPr>
            <a:spLocks noGrp="1"/>
          </p:cNvSpPr>
          <p:nvPr>
            <p:ph idx="1"/>
          </p:nvPr>
        </p:nvSpPr>
        <p:spPr/>
        <p:txBody>
          <a:bodyPr/>
          <a:lstStyle/>
          <a:p>
            <a:r>
              <a:rPr lang="en-US" dirty="0" smtClean="0"/>
              <a:t>Human beings are a mix of </a:t>
            </a:r>
            <a:r>
              <a:rPr lang="en-US" dirty="0" smtClean="0"/>
              <a:t>Body-Mind-Spirit and </a:t>
            </a:r>
            <a:r>
              <a:rPr lang="en-US" dirty="0" smtClean="0"/>
              <a:t>health is maintaining a balance between the three. A disturbance in one may provoke imbalance and disturbance in other parts of the triad.</a:t>
            </a:r>
          </a:p>
          <a:p>
            <a:endParaRPr lang="ar-JO" dirty="0"/>
          </a:p>
        </p:txBody>
      </p:sp>
      <p:sp>
        <p:nvSpPr>
          <p:cNvPr id="3" name="Slide Number Placeholder 2"/>
          <p:cNvSpPr>
            <a:spLocks noGrp="1"/>
          </p:cNvSpPr>
          <p:nvPr>
            <p:ph type="sldNum" sz="quarter" idx="12"/>
          </p:nvPr>
        </p:nvSpPr>
        <p:spPr/>
        <p:txBody>
          <a:bodyPr/>
          <a:lstStyle/>
          <a:p>
            <a:fld id="{35C49E08-D651-46B6-850F-60B65FDD0B7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789B462-0699-4ACD-A124-C13AE249A4ED}" type="slidenum">
              <a:rPr lang="en-US"/>
              <a:pPr/>
              <a:t>29</a:t>
            </a:fld>
            <a:endParaRPr lang="en-US"/>
          </a:p>
        </p:txBody>
      </p:sp>
      <p:sp>
        <p:nvSpPr>
          <p:cNvPr id="30722" name="Rectangle 2"/>
          <p:cNvSpPr>
            <a:spLocks noGrp="1" noChangeArrowheads="1"/>
          </p:cNvSpPr>
          <p:nvPr>
            <p:ph type="title"/>
          </p:nvPr>
        </p:nvSpPr>
        <p:spPr/>
        <p:txBody>
          <a:bodyPr/>
          <a:lstStyle/>
          <a:p>
            <a:r>
              <a:rPr lang="en-US"/>
              <a:t>A Classification</a:t>
            </a:r>
          </a:p>
        </p:txBody>
      </p:sp>
      <p:sp>
        <p:nvSpPr>
          <p:cNvPr id="30723" name="Rectangle 3"/>
          <p:cNvSpPr>
            <a:spLocks noGrp="1" noChangeArrowheads="1"/>
          </p:cNvSpPr>
          <p:nvPr>
            <p:ph type="body" sz="half" idx="4294967295"/>
          </p:nvPr>
        </p:nvSpPr>
        <p:spPr>
          <a:xfrm>
            <a:off x="0" y="1524000"/>
            <a:ext cx="4572000" cy="4572000"/>
          </a:xfrm>
        </p:spPr>
        <p:txBody>
          <a:bodyPr/>
          <a:lstStyle/>
          <a:p>
            <a:r>
              <a:rPr lang="en-US" sz="2800"/>
              <a:t>Affective Disorders</a:t>
            </a:r>
          </a:p>
          <a:p>
            <a:r>
              <a:rPr lang="en-US" sz="1800"/>
              <a:t>Anxiety,depression,mania,obsessional   disorders</a:t>
            </a:r>
          </a:p>
          <a:p>
            <a:endParaRPr lang="en-US" sz="2800"/>
          </a:p>
          <a:p>
            <a:r>
              <a:rPr lang="en-US" sz="2800"/>
              <a:t>Schizophrenia</a:t>
            </a:r>
          </a:p>
          <a:p>
            <a:r>
              <a:rPr lang="en-US" sz="1800"/>
              <a:t>Simple,Hebephrenic,Catatonic,paranoid</a:t>
            </a:r>
          </a:p>
          <a:p>
            <a:endParaRPr lang="en-US" sz="2800"/>
          </a:p>
          <a:p>
            <a:r>
              <a:rPr lang="en-US" sz="2800"/>
              <a:t>Organic states</a:t>
            </a:r>
          </a:p>
          <a:p>
            <a:r>
              <a:rPr lang="en-US" sz="1800"/>
              <a:t>Delirium,dementia</a:t>
            </a:r>
          </a:p>
          <a:p>
            <a:endParaRPr lang="en-US" sz="2800"/>
          </a:p>
          <a:p>
            <a:r>
              <a:rPr lang="en-US" sz="2800"/>
              <a:t>Personality Disorder</a:t>
            </a:r>
          </a:p>
          <a:p>
            <a:r>
              <a:rPr lang="en-US" sz="1800"/>
              <a:t>Abnormal personality,Psychopathy</a:t>
            </a:r>
          </a:p>
        </p:txBody>
      </p:sp>
      <p:sp>
        <p:nvSpPr>
          <p:cNvPr id="30727" name="Text Box 7"/>
          <p:cNvSpPr txBox="1">
            <a:spLocks noChangeArrowheads="1"/>
          </p:cNvSpPr>
          <p:nvPr/>
        </p:nvSpPr>
        <p:spPr bwMode="auto">
          <a:xfrm>
            <a:off x="4876800" y="1676400"/>
            <a:ext cx="3886200" cy="2224088"/>
          </a:xfrm>
          <a:prstGeom prst="rect">
            <a:avLst/>
          </a:prstGeom>
          <a:noFill/>
          <a:ln w="9525">
            <a:noFill/>
            <a:miter lim="800000"/>
            <a:headEnd/>
            <a:tailEnd/>
          </a:ln>
          <a:effectLst/>
        </p:spPr>
        <p:txBody>
          <a:bodyPr>
            <a:spAutoFit/>
          </a:bodyPr>
          <a:lstStyle/>
          <a:p>
            <a:r>
              <a:rPr lang="en-US"/>
              <a:t>Substance abuse problems</a:t>
            </a:r>
          </a:p>
          <a:p>
            <a:r>
              <a:rPr lang="en-US" sz="1600"/>
              <a:t>Drugs, alcohol</a:t>
            </a:r>
          </a:p>
          <a:p>
            <a:endParaRPr lang="en-US"/>
          </a:p>
          <a:p>
            <a:r>
              <a:rPr lang="en-US"/>
              <a:t>Learning disorders</a:t>
            </a:r>
          </a:p>
          <a:p>
            <a:r>
              <a:rPr lang="en-US" sz="1600"/>
              <a:t>Subnormality</a:t>
            </a:r>
            <a:endParaRPr lang="en-US"/>
          </a:p>
          <a:p>
            <a:pPr>
              <a:spcBef>
                <a:spcPct val="50000"/>
              </a:spcBef>
            </a:pPr>
            <a:endParaRPr lang="en-US"/>
          </a:p>
        </p:txBody>
      </p:sp>
      <p:graphicFrame>
        <p:nvGraphicFramePr>
          <p:cNvPr id="30728" name="Object 8"/>
          <p:cNvGraphicFramePr>
            <a:graphicFrameLocks noChangeAspect="1"/>
          </p:cNvGraphicFramePr>
          <p:nvPr/>
        </p:nvGraphicFramePr>
        <p:xfrm>
          <a:off x="4038600" y="3733800"/>
          <a:ext cx="4305300" cy="2667000"/>
        </p:xfrm>
        <a:graphic>
          <a:graphicData uri="http://schemas.openxmlformats.org/presentationml/2006/ole">
            <p:oleObj spid="_x0000_s30728" name="Clip" r:id="rId4" imgW="4762440" imgH="35046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30CEA3-956A-4C13-91D0-6CD2A27FEED0}" type="slidenum">
              <a:rPr lang="en-US"/>
              <a:pPr/>
              <a:t>3</a:t>
            </a:fld>
            <a:endParaRPr lang="en-US"/>
          </a:p>
        </p:txBody>
      </p:sp>
      <p:sp>
        <p:nvSpPr>
          <p:cNvPr id="28674" name="Rectangle 2"/>
          <p:cNvSpPr>
            <a:spLocks noGrp="1" noChangeArrowheads="1"/>
          </p:cNvSpPr>
          <p:nvPr>
            <p:ph type="title"/>
          </p:nvPr>
        </p:nvSpPr>
        <p:spPr/>
        <p:txBody>
          <a:bodyPr/>
          <a:lstStyle/>
          <a:p>
            <a:r>
              <a:rPr lang="en-US"/>
              <a:t>Continuous or discrete?</a:t>
            </a:r>
          </a:p>
        </p:txBody>
      </p:sp>
      <p:sp>
        <p:nvSpPr>
          <p:cNvPr id="28675" name="Rectangle 3"/>
          <p:cNvSpPr>
            <a:spLocks noGrp="1" noChangeArrowheads="1"/>
          </p:cNvSpPr>
          <p:nvPr>
            <p:ph type="body" idx="1"/>
          </p:nvPr>
        </p:nvSpPr>
        <p:spPr/>
        <p:txBody>
          <a:bodyPr/>
          <a:lstStyle/>
          <a:p>
            <a:pPr>
              <a:lnSpc>
                <a:spcPct val="90000"/>
              </a:lnSpc>
            </a:pPr>
            <a:r>
              <a:rPr lang="en-US"/>
              <a:t>Continuous model:</a:t>
            </a:r>
          </a:p>
          <a:p>
            <a:pPr lvl="1">
              <a:lnSpc>
                <a:spcPct val="90000"/>
              </a:lnSpc>
              <a:buFont typeface="Wingdings" pitchFamily="2" charset="2"/>
              <a:buNone/>
            </a:pPr>
            <a:r>
              <a:rPr lang="en-US"/>
              <a:t>Mental Health                     Mental Illness</a:t>
            </a:r>
          </a:p>
          <a:p>
            <a:pPr lvl="1">
              <a:lnSpc>
                <a:spcPct val="90000"/>
              </a:lnSpc>
              <a:buFont typeface="Wingdings" pitchFamily="2" charset="2"/>
              <a:buNone/>
            </a:pPr>
            <a:r>
              <a:rPr lang="en-US"/>
              <a:t>+++++++++++++++++++++++++++++</a:t>
            </a:r>
          </a:p>
          <a:p>
            <a:pPr lvl="1">
              <a:lnSpc>
                <a:spcPct val="90000"/>
              </a:lnSpc>
              <a:buFont typeface="Wingdings" pitchFamily="2" charset="2"/>
              <a:buNone/>
            </a:pPr>
            <a:r>
              <a:rPr lang="en-US" sz="2000"/>
              <a:t> Healthy&gt;&gt;&gt;&gt;Adjustment reaction&gt;&gt;&gt;&gt;Neurosis&gt;&gt;&gt;&gt;Psychosis</a:t>
            </a:r>
          </a:p>
          <a:p>
            <a:pPr lvl="1">
              <a:lnSpc>
                <a:spcPct val="90000"/>
              </a:lnSpc>
              <a:buFont typeface="Wingdings" pitchFamily="2" charset="2"/>
              <a:buNone/>
            </a:pPr>
            <a:endParaRPr lang="en-US" sz="2000"/>
          </a:p>
          <a:p>
            <a:pPr lvl="1">
              <a:lnSpc>
                <a:spcPct val="90000"/>
              </a:lnSpc>
              <a:buFont typeface="Wingdings" pitchFamily="2" charset="2"/>
              <a:buNone/>
            </a:pPr>
            <a:r>
              <a:rPr lang="en-US" sz="2400"/>
              <a:t>We all have differing degrees of mental health at different times in our lives.  Most people aren’t at the extremes but fall somewhere in the middle.</a:t>
            </a:r>
          </a:p>
          <a:p>
            <a:pPr lvl="1">
              <a:lnSpc>
                <a:spcPct val="90000"/>
              </a:lnSpc>
              <a:buFont typeface="Wingdings" pitchFamily="2" charset="2"/>
              <a:buNone/>
            </a:pPr>
            <a:r>
              <a:rPr lang="en-US" sz="2400"/>
              <a:t>Anyone can become mentally ill, given the right circumstances.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 calcmode="lin" valueType="num">
                                      <p:cBhvr additive="base">
                                        <p:cTn id="15"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anim calcmode="lin" valueType="num">
                                      <p:cBhvr additive="base">
                                        <p:cTn id="23"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 calcmode="lin" valueType="num">
                                      <p:cBhvr additive="base">
                                        <p:cTn id="2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BFC6360B-4350-41BF-8D47-0DA87C9A5059}" type="slidenum">
              <a:rPr lang="en-US"/>
              <a:pPr/>
              <a:t>30</a:t>
            </a:fld>
            <a:endParaRPr lang="en-US"/>
          </a:p>
        </p:txBody>
      </p:sp>
      <p:sp>
        <p:nvSpPr>
          <p:cNvPr id="35842" name="Rectangle 2"/>
          <p:cNvSpPr>
            <a:spLocks noGrp="1" noChangeArrowheads="1"/>
          </p:cNvSpPr>
          <p:nvPr>
            <p:ph type="title"/>
          </p:nvPr>
        </p:nvSpPr>
        <p:spPr/>
        <p:txBody>
          <a:bodyPr/>
          <a:lstStyle/>
          <a:p>
            <a:r>
              <a:rPr lang="en-US"/>
              <a:t>Aetiology</a:t>
            </a:r>
          </a:p>
        </p:txBody>
      </p:sp>
      <p:sp>
        <p:nvSpPr>
          <p:cNvPr id="35843" name="Text Box 3"/>
          <p:cNvSpPr txBox="1">
            <a:spLocks noChangeArrowheads="1"/>
          </p:cNvSpPr>
          <p:nvPr/>
        </p:nvSpPr>
        <p:spPr bwMode="auto">
          <a:xfrm>
            <a:off x="609600" y="1600200"/>
            <a:ext cx="3886200" cy="1187450"/>
          </a:xfrm>
          <a:prstGeom prst="rect">
            <a:avLst/>
          </a:prstGeom>
          <a:noFill/>
          <a:ln w="9525">
            <a:noFill/>
            <a:miter lim="800000"/>
            <a:headEnd/>
            <a:tailEnd/>
          </a:ln>
          <a:effectLst/>
        </p:spPr>
        <p:txBody>
          <a:bodyPr>
            <a:spAutoFit/>
          </a:bodyPr>
          <a:lstStyle/>
          <a:p>
            <a:pPr>
              <a:spcBef>
                <a:spcPct val="50000"/>
              </a:spcBef>
            </a:pPr>
            <a:r>
              <a:rPr lang="en-US" b="1"/>
              <a:t>Inheritance</a:t>
            </a:r>
            <a:r>
              <a:rPr lang="en-US"/>
              <a:t>-Genetics/Intra-uterine environment Schizophrenia,Huntington’s</a:t>
            </a:r>
          </a:p>
        </p:txBody>
      </p:sp>
      <p:sp>
        <p:nvSpPr>
          <p:cNvPr id="35844" name="Text Box 4"/>
          <p:cNvSpPr txBox="1">
            <a:spLocks noChangeArrowheads="1"/>
          </p:cNvSpPr>
          <p:nvPr/>
        </p:nvSpPr>
        <p:spPr bwMode="auto">
          <a:xfrm>
            <a:off x="762000" y="5257800"/>
            <a:ext cx="3581400" cy="822325"/>
          </a:xfrm>
          <a:prstGeom prst="rect">
            <a:avLst/>
          </a:prstGeom>
          <a:noFill/>
          <a:ln w="9525">
            <a:noFill/>
            <a:miter lim="800000"/>
            <a:headEnd/>
            <a:tailEnd/>
          </a:ln>
          <a:effectLst/>
        </p:spPr>
        <p:txBody>
          <a:bodyPr>
            <a:spAutoFit/>
          </a:bodyPr>
          <a:lstStyle/>
          <a:p>
            <a:pPr>
              <a:spcBef>
                <a:spcPct val="50000"/>
              </a:spcBef>
            </a:pPr>
            <a:r>
              <a:rPr lang="en-US" b="1"/>
              <a:t>Infections</a:t>
            </a:r>
            <a:r>
              <a:rPr lang="en-US"/>
              <a:t>-HIV,Syphilis,CJD</a:t>
            </a:r>
          </a:p>
        </p:txBody>
      </p:sp>
      <p:sp>
        <p:nvSpPr>
          <p:cNvPr id="35845" name="Text Box 5"/>
          <p:cNvSpPr txBox="1">
            <a:spLocks noChangeArrowheads="1"/>
          </p:cNvSpPr>
          <p:nvPr/>
        </p:nvSpPr>
        <p:spPr bwMode="auto">
          <a:xfrm>
            <a:off x="5638800" y="1981200"/>
            <a:ext cx="3048000" cy="1004888"/>
          </a:xfrm>
          <a:prstGeom prst="rect">
            <a:avLst/>
          </a:prstGeom>
          <a:noFill/>
          <a:ln w="9525">
            <a:noFill/>
            <a:miter lim="800000"/>
            <a:headEnd/>
            <a:tailEnd/>
          </a:ln>
          <a:effectLst/>
        </p:spPr>
        <p:txBody>
          <a:bodyPr>
            <a:spAutoFit/>
          </a:bodyPr>
          <a:lstStyle/>
          <a:p>
            <a:pPr>
              <a:spcBef>
                <a:spcPct val="50000"/>
              </a:spcBef>
            </a:pPr>
            <a:r>
              <a:rPr lang="en-US" b="1"/>
              <a:t>Drug Abuse</a:t>
            </a:r>
          </a:p>
          <a:p>
            <a:pPr>
              <a:spcBef>
                <a:spcPct val="50000"/>
              </a:spcBef>
            </a:pPr>
            <a:r>
              <a:rPr lang="en-US"/>
              <a:t>Alcohol,Heroin etc</a:t>
            </a:r>
            <a:endParaRPr lang="en-US" b="1"/>
          </a:p>
        </p:txBody>
      </p:sp>
      <p:sp>
        <p:nvSpPr>
          <p:cNvPr id="35846" name="Text Box 6"/>
          <p:cNvSpPr txBox="1">
            <a:spLocks noChangeArrowheads="1"/>
          </p:cNvSpPr>
          <p:nvPr/>
        </p:nvSpPr>
        <p:spPr bwMode="auto">
          <a:xfrm>
            <a:off x="762000" y="4343400"/>
            <a:ext cx="3276600" cy="457200"/>
          </a:xfrm>
          <a:prstGeom prst="rect">
            <a:avLst/>
          </a:prstGeom>
          <a:noFill/>
          <a:ln w="9525">
            <a:noFill/>
            <a:miter lim="800000"/>
            <a:headEnd/>
            <a:tailEnd/>
          </a:ln>
          <a:effectLst/>
        </p:spPr>
        <p:txBody>
          <a:bodyPr>
            <a:spAutoFit/>
          </a:bodyPr>
          <a:lstStyle/>
          <a:p>
            <a:pPr>
              <a:spcBef>
                <a:spcPct val="50000"/>
              </a:spcBef>
            </a:pPr>
            <a:r>
              <a:rPr lang="en-US" b="1"/>
              <a:t>Trauma</a:t>
            </a:r>
            <a:r>
              <a:rPr lang="en-US"/>
              <a:t>/head injury</a:t>
            </a:r>
          </a:p>
        </p:txBody>
      </p:sp>
      <p:sp>
        <p:nvSpPr>
          <p:cNvPr id="35847" name="Text Box 7"/>
          <p:cNvSpPr txBox="1">
            <a:spLocks noChangeArrowheads="1"/>
          </p:cNvSpPr>
          <p:nvPr/>
        </p:nvSpPr>
        <p:spPr bwMode="auto">
          <a:xfrm>
            <a:off x="5486400" y="4343400"/>
            <a:ext cx="3429000" cy="1004888"/>
          </a:xfrm>
          <a:prstGeom prst="rect">
            <a:avLst/>
          </a:prstGeom>
          <a:noFill/>
          <a:ln w="9525">
            <a:noFill/>
            <a:miter lim="800000"/>
            <a:headEnd/>
            <a:tailEnd/>
          </a:ln>
          <a:effectLst/>
        </p:spPr>
        <p:txBody>
          <a:bodyPr>
            <a:spAutoFit/>
          </a:bodyPr>
          <a:lstStyle/>
          <a:p>
            <a:pPr>
              <a:spcBef>
                <a:spcPct val="50000"/>
              </a:spcBef>
            </a:pPr>
            <a:r>
              <a:rPr lang="en-US" b="1"/>
              <a:t>Biochemistry/metabolic</a:t>
            </a:r>
            <a:endParaRPr lang="en-US"/>
          </a:p>
          <a:p>
            <a:pPr>
              <a:spcBef>
                <a:spcPct val="50000"/>
              </a:spcBef>
            </a:pPr>
            <a:r>
              <a:rPr lang="en-US"/>
              <a:t>Porphyria,Diabetes</a:t>
            </a:r>
          </a:p>
        </p:txBody>
      </p:sp>
      <p:sp>
        <p:nvSpPr>
          <p:cNvPr id="35848" name="Text Box 8"/>
          <p:cNvSpPr txBox="1">
            <a:spLocks noChangeArrowheads="1"/>
          </p:cNvSpPr>
          <p:nvPr/>
        </p:nvSpPr>
        <p:spPr bwMode="auto">
          <a:xfrm>
            <a:off x="6019800" y="5715000"/>
            <a:ext cx="2209800" cy="457200"/>
          </a:xfrm>
          <a:prstGeom prst="rect">
            <a:avLst/>
          </a:prstGeom>
          <a:noFill/>
          <a:ln w="9525">
            <a:noFill/>
            <a:miter lim="800000"/>
            <a:headEnd/>
            <a:tailEnd/>
          </a:ln>
          <a:effectLst/>
        </p:spPr>
        <p:txBody>
          <a:bodyPr>
            <a:spAutoFit/>
          </a:bodyPr>
          <a:lstStyle/>
          <a:p>
            <a:pPr>
              <a:spcBef>
                <a:spcPct val="50000"/>
              </a:spcBef>
            </a:pPr>
            <a:r>
              <a:rPr lang="en-US" b="1"/>
              <a:t>Vascular</a:t>
            </a:r>
            <a:r>
              <a:rPr lang="en-US"/>
              <a:t>-CVA</a:t>
            </a:r>
          </a:p>
        </p:txBody>
      </p:sp>
      <p:sp>
        <p:nvSpPr>
          <p:cNvPr id="35849" name="Rectangle 9"/>
          <p:cNvSpPr>
            <a:spLocks noChangeArrowheads="1"/>
          </p:cNvSpPr>
          <p:nvPr/>
        </p:nvSpPr>
        <p:spPr bwMode="auto">
          <a:xfrm>
            <a:off x="7040563" y="5573713"/>
            <a:ext cx="184150" cy="457200"/>
          </a:xfrm>
          <a:prstGeom prst="rect">
            <a:avLst/>
          </a:prstGeom>
          <a:noFill/>
          <a:ln w="9525">
            <a:noFill/>
            <a:miter lim="800000"/>
            <a:headEnd/>
            <a:tailEnd/>
          </a:ln>
          <a:effectLst/>
        </p:spPr>
        <p:txBody>
          <a:bodyPr wrap="none">
            <a:spAutoFit/>
          </a:bodyPr>
          <a:lstStyle/>
          <a:p>
            <a:pPr>
              <a:spcBef>
                <a:spcPct val="50000"/>
              </a:spcBef>
            </a:pPr>
            <a:endParaRPr lang="ru-RU"/>
          </a:p>
        </p:txBody>
      </p:sp>
      <p:sp>
        <p:nvSpPr>
          <p:cNvPr id="35850" name="Text Box 10"/>
          <p:cNvSpPr txBox="1">
            <a:spLocks noChangeArrowheads="1"/>
          </p:cNvSpPr>
          <p:nvPr/>
        </p:nvSpPr>
        <p:spPr bwMode="auto">
          <a:xfrm>
            <a:off x="5791200" y="3048000"/>
            <a:ext cx="3048000" cy="1004888"/>
          </a:xfrm>
          <a:prstGeom prst="rect">
            <a:avLst/>
          </a:prstGeom>
          <a:noFill/>
          <a:ln w="9525">
            <a:noFill/>
            <a:miter lim="800000"/>
            <a:headEnd/>
            <a:tailEnd/>
          </a:ln>
          <a:effectLst/>
        </p:spPr>
        <p:txBody>
          <a:bodyPr>
            <a:spAutoFit/>
          </a:bodyPr>
          <a:lstStyle/>
          <a:p>
            <a:pPr>
              <a:spcBef>
                <a:spcPct val="50000"/>
              </a:spcBef>
            </a:pPr>
            <a:r>
              <a:rPr lang="en-US" b="1"/>
              <a:t>Neurological diseases</a:t>
            </a:r>
            <a:endParaRPr lang="en-US"/>
          </a:p>
          <a:p>
            <a:pPr>
              <a:spcBef>
                <a:spcPct val="50000"/>
              </a:spcBef>
            </a:pPr>
            <a:r>
              <a:rPr lang="en-US"/>
              <a:t>MS,Brain tumour</a:t>
            </a:r>
          </a:p>
        </p:txBody>
      </p:sp>
      <p:sp>
        <p:nvSpPr>
          <p:cNvPr id="35854" name="Line 14"/>
          <p:cNvSpPr>
            <a:spLocks noChangeShapeType="1"/>
          </p:cNvSpPr>
          <p:nvPr/>
        </p:nvSpPr>
        <p:spPr bwMode="auto">
          <a:xfrm>
            <a:off x="2133600" y="4038600"/>
            <a:ext cx="1219200" cy="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55" name="Line 15"/>
          <p:cNvSpPr>
            <a:spLocks noChangeShapeType="1"/>
          </p:cNvSpPr>
          <p:nvPr/>
        </p:nvSpPr>
        <p:spPr bwMode="auto">
          <a:xfrm flipV="1">
            <a:off x="2514600" y="5105400"/>
            <a:ext cx="914400" cy="4572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56" name="Line 16"/>
          <p:cNvSpPr>
            <a:spLocks noChangeShapeType="1"/>
          </p:cNvSpPr>
          <p:nvPr/>
        </p:nvSpPr>
        <p:spPr bwMode="auto">
          <a:xfrm flipH="1">
            <a:off x="4724400" y="2362200"/>
            <a:ext cx="838200" cy="6858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57" name="Line 17"/>
          <p:cNvSpPr>
            <a:spLocks noChangeShapeType="1"/>
          </p:cNvSpPr>
          <p:nvPr/>
        </p:nvSpPr>
        <p:spPr bwMode="auto">
          <a:xfrm flipH="1">
            <a:off x="4953000" y="3733800"/>
            <a:ext cx="762000" cy="3048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58" name="Line 18"/>
          <p:cNvSpPr>
            <a:spLocks noChangeShapeType="1"/>
          </p:cNvSpPr>
          <p:nvPr/>
        </p:nvSpPr>
        <p:spPr bwMode="auto">
          <a:xfrm flipH="1">
            <a:off x="4953000" y="4572000"/>
            <a:ext cx="457200" cy="0"/>
          </a:xfrm>
          <a:prstGeom prst="line">
            <a:avLst/>
          </a:prstGeom>
          <a:noFill/>
          <a:ln w="9525">
            <a:solidFill>
              <a:schemeClr val="tx1"/>
            </a:solidFill>
            <a:round/>
            <a:headEnd/>
            <a:tailEnd type="triangle" w="med" len="med"/>
          </a:ln>
          <a:effectLst/>
        </p:spPr>
        <p:txBody>
          <a:bodyPr wrap="none" anchor="ctr"/>
          <a:lstStyle/>
          <a:p>
            <a:endParaRPr lang="ar-JO"/>
          </a:p>
        </p:txBody>
      </p:sp>
      <p:pic>
        <p:nvPicPr>
          <p:cNvPr id="35860" name="Picture 20"/>
          <p:cNvPicPr>
            <a:picLocks noChangeAspect="1" noChangeArrowheads="1"/>
          </p:cNvPicPr>
          <p:nvPr/>
        </p:nvPicPr>
        <p:blipFill>
          <a:blip r:embed="rId3" cstate="print"/>
          <a:srcRect/>
          <a:stretch>
            <a:fillRect/>
          </a:stretch>
        </p:blipFill>
        <p:spPr bwMode="auto">
          <a:xfrm>
            <a:off x="3733800" y="2438400"/>
            <a:ext cx="1752600" cy="2849563"/>
          </a:xfrm>
          <a:prstGeom prst="rect">
            <a:avLst/>
          </a:prstGeom>
          <a:noFill/>
          <a:ln w="9525">
            <a:noFill/>
            <a:miter lim="800000"/>
            <a:headEnd/>
            <a:tailEnd/>
          </a:ln>
          <a:effectLst/>
        </p:spPr>
      </p:pic>
      <p:sp>
        <p:nvSpPr>
          <p:cNvPr id="35861" name="Line 21"/>
          <p:cNvSpPr>
            <a:spLocks noChangeShapeType="1"/>
          </p:cNvSpPr>
          <p:nvPr/>
        </p:nvSpPr>
        <p:spPr bwMode="auto">
          <a:xfrm>
            <a:off x="2133600" y="2590800"/>
            <a:ext cx="1524000" cy="6096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62" name="Text Box 22"/>
          <p:cNvSpPr txBox="1">
            <a:spLocks noChangeArrowheads="1"/>
          </p:cNvSpPr>
          <p:nvPr/>
        </p:nvSpPr>
        <p:spPr bwMode="auto">
          <a:xfrm>
            <a:off x="685800" y="2971800"/>
            <a:ext cx="2895600" cy="1370013"/>
          </a:xfrm>
          <a:prstGeom prst="rect">
            <a:avLst/>
          </a:prstGeom>
          <a:noFill/>
          <a:ln w="9525">
            <a:noFill/>
            <a:miter lim="800000"/>
            <a:headEnd/>
            <a:tailEnd/>
          </a:ln>
          <a:effectLst/>
        </p:spPr>
        <p:txBody>
          <a:bodyPr>
            <a:spAutoFit/>
          </a:bodyPr>
          <a:lstStyle/>
          <a:p>
            <a:pPr>
              <a:spcBef>
                <a:spcPct val="50000"/>
              </a:spcBef>
            </a:pPr>
            <a:r>
              <a:rPr lang="en-US" b="1"/>
              <a:t>Upbringing</a:t>
            </a:r>
          </a:p>
          <a:p>
            <a:pPr>
              <a:spcBef>
                <a:spcPct val="50000"/>
              </a:spcBef>
            </a:pPr>
            <a:r>
              <a:rPr lang="en-US"/>
              <a:t>Mothering,education,parenting</a:t>
            </a:r>
            <a:endParaRPr lang="en-US" b="1"/>
          </a:p>
        </p:txBody>
      </p:sp>
      <p:sp>
        <p:nvSpPr>
          <p:cNvPr id="35863" name="Text Box 23"/>
          <p:cNvSpPr txBox="1">
            <a:spLocks noChangeArrowheads="1"/>
          </p:cNvSpPr>
          <p:nvPr/>
        </p:nvSpPr>
        <p:spPr bwMode="auto">
          <a:xfrm>
            <a:off x="3429000" y="6096000"/>
            <a:ext cx="2133600" cy="457200"/>
          </a:xfrm>
          <a:prstGeom prst="rect">
            <a:avLst/>
          </a:prstGeom>
          <a:noFill/>
          <a:ln w="9525">
            <a:noFill/>
            <a:miter lim="800000"/>
            <a:headEnd/>
            <a:tailEnd/>
          </a:ln>
          <a:effectLst/>
        </p:spPr>
        <p:txBody>
          <a:bodyPr>
            <a:spAutoFit/>
          </a:bodyPr>
          <a:lstStyle/>
          <a:p>
            <a:pPr>
              <a:spcBef>
                <a:spcPct val="50000"/>
              </a:spcBef>
            </a:pPr>
            <a:r>
              <a:rPr lang="en-US" b="1"/>
              <a:t>Nutrition</a:t>
            </a:r>
            <a:r>
              <a:rPr lang="en-US"/>
              <a:t>/PCM</a:t>
            </a:r>
            <a:endParaRPr lang="en-US" b="1"/>
          </a:p>
        </p:txBody>
      </p:sp>
      <p:sp>
        <p:nvSpPr>
          <p:cNvPr id="35864" name="Line 24"/>
          <p:cNvSpPr>
            <a:spLocks noChangeShapeType="1"/>
          </p:cNvSpPr>
          <p:nvPr/>
        </p:nvSpPr>
        <p:spPr bwMode="auto">
          <a:xfrm flipV="1">
            <a:off x="4191000" y="5334000"/>
            <a:ext cx="0" cy="8382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5865" name="Line 25"/>
          <p:cNvSpPr>
            <a:spLocks noChangeShapeType="1"/>
          </p:cNvSpPr>
          <p:nvPr/>
        </p:nvSpPr>
        <p:spPr bwMode="auto">
          <a:xfrm flipH="1" flipV="1">
            <a:off x="4876800" y="5029200"/>
            <a:ext cx="1295400" cy="685800"/>
          </a:xfrm>
          <a:prstGeom prst="line">
            <a:avLst/>
          </a:prstGeom>
          <a:noFill/>
          <a:ln w="9525">
            <a:solidFill>
              <a:schemeClr val="tx1"/>
            </a:solidFill>
            <a:round/>
            <a:headEnd/>
            <a:tailEnd type="triangle" w="med" len="med"/>
          </a:ln>
          <a:effectLst/>
        </p:spPr>
        <p:txBody>
          <a:bodyPr wrap="none" anchor="ctr"/>
          <a:lstStyle/>
          <a:p>
            <a:endParaRPr lang="ar-J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085125C3-FBE1-4CF2-A2C9-342E38A595B3}" type="slidenum">
              <a:rPr lang="en-US"/>
              <a:pPr/>
              <a:t>31</a:t>
            </a:fld>
            <a:endParaRPr lang="en-US"/>
          </a:p>
        </p:txBody>
      </p:sp>
      <p:sp>
        <p:nvSpPr>
          <p:cNvPr id="37890" name="Rectangle 2"/>
          <p:cNvSpPr>
            <a:spLocks noGrp="1" noChangeArrowheads="1"/>
          </p:cNvSpPr>
          <p:nvPr>
            <p:ph type="title"/>
          </p:nvPr>
        </p:nvSpPr>
        <p:spPr/>
        <p:txBody>
          <a:bodyPr/>
          <a:lstStyle/>
          <a:p>
            <a:r>
              <a:rPr lang="en-US"/>
              <a:t>Treatment and Care</a:t>
            </a:r>
          </a:p>
        </p:txBody>
      </p:sp>
      <p:pic>
        <p:nvPicPr>
          <p:cNvPr id="37897" name="Picture 9"/>
          <p:cNvPicPr>
            <a:picLocks noChangeAspect="1" noChangeArrowheads="1"/>
          </p:cNvPicPr>
          <p:nvPr/>
        </p:nvPicPr>
        <p:blipFill>
          <a:blip r:embed="rId3" cstate="print"/>
          <a:srcRect/>
          <a:stretch>
            <a:fillRect/>
          </a:stretch>
        </p:blipFill>
        <p:spPr bwMode="auto">
          <a:xfrm>
            <a:off x="3124200" y="3276600"/>
            <a:ext cx="2039938" cy="2049463"/>
          </a:xfrm>
          <a:prstGeom prst="rect">
            <a:avLst/>
          </a:prstGeom>
          <a:noFill/>
          <a:ln w="9525">
            <a:noFill/>
            <a:miter lim="800000"/>
            <a:headEnd/>
            <a:tailEnd/>
          </a:ln>
          <a:effectLst/>
        </p:spPr>
      </p:pic>
      <p:pic>
        <p:nvPicPr>
          <p:cNvPr id="37898" name="Picture 10"/>
          <p:cNvPicPr>
            <a:picLocks noChangeAspect="1" noChangeArrowheads="1"/>
          </p:cNvPicPr>
          <p:nvPr/>
        </p:nvPicPr>
        <p:blipFill>
          <a:blip r:embed="rId4" cstate="print"/>
          <a:srcRect/>
          <a:stretch>
            <a:fillRect/>
          </a:stretch>
        </p:blipFill>
        <p:spPr bwMode="auto">
          <a:xfrm>
            <a:off x="533400" y="1447800"/>
            <a:ext cx="2168525" cy="2028825"/>
          </a:xfrm>
          <a:prstGeom prst="rect">
            <a:avLst/>
          </a:prstGeom>
          <a:noFill/>
          <a:ln w="9525">
            <a:noFill/>
            <a:miter lim="800000"/>
            <a:headEnd/>
            <a:tailEnd/>
          </a:ln>
          <a:effectLst/>
        </p:spPr>
      </p:pic>
      <p:pic>
        <p:nvPicPr>
          <p:cNvPr id="37899" name="Picture 11"/>
          <p:cNvPicPr>
            <a:picLocks noChangeAspect="1" noChangeArrowheads="1"/>
          </p:cNvPicPr>
          <p:nvPr/>
        </p:nvPicPr>
        <p:blipFill>
          <a:blip r:embed="rId5" cstate="print"/>
          <a:srcRect/>
          <a:stretch>
            <a:fillRect/>
          </a:stretch>
        </p:blipFill>
        <p:spPr bwMode="auto">
          <a:xfrm>
            <a:off x="5867400" y="4819650"/>
            <a:ext cx="2727325" cy="1449388"/>
          </a:xfrm>
          <a:prstGeom prst="rect">
            <a:avLst/>
          </a:prstGeom>
          <a:noFill/>
          <a:ln w="9525">
            <a:noFill/>
            <a:miter lim="800000"/>
            <a:headEnd/>
            <a:tailEnd/>
          </a:ln>
          <a:effectLst/>
        </p:spPr>
      </p:pic>
      <p:pic>
        <p:nvPicPr>
          <p:cNvPr id="37901" name="Picture 13"/>
          <p:cNvPicPr>
            <a:picLocks noChangeAspect="1" noChangeArrowheads="1"/>
          </p:cNvPicPr>
          <p:nvPr/>
        </p:nvPicPr>
        <p:blipFill>
          <a:blip r:embed="rId6" cstate="print"/>
          <a:srcRect/>
          <a:stretch>
            <a:fillRect/>
          </a:stretch>
        </p:blipFill>
        <p:spPr bwMode="auto">
          <a:xfrm>
            <a:off x="4343400" y="1905000"/>
            <a:ext cx="762000" cy="1295400"/>
          </a:xfrm>
          <a:prstGeom prst="rect">
            <a:avLst/>
          </a:prstGeom>
          <a:noFill/>
          <a:ln w="9525">
            <a:noFill/>
            <a:miter lim="800000"/>
            <a:headEnd/>
            <a:tailEnd/>
          </a:ln>
          <a:effectLst/>
        </p:spPr>
      </p:pic>
      <p:pic>
        <p:nvPicPr>
          <p:cNvPr id="37902" name="Picture 14"/>
          <p:cNvPicPr>
            <a:picLocks noChangeAspect="1" noChangeArrowheads="1"/>
          </p:cNvPicPr>
          <p:nvPr/>
        </p:nvPicPr>
        <p:blipFill>
          <a:blip r:embed="rId6" cstate="print"/>
          <a:srcRect/>
          <a:stretch>
            <a:fillRect/>
          </a:stretch>
        </p:blipFill>
        <p:spPr bwMode="auto">
          <a:xfrm>
            <a:off x="1752600" y="4808538"/>
            <a:ext cx="1223963" cy="2049462"/>
          </a:xfrm>
          <a:prstGeom prst="rect">
            <a:avLst/>
          </a:prstGeom>
          <a:noFill/>
          <a:ln w="9525">
            <a:noFill/>
            <a:miter lim="800000"/>
            <a:headEnd/>
            <a:tailEnd/>
          </a:ln>
          <a:effectLst/>
        </p:spPr>
      </p:pic>
      <p:sp>
        <p:nvSpPr>
          <p:cNvPr id="37903" name="Text Box 15"/>
          <p:cNvSpPr txBox="1">
            <a:spLocks noChangeArrowheads="1"/>
          </p:cNvSpPr>
          <p:nvPr/>
        </p:nvSpPr>
        <p:spPr bwMode="auto">
          <a:xfrm>
            <a:off x="609600" y="3581400"/>
            <a:ext cx="2286000" cy="457200"/>
          </a:xfrm>
          <a:prstGeom prst="rect">
            <a:avLst/>
          </a:prstGeom>
          <a:noFill/>
          <a:ln w="9525">
            <a:noFill/>
            <a:miter lim="800000"/>
            <a:headEnd/>
            <a:tailEnd/>
          </a:ln>
          <a:effectLst/>
        </p:spPr>
        <p:txBody>
          <a:bodyPr>
            <a:spAutoFit/>
          </a:bodyPr>
          <a:lstStyle/>
          <a:p>
            <a:pPr>
              <a:spcBef>
                <a:spcPct val="50000"/>
              </a:spcBef>
            </a:pPr>
            <a:r>
              <a:rPr lang="en-US"/>
              <a:t>Hospital Care</a:t>
            </a:r>
          </a:p>
        </p:txBody>
      </p:sp>
      <p:sp>
        <p:nvSpPr>
          <p:cNvPr id="37904" name="Text Box 16"/>
          <p:cNvSpPr txBox="1">
            <a:spLocks noChangeArrowheads="1"/>
          </p:cNvSpPr>
          <p:nvPr/>
        </p:nvSpPr>
        <p:spPr bwMode="auto">
          <a:xfrm>
            <a:off x="5562600" y="4343400"/>
            <a:ext cx="3048000" cy="457200"/>
          </a:xfrm>
          <a:prstGeom prst="rect">
            <a:avLst/>
          </a:prstGeom>
          <a:noFill/>
          <a:ln w="9525">
            <a:noFill/>
            <a:miter lim="800000"/>
            <a:headEnd/>
            <a:tailEnd/>
          </a:ln>
          <a:effectLst/>
        </p:spPr>
        <p:txBody>
          <a:bodyPr>
            <a:spAutoFit/>
          </a:bodyPr>
          <a:lstStyle/>
          <a:p>
            <a:pPr>
              <a:spcBef>
                <a:spcPct val="50000"/>
              </a:spcBef>
            </a:pPr>
            <a:r>
              <a:rPr lang="en-US"/>
              <a:t>   Community Care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5C4867A3-074B-441A-BE0E-3FA62BD141A0}" type="slidenum">
              <a:rPr lang="en-US"/>
              <a:pPr/>
              <a:t>32</a:t>
            </a:fld>
            <a:endParaRPr lang="en-US"/>
          </a:p>
        </p:txBody>
      </p:sp>
      <p:sp>
        <p:nvSpPr>
          <p:cNvPr id="39938" name="Rectangle 2"/>
          <p:cNvSpPr>
            <a:spLocks noGrp="1" noChangeArrowheads="1"/>
          </p:cNvSpPr>
          <p:nvPr>
            <p:ph type="title"/>
          </p:nvPr>
        </p:nvSpPr>
        <p:spPr/>
        <p:txBody>
          <a:bodyPr/>
          <a:lstStyle/>
          <a:p>
            <a:r>
              <a:rPr lang="en-US"/>
              <a:t>Preventive Networks</a:t>
            </a:r>
            <a:br>
              <a:rPr lang="en-US"/>
            </a:br>
            <a:r>
              <a:rPr lang="en-US"/>
              <a:t>Church,Family, Home, Friends, Work </a:t>
            </a:r>
          </a:p>
        </p:txBody>
      </p:sp>
      <p:pic>
        <p:nvPicPr>
          <p:cNvPr id="39939" name="Picture 3"/>
          <p:cNvPicPr>
            <a:picLocks noChangeAspect="1" noChangeArrowheads="1"/>
          </p:cNvPicPr>
          <p:nvPr/>
        </p:nvPicPr>
        <p:blipFill>
          <a:blip r:embed="rId3" cstate="print"/>
          <a:srcRect/>
          <a:stretch>
            <a:fillRect/>
          </a:stretch>
        </p:blipFill>
        <p:spPr bwMode="auto">
          <a:xfrm>
            <a:off x="609600" y="1524000"/>
            <a:ext cx="1438275" cy="2049463"/>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cstate="print"/>
          <a:srcRect/>
          <a:stretch>
            <a:fillRect/>
          </a:stretch>
        </p:blipFill>
        <p:spPr bwMode="auto">
          <a:xfrm>
            <a:off x="762000" y="4267200"/>
            <a:ext cx="1116013" cy="2060575"/>
          </a:xfrm>
          <a:prstGeom prst="rect">
            <a:avLst/>
          </a:prstGeom>
          <a:noFill/>
          <a:ln w="9525">
            <a:noFill/>
            <a:miter lim="800000"/>
            <a:headEnd/>
            <a:tailEnd/>
          </a:ln>
          <a:effectLst/>
        </p:spPr>
      </p:pic>
      <p:pic>
        <p:nvPicPr>
          <p:cNvPr id="39941" name="Picture 5"/>
          <p:cNvPicPr>
            <a:picLocks noChangeAspect="1" noChangeArrowheads="1"/>
          </p:cNvPicPr>
          <p:nvPr/>
        </p:nvPicPr>
        <p:blipFill>
          <a:blip r:embed="rId5" cstate="print"/>
          <a:srcRect/>
          <a:stretch>
            <a:fillRect/>
          </a:stretch>
        </p:blipFill>
        <p:spPr bwMode="auto">
          <a:xfrm>
            <a:off x="6019800" y="1828800"/>
            <a:ext cx="1663700" cy="1641475"/>
          </a:xfrm>
          <a:prstGeom prst="rect">
            <a:avLst/>
          </a:prstGeom>
          <a:noFill/>
          <a:ln w="9525">
            <a:noFill/>
            <a:miter lim="800000"/>
            <a:headEnd/>
            <a:tailEnd/>
          </a:ln>
          <a:effectLst/>
        </p:spPr>
      </p:pic>
      <p:pic>
        <p:nvPicPr>
          <p:cNvPr id="39942" name="Picture 6"/>
          <p:cNvPicPr>
            <a:picLocks noChangeAspect="1" noChangeArrowheads="1"/>
          </p:cNvPicPr>
          <p:nvPr/>
        </p:nvPicPr>
        <p:blipFill>
          <a:blip r:embed="rId6" cstate="print"/>
          <a:srcRect/>
          <a:stretch>
            <a:fillRect/>
          </a:stretch>
        </p:blipFill>
        <p:spPr bwMode="auto">
          <a:xfrm>
            <a:off x="3429000" y="2438400"/>
            <a:ext cx="1212850" cy="2049463"/>
          </a:xfrm>
          <a:prstGeom prst="rect">
            <a:avLst/>
          </a:prstGeom>
          <a:noFill/>
          <a:ln w="9525">
            <a:noFill/>
            <a:miter lim="800000"/>
            <a:headEnd/>
            <a:tailEnd/>
          </a:ln>
          <a:effectLst/>
        </p:spPr>
      </p:pic>
      <p:pic>
        <p:nvPicPr>
          <p:cNvPr id="39943" name="Picture 7"/>
          <p:cNvPicPr>
            <a:picLocks noChangeAspect="1" noChangeArrowheads="1"/>
          </p:cNvPicPr>
          <p:nvPr/>
        </p:nvPicPr>
        <p:blipFill>
          <a:blip r:embed="rId7" cstate="print"/>
          <a:srcRect/>
          <a:stretch>
            <a:fillRect/>
          </a:stretch>
        </p:blipFill>
        <p:spPr bwMode="auto">
          <a:xfrm>
            <a:off x="5943600" y="5029200"/>
            <a:ext cx="2716213" cy="1223963"/>
          </a:xfrm>
          <a:prstGeom prst="rect">
            <a:avLst/>
          </a:prstGeom>
          <a:noFill/>
          <a:ln w="9525">
            <a:noFill/>
            <a:miter lim="800000"/>
            <a:headEnd/>
            <a:tailEnd/>
          </a:ln>
          <a:effectLst/>
        </p:spPr>
      </p:pic>
      <p:pic>
        <p:nvPicPr>
          <p:cNvPr id="39944" name="Picture 8"/>
          <p:cNvPicPr>
            <a:picLocks noChangeAspect="1" noChangeArrowheads="1"/>
          </p:cNvPicPr>
          <p:nvPr/>
        </p:nvPicPr>
        <p:blipFill>
          <a:blip r:embed="rId8" cstate="print"/>
          <a:srcRect/>
          <a:stretch>
            <a:fillRect/>
          </a:stretch>
        </p:blipFill>
        <p:spPr bwMode="auto">
          <a:xfrm>
            <a:off x="2590800" y="4648200"/>
            <a:ext cx="2716213" cy="1931988"/>
          </a:xfrm>
          <a:prstGeom prst="rect">
            <a:avLst/>
          </a:prstGeom>
          <a:noFill/>
          <a:ln w="9525">
            <a:noFill/>
            <a:miter lim="800000"/>
            <a:headEnd/>
            <a:tailEnd/>
          </a:ln>
          <a:effectLst/>
        </p:spPr>
      </p:pic>
      <p:sp>
        <p:nvSpPr>
          <p:cNvPr id="39945" name="Line 9"/>
          <p:cNvSpPr>
            <a:spLocks noChangeShapeType="1"/>
          </p:cNvSpPr>
          <p:nvPr/>
        </p:nvSpPr>
        <p:spPr bwMode="auto">
          <a:xfrm>
            <a:off x="2133600" y="3048000"/>
            <a:ext cx="1219200" cy="8382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9946" name="Line 10"/>
          <p:cNvSpPr>
            <a:spLocks noChangeShapeType="1"/>
          </p:cNvSpPr>
          <p:nvPr/>
        </p:nvSpPr>
        <p:spPr bwMode="auto">
          <a:xfrm flipV="1">
            <a:off x="1981200" y="4267200"/>
            <a:ext cx="1219200" cy="9144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9947" name="Line 11"/>
          <p:cNvSpPr>
            <a:spLocks noChangeShapeType="1"/>
          </p:cNvSpPr>
          <p:nvPr/>
        </p:nvSpPr>
        <p:spPr bwMode="auto">
          <a:xfrm flipH="1" flipV="1">
            <a:off x="4572000" y="4038600"/>
            <a:ext cx="2438400" cy="7620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9948" name="Line 12"/>
          <p:cNvSpPr>
            <a:spLocks noChangeShapeType="1"/>
          </p:cNvSpPr>
          <p:nvPr/>
        </p:nvSpPr>
        <p:spPr bwMode="auto">
          <a:xfrm flipH="1">
            <a:off x="4343400" y="2438400"/>
            <a:ext cx="1828800" cy="990600"/>
          </a:xfrm>
          <a:prstGeom prst="line">
            <a:avLst/>
          </a:prstGeom>
          <a:noFill/>
          <a:ln w="9525">
            <a:solidFill>
              <a:schemeClr val="tx1"/>
            </a:solidFill>
            <a:round/>
            <a:headEnd/>
            <a:tailEnd type="triangle" w="med" len="med"/>
          </a:ln>
          <a:effectLst/>
        </p:spPr>
        <p:txBody>
          <a:bodyPr wrap="none" anchor="ctr"/>
          <a:lstStyle/>
          <a:p>
            <a:endParaRPr lang="ar-JO"/>
          </a:p>
        </p:txBody>
      </p:sp>
      <p:sp>
        <p:nvSpPr>
          <p:cNvPr id="39949" name="Line 13"/>
          <p:cNvSpPr>
            <a:spLocks noChangeShapeType="1"/>
          </p:cNvSpPr>
          <p:nvPr/>
        </p:nvSpPr>
        <p:spPr bwMode="auto">
          <a:xfrm flipV="1">
            <a:off x="3810000" y="4572000"/>
            <a:ext cx="0" cy="228600"/>
          </a:xfrm>
          <a:prstGeom prst="line">
            <a:avLst/>
          </a:prstGeom>
          <a:noFill/>
          <a:ln w="9525">
            <a:solidFill>
              <a:schemeClr val="tx1"/>
            </a:solidFill>
            <a:round/>
            <a:headEnd/>
            <a:tailEnd type="triangle" w="med" len="med"/>
          </a:ln>
          <a:effectLst/>
        </p:spPr>
        <p:txBody>
          <a:bodyPr wrap="none" anchor="ctr"/>
          <a:lstStyle/>
          <a:p>
            <a:endParaRPr lang="ar-J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AF94443-FA95-4D0B-B4C3-D29EA8349500}" type="slidenum">
              <a:rPr lang="en-US"/>
              <a:pPr/>
              <a:t>33</a:t>
            </a:fld>
            <a:endParaRPr lang="en-US"/>
          </a:p>
        </p:txBody>
      </p:sp>
      <p:sp>
        <p:nvSpPr>
          <p:cNvPr id="49154" name="Rectangle 2"/>
          <p:cNvSpPr>
            <a:spLocks noGrp="1" noChangeArrowheads="1"/>
          </p:cNvSpPr>
          <p:nvPr>
            <p:ph type="title"/>
          </p:nvPr>
        </p:nvSpPr>
        <p:spPr/>
        <p:txBody>
          <a:bodyPr/>
          <a:lstStyle/>
          <a:p>
            <a:r>
              <a:rPr lang="en-US" sz="3600"/>
              <a:t>Mental Handicap/learning disability</a:t>
            </a:r>
            <a:endParaRPr lang="en-US"/>
          </a:p>
        </p:txBody>
      </p:sp>
      <p:pic>
        <p:nvPicPr>
          <p:cNvPr id="49156" name="Picture 4"/>
          <p:cNvPicPr>
            <a:picLocks noChangeAspect="1" noChangeArrowheads="1"/>
          </p:cNvPicPr>
          <p:nvPr/>
        </p:nvPicPr>
        <p:blipFill>
          <a:blip r:embed="rId3" cstate="print"/>
          <a:srcRect/>
          <a:stretch>
            <a:fillRect/>
          </a:stretch>
        </p:blipFill>
        <p:spPr bwMode="auto">
          <a:xfrm>
            <a:off x="4013200" y="2713038"/>
            <a:ext cx="1116013" cy="2060575"/>
          </a:xfrm>
          <a:prstGeom prst="rect">
            <a:avLst/>
          </a:prstGeom>
          <a:noFill/>
          <a:ln w="9525">
            <a:noFill/>
            <a:miter lim="800000"/>
            <a:headEnd/>
            <a:tailEnd/>
          </a:ln>
          <a:effectLst/>
        </p:spPr>
      </p:pic>
      <p:sp>
        <p:nvSpPr>
          <p:cNvPr id="49157" name="Text Box 5"/>
          <p:cNvSpPr txBox="1">
            <a:spLocks noChangeArrowheads="1"/>
          </p:cNvSpPr>
          <p:nvPr/>
        </p:nvSpPr>
        <p:spPr bwMode="auto">
          <a:xfrm>
            <a:off x="838200" y="5181600"/>
            <a:ext cx="7353300" cy="457200"/>
          </a:xfrm>
          <a:prstGeom prst="rect">
            <a:avLst/>
          </a:prstGeom>
          <a:noFill/>
          <a:ln w="9525">
            <a:noFill/>
            <a:miter lim="800000"/>
            <a:headEnd/>
            <a:tailEnd/>
          </a:ln>
          <a:effectLst/>
        </p:spPr>
        <p:txBody>
          <a:bodyPr>
            <a:spAutoFit/>
          </a:bodyPr>
          <a:lstStyle/>
          <a:p>
            <a:pPr>
              <a:spcBef>
                <a:spcPct val="50000"/>
              </a:spcBef>
            </a:pPr>
            <a:r>
              <a:rPr lang="en-US"/>
              <a:t>The mind of a young child in the body of an adult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sp>
        <p:nvSpPr>
          <p:cNvPr id="5" name="Content Placeholder 4"/>
          <p:cNvSpPr>
            <a:spLocks noGrp="1"/>
          </p:cNvSpPr>
          <p:nvPr>
            <p:ph idx="1"/>
          </p:nvPr>
        </p:nvSpPr>
        <p:spPr/>
        <p:txBody>
          <a:bodyPr/>
          <a:lstStyle/>
          <a:p>
            <a:r>
              <a:rPr lang="en-US" dirty="0" smtClean="0"/>
              <a:t>Mental handicap or learning disability is about those people in the lowest 3% of the IQ curve.</a:t>
            </a:r>
          </a:p>
          <a:p>
            <a:r>
              <a:rPr lang="en-US" dirty="0" smtClean="0"/>
              <a:t> The incidence of severe Mental Handicap is 3 per 1,000 (IQ &lt; 50) and may be the consequence of genetic abnormality, chromosome disorders or severe brain damage.</a:t>
            </a:r>
          </a:p>
          <a:p>
            <a:endParaRPr lang="ar-JO" dirty="0"/>
          </a:p>
        </p:txBody>
      </p:sp>
      <p:sp>
        <p:nvSpPr>
          <p:cNvPr id="3" name="Slide Number Placeholder 2"/>
          <p:cNvSpPr>
            <a:spLocks noGrp="1"/>
          </p:cNvSpPr>
          <p:nvPr>
            <p:ph type="sldNum" sz="quarter" idx="12"/>
          </p:nvPr>
        </p:nvSpPr>
        <p:spPr/>
        <p:txBody>
          <a:bodyPr/>
          <a:lstStyle/>
          <a:p>
            <a:fld id="{35C49E08-D651-46B6-850F-60B65FDD0B7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3600"/>
              <a:t>Gender Differences in </a:t>
            </a:r>
            <a:br>
              <a:rPr lang="en-US" sz="3600"/>
            </a:br>
            <a:r>
              <a:rPr lang="en-US" sz="3600"/>
              <a:t>Mental Health Problems Worldwide</a:t>
            </a:r>
            <a:br>
              <a:rPr lang="en-US" sz="3600"/>
            </a:br>
            <a:r>
              <a:rPr lang="en-US" sz="2400"/>
              <a:t>Percentage of DALYs* Lost</a:t>
            </a:r>
            <a:endParaRPr lang="en-US" sz="3600">
              <a:solidFill>
                <a:schemeClr val="bg2"/>
              </a:solidFill>
            </a:endParaRPr>
          </a:p>
        </p:txBody>
      </p:sp>
      <p:pic>
        <p:nvPicPr>
          <p:cNvPr id="356355" name="Picture 3" descr="2005_07_27_13_47_10_Page_04"/>
          <p:cNvPicPr>
            <a:picLocks noGrp="1" noChangeAspect="1" noChangeArrowheads="1"/>
          </p:cNvPicPr>
          <p:nvPr>
            <p:ph sz="half" idx="2"/>
          </p:nvPr>
        </p:nvPicPr>
        <p:blipFill>
          <a:blip r:embed="rId3" cstate="print"/>
          <a:srcRect l="24849" t="53477" r="35519" b="9705"/>
          <a:stretch>
            <a:fillRect/>
          </a:stretch>
        </p:blipFill>
        <p:spPr>
          <a:xfrm>
            <a:off x="4152900" y="2021305"/>
            <a:ext cx="4991100" cy="4836695"/>
          </a:xfrm>
          <a:ln/>
        </p:spPr>
      </p:pic>
      <p:pic>
        <p:nvPicPr>
          <p:cNvPr id="356356" name="Picture 4" descr="2005_07_27_13_47_10_Page_04"/>
          <p:cNvPicPr>
            <a:picLocks noGrp="1" noChangeAspect="1" noChangeArrowheads="1"/>
          </p:cNvPicPr>
          <p:nvPr>
            <p:ph sz="half" idx="1"/>
          </p:nvPr>
        </p:nvPicPr>
        <p:blipFill>
          <a:blip r:embed="rId3" cstate="print">
            <a:lum contrast="6000"/>
          </a:blip>
          <a:srcRect l="24849" t="19910" r="38927" b="47252"/>
          <a:stretch>
            <a:fillRect/>
          </a:stretch>
        </p:blipFill>
        <p:spPr>
          <a:xfrm>
            <a:off x="0" y="2021305"/>
            <a:ext cx="4216400" cy="4836695"/>
          </a:xfrm>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Suicide Rates in the World</a:t>
            </a:r>
            <a:endParaRPr lang="en-US">
              <a:solidFill>
                <a:schemeClr val="bg2"/>
              </a:solidFill>
            </a:endParaRPr>
          </a:p>
        </p:txBody>
      </p:sp>
      <p:pic>
        <p:nvPicPr>
          <p:cNvPr id="362499" name="Picture 3" descr="2005_07_27_13_47_10_Page_13"/>
          <p:cNvPicPr>
            <a:picLocks noGrp="1" noChangeAspect="1" noChangeArrowheads="1"/>
          </p:cNvPicPr>
          <p:nvPr>
            <p:ph idx="1"/>
          </p:nvPr>
        </p:nvPicPr>
        <p:blipFill>
          <a:blip r:embed="rId3" cstate="print">
            <a:clrChange>
              <a:clrFrom>
                <a:srgbClr val="FFFEFF"/>
              </a:clrFrom>
              <a:clrTo>
                <a:srgbClr val="FFFEFF">
                  <a:alpha val="0"/>
                </a:srgbClr>
              </a:clrTo>
            </a:clrChange>
          </a:blip>
          <a:srcRect l="6731" t="12428" r="1923" b="16727"/>
          <a:stretch>
            <a:fillRect/>
          </a:stretch>
        </p:blipFill>
        <p:spPr>
          <a:xfrm rot="21598268">
            <a:off x="685800" y="1752600"/>
            <a:ext cx="7200900" cy="4321175"/>
          </a:xfrm>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28600" y="762000"/>
            <a:ext cx="8610600" cy="1828800"/>
          </a:xfrm>
        </p:spPr>
        <p:txBody>
          <a:bodyPr/>
          <a:lstStyle/>
          <a:p>
            <a:r>
              <a:rPr lang="en-US" sz="4500"/>
              <a:t>Relationship of Suicide and Mental Illness</a:t>
            </a:r>
            <a:endParaRPr lang="en-US" sz="4500" b="1">
              <a:solidFill>
                <a:schemeClr val="bg2"/>
              </a:solidFill>
            </a:endParaRPr>
          </a:p>
        </p:txBody>
      </p:sp>
      <p:sp>
        <p:nvSpPr>
          <p:cNvPr id="364547" name="Rectangle 3"/>
          <p:cNvSpPr>
            <a:spLocks noGrp="1" noChangeArrowheads="1"/>
          </p:cNvSpPr>
          <p:nvPr>
            <p:ph type="body" idx="1"/>
          </p:nvPr>
        </p:nvSpPr>
        <p:spPr>
          <a:xfrm>
            <a:off x="533400" y="2743200"/>
            <a:ext cx="8229600" cy="3886200"/>
          </a:xfrm>
        </p:spPr>
        <p:txBody>
          <a:bodyPr/>
          <a:lstStyle/>
          <a:p>
            <a:pPr>
              <a:lnSpc>
                <a:spcPct val="90000"/>
              </a:lnSpc>
            </a:pPr>
            <a:r>
              <a:rPr lang="en-US" sz="2800"/>
              <a:t>According to US psychiatrists, 90% of those who commit suicide have a diagnosed mental illness, most often major depressive disorder. This is disputed.</a:t>
            </a:r>
          </a:p>
          <a:p>
            <a:pPr>
              <a:lnSpc>
                <a:spcPct val="90000"/>
              </a:lnSpc>
            </a:pPr>
            <a:endParaRPr lang="en-US" sz="2800"/>
          </a:p>
          <a:p>
            <a:pPr>
              <a:lnSpc>
                <a:spcPct val="90000"/>
              </a:lnSpc>
            </a:pPr>
            <a:endParaRPr lang="en-US" sz="2400"/>
          </a:p>
          <a:p>
            <a:pPr>
              <a:lnSpc>
                <a:spcPct val="90000"/>
              </a:lnSpc>
            </a:pPr>
            <a:endParaRPr lang="en-US" sz="2400"/>
          </a:p>
          <a:p>
            <a:pPr>
              <a:lnSpc>
                <a:spcPct val="90000"/>
              </a:lnSpc>
              <a:buFont typeface="Wingdings" pitchFamily="2" charset="2"/>
              <a:buNone/>
            </a:pPr>
            <a:endParaRPr lang="en-US" sz="2400"/>
          </a:p>
          <a:p>
            <a:pPr>
              <a:lnSpc>
                <a:spcPct val="90000"/>
              </a:lnSpc>
              <a:buFont typeface="Wingdings" pitchFamily="2" charset="2"/>
              <a:buNone/>
            </a:pPr>
            <a:endParaRPr lang="en-US" sz="18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2005_07_27_13_49_24_Page_09"/>
          <p:cNvPicPr>
            <a:picLocks noGrp="1" noChangeAspect="1" noChangeArrowheads="1"/>
          </p:cNvPicPr>
          <p:nvPr>
            <p:ph idx="1"/>
          </p:nvPr>
        </p:nvPicPr>
        <p:blipFill>
          <a:blip r:embed="rId3" cstate="print"/>
          <a:srcRect/>
          <a:stretch>
            <a:fillRect/>
          </a:stretch>
        </p:blipFill>
        <p:spPr>
          <a:xfrm rot="21540000">
            <a:off x="-3307" y="1780667"/>
            <a:ext cx="9147646" cy="5075712"/>
          </a:xfrm>
          <a:ln/>
        </p:spPr>
      </p:pic>
      <p:sp>
        <p:nvSpPr>
          <p:cNvPr id="374787" name="Rectangle 3"/>
          <p:cNvSpPr>
            <a:spLocks noGrp="1" noChangeArrowheads="1"/>
          </p:cNvSpPr>
          <p:nvPr>
            <p:ph type="title"/>
          </p:nvPr>
        </p:nvSpPr>
        <p:spPr/>
        <p:txBody>
          <a:bodyPr/>
          <a:lstStyle/>
          <a:p>
            <a:r>
              <a:rPr lang="en-US" b="1"/>
              <a:t>Burden vs. Budget</a:t>
            </a:r>
            <a:endParaRPr lang="en-US">
              <a:solidFill>
                <a:schemeClr val="bg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943810" y="902368"/>
            <a:ext cx="2826085" cy="2435725"/>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957178" y="3665620"/>
            <a:ext cx="2826085" cy="2412481"/>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5334000" y="902368"/>
            <a:ext cx="2931696" cy="2431715"/>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347368" y="3661610"/>
            <a:ext cx="2931696" cy="2416491"/>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3772830" y="514683"/>
            <a:ext cx="1561170" cy="775370"/>
          </a:xfrm>
          <a:prstGeom prst="roundRect">
            <a:avLst/>
          </a:prstGeom>
          <a:solidFill>
            <a:srgbClr val="215968"/>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8" name="Rounded Rectangle 27"/>
          <p:cNvSpPr/>
          <p:nvPr/>
        </p:nvSpPr>
        <p:spPr>
          <a:xfrm>
            <a:off x="7463590" y="3126872"/>
            <a:ext cx="1561170" cy="775370"/>
          </a:xfrm>
          <a:prstGeom prst="roundRect">
            <a:avLst/>
          </a:prstGeom>
          <a:solidFill>
            <a:srgbClr val="21596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FFFFFF"/>
                </a:solidFill>
              </a:rPr>
              <a:t>Non-Communicable</a:t>
            </a:r>
          </a:p>
          <a:p>
            <a:pPr algn="ctr"/>
            <a:r>
              <a:rPr lang="en-US" sz="1600">
                <a:solidFill>
                  <a:srgbClr val="FFFFFF"/>
                </a:solidFill>
              </a:rPr>
              <a:t>Disorders</a:t>
            </a:r>
          </a:p>
        </p:txBody>
      </p:sp>
      <p:sp>
        <p:nvSpPr>
          <p:cNvPr id="32" name="Rounded Rectangle 31"/>
          <p:cNvSpPr/>
          <p:nvPr/>
        </p:nvSpPr>
        <p:spPr>
          <a:xfrm>
            <a:off x="3783263" y="5690416"/>
            <a:ext cx="1561170" cy="775370"/>
          </a:xfrm>
          <a:prstGeom prst="roundRect">
            <a:avLst/>
          </a:prstGeom>
          <a:solidFill>
            <a:srgbClr val="21596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FFFFFF"/>
                </a:solidFill>
              </a:rPr>
              <a:t>Poverty</a:t>
            </a:r>
            <a:endParaRPr lang="en-US">
              <a:solidFill>
                <a:srgbClr val="FFFFFF"/>
              </a:solidFill>
            </a:endParaRPr>
          </a:p>
        </p:txBody>
      </p:sp>
      <p:sp>
        <p:nvSpPr>
          <p:cNvPr id="34" name="Rounded Rectangle 33"/>
          <p:cNvSpPr/>
          <p:nvPr/>
        </p:nvSpPr>
        <p:spPr>
          <a:xfrm>
            <a:off x="143728" y="3146568"/>
            <a:ext cx="1561170" cy="775370"/>
          </a:xfrm>
          <a:prstGeom prst="roundRect">
            <a:avLst/>
          </a:prstGeom>
          <a:solidFill>
            <a:schemeClr val="accent5">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FFFFFF"/>
                </a:solidFill>
              </a:rPr>
              <a:t>Disability</a:t>
            </a:r>
          </a:p>
        </p:txBody>
      </p:sp>
      <p:sp>
        <p:nvSpPr>
          <p:cNvPr id="5" name="Rectangle 4"/>
          <p:cNvSpPr/>
          <p:nvPr/>
        </p:nvSpPr>
        <p:spPr>
          <a:xfrm>
            <a:off x="3827971" y="579202"/>
            <a:ext cx="1447954" cy="584776"/>
          </a:xfrm>
          <a:prstGeom prst="rect">
            <a:avLst/>
          </a:prstGeom>
        </p:spPr>
        <p:txBody>
          <a:bodyPr wrap="square">
            <a:spAutoFit/>
          </a:bodyPr>
          <a:lstStyle/>
          <a:p>
            <a:pPr algn="ctr"/>
            <a:r>
              <a:rPr lang="en-US" sz="1600">
                <a:solidFill>
                  <a:srgbClr val="FFFFFF"/>
                </a:solidFill>
              </a:rPr>
              <a:t>Mental Disorders</a:t>
            </a:r>
          </a:p>
        </p:txBody>
      </p:sp>
      <p:cxnSp>
        <p:nvCxnSpPr>
          <p:cNvPr id="19" name="Straight Connector 18"/>
          <p:cNvCxnSpPr/>
          <p:nvPr/>
        </p:nvCxnSpPr>
        <p:spPr>
          <a:xfrm flipV="1">
            <a:off x="1705809" y="3514557"/>
            <a:ext cx="5757781" cy="401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51948" y="1290053"/>
            <a:ext cx="13368" cy="4400363"/>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159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4541606-567C-4EE0-BB55-E13B327A4B9A}" type="slidenum">
              <a:rPr lang="en-US"/>
              <a:pPr/>
              <a:t>4</a:t>
            </a:fld>
            <a:endParaRPr lang="en-US"/>
          </a:p>
        </p:txBody>
      </p:sp>
      <p:sp>
        <p:nvSpPr>
          <p:cNvPr id="30722" name="Rectangle 2"/>
          <p:cNvSpPr>
            <a:spLocks noGrp="1" noChangeArrowheads="1"/>
          </p:cNvSpPr>
          <p:nvPr>
            <p:ph type="title"/>
          </p:nvPr>
        </p:nvSpPr>
        <p:spPr/>
        <p:txBody>
          <a:bodyPr/>
          <a:lstStyle/>
          <a:p>
            <a:r>
              <a:rPr lang="en-US"/>
              <a:t>Discrete model</a:t>
            </a:r>
          </a:p>
        </p:txBody>
      </p:sp>
      <p:sp>
        <p:nvSpPr>
          <p:cNvPr id="30723" name="Rectangle 3"/>
          <p:cNvSpPr>
            <a:spLocks noGrp="1" noChangeArrowheads="1"/>
          </p:cNvSpPr>
          <p:nvPr>
            <p:ph type="body" idx="1"/>
          </p:nvPr>
        </p:nvSpPr>
        <p:spPr>
          <a:xfrm>
            <a:off x="1169988" y="1524000"/>
            <a:ext cx="7772400" cy="4537075"/>
          </a:xfrm>
        </p:spPr>
        <p:txBody>
          <a:bodyPr/>
          <a:lstStyle/>
          <a:p>
            <a:r>
              <a:rPr lang="en-US"/>
              <a:t>Some people are mentally healthy; others have specific mental disorders.  </a:t>
            </a:r>
          </a:p>
          <a:p>
            <a:r>
              <a:rPr lang="en-US"/>
              <a:t>“Decision trees” can distinguish who has a specific mental disease and who doesn’t. </a:t>
            </a:r>
          </a:p>
        </p:txBody>
      </p:sp>
      <p:sp>
        <p:nvSpPr>
          <p:cNvPr id="30724" name="Oval 4"/>
          <p:cNvSpPr>
            <a:spLocks noChangeArrowheads="1"/>
          </p:cNvSpPr>
          <p:nvPr/>
        </p:nvSpPr>
        <p:spPr bwMode="auto">
          <a:xfrm>
            <a:off x="1600200" y="4800600"/>
            <a:ext cx="1905000" cy="1752600"/>
          </a:xfrm>
          <a:prstGeom prst="ellipse">
            <a:avLst/>
          </a:prstGeom>
          <a:solidFill>
            <a:schemeClr val="accent1"/>
          </a:solidFill>
          <a:ln w="9525">
            <a:solidFill>
              <a:schemeClr val="tx1"/>
            </a:solidFill>
            <a:round/>
            <a:headEnd/>
            <a:tailEnd/>
          </a:ln>
          <a:effectLst/>
        </p:spPr>
        <p:txBody>
          <a:bodyPr wrap="none" anchor="ctr"/>
          <a:lstStyle/>
          <a:p>
            <a:endParaRPr lang="ar-JO"/>
          </a:p>
        </p:txBody>
      </p:sp>
      <p:sp>
        <p:nvSpPr>
          <p:cNvPr id="30725" name="Oval 5"/>
          <p:cNvSpPr>
            <a:spLocks noChangeArrowheads="1"/>
          </p:cNvSpPr>
          <p:nvPr/>
        </p:nvSpPr>
        <p:spPr bwMode="auto">
          <a:xfrm>
            <a:off x="5715000" y="4724400"/>
            <a:ext cx="1905000" cy="1752600"/>
          </a:xfrm>
          <a:prstGeom prst="ellipse">
            <a:avLst/>
          </a:prstGeom>
          <a:solidFill>
            <a:schemeClr val="accent1"/>
          </a:solidFill>
          <a:ln w="9525">
            <a:solidFill>
              <a:schemeClr val="tx1"/>
            </a:solidFill>
            <a:round/>
            <a:headEnd/>
            <a:tailEnd/>
          </a:ln>
          <a:effectLst/>
        </p:spPr>
        <p:txBody>
          <a:bodyPr wrap="none" anchor="ctr"/>
          <a:lstStyle/>
          <a:p>
            <a:endParaRPr lang="ar-JO"/>
          </a:p>
        </p:txBody>
      </p:sp>
      <p:sp>
        <p:nvSpPr>
          <p:cNvPr id="30726" name="Text Box 6"/>
          <p:cNvSpPr txBox="1">
            <a:spLocks noChangeArrowheads="1"/>
          </p:cNvSpPr>
          <p:nvPr/>
        </p:nvSpPr>
        <p:spPr bwMode="auto">
          <a:xfrm>
            <a:off x="1981200" y="3886200"/>
            <a:ext cx="1600200" cy="822325"/>
          </a:xfrm>
          <a:prstGeom prst="rect">
            <a:avLst/>
          </a:prstGeom>
          <a:noFill/>
          <a:ln w="9525">
            <a:noFill/>
            <a:miter lim="800000"/>
            <a:headEnd/>
            <a:tailEnd/>
          </a:ln>
          <a:effectLst/>
        </p:spPr>
        <p:txBody>
          <a:bodyPr>
            <a:spAutoFit/>
          </a:bodyPr>
          <a:lstStyle/>
          <a:p>
            <a:pPr>
              <a:spcBef>
                <a:spcPct val="50000"/>
              </a:spcBef>
            </a:pPr>
            <a:r>
              <a:rPr lang="en-US"/>
              <a:t>Mentally Healthy</a:t>
            </a:r>
          </a:p>
        </p:txBody>
      </p:sp>
      <p:sp>
        <p:nvSpPr>
          <p:cNvPr id="30727" name="Text Box 7"/>
          <p:cNvSpPr txBox="1">
            <a:spLocks noChangeArrowheads="1"/>
          </p:cNvSpPr>
          <p:nvPr/>
        </p:nvSpPr>
        <p:spPr bwMode="auto">
          <a:xfrm>
            <a:off x="5715000" y="3962400"/>
            <a:ext cx="1676400" cy="457200"/>
          </a:xfrm>
          <a:prstGeom prst="rect">
            <a:avLst/>
          </a:prstGeom>
          <a:noFill/>
          <a:ln w="9525">
            <a:noFill/>
            <a:miter lim="800000"/>
            <a:headEnd/>
            <a:tailEnd/>
          </a:ln>
          <a:effectLst/>
        </p:spPr>
        <p:txBody>
          <a:bodyPr>
            <a:spAutoFit/>
          </a:bodyPr>
          <a:lstStyle/>
          <a:p>
            <a:pPr>
              <a:spcBef>
                <a:spcPct val="50000"/>
              </a:spcBef>
            </a:pPr>
            <a:r>
              <a:rPr lang="en-US"/>
              <a:t>Mentally 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sp>
        <p:nvSpPr>
          <p:cNvPr id="5" name="Content Placeholder 4"/>
          <p:cNvSpPr>
            <a:spLocks noGrp="1"/>
          </p:cNvSpPr>
          <p:nvPr>
            <p:ph idx="1"/>
          </p:nvPr>
        </p:nvSpPr>
        <p:spPr/>
        <p:txBody>
          <a:bodyPr/>
          <a:lstStyle/>
          <a:p>
            <a:r>
              <a:rPr lang="en-US" dirty="0" smtClean="0"/>
              <a:t>YLLs: Years of life lost </a:t>
            </a:r>
          </a:p>
          <a:p>
            <a:pPr>
              <a:buNone/>
            </a:pPr>
            <a:r>
              <a:rPr lang="en-US" dirty="0" smtClean="0"/>
              <a:t>   YLDs = Years Lived with Disability</a:t>
            </a:r>
          </a:p>
          <a:p>
            <a:pPr>
              <a:buNone/>
            </a:pPr>
            <a:r>
              <a:rPr lang="en-US" dirty="0" smtClean="0"/>
              <a:t>   DALY : disability-adjusted life years</a:t>
            </a:r>
          </a:p>
          <a:p>
            <a:r>
              <a:rPr lang="en-US" dirty="0" smtClean="0"/>
              <a:t>the effect of age-weighting on years of life lost due to death at each age as well as the different effect on short- and medium-term disability were taken into consideration. </a:t>
            </a:r>
            <a:endParaRPr lang="ar-JO" dirty="0"/>
          </a:p>
        </p:txBody>
      </p:sp>
      <p:sp>
        <p:nvSpPr>
          <p:cNvPr id="2" name="Slide Number Placeholder 1"/>
          <p:cNvSpPr>
            <a:spLocks noGrp="1"/>
          </p:cNvSpPr>
          <p:nvPr>
            <p:ph type="sldNum" sz="quarter" idx="12"/>
          </p:nvPr>
        </p:nvSpPr>
        <p:spPr/>
        <p:txBody>
          <a:bodyPr/>
          <a:lstStyle/>
          <a:p>
            <a:fld id="{51D74C17-AF08-451B-89EE-6B972FFA8E2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LLs YLDs DALY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000" y="540613"/>
            <a:ext cx="8232066" cy="5593488"/>
          </a:xfrm>
          <a:prstGeom prst="rect">
            <a:avLst/>
          </a:prstGeom>
        </p:spPr>
      </p:pic>
    </p:spTree>
    <p:extLst>
      <p:ext uri="{BB962C8B-B14F-4D97-AF65-F5344CB8AC3E}">
        <p14:creationId xmlns:p14="http://schemas.microsoft.com/office/powerpoint/2010/main" xmlns="" val="410806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1676400" y="228600"/>
            <a:ext cx="5662613" cy="658813"/>
          </a:xfrm>
          <a:prstGeom prst="rect">
            <a:avLst/>
          </a:prstGeom>
          <a:noFill/>
          <a:ln w="9525">
            <a:noFill/>
            <a:miter lim="800000"/>
            <a:headEnd/>
            <a:tailEnd/>
          </a:ln>
          <a:effectLst/>
        </p:spPr>
        <p:txBody>
          <a:bodyPr wrap="none">
            <a:spAutoFit/>
          </a:bodyPr>
          <a:lstStyle/>
          <a:p>
            <a:r>
              <a:rPr lang="en-US" sz="3200">
                <a:solidFill>
                  <a:schemeClr val="bg1"/>
                </a:solidFill>
              </a:rPr>
              <a:t>THE WORLDWIDE BURDEN</a:t>
            </a:r>
          </a:p>
        </p:txBody>
      </p:sp>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0"/>
            <a:ext cx="8535988" cy="1066800"/>
          </a:xfrm>
          <a:noFill/>
        </p:spPr>
        <p:txBody>
          <a:bodyPr lIns="92075" tIns="46038" rIns="92075" bIns="46038"/>
          <a:lstStyle/>
          <a:p>
            <a:pPr eaLnBrk="1" hangingPunct="1"/>
            <a:r>
              <a:rPr lang="en-US" sz="2800" smtClean="0"/>
              <a:t/>
            </a:r>
            <a:br>
              <a:rPr lang="en-US" sz="2800" smtClean="0"/>
            </a:br>
            <a:r>
              <a:rPr lang="en-US" sz="2800" b="1" smtClean="0">
                <a:solidFill>
                  <a:schemeClr val="accent2"/>
                </a:solidFill>
              </a:rPr>
              <a:t>Leading Causes of Disability Around The World (Cost in Billions of US Dollars)</a:t>
            </a:r>
          </a:p>
        </p:txBody>
      </p:sp>
      <p:graphicFrame>
        <p:nvGraphicFramePr>
          <p:cNvPr id="33795" name="Object 3"/>
          <p:cNvGraphicFramePr>
            <a:graphicFrameLocks/>
          </p:cNvGraphicFramePr>
          <p:nvPr/>
        </p:nvGraphicFramePr>
        <p:xfrm>
          <a:off x="0" y="1219200"/>
          <a:ext cx="8999538" cy="5257800"/>
        </p:xfrm>
        <a:graphic>
          <a:graphicData uri="http://schemas.openxmlformats.org/presentationml/2006/ole">
            <p:oleObj spid="_x0000_s106498" name="Chart" r:id="rId4" imgW="8848662" imgH="4257662" progId="MSGraph.Chart.8">
              <p:embed followColorScheme="full"/>
            </p:oleObj>
          </a:graphicData>
        </a:graphic>
      </p:graphicFrame>
      <p:pic>
        <p:nvPicPr>
          <p:cNvPr id="33796" name="Picture 4" descr="MCj04377890000[1]"/>
          <p:cNvPicPr>
            <a:picLocks noChangeAspect="1" noChangeArrowheads="1"/>
          </p:cNvPicPr>
          <p:nvPr/>
        </p:nvPicPr>
        <p:blipFill>
          <a:blip r:embed="rId5" cstate="print"/>
          <a:srcRect/>
          <a:stretch>
            <a:fillRect/>
          </a:stretch>
        </p:blipFill>
        <p:spPr bwMode="auto">
          <a:xfrm>
            <a:off x="7315200" y="3657600"/>
            <a:ext cx="1066800" cy="1260475"/>
          </a:xfrm>
          <a:prstGeom prst="rect">
            <a:avLst/>
          </a:prstGeom>
          <a:noFill/>
          <a:ln w="9525">
            <a:noFill/>
            <a:miter lim="800000"/>
            <a:headEnd/>
            <a:tailEnd/>
          </a:ln>
        </p:spPr>
      </p:pic>
      <p:pic>
        <p:nvPicPr>
          <p:cNvPr id="33797" name="Picture 5" descr="MCj02949350000[1]"/>
          <p:cNvPicPr>
            <a:picLocks noChangeAspect="1" noChangeArrowheads="1"/>
          </p:cNvPicPr>
          <p:nvPr/>
        </p:nvPicPr>
        <p:blipFill>
          <a:blip r:embed="rId6" cstate="print"/>
          <a:srcRect/>
          <a:stretch>
            <a:fillRect/>
          </a:stretch>
        </p:blipFill>
        <p:spPr bwMode="auto">
          <a:xfrm>
            <a:off x="4343400" y="1981200"/>
            <a:ext cx="914400" cy="1143000"/>
          </a:xfrm>
          <a:prstGeom prst="rect">
            <a:avLst/>
          </a:prstGeom>
          <a:noFill/>
          <a:ln w="9525">
            <a:noFill/>
            <a:miter lim="800000"/>
            <a:headEnd/>
            <a:tailEnd/>
          </a:ln>
        </p:spPr>
      </p:pic>
      <p:pic>
        <p:nvPicPr>
          <p:cNvPr id="33798" name="Picture 6" descr="MCj02299070000[1]"/>
          <p:cNvPicPr>
            <a:picLocks noChangeAspect="1" noChangeArrowheads="1"/>
          </p:cNvPicPr>
          <p:nvPr/>
        </p:nvPicPr>
        <p:blipFill>
          <a:blip r:embed="rId7" cstate="print"/>
          <a:srcRect/>
          <a:stretch>
            <a:fillRect/>
          </a:stretch>
        </p:blipFill>
        <p:spPr bwMode="auto">
          <a:xfrm>
            <a:off x="5562600" y="2667000"/>
            <a:ext cx="1360488" cy="1752600"/>
          </a:xfrm>
          <a:prstGeom prst="rect">
            <a:avLst/>
          </a:prstGeom>
          <a:noFill/>
          <a:ln w="9525">
            <a:noFill/>
            <a:miter lim="800000"/>
            <a:headEnd/>
            <a:tailEnd/>
          </a:ln>
        </p:spPr>
      </p:pic>
      <p:sp>
        <p:nvSpPr>
          <p:cNvPr id="33799" name="Text Box 7"/>
          <p:cNvSpPr txBox="1">
            <a:spLocks noChangeArrowheads="1"/>
          </p:cNvSpPr>
          <p:nvPr/>
        </p:nvSpPr>
        <p:spPr bwMode="auto">
          <a:xfrm>
            <a:off x="381000" y="6519863"/>
            <a:ext cx="3330575" cy="374650"/>
          </a:xfrm>
          <a:prstGeom prst="rect">
            <a:avLst/>
          </a:prstGeom>
          <a:noFill/>
          <a:ln w="9525">
            <a:noFill/>
            <a:miter lim="800000"/>
            <a:headEnd/>
            <a:tailEnd/>
          </a:ln>
          <a:effectLst/>
        </p:spPr>
        <p:txBody>
          <a:bodyPr wrap="none">
            <a:spAutoFit/>
          </a:bodyPr>
          <a:lstStyle/>
          <a:p>
            <a:r>
              <a:rPr lang="en-US" sz="1600"/>
              <a:t>World Health Organization, 1996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33400" y="152400"/>
            <a:ext cx="7772400" cy="1143000"/>
          </a:xfrm>
        </p:spPr>
        <p:txBody>
          <a:bodyPr/>
          <a:lstStyle/>
          <a:p>
            <a:pPr eaLnBrk="1" hangingPunct="1"/>
            <a:r>
              <a:rPr lang="en-US" smtClean="0"/>
              <a:t>Mental Disorders are Rarely</a:t>
            </a:r>
            <a:br>
              <a:rPr lang="en-US" smtClean="0"/>
            </a:br>
            <a:r>
              <a:rPr lang="en-US" smtClean="0"/>
              <a:t>the Only Health Problem</a:t>
            </a:r>
          </a:p>
        </p:txBody>
      </p:sp>
      <p:graphicFrame>
        <p:nvGraphicFramePr>
          <p:cNvPr id="1026" name="Object 24"/>
          <p:cNvGraphicFramePr>
            <a:graphicFrameLocks noChangeAspect="1"/>
          </p:cNvGraphicFramePr>
          <p:nvPr/>
        </p:nvGraphicFramePr>
        <p:xfrm>
          <a:off x="6553200" y="4902200"/>
          <a:ext cx="2470150" cy="1652588"/>
        </p:xfrm>
        <a:graphic>
          <a:graphicData uri="http://schemas.openxmlformats.org/presentationml/2006/ole">
            <p:oleObj spid="_x0000_s107522" name="Clip" r:id="rId4" imgW="4857143" imgH="3247619" progId="">
              <p:embed/>
            </p:oleObj>
          </a:graphicData>
        </a:graphic>
      </p:graphicFrame>
      <p:sp>
        <p:nvSpPr>
          <p:cNvPr id="1028" name="Text Box 3"/>
          <p:cNvSpPr txBox="1">
            <a:spLocks noChangeArrowheads="1"/>
          </p:cNvSpPr>
          <p:nvPr/>
        </p:nvSpPr>
        <p:spPr bwMode="auto">
          <a:xfrm>
            <a:off x="2971800" y="3200400"/>
            <a:ext cx="990600" cy="457200"/>
          </a:xfrm>
          <a:prstGeom prst="rect">
            <a:avLst/>
          </a:prstGeom>
          <a:noFill/>
          <a:ln w="9525">
            <a:noFill/>
            <a:miter lim="800000"/>
            <a:headEnd/>
            <a:tailEnd/>
          </a:ln>
        </p:spPr>
        <p:txBody>
          <a:bodyPr>
            <a:spAutoFit/>
          </a:bodyPr>
          <a:lstStyle/>
          <a:p>
            <a:pPr>
              <a:spcBef>
                <a:spcPct val="50000"/>
              </a:spcBef>
            </a:pPr>
            <a:endParaRPr lang="ar-JO">
              <a:latin typeface="Calibri" pitchFamily="34" charset="0"/>
            </a:endParaRPr>
          </a:p>
        </p:txBody>
      </p:sp>
      <p:sp>
        <p:nvSpPr>
          <p:cNvPr id="1029" name="Oval 4"/>
          <p:cNvSpPr>
            <a:spLocks noChangeArrowheads="1"/>
          </p:cNvSpPr>
          <p:nvPr/>
        </p:nvSpPr>
        <p:spPr bwMode="auto">
          <a:xfrm>
            <a:off x="2667000" y="2133600"/>
            <a:ext cx="3657600" cy="3352800"/>
          </a:xfrm>
          <a:prstGeom prst="ellipse">
            <a:avLst/>
          </a:prstGeom>
          <a:solidFill>
            <a:srgbClr val="004386"/>
          </a:solidFill>
          <a:ln w="9525">
            <a:solidFill>
              <a:schemeClr val="bg2"/>
            </a:solidFill>
            <a:round/>
            <a:headEnd/>
            <a:tailEnd/>
          </a:ln>
        </p:spPr>
        <p:txBody>
          <a:bodyPr wrap="none" anchor="ctr"/>
          <a:lstStyle/>
          <a:p>
            <a:endParaRPr lang="ar-JO">
              <a:latin typeface="Calibri" pitchFamily="34" charset="0"/>
            </a:endParaRPr>
          </a:p>
        </p:txBody>
      </p:sp>
      <p:sp>
        <p:nvSpPr>
          <p:cNvPr id="3078" name="Text Box 5"/>
          <p:cNvSpPr txBox="1">
            <a:spLocks noChangeArrowheads="1"/>
          </p:cNvSpPr>
          <p:nvPr/>
        </p:nvSpPr>
        <p:spPr bwMode="auto">
          <a:xfrm>
            <a:off x="2971800" y="3733800"/>
            <a:ext cx="2438400" cy="677863"/>
          </a:xfrm>
          <a:prstGeom prst="rect">
            <a:avLst/>
          </a:prstGeom>
          <a:noFill/>
          <a:ln w="9525">
            <a:noFill/>
            <a:miter lim="800000"/>
            <a:headEnd/>
            <a:tailEnd/>
          </a:ln>
        </p:spPr>
        <p:txBody>
          <a:bodyPr>
            <a:spAutoFit/>
          </a:bodyPr>
          <a:lstStyle/>
          <a:p>
            <a:pPr algn="ctr">
              <a:defRPr/>
            </a:pPr>
            <a:r>
              <a:rPr lang="en-US" sz="1900" b="1" dirty="0">
                <a:solidFill>
                  <a:schemeClr val="bg1"/>
                </a:solidFill>
                <a:latin typeface="+mn-lt"/>
              </a:rPr>
              <a:t>Mental Health / Substance Abuse</a:t>
            </a:r>
          </a:p>
        </p:txBody>
      </p:sp>
      <p:sp>
        <p:nvSpPr>
          <p:cNvPr id="1031" name="Oval 6"/>
          <p:cNvSpPr>
            <a:spLocks noChangeArrowheads="1"/>
          </p:cNvSpPr>
          <p:nvPr/>
        </p:nvSpPr>
        <p:spPr bwMode="auto">
          <a:xfrm>
            <a:off x="4419600" y="4495800"/>
            <a:ext cx="2133600" cy="2133600"/>
          </a:xfrm>
          <a:prstGeom prst="ellipse">
            <a:avLst/>
          </a:prstGeom>
          <a:solidFill>
            <a:srgbClr val="FFFFB7">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1032" name="Oval 7"/>
          <p:cNvSpPr>
            <a:spLocks noChangeArrowheads="1"/>
          </p:cNvSpPr>
          <p:nvPr/>
        </p:nvSpPr>
        <p:spPr bwMode="auto">
          <a:xfrm>
            <a:off x="5181600" y="2971800"/>
            <a:ext cx="2133600" cy="1981200"/>
          </a:xfrm>
          <a:prstGeom prst="ellipse">
            <a:avLst/>
          </a:prstGeom>
          <a:solidFill>
            <a:srgbClr val="FFFF66">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3081" name="Text Box 8"/>
          <p:cNvSpPr txBox="1">
            <a:spLocks noChangeArrowheads="1"/>
          </p:cNvSpPr>
          <p:nvPr/>
        </p:nvSpPr>
        <p:spPr bwMode="auto">
          <a:xfrm>
            <a:off x="5486400" y="3429000"/>
            <a:ext cx="1600200" cy="1323975"/>
          </a:xfrm>
          <a:prstGeom prst="rect">
            <a:avLst/>
          </a:prstGeom>
          <a:noFill/>
          <a:ln w="9525">
            <a:noFill/>
            <a:miter lim="800000"/>
            <a:headEnd/>
            <a:tailEnd/>
          </a:ln>
        </p:spPr>
        <p:txBody>
          <a:bodyPr>
            <a:spAutoFit/>
          </a:bodyPr>
          <a:lstStyle/>
          <a:p>
            <a:pPr algn="ctr">
              <a:spcBef>
                <a:spcPts val="0"/>
              </a:spcBef>
              <a:defRPr/>
            </a:pPr>
            <a:r>
              <a:rPr lang="en-US" sz="2000" b="1" dirty="0">
                <a:latin typeface="+mn-lt"/>
              </a:rPr>
              <a:t>Neurologic</a:t>
            </a:r>
          </a:p>
          <a:p>
            <a:pPr algn="ctr">
              <a:spcBef>
                <a:spcPts val="0"/>
              </a:spcBef>
              <a:defRPr/>
            </a:pPr>
            <a:r>
              <a:rPr lang="en-US" sz="2000" b="1" dirty="0">
                <a:latin typeface="+mn-lt"/>
              </a:rPr>
              <a:t>Disorders</a:t>
            </a:r>
          </a:p>
          <a:p>
            <a:pPr algn="ctr">
              <a:spcBef>
                <a:spcPts val="0"/>
              </a:spcBef>
              <a:defRPr/>
            </a:pPr>
            <a:r>
              <a:rPr lang="en-US" sz="2000" b="1" dirty="0">
                <a:latin typeface="+mn-lt"/>
              </a:rPr>
              <a:t/>
            </a:r>
            <a:br>
              <a:rPr lang="en-US" sz="2000" b="1" dirty="0">
                <a:latin typeface="+mn-lt"/>
              </a:rPr>
            </a:br>
            <a:r>
              <a:rPr lang="en-US" sz="2000" b="1" dirty="0">
                <a:latin typeface="+mn-lt"/>
              </a:rPr>
              <a:t>10-20%</a:t>
            </a:r>
          </a:p>
        </p:txBody>
      </p:sp>
      <p:sp>
        <p:nvSpPr>
          <p:cNvPr id="1034" name="Oval 9"/>
          <p:cNvSpPr>
            <a:spLocks noChangeArrowheads="1"/>
          </p:cNvSpPr>
          <p:nvPr/>
        </p:nvSpPr>
        <p:spPr bwMode="auto">
          <a:xfrm>
            <a:off x="381000" y="3124200"/>
            <a:ext cx="2743200" cy="2743200"/>
          </a:xfrm>
          <a:prstGeom prst="ellipse">
            <a:avLst/>
          </a:prstGeom>
          <a:solidFill>
            <a:srgbClr val="FFFF00">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3084" name="Text Box 11"/>
          <p:cNvSpPr txBox="1">
            <a:spLocks noChangeArrowheads="1"/>
          </p:cNvSpPr>
          <p:nvPr/>
        </p:nvSpPr>
        <p:spPr bwMode="auto">
          <a:xfrm>
            <a:off x="4876800" y="5181600"/>
            <a:ext cx="1447800" cy="1016000"/>
          </a:xfrm>
          <a:prstGeom prst="rect">
            <a:avLst/>
          </a:prstGeom>
          <a:noFill/>
          <a:ln w="9525">
            <a:noFill/>
            <a:miter lim="800000"/>
            <a:headEnd/>
            <a:tailEnd/>
          </a:ln>
        </p:spPr>
        <p:txBody>
          <a:bodyPr>
            <a:spAutoFit/>
          </a:bodyPr>
          <a:lstStyle/>
          <a:p>
            <a:pPr algn="ctr">
              <a:spcBef>
                <a:spcPts val="0"/>
              </a:spcBef>
              <a:defRPr/>
            </a:pPr>
            <a:r>
              <a:rPr lang="en-US" sz="2000" b="1" dirty="0">
                <a:latin typeface="+mn-lt"/>
              </a:rPr>
              <a:t>Diabetes</a:t>
            </a:r>
          </a:p>
          <a:p>
            <a:pPr algn="ctr">
              <a:spcBef>
                <a:spcPts val="0"/>
              </a:spcBef>
              <a:defRPr/>
            </a:pPr>
            <a:r>
              <a:rPr lang="en-US" sz="2000" b="1" dirty="0">
                <a:latin typeface="+mn-lt"/>
              </a:rPr>
              <a:t/>
            </a:r>
            <a:br>
              <a:rPr lang="en-US" sz="2000" b="1" dirty="0">
                <a:latin typeface="+mn-lt"/>
              </a:rPr>
            </a:br>
            <a:r>
              <a:rPr lang="en-US" sz="2000" b="1" dirty="0">
                <a:latin typeface="+mn-lt"/>
              </a:rPr>
              <a:t>  10-30%</a:t>
            </a:r>
          </a:p>
        </p:txBody>
      </p:sp>
      <p:sp>
        <p:nvSpPr>
          <p:cNvPr id="1036" name="Oval 15"/>
          <p:cNvSpPr>
            <a:spLocks noChangeArrowheads="1"/>
          </p:cNvSpPr>
          <p:nvPr/>
        </p:nvSpPr>
        <p:spPr bwMode="auto">
          <a:xfrm>
            <a:off x="2514600" y="4419600"/>
            <a:ext cx="2133600" cy="2133600"/>
          </a:xfrm>
          <a:prstGeom prst="ellipse">
            <a:avLst/>
          </a:prstGeom>
          <a:solidFill>
            <a:srgbClr val="FFCC00">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3086" name="Text Box 16"/>
          <p:cNvSpPr txBox="1">
            <a:spLocks noChangeArrowheads="1"/>
          </p:cNvSpPr>
          <p:nvPr/>
        </p:nvSpPr>
        <p:spPr bwMode="auto">
          <a:xfrm>
            <a:off x="2667000" y="5181600"/>
            <a:ext cx="1905000" cy="1016000"/>
          </a:xfrm>
          <a:prstGeom prst="rect">
            <a:avLst/>
          </a:prstGeom>
          <a:noFill/>
          <a:ln w="9525">
            <a:noFill/>
            <a:miter lim="800000"/>
            <a:headEnd/>
            <a:tailEnd/>
          </a:ln>
        </p:spPr>
        <p:txBody>
          <a:bodyPr>
            <a:spAutoFit/>
          </a:bodyPr>
          <a:lstStyle/>
          <a:p>
            <a:pPr algn="ctr">
              <a:spcBef>
                <a:spcPts val="0"/>
              </a:spcBef>
              <a:defRPr/>
            </a:pPr>
            <a:r>
              <a:rPr lang="en-US" sz="2000" b="1" dirty="0">
                <a:latin typeface="+mn-lt"/>
              </a:rPr>
              <a:t>Heart Disease</a:t>
            </a:r>
          </a:p>
          <a:p>
            <a:pPr algn="ctr">
              <a:spcBef>
                <a:spcPts val="0"/>
              </a:spcBef>
              <a:defRPr/>
            </a:pPr>
            <a:r>
              <a:rPr lang="en-US" sz="2000" b="1" dirty="0">
                <a:latin typeface="+mn-lt"/>
              </a:rPr>
              <a:t/>
            </a:r>
            <a:br>
              <a:rPr lang="en-US" sz="2000" b="1" dirty="0">
                <a:latin typeface="+mn-lt"/>
              </a:rPr>
            </a:br>
            <a:r>
              <a:rPr lang="en-US" sz="2000" b="1" dirty="0">
                <a:latin typeface="+mn-lt"/>
              </a:rPr>
              <a:t>10-30%</a:t>
            </a:r>
          </a:p>
        </p:txBody>
      </p:sp>
      <p:sp>
        <p:nvSpPr>
          <p:cNvPr id="1038" name="Oval 18"/>
          <p:cNvSpPr>
            <a:spLocks noChangeArrowheads="1"/>
          </p:cNvSpPr>
          <p:nvPr/>
        </p:nvSpPr>
        <p:spPr bwMode="auto">
          <a:xfrm>
            <a:off x="1447800" y="1550988"/>
            <a:ext cx="2514600" cy="2335212"/>
          </a:xfrm>
          <a:prstGeom prst="ellipse">
            <a:avLst/>
          </a:prstGeom>
          <a:solidFill>
            <a:srgbClr val="FFFF99">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3088" name="Text Box 19"/>
          <p:cNvSpPr txBox="1">
            <a:spLocks noChangeArrowheads="1"/>
          </p:cNvSpPr>
          <p:nvPr/>
        </p:nvSpPr>
        <p:spPr bwMode="auto">
          <a:xfrm>
            <a:off x="1524000" y="2286000"/>
            <a:ext cx="2362200" cy="1323975"/>
          </a:xfrm>
          <a:prstGeom prst="rect">
            <a:avLst/>
          </a:prstGeom>
          <a:noFill/>
          <a:ln w="9525">
            <a:noFill/>
            <a:miter lim="800000"/>
            <a:headEnd/>
            <a:tailEnd/>
          </a:ln>
        </p:spPr>
        <p:txBody>
          <a:bodyPr>
            <a:spAutoFit/>
          </a:bodyPr>
          <a:lstStyle/>
          <a:p>
            <a:pPr algn="ctr">
              <a:spcBef>
                <a:spcPts val="0"/>
              </a:spcBef>
              <a:defRPr/>
            </a:pPr>
            <a:r>
              <a:rPr lang="en-US" sz="2000" b="1" dirty="0">
                <a:latin typeface="+mn-lt"/>
              </a:rPr>
              <a:t>Chronic Physical Pain</a:t>
            </a:r>
            <a:br>
              <a:rPr lang="en-US" sz="2000" b="1" dirty="0">
                <a:latin typeface="+mn-lt"/>
              </a:rPr>
            </a:br>
            <a:endParaRPr lang="en-US" sz="2000" b="1" dirty="0">
              <a:latin typeface="+mn-lt"/>
            </a:endParaRPr>
          </a:p>
          <a:p>
            <a:pPr algn="ctr">
              <a:spcBef>
                <a:spcPts val="0"/>
              </a:spcBef>
              <a:defRPr/>
            </a:pPr>
            <a:r>
              <a:rPr lang="en-US" sz="2000" b="1" dirty="0">
                <a:latin typeface="+mn-lt"/>
              </a:rPr>
              <a:t>   25-50%</a:t>
            </a:r>
          </a:p>
        </p:txBody>
      </p:sp>
      <p:sp>
        <p:nvSpPr>
          <p:cNvPr id="1040" name="Oval 21"/>
          <p:cNvSpPr>
            <a:spLocks noChangeArrowheads="1"/>
          </p:cNvSpPr>
          <p:nvPr/>
        </p:nvSpPr>
        <p:spPr bwMode="auto">
          <a:xfrm>
            <a:off x="3810000" y="1524000"/>
            <a:ext cx="2057400" cy="2057400"/>
          </a:xfrm>
          <a:prstGeom prst="ellipse">
            <a:avLst/>
          </a:prstGeom>
          <a:solidFill>
            <a:srgbClr val="FFCC00">
              <a:alpha val="94901"/>
            </a:srgbClr>
          </a:solidFill>
          <a:ln w="9525">
            <a:solidFill>
              <a:schemeClr val="bg2"/>
            </a:solidFill>
            <a:round/>
            <a:headEnd/>
            <a:tailEnd/>
          </a:ln>
        </p:spPr>
        <p:txBody>
          <a:bodyPr wrap="none" anchor="ctr"/>
          <a:lstStyle/>
          <a:p>
            <a:endParaRPr lang="ar-JO">
              <a:latin typeface="Calibri" pitchFamily="34" charset="0"/>
            </a:endParaRPr>
          </a:p>
        </p:txBody>
      </p:sp>
      <p:sp>
        <p:nvSpPr>
          <p:cNvPr id="3090" name="Text Box 23"/>
          <p:cNvSpPr txBox="1">
            <a:spLocks noChangeArrowheads="1"/>
          </p:cNvSpPr>
          <p:nvPr/>
        </p:nvSpPr>
        <p:spPr bwMode="auto">
          <a:xfrm>
            <a:off x="4191000" y="2057400"/>
            <a:ext cx="1295400" cy="1016000"/>
          </a:xfrm>
          <a:prstGeom prst="rect">
            <a:avLst/>
          </a:prstGeom>
          <a:noFill/>
          <a:ln w="9525">
            <a:noFill/>
            <a:miter lim="800000"/>
            <a:headEnd/>
            <a:tailEnd/>
          </a:ln>
        </p:spPr>
        <p:txBody>
          <a:bodyPr>
            <a:spAutoFit/>
          </a:bodyPr>
          <a:lstStyle/>
          <a:p>
            <a:pPr algn="ctr">
              <a:spcBef>
                <a:spcPts val="0"/>
              </a:spcBef>
              <a:defRPr/>
            </a:pPr>
            <a:r>
              <a:rPr lang="en-US" sz="2000" b="1" dirty="0">
                <a:latin typeface="+mn-lt"/>
              </a:rPr>
              <a:t>Cancer</a:t>
            </a:r>
          </a:p>
          <a:p>
            <a:pPr algn="ctr">
              <a:spcBef>
                <a:spcPts val="0"/>
              </a:spcBef>
              <a:defRPr/>
            </a:pPr>
            <a:r>
              <a:rPr lang="en-US" sz="2000" b="1" dirty="0">
                <a:latin typeface="+mn-lt"/>
              </a:rPr>
              <a:t/>
            </a:r>
            <a:br>
              <a:rPr lang="en-US" sz="2000" b="1" dirty="0">
                <a:latin typeface="+mn-lt"/>
              </a:rPr>
            </a:br>
            <a:r>
              <a:rPr lang="en-US" sz="2000" b="1" dirty="0">
                <a:latin typeface="+mn-lt"/>
              </a:rPr>
              <a:t>  10-20%</a:t>
            </a:r>
          </a:p>
        </p:txBody>
      </p:sp>
      <p:sp>
        <p:nvSpPr>
          <p:cNvPr id="3083" name="Text Box 10"/>
          <p:cNvSpPr txBox="1">
            <a:spLocks noChangeArrowheads="1"/>
          </p:cNvSpPr>
          <p:nvPr/>
        </p:nvSpPr>
        <p:spPr bwMode="auto">
          <a:xfrm>
            <a:off x="381000" y="3962400"/>
            <a:ext cx="2743200" cy="1323975"/>
          </a:xfrm>
          <a:prstGeom prst="rect">
            <a:avLst/>
          </a:prstGeom>
          <a:noFill/>
          <a:ln w="9525">
            <a:noFill/>
            <a:miter lim="800000"/>
            <a:headEnd/>
            <a:tailEnd/>
          </a:ln>
        </p:spPr>
        <p:txBody>
          <a:bodyPr>
            <a:spAutoFit/>
          </a:bodyPr>
          <a:lstStyle/>
          <a:p>
            <a:pPr algn="ctr">
              <a:spcBef>
                <a:spcPts val="0"/>
              </a:spcBef>
              <a:defRPr/>
            </a:pPr>
            <a:r>
              <a:rPr lang="en-US" sz="2000" b="1" dirty="0">
                <a:latin typeface="+mn-lt"/>
              </a:rPr>
              <a:t>Smoking, Obesity, Physical Inactivity</a:t>
            </a:r>
            <a:br>
              <a:rPr lang="en-US" sz="2000" b="1" dirty="0">
                <a:latin typeface="+mn-lt"/>
              </a:rPr>
            </a:br>
            <a:endParaRPr lang="en-US" sz="2000" b="1" dirty="0">
              <a:latin typeface="+mn-lt"/>
            </a:endParaRPr>
          </a:p>
          <a:p>
            <a:pPr algn="ctr">
              <a:spcBef>
                <a:spcPts val="0"/>
              </a:spcBef>
              <a:defRPr/>
            </a:pPr>
            <a:r>
              <a:rPr lang="en-US" sz="2000" b="1" dirty="0">
                <a:latin typeface="+mn-lt"/>
              </a:rPr>
              <a:t>40-70%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533400" y="228600"/>
            <a:ext cx="7772400" cy="1143000"/>
          </a:xfrm>
        </p:spPr>
        <p:txBody>
          <a:bodyPr/>
          <a:lstStyle/>
          <a:p>
            <a:pPr eaLnBrk="1" hangingPunct="1"/>
            <a:r>
              <a:rPr lang="en-US" smtClean="0"/>
              <a:t>Improving Care </a:t>
            </a:r>
            <a:br>
              <a:rPr lang="en-US" smtClean="0"/>
            </a:br>
            <a:r>
              <a:rPr lang="en-US" smtClean="0"/>
              <a:t>for Depression</a:t>
            </a:r>
          </a:p>
        </p:txBody>
      </p:sp>
      <p:sp>
        <p:nvSpPr>
          <p:cNvPr id="44035" name="Rectangle 16"/>
          <p:cNvSpPr>
            <a:spLocks noChangeArrowheads="1"/>
          </p:cNvSpPr>
          <p:nvPr/>
        </p:nvSpPr>
        <p:spPr bwMode="auto">
          <a:xfrm>
            <a:off x="76200" y="1544638"/>
            <a:ext cx="5791200" cy="1143000"/>
          </a:xfrm>
          <a:prstGeom prst="rect">
            <a:avLst/>
          </a:prstGeom>
          <a:solidFill>
            <a:srgbClr val="FF0000">
              <a:alpha val="23921"/>
            </a:srgbClr>
          </a:solidFill>
          <a:ln w="9525" algn="ctr">
            <a:noFill/>
            <a:miter lim="800000"/>
            <a:headEnd/>
            <a:tailEnd/>
          </a:ln>
        </p:spPr>
        <p:txBody>
          <a:bodyPr wrap="none" tIns="18288"/>
          <a:lstStyle/>
          <a:p>
            <a:pPr>
              <a:defRPr/>
            </a:pPr>
            <a:r>
              <a:rPr lang="en-US" b="1" dirty="0">
                <a:latin typeface="+mn-lt"/>
              </a:rPr>
              <a:t>Common</a:t>
            </a:r>
          </a:p>
          <a:p>
            <a:pPr marL="231775">
              <a:defRPr/>
            </a:pPr>
            <a:r>
              <a:rPr lang="en-US" b="1" dirty="0">
                <a:solidFill>
                  <a:srgbClr val="004386"/>
                </a:solidFill>
                <a:latin typeface="Calibri" pitchFamily="34" charset="0"/>
              </a:rPr>
              <a:t>10% in primary care, more common in</a:t>
            </a:r>
            <a:br>
              <a:rPr lang="en-US" b="1" dirty="0">
                <a:solidFill>
                  <a:srgbClr val="004386"/>
                </a:solidFill>
                <a:latin typeface="Calibri" pitchFamily="34" charset="0"/>
              </a:rPr>
            </a:br>
            <a:r>
              <a:rPr lang="en-US" b="1" dirty="0">
                <a:solidFill>
                  <a:srgbClr val="004386"/>
                </a:solidFill>
                <a:latin typeface="Calibri" pitchFamily="34" charset="0"/>
              </a:rPr>
              <a:t>patients with chronic medical illnesses</a:t>
            </a:r>
          </a:p>
        </p:txBody>
      </p:sp>
      <p:sp>
        <p:nvSpPr>
          <p:cNvPr id="44036" name="Rectangle 15"/>
          <p:cNvSpPr>
            <a:spLocks noChangeArrowheads="1"/>
          </p:cNvSpPr>
          <p:nvPr/>
        </p:nvSpPr>
        <p:spPr bwMode="auto">
          <a:xfrm>
            <a:off x="76200" y="2835275"/>
            <a:ext cx="5791200" cy="1143000"/>
          </a:xfrm>
          <a:prstGeom prst="rect">
            <a:avLst/>
          </a:prstGeom>
          <a:solidFill>
            <a:srgbClr val="FF0000">
              <a:alpha val="23921"/>
            </a:srgbClr>
          </a:solidFill>
          <a:ln w="9525" algn="ctr">
            <a:noFill/>
            <a:miter lim="800000"/>
            <a:headEnd/>
            <a:tailEnd/>
          </a:ln>
        </p:spPr>
        <p:txBody>
          <a:bodyPr wrap="none"/>
          <a:lstStyle/>
          <a:p>
            <a:pPr>
              <a:defRPr/>
            </a:pPr>
            <a:r>
              <a:rPr lang="en-US" b="1" dirty="0">
                <a:latin typeface="+mn-lt"/>
              </a:rPr>
              <a:t>Disabling</a:t>
            </a:r>
          </a:p>
          <a:p>
            <a:pPr marL="742950" lvl="1" indent="-285750">
              <a:defRPr/>
            </a:pPr>
            <a:r>
              <a:rPr lang="en-US" b="1" dirty="0">
                <a:solidFill>
                  <a:srgbClr val="004386"/>
                </a:solidFill>
                <a:latin typeface="+mn-lt"/>
              </a:rPr>
              <a:t> #2 cause of disability (WHO)</a:t>
            </a:r>
          </a:p>
        </p:txBody>
      </p:sp>
      <p:sp>
        <p:nvSpPr>
          <p:cNvPr id="44037" name="Rectangle 10"/>
          <p:cNvSpPr>
            <a:spLocks noChangeArrowheads="1"/>
          </p:cNvSpPr>
          <p:nvPr/>
        </p:nvSpPr>
        <p:spPr bwMode="auto">
          <a:xfrm>
            <a:off x="73025" y="5410200"/>
            <a:ext cx="5791200" cy="1143000"/>
          </a:xfrm>
          <a:prstGeom prst="rect">
            <a:avLst/>
          </a:prstGeom>
          <a:solidFill>
            <a:srgbClr val="FF0000">
              <a:alpha val="23921"/>
            </a:srgbClr>
          </a:solidFill>
          <a:ln w="9525" algn="ctr">
            <a:noFill/>
            <a:miter lim="800000"/>
            <a:headEnd/>
            <a:tailEnd/>
          </a:ln>
        </p:spPr>
        <p:txBody>
          <a:bodyPr wrap="none"/>
          <a:lstStyle/>
          <a:p>
            <a:pPr>
              <a:defRPr/>
            </a:pPr>
            <a:r>
              <a:rPr lang="en-US" b="1" dirty="0">
                <a:latin typeface="+mn-lt"/>
              </a:rPr>
              <a:t>Deadly </a:t>
            </a:r>
          </a:p>
          <a:p>
            <a:pPr marL="742950" lvl="1" indent="-285750">
              <a:defRPr/>
            </a:pPr>
            <a:r>
              <a:rPr lang="en-US" b="1" dirty="0">
                <a:solidFill>
                  <a:srgbClr val="004386"/>
                </a:solidFill>
                <a:latin typeface="+mn-lt"/>
              </a:rPr>
              <a:t> Over 30,000 suicides / year</a:t>
            </a:r>
          </a:p>
        </p:txBody>
      </p:sp>
      <p:sp>
        <p:nvSpPr>
          <p:cNvPr id="44038" name="Rectangle 9"/>
          <p:cNvSpPr>
            <a:spLocks noChangeArrowheads="1"/>
          </p:cNvSpPr>
          <p:nvPr/>
        </p:nvSpPr>
        <p:spPr bwMode="auto">
          <a:xfrm>
            <a:off x="76200" y="4124325"/>
            <a:ext cx="5791200" cy="1143000"/>
          </a:xfrm>
          <a:prstGeom prst="rect">
            <a:avLst/>
          </a:prstGeom>
          <a:solidFill>
            <a:srgbClr val="FF0000">
              <a:alpha val="23921"/>
            </a:srgbClr>
          </a:solidFill>
          <a:ln w="9525" algn="ctr">
            <a:noFill/>
            <a:miter lim="800000"/>
            <a:headEnd/>
            <a:tailEnd/>
          </a:ln>
        </p:spPr>
        <p:txBody>
          <a:bodyPr wrap="none"/>
          <a:lstStyle/>
          <a:p>
            <a:pPr>
              <a:defRPr/>
            </a:pPr>
            <a:r>
              <a:rPr lang="en-US" b="1" dirty="0">
                <a:latin typeface="+mn-lt"/>
              </a:rPr>
              <a:t>Expensive </a:t>
            </a:r>
          </a:p>
          <a:p>
            <a:pPr marL="742950" lvl="1" indent="-285750">
              <a:defRPr/>
            </a:pPr>
            <a:r>
              <a:rPr lang="en-US" b="1" dirty="0">
                <a:solidFill>
                  <a:srgbClr val="004386"/>
                </a:solidFill>
                <a:latin typeface="+mn-lt"/>
              </a:rPr>
              <a:t> 50-100% higher health care costs</a:t>
            </a:r>
          </a:p>
          <a:p>
            <a:pPr marL="742950" lvl="1" indent="-285750">
              <a:defRPr/>
            </a:pPr>
            <a:r>
              <a:rPr lang="en-US" sz="2000" b="1" dirty="0">
                <a:solidFill>
                  <a:srgbClr val="004386"/>
                </a:solidFill>
                <a:latin typeface="+mn-lt"/>
              </a:rPr>
              <a:t>(ED, inpatient, outpatient, pharmacy)</a:t>
            </a:r>
          </a:p>
        </p:txBody>
      </p:sp>
      <p:pic>
        <p:nvPicPr>
          <p:cNvPr id="14343" name="Picture 4" descr="Pablo Picasso - The Old Guitarist, 1903 - Art Prints and Posters"/>
          <p:cNvPicPr>
            <a:picLocks noChangeAspect="1" noChangeArrowheads="1"/>
          </p:cNvPicPr>
          <p:nvPr/>
        </p:nvPicPr>
        <p:blipFill>
          <a:blip r:embed="rId3" cstate="print"/>
          <a:srcRect/>
          <a:stretch>
            <a:fillRect/>
          </a:stretch>
        </p:blipFill>
        <p:spPr bwMode="auto">
          <a:xfrm>
            <a:off x="5875338" y="1544638"/>
            <a:ext cx="3192462"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057400" y="0"/>
            <a:ext cx="4495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935538" y="2454275"/>
            <a:ext cx="3997325" cy="217488"/>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1" name="Rectangle 3"/>
          <p:cNvSpPr>
            <a:spLocks noChangeArrowheads="1"/>
          </p:cNvSpPr>
          <p:nvPr/>
        </p:nvSpPr>
        <p:spPr bwMode="auto">
          <a:xfrm>
            <a:off x="4935538" y="2743200"/>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2" name="Rectangle 4"/>
          <p:cNvSpPr>
            <a:spLocks noChangeArrowheads="1"/>
          </p:cNvSpPr>
          <p:nvPr/>
        </p:nvSpPr>
        <p:spPr bwMode="auto">
          <a:xfrm>
            <a:off x="4935538" y="4584700"/>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3" name="Rectangle 5"/>
          <p:cNvSpPr>
            <a:spLocks noChangeArrowheads="1"/>
          </p:cNvSpPr>
          <p:nvPr/>
        </p:nvSpPr>
        <p:spPr bwMode="auto">
          <a:xfrm>
            <a:off x="4935538" y="2201863"/>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4" name="Rectangle 6"/>
          <p:cNvSpPr>
            <a:spLocks noChangeArrowheads="1"/>
          </p:cNvSpPr>
          <p:nvPr/>
        </p:nvSpPr>
        <p:spPr bwMode="auto">
          <a:xfrm>
            <a:off x="4935538" y="1697038"/>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5" name="Rectangle 7"/>
          <p:cNvSpPr>
            <a:spLocks noChangeArrowheads="1"/>
          </p:cNvSpPr>
          <p:nvPr/>
        </p:nvSpPr>
        <p:spPr bwMode="auto">
          <a:xfrm>
            <a:off x="4935538" y="1949450"/>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6" name="Rectangle 8"/>
          <p:cNvSpPr>
            <a:spLocks noChangeArrowheads="1"/>
          </p:cNvSpPr>
          <p:nvPr/>
        </p:nvSpPr>
        <p:spPr bwMode="auto">
          <a:xfrm>
            <a:off x="261938" y="4756150"/>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7" name="Rectangle 9"/>
          <p:cNvSpPr>
            <a:spLocks noChangeArrowheads="1"/>
          </p:cNvSpPr>
          <p:nvPr/>
        </p:nvSpPr>
        <p:spPr bwMode="auto">
          <a:xfrm>
            <a:off x="261938" y="2698750"/>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8" name="Rectangle 10"/>
          <p:cNvSpPr>
            <a:spLocks noChangeArrowheads="1"/>
          </p:cNvSpPr>
          <p:nvPr/>
        </p:nvSpPr>
        <p:spPr bwMode="auto">
          <a:xfrm>
            <a:off x="261938" y="2959100"/>
            <a:ext cx="3997325" cy="217488"/>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39" name="Rectangle 11"/>
          <p:cNvSpPr>
            <a:spLocks noChangeArrowheads="1"/>
          </p:cNvSpPr>
          <p:nvPr/>
        </p:nvSpPr>
        <p:spPr bwMode="auto">
          <a:xfrm>
            <a:off x="261938" y="3248025"/>
            <a:ext cx="3997325" cy="217488"/>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40" name="Rectangle 12"/>
          <p:cNvSpPr>
            <a:spLocks noChangeArrowheads="1"/>
          </p:cNvSpPr>
          <p:nvPr/>
        </p:nvSpPr>
        <p:spPr bwMode="auto">
          <a:xfrm>
            <a:off x="261938" y="3744913"/>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41" name="Rectangle 13"/>
          <p:cNvSpPr>
            <a:spLocks noChangeArrowheads="1"/>
          </p:cNvSpPr>
          <p:nvPr/>
        </p:nvSpPr>
        <p:spPr bwMode="auto">
          <a:xfrm>
            <a:off x="261938" y="4249738"/>
            <a:ext cx="3997325" cy="217487"/>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42" name="Rectangle 14"/>
          <p:cNvSpPr>
            <a:spLocks noChangeArrowheads="1"/>
          </p:cNvSpPr>
          <p:nvPr/>
        </p:nvSpPr>
        <p:spPr bwMode="auto">
          <a:xfrm>
            <a:off x="261938" y="3997325"/>
            <a:ext cx="3997325" cy="217488"/>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43" name="Text Box 15"/>
          <p:cNvSpPr txBox="1">
            <a:spLocks noChangeArrowheads="1"/>
          </p:cNvSpPr>
          <p:nvPr/>
        </p:nvSpPr>
        <p:spPr bwMode="auto">
          <a:xfrm>
            <a:off x="642938" y="1165225"/>
            <a:ext cx="3014662" cy="414338"/>
          </a:xfrm>
          <a:prstGeom prst="rect">
            <a:avLst/>
          </a:prstGeom>
          <a:solidFill>
            <a:srgbClr val="DDDDDD"/>
          </a:solidFill>
          <a:ln w="9525">
            <a:noFill/>
            <a:miter lim="800000"/>
            <a:headEnd/>
            <a:tailEnd/>
          </a:ln>
        </p:spPr>
        <p:txBody>
          <a:bodyPr lIns="91426" tIns="45713" rIns="91426" bIns="45713">
            <a:spAutoFit/>
          </a:bodyPr>
          <a:lstStyle/>
          <a:p>
            <a:pPr algn="ctr" eaLnBrk="0" hangingPunct="0"/>
            <a:r>
              <a:rPr lang="en-GB" sz="2000" b="1">
                <a:solidFill>
                  <a:schemeClr val="accent2"/>
                </a:solidFill>
                <a:latin typeface="Arial" pitchFamily="34" charset="0"/>
              </a:rPr>
              <a:t>1999 Disease or Injury</a:t>
            </a:r>
            <a:endParaRPr lang="en-US" sz="2000" b="1">
              <a:solidFill>
                <a:schemeClr val="accent2"/>
              </a:solidFill>
              <a:latin typeface="Arial" pitchFamily="34" charset="0"/>
            </a:endParaRPr>
          </a:p>
        </p:txBody>
      </p:sp>
      <p:sp>
        <p:nvSpPr>
          <p:cNvPr id="22544" name="Text Box 16"/>
          <p:cNvSpPr txBox="1">
            <a:spLocks noChangeArrowheads="1"/>
          </p:cNvSpPr>
          <p:nvPr/>
        </p:nvSpPr>
        <p:spPr bwMode="auto">
          <a:xfrm>
            <a:off x="5351463" y="1165225"/>
            <a:ext cx="3041650" cy="414338"/>
          </a:xfrm>
          <a:prstGeom prst="rect">
            <a:avLst/>
          </a:prstGeom>
          <a:solidFill>
            <a:srgbClr val="DDDDDD"/>
          </a:solidFill>
          <a:ln w="9525">
            <a:noFill/>
            <a:miter lim="800000"/>
            <a:headEnd/>
            <a:tailEnd/>
          </a:ln>
        </p:spPr>
        <p:txBody>
          <a:bodyPr lIns="91426" tIns="45713" rIns="91426" bIns="45713">
            <a:spAutoFit/>
          </a:bodyPr>
          <a:lstStyle/>
          <a:p>
            <a:pPr eaLnBrk="0" hangingPunct="0"/>
            <a:r>
              <a:rPr lang="en-GB" sz="2000" b="1">
                <a:solidFill>
                  <a:schemeClr val="accent2"/>
                </a:solidFill>
                <a:latin typeface="Arial" pitchFamily="34" charset="0"/>
              </a:rPr>
              <a:t>2020</a:t>
            </a:r>
            <a:r>
              <a:rPr lang="en-GB" sz="1800">
                <a:solidFill>
                  <a:schemeClr val="accent2"/>
                </a:solidFill>
                <a:latin typeface="Arial" pitchFamily="34" charset="0"/>
              </a:rPr>
              <a:t> </a:t>
            </a:r>
            <a:r>
              <a:rPr lang="en-GB" sz="2000" b="1">
                <a:solidFill>
                  <a:schemeClr val="accent2"/>
                </a:solidFill>
                <a:latin typeface="Arial" pitchFamily="34" charset="0"/>
              </a:rPr>
              <a:t>Disease or Injury </a:t>
            </a:r>
            <a:endParaRPr lang="en-US" sz="2000" b="1">
              <a:solidFill>
                <a:schemeClr val="accent2"/>
              </a:solidFill>
              <a:latin typeface="Arial" pitchFamily="34" charset="0"/>
            </a:endParaRPr>
          </a:p>
        </p:txBody>
      </p:sp>
      <p:sp>
        <p:nvSpPr>
          <p:cNvPr id="22545" name="Text Box 17"/>
          <p:cNvSpPr txBox="1">
            <a:spLocks noChangeArrowheads="1"/>
          </p:cNvSpPr>
          <p:nvPr/>
        </p:nvSpPr>
        <p:spPr bwMode="auto">
          <a:xfrm>
            <a:off x="-66675" y="0"/>
            <a:ext cx="9240838" cy="762000"/>
          </a:xfrm>
          <a:prstGeom prst="rect">
            <a:avLst/>
          </a:prstGeom>
          <a:noFill/>
          <a:ln w="9525">
            <a:noFill/>
            <a:miter lim="800000"/>
            <a:headEnd/>
            <a:tailEnd/>
          </a:ln>
        </p:spPr>
        <p:txBody>
          <a:bodyPr wrap="none" lIns="91426" tIns="45713" rIns="91426" bIns="45713">
            <a:spAutoFit/>
          </a:bodyPr>
          <a:lstStyle/>
          <a:p>
            <a:pPr algn="ctr" eaLnBrk="0" hangingPunct="0"/>
            <a:r>
              <a:rPr lang="en-GB" b="1">
                <a:latin typeface="Arial" pitchFamily="34" charset="0"/>
              </a:rPr>
              <a:t>Increasing Burden of Noncommunicable Diseases and Injuries</a:t>
            </a:r>
            <a:endParaRPr lang="en-GB" sz="2200" b="1">
              <a:solidFill>
                <a:schemeClr val="accent2"/>
              </a:solidFill>
              <a:latin typeface="Arial" pitchFamily="34" charset="0"/>
            </a:endParaRPr>
          </a:p>
          <a:p>
            <a:pPr algn="ctr" eaLnBrk="0" hangingPunct="0"/>
            <a:r>
              <a:rPr lang="en-GB" sz="2000" b="1">
                <a:latin typeface="Arial" pitchFamily="34" charset="0"/>
              </a:rPr>
              <a:t>Change in rank order of DALYs for the 15 leading causes</a:t>
            </a:r>
          </a:p>
        </p:txBody>
      </p:sp>
      <p:sp>
        <p:nvSpPr>
          <p:cNvPr id="22546" name="Line 18"/>
          <p:cNvSpPr>
            <a:spLocks noChangeShapeType="1"/>
          </p:cNvSpPr>
          <p:nvPr/>
        </p:nvSpPr>
        <p:spPr bwMode="auto">
          <a:xfrm>
            <a:off x="134938" y="1082675"/>
            <a:ext cx="8839200" cy="0"/>
          </a:xfrm>
          <a:prstGeom prst="line">
            <a:avLst/>
          </a:prstGeom>
          <a:noFill/>
          <a:ln w="28575">
            <a:solidFill>
              <a:schemeClr val="tx1"/>
            </a:solidFill>
            <a:round/>
            <a:headEnd/>
            <a:tailEnd/>
          </a:ln>
        </p:spPr>
        <p:txBody>
          <a:bodyPr/>
          <a:lstStyle/>
          <a:p>
            <a:endParaRPr lang="ar-JO"/>
          </a:p>
        </p:txBody>
      </p:sp>
      <p:sp>
        <p:nvSpPr>
          <p:cNvPr id="22547" name="Text Box 19"/>
          <p:cNvSpPr txBox="1">
            <a:spLocks noChangeArrowheads="1"/>
          </p:cNvSpPr>
          <p:nvPr/>
        </p:nvSpPr>
        <p:spPr bwMode="auto">
          <a:xfrm>
            <a:off x="1897063" y="5630863"/>
            <a:ext cx="2824162" cy="298450"/>
          </a:xfrm>
          <a:prstGeom prst="rect">
            <a:avLst/>
          </a:prstGeom>
          <a:noFill/>
          <a:ln w="9525">
            <a:noFill/>
            <a:miter lim="800000"/>
            <a:headEnd/>
            <a:tailEnd/>
          </a:ln>
        </p:spPr>
        <p:txBody>
          <a:bodyPr wrap="none" lIns="91426" tIns="45713" rIns="91426" bIns="45713">
            <a:spAutoFit/>
          </a:bodyPr>
          <a:lstStyle/>
          <a:p>
            <a:pPr eaLnBrk="0" hangingPunct="0"/>
            <a:r>
              <a:rPr lang="en-GB" sz="1300" b="1">
                <a:solidFill>
                  <a:schemeClr val="accent2"/>
                </a:solidFill>
                <a:latin typeface="Arial" pitchFamily="34" charset="0"/>
              </a:rPr>
              <a:t>DALY = Disability-adjusted life year</a:t>
            </a:r>
          </a:p>
        </p:txBody>
      </p:sp>
      <p:sp>
        <p:nvSpPr>
          <p:cNvPr id="22548" name="Text Box 20"/>
          <p:cNvSpPr txBox="1">
            <a:spLocks noChangeArrowheads="1"/>
          </p:cNvSpPr>
          <p:nvPr/>
        </p:nvSpPr>
        <p:spPr bwMode="auto">
          <a:xfrm>
            <a:off x="203200" y="1579563"/>
            <a:ext cx="4267200" cy="3759200"/>
          </a:xfrm>
          <a:prstGeom prst="rect">
            <a:avLst/>
          </a:prstGeom>
          <a:noFill/>
          <a:ln w="9525">
            <a:noFill/>
            <a:miter lim="800000"/>
            <a:headEnd/>
            <a:tailEnd/>
          </a:ln>
        </p:spPr>
        <p:txBody>
          <a:bodyPr lIns="91426" tIns="45713" rIns="91426" bIns="45713">
            <a:spAutoFit/>
          </a:bodyPr>
          <a:lstStyle/>
          <a:p>
            <a:pPr marL="198438" indent="-198438" eaLnBrk="0" hangingPunct="0"/>
            <a:r>
              <a:rPr lang="en-GB" sz="1600">
                <a:solidFill>
                  <a:schemeClr val="accent2"/>
                </a:solidFill>
                <a:latin typeface="Arial" pitchFamily="34" charset="0"/>
              </a:rPr>
              <a:t>1.   Acute lower respiratory infections</a:t>
            </a:r>
          </a:p>
          <a:p>
            <a:pPr marL="198438" indent="-198438" eaLnBrk="0" hangingPunct="0"/>
            <a:r>
              <a:rPr lang="en-GB" sz="1600">
                <a:solidFill>
                  <a:schemeClr val="accent2"/>
                </a:solidFill>
                <a:latin typeface="Arial" pitchFamily="34" charset="0"/>
              </a:rPr>
              <a:t>2.   HIV/AIDS</a:t>
            </a:r>
          </a:p>
          <a:p>
            <a:pPr marL="198438" indent="-198438" eaLnBrk="0" hangingPunct="0"/>
            <a:r>
              <a:rPr lang="en-GB" sz="1600">
                <a:solidFill>
                  <a:schemeClr val="accent2"/>
                </a:solidFill>
                <a:latin typeface="Arial" pitchFamily="34" charset="0"/>
              </a:rPr>
              <a:t>3.   Perinatal conditions</a:t>
            </a:r>
          </a:p>
          <a:p>
            <a:pPr marL="198438" indent="-198438" eaLnBrk="0" hangingPunct="0"/>
            <a:r>
              <a:rPr lang="en-GB" sz="1600">
                <a:solidFill>
                  <a:schemeClr val="accent2"/>
                </a:solidFill>
                <a:latin typeface="Arial" pitchFamily="34" charset="0"/>
              </a:rPr>
              <a:t>4.   Diarrhoeal diseases</a:t>
            </a:r>
          </a:p>
          <a:p>
            <a:pPr marL="198438" indent="-198438" eaLnBrk="0" hangingPunct="0"/>
            <a:r>
              <a:rPr lang="en-GB" sz="1600">
                <a:solidFill>
                  <a:schemeClr val="accent2"/>
                </a:solidFill>
                <a:latin typeface="Arial" pitchFamily="34" charset="0"/>
              </a:rPr>
              <a:t>5.   Unipolar major depression</a:t>
            </a:r>
          </a:p>
          <a:p>
            <a:pPr marL="198438" indent="-198438" eaLnBrk="0" hangingPunct="0"/>
            <a:r>
              <a:rPr lang="en-GB" sz="1600">
                <a:solidFill>
                  <a:schemeClr val="accent2"/>
                </a:solidFill>
                <a:latin typeface="Arial" pitchFamily="34" charset="0"/>
              </a:rPr>
              <a:t>6.   Ischaemic heart disease</a:t>
            </a:r>
          </a:p>
          <a:p>
            <a:pPr marL="198438" indent="-198438" eaLnBrk="0" hangingPunct="0"/>
            <a:r>
              <a:rPr lang="en-GB" sz="1600">
                <a:solidFill>
                  <a:schemeClr val="accent2"/>
                </a:solidFill>
                <a:latin typeface="Arial" pitchFamily="34" charset="0"/>
              </a:rPr>
              <a:t>7.   Cerebrovascular disease</a:t>
            </a:r>
          </a:p>
          <a:p>
            <a:pPr marL="198438" indent="-198438" eaLnBrk="0" hangingPunct="0"/>
            <a:r>
              <a:rPr lang="en-GB" sz="1600">
                <a:solidFill>
                  <a:schemeClr val="accent2"/>
                </a:solidFill>
                <a:latin typeface="Arial" pitchFamily="34" charset="0"/>
              </a:rPr>
              <a:t>8.   Malaria</a:t>
            </a:r>
          </a:p>
          <a:p>
            <a:pPr marL="198438" indent="-198438" eaLnBrk="0" hangingPunct="0"/>
            <a:r>
              <a:rPr lang="en-GB" sz="1600">
                <a:solidFill>
                  <a:schemeClr val="accent2"/>
                </a:solidFill>
                <a:latin typeface="Arial" pitchFamily="34" charset="0"/>
              </a:rPr>
              <a:t>9.   Road traffic injuries</a:t>
            </a:r>
          </a:p>
          <a:p>
            <a:pPr marL="198438" indent="-198438" eaLnBrk="0" hangingPunct="0"/>
            <a:r>
              <a:rPr lang="en-GB" sz="1600">
                <a:solidFill>
                  <a:schemeClr val="accent2"/>
                </a:solidFill>
                <a:latin typeface="Arial" pitchFamily="34" charset="0"/>
              </a:rPr>
              <a:t>10. Chronic obstructive pulmonary disease</a:t>
            </a:r>
          </a:p>
          <a:p>
            <a:pPr marL="198438" indent="-198438" eaLnBrk="0" hangingPunct="0"/>
            <a:r>
              <a:rPr lang="en-GB" sz="1600">
                <a:solidFill>
                  <a:schemeClr val="accent2"/>
                </a:solidFill>
                <a:latin typeface="Arial" pitchFamily="34" charset="0"/>
              </a:rPr>
              <a:t>11. Congenital anomalies</a:t>
            </a:r>
          </a:p>
          <a:p>
            <a:pPr marL="198438" indent="-198438" eaLnBrk="0" hangingPunct="0"/>
            <a:r>
              <a:rPr lang="en-GB" sz="1600">
                <a:solidFill>
                  <a:schemeClr val="accent2"/>
                </a:solidFill>
                <a:latin typeface="Arial" pitchFamily="34" charset="0"/>
              </a:rPr>
              <a:t>12. Tuberculosis</a:t>
            </a:r>
          </a:p>
          <a:p>
            <a:pPr marL="198438" indent="-198438" eaLnBrk="0" hangingPunct="0"/>
            <a:r>
              <a:rPr lang="en-GB" sz="1600">
                <a:solidFill>
                  <a:schemeClr val="accent2"/>
                </a:solidFill>
                <a:latin typeface="Arial" pitchFamily="34" charset="0"/>
              </a:rPr>
              <a:t>13.  Falls  </a:t>
            </a:r>
          </a:p>
          <a:p>
            <a:pPr marL="198438" indent="-198438" eaLnBrk="0" hangingPunct="0"/>
            <a:r>
              <a:rPr lang="en-GB" sz="1600">
                <a:solidFill>
                  <a:schemeClr val="accent2"/>
                </a:solidFill>
                <a:latin typeface="Arial" pitchFamily="34" charset="0"/>
              </a:rPr>
              <a:t>14.  Measles</a:t>
            </a:r>
          </a:p>
          <a:p>
            <a:pPr marL="198438" indent="-198438" eaLnBrk="0" hangingPunct="0"/>
            <a:r>
              <a:rPr lang="en-GB" sz="1600">
                <a:solidFill>
                  <a:schemeClr val="accent2"/>
                </a:solidFill>
                <a:latin typeface="Arial" pitchFamily="34" charset="0"/>
              </a:rPr>
              <a:t>15.  Anaemias</a:t>
            </a:r>
            <a:endParaRPr lang="en-US" sz="1600">
              <a:solidFill>
                <a:schemeClr val="accent2"/>
              </a:solidFill>
              <a:latin typeface="Arial" pitchFamily="34" charset="0"/>
            </a:endParaRPr>
          </a:p>
        </p:txBody>
      </p:sp>
      <p:sp>
        <p:nvSpPr>
          <p:cNvPr id="22549" name="Rectangle 21"/>
          <p:cNvSpPr>
            <a:spLocks noChangeArrowheads="1"/>
          </p:cNvSpPr>
          <p:nvPr/>
        </p:nvSpPr>
        <p:spPr bwMode="auto">
          <a:xfrm>
            <a:off x="4935538" y="4837113"/>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50" name="Rectangle 22"/>
          <p:cNvSpPr>
            <a:spLocks noChangeArrowheads="1"/>
          </p:cNvSpPr>
          <p:nvPr/>
        </p:nvSpPr>
        <p:spPr bwMode="auto">
          <a:xfrm>
            <a:off x="4935538" y="5089525"/>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51" name="Rectangle 23"/>
          <p:cNvSpPr>
            <a:spLocks noChangeArrowheads="1"/>
          </p:cNvSpPr>
          <p:nvPr/>
        </p:nvSpPr>
        <p:spPr bwMode="auto">
          <a:xfrm>
            <a:off x="4935538" y="5341938"/>
            <a:ext cx="3997325" cy="215900"/>
          </a:xfrm>
          <a:prstGeom prst="rect">
            <a:avLst/>
          </a:prstGeom>
          <a:solidFill>
            <a:srgbClr val="FF7C80">
              <a:alpha val="50195"/>
            </a:srgbClr>
          </a:solidFill>
          <a:ln w="9525">
            <a:noFill/>
            <a:miter lim="800000"/>
            <a:headEnd/>
            <a:tailEnd/>
          </a:ln>
        </p:spPr>
        <p:txBody>
          <a:bodyPr wrap="none" anchor="ctr"/>
          <a:lstStyle/>
          <a:p>
            <a:endParaRPr lang="ar-JO"/>
          </a:p>
        </p:txBody>
      </p:sp>
      <p:sp>
        <p:nvSpPr>
          <p:cNvPr id="22552" name="Text Box 24"/>
          <p:cNvSpPr txBox="1">
            <a:spLocks noChangeArrowheads="1"/>
          </p:cNvSpPr>
          <p:nvPr/>
        </p:nvSpPr>
        <p:spPr bwMode="auto">
          <a:xfrm>
            <a:off x="4935538" y="1631950"/>
            <a:ext cx="4191000" cy="3759200"/>
          </a:xfrm>
          <a:prstGeom prst="rect">
            <a:avLst/>
          </a:prstGeom>
          <a:noFill/>
          <a:ln w="9525">
            <a:noFill/>
            <a:miter lim="800000"/>
            <a:headEnd/>
            <a:tailEnd/>
          </a:ln>
        </p:spPr>
        <p:txBody>
          <a:bodyPr lIns="91426" tIns="45713" rIns="91426" bIns="45713">
            <a:spAutoFit/>
          </a:bodyPr>
          <a:lstStyle/>
          <a:p>
            <a:pPr marL="406400" indent="-406400" eaLnBrk="0" hangingPunct="0"/>
            <a:r>
              <a:rPr lang="en-GB" sz="1600">
                <a:solidFill>
                  <a:schemeClr val="accent2"/>
                </a:solidFill>
                <a:latin typeface="Arial" pitchFamily="34" charset="0"/>
              </a:rPr>
              <a:t>1.   Ischaemic heart disease</a:t>
            </a:r>
          </a:p>
          <a:p>
            <a:pPr marL="406400" indent="-406400" eaLnBrk="0" hangingPunct="0"/>
            <a:r>
              <a:rPr lang="en-GB" sz="1600">
                <a:solidFill>
                  <a:schemeClr val="accent2"/>
                </a:solidFill>
                <a:latin typeface="Arial" pitchFamily="34" charset="0"/>
              </a:rPr>
              <a:t>2.   Unipolar major depression</a:t>
            </a:r>
          </a:p>
          <a:p>
            <a:pPr marL="406400" indent="-406400" eaLnBrk="0" hangingPunct="0"/>
            <a:r>
              <a:rPr lang="en-GB" sz="1600">
                <a:solidFill>
                  <a:schemeClr val="accent2"/>
                </a:solidFill>
                <a:latin typeface="Arial" pitchFamily="34" charset="0"/>
              </a:rPr>
              <a:t>3.   Road traffic injuries</a:t>
            </a:r>
          </a:p>
          <a:p>
            <a:pPr marL="406400" indent="-406400" eaLnBrk="0" hangingPunct="0"/>
            <a:r>
              <a:rPr lang="en-GB" sz="1600">
                <a:solidFill>
                  <a:schemeClr val="accent2"/>
                </a:solidFill>
                <a:latin typeface="Arial" pitchFamily="34" charset="0"/>
              </a:rPr>
              <a:t>4.   Cerebrovascular disease</a:t>
            </a:r>
          </a:p>
          <a:p>
            <a:pPr marL="406400" indent="-406400" eaLnBrk="0" hangingPunct="0"/>
            <a:r>
              <a:rPr lang="en-GB" sz="1600">
                <a:solidFill>
                  <a:schemeClr val="accent2"/>
                </a:solidFill>
                <a:latin typeface="Arial" pitchFamily="34" charset="0"/>
              </a:rPr>
              <a:t>5.   Chronic obstructive pulmonary disease</a:t>
            </a:r>
          </a:p>
          <a:p>
            <a:pPr marL="406400" indent="-406400" eaLnBrk="0" hangingPunct="0"/>
            <a:r>
              <a:rPr lang="en-GB" sz="1600">
                <a:solidFill>
                  <a:schemeClr val="accent2"/>
                </a:solidFill>
                <a:latin typeface="Arial" pitchFamily="34" charset="0"/>
              </a:rPr>
              <a:t>6.   Lower respiratory infections</a:t>
            </a:r>
          </a:p>
          <a:p>
            <a:pPr marL="406400" indent="-406400" eaLnBrk="0" hangingPunct="0"/>
            <a:r>
              <a:rPr lang="en-GB" sz="1600">
                <a:solidFill>
                  <a:schemeClr val="accent2"/>
                </a:solidFill>
                <a:latin typeface="Arial" pitchFamily="34" charset="0"/>
              </a:rPr>
              <a:t>7.   Tuberculosis</a:t>
            </a:r>
          </a:p>
          <a:p>
            <a:pPr marL="406400" indent="-406400" eaLnBrk="0" hangingPunct="0"/>
            <a:r>
              <a:rPr lang="en-GB" sz="1600">
                <a:solidFill>
                  <a:schemeClr val="accent2"/>
                </a:solidFill>
                <a:latin typeface="Arial" pitchFamily="34" charset="0"/>
              </a:rPr>
              <a:t>8.   War</a:t>
            </a:r>
          </a:p>
          <a:p>
            <a:pPr marL="406400" indent="-406400" eaLnBrk="0" hangingPunct="0"/>
            <a:r>
              <a:rPr lang="en-GB" sz="1600">
                <a:solidFill>
                  <a:schemeClr val="accent2"/>
                </a:solidFill>
                <a:latin typeface="Arial" pitchFamily="34" charset="0"/>
              </a:rPr>
              <a:t>9.   Diarrhoeal diseases</a:t>
            </a:r>
          </a:p>
          <a:p>
            <a:pPr marL="406400" indent="-406400" eaLnBrk="0" hangingPunct="0"/>
            <a:r>
              <a:rPr lang="en-GB" sz="1600">
                <a:solidFill>
                  <a:schemeClr val="accent2"/>
                </a:solidFill>
                <a:latin typeface="Arial" pitchFamily="34" charset="0"/>
              </a:rPr>
              <a:t>10. HIV</a:t>
            </a:r>
          </a:p>
          <a:p>
            <a:pPr marL="406400" indent="-406400" eaLnBrk="0" hangingPunct="0"/>
            <a:r>
              <a:rPr lang="en-GB" sz="1600">
                <a:solidFill>
                  <a:schemeClr val="accent2"/>
                </a:solidFill>
                <a:latin typeface="Arial" pitchFamily="34" charset="0"/>
              </a:rPr>
              <a:t>11. Perinatal conditions</a:t>
            </a:r>
          </a:p>
          <a:p>
            <a:pPr marL="406400" indent="-406400" eaLnBrk="0" hangingPunct="0"/>
            <a:r>
              <a:rPr lang="en-GB" sz="1600">
                <a:solidFill>
                  <a:schemeClr val="accent2"/>
                </a:solidFill>
                <a:latin typeface="Arial" pitchFamily="34" charset="0"/>
              </a:rPr>
              <a:t>12. Violence     </a:t>
            </a:r>
          </a:p>
          <a:p>
            <a:pPr marL="406400" indent="-406400" eaLnBrk="0" hangingPunct="0"/>
            <a:r>
              <a:rPr lang="en-GB" sz="1600">
                <a:solidFill>
                  <a:schemeClr val="accent2"/>
                </a:solidFill>
                <a:latin typeface="Arial" pitchFamily="34" charset="0"/>
              </a:rPr>
              <a:t>13. Congenital anomalies</a:t>
            </a:r>
          </a:p>
          <a:p>
            <a:pPr marL="406400" indent="-406400" eaLnBrk="0" hangingPunct="0"/>
            <a:r>
              <a:rPr lang="en-GB" sz="1600">
                <a:solidFill>
                  <a:schemeClr val="accent2"/>
                </a:solidFill>
                <a:latin typeface="Arial" pitchFamily="34" charset="0"/>
              </a:rPr>
              <a:t>14. Self-inflicted injuries</a:t>
            </a:r>
          </a:p>
          <a:p>
            <a:pPr marL="406400" indent="-406400" eaLnBrk="0" hangingPunct="0"/>
            <a:r>
              <a:rPr lang="en-GB" sz="1600">
                <a:solidFill>
                  <a:schemeClr val="accent2"/>
                </a:solidFill>
                <a:latin typeface="Arial" pitchFamily="34" charset="0"/>
              </a:rPr>
              <a:t>15. Trachea, bronchus and lung cancers</a:t>
            </a:r>
            <a:endParaRPr lang="en-US" sz="1600">
              <a:solidFill>
                <a:schemeClr val="accent2"/>
              </a:solidFill>
              <a:latin typeface="Arial" pitchFamily="34" charset="0"/>
            </a:endParaRPr>
          </a:p>
        </p:txBody>
      </p:sp>
      <p:sp>
        <p:nvSpPr>
          <p:cNvPr id="22553" name="Rectangle 25"/>
          <p:cNvSpPr>
            <a:spLocks noChangeArrowheads="1"/>
          </p:cNvSpPr>
          <p:nvPr/>
        </p:nvSpPr>
        <p:spPr bwMode="auto">
          <a:xfrm>
            <a:off x="5486400" y="5702300"/>
            <a:ext cx="3522663" cy="217488"/>
          </a:xfrm>
          <a:prstGeom prst="rect">
            <a:avLst/>
          </a:prstGeom>
          <a:solidFill>
            <a:schemeClr val="bg1"/>
          </a:solidFill>
          <a:ln w="9525">
            <a:noFill/>
            <a:miter lim="800000"/>
            <a:headEnd/>
            <a:tailEnd/>
          </a:ln>
        </p:spPr>
        <p:txBody>
          <a:bodyPr wrap="none" lIns="83485" tIns="41742" rIns="83485" bIns="41742" anchor="ctr"/>
          <a:lstStyle/>
          <a:p>
            <a:pPr algn="r" defTabSz="835025" eaLnBrk="0" hangingPunct="0"/>
            <a:r>
              <a:rPr lang="en-GB" sz="900">
                <a:latin typeface="Arial" pitchFamily="34" charset="0"/>
              </a:rPr>
              <a:t>Source: WHO, Evidence, Information and Policy, 2000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914400"/>
            <a:ext cx="7772400" cy="1187450"/>
          </a:xfrm>
          <a:prstGeom prst="rect">
            <a:avLst/>
          </a:prstGeom>
          <a:noFill/>
          <a:ln w="9525">
            <a:noFill/>
            <a:miter lim="800000"/>
            <a:headEnd/>
            <a:tailEnd/>
          </a:ln>
        </p:spPr>
        <p:txBody>
          <a:bodyPr>
            <a:spAutoFit/>
          </a:bodyPr>
          <a:lstStyle/>
          <a:p>
            <a:pPr algn="just" eaLnBrk="0" hangingPunct="0">
              <a:spcBef>
                <a:spcPct val="50000"/>
              </a:spcBef>
            </a:pPr>
            <a:r>
              <a:rPr lang="en-GB" i="1">
                <a:latin typeface="Arial" pitchFamily="34" charset="0"/>
              </a:rPr>
              <a:t>“An estimated 400 million people alive today suffer from mental or neurological disorders or from psychosocial problems related to alcohol and drug abuse.</a:t>
            </a:r>
            <a:r>
              <a:rPr lang="en-GB">
                <a:latin typeface="Arial" pitchFamily="34" charset="0"/>
              </a:rPr>
              <a:t> </a:t>
            </a:r>
          </a:p>
        </p:txBody>
      </p:sp>
      <p:sp>
        <p:nvSpPr>
          <p:cNvPr id="24579" name="Text Box 3"/>
          <p:cNvSpPr txBox="1">
            <a:spLocks noChangeArrowheads="1"/>
          </p:cNvSpPr>
          <p:nvPr/>
        </p:nvSpPr>
        <p:spPr bwMode="auto">
          <a:xfrm>
            <a:off x="1219200" y="5715000"/>
            <a:ext cx="7924800" cy="822325"/>
          </a:xfrm>
          <a:prstGeom prst="rect">
            <a:avLst/>
          </a:prstGeom>
          <a:noFill/>
          <a:ln w="9525">
            <a:noFill/>
            <a:miter lim="800000"/>
            <a:headEnd/>
            <a:tailEnd/>
          </a:ln>
        </p:spPr>
        <p:txBody>
          <a:bodyPr>
            <a:spAutoFit/>
          </a:bodyPr>
          <a:lstStyle/>
          <a:p>
            <a:pPr eaLnBrk="0" hangingPunct="0">
              <a:spcBef>
                <a:spcPct val="50000"/>
              </a:spcBef>
            </a:pPr>
            <a:r>
              <a:rPr lang="en-GB" b="1" i="1">
                <a:latin typeface="Arial" pitchFamily="34" charset="0"/>
              </a:rPr>
              <a:t>Dr Gro Harlem Brundtland, Director General WHO Geneva, 12 February 2001</a:t>
            </a:r>
            <a:endParaRPr lang="en-GB" i="1">
              <a:latin typeface="Arial" pitchFamily="34" charset="0"/>
            </a:endParaRPr>
          </a:p>
        </p:txBody>
      </p:sp>
      <p:sp>
        <p:nvSpPr>
          <p:cNvPr id="24580" name="Text Box 4"/>
          <p:cNvSpPr txBox="1">
            <a:spLocks noChangeArrowheads="1"/>
          </p:cNvSpPr>
          <p:nvPr/>
        </p:nvSpPr>
        <p:spPr bwMode="auto">
          <a:xfrm>
            <a:off x="0" y="3581400"/>
            <a:ext cx="9144000" cy="1938338"/>
          </a:xfrm>
          <a:prstGeom prst="rect">
            <a:avLst/>
          </a:prstGeom>
          <a:noFill/>
          <a:ln w="9525">
            <a:noFill/>
            <a:miter lim="800000"/>
            <a:headEnd/>
            <a:tailEnd/>
          </a:ln>
        </p:spPr>
        <p:txBody>
          <a:bodyPr>
            <a:spAutoFit/>
          </a:bodyPr>
          <a:lstStyle/>
          <a:p>
            <a:pPr algn="just" eaLnBrk="0" hangingPunct="0">
              <a:spcBef>
                <a:spcPct val="50000"/>
              </a:spcBef>
            </a:pPr>
            <a:r>
              <a:rPr lang="en-GB" i="1">
                <a:latin typeface="Arial" pitchFamily="34" charset="0"/>
              </a:rPr>
              <a:t>Our advocacy effort will concentrate on reducing stigma associated with mental ill health and neurological disorders and on </a:t>
            </a:r>
            <a:r>
              <a:rPr lang="en-GB" i="1">
                <a:solidFill>
                  <a:srgbClr val="C00000"/>
                </a:solidFill>
                <a:latin typeface="Arial" pitchFamily="34" charset="0"/>
              </a:rPr>
              <a:t>raising awareness about the many effective, affordable treatments that are available but underused, both in developing and industrialized countries</a:t>
            </a:r>
            <a:r>
              <a:rPr lang="en-GB" i="1">
                <a:latin typeface="Arial" pitchFamily="34" charset="0"/>
              </a:rPr>
              <a:t>.”</a:t>
            </a:r>
          </a:p>
        </p:txBody>
      </p:sp>
      <p:sp>
        <p:nvSpPr>
          <p:cNvPr id="24581" name="Text Box 5"/>
          <p:cNvSpPr txBox="1">
            <a:spLocks noChangeArrowheads="1"/>
          </p:cNvSpPr>
          <p:nvPr/>
        </p:nvSpPr>
        <p:spPr bwMode="auto">
          <a:xfrm>
            <a:off x="0" y="2209800"/>
            <a:ext cx="9144000" cy="1187450"/>
          </a:xfrm>
          <a:prstGeom prst="rect">
            <a:avLst/>
          </a:prstGeom>
          <a:noFill/>
          <a:ln w="9525">
            <a:noFill/>
            <a:miter lim="800000"/>
            <a:headEnd/>
            <a:tailEnd/>
          </a:ln>
        </p:spPr>
        <p:txBody>
          <a:bodyPr>
            <a:spAutoFit/>
          </a:bodyPr>
          <a:lstStyle/>
          <a:p>
            <a:pPr algn="just" eaLnBrk="0" hangingPunct="0">
              <a:spcBef>
                <a:spcPct val="50000"/>
              </a:spcBef>
            </a:pPr>
            <a:r>
              <a:rPr lang="en-GB" i="1">
                <a:latin typeface="Arial" pitchFamily="34" charset="0"/>
              </a:rPr>
              <a:t>Many of them suffer silently and  alone. Beyond the suffering and beyond the absence of care lie the frontiers of stigma, shame, exclusion and, more often than we care to know, death.</a:t>
            </a:r>
          </a:p>
        </p:txBody>
      </p:sp>
      <p:pic>
        <p:nvPicPr>
          <p:cNvPr id="24582" name="Picture 6" descr="logo120900"/>
          <p:cNvPicPr>
            <a:picLocks noChangeAspect="1" noChangeArrowheads="1"/>
          </p:cNvPicPr>
          <p:nvPr/>
        </p:nvPicPr>
        <p:blipFill>
          <a:blip r:embed="rId3" cstate="print"/>
          <a:srcRect/>
          <a:stretch>
            <a:fillRect/>
          </a:stretch>
        </p:blipFill>
        <p:spPr bwMode="auto">
          <a:xfrm>
            <a:off x="7799388" y="76200"/>
            <a:ext cx="12382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19313" y="609600"/>
            <a:ext cx="4905375" cy="4495800"/>
          </a:xfrm>
          <a:prstGeom prst="rect">
            <a:avLst/>
          </a:prstGeom>
          <a:noFill/>
          <a:ln w="9525">
            <a:noFill/>
            <a:miter lim="800000"/>
            <a:headEnd/>
            <a:tailEnd/>
          </a:ln>
        </p:spPr>
        <p:txBody>
          <a:bodyPr/>
          <a:lstStyle/>
          <a:p>
            <a:pPr eaLnBrk="0" hangingPunct="0"/>
            <a:r>
              <a:rPr lang="en-US"/>
              <a:t>  </a:t>
            </a:r>
            <a:endParaRPr lang="en-US" sz="10900"/>
          </a:p>
          <a:p>
            <a:pPr eaLnBrk="0" hangingPunct="0"/>
            <a:r>
              <a:rPr lang="en-US" sz="10900">
                <a:solidFill>
                  <a:srgbClr val="320198"/>
                </a:solidFill>
              </a:rPr>
              <a:t>  </a:t>
            </a:r>
            <a:endParaRPr lang="en-US" sz="7600"/>
          </a:p>
          <a:p>
            <a:pPr eaLnBrk="0" hangingPunct="0"/>
            <a:r>
              <a:rPr lang="en-US" sz="1600">
                <a:solidFill>
                  <a:srgbClr val="320198"/>
                </a:solidFill>
              </a:rPr>
              <a:t>Santé mentale:</a:t>
            </a:r>
            <a:br>
              <a:rPr lang="en-US" sz="1600">
                <a:solidFill>
                  <a:srgbClr val="320198"/>
                </a:solidFill>
              </a:rPr>
            </a:br>
            <a:r>
              <a:rPr lang="en-US" sz="1600">
                <a:solidFill>
                  <a:srgbClr val="320198"/>
                </a:solidFill>
              </a:rPr>
              <a:t>Non à l’exclusion, oui aux soins</a:t>
            </a:r>
            <a:br>
              <a:rPr lang="en-US" sz="1600">
                <a:solidFill>
                  <a:srgbClr val="320198"/>
                </a:solidFill>
              </a:rPr>
            </a:br>
            <a:endParaRPr lang="en-US" sz="1000"/>
          </a:p>
          <a:p>
            <a:pPr eaLnBrk="0" hangingPunct="0"/>
            <a:r>
              <a:rPr lang="en-US" sz="1600">
                <a:solidFill>
                  <a:srgbClr val="320198"/>
                </a:solidFill>
              </a:rPr>
              <a:t>Mental Health:</a:t>
            </a:r>
            <a:br>
              <a:rPr lang="en-US" sz="1600">
                <a:solidFill>
                  <a:srgbClr val="320198"/>
                </a:solidFill>
              </a:rPr>
            </a:br>
            <a:r>
              <a:rPr lang="en-US" sz="1600">
                <a:solidFill>
                  <a:srgbClr val="320198"/>
                </a:solidFill>
              </a:rPr>
              <a:t>Stop exclusion – Dare to care</a:t>
            </a:r>
            <a:endParaRPr lang="en-US" sz="1000"/>
          </a:p>
          <a:p>
            <a:pPr eaLnBrk="0" hangingPunct="0"/>
            <a:r>
              <a:rPr lang="en-US" sz="2000">
                <a:solidFill>
                  <a:srgbClr val="320198"/>
                </a:solidFill>
              </a:rPr>
              <a:t/>
            </a:r>
            <a:br>
              <a:rPr lang="en-US" sz="2000">
                <a:solidFill>
                  <a:srgbClr val="320198"/>
                </a:solidFill>
              </a:rPr>
            </a:br>
            <a:r>
              <a:rPr lang="en-US" sz="2000">
                <a:solidFill>
                  <a:srgbClr val="320198"/>
                </a:solidFill>
              </a:rPr>
              <a:t>Охрана психического здоровья:</a:t>
            </a:r>
            <a:br>
              <a:rPr lang="en-US" sz="2000">
                <a:solidFill>
                  <a:srgbClr val="320198"/>
                </a:solidFill>
              </a:rPr>
            </a:br>
            <a:r>
              <a:rPr lang="en-US" sz="2000">
                <a:solidFill>
                  <a:srgbClr val="320198"/>
                </a:solidFill>
              </a:rPr>
              <a:t>откажитесь от изоляции - окажите помощь</a:t>
            </a:r>
            <a:r>
              <a:rPr lang="en-US" sz="7600">
                <a:solidFill>
                  <a:srgbClr val="320198"/>
                </a:solidFill>
              </a:rPr>
              <a:t> </a:t>
            </a:r>
            <a:endParaRPr lang="en-US" sz="7600"/>
          </a:p>
          <a:p>
            <a:pPr eaLnBrk="0" hangingPunct="0"/>
            <a:r>
              <a:rPr lang="en-US" sz="2000">
                <a:solidFill>
                  <a:srgbClr val="320198"/>
                </a:solidFill>
              </a:rPr>
              <a:t/>
            </a:r>
            <a:br>
              <a:rPr lang="en-US" sz="2000">
                <a:solidFill>
                  <a:srgbClr val="320198"/>
                </a:solidFill>
              </a:rPr>
            </a:br>
            <a:r>
              <a:rPr lang="en-US" sz="1600">
                <a:solidFill>
                  <a:srgbClr val="320198"/>
                </a:solidFill>
              </a:rPr>
              <a:t>Salud mental:</a:t>
            </a:r>
            <a:br>
              <a:rPr lang="en-US" sz="1600">
                <a:solidFill>
                  <a:srgbClr val="320198"/>
                </a:solidFill>
              </a:rPr>
            </a:br>
            <a:r>
              <a:rPr lang="en-US" sz="1600">
                <a:solidFill>
                  <a:srgbClr val="320198"/>
                </a:solidFill>
              </a:rPr>
              <a:t>Sí a la atención, no a la exclusión</a:t>
            </a:r>
            <a:endParaRPr lang="en-US" sz="1000"/>
          </a:p>
          <a:p>
            <a:pPr eaLnBrk="0" hangingPunct="0"/>
            <a:endParaRPr lang="en-US" sz="7600">
              <a:solidFill>
                <a:srgbClr val="320198"/>
              </a:solidFill>
            </a:endParaRPr>
          </a:p>
        </p:txBody>
      </p:sp>
      <p:pic>
        <p:nvPicPr>
          <p:cNvPr id="26627" name="Picture 3" descr="arabic_slogan"/>
          <p:cNvPicPr>
            <a:picLocks noChangeAspect="1" noChangeArrowheads="1"/>
          </p:cNvPicPr>
          <p:nvPr/>
        </p:nvPicPr>
        <p:blipFill>
          <a:blip r:embed="rId3" cstate="print"/>
          <a:srcRect/>
          <a:stretch>
            <a:fillRect/>
          </a:stretch>
        </p:blipFill>
        <p:spPr bwMode="auto">
          <a:xfrm>
            <a:off x="1905000" y="304800"/>
            <a:ext cx="4000500" cy="1736725"/>
          </a:xfrm>
          <a:prstGeom prst="rect">
            <a:avLst/>
          </a:prstGeom>
          <a:noFill/>
          <a:ln w="9525">
            <a:noFill/>
            <a:miter lim="800000"/>
            <a:headEnd/>
            <a:tailEnd/>
          </a:ln>
        </p:spPr>
      </p:pic>
      <p:pic>
        <p:nvPicPr>
          <p:cNvPr id="26628" name="Picture 4" descr="chinese_slogan"/>
          <p:cNvPicPr>
            <a:picLocks noChangeAspect="1" noChangeArrowheads="1"/>
          </p:cNvPicPr>
          <p:nvPr/>
        </p:nvPicPr>
        <p:blipFill>
          <a:blip r:embed="rId4" cstate="print"/>
          <a:srcRect/>
          <a:stretch>
            <a:fillRect/>
          </a:stretch>
        </p:blipFill>
        <p:spPr bwMode="auto">
          <a:xfrm>
            <a:off x="1981200" y="1371600"/>
            <a:ext cx="3429000" cy="121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88ABED-2977-41AD-8D00-E65201D82E82}" type="slidenum">
              <a:rPr lang="en-US"/>
              <a:pPr/>
              <a:t>5</a:t>
            </a:fld>
            <a:endParaRPr lang="en-US"/>
          </a:p>
        </p:txBody>
      </p:sp>
      <p:sp>
        <p:nvSpPr>
          <p:cNvPr id="29698" name="Rectangle 2"/>
          <p:cNvSpPr>
            <a:spLocks noGrp="1" noChangeArrowheads="1"/>
          </p:cNvSpPr>
          <p:nvPr>
            <p:ph type="title"/>
          </p:nvPr>
        </p:nvSpPr>
        <p:spPr/>
        <p:txBody>
          <a:bodyPr/>
          <a:lstStyle/>
          <a:p>
            <a:r>
              <a:rPr lang="en-US"/>
              <a:t>What is mental health? </a:t>
            </a:r>
          </a:p>
        </p:txBody>
      </p:sp>
      <p:sp>
        <p:nvSpPr>
          <p:cNvPr id="29699" name="Rectangle 3"/>
          <p:cNvSpPr>
            <a:spLocks noGrp="1" noChangeArrowheads="1"/>
          </p:cNvSpPr>
          <p:nvPr>
            <p:ph type="body" idx="1"/>
          </p:nvPr>
        </p:nvSpPr>
        <p:spPr/>
        <p:txBody>
          <a:bodyPr/>
          <a:lstStyle/>
          <a:p>
            <a:pPr>
              <a:lnSpc>
                <a:spcPct val="90000"/>
              </a:lnSpc>
              <a:buFont typeface="Wingdings" pitchFamily="2" charset="2"/>
              <a:buNone/>
            </a:pPr>
            <a:r>
              <a:rPr lang="en-US" sz="2800" dirty="0"/>
              <a:t>In our society, a mentally healthy person:</a:t>
            </a:r>
          </a:p>
          <a:p>
            <a:pPr>
              <a:lnSpc>
                <a:spcPct val="90000"/>
              </a:lnSpc>
            </a:pPr>
            <a:r>
              <a:rPr lang="en-US" sz="2800" dirty="0"/>
              <a:t>Has self-esteem, self-acceptance</a:t>
            </a:r>
          </a:p>
          <a:p>
            <a:pPr>
              <a:lnSpc>
                <a:spcPct val="90000"/>
              </a:lnSpc>
            </a:pPr>
            <a:r>
              <a:rPr lang="en-US" sz="2800" dirty="0"/>
              <a:t>Is realizing potential</a:t>
            </a:r>
          </a:p>
          <a:p>
            <a:pPr>
              <a:lnSpc>
                <a:spcPct val="90000"/>
              </a:lnSpc>
            </a:pPr>
            <a:r>
              <a:rPr lang="en-US" sz="2800" dirty="0"/>
              <a:t>Is able to maintain fulfilling relationships</a:t>
            </a:r>
          </a:p>
          <a:p>
            <a:pPr>
              <a:lnSpc>
                <a:spcPct val="90000"/>
              </a:lnSpc>
            </a:pPr>
            <a:r>
              <a:rPr lang="en-US" sz="2800" dirty="0"/>
              <a:t>Has a sense of psychological well-being</a:t>
            </a:r>
          </a:p>
          <a:p>
            <a:pPr>
              <a:lnSpc>
                <a:spcPct val="90000"/>
              </a:lnSpc>
            </a:pPr>
            <a:r>
              <a:rPr lang="en-US" sz="2800" dirty="0"/>
              <a:t>Has sense of </a:t>
            </a:r>
            <a:r>
              <a:rPr lang="en-US" sz="2800" dirty="0" smtClean="0"/>
              <a:t>autonomy</a:t>
            </a:r>
          </a:p>
          <a:p>
            <a:pPr>
              <a:lnSpc>
                <a:spcPct val="90000"/>
              </a:lnSpc>
              <a:buNone/>
            </a:pPr>
            <a:r>
              <a:rPr lang="en-US" sz="2800" dirty="0" smtClean="0"/>
              <a:t>   (Independent , can take decisions by his own.)</a:t>
            </a:r>
            <a:endParaRPr lang="en-US" sz="2800" dirty="0"/>
          </a:p>
          <a:p>
            <a:pPr>
              <a:lnSpc>
                <a:spcPct val="90000"/>
              </a:lnSpc>
            </a:pPr>
            <a:r>
              <a:rPr lang="en-US" sz="2800" dirty="0"/>
              <a:t>Has sense of competence, mastery, </a:t>
            </a:r>
            <a:r>
              <a:rPr lang="en-US" sz="2800" dirty="0" smtClean="0"/>
              <a:t>purpose</a:t>
            </a:r>
            <a:endParaRPr lang="en-US" sz="2800" dirty="0"/>
          </a:p>
          <a:p>
            <a:pPr>
              <a:lnSpc>
                <a:spcPct val="90000"/>
              </a:lnSpc>
              <a:buFont typeface="Wingdings" pitchFamily="2" charset="2"/>
              <a:buNone/>
            </a:pPr>
            <a:r>
              <a:rPr lang="en-US" sz="2800" dirty="0"/>
              <a:t>However, other cultures may have different ideas about what mental health is.</a:t>
            </a:r>
          </a:p>
          <a:p>
            <a:pPr lvl="1">
              <a:lnSpc>
                <a:spcPct val="90000"/>
              </a:lnSpc>
            </a:pPr>
            <a:endParaRPr lang="en-US" sz="2800" dirty="0"/>
          </a:p>
          <a:p>
            <a:pPr lvl="1">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9699">
                                            <p:txEl>
                                              <p:pRg st="8" end="8"/>
                                            </p:txEl>
                                          </p:spTgt>
                                        </p:tgtEl>
                                        <p:attrNameLst>
                                          <p:attrName>style.visibility</p:attrName>
                                        </p:attrNameLst>
                                      </p:cBhvr>
                                      <p:to>
                                        <p:strVal val="visible"/>
                                      </p:to>
                                    </p:set>
                                    <p:anim calcmode="lin" valueType="num">
                                      <p:cBhvr additive="base">
                                        <p:cTn id="5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olo_1"/>
          <p:cNvPicPr>
            <a:picLocks noChangeAspect="1" noChangeArrowheads="1"/>
          </p:cNvPicPr>
          <p:nvPr/>
        </p:nvPicPr>
        <p:blipFill>
          <a:blip r:embed="rId3" cstate="print"/>
          <a:srcRect/>
          <a:stretch>
            <a:fillRect/>
          </a:stretch>
        </p:blipFill>
        <p:spPr bwMode="auto">
          <a:xfrm>
            <a:off x="2085975" y="152400"/>
            <a:ext cx="497205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WHD%20mime001"/>
          <p:cNvPicPr>
            <a:picLocks noChangeAspect="1" noChangeArrowheads="1"/>
          </p:cNvPicPr>
          <p:nvPr/>
        </p:nvPicPr>
        <p:blipFill>
          <a:blip r:embed="rId3" cstate="print"/>
          <a:srcRect/>
          <a:stretch>
            <a:fillRect/>
          </a:stretch>
        </p:blipFill>
        <p:spPr bwMode="auto">
          <a:xfrm>
            <a:off x="1143000" y="762000"/>
            <a:ext cx="6477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09600"/>
            <a:ext cx="9144000" cy="579438"/>
          </a:xfrm>
          <a:prstGeom prst="rect">
            <a:avLst/>
          </a:prstGeom>
          <a:noFill/>
          <a:ln w="9525">
            <a:noFill/>
            <a:miter lim="800000"/>
            <a:headEnd/>
            <a:tailEnd/>
          </a:ln>
        </p:spPr>
        <p:txBody>
          <a:bodyPr>
            <a:spAutoFit/>
          </a:bodyPr>
          <a:lstStyle/>
          <a:p>
            <a:pPr algn="ctr" eaLnBrk="0" hangingPunct="0"/>
            <a:r>
              <a:rPr lang="en-GB" sz="3200">
                <a:latin typeface="Arial" pitchFamily="34" charset="0"/>
              </a:rPr>
              <a:t>World Health Report 2001</a:t>
            </a:r>
            <a:endParaRPr lang="en-GB" sz="2800">
              <a:latin typeface="Arial" pitchFamily="34" charset="0"/>
            </a:endParaRPr>
          </a:p>
        </p:txBody>
      </p:sp>
      <p:sp>
        <p:nvSpPr>
          <p:cNvPr id="36867" name="Text Box 3"/>
          <p:cNvSpPr txBox="1">
            <a:spLocks noChangeArrowheads="1"/>
          </p:cNvSpPr>
          <p:nvPr/>
        </p:nvSpPr>
        <p:spPr bwMode="auto">
          <a:xfrm>
            <a:off x="0" y="1600200"/>
            <a:ext cx="9144000" cy="3846513"/>
          </a:xfrm>
          <a:prstGeom prst="rect">
            <a:avLst/>
          </a:prstGeom>
          <a:noFill/>
          <a:ln w="9525">
            <a:noFill/>
            <a:miter lim="800000"/>
            <a:headEnd/>
            <a:tailEnd/>
          </a:ln>
        </p:spPr>
        <p:txBody>
          <a:bodyPr>
            <a:spAutoFit/>
          </a:bodyPr>
          <a:lstStyle/>
          <a:p>
            <a:pPr marL="381000" eaLnBrk="0" hangingPunct="0">
              <a:spcBef>
                <a:spcPct val="50000"/>
              </a:spcBef>
            </a:pPr>
            <a:r>
              <a:rPr lang="en-GB" sz="2800">
                <a:latin typeface="Arial" pitchFamily="34" charset="0"/>
              </a:rPr>
              <a:t>Messages (1-3)</a:t>
            </a:r>
          </a:p>
          <a:p>
            <a:pPr marL="381000" algn="just" eaLnBrk="0" hangingPunct="0">
              <a:spcBef>
                <a:spcPct val="100000"/>
              </a:spcBef>
              <a:buFont typeface="Monotype Sorts"/>
              <a:buNone/>
            </a:pPr>
            <a:r>
              <a:rPr lang="en-GB">
                <a:latin typeface="Arial" pitchFamily="34" charset="0"/>
              </a:rPr>
              <a:t>Mental health is relevant to all of health.</a:t>
            </a:r>
          </a:p>
          <a:p>
            <a:pPr marL="381000" algn="just" eaLnBrk="0" hangingPunct="0">
              <a:spcBef>
                <a:spcPct val="50000"/>
              </a:spcBef>
              <a:buFont typeface="Monotype Sorts"/>
              <a:buNone/>
            </a:pPr>
            <a:r>
              <a:rPr lang="en-GB">
                <a:latin typeface="Arial" pitchFamily="34" charset="0"/>
              </a:rPr>
              <a:t>Mental disorders are real, diagnosable, common and universal. If left untreated, they can produce suffering and severe disability in individuals, and major social and economic losses.</a:t>
            </a:r>
          </a:p>
          <a:p>
            <a:pPr marL="381000" algn="just" eaLnBrk="0" hangingPunct="0">
              <a:spcBef>
                <a:spcPct val="50000"/>
              </a:spcBef>
              <a:buFont typeface="Monotype Sorts"/>
              <a:buNone/>
            </a:pPr>
            <a:r>
              <a:rPr lang="en-GB">
                <a:solidFill>
                  <a:srgbClr val="C00000"/>
                </a:solidFill>
                <a:latin typeface="Arial" pitchFamily="34" charset="0"/>
              </a:rPr>
              <a:t>Mental disorders are treatable</a:t>
            </a:r>
            <a:r>
              <a:rPr lang="en-GB">
                <a:latin typeface="Arial" pitchFamily="34" charset="0"/>
              </a:rPr>
              <a:t>. Prevention and treatment are possible and feasible, but currently most sufferers are unreached.</a:t>
            </a:r>
            <a:endParaRPr lang="en-GB" sz="2000">
              <a:latin typeface="Arial" pitchFamily="34" charset="0"/>
            </a:endParaRPr>
          </a:p>
        </p:txBody>
      </p:sp>
      <p:pic>
        <p:nvPicPr>
          <p:cNvPr id="36868" name="Picture 4" descr="logo120900"/>
          <p:cNvPicPr>
            <a:picLocks noChangeAspect="1" noChangeArrowheads="1"/>
          </p:cNvPicPr>
          <p:nvPr/>
        </p:nvPicPr>
        <p:blipFill>
          <a:blip r:embed="rId3" cstate="print"/>
          <a:srcRect/>
          <a:stretch>
            <a:fillRect/>
          </a:stretch>
        </p:blipFill>
        <p:spPr bwMode="auto">
          <a:xfrm>
            <a:off x="76200" y="2438400"/>
            <a:ext cx="309563" cy="457200"/>
          </a:xfrm>
          <a:prstGeom prst="rect">
            <a:avLst/>
          </a:prstGeom>
          <a:noFill/>
          <a:ln w="9525">
            <a:noFill/>
            <a:miter lim="800000"/>
            <a:headEnd/>
            <a:tailEnd/>
          </a:ln>
        </p:spPr>
      </p:pic>
      <p:pic>
        <p:nvPicPr>
          <p:cNvPr id="36869" name="Picture 5" descr="logo120900"/>
          <p:cNvPicPr>
            <a:picLocks noChangeAspect="1" noChangeArrowheads="1"/>
          </p:cNvPicPr>
          <p:nvPr/>
        </p:nvPicPr>
        <p:blipFill>
          <a:blip r:embed="rId3" cstate="print"/>
          <a:srcRect/>
          <a:stretch>
            <a:fillRect/>
          </a:stretch>
        </p:blipFill>
        <p:spPr bwMode="auto">
          <a:xfrm>
            <a:off x="76200" y="3048000"/>
            <a:ext cx="309563" cy="457200"/>
          </a:xfrm>
          <a:prstGeom prst="rect">
            <a:avLst/>
          </a:prstGeom>
          <a:noFill/>
          <a:ln w="9525">
            <a:noFill/>
            <a:miter lim="800000"/>
            <a:headEnd/>
            <a:tailEnd/>
          </a:ln>
        </p:spPr>
      </p:pic>
      <p:pic>
        <p:nvPicPr>
          <p:cNvPr id="36870" name="Picture 6" descr="logo120900"/>
          <p:cNvPicPr>
            <a:picLocks noChangeAspect="1" noChangeArrowheads="1"/>
          </p:cNvPicPr>
          <p:nvPr/>
        </p:nvPicPr>
        <p:blipFill>
          <a:blip r:embed="rId3" cstate="print"/>
          <a:srcRect/>
          <a:stretch>
            <a:fillRect/>
          </a:stretch>
        </p:blipFill>
        <p:spPr bwMode="auto">
          <a:xfrm>
            <a:off x="76200" y="4343400"/>
            <a:ext cx="309563" cy="457200"/>
          </a:xfrm>
          <a:prstGeom prst="rect">
            <a:avLst/>
          </a:prstGeom>
          <a:noFill/>
          <a:ln w="9525">
            <a:noFill/>
            <a:miter lim="800000"/>
            <a:headEnd/>
            <a:tailEnd/>
          </a:ln>
        </p:spPr>
      </p:pic>
      <p:pic>
        <p:nvPicPr>
          <p:cNvPr id="36871" name="Picture 7" descr="logo120900"/>
          <p:cNvPicPr>
            <a:picLocks noChangeAspect="1" noChangeArrowheads="1"/>
          </p:cNvPicPr>
          <p:nvPr/>
        </p:nvPicPr>
        <p:blipFill>
          <a:blip r:embed="rId4" cstate="print"/>
          <a:srcRect/>
          <a:stretch>
            <a:fillRect/>
          </a:stretch>
        </p:blipFill>
        <p:spPr bwMode="auto">
          <a:xfrm>
            <a:off x="7772400" y="304800"/>
            <a:ext cx="8382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1295400"/>
            <a:ext cx="9144000" cy="5091113"/>
          </a:xfrm>
          <a:prstGeom prst="rect">
            <a:avLst/>
          </a:prstGeom>
          <a:noFill/>
          <a:ln w="9525">
            <a:noFill/>
            <a:miter lim="800000"/>
            <a:headEnd/>
            <a:tailEnd/>
          </a:ln>
        </p:spPr>
        <p:txBody>
          <a:bodyPr>
            <a:spAutoFit/>
          </a:bodyPr>
          <a:lstStyle/>
          <a:p>
            <a:pPr marL="838200" indent="-457200" eaLnBrk="0" hangingPunct="0">
              <a:spcBef>
                <a:spcPct val="50000"/>
              </a:spcBef>
            </a:pPr>
            <a:r>
              <a:rPr lang="en-GB" sz="2800">
                <a:latin typeface="Arial" pitchFamily="34" charset="0"/>
              </a:rPr>
              <a:t>Recommendations</a:t>
            </a:r>
          </a:p>
          <a:p>
            <a:pPr marL="838200" indent="-457200" eaLnBrk="0" hangingPunct="0">
              <a:spcBef>
                <a:spcPct val="50000"/>
              </a:spcBef>
              <a:buFontTx/>
              <a:buAutoNum type="arabicPeriod"/>
            </a:pPr>
            <a:r>
              <a:rPr lang="en-GB" sz="2000">
                <a:latin typeface="Arial" pitchFamily="34" charset="0"/>
              </a:rPr>
              <a:t>Provide treatment in primary care</a:t>
            </a:r>
          </a:p>
          <a:p>
            <a:pPr marL="838200" indent="-457200" eaLnBrk="0" hangingPunct="0">
              <a:spcBef>
                <a:spcPct val="50000"/>
              </a:spcBef>
              <a:buFontTx/>
              <a:buAutoNum type="arabicPeriod"/>
            </a:pPr>
            <a:r>
              <a:rPr lang="en-GB" sz="2000">
                <a:latin typeface="Arial" pitchFamily="34" charset="0"/>
              </a:rPr>
              <a:t>Make psychotropic medications available</a:t>
            </a:r>
          </a:p>
          <a:p>
            <a:pPr marL="838200" indent="-457200" eaLnBrk="0" hangingPunct="0">
              <a:spcBef>
                <a:spcPct val="50000"/>
              </a:spcBef>
              <a:buFontTx/>
              <a:buAutoNum type="arabicPeriod"/>
            </a:pPr>
            <a:r>
              <a:rPr lang="en-GB" sz="2000">
                <a:latin typeface="Arial" pitchFamily="34" charset="0"/>
              </a:rPr>
              <a:t>Give care in the community</a:t>
            </a:r>
          </a:p>
          <a:p>
            <a:pPr marL="838200" indent="-457200" eaLnBrk="0" hangingPunct="0">
              <a:spcBef>
                <a:spcPct val="50000"/>
              </a:spcBef>
              <a:buFontTx/>
              <a:buAutoNum type="arabicPeriod"/>
            </a:pPr>
            <a:r>
              <a:rPr lang="en-GB" sz="2000">
                <a:latin typeface="Arial" pitchFamily="34" charset="0"/>
              </a:rPr>
              <a:t>Educate the public</a:t>
            </a:r>
          </a:p>
          <a:p>
            <a:pPr marL="838200" indent="-457200" eaLnBrk="0" hangingPunct="0">
              <a:spcBef>
                <a:spcPct val="50000"/>
              </a:spcBef>
              <a:buFontTx/>
              <a:buAutoNum type="arabicPeriod"/>
            </a:pPr>
            <a:r>
              <a:rPr lang="en-GB" sz="2000">
                <a:latin typeface="Arial" pitchFamily="34" charset="0"/>
              </a:rPr>
              <a:t>Involve communities, families, and consumers</a:t>
            </a:r>
          </a:p>
          <a:p>
            <a:pPr marL="838200" indent="-457200" eaLnBrk="0" hangingPunct="0">
              <a:spcBef>
                <a:spcPct val="50000"/>
              </a:spcBef>
              <a:buFontTx/>
              <a:buAutoNum type="arabicPeriod"/>
            </a:pPr>
            <a:r>
              <a:rPr lang="en-GB" sz="2000">
                <a:latin typeface="Arial" pitchFamily="34" charset="0"/>
              </a:rPr>
              <a:t>Establish national policies, programs, and legislation</a:t>
            </a:r>
          </a:p>
          <a:p>
            <a:pPr marL="838200" indent="-457200" eaLnBrk="0" hangingPunct="0">
              <a:spcBef>
                <a:spcPct val="50000"/>
              </a:spcBef>
              <a:buFontTx/>
              <a:buAutoNum type="arabicPeriod"/>
            </a:pPr>
            <a:r>
              <a:rPr lang="en-GB" sz="2000">
                <a:latin typeface="Arial" pitchFamily="34" charset="0"/>
              </a:rPr>
              <a:t>Develop Human resources</a:t>
            </a:r>
          </a:p>
          <a:p>
            <a:pPr marL="838200" indent="-457200" eaLnBrk="0" hangingPunct="0">
              <a:spcBef>
                <a:spcPct val="50000"/>
              </a:spcBef>
              <a:buFontTx/>
              <a:buAutoNum type="arabicPeriod"/>
            </a:pPr>
            <a:r>
              <a:rPr lang="en-GB" sz="2000">
                <a:latin typeface="Arial" pitchFamily="34" charset="0"/>
              </a:rPr>
              <a:t>Link with other sectors</a:t>
            </a:r>
          </a:p>
          <a:p>
            <a:pPr marL="838200" indent="-457200" eaLnBrk="0" hangingPunct="0">
              <a:spcBef>
                <a:spcPct val="50000"/>
              </a:spcBef>
              <a:buFontTx/>
              <a:buAutoNum type="arabicPeriod"/>
            </a:pPr>
            <a:r>
              <a:rPr lang="en-GB" sz="2000">
                <a:latin typeface="Arial" pitchFamily="34" charset="0"/>
              </a:rPr>
              <a:t>Monitor community mental health</a:t>
            </a:r>
          </a:p>
          <a:p>
            <a:pPr marL="838200" indent="-457200" eaLnBrk="0" hangingPunct="0">
              <a:spcBef>
                <a:spcPct val="50000"/>
              </a:spcBef>
              <a:buFontTx/>
              <a:buAutoNum type="arabicPeriod"/>
            </a:pPr>
            <a:r>
              <a:rPr lang="en-GB" sz="2000">
                <a:latin typeface="Arial" pitchFamily="34" charset="0"/>
              </a:rPr>
              <a:t>Support more research. </a:t>
            </a:r>
          </a:p>
        </p:txBody>
      </p:sp>
      <p:pic>
        <p:nvPicPr>
          <p:cNvPr id="37891" name="Picture 3" descr="logo120900"/>
          <p:cNvPicPr>
            <a:picLocks noChangeAspect="1" noChangeArrowheads="1"/>
          </p:cNvPicPr>
          <p:nvPr/>
        </p:nvPicPr>
        <p:blipFill>
          <a:blip r:embed="rId3" cstate="print"/>
          <a:srcRect/>
          <a:stretch>
            <a:fillRect/>
          </a:stretch>
        </p:blipFill>
        <p:spPr bwMode="auto">
          <a:xfrm>
            <a:off x="7848600" y="381000"/>
            <a:ext cx="914400" cy="1066800"/>
          </a:xfrm>
          <a:prstGeom prst="rect">
            <a:avLst/>
          </a:prstGeom>
          <a:noFill/>
          <a:ln w="9525">
            <a:noFill/>
            <a:miter lim="800000"/>
            <a:headEnd/>
            <a:tailEnd/>
          </a:ln>
        </p:spPr>
      </p:pic>
      <p:sp>
        <p:nvSpPr>
          <p:cNvPr id="37892" name="Rectangle 4"/>
          <p:cNvSpPr>
            <a:spLocks noChangeArrowheads="1"/>
          </p:cNvSpPr>
          <p:nvPr/>
        </p:nvSpPr>
        <p:spPr bwMode="auto">
          <a:xfrm>
            <a:off x="1447800" y="533400"/>
            <a:ext cx="4875213" cy="579438"/>
          </a:xfrm>
          <a:prstGeom prst="rect">
            <a:avLst/>
          </a:prstGeom>
          <a:noFill/>
          <a:ln w="9525">
            <a:noFill/>
            <a:miter lim="800000"/>
            <a:headEnd/>
            <a:tailEnd/>
          </a:ln>
        </p:spPr>
        <p:txBody>
          <a:bodyPr wrap="none">
            <a:spAutoFit/>
          </a:bodyPr>
          <a:lstStyle/>
          <a:p>
            <a:pPr eaLnBrk="0" hangingPunct="0"/>
            <a:r>
              <a:rPr lang="en-GB" sz="3200">
                <a:latin typeface="Arial" pitchFamily="34" charset="0"/>
              </a:rPr>
              <a:t>World Health Report 2001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63" y="228600"/>
            <a:ext cx="5715000" cy="6400800"/>
            <a:chOff x="0" y="0"/>
            <a:chExt cx="3600" cy="4032"/>
          </a:xfrm>
        </p:grpSpPr>
        <p:sp>
          <p:nvSpPr>
            <p:cNvPr id="40964" name="Rectangle 3"/>
            <p:cNvSpPr>
              <a:spLocks noChangeArrowheads="1"/>
            </p:cNvSpPr>
            <p:nvPr/>
          </p:nvSpPr>
          <p:spPr bwMode="auto">
            <a:xfrm>
              <a:off x="0" y="0"/>
              <a:ext cx="3600" cy="4032"/>
            </a:xfrm>
            <a:prstGeom prst="rect">
              <a:avLst/>
            </a:prstGeom>
            <a:solidFill>
              <a:srgbClr val="FFFFFF"/>
            </a:solidFill>
            <a:ln w="9525">
              <a:noFill/>
              <a:miter lim="800000"/>
              <a:headEnd/>
              <a:tailEnd/>
            </a:ln>
          </p:spPr>
          <p:txBody>
            <a:bodyPr/>
            <a:lstStyle/>
            <a:p>
              <a:endParaRPr lang="ar-JO"/>
            </a:p>
          </p:txBody>
        </p:sp>
        <p:sp>
          <p:nvSpPr>
            <p:cNvPr id="40965" name="Rectangle 4"/>
            <p:cNvSpPr>
              <a:spLocks noChangeArrowheads="1"/>
            </p:cNvSpPr>
            <p:nvPr/>
          </p:nvSpPr>
          <p:spPr bwMode="auto">
            <a:xfrm>
              <a:off x="0" y="0"/>
              <a:ext cx="3600" cy="4032"/>
            </a:xfrm>
            <a:prstGeom prst="rect">
              <a:avLst/>
            </a:prstGeom>
            <a:solidFill>
              <a:srgbClr val="FFFFFF"/>
            </a:solidFill>
            <a:ln w="9525">
              <a:noFill/>
              <a:miter lim="800000"/>
              <a:headEnd/>
              <a:tailEnd/>
            </a:ln>
          </p:spPr>
          <p:txBody>
            <a:bodyPr/>
            <a:lstStyle/>
            <a:p>
              <a:r>
                <a:rPr lang="en-US"/>
                <a:t>  </a:t>
              </a:r>
              <a:r>
                <a:rPr lang="en-US" sz="39000"/>
                <a:t> </a:t>
              </a:r>
              <a:r>
                <a:rPr lang="en-US"/>
                <a:t>                                                                                                        </a:t>
              </a:r>
            </a:p>
          </p:txBody>
        </p:sp>
      </p:grpSp>
      <p:pic>
        <p:nvPicPr>
          <p:cNvPr id="40963" name="Picture 5" descr="Figure 4.3 Psychiatric beds per 10 000 population by WHO region, 2000"/>
          <p:cNvPicPr>
            <a:picLocks noChangeAspect="1" noChangeArrowheads="1"/>
          </p:cNvPicPr>
          <p:nvPr/>
        </p:nvPicPr>
        <p:blipFill>
          <a:blip r:embed="rId3" cstate="print"/>
          <a:srcRect/>
          <a:stretch>
            <a:fillRect/>
          </a:stretch>
        </p:blipFill>
        <p:spPr bwMode="auto">
          <a:xfrm>
            <a:off x="655638" y="274638"/>
            <a:ext cx="8001000" cy="619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1.1 Interaction of biological, psychological and social factors in the development of mental disorders"/>
          <p:cNvPicPr>
            <a:picLocks noChangeAspect="1" noChangeArrowheads="1"/>
          </p:cNvPicPr>
          <p:nvPr/>
        </p:nvPicPr>
        <p:blipFill>
          <a:blip r:embed="rId3" cstate="print"/>
          <a:srcRect/>
          <a:stretch>
            <a:fillRect/>
          </a:stretch>
        </p:blipFill>
        <p:spPr bwMode="auto">
          <a:xfrm>
            <a:off x="690563" y="304800"/>
            <a:ext cx="7932737" cy="634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23825" y="466725"/>
            <a:ext cx="8896350"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p:txBody>
          <a:bodyPr/>
          <a:lstStyle/>
          <a:p>
            <a:pPr eaLnBrk="1" hangingPunct="1">
              <a:defRPr/>
            </a:pPr>
            <a:r>
              <a:rPr lang="ar-SA" sz="6600"/>
              <a:t>تم بحمد الله</a:t>
            </a:r>
            <a:endParaRPr lang="en-US" sz="6600"/>
          </a:p>
        </p:txBody>
      </p:sp>
      <p:pic>
        <p:nvPicPr>
          <p:cNvPr id="95235" name="Picture 3" descr="ATT00008?sid=7aPO7P0uKb8&amp;mbox=INBOX&amp;charset=escaped_unicode&amp;uid=6571&amp;number=11&amp;filename=ATT00008"/>
          <p:cNvPicPr>
            <a:picLocks noGrp="1" noChangeAspect="1" noChangeArrowheads="1"/>
          </p:cNvPicPr>
          <p:nvPr>
            <p:ph type="body" idx="4294967295"/>
          </p:nvPr>
        </p:nvPicPr>
        <p:blipFill>
          <a:blip r:embed="rId3" cstate="print"/>
          <a:srcRect/>
          <a:stretch>
            <a:fillRect/>
          </a:stretch>
        </p:blipFill>
        <p:spPr>
          <a:xfrm>
            <a:off x="3459163" y="2333625"/>
            <a:ext cx="2227262" cy="3059113"/>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F41457-A205-423C-BACC-BE29414BBAFA}" type="slidenum">
              <a:rPr lang="en-US"/>
              <a:pPr/>
              <a:t>6</a:t>
            </a:fld>
            <a:endParaRPr lang="en-US"/>
          </a:p>
        </p:txBody>
      </p:sp>
      <p:sp>
        <p:nvSpPr>
          <p:cNvPr id="31746" name="Rectangle 2"/>
          <p:cNvSpPr>
            <a:spLocks noGrp="1" noChangeArrowheads="1"/>
          </p:cNvSpPr>
          <p:nvPr>
            <p:ph type="title"/>
          </p:nvPr>
        </p:nvSpPr>
        <p:spPr/>
        <p:txBody>
          <a:bodyPr/>
          <a:lstStyle/>
          <a:p>
            <a:r>
              <a:rPr lang="en-US"/>
              <a:t>Who has mental health?</a:t>
            </a:r>
          </a:p>
        </p:txBody>
      </p:sp>
      <p:sp>
        <p:nvSpPr>
          <p:cNvPr id="31747" name="Rectangle 3"/>
          <p:cNvSpPr>
            <a:spLocks noGrp="1" noChangeArrowheads="1"/>
          </p:cNvSpPr>
          <p:nvPr>
            <p:ph type="body" idx="1"/>
          </p:nvPr>
        </p:nvSpPr>
        <p:spPr/>
        <p:txBody>
          <a:bodyPr/>
          <a:lstStyle/>
          <a:p>
            <a:r>
              <a:rPr lang="en-US"/>
              <a:t>We all fall short to some extent.</a:t>
            </a:r>
          </a:p>
          <a:p>
            <a:r>
              <a:rPr lang="en-US"/>
              <a:t>Therefore, advocates of mental health believe that a broad range of mental health services should be available to general population, not just seriously mentally ill.</a:t>
            </a:r>
          </a:p>
          <a:p>
            <a:r>
              <a:rPr lang="en-US"/>
              <a:t>They believe that prevention and education, as well as treatment, are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A8B4FF-DCD9-4B2F-8280-E42973FB95B1}" type="slidenum">
              <a:rPr lang="en-US"/>
              <a:pPr/>
              <a:t>7</a:t>
            </a:fld>
            <a:endParaRPr lang="en-US"/>
          </a:p>
        </p:txBody>
      </p:sp>
      <p:sp>
        <p:nvSpPr>
          <p:cNvPr id="32770" name="Rectangle 1026"/>
          <p:cNvSpPr>
            <a:spLocks noGrp="1" noChangeArrowheads="1"/>
          </p:cNvSpPr>
          <p:nvPr>
            <p:ph type="title"/>
          </p:nvPr>
        </p:nvSpPr>
        <p:spPr/>
        <p:txBody>
          <a:bodyPr/>
          <a:lstStyle/>
          <a:p>
            <a:r>
              <a:rPr lang="en-US"/>
              <a:t>What is mental illness?</a:t>
            </a:r>
          </a:p>
        </p:txBody>
      </p:sp>
      <p:sp>
        <p:nvSpPr>
          <p:cNvPr id="32771" name="Rectangle 1027"/>
          <p:cNvSpPr>
            <a:spLocks noGrp="1" noChangeArrowheads="1"/>
          </p:cNvSpPr>
          <p:nvPr>
            <p:ph type="body" idx="1"/>
          </p:nvPr>
        </p:nvSpPr>
        <p:spPr/>
        <p:txBody>
          <a:bodyPr/>
          <a:lstStyle/>
          <a:p>
            <a:r>
              <a:rPr lang="en-US"/>
              <a:t>Is it a disease, like diabetes or smallpox?</a:t>
            </a:r>
          </a:p>
          <a:p>
            <a:r>
              <a:rPr lang="en-US"/>
              <a:t>Is it a form of deviant behavior—like being rebellious, choosing to dress differently, being extremely religious, being extremely creative?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24C03E-9E6F-4BF0-B30D-DC59F1F04263}" type="slidenum">
              <a:rPr lang="en-US"/>
              <a:pPr/>
              <a:t>8</a:t>
            </a:fld>
            <a:endParaRPr lang="en-US"/>
          </a:p>
        </p:txBody>
      </p:sp>
      <p:sp>
        <p:nvSpPr>
          <p:cNvPr id="57346" name="Rectangle 1026"/>
          <p:cNvSpPr>
            <a:spLocks noGrp="1" noChangeArrowheads="1"/>
          </p:cNvSpPr>
          <p:nvPr>
            <p:ph type="title"/>
          </p:nvPr>
        </p:nvSpPr>
        <p:spPr/>
        <p:txBody>
          <a:bodyPr/>
          <a:lstStyle/>
          <a:p>
            <a:r>
              <a:rPr lang="en-US"/>
              <a:t>The Medical Model and Concepts of Disease</a:t>
            </a:r>
          </a:p>
        </p:txBody>
      </p:sp>
      <p:sp>
        <p:nvSpPr>
          <p:cNvPr id="57347" name="Rectangle 1027"/>
          <p:cNvSpPr>
            <a:spLocks noGrp="1" noChangeArrowheads="1"/>
          </p:cNvSpPr>
          <p:nvPr>
            <p:ph type="body" idx="1"/>
          </p:nvPr>
        </p:nvSpPr>
        <p:spPr/>
        <p:txBody>
          <a:bodyPr/>
          <a:lstStyle/>
          <a:p>
            <a:pPr>
              <a:lnSpc>
                <a:spcPct val="90000"/>
              </a:lnSpc>
            </a:pPr>
            <a:r>
              <a:rPr lang="en-US" sz="2800"/>
              <a:t>“When distress or inappropriate behavior is thought to be a consequence of a bodily dysfunction, it is called a ‘disease.’” </a:t>
            </a:r>
            <a:r>
              <a:rPr lang="en-US" sz="1200"/>
              <a:t>Mechanic, p. 14.</a:t>
            </a:r>
          </a:p>
          <a:p>
            <a:pPr>
              <a:lnSpc>
                <a:spcPct val="90000"/>
              </a:lnSpc>
            </a:pPr>
            <a:r>
              <a:rPr lang="en-US" sz="2800"/>
              <a:t>To diagnose diseases in physical medicine, doctors perform laboratory tests, do body imaging, take medical history, do physical examinations.</a:t>
            </a:r>
          </a:p>
          <a:p>
            <a:pPr>
              <a:lnSpc>
                <a:spcPct val="90000"/>
              </a:lnSpc>
            </a:pPr>
            <a:r>
              <a:rPr lang="en-US" sz="2800"/>
              <a:t>Once disease is diagnosed, doctor generally knows:</a:t>
            </a:r>
          </a:p>
          <a:p>
            <a:pPr lvl="1">
              <a:lnSpc>
                <a:spcPct val="90000"/>
              </a:lnSpc>
            </a:pPr>
            <a:r>
              <a:rPr lang="en-US" sz="2800"/>
              <a:t>Its cause</a:t>
            </a:r>
          </a:p>
          <a:p>
            <a:pPr lvl="1">
              <a:lnSpc>
                <a:spcPct val="90000"/>
              </a:lnSpc>
            </a:pPr>
            <a:r>
              <a:rPr lang="en-US" sz="2800"/>
              <a:t>How disease is likely to run its course</a:t>
            </a:r>
          </a:p>
          <a:p>
            <a:pPr lvl="1">
              <a:lnSpc>
                <a:spcPct val="90000"/>
              </a:lnSpc>
            </a:pPr>
            <a:r>
              <a:rPr lang="en-US" sz="2800"/>
              <a:t>What most appropriate treatment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7347">
                                            <p:txEl>
                                              <p:pRg st="3" end="3"/>
                                            </p:txEl>
                                          </p:spTgt>
                                        </p:tgtEl>
                                        <p:attrNameLst>
                                          <p:attrName>style.visibility</p:attrName>
                                        </p:attrNameLst>
                                      </p:cBhvr>
                                      <p:to>
                                        <p:strVal val="visible"/>
                                      </p:to>
                                    </p:set>
                                    <p:anim calcmode="lin" valueType="num">
                                      <p:cBhvr additive="base">
                                        <p:cTn id="23"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7">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 calcmode="lin" valueType="num">
                                      <p:cBhvr additive="base">
                                        <p:cTn id="2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7347">
                                            <p:txEl>
                                              <p:pRg st="5" end="5"/>
                                            </p:txEl>
                                          </p:spTgt>
                                        </p:tgtEl>
                                        <p:attrNameLst>
                                          <p:attrName>style.visibility</p:attrName>
                                        </p:attrNameLst>
                                      </p:cBhvr>
                                      <p:to>
                                        <p:strVal val="visible"/>
                                      </p:to>
                                    </p:set>
                                    <p:anim calcmode="lin" valueType="num">
                                      <p:cBhvr additive="base">
                                        <p:cTn id="31"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8FBFDB-17B4-4C14-9C20-22967F126A22}" type="slidenum">
              <a:rPr lang="en-US"/>
              <a:pPr/>
              <a:t>9</a:t>
            </a:fld>
            <a:endParaRPr lang="en-US"/>
          </a:p>
        </p:txBody>
      </p:sp>
      <p:sp>
        <p:nvSpPr>
          <p:cNvPr id="58370" name="Rectangle 2"/>
          <p:cNvSpPr>
            <a:spLocks noGrp="1" noChangeArrowheads="1"/>
          </p:cNvSpPr>
          <p:nvPr>
            <p:ph type="title"/>
          </p:nvPr>
        </p:nvSpPr>
        <p:spPr/>
        <p:txBody>
          <a:bodyPr/>
          <a:lstStyle/>
          <a:p>
            <a:r>
              <a:rPr lang="en-US"/>
              <a:t>Are mental illnesses like other diseases?</a:t>
            </a:r>
          </a:p>
        </p:txBody>
      </p:sp>
      <p:sp>
        <p:nvSpPr>
          <p:cNvPr id="58371" name="Rectangle 3"/>
          <p:cNvSpPr>
            <a:spLocks noGrp="1" noChangeArrowheads="1"/>
          </p:cNvSpPr>
          <p:nvPr>
            <p:ph type="body" idx="1"/>
          </p:nvPr>
        </p:nvSpPr>
        <p:spPr/>
        <p:txBody>
          <a:bodyPr/>
          <a:lstStyle/>
          <a:p>
            <a:r>
              <a:rPr lang="en-US" sz="2800"/>
              <a:t>Mental illnesses cannot be confirmed by objective laboratory tests or body imaging.</a:t>
            </a:r>
          </a:p>
          <a:p>
            <a:r>
              <a:rPr lang="en-US" sz="2800"/>
              <a:t>Diagnosis in mental illness does not lead to an understanding of cause, of the course of the illness, or of the most appropriate treatment.</a:t>
            </a:r>
          </a:p>
          <a:p>
            <a:r>
              <a:rPr lang="en-US" sz="2800"/>
              <a:t>Some (e.g., Thomas Szasz) have argued that mental illnesses are not diseases because of the above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Designs\Contemporary.pot</Template>
  <TotalTime>1058</TotalTime>
  <Words>2650</Words>
  <Application>Microsoft Office PowerPoint</Application>
  <PresentationFormat>On-screen Show (4:3)</PresentationFormat>
  <Paragraphs>415</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Contemporary</vt:lpstr>
      <vt:lpstr>Clip</vt:lpstr>
      <vt:lpstr>Chart</vt:lpstr>
      <vt:lpstr>بسم الله الرحمن الرحيم </vt:lpstr>
      <vt:lpstr>Mental Health and Illness</vt:lpstr>
      <vt:lpstr>Continuous or discrete?</vt:lpstr>
      <vt:lpstr>Discrete model</vt:lpstr>
      <vt:lpstr>What is mental health? </vt:lpstr>
      <vt:lpstr>Who has mental health?</vt:lpstr>
      <vt:lpstr>What is mental illness?</vt:lpstr>
      <vt:lpstr>The Medical Model and Concepts of Disease</vt:lpstr>
      <vt:lpstr>Are mental illnesses like other diseases?</vt:lpstr>
      <vt:lpstr>Sociological perspective</vt:lpstr>
      <vt:lpstr>How can mental illness be measured?</vt:lpstr>
      <vt:lpstr>What causes mental illness?</vt:lpstr>
      <vt:lpstr>Biological, developmental, or social?</vt:lpstr>
      <vt:lpstr>Possible biological causation:</vt:lpstr>
      <vt:lpstr>Possible environmental/social causation:</vt:lpstr>
      <vt:lpstr>Disease or problem in living?</vt:lpstr>
      <vt:lpstr>Public definitions of mental illness</vt:lpstr>
      <vt:lpstr>Slide 18</vt:lpstr>
      <vt:lpstr>Slide 19</vt:lpstr>
      <vt:lpstr>Slide 20</vt:lpstr>
      <vt:lpstr>Slide 21</vt:lpstr>
      <vt:lpstr>In Summary</vt:lpstr>
      <vt:lpstr>Slide 23</vt:lpstr>
      <vt:lpstr>Slide 24</vt:lpstr>
      <vt:lpstr>Slide 25</vt:lpstr>
      <vt:lpstr>Slide 26</vt:lpstr>
      <vt:lpstr>A Holistic Approach</vt:lpstr>
      <vt:lpstr>Slide 28</vt:lpstr>
      <vt:lpstr>A Classification</vt:lpstr>
      <vt:lpstr>Aetiology</vt:lpstr>
      <vt:lpstr>Treatment and Care</vt:lpstr>
      <vt:lpstr>Preventive Networks Church,Family, Home, Friends, Work </vt:lpstr>
      <vt:lpstr>Mental Handicap/learning disability</vt:lpstr>
      <vt:lpstr>Slide 34</vt:lpstr>
      <vt:lpstr>Gender Differences in  Mental Health Problems Worldwide Percentage of DALYs* Lost</vt:lpstr>
      <vt:lpstr>Suicide Rates in the World</vt:lpstr>
      <vt:lpstr>Relationship of Suicide and Mental Illness</vt:lpstr>
      <vt:lpstr>Burden vs. Budget</vt:lpstr>
      <vt:lpstr>Slide 39</vt:lpstr>
      <vt:lpstr>Slide 40</vt:lpstr>
      <vt:lpstr>Slide 41</vt:lpstr>
      <vt:lpstr>Slide 42</vt:lpstr>
      <vt:lpstr> Leading Causes of Disability Around The World (Cost in Billions of US Dollars)</vt:lpstr>
      <vt:lpstr>Mental Disorders are Rarely the Only Health Problem</vt:lpstr>
      <vt:lpstr>Improving Care  for Depression</vt:lpstr>
      <vt:lpstr>Slide 46</vt:lpstr>
      <vt:lpstr>Slide 47</vt:lpstr>
      <vt:lpstr>Slide 48</vt:lpstr>
      <vt:lpstr>Slide 49</vt:lpstr>
      <vt:lpstr>Slide 50</vt:lpstr>
      <vt:lpstr>Slide 51</vt:lpstr>
      <vt:lpstr>Slide 52</vt:lpstr>
      <vt:lpstr>Slide 53</vt:lpstr>
      <vt:lpstr>Slide 54</vt:lpstr>
      <vt:lpstr>Slide 55</vt:lpstr>
      <vt:lpstr>Slide 56</vt:lpstr>
      <vt:lpstr>تم بحمد الله</vt:lpstr>
    </vt:vector>
  </TitlesOfParts>
  <Company>Community Medicine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Illness</dc:title>
  <dc:creator>Dr. John Sairere</dc:creator>
  <cp:lastModifiedBy>Samar</cp:lastModifiedBy>
  <cp:revision>78</cp:revision>
  <dcterms:created xsi:type="dcterms:W3CDTF">2002-06-19T02:18:00Z</dcterms:created>
  <dcterms:modified xsi:type="dcterms:W3CDTF">2015-08-10T05:21:35Z</dcterms:modified>
</cp:coreProperties>
</file>