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09" r:id="rId2"/>
    <p:sldId id="410" r:id="rId3"/>
    <p:sldId id="412" r:id="rId4"/>
    <p:sldId id="413" r:id="rId5"/>
    <p:sldId id="416" r:id="rId6"/>
    <p:sldId id="414" r:id="rId7"/>
    <p:sldId id="415" r:id="rId8"/>
    <p:sldId id="417" r:id="rId9"/>
    <p:sldId id="338" r:id="rId10"/>
    <p:sldId id="391" r:id="rId11"/>
    <p:sldId id="380" r:id="rId12"/>
    <p:sldId id="342" r:id="rId13"/>
    <p:sldId id="340" r:id="rId14"/>
    <p:sldId id="343" r:id="rId15"/>
    <p:sldId id="344" r:id="rId16"/>
    <p:sldId id="355" r:id="rId17"/>
    <p:sldId id="345" r:id="rId18"/>
    <p:sldId id="346" r:id="rId19"/>
    <p:sldId id="418" r:id="rId20"/>
    <p:sldId id="347" r:id="rId21"/>
    <p:sldId id="348" r:id="rId22"/>
    <p:sldId id="350" r:id="rId23"/>
    <p:sldId id="351" r:id="rId24"/>
    <p:sldId id="35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3932B-ABD0-404A-BA46-E5BD671B2151}" type="datetimeFigureOut">
              <a:rPr lang="en-US" smtClean="0"/>
              <a:pPr/>
              <a:t>4/19/2014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B6E466-D2A0-41FE-BFC1-773D7A0FAB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632651-84BA-4F7B-9110-A2A11D5F93FA}"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80B34-4F1A-4622-87F3-9A7BEFBF06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32651-84BA-4F7B-9110-A2A11D5F93FA}"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80B34-4F1A-4622-87F3-9A7BEFBF06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32651-84BA-4F7B-9110-A2A11D5F93FA}"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80B34-4F1A-4622-87F3-9A7BEFBF06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32651-84BA-4F7B-9110-A2A11D5F93FA}"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80B34-4F1A-4622-87F3-9A7BEFBF06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32651-84BA-4F7B-9110-A2A11D5F93FA}"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80B34-4F1A-4622-87F3-9A7BEFBF06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632651-84BA-4F7B-9110-A2A11D5F93FA}" type="datetimeFigureOut">
              <a:rPr lang="en-US" smtClean="0"/>
              <a:pPr/>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80B34-4F1A-4622-87F3-9A7BEFBF06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632651-84BA-4F7B-9110-A2A11D5F93FA}" type="datetimeFigureOut">
              <a:rPr lang="en-US" smtClean="0"/>
              <a:pPr/>
              <a:t>4/19/2014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80B34-4F1A-4622-87F3-9A7BEFBF06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632651-84BA-4F7B-9110-A2A11D5F93FA}" type="datetimeFigureOut">
              <a:rPr lang="en-US" smtClean="0"/>
              <a:pPr/>
              <a:t>4/19/2014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A80B34-4F1A-4622-87F3-9A7BEFBF06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32651-84BA-4F7B-9110-A2A11D5F93FA}" type="datetimeFigureOut">
              <a:rPr lang="en-US" smtClean="0"/>
              <a:pPr/>
              <a:t>4/19/2014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A80B34-4F1A-4622-87F3-9A7BEFBF06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32651-84BA-4F7B-9110-A2A11D5F93FA}" type="datetimeFigureOut">
              <a:rPr lang="en-US" smtClean="0"/>
              <a:pPr/>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80B34-4F1A-4622-87F3-9A7BEFBF06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32651-84BA-4F7B-9110-A2A11D5F93FA}" type="datetimeFigureOut">
              <a:rPr lang="en-US" smtClean="0"/>
              <a:pPr/>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80B34-4F1A-4622-87F3-9A7BEFBF06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32651-84BA-4F7B-9110-A2A11D5F93FA}" type="datetimeFigureOut">
              <a:rPr lang="en-US" smtClean="0"/>
              <a:pPr/>
              <a:t>4/19/2014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80B34-4F1A-4622-87F3-9A7BEFBF06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8373"/>
            <a:ext cx="2627784" cy="646331"/>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smtClean="0">
                <a:latin typeface="Times New Roman" pitchFamily="18" charset="0"/>
                <a:cs typeface="Times New Roman" pitchFamily="18" charset="0"/>
              </a:rPr>
              <a:t>1-The Mediastinum</a:t>
            </a:r>
          </a:p>
          <a:p>
            <a:pPr algn="ctr"/>
            <a:r>
              <a:rPr lang="en-US" b="1" dirty="0" smtClean="0">
                <a:latin typeface="Times New Roman" pitchFamily="18" charset="0"/>
                <a:cs typeface="Times New Roman" pitchFamily="18" charset="0"/>
              </a:rPr>
              <a:t>extends </a:t>
            </a:r>
          </a:p>
        </p:txBody>
      </p:sp>
      <p:pic>
        <p:nvPicPr>
          <p:cNvPr id="1026" name="Picture 2"/>
          <p:cNvPicPr>
            <a:picLocks noChangeAspect="1" noChangeArrowheads="1"/>
          </p:cNvPicPr>
          <p:nvPr/>
        </p:nvPicPr>
        <p:blipFill>
          <a:blip r:embed="rId2" cstate="print"/>
          <a:srcRect l="30412" t="27990" r="22929" b="20981"/>
          <a:stretch>
            <a:fillRect/>
          </a:stretch>
        </p:blipFill>
        <p:spPr bwMode="auto">
          <a:xfrm>
            <a:off x="3635896" y="0"/>
            <a:ext cx="5508104" cy="6858000"/>
          </a:xfrm>
          <a:prstGeom prst="rect">
            <a:avLst/>
          </a:prstGeom>
          <a:noFill/>
          <a:ln w="9525">
            <a:noFill/>
            <a:miter lim="800000"/>
            <a:headEnd/>
            <a:tailEnd/>
          </a:ln>
        </p:spPr>
      </p:pic>
      <p:sp>
        <p:nvSpPr>
          <p:cNvPr id="5" name="Rectangle 4"/>
          <p:cNvSpPr/>
          <p:nvPr/>
        </p:nvSpPr>
        <p:spPr>
          <a:xfrm>
            <a:off x="360040" y="3995772"/>
            <a:ext cx="29878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i="1" dirty="0" smtClean="0">
                <a:latin typeface="Times New Roman" pitchFamily="18" charset="0"/>
                <a:cs typeface="Times New Roman" pitchFamily="18" charset="0"/>
              </a:rPr>
              <a:t>Inferiorly: </a:t>
            </a:r>
            <a:r>
              <a:rPr lang="en-US" b="1" dirty="0" smtClean="0">
                <a:latin typeface="Times New Roman" pitchFamily="18" charset="0"/>
                <a:cs typeface="Times New Roman" pitchFamily="18" charset="0"/>
              </a:rPr>
              <a:t>to the diaphragm</a:t>
            </a:r>
          </a:p>
        </p:txBody>
      </p:sp>
      <p:sp>
        <p:nvSpPr>
          <p:cNvPr id="6" name="Rectangle 5"/>
          <p:cNvSpPr/>
          <p:nvPr/>
        </p:nvSpPr>
        <p:spPr>
          <a:xfrm>
            <a:off x="216024" y="2505670"/>
            <a:ext cx="320384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b="1" i="1" dirty="0" smtClean="0">
                <a:latin typeface="Times New Roman" pitchFamily="18" charset="0"/>
                <a:cs typeface="Times New Roman" pitchFamily="18" charset="0"/>
              </a:rPr>
              <a:t>Superiorly:</a:t>
            </a:r>
            <a:r>
              <a:rPr lang="en-US" b="1" dirty="0" smtClean="0">
                <a:latin typeface="Times New Roman" pitchFamily="18" charset="0"/>
                <a:cs typeface="Times New Roman" pitchFamily="18" charset="0"/>
              </a:rPr>
              <a:t> </a:t>
            </a:r>
          </a:p>
          <a:p>
            <a:pPr algn="ctr" rtl="0"/>
            <a:r>
              <a:rPr lang="en-US" b="1" dirty="0" smtClean="0">
                <a:latin typeface="Times New Roman" pitchFamily="18" charset="0"/>
                <a:cs typeface="Times New Roman" pitchFamily="18" charset="0"/>
              </a:rPr>
              <a:t>to the thoracic outlet and the root of the neck </a:t>
            </a:r>
          </a:p>
        </p:txBody>
      </p:sp>
      <p:sp>
        <p:nvSpPr>
          <p:cNvPr id="7" name="Rectangle 6"/>
          <p:cNvSpPr/>
          <p:nvPr/>
        </p:nvSpPr>
        <p:spPr>
          <a:xfrm>
            <a:off x="467544" y="5733256"/>
            <a:ext cx="27718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i="1" dirty="0" smtClean="0">
                <a:latin typeface="Times New Roman" pitchFamily="18" charset="0"/>
                <a:cs typeface="Times New Roman" pitchFamily="18" charset="0"/>
              </a:rPr>
              <a:t>Anteriorly: </a:t>
            </a:r>
            <a:r>
              <a:rPr lang="en-US" b="1" dirty="0" smtClean="0">
                <a:latin typeface="Times New Roman" pitchFamily="18" charset="0"/>
                <a:cs typeface="Times New Roman" pitchFamily="18" charset="0"/>
              </a:rPr>
              <a:t>to the sternum</a:t>
            </a:r>
          </a:p>
        </p:txBody>
      </p:sp>
      <p:sp>
        <p:nvSpPr>
          <p:cNvPr id="8" name="Rectangle 7"/>
          <p:cNvSpPr/>
          <p:nvPr/>
        </p:nvSpPr>
        <p:spPr>
          <a:xfrm>
            <a:off x="539552" y="908720"/>
            <a:ext cx="2499402" cy="64633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b="1" i="1" dirty="0" smtClean="0">
                <a:latin typeface="Times New Roman" pitchFamily="18" charset="0"/>
                <a:cs typeface="Times New Roman" pitchFamily="18" charset="0"/>
              </a:rPr>
              <a:t>Posteriorly:</a:t>
            </a:r>
            <a:r>
              <a:rPr lang="en-US" b="1" dirty="0" smtClean="0">
                <a:latin typeface="Times New Roman" pitchFamily="18" charset="0"/>
                <a:cs typeface="Times New Roman" pitchFamily="18" charset="0"/>
              </a:rPr>
              <a:t> </a:t>
            </a:r>
          </a:p>
          <a:p>
            <a:pPr algn="ctr"/>
            <a:r>
              <a:rPr lang="en-US" b="1" dirty="0" smtClean="0">
                <a:latin typeface="Times New Roman" pitchFamily="18" charset="0"/>
                <a:cs typeface="Times New Roman" pitchFamily="18" charset="0"/>
              </a:rPr>
              <a:t>to the vertebral column</a:t>
            </a:r>
          </a:p>
        </p:txBody>
      </p:sp>
      <p:cxnSp>
        <p:nvCxnSpPr>
          <p:cNvPr id="12" name="Straight Arrow Connector 11"/>
          <p:cNvCxnSpPr>
            <a:stCxn id="8" idx="3"/>
          </p:cNvCxnSpPr>
          <p:nvPr/>
        </p:nvCxnSpPr>
        <p:spPr>
          <a:xfrm flipV="1">
            <a:off x="3038954" y="980728"/>
            <a:ext cx="2757182" cy="25115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a:stCxn id="7" idx="3"/>
          </p:cNvCxnSpPr>
          <p:nvPr/>
        </p:nvCxnSpPr>
        <p:spPr>
          <a:xfrm>
            <a:off x="3239344" y="5917922"/>
            <a:ext cx="2916832" cy="31939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plus(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4)">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0453" t="23265" r="8754" b="10000"/>
          <a:stretch>
            <a:fillRect/>
          </a:stretch>
        </p:blipFill>
        <p:spPr bwMode="auto">
          <a:xfrm>
            <a:off x="1979712" y="0"/>
            <a:ext cx="5760640" cy="6858000"/>
          </a:xfrm>
          <a:prstGeom prst="rect">
            <a:avLst/>
          </a:prstGeom>
          <a:noFill/>
          <a:ln w="9525">
            <a:noFill/>
            <a:miter lim="800000"/>
            <a:headEnd/>
            <a:tailEnd/>
          </a:ln>
        </p:spPr>
      </p:pic>
      <p:sp>
        <p:nvSpPr>
          <p:cNvPr id="3" name="Rectangle 2"/>
          <p:cNvSpPr/>
          <p:nvPr/>
        </p:nvSpPr>
        <p:spPr>
          <a:xfrm>
            <a:off x="5940152" y="755412"/>
            <a:ext cx="338437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u="sng" dirty="0" smtClean="0">
                <a:latin typeface="Times New Roman" pitchFamily="18" charset="0"/>
                <a:cs typeface="Times New Roman" pitchFamily="18" charset="0"/>
              </a:rPr>
              <a:t>B-The left brachiocephalic vein:</a:t>
            </a:r>
          </a:p>
        </p:txBody>
      </p:sp>
      <p:cxnSp>
        <p:nvCxnSpPr>
          <p:cNvPr id="5" name="Straight Arrow Connector 4"/>
          <p:cNvCxnSpPr/>
          <p:nvPr/>
        </p:nvCxnSpPr>
        <p:spPr>
          <a:xfrm flipH="1">
            <a:off x="4932040" y="908720"/>
            <a:ext cx="1008112"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36512" y="-27384"/>
            <a:ext cx="3168352"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Is formed by the union of </a:t>
            </a:r>
            <a:r>
              <a:rPr lang="en-US" b="1" i="1" u="sng" dirty="0" smtClean="0">
                <a:latin typeface="Times New Roman" pitchFamily="18" charset="0"/>
                <a:cs typeface="Times New Roman" pitchFamily="18" charset="0"/>
              </a:rPr>
              <a:t>the LEFT subclavian </a:t>
            </a:r>
            <a:r>
              <a:rPr lang="en-US" dirty="0" smtClean="0">
                <a:latin typeface="Times New Roman" pitchFamily="18" charset="0"/>
                <a:cs typeface="Times New Roman" pitchFamily="18" charset="0"/>
              </a:rPr>
              <a:t>and</a:t>
            </a:r>
            <a:r>
              <a:rPr lang="en-US" b="1" i="1" u="sng" dirty="0" smtClean="0">
                <a:latin typeface="Times New Roman" pitchFamily="18" charset="0"/>
                <a:cs typeface="Times New Roman" pitchFamily="18" charset="0"/>
              </a:rPr>
              <a:t> the  LEFT internal jugular veins</a:t>
            </a:r>
          </a:p>
          <a:p>
            <a:pPr algn="ctr"/>
            <a:r>
              <a:rPr lang="en-US" dirty="0" smtClean="0">
                <a:latin typeface="Times New Roman" pitchFamily="18" charset="0"/>
                <a:cs typeface="Times New Roman" pitchFamily="18" charset="0"/>
              </a:rPr>
              <a:t> ( note: It passes obliquely and it is longer)</a:t>
            </a:r>
          </a:p>
          <a:p>
            <a:pPr algn="ctr"/>
            <a:r>
              <a:rPr lang="en-US" dirty="0" smtClean="0">
                <a:latin typeface="Times New Roman" pitchFamily="18" charset="0"/>
                <a:cs typeface="Times New Roman" pitchFamily="18" charset="0"/>
              </a:rPr>
              <a:t>It joins the right brachiocephalic vein to form </a:t>
            </a:r>
            <a:r>
              <a:rPr lang="en-US" b="1" dirty="0" smtClean="0">
                <a:latin typeface="Times New Roman" pitchFamily="18" charset="0"/>
                <a:cs typeface="Times New Roman" pitchFamily="18" charset="0"/>
              </a:rPr>
              <a:t>the superior vena cava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628800"/>
            <a:ext cx="334786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The superior vena cava contains all the venous blood from </a:t>
            </a:r>
            <a:r>
              <a:rPr lang="en-US" b="1" i="1" u="sng" dirty="0" smtClean="0">
                <a:solidFill>
                  <a:schemeClr val="tx1"/>
                </a:solidFill>
                <a:latin typeface="Times New Roman" pitchFamily="18" charset="0"/>
                <a:cs typeface="Times New Roman" pitchFamily="18" charset="0"/>
              </a:rPr>
              <a:t>the head and neck and both upper limbs </a:t>
            </a:r>
          </a:p>
        </p:txBody>
      </p:sp>
      <p:sp>
        <p:nvSpPr>
          <p:cNvPr id="3" name="Rectangle 2"/>
          <p:cNvSpPr/>
          <p:nvPr/>
        </p:nvSpPr>
        <p:spPr>
          <a:xfrm>
            <a:off x="336194" y="611396"/>
            <a:ext cx="2579622" cy="369332"/>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Superior </a:t>
            </a:r>
            <a:r>
              <a:rPr lang="en-US" dirty="0" smtClean="0">
                <a:latin typeface="Times New Roman" pitchFamily="18" charset="0"/>
                <a:cs typeface="Times New Roman" pitchFamily="18" charset="0"/>
              </a:rPr>
              <a:t>Vena Cava</a:t>
            </a:r>
          </a:p>
        </p:txBody>
      </p:sp>
      <p:pic>
        <p:nvPicPr>
          <p:cNvPr id="4" name="Picture 2"/>
          <p:cNvPicPr>
            <a:picLocks noChangeAspect="1" noChangeArrowheads="1"/>
          </p:cNvPicPr>
          <p:nvPr/>
        </p:nvPicPr>
        <p:blipFill>
          <a:blip r:embed="rId2" cstate="print"/>
          <a:srcRect l="40453" t="23265" r="8754" b="10000"/>
          <a:stretch>
            <a:fillRect/>
          </a:stretch>
        </p:blipFill>
        <p:spPr bwMode="auto">
          <a:xfrm>
            <a:off x="3563888" y="0"/>
            <a:ext cx="5580112" cy="6858000"/>
          </a:xfrm>
          <a:prstGeom prst="rect">
            <a:avLst/>
          </a:prstGeom>
          <a:noFill/>
          <a:ln w="9525">
            <a:noFill/>
            <a:miter lim="800000"/>
            <a:headEnd/>
            <a:tailEnd/>
          </a:ln>
        </p:spPr>
      </p:pic>
      <p:sp>
        <p:nvSpPr>
          <p:cNvPr id="5" name="Rectangle 4"/>
          <p:cNvSpPr/>
          <p:nvPr/>
        </p:nvSpPr>
        <p:spPr>
          <a:xfrm>
            <a:off x="179512" y="3197875"/>
            <a:ext cx="3168352"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is formed by the union of </a:t>
            </a:r>
            <a:r>
              <a:rPr lang="en-US" i="1" u="sng" dirty="0" smtClean="0">
                <a:latin typeface="Times New Roman" pitchFamily="18" charset="0"/>
                <a:cs typeface="Times New Roman" pitchFamily="18" charset="0"/>
              </a:rPr>
              <a:t>the two brachiocephalic veins </a:t>
            </a:r>
          </a:p>
          <a:p>
            <a:pPr algn="ctr">
              <a:buFont typeface="Wingdings" pitchFamily="2" charset="2"/>
              <a:buChar char="Ø"/>
            </a:pPr>
            <a:r>
              <a:rPr lang="en-US" dirty="0" smtClean="0">
                <a:latin typeface="Times New Roman" pitchFamily="18" charset="0"/>
                <a:cs typeface="Times New Roman" pitchFamily="18" charset="0"/>
              </a:rPr>
              <a:t>It passes downward to end </a:t>
            </a:r>
            <a:r>
              <a:rPr lang="en-US" b="1" i="1" u="sng" dirty="0" smtClean="0">
                <a:latin typeface="Times New Roman" pitchFamily="18" charset="0"/>
                <a:cs typeface="Times New Roman" pitchFamily="18" charset="0"/>
              </a:rPr>
              <a:t>in the right atrium </a:t>
            </a:r>
            <a:r>
              <a:rPr lang="en-US" dirty="0" smtClean="0">
                <a:latin typeface="Times New Roman" pitchFamily="18" charset="0"/>
                <a:cs typeface="Times New Roman" pitchFamily="18" charset="0"/>
              </a:rPr>
              <a:t>of the heart </a:t>
            </a:r>
          </a:p>
          <a:p>
            <a:pPr algn="ctr">
              <a:buFont typeface="Wingdings" pitchFamily="2" charset="2"/>
              <a:buChar char="Ø"/>
            </a:pPr>
            <a:r>
              <a:rPr lang="en-US" dirty="0" smtClean="0">
                <a:latin typeface="Times New Roman" pitchFamily="18" charset="0"/>
                <a:cs typeface="Times New Roman" pitchFamily="18" charset="0"/>
              </a:rPr>
              <a:t> The vena azygos joins the superior vena cava just before it enters the pericardium </a:t>
            </a: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2736"/>
            <a:ext cx="1763688"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3200" dirty="0" smtClean="0">
                <a:latin typeface="Times New Roman" pitchFamily="18" charset="0"/>
                <a:cs typeface="Times New Roman" pitchFamily="18" charset="0"/>
              </a:rPr>
              <a:t>The azygos veins consist of:</a:t>
            </a:r>
          </a:p>
        </p:txBody>
      </p:sp>
      <p:pic>
        <p:nvPicPr>
          <p:cNvPr id="1029" name="Picture 5"/>
          <p:cNvPicPr>
            <a:picLocks noChangeAspect="1" noChangeArrowheads="1"/>
          </p:cNvPicPr>
          <p:nvPr/>
        </p:nvPicPr>
        <p:blipFill>
          <a:blip r:embed="rId2" cstate="print"/>
          <a:srcRect l="40453" t="22320" r="9344" b="6806"/>
          <a:stretch>
            <a:fillRect/>
          </a:stretch>
        </p:blipFill>
        <p:spPr bwMode="auto">
          <a:xfrm>
            <a:off x="1835696" y="0"/>
            <a:ext cx="5616624" cy="6858000"/>
          </a:xfrm>
          <a:prstGeom prst="rect">
            <a:avLst/>
          </a:prstGeom>
          <a:noFill/>
          <a:ln w="9525">
            <a:noFill/>
            <a:miter lim="800000"/>
            <a:headEnd/>
            <a:tailEnd/>
          </a:ln>
        </p:spPr>
      </p:pic>
      <p:sp>
        <p:nvSpPr>
          <p:cNvPr id="4" name="Rectangle 3"/>
          <p:cNvSpPr/>
          <p:nvPr/>
        </p:nvSpPr>
        <p:spPr>
          <a:xfrm>
            <a:off x="787385" y="332656"/>
            <a:ext cx="2161361" cy="523220"/>
          </a:xfrm>
          <a:prstGeom prst="rect">
            <a:avLst/>
          </a:prstGeom>
          <a:solidFill>
            <a:srgbClr val="FFFF00"/>
          </a:solidFill>
        </p:spPr>
        <p:txBody>
          <a:bodyPr wrap="none">
            <a:spAutoFit/>
          </a:bodyPr>
          <a:lstStyle/>
          <a:p>
            <a:pPr algn="ctr"/>
            <a:r>
              <a:rPr lang="en-US" sz="2800" dirty="0" smtClean="0">
                <a:latin typeface="Times New Roman" pitchFamily="18" charset="0"/>
                <a:cs typeface="Times New Roman" pitchFamily="18" charset="0"/>
              </a:rPr>
              <a:t>Azygos </a:t>
            </a:r>
            <a:r>
              <a:rPr lang="en-US" sz="2800" dirty="0" smtClean="0">
                <a:latin typeface="Times New Roman" pitchFamily="18" charset="0"/>
                <a:cs typeface="Times New Roman" pitchFamily="18" charset="0"/>
              </a:rPr>
              <a:t>Veins</a:t>
            </a:r>
          </a:p>
        </p:txBody>
      </p:sp>
      <p:sp>
        <p:nvSpPr>
          <p:cNvPr id="5" name="Rectangle 4"/>
          <p:cNvSpPr/>
          <p:nvPr/>
        </p:nvSpPr>
        <p:spPr>
          <a:xfrm>
            <a:off x="4933056" y="1556792"/>
            <a:ext cx="424745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c-THE SUPERIOR HEMIAZYGOS VEIN</a:t>
            </a:r>
          </a:p>
        </p:txBody>
      </p:sp>
      <p:sp>
        <p:nvSpPr>
          <p:cNvPr id="6" name="Rectangle 5"/>
          <p:cNvSpPr/>
          <p:nvPr/>
        </p:nvSpPr>
        <p:spPr>
          <a:xfrm>
            <a:off x="5007290" y="4221088"/>
            <a:ext cx="4136710"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dirty="0" smtClean="0">
                <a:latin typeface="Times New Roman" pitchFamily="18" charset="0"/>
                <a:cs typeface="Times New Roman" pitchFamily="18" charset="0"/>
              </a:rPr>
              <a:t>b-THE INFERIOR HEMIAZYGOS VEIN</a:t>
            </a:r>
          </a:p>
        </p:txBody>
      </p:sp>
      <p:cxnSp>
        <p:nvCxnSpPr>
          <p:cNvPr id="9" name="Straight Arrow Connector 8"/>
          <p:cNvCxnSpPr/>
          <p:nvPr/>
        </p:nvCxnSpPr>
        <p:spPr>
          <a:xfrm flipH="1">
            <a:off x="4788024" y="1916832"/>
            <a:ext cx="1152128" cy="108012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a:stCxn id="6" idx="1"/>
          </p:cNvCxnSpPr>
          <p:nvPr/>
        </p:nvCxnSpPr>
        <p:spPr>
          <a:xfrm flipH="1" flipV="1">
            <a:off x="4788024" y="3429000"/>
            <a:ext cx="219266" cy="97675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Rectangle 13"/>
          <p:cNvSpPr/>
          <p:nvPr/>
        </p:nvSpPr>
        <p:spPr>
          <a:xfrm>
            <a:off x="1043608" y="3789040"/>
            <a:ext cx="3072380"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dirty="0" smtClean="0">
                <a:latin typeface="Times New Roman" pitchFamily="18" charset="0"/>
                <a:cs typeface="Times New Roman" pitchFamily="18" charset="0"/>
              </a:rPr>
              <a:t>a-THE MAIN AZYGOS VEIN</a:t>
            </a:r>
          </a:p>
        </p:txBody>
      </p:sp>
      <p:cxnSp>
        <p:nvCxnSpPr>
          <p:cNvPr id="16" name="Straight Arrow Connector 15"/>
          <p:cNvCxnSpPr>
            <a:stCxn id="14" idx="3"/>
          </p:cNvCxnSpPr>
          <p:nvPr/>
        </p:nvCxnSpPr>
        <p:spPr>
          <a:xfrm flipV="1">
            <a:off x="4115988" y="2348880"/>
            <a:ext cx="456012" cy="162482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3284984"/>
            <a:ext cx="4248472"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inferior vena cava pierces the central tendon of the </a:t>
            </a:r>
            <a:r>
              <a:rPr lang="en-US" dirty="0" smtClean="0">
                <a:latin typeface="Times New Roman" pitchFamily="18" charset="0"/>
                <a:cs typeface="Times New Roman" pitchFamily="18" charset="0"/>
              </a:rPr>
              <a:t>diaphragm </a:t>
            </a:r>
          </a:p>
          <a:p>
            <a:pPr algn="ctr"/>
            <a:r>
              <a:rPr lang="en-US" b="1" u="sng" dirty="0" smtClean="0">
                <a:latin typeface="Times New Roman" pitchFamily="18" charset="0"/>
                <a:cs typeface="Times New Roman" pitchFamily="18" charset="0"/>
              </a:rPr>
              <a:t>opposite </a:t>
            </a:r>
            <a:r>
              <a:rPr lang="en-US" b="1" u="sng" dirty="0" smtClean="0">
                <a:latin typeface="Times New Roman" pitchFamily="18" charset="0"/>
                <a:cs typeface="Times New Roman" pitchFamily="18" charset="0"/>
              </a:rPr>
              <a:t>the eighth thoracic vertebra </a:t>
            </a:r>
            <a:r>
              <a:rPr lang="en-US" dirty="0" smtClean="0">
                <a:latin typeface="Times New Roman" pitchFamily="18" charset="0"/>
                <a:cs typeface="Times New Roman" pitchFamily="18" charset="0"/>
              </a:rPr>
              <a:t> </a:t>
            </a:r>
          </a:p>
          <a:p>
            <a:pPr algn="ctr"/>
            <a:r>
              <a:rPr lang="en-US" dirty="0" smtClean="0">
                <a:latin typeface="Times New Roman" pitchFamily="18" charset="0"/>
                <a:cs typeface="Times New Roman" pitchFamily="18" charset="0"/>
              </a:rPr>
              <a:t>and </a:t>
            </a:r>
            <a:r>
              <a:rPr lang="en-US" dirty="0" smtClean="0">
                <a:latin typeface="Times New Roman" pitchFamily="18" charset="0"/>
                <a:cs typeface="Times New Roman" pitchFamily="18" charset="0"/>
              </a:rPr>
              <a:t>almost immediately enters the lowest part of the right atrium </a:t>
            </a:r>
            <a:endParaRPr lang="en-US" dirty="0">
              <a:latin typeface="Times New Roman" pitchFamily="18" charset="0"/>
              <a:cs typeface="Times New Roman" pitchFamily="18" charset="0"/>
            </a:endParaRPr>
          </a:p>
        </p:txBody>
      </p:sp>
      <p:pic>
        <p:nvPicPr>
          <p:cNvPr id="5" name="Picture 5"/>
          <p:cNvPicPr>
            <a:picLocks noChangeAspect="1" noChangeArrowheads="1"/>
          </p:cNvPicPr>
          <p:nvPr/>
        </p:nvPicPr>
        <p:blipFill>
          <a:blip r:embed="rId2" cstate="print"/>
          <a:srcRect l="40453" t="22320" r="9344" b="6806"/>
          <a:stretch>
            <a:fillRect/>
          </a:stretch>
        </p:blipFill>
        <p:spPr bwMode="auto">
          <a:xfrm>
            <a:off x="4572000" y="0"/>
            <a:ext cx="4536504" cy="6858000"/>
          </a:xfrm>
          <a:prstGeom prst="rect">
            <a:avLst/>
          </a:prstGeom>
          <a:noFill/>
          <a:ln w="9525">
            <a:noFill/>
            <a:miter lim="800000"/>
            <a:headEnd/>
            <a:tailEnd/>
          </a:ln>
        </p:spPr>
      </p:pic>
      <p:sp>
        <p:nvSpPr>
          <p:cNvPr id="6" name="Rectangle 5"/>
          <p:cNvSpPr/>
          <p:nvPr/>
        </p:nvSpPr>
        <p:spPr>
          <a:xfrm>
            <a:off x="474737" y="1332057"/>
            <a:ext cx="3552896" cy="584775"/>
          </a:xfrm>
          <a:prstGeom prst="rect">
            <a:avLst/>
          </a:prstGeom>
          <a:solidFill>
            <a:srgbClr val="FFFF00"/>
          </a:solidFill>
        </p:spPr>
        <p:txBody>
          <a:bodyPr wrap="none">
            <a:spAutoFit/>
          </a:bodyPr>
          <a:lstStyle/>
          <a:p>
            <a:pPr algn="ctr"/>
            <a:r>
              <a:rPr lang="en-US" sz="3200" b="1" i="1" u="sng" dirty="0" smtClean="0">
                <a:latin typeface="Times New Roman" pitchFamily="18" charset="0"/>
                <a:cs typeface="Times New Roman" pitchFamily="18" charset="0"/>
              </a:rPr>
              <a:t>Inferior </a:t>
            </a:r>
            <a:r>
              <a:rPr lang="en-US" sz="3200" b="1" i="1" u="sng" dirty="0" smtClean="0">
                <a:latin typeface="Times New Roman" pitchFamily="18" charset="0"/>
                <a:cs typeface="Times New Roman" pitchFamily="18" charset="0"/>
              </a:rPr>
              <a:t>Vena Cava</a:t>
            </a:r>
          </a:p>
        </p:txBody>
      </p:sp>
      <p:cxnSp>
        <p:nvCxnSpPr>
          <p:cNvPr id="8" name="Straight Arrow Connector 7"/>
          <p:cNvCxnSpPr/>
          <p:nvPr/>
        </p:nvCxnSpPr>
        <p:spPr>
          <a:xfrm>
            <a:off x="4427984" y="4437112"/>
            <a:ext cx="2376264" cy="10801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l="45866" t="32990" r="13972" b="15036"/>
          <a:stretch>
            <a:fillRect/>
          </a:stretch>
        </p:blipFill>
        <p:spPr bwMode="auto">
          <a:xfrm>
            <a:off x="3923928" y="44624"/>
            <a:ext cx="5220072" cy="6813376"/>
          </a:xfrm>
          <a:prstGeom prst="rect">
            <a:avLst/>
          </a:prstGeom>
          <a:noFill/>
          <a:ln w="9525">
            <a:noFill/>
            <a:miter lim="800000"/>
            <a:headEnd/>
            <a:tailEnd/>
          </a:ln>
        </p:spPr>
      </p:pic>
      <p:sp>
        <p:nvSpPr>
          <p:cNvPr id="2" name="Rectangle 1"/>
          <p:cNvSpPr/>
          <p:nvPr/>
        </p:nvSpPr>
        <p:spPr>
          <a:xfrm>
            <a:off x="0" y="548680"/>
            <a:ext cx="3923928" cy="206210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000" b="1" dirty="0" smtClean="0">
                <a:latin typeface="Times New Roman" pitchFamily="18" charset="0"/>
                <a:cs typeface="Times New Roman" pitchFamily="18" charset="0"/>
              </a:rPr>
              <a:t>Aorta</a:t>
            </a:r>
          </a:p>
          <a:p>
            <a:pPr algn="ctr"/>
            <a:r>
              <a:rPr lang="en-US" i="1" dirty="0" smtClean="0">
                <a:latin typeface="Times New Roman" pitchFamily="18" charset="0"/>
                <a:cs typeface="Times New Roman" pitchFamily="18" charset="0"/>
              </a:rPr>
              <a:t>The aorta is the main arterial trunk that delivers oxygenated blood from the left ventricle of the heart to the tissues of the body</a:t>
            </a:r>
            <a:r>
              <a:rPr lang="en-US" dirty="0" smtClean="0">
                <a:latin typeface="Times New Roman" pitchFamily="18" charset="0"/>
                <a:cs typeface="Times New Roman" pitchFamily="18" charset="0"/>
              </a:rPr>
              <a:t>. </a:t>
            </a:r>
          </a:p>
          <a:p>
            <a:pPr algn="ctr"/>
            <a:r>
              <a:rPr lang="en-US" b="1" dirty="0" smtClean="0">
                <a:latin typeface="Times New Roman" pitchFamily="18" charset="0"/>
                <a:cs typeface="Times New Roman" pitchFamily="18" charset="0"/>
              </a:rPr>
              <a:t>It is divided for purposes of description into the following parts: </a:t>
            </a:r>
          </a:p>
        </p:txBody>
      </p:sp>
      <p:sp>
        <p:nvSpPr>
          <p:cNvPr id="3" name="Rectangle 2"/>
          <p:cNvSpPr/>
          <p:nvPr/>
        </p:nvSpPr>
        <p:spPr>
          <a:xfrm>
            <a:off x="0" y="0"/>
            <a:ext cx="3972434" cy="461665"/>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b="1" dirty="0" smtClean="0">
                <a:latin typeface="Times New Roman" pitchFamily="18" charset="0"/>
                <a:cs typeface="Times New Roman" pitchFamily="18" charset="0"/>
              </a:rPr>
              <a:t>Large Arteries of the Thorax</a:t>
            </a:r>
          </a:p>
        </p:txBody>
      </p:sp>
      <p:cxnSp>
        <p:nvCxnSpPr>
          <p:cNvPr id="11" name="Straight Arrow Connector 10"/>
          <p:cNvCxnSpPr/>
          <p:nvPr/>
        </p:nvCxnSpPr>
        <p:spPr>
          <a:xfrm flipV="1">
            <a:off x="6732240" y="2780928"/>
            <a:ext cx="0" cy="64807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47864" y="2924944"/>
            <a:ext cx="3168352" cy="72008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4" idx="3"/>
          </p:cNvCxnSpPr>
          <p:nvPr/>
        </p:nvCxnSpPr>
        <p:spPr>
          <a:xfrm flipV="1">
            <a:off x="3326532" y="3429000"/>
            <a:ext cx="3477716" cy="10336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1560" y="2771636"/>
            <a:ext cx="2666564"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A-ASCENDING AORTA</a:t>
            </a:r>
          </a:p>
        </p:txBody>
      </p:sp>
      <p:sp>
        <p:nvSpPr>
          <p:cNvPr id="14" name="Rectangle 13"/>
          <p:cNvSpPr/>
          <p:nvPr/>
        </p:nvSpPr>
        <p:spPr>
          <a:xfrm>
            <a:off x="467544" y="3347700"/>
            <a:ext cx="2858988"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B-ARCH OF THE AORTA</a:t>
            </a:r>
          </a:p>
        </p:txBody>
      </p:sp>
      <p:sp>
        <p:nvSpPr>
          <p:cNvPr id="15" name="Rectangle 14"/>
          <p:cNvSpPr/>
          <p:nvPr/>
        </p:nvSpPr>
        <p:spPr>
          <a:xfrm>
            <a:off x="251520" y="4077072"/>
            <a:ext cx="4284699" cy="1200329"/>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C-DESCENDING:</a:t>
            </a:r>
          </a:p>
          <a:p>
            <a:pPr algn="ctr"/>
            <a:r>
              <a:rPr lang="en-US" b="1" dirty="0" smtClean="0">
                <a:latin typeface="Times New Roman" pitchFamily="18" charset="0"/>
                <a:cs typeface="Times New Roman" pitchFamily="18" charset="0"/>
              </a:rPr>
              <a:t> THORACIC AORTA (above diaphragm)</a:t>
            </a:r>
          </a:p>
          <a:p>
            <a:pPr algn="ctr"/>
            <a:r>
              <a:rPr lang="en-US" b="1" dirty="0" smtClean="0">
                <a:latin typeface="Times New Roman" pitchFamily="18" charset="0"/>
                <a:cs typeface="Times New Roman" pitchFamily="18" charset="0"/>
              </a:rPr>
              <a:t>ABDOMINAL AORTA </a:t>
            </a:r>
          </a:p>
          <a:p>
            <a:pPr algn="ctr"/>
            <a:r>
              <a:rPr lang="en-US" b="1" dirty="0" smtClean="0">
                <a:latin typeface="Times New Roman" pitchFamily="18" charset="0"/>
                <a:cs typeface="Times New Roman" pitchFamily="18" charset="0"/>
              </a:rPr>
              <a:t>(below diaphragm)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635896" y="0"/>
            <a:ext cx="5508104" cy="6858000"/>
          </a:xfrm>
          <a:prstGeom prst="rect">
            <a:avLst/>
          </a:prstGeom>
          <a:noFill/>
          <a:ln w="9525">
            <a:noFill/>
            <a:miter lim="800000"/>
            <a:headEnd/>
            <a:tailEnd/>
          </a:ln>
        </p:spPr>
      </p:pic>
      <p:sp>
        <p:nvSpPr>
          <p:cNvPr id="7" name="Rectangle 6"/>
          <p:cNvSpPr/>
          <p:nvPr/>
        </p:nvSpPr>
        <p:spPr>
          <a:xfrm>
            <a:off x="72008" y="764704"/>
            <a:ext cx="3491880"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The ascending aorta lies within the </a:t>
            </a:r>
            <a:r>
              <a:rPr lang="en-US" b="1" i="1" u="sng" dirty="0" smtClean="0">
                <a:latin typeface="Times New Roman" pitchFamily="18" charset="0"/>
                <a:cs typeface="Times New Roman" pitchFamily="18" charset="0"/>
              </a:rPr>
              <a:t>fibrous pericardium </a:t>
            </a:r>
          </a:p>
          <a:p>
            <a:pPr algn="ctr">
              <a:buFont typeface="Wingdings" pitchFamily="2" charset="2"/>
              <a:buChar char="Ø"/>
            </a:pPr>
            <a:r>
              <a:rPr lang="en-US" b="1" i="1" u="sng" dirty="0" smtClean="0">
                <a:latin typeface="Times New Roman" pitchFamily="18" charset="0"/>
                <a:cs typeface="Times New Roman" pitchFamily="18" charset="0"/>
              </a:rPr>
              <a:t>(what does this mean?) </a:t>
            </a:r>
          </a:p>
          <a:p>
            <a:pPr algn="ctr">
              <a:buFont typeface="Wingdings" pitchFamily="2" charset="2"/>
              <a:buChar char="Ø"/>
            </a:pPr>
            <a:r>
              <a:rPr lang="en-US" dirty="0" smtClean="0">
                <a:latin typeface="Times New Roman" pitchFamily="18" charset="0"/>
                <a:cs typeface="Times New Roman" pitchFamily="18" charset="0"/>
              </a:rPr>
              <a:t>Begins at </a:t>
            </a:r>
            <a:r>
              <a:rPr lang="en-US" b="1" i="1" u="sng" dirty="0" smtClean="0">
                <a:latin typeface="Times New Roman" pitchFamily="18" charset="0"/>
                <a:cs typeface="Times New Roman" pitchFamily="18" charset="0"/>
              </a:rPr>
              <a:t>the base of the left ventricle </a:t>
            </a:r>
            <a:endParaRPr lang="en-US" dirty="0" smtClean="0">
              <a:latin typeface="Times New Roman" pitchFamily="18" charset="0"/>
              <a:cs typeface="Times New Roman" pitchFamily="18" charset="0"/>
            </a:endParaRPr>
          </a:p>
          <a:p>
            <a:pPr algn="ctr">
              <a:buFont typeface="Wingdings" pitchFamily="2" charset="2"/>
              <a:buChar char="Ø"/>
            </a:pPr>
            <a:r>
              <a:rPr lang="en-US" dirty="0" smtClean="0">
                <a:latin typeface="Times New Roman" pitchFamily="18" charset="0"/>
                <a:cs typeface="Times New Roman" pitchFamily="18" charset="0"/>
              </a:rPr>
              <a:t> Ends at the level of </a:t>
            </a:r>
            <a:r>
              <a:rPr lang="en-US" b="1" u="sng" dirty="0" smtClean="0">
                <a:latin typeface="Times New Roman" pitchFamily="18" charset="0"/>
                <a:cs typeface="Times New Roman" pitchFamily="18" charset="0"/>
              </a:rPr>
              <a:t>the sternal angle, </a:t>
            </a:r>
            <a:r>
              <a:rPr lang="en-US" dirty="0" smtClean="0">
                <a:latin typeface="Times New Roman" pitchFamily="18" charset="0"/>
                <a:cs typeface="Times New Roman" pitchFamily="18" charset="0"/>
              </a:rPr>
              <a:t>where it becomes </a:t>
            </a:r>
            <a:r>
              <a:rPr lang="en-US" b="1" i="1" u="sng" dirty="0" smtClean="0">
                <a:latin typeface="Times New Roman" pitchFamily="18" charset="0"/>
                <a:cs typeface="Times New Roman" pitchFamily="18" charset="0"/>
              </a:rPr>
              <a:t>continuous with the arch of the aorta </a:t>
            </a:r>
          </a:p>
          <a:p>
            <a:pPr algn="ctr">
              <a:buFont typeface="Wingdings" pitchFamily="2" charset="2"/>
              <a:buChar char="Ø"/>
            </a:pPr>
            <a:r>
              <a:rPr lang="en-US" dirty="0" smtClean="0">
                <a:latin typeface="Times New Roman" pitchFamily="18" charset="0"/>
                <a:cs typeface="Times New Roman" pitchFamily="18" charset="0"/>
              </a:rPr>
              <a:t>At its root it possesses three bulges, the sinuses of the aorta</a:t>
            </a:r>
          </a:p>
        </p:txBody>
      </p:sp>
      <p:sp>
        <p:nvSpPr>
          <p:cNvPr id="8" name="Rectangle 7"/>
          <p:cNvSpPr/>
          <p:nvPr/>
        </p:nvSpPr>
        <p:spPr>
          <a:xfrm>
            <a:off x="1224136" y="4149080"/>
            <a:ext cx="11876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latin typeface="Times New Roman" pitchFamily="18" charset="0"/>
                <a:cs typeface="Times New Roman" pitchFamily="18" charset="0"/>
              </a:rPr>
              <a:t>Branches</a:t>
            </a:r>
          </a:p>
        </p:txBody>
      </p:sp>
      <p:sp>
        <p:nvSpPr>
          <p:cNvPr id="2" name="Rectangle 1"/>
          <p:cNvSpPr/>
          <p:nvPr/>
        </p:nvSpPr>
        <p:spPr>
          <a:xfrm>
            <a:off x="-36512" y="0"/>
            <a:ext cx="3888432" cy="584775"/>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b="1" dirty="0" smtClean="0">
                <a:latin typeface="Times New Roman" pitchFamily="18" charset="0"/>
                <a:cs typeface="Times New Roman" pitchFamily="18" charset="0"/>
              </a:rPr>
              <a:t>A-Ascending Aorta</a:t>
            </a:r>
          </a:p>
        </p:txBody>
      </p:sp>
      <p:sp>
        <p:nvSpPr>
          <p:cNvPr id="6" name="Rectangle 5"/>
          <p:cNvSpPr/>
          <p:nvPr/>
        </p:nvSpPr>
        <p:spPr>
          <a:xfrm>
            <a:off x="-36512" y="4653136"/>
            <a:ext cx="392392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i="1" u="sng" dirty="0" smtClean="0">
                <a:latin typeface="Times New Roman" pitchFamily="18" charset="0"/>
                <a:cs typeface="Times New Roman" pitchFamily="18" charset="0"/>
              </a:rPr>
              <a:t>The right coronary artery</a:t>
            </a:r>
            <a:endParaRPr lang="en-US" dirty="0" smtClean="0">
              <a:latin typeface="Times New Roman" pitchFamily="18" charset="0"/>
              <a:cs typeface="Times New Roman" pitchFamily="18" charset="0"/>
            </a:endParaRPr>
          </a:p>
          <a:p>
            <a:pPr algn="ctr"/>
            <a:r>
              <a:rPr lang="en-US" sz="2400" b="1" i="1" u="sng" dirty="0" smtClean="0">
                <a:latin typeface="Times New Roman" pitchFamily="18" charset="0"/>
                <a:cs typeface="Times New Roman" pitchFamily="18" charset="0"/>
              </a:rPr>
              <a:t>The left coronary artery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871552"/>
            <a:ext cx="435597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is a continuation of the ascending aorta</a:t>
            </a:r>
          </a:p>
          <a:p>
            <a:pPr algn="ctr"/>
            <a:r>
              <a:rPr lang="en-US" dirty="0" smtClean="0">
                <a:latin typeface="Times New Roman" pitchFamily="18" charset="0"/>
                <a:cs typeface="Times New Roman" pitchFamily="18" charset="0"/>
              </a:rPr>
              <a:t>              (what does this mean?)</a:t>
            </a:r>
          </a:p>
          <a:p>
            <a:pPr algn="ctr">
              <a:buFont typeface="Wingdings" pitchFamily="2" charset="2"/>
              <a:buChar char="Ø"/>
            </a:pPr>
            <a:r>
              <a:rPr lang="en-US" dirty="0" smtClean="0">
                <a:latin typeface="Times New Roman" pitchFamily="18" charset="0"/>
                <a:cs typeface="Times New Roman" pitchFamily="18" charset="0"/>
              </a:rPr>
              <a:t>Ends at the level of the </a:t>
            </a:r>
            <a:r>
              <a:rPr lang="en-US" b="1" i="1" u="sng" dirty="0" smtClean="0">
                <a:latin typeface="Times New Roman" pitchFamily="18" charset="0"/>
                <a:cs typeface="Times New Roman" pitchFamily="18" charset="0"/>
              </a:rPr>
              <a:t>sternal angle </a:t>
            </a:r>
            <a:r>
              <a:rPr lang="en-US" dirty="0" smtClean="0">
                <a:latin typeface="Times New Roman" pitchFamily="18" charset="0"/>
                <a:cs typeface="Times New Roman" pitchFamily="18" charset="0"/>
              </a:rPr>
              <a:t>where it becomes continuous with the </a:t>
            </a:r>
            <a:r>
              <a:rPr lang="en-US" b="1" i="1" u="sng" dirty="0" smtClean="0">
                <a:latin typeface="Times New Roman" pitchFamily="18" charset="0"/>
                <a:cs typeface="Times New Roman" pitchFamily="18" charset="0"/>
              </a:rPr>
              <a:t>descending aorta.</a:t>
            </a:r>
          </a:p>
        </p:txBody>
      </p:sp>
      <p:sp>
        <p:nvSpPr>
          <p:cNvPr id="3" name="Rectangle 2"/>
          <p:cNvSpPr/>
          <p:nvPr/>
        </p:nvSpPr>
        <p:spPr>
          <a:xfrm>
            <a:off x="251520" y="3356992"/>
            <a:ext cx="4104456"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Branches</a:t>
            </a:r>
          </a:p>
          <a:p>
            <a:pPr algn="ctr"/>
            <a:r>
              <a:rPr lang="en-US" b="1" i="1" u="sng" dirty="0" smtClean="0">
                <a:latin typeface="Times New Roman" pitchFamily="18" charset="0"/>
                <a:cs typeface="Times New Roman" pitchFamily="18" charset="0"/>
              </a:rPr>
              <a:t>a-THE BRACHIOCEPHALIC ARTERY</a:t>
            </a:r>
          </a:p>
          <a:p>
            <a:pPr algn="ctr"/>
            <a:r>
              <a:rPr lang="en-US" b="1" i="1" u="sng" dirty="0" smtClean="0">
                <a:latin typeface="Times New Roman" pitchFamily="18" charset="0"/>
                <a:cs typeface="Times New Roman" pitchFamily="18" charset="0"/>
              </a:rPr>
              <a:t> arises </a:t>
            </a:r>
            <a:r>
              <a:rPr lang="en-US" dirty="0" smtClean="0">
                <a:latin typeface="Times New Roman" pitchFamily="18" charset="0"/>
                <a:cs typeface="Times New Roman" pitchFamily="18" charset="0"/>
              </a:rPr>
              <a:t>from the convex surface of the aortic arch </a:t>
            </a:r>
          </a:p>
          <a:p>
            <a:pPr algn="ctr">
              <a:buFont typeface="Wingdings" pitchFamily="2" charset="2"/>
              <a:buChar char="Ø"/>
            </a:pPr>
            <a:r>
              <a:rPr lang="en-US" dirty="0" smtClean="0">
                <a:latin typeface="Times New Roman" pitchFamily="18" charset="0"/>
                <a:cs typeface="Times New Roman" pitchFamily="18" charset="0"/>
              </a:rPr>
              <a:t>It divides into: </a:t>
            </a:r>
          </a:p>
          <a:p>
            <a:pPr algn="ctr"/>
            <a:r>
              <a:rPr lang="en-US" b="1" i="1" dirty="0" smtClean="0">
                <a:latin typeface="Times New Roman" pitchFamily="18" charset="0"/>
                <a:cs typeface="Times New Roman" pitchFamily="18" charset="0"/>
              </a:rPr>
              <a:t>1-THE RIGHT SUBCLAVIAN ARTERY</a:t>
            </a:r>
          </a:p>
          <a:p>
            <a:pPr algn="ctr"/>
            <a:r>
              <a:rPr lang="en-US" b="1" i="1" dirty="0" smtClean="0">
                <a:latin typeface="Times New Roman" pitchFamily="18" charset="0"/>
                <a:cs typeface="Times New Roman" pitchFamily="18" charset="0"/>
              </a:rPr>
              <a:t>2-RIGHT COMMON CAROTID ARTERY</a:t>
            </a:r>
            <a:endParaRPr lang="en-US" b="1" i="1" dirty="0">
              <a:latin typeface="Times New Roman" pitchFamily="18" charset="0"/>
              <a:cs typeface="Times New Roman" pitchFamily="18" charset="0"/>
            </a:endParaRPr>
          </a:p>
        </p:txBody>
      </p:sp>
      <p:sp>
        <p:nvSpPr>
          <p:cNvPr id="5" name="Rectangle 4"/>
          <p:cNvSpPr/>
          <p:nvPr/>
        </p:nvSpPr>
        <p:spPr>
          <a:xfrm>
            <a:off x="1043608" y="44624"/>
            <a:ext cx="2803844" cy="461665"/>
          </a:xfrm>
          <a:prstGeom prst="rect">
            <a:avLst/>
          </a:prstGeom>
          <a:solidFill>
            <a:srgbClr val="FFFF00"/>
          </a:solidFill>
        </p:spPr>
        <p:style>
          <a:lnRef idx="1">
            <a:schemeClr val="accent2"/>
          </a:lnRef>
          <a:fillRef idx="3">
            <a:schemeClr val="accent2"/>
          </a:fillRef>
          <a:effectRef idx="2">
            <a:schemeClr val="accent2"/>
          </a:effectRef>
          <a:fontRef idx="minor">
            <a:schemeClr val="lt1"/>
          </a:fontRef>
        </p:style>
        <p:txBody>
          <a:bodyPr wrap="none">
            <a:spAutoFit/>
          </a:bodyPr>
          <a:lstStyle/>
          <a:p>
            <a:r>
              <a:rPr lang="en-US" sz="2400" b="1" u="sng" dirty="0" smtClean="0">
                <a:solidFill>
                  <a:schemeClr val="tx1"/>
                </a:solidFill>
                <a:latin typeface="Times New Roman" pitchFamily="18" charset="0"/>
                <a:cs typeface="Times New Roman" pitchFamily="18" charset="0"/>
              </a:rPr>
              <a:t>B-Arch of the Aorta</a:t>
            </a:r>
          </a:p>
        </p:txBody>
      </p:sp>
      <p:pic>
        <p:nvPicPr>
          <p:cNvPr id="3075" name="Picture 3"/>
          <p:cNvPicPr>
            <a:picLocks noChangeAspect="1" noChangeArrowheads="1"/>
          </p:cNvPicPr>
          <p:nvPr/>
        </p:nvPicPr>
        <p:blipFill>
          <a:blip r:embed="rId2" cstate="print"/>
          <a:srcRect l="44587" t="32715" r="13479" b="7751"/>
          <a:stretch>
            <a:fillRect/>
          </a:stretch>
        </p:blipFill>
        <p:spPr bwMode="auto">
          <a:xfrm>
            <a:off x="4499992" y="0"/>
            <a:ext cx="4644008" cy="5805264"/>
          </a:xfrm>
          <a:prstGeom prst="rect">
            <a:avLst/>
          </a:prstGeom>
          <a:noFill/>
          <a:ln w="9525">
            <a:noFill/>
            <a:miter lim="800000"/>
            <a:headEnd/>
            <a:tailEnd/>
          </a:ln>
        </p:spPr>
      </p:pic>
      <p:cxnSp>
        <p:nvCxnSpPr>
          <p:cNvPr id="10" name="Straight Arrow Connector 9"/>
          <p:cNvCxnSpPr/>
          <p:nvPr/>
        </p:nvCxnSpPr>
        <p:spPr>
          <a:xfrm flipV="1">
            <a:off x="3851920" y="1988840"/>
            <a:ext cx="2808312" cy="18722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040" y="1098610"/>
            <a:ext cx="327585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Arises from the convex surface of the aortic arch</a:t>
            </a:r>
          </a:p>
          <a:p>
            <a:pPr algn="ctr">
              <a:buFont typeface="Wingdings" pitchFamily="2" charset="2"/>
              <a:buChar char="Ø"/>
            </a:pPr>
            <a:r>
              <a:rPr lang="en-US" dirty="0" smtClean="0">
                <a:latin typeface="Times New Roman" pitchFamily="18" charset="0"/>
                <a:cs typeface="Times New Roman" pitchFamily="18" charset="0"/>
              </a:rPr>
              <a:t>enters the neck behind the left </a:t>
            </a:r>
            <a:r>
              <a:rPr lang="en-US" dirty="0" err="1" smtClean="0">
                <a:latin typeface="Times New Roman" pitchFamily="18" charset="0"/>
                <a:cs typeface="Times New Roman" pitchFamily="18" charset="0"/>
              </a:rPr>
              <a:t>sternoclavicular</a:t>
            </a:r>
            <a:r>
              <a:rPr lang="en-US" dirty="0" smtClean="0">
                <a:latin typeface="Times New Roman" pitchFamily="18" charset="0"/>
                <a:cs typeface="Times New Roman" pitchFamily="18" charset="0"/>
              </a:rPr>
              <a:t> joint.</a:t>
            </a:r>
          </a:p>
        </p:txBody>
      </p:sp>
      <p:sp>
        <p:nvSpPr>
          <p:cNvPr id="3" name="Rectangle 2"/>
          <p:cNvSpPr/>
          <p:nvPr/>
        </p:nvSpPr>
        <p:spPr>
          <a:xfrm>
            <a:off x="323528" y="4293096"/>
            <a:ext cx="345638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i="1" dirty="0" smtClean="0">
                <a:latin typeface="Times New Roman" pitchFamily="18" charset="0"/>
                <a:cs typeface="Times New Roman" pitchFamily="18" charset="0"/>
              </a:rPr>
              <a:t>Why we call it subclavian?</a:t>
            </a:r>
          </a:p>
          <a:p>
            <a:pPr algn="ctr">
              <a:buFont typeface="Wingdings" pitchFamily="2" charset="2"/>
              <a:buChar char="Ø"/>
            </a:pPr>
            <a:r>
              <a:rPr lang="en-US" dirty="0" smtClean="0">
                <a:latin typeface="Times New Roman" pitchFamily="18" charset="0"/>
                <a:cs typeface="Times New Roman" pitchFamily="18" charset="0"/>
              </a:rPr>
              <a:t>arises from the aortic arch</a:t>
            </a:r>
          </a:p>
          <a:p>
            <a:pPr algn="ctr">
              <a:buFont typeface="Wingdings" pitchFamily="2" charset="2"/>
              <a:buChar char="Ø"/>
            </a:pPr>
            <a:r>
              <a:rPr lang="en-US" dirty="0" smtClean="0">
                <a:latin typeface="Times New Roman" pitchFamily="18" charset="0"/>
                <a:cs typeface="Times New Roman" pitchFamily="18" charset="0"/>
              </a:rPr>
              <a:t>Runs in a groove in the first rib</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l="43406" t="33660" r="12888" b="7751"/>
          <a:stretch>
            <a:fillRect/>
          </a:stretch>
        </p:blipFill>
        <p:spPr bwMode="auto">
          <a:xfrm>
            <a:off x="4067944" y="0"/>
            <a:ext cx="5145089" cy="6858000"/>
          </a:xfrm>
          <a:prstGeom prst="rect">
            <a:avLst/>
          </a:prstGeom>
          <a:noFill/>
          <a:ln w="9525">
            <a:noFill/>
            <a:miter lim="800000"/>
            <a:headEnd/>
            <a:tailEnd/>
          </a:ln>
        </p:spPr>
      </p:pic>
      <p:sp>
        <p:nvSpPr>
          <p:cNvPr id="14" name="7-Point Star 13"/>
          <p:cNvSpPr/>
          <p:nvPr/>
        </p:nvSpPr>
        <p:spPr>
          <a:xfrm>
            <a:off x="8892480" y="692696"/>
            <a:ext cx="216024" cy="266328"/>
          </a:xfrm>
          <a:prstGeom prst="star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5-Point Star 16"/>
          <p:cNvSpPr/>
          <p:nvPr/>
        </p:nvSpPr>
        <p:spPr>
          <a:xfrm flipH="1">
            <a:off x="7740352" y="980728"/>
            <a:ext cx="360040" cy="288032"/>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ectangle 8"/>
          <p:cNvSpPr/>
          <p:nvPr/>
        </p:nvSpPr>
        <p:spPr>
          <a:xfrm>
            <a:off x="323528" y="260648"/>
            <a:ext cx="3546805" cy="369332"/>
          </a:xfrm>
          <a:prstGeom prst="rect">
            <a:avLst/>
          </a:prstGeom>
          <a:solidFill>
            <a:srgbClr val="FFFF00"/>
          </a:solidFill>
        </p:spPr>
        <p:txBody>
          <a:bodyPr wrap="none">
            <a:spAutoFit/>
          </a:bodyPr>
          <a:lstStyle/>
          <a:p>
            <a:pPr algn="ctr"/>
            <a:r>
              <a:rPr lang="en-US" b="1" i="1" dirty="0" smtClean="0">
                <a:latin typeface="Times New Roman" pitchFamily="18" charset="0"/>
                <a:cs typeface="Times New Roman" pitchFamily="18" charset="0"/>
              </a:rPr>
              <a:t>b-The left common carotid artery </a:t>
            </a:r>
          </a:p>
        </p:txBody>
      </p:sp>
      <p:sp>
        <p:nvSpPr>
          <p:cNvPr id="10" name="Rectangle 9"/>
          <p:cNvSpPr/>
          <p:nvPr/>
        </p:nvSpPr>
        <p:spPr>
          <a:xfrm>
            <a:off x="611560" y="3429000"/>
            <a:ext cx="2909771" cy="369332"/>
          </a:xfrm>
          <a:prstGeom prst="rect">
            <a:avLst/>
          </a:prstGeom>
          <a:solidFill>
            <a:srgbClr val="FFFF00"/>
          </a:solidFill>
        </p:spPr>
        <p:txBody>
          <a:bodyPr wrap="none">
            <a:spAutoFit/>
          </a:bodyPr>
          <a:lstStyle/>
          <a:p>
            <a:pPr algn="ctr"/>
            <a:r>
              <a:rPr lang="en-US" b="1" i="1" dirty="0" smtClean="0">
                <a:latin typeface="Times New Roman" pitchFamily="18" charset="0"/>
                <a:cs typeface="Times New Roman" pitchFamily="18" charset="0"/>
              </a:rPr>
              <a:t>c-The left subclavian artery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24" y="620688"/>
            <a:ext cx="2987824" cy="34778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u="sng" dirty="0" smtClean="0">
                <a:latin typeface="Times New Roman" pitchFamily="18" charset="0"/>
                <a:cs typeface="Times New Roman" pitchFamily="18" charset="0"/>
              </a:rPr>
              <a:t>lies </a:t>
            </a:r>
            <a:r>
              <a:rPr lang="en-US" sz="2000" b="1" u="sng" dirty="0" smtClean="0">
                <a:latin typeface="Times New Roman" pitchFamily="18" charset="0"/>
                <a:cs typeface="Times New Roman" pitchFamily="18" charset="0"/>
              </a:rPr>
              <a:t>in the posterior mediastinum </a:t>
            </a:r>
            <a:endParaRPr lang="en-US" b="1" u="sng" dirty="0" smtClean="0">
              <a:latin typeface="Times New Roman" pitchFamily="18" charset="0"/>
              <a:cs typeface="Times New Roman" pitchFamily="18" charset="0"/>
            </a:endParaRPr>
          </a:p>
          <a:p>
            <a:pPr algn="ctr">
              <a:buFont typeface="Wingdings" pitchFamily="2" charset="2"/>
              <a:buChar char="Ø"/>
            </a:pPr>
            <a:r>
              <a:rPr lang="en-US" dirty="0" smtClean="0">
                <a:latin typeface="Times New Roman" pitchFamily="18" charset="0"/>
                <a:cs typeface="Times New Roman" pitchFamily="18" charset="0"/>
              </a:rPr>
              <a:t>begins as a continuation of the arch of the aorta </a:t>
            </a:r>
          </a:p>
          <a:p>
            <a:pPr algn="ctr"/>
            <a:r>
              <a:rPr lang="en-US" b="1" i="1" u="sng" dirty="0" smtClean="0">
                <a:latin typeface="Times New Roman" pitchFamily="18" charset="0"/>
                <a:cs typeface="Times New Roman" pitchFamily="18" charset="0"/>
              </a:rPr>
              <a:t>(opposite the sternal angle</a:t>
            </a:r>
            <a:r>
              <a:rPr lang="en-US" dirty="0" smtClean="0">
                <a:latin typeface="Times New Roman" pitchFamily="18" charset="0"/>
                <a:cs typeface="Times New Roman" pitchFamily="18" charset="0"/>
              </a:rPr>
              <a:t>). </a:t>
            </a:r>
          </a:p>
          <a:p>
            <a:pPr algn="ctr">
              <a:buFont typeface="Wingdings" pitchFamily="2" charset="2"/>
              <a:buChar char="Ø"/>
            </a:pPr>
            <a:r>
              <a:rPr lang="en-US" dirty="0" smtClean="0">
                <a:latin typeface="Times New Roman" pitchFamily="18" charset="0"/>
                <a:cs typeface="Times New Roman" pitchFamily="18" charset="0"/>
              </a:rPr>
              <a:t>At the level of</a:t>
            </a:r>
          </a:p>
          <a:p>
            <a:pPr algn="ctr">
              <a:buFont typeface="Wingdings" pitchFamily="2" charset="2"/>
              <a:buChar char="Ø"/>
            </a:pPr>
            <a:r>
              <a:rPr lang="en-US" dirty="0" smtClean="0">
                <a:latin typeface="Times New Roman" pitchFamily="18" charset="0"/>
                <a:cs typeface="Times New Roman" pitchFamily="18" charset="0"/>
              </a:rPr>
              <a:t> </a:t>
            </a:r>
            <a:r>
              <a:rPr lang="en-US" b="1" i="1" u="sng" dirty="0" smtClean="0">
                <a:latin typeface="Times New Roman" pitchFamily="18" charset="0"/>
                <a:cs typeface="Times New Roman" pitchFamily="18" charset="0"/>
              </a:rPr>
              <a:t>the 12</a:t>
            </a:r>
            <a:r>
              <a:rPr lang="en-US" b="1" i="1" u="sng" baseline="30000" dirty="0" smtClean="0">
                <a:latin typeface="Times New Roman" pitchFamily="18" charset="0"/>
                <a:cs typeface="Times New Roman" pitchFamily="18" charset="0"/>
              </a:rPr>
              <a:t>th</a:t>
            </a:r>
            <a:r>
              <a:rPr lang="en-US" b="1" i="1" u="sng" dirty="0" smtClean="0">
                <a:latin typeface="Times New Roman" pitchFamily="18" charset="0"/>
                <a:cs typeface="Times New Roman" pitchFamily="18" charset="0"/>
              </a:rPr>
              <a:t> thoracic vertebra</a:t>
            </a:r>
            <a:r>
              <a:rPr lang="en-US" dirty="0" smtClean="0">
                <a:latin typeface="Times New Roman" pitchFamily="18" charset="0"/>
                <a:cs typeface="Times New Roman" pitchFamily="18" charset="0"/>
              </a:rPr>
              <a:t>,</a:t>
            </a:r>
          </a:p>
          <a:p>
            <a:pPr algn="ctr"/>
            <a:r>
              <a:rPr lang="en-US" dirty="0" smtClean="0">
                <a:latin typeface="Times New Roman" pitchFamily="18" charset="0"/>
                <a:cs typeface="Times New Roman" pitchFamily="18" charset="0"/>
              </a:rPr>
              <a:t> it passes behind the diaphragm (through the aortic opening) in the midline and becomes continuous with the abdominal aorta.</a:t>
            </a:r>
          </a:p>
        </p:txBody>
      </p:sp>
      <p:sp>
        <p:nvSpPr>
          <p:cNvPr id="3" name="Rectangle 2"/>
          <p:cNvSpPr/>
          <p:nvPr/>
        </p:nvSpPr>
        <p:spPr>
          <a:xfrm>
            <a:off x="35496" y="116632"/>
            <a:ext cx="3174972" cy="369332"/>
          </a:xfrm>
          <a:prstGeom prst="rect">
            <a:avLst/>
          </a:prstGeom>
          <a:solidFill>
            <a:srgbClr val="FFFF00"/>
          </a:solidFill>
        </p:spPr>
        <p:style>
          <a:lnRef idx="1">
            <a:schemeClr val="accent2"/>
          </a:lnRef>
          <a:fillRef idx="3">
            <a:schemeClr val="accent2"/>
          </a:fillRef>
          <a:effectRef idx="2">
            <a:schemeClr val="accent2"/>
          </a:effectRef>
          <a:fontRef idx="minor">
            <a:schemeClr val="lt1"/>
          </a:fontRef>
        </p:style>
        <p:txBody>
          <a:bodyPr wrap="none">
            <a:spAutoFit/>
          </a:bodyPr>
          <a:lstStyle/>
          <a:p>
            <a:r>
              <a:rPr lang="en-US" b="1" u="sng" dirty="0" smtClean="0">
                <a:solidFill>
                  <a:schemeClr val="tx1"/>
                </a:solidFill>
                <a:latin typeface="Times New Roman" pitchFamily="18" charset="0"/>
                <a:cs typeface="Times New Roman" pitchFamily="18" charset="0"/>
              </a:rPr>
              <a:t>C- Descending Thoracic Aorta</a:t>
            </a:r>
          </a:p>
        </p:txBody>
      </p:sp>
      <p:sp>
        <p:nvSpPr>
          <p:cNvPr id="4" name="Rectangle 3"/>
          <p:cNvSpPr/>
          <p:nvPr/>
        </p:nvSpPr>
        <p:spPr>
          <a:xfrm>
            <a:off x="72008" y="4725144"/>
            <a:ext cx="3131840"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i="1" u="sng" dirty="0" smtClean="0">
                <a:latin typeface="Times New Roman" pitchFamily="18" charset="0"/>
                <a:cs typeface="Times New Roman" pitchFamily="18" charset="0"/>
              </a:rPr>
              <a:t>1-Posterior intercostal arteries </a:t>
            </a:r>
            <a:r>
              <a:rPr lang="en-US" dirty="0" smtClean="0">
                <a:latin typeface="Times New Roman" pitchFamily="18" charset="0"/>
                <a:cs typeface="Times New Roman" pitchFamily="18" charset="0"/>
              </a:rPr>
              <a:t>are given off to </a:t>
            </a:r>
            <a:r>
              <a:rPr lang="en-US" i="1" dirty="0" smtClean="0">
                <a:latin typeface="Times New Roman" pitchFamily="18" charset="0"/>
                <a:cs typeface="Times New Roman" pitchFamily="18" charset="0"/>
              </a:rPr>
              <a:t>the lower nine intercostal spaces</a:t>
            </a:r>
            <a:endParaRPr lang="en-US"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rPr>
              <a:t>2-Pericardial, esophageal, and bronchial arteries are small branches that are distributed to these organs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l="53447" t="19485" r="22338" b="20036"/>
          <a:stretch>
            <a:fillRect/>
          </a:stretch>
        </p:blipFill>
        <p:spPr bwMode="auto">
          <a:xfrm>
            <a:off x="3347864" y="0"/>
            <a:ext cx="5796136" cy="6858000"/>
          </a:xfrm>
          <a:prstGeom prst="rect">
            <a:avLst/>
          </a:prstGeom>
          <a:noFill/>
          <a:ln w="9525">
            <a:noFill/>
            <a:miter lim="800000"/>
            <a:headEnd/>
            <a:tailEnd/>
          </a:ln>
        </p:spPr>
      </p:pic>
      <p:sp>
        <p:nvSpPr>
          <p:cNvPr id="6" name="Rectangle 5"/>
          <p:cNvSpPr/>
          <p:nvPr/>
        </p:nvSpPr>
        <p:spPr>
          <a:xfrm>
            <a:off x="539552" y="4221088"/>
            <a:ext cx="1827744"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sz="3200" b="1" i="1" u="sng" dirty="0" smtClean="0">
                <a:latin typeface="Times New Roman" pitchFamily="18" charset="0"/>
                <a:cs typeface="Times New Roman" pitchFamily="18" charset="0"/>
              </a:rPr>
              <a:t>Branches</a:t>
            </a:r>
          </a:p>
        </p:txBody>
      </p:sp>
      <p:sp>
        <p:nvSpPr>
          <p:cNvPr id="9" name="TextBox 8"/>
          <p:cNvSpPr txBox="1"/>
          <p:nvPr/>
        </p:nvSpPr>
        <p:spPr>
          <a:xfrm rot="19652554">
            <a:off x="2538593" y="4591759"/>
            <a:ext cx="148886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latin typeface="Times New Roman" pitchFamily="18" charset="0"/>
                <a:cs typeface="Times New Roman" pitchFamily="18" charset="0"/>
              </a:rPr>
              <a:t>READ ONLY</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908720"/>
            <a:ext cx="7128792"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000" dirty="0" smtClean="0">
                <a:latin typeface="Times New Roman" pitchFamily="18" charset="0"/>
                <a:cs typeface="Times New Roman" pitchFamily="18" charset="0"/>
              </a:rPr>
              <a:t>What do you think about the aorta and </a:t>
            </a:r>
          </a:p>
          <a:p>
            <a:pPr algn="ctr"/>
            <a:r>
              <a:rPr lang="en-US" sz="4000" dirty="0" smtClean="0">
                <a:latin typeface="Times New Roman" pitchFamily="18" charset="0"/>
                <a:cs typeface="Times New Roman" pitchFamily="18" charset="0"/>
              </a:rPr>
              <a:t>mediastina? </a:t>
            </a:r>
            <a:endParaRPr lang="en-US" sz="4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032" y="195605"/>
            <a:ext cx="3491880"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An imaginary plane passing</a:t>
            </a:r>
          </a:p>
          <a:p>
            <a:pPr algn="ctr"/>
            <a:r>
              <a:rPr lang="en-US" b="1" dirty="0" smtClean="0">
                <a:latin typeface="Times New Roman" pitchFamily="18" charset="0"/>
                <a:cs typeface="Times New Roman" pitchFamily="18" charset="0"/>
              </a:rPr>
              <a:t> from </a:t>
            </a:r>
          </a:p>
          <a:p>
            <a:pPr algn="ctr"/>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sternal</a:t>
            </a:r>
            <a:r>
              <a:rPr lang="en-US" b="1" dirty="0" smtClean="0">
                <a:latin typeface="Times New Roman" pitchFamily="18" charset="0"/>
                <a:cs typeface="Times New Roman" pitchFamily="18" charset="0"/>
              </a:rPr>
              <a:t> angle anteriorly </a:t>
            </a:r>
          </a:p>
          <a:p>
            <a:pPr algn="ctr"/>
            <a:r>
              <a:rPr lang="en-US" b="1" dirty="0" smtClean="0">
                <a:latin typeface="Times New Roman" pitchFamily="18" charset="0"/>
                <a:cs typeface="Times New Roman" pitchFamily="18" charset="0"/>
              </a:rPr>
              <a:t>to </a:t>
            </a:r>
          </a:p>
          <a:p>
            <a:pPr algn="ctr"/>
            <a:r>
              <a:rPr lang="en-US" b="1" dirty="0" smtClean="0">
                <a:latin typeface="Times New Roman" pitchFamily="18" charset="0"/>
                <a:cs typeface="Times New Roman" pitchFamily="18" charset="0"/>
              </a:rPr>
              <a:t>the lower border of the body of</a:t>
            </a:r>
          </a:p>
          <a:p>
            <a:pPr algn="ctr"/>
            <a:r>
              <a:rPr lang="en-US" b="1" dirty="0" smtClean="0">
                <a:latin typeface="Times New Roman" pitchFamily="18" charset="0"/>
                <a:cs typeface="Times New Roman" pitchFamily="18" charset="0"/>
              </a:rPr>
              <a:t> the fourth thoracic vertebra posteriorly </a:t>
            </a:r>
          </a:p>
          <a:p>
            <a:pPr algn="ctr"/>
            <a:r>
              <a:rPr lang="en-US" b="1" dirty="0" smtClean="0">
                <a:latin typeface="Times New Roman" pitchFamily="18" charset="0"/>
                <a:cs typeface="Times New Roman" pitchFamily="18" charset="0"/>
              </a:rPr>
              <a:t>divides the mediastinum </a:t>
            </a:r>
          </a:p>
          <a:p>
            <a:pPr algn="ctr"/>
            <a:r>
              <a:rPr lang="en-US"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nto:</a:t>
            </a:r>
            <a:endParaRPr lang="en-US" b="1"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l="30413" t="9090" r="23519" b="33265"/>
          <a:stretch>
            <a:fillRect/>
          </a:stretch>
        </p:blipFill>
        <p:spPr bwMode="auto">
          <a:xfrm>
            <a:off x="5436096" y="0"/>
            <a:ext cx="3744416" cy="3284984"/>
          </a:xfrm>
          <a:prstGeom prst="rect">
            <a:avLst/>
          </a:prstGeom>
          <a:noFill/>
          <a:ln w="9525">
            <a:noFill/>
            <a:miter lim="800000"/>
            <a:headEnd/>
            <a:tailEnd/>
          </a:ln>
        </p:spPr>
      </p:pic>
      <p:sp>
        <p:nvSpPr>
          <p:cNvPr id="9" name="Rectangle 8"/>
          <p:cNvSpPr/>
          <p:nvPr/>
        </p:nvSpPr>
        <p:spPr>
          <a:xfrm>
            <a:off x="0" y="3284984"/>
            <a:ext cx="370790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smtClean="0">
                <a:solidFill>
                  <a:srgbClr val="002060"/>
                </a:solidFill>
                <a:latin typeface="Times New Roman" pitchFamily="18" charset="0"/>
                <a:cs typeface="Times New Roman" pitchFamily="18" charset="0"/>
              </a:rPr>
              <a:t>SUPERIOR AND INFERIOR MEDIASTINA</a:t>
            </a:r>
            <a:endParaRPr lang="en-US" b="1" dirty="0">
              <a:solidFill>
                <a:srgbClr val="002060"/>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3" cstate="print"/>
          <a:srcRect l="54038" t="31770" r="21747" b="24760"/>
          <a:stretch>
            <a:fillRect/>
          </a:stretch>
        </p:blipFill>
        <p:spPr bwMode="auto">
          <a:xfrm>
            <a:off x="5508104" y="3429000"/>
            <a:ext cx="3635896" cy="3429000"/>
          </a:xfrm>
          <a:prstGeom prst="rect">
            <a:avLst/>
          </a:prstGeom>
          <a:noFill/>
          <a:ln w="9525">
            <a:noFill/>
            <a:miter lim="800000"/>
            <a:headEnd/>
            <a:tailEnd/>
          </a:ln>
        </p:spPr>
      </p:pic>
      <p:cxnSp>
        <p:nvCxnSpPr>
          <p:cNvPr id="11" name="Straight Arrow Connector 10"/>
          <p:cNvCxnSpPr/>
          <p:nvPr/>
        </p:nvCxnSpPr>
        <p:spPr>
          <a:xfrm flipV="1">
            <a:off x="1547664" y="836712"/>
            <a:ext cx="5616624" cy="25922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3275856" y="3573016"/>
            <a:ext cx="3240360" cy="151216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rot="19269373">
            <a:off x="1058261" y="5157192"/>
            <a:ext cx="2155398"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latin typeface="Times New Roman" pitchFamily="18" charset="0"/>
                <a:cs typeface="Times New Roman" pitchFamily="18" charset="0"/>
              </a:rPr>
              <a:t>Which  one is larger?</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056" y="116632"/>
            <a:ext cx="3131840" cy="584775"/>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200" b="1" dirty="0" smtClean="0">
                <a:latin typeface="Times New Roman" pitchFamily="18" charset="0"/>
                <a:cs typeface="Times New Roman" pitchFamily="18" charset="0"/>
              </a:rPr>
              <a:t>Thoracic Duct</a:t>
            </a:r>
          </a:p>
        </p:txBody>
      </p:sp>
      <p:sp>
        <p:nvSpPr>
          <p:cNvPr id="3" name="Rectangle 2"/>
          <p:cNvSpPr/>
          <p:nvPr/>
        </p:nvSpPr>
        <p:spPr>
          <a:xfrm>
            <a:off x="72008" y="908720"/>
            <a:ext cx="4067944" cy="270843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The thoracic duct begins below in the abdomen as a dilated sac, </a:t>
            </a:r>
          </a:p>
          <a:p>
            <a:pPr algn="ctr"/>
            <a:r>
              <a:rPr lang="en-US" sz="2800" b="1" i="1" u="sng" dirty="0" smtClean="0">
                <a:latin typeface="Times New Roman" pitchFamily="18" charset="0"/>
                <a:cs typeface="Times New Roman" pitchFamily="18" charset="0"/>
              </a:rPr>
              <a:t>THE CISTERNA CHYLI </a:t>
            </a:r>
          </a:p>
          <a:p>
            <a:pPr algn="ctr">
              <a:buFont typeface="Wingdings" pitchFamily="2" charset="2"/>
              <a:buChar char="Ø"/>
            </a:pPr>
            <a:r>
              <a:rPr lang="en-US" dirty="0" smtClean="0">
                <a:latin typeface="Times New Roman" pitchFamily="18" charset="0"/>
                <a:cs typeface="Times New Roman" pitchFamily="18" charset="0"/>
              </a:rPr>
              <a:t>It ascends through the aortic opening in the diaphragm</a:t>
            </a:r>
          </a:p>
          <a:p>
            <a:pPr algn="ctr">
              <a:buFont typeface="Wingdings" pitchFamily="2" charset="2"/>
              <a:buChar char="Ø"/>
            </a:pPr>
            <a:r>
              <a:rPr lang="en-US" dirty="0" smtClean="0">
                <a:latin typeface="Times New Roman" pitchFamily="18" charset="0"/>
                <a:cs typeface="Times New Roman" pitchFamily="18" charset="0"/>
              </a:rPr>
              <a:t>enters the beginning of </a:t>
            </a:r>
          </a:p>
          <a:p>
            <a:pPr algn="ctr"/>
            <a:r>
              <a:rPr lang="en-US" sz="2400" b="1" i="1" dirty="0" smtClean="0">
                <a:latin typeface="Times New Roman" pitchFamily="18" charset="0"/>
                <a:cs typeface="Times New Roman" pitchFamily="18" charset="0"/>
              </a:rPr>
              <a:t>the left brachiocephalic vein.</a:t>
            </a:r>
          </a:p>
        </p:txBody>
      </p:sp>
      <p:sp>
        <p:nvSpPr>
          <p:cNvPr id="4" name="Rectangle 3"/>
          <p:cNvSpPr/>
          <p:nvPr/>
        </p:nvSpPr>
        <p:spPr>
          <a:xfrm>
            <a:off x="179512" y="5048016"/>
            <a:ext cx="396044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thoracic duct thus conveys to the blood all lymph from the lower limbs, pelvic cavity, abdominal cavity, left side of the thorax, and left side of the head, neck, and left arm</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l="43406" t="15705" r="11116" b="10000"/>
          <a:stretch>
            <a:fillRect/>
          </a:stretch>
        </p:blipFill>
        <p:spPr bwMode="auto">
          <a:xfrm>
            <a:off x="4211960" y="0"/>
            <a:ext cx="4932040" cy="6858000"/>
          </a:xfrm>
          <a:prstGeom prst="rect">
            <a:avLst/>
          </a:prstGeom>
          <a:noFill/>
          <a:ln w="9525">
            <a:noFill/>
            <a:miter lim="800000"/>
            <a:headEnd/>
            <a:tailEnd/>
          </a:ln>
        </p:spPr>
      </p:pic>
      <p:sp>
        <p:nvSpPr>
          <p:cNvPr id="7" name="5-Point Star 6"/>
          <p:cNvSpPr/>
          <p:nvPr/>
        </p:nvSpPr>
        <p:spPr>
          <a:xfrm>
            <a:off x="8172400" y="66328"/>
            <a:ext cx="504056" cy="482352"/>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rot="19895553">
            <a:off x="1711665" y="4757986"/>
            <a:ext cx="11272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latin typeface="Times New Roman" pitchFamily="18" charset="0"/>
                <a:cs typeface="Times New Roman" pitchFamily="18" charset="0"/>
              </a:rPr>
              <a:t>Read only</a:t>
            </a:r>
            <a:endParaRPr lang="en-US" dirty="0">
              <a:latin typeface="Times New Roman" pitchFamily="18" charset="0"/>
              <a:cs typeface="Times New Roman" pitchFamily="18" charset="0"/>
            </a:endParaRPr>
          </a:p>
        </p:txBody>
      </p:sp>
      <p:sp>
        <p:nvSpPr>
          <p:cNvPr id="9" name="TextBox 8"/>
          <p:cNvSpPr txBox="1"/>
          <p:nvPr/>
        </p:nvSpPr>
        <p:spPr>
          <a:xfrm>
            <a:off x="1" y="3789040"/>
            <a:ext cx="421195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latin typeface="Times New Roman" pitchFamily="18" charset="0"/>
                <a:cs typeface="Times New Roman" pitchFamily="18" charset="0"/>
              </a:rPr>
              <a:t>Passes through superior and posterior mediastinum </a:t>
            </a:r>
            <a:endParaRPr 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628800"/>
            <a:ext cx="277180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i="1" dirty="0" smtClean="0">
                <a:latin typeface="Times New Roman" pitchFamily="18" charset="0"/>
                <a:cs typeface="Times New Roman" pitchFamily="18" charset="0"/>
              </a:rPr>
              <a:t>Vagus Nerves</a:t>
            </a:r>
          </a:p>
          <a:p>
            <a:pPr algn="ctr"/>
            <a:r>
              <a:rPr lang="en-US" b="1" i="1" dirty="0" smtClean="0">
                <a:latin typeface="Times New Roman" pitchFamily="18" charset="0"/>
                <a:cs typeface="Times New Roman" pitchFamily="18" charset="0"/>
              </a:rPr>
              <a:t>Cranial nerve </a:t>
            </a:r>
            <a:r>
              <a:rPr lang="en-US" sz="2800" b="1" i="1" u="sng" dirty="0" smtClean="0">
                <a:latin typeface="Times New Roman" pitchFamily="18" charset="0"/>
                <a:cs typeface="Times New Roman" pitchFamily="18" charset="0"/>
              </a:rPr>
              <a:t>10</a:t>
            </a:r>
            <a:endParaRPr lang="en-US" b="1" i="1" u="sng" dirty="0" smtClean="0">
              <a:latin typeface="Times New Roman" pitchFamily="18" charset="0"/>
              <a:cs typeface="Times New Roman" pitchFamily="18" charset="0"/>
            </a:endParaRPr>
          </a:p>
          <a:p>
            <a:pPr algn="ctr">
              <a:buFont typeface="Wingdings" pitchFamily="2" charset="2"/>
              <a:buChar char="Ø"/>
            </a:pPr>
            <a:r>
              <a:rPr lang="en-US" b="1" i="1" u="sng" dirty="0" smtClean="0">
                <a:latin typeface="Times New Roman" pitchFamily="18" charset="0"/>
                <a:cs typeface="Times New Roman" pitchFamily="18" charset="0"/>
              </a:rPr>
              <a:t>The right vagus nerve</a:t>
            </a:r>
            <a:endParaRPr lang="en-US" b="1" i="1"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l="52856" t="20430" r="22338" b="20036"/>
          <a:stretch>
            <a:fillRect/>
          </a:stretch>
        </p:blipFill>
        <p:spPr bwMode="auto">
          <a:xfrm>
            <a:off x="4211960" y="0"/>
            <a:ext cx="4896544" cy="6858000"/>
          </a:xfrm>
          <a:prstGeom prst="rect">
            <a:avLst/>
          </a:prstGeom>
          <a:noFill/>
          <a:ln w="9525">
            <a:noFill/>
            <a:miter lim="800000"/>
            <a:headEnd/>
            <a:tailEnd/>
          </a:ln>
        </p:spPr>
      </p:pic>
      <p:sp>
        <p:nvSpPr>
          <p:cNvPr id="4" name="Rectangle 3"/>
          <p:cNvSpPr/>
          <p:nvPr/>
        </p:nvSpPr>
        <p:spPr>
          <a:xfrm>
            <a:off x="539552" y="457508"/>
            <a:ext cx="3417859" cy="523220"/>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none">
            <a:spAutoFit/>
          </a:bodyPr>
          <a:lstStyle/>
          <a:p>
            <a:r>
              <a:rPr lang="en-US" sz="2800" b="1" dirty="0" smtClean="0">
                <a:latin typeface="Times New Roman" pitchFamily="18" charset="0"/>
                <a:cs typeface="Times New Roman" pitchFamily="18" charset="0"/>
              </a:rPr>
              <a:t>Nerves of the Thorax</a:t>
            </a:r>
          </a:p>
        </p:txBody>
      </p:sp>
      <p:sp>
        <p:nvSpPr>
          <p:cNvPr id="5" name="Rectangle 4"/>
          <p:cNvSpPr/>
          <p:nvPr/>
        </p:nvSpPr>
        <p:spPr>
          <a:xfrm>
            <a:off x="1043608" y="3140968"/>
            <a:ext cx="248376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Ø"/>
            </a:pPr>
            <a:r>
              <a:rPr lang="en-US" b="1" i="1" u="sng" dirty="0" smtClean="0">
                <a:latin typeface="Times New Roman" pitchFamily="18" charset="0"/>
                <a:cs typeface="Times New Roman" pitchFamily="18" charset="0"/>
              </a:rPr>
              <a:t>The left </a:t>
            </a:r>
            <a:r>
              <a:rPr lang="en-US" b="1" i="1" u="sng" smtClean="0">
                <a:latin typeface="Times New Roman" pitchFamily="18" charset="0"/>
                <a:cs typeface="Times New Roman" pitchFamily="18" charset="0"/>
              </a:rPr>
              <a:t>vagus nerve</a:t>
            </a:r>
            <a:endParaRPr lang="en-US" b="1" i="1" u="sng" dirty="0" smtClean="0">
              <a:latin typeface="Times New Roman" pitchFamily="18" charset="0"/>
              <a:cs typeface="Times New Roman" pitchFamily="18" charset="0"/>
            </a:endParaRPr>
          </a:p>
        </p:txBody>
      </p:sp>
      <p:sp>
        <p:nvSpPr>
          <p:cNvPr id="6" name="TextBox 5"/>
          <p:cNvSpPr txBox="1"/>
          <p:nvPr/>
        </p:nvSpPr>
        <p:spPr>
          <a:xfrm>
            <a:off x="899592" y="4149080"/>
            <a:ext cx="2448272"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latin typeface="Times New Roman" pitchFamily="18" charset="0"/>
                <a:cs typeface="Times New Roman" pitchFamily="18" charset="0"/>
              </a:rPr>
              <a:t>Located in </a:t>
            </a:r>
          </a:p>
          <a:p>
            <a:pPr algn="ctr">
              <a:buFont typeface="Wingdings" pitchFamily="2" charset="2"/>
              <a:buChar char="Ø"/>
            </a:pPr>
            <a:r>
              <a:rPr lang="en-US" dirty="0" smtClean="0">
                <a:latin typeface="Times New Roman" pitchFamily="18" charset="0"/>
                <a:cs typeface="Times New Roman" pitchFamily="18" charset="0"/>
              </a:rPr>
              <a:t>the neck </a:t>
            </a:r>
          </a:p>
          <a:p>
            <a:pPr algn="ctr">
              <a:buFont typeface="Wingdings" pitchFamily="2" charset="2"/>
              <a:buChar char="Ø"/>
            </a:pPr>
            <a:r>
              <a:rPr lang="en-US" dirty="0" smtClean="0">
                <a:latin typeface="Times New Roman" pitchFamily="18" charset="0"/>
                <a:cs typeface="Times New Roman" pitchFamily="18" charset="0"/>
              </a:rPr>
              <a:t>Thorax: passes through both </a:t>
            </a:r>
          </a:p>
          <a:p>
            <a:pPr algn="ctr"/>
            <a:r>
              <a:rPr lang="en-US" dirty="0" smtClean="0">
                <a:latin typeface="Times New Roman" pitchFamily="18" charset="0"/>
                <a:cs typeface="Times New Roman" pitchFamily="18" charset="0"/>
              </a:rPr>
              <a:t>superior and posterior mediastinum</a:t>
            </a:r>
            <a:endParaRPr 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144" y="179348"/>
            <a:ext cx="1691680" cy="369332"/>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u="sng" dirty="0" smtClean="0">
                <a:latin typeface="Times New Roman" pitchFamily="18" charset="0"/>
                <a:cs typeface="Times New Roman" pitchFamily="18" charset="0"/>
              </a:rPr>
              <a:t>Phrenic Nerves</a:t>
            </a:r>
          </a:p>
        </p:txBody>
      </p:sp>
      <p:sp>
        <p:nvSpPr>
          <p:cNvPr id="3" name="Rectangle 2"/>
          <p:cNvSpPr/>
          <p:nvPr/>
        </p:nvSpPr>
        <p:spPr>
          <a:xfrm>
            <a:off x="179512" y="726951"/>
            <a:ext cx="385192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b="1" i="1" dirty="0" smtClean="0">
                <a:latin typeface="Times New Roman" pitchFamily="18" charset="0"/>
                <a:cs typeface="Times New Roman" pitchFamily="18" charset="0"/>
              </a:rPr>
              <a:t>The phrenic nerves arise from the anterior rami of the third, fourth, and fifth cervical nerves</a:t>
            </a:r>
          </a:p>
          <a:p>
            <a:pPr algn="ctr">
              <a:buFont typeface="Arial" pitchFamily="34" charset="0"/>
              <a:buChar char="•"/>
            </a:pPr>
            <a:r>
              <a:rPr lang="en-US" dirty="0" smtClean="0">
                <a:latin typeface="Times New Roman" pitchFamily="18" charset="0"/>
                <a:cs typeface="Times New Roman" pitchFamily="18" charset="0"/>
              </a:rPr>
              <a:t>It passes </a:t>
            </a:r>
            <a:r>
              <a:rPr lang="en-US" b="1" i="1" u="sng" dirty="0" smtClean="0">
                <a:latin typeface="Times New Roman" pitchFamily="18" charset="0"/>
                <a:cs typeface="Times New Roman" pitchFamily="18" charset="0"/>
              </a:rPr>
              <a:t>in front of the root </a:t>
            </a:r>
            <a:r>
              <a:rPr lang="en-US" dirty="0" smtClean="0">
                <a:latin typeface="Times New Roman" pitchFamily="18" charset="0"/>
                <a:cs typeface="Times New Roman" pitchFamily="18" charset="0"/>
              </a:rPr>
              <a:t>of the lungs </a:t>
            </a:r>
          </a:p>
          <a:p>
            <a:pPr algn="ctr"/>
            <a:r>
              <a:rPr lang="en-US" dirty="0" smtClean="0">
                <a:latin typeface="Times New Roman" pitchFamily="18" charset="0"/>
                <a:cs typeface="Times New Roman" pitchFamily="18" charset="0"/>
              </a:rPr>
              <a:t> </a:t>
            </a:r>
          </a:p>
        </p:txBody>
      </p:sp>
      <p:pic>
        <p:nvPicPr>
          <p:cNvPr id="2050" name="Picture 2"/>
          <p:cNvPicPr>
            <a:picLocks noChangeAspect="1" noChangeArrowheads="1"/>
          </p:cNvPicPr>
          <p:nvPr/>
        </p:nvPicPr>
        <p:blipFill>
          <a:blip r:embed="rId2" cstate="print"/>
          <a:srcRect l="40453" t="24210" r="8754" b="10000"/>
          <a:stretch>
            <a:fillRect/>
          </a:stretch>
        </p:blipFill>
        <p:spPr bwMode="auto">
          <a:xfrm>
            <a:off x="4283968" y="0"/>
            <a:ext cx="4860032" cy="6858000"/>
          </a:xfrm>
          <a:prstGeom prst="rect">
            <a:avLst/>
          </a:prstGeom>
          <a:noFill/>
          <a:ln w="9525">
            <a:noFill/>
            <a:miter lim="800000"/>
            <a:headEnd/>
            <a:tailEnd/>
          </a:ln>
        </p:spPr>
      </p:pic>
      <p:sp>
        <p:nvSpPr>
          <p:cNvPr id="5" name="Rectangle 4"/>
          <p:cNvSpPr/>
          <p:nvPr/>
        </p:nvSpPr>
        <p:spPr>
          <a:xfrm>
            <a:off x="539552" y="3212976"/>
            <a:ext cx="313184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u="sng" dirty="0" smtClean="0">
                <a:latin typeface="Times New Roman" pitchFamily="18" charset="0"/>
                <a:cs typeface="Times New Roman" pitchFamily="18" charset="0"/>
              </a:rPr>
              <a:t>Its terminal branches pass through the </a:t>
            </a:r>
            <a:r>
              <a:rPr lang="en-US" u="sng" dirty="0" err="1" smtClean="0">
                <a:latin typeface="Times New Roman" pitchFamily="18" charset="0"/>
                <a:cs typeface="Times New Roman" pitchFamily="18" charset="0"/>
              </a:rPr>
              <a:t>caval</a:t>
            </a:r>
            <a:r>
              <a:rPr lang="en-US" u="sng" dirty="0" smtClean="0">
                <a:latin typeface="Times New Roman" pitchFamily="18" charset="0"/>
                <a:cs typeface="Times New Roman" pitchFamily="18" charset="0"/>
              </a:rPr>
              <a:t> opening in the diaphragm to supply the central part of the peritoneum on its </a:t>
            </a:r>
            <a:r>
              <a:rPr lang="en-US" u="sng" dirty="0" err="1" smtClean="0">
                <a:latin typeface="Times New Roman" pitchFamily="18" charset="0"/>
                <a:cs typeface="Times New Roman" pitchFamily="18" charset="0"/>
              </a:rPr>
              <a:t>underaspect</a:t>
            </a:r>
            <a:r>
              <a:rPr lang="en-US" u="sng" dirty="0" smtClean="0">
                <a:latin typeface="Times New Roman" pitchFamily="18" charset="0"/>
                <a:cs typeface="Times New Roman" pitchFamily="18" charset="0"/>
              </a:rPr>
              <a:t>.</a:t>
            </a:r>
          </a:p>
        </p:txBody>
      </p:sp>
      <p:sp>
        <p:nvSpPr>
          <p:cNvPr id="6" name="TextBox 5"/>
          <p:cNvSpPr txBox="1"/>
          <p:nvPr/>
        </p:nvSpPr>
        <p:spPr>
          <a:xfrm rot="2961093">
            <a:off x="3291638" y="3208081"/>
            <a:ext cx="11272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latin typeface="Times New Roman" pitchFamily="18" charset="0"/>
                <a:cs typeface="Times New Roman" pitchFamily="18" charset="0"/>
              </a:rPr>
              <a:t>Read only</a:t>
            </a:r>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24" y="1092800"/>
            <a:ext cx="349188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The </a:t>
            </a:r>
            <a:r>
              <a:rPr lang="en-US" b="1" i="1" u="sng" dirty="0" smtClean="0">
                <a:latin typeface="Times New Roman" pitchFamily="18" charset="0"/>
                <a:cs typeface="Times New Roman" pitchFamily="18" charset="0"/>
              </a:rPr>
              <a:t>thoracic part of the sympathetic trunk </a:t>
            </a:r>
            <a:r>
              <a:rPr lang="en-US" dirty="0" smtClean="0">
                <a:latin typeface="Times New Roman" pitchFamily="18" charset="0"/>
                <a:cs typeface="Times New Roman" pitchFamily="18" charset="0"/>
              </a:rPr>
              <a:t>is continuous above with the cervical and below with the lumbar parts of the sympathetic trunk.</a:t>
            </a:r>
          </a:p>
        </p:txBody>
      </p:sp>
      <p:sp>
        <p:nvSpPr>
          <p:cNvPr id="3" name="Rectangle 2"/>
          <p:cNvSpPr/>
          <p:nvPr/>
        </p:nvSpPr>
        <p:spPr>
          <a:xfrm>
            <a:off x="1619672" y="116632"/>
            <a:ext cx="6347122"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2800" b="1" dirty="0" smtClean="0">
                <a:latin typeface="Times New Roman" pitchFamily="18" charset="0"/>
                <a:cs typeface="Times New Roman" pitchFamily="18" charset="0"/>
              </a:rPr>
              <a:t>Thoracic Part of the Sympathetic Trunk</a:t>
            </a:r>
          </a:p>
        </p:txBody>
      </p:sp>
      <p:pic>
        <p:nvPicPr>
          <p:cNvPr id="1026" name="Picture 2"/>
          <p:cNvPicPr>
            <a:picLocks noChangeAspect="1" noChangeArrowheads="1"/>
          </p:cNvPicPr>
          <p:nvPr/>
        </p:nvPicPr>
        <p:blipFill>
          <a:blip r:embed="rId2" cstate="print"/>
          <a:srcRect l="42815" t="21375" r="10526" b="13421"/>
          <a:stretch>
            <a:fillRect/>
          </a:stretch>
        </p:blipFill>
        <p:spPr bwMode="auto">
          <a:xfrm>
            <a:off x="3851920" y="593304"/>
            <a:ext cx="5688632" cy="6264696"/>
          </a:xfrm>
          <a:prstGeom prst="rect">
            <a:avLst/>
          </a:prstGeom>
          <a:noFill/>
          <a:ln w="9525">
            <a:noFill/>
            <a:miter lim="800000"/>
            <a:headEnd/>
            <a:tailEnd/>
          </a:ln>
        </p:spPr>
      </p:pic>
      <p:sp>
        <p:nvSpPr>
          <p:cNvPr id="5" name="Rectangle 4"/>
          <p:cNvSpPr/>
          <p:nvPr/>
        </p:nvSpPr>
        <p:spPr>
          <a:xfrm>
            <a:off x="395536" y="4293096"/>
            <a:ext cx="324036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i="1" dirty="0" smtClean="0">
                <a:latin typeface="Times New Roman" pitchFamily="18" charset="0"/>
                <a:cs typeface="Times New Roman" pitchFamily="18" charset="0"/>
              </a:rPr>
              <a:t>The first ganglion is often fused with the inferior cervical ganglion to form </a:t>
            </a:r>
          </a:p>
          <a:p>
            <a:pPr algn="ctr"/>
            <a:r>
              <a:rPr lang="en-US" sz="3600" b="1" i="1" dirty="0" smtClean="0">
                <a:latin typeface="Times New Roman" pitchFamily="18" charset="0"/>
                <a:cs typeface="Times New Roman" pitchFamily="18" charset="0"/>
              </a:rPr>
              <a:t>the </a:t>
            </a:r>
            <a:r>
              <a:rPr lang="en-US" sz="3600" b="1" i="1" dirty="0" err="1" smtClean="0">
                <a:latin typeface="Times New Roman" pitchFamily="18" charset="0"/>
                <a:cs typeface="Times New Roman" pitchFamily="18" charset="0"/>
              </a:rPr>
              <a:t>stellate</a:t>
            </a:r>
            <a:r>
              <a:rPr lang="en-US" sz="3600" b="1" i="1" dirty="0" smtClean="0">
                <a:latin typeface="Times New Roman" pitchFamily="18" charset="0"/>
                <a:cs typeface="Times New Roman" pitchFamily="18" charset="0"/>
              </a:rPr>
              <a:t> ganglion</a:t>
            </a:r>
            <a:endParaRPr lang="en-US" sz="3600" b="1" i="1" dirty="0"/>
          </a:p>
        </p:txBody>
      </p:sp>
      <p:sp>
        <p:nvSpPr>
          <p:cNvPr id="6" name="TextBox 5"/>
          <p:cNvSpPr txBox="1"/>
          <p:nvPr/>
        </p:nvSpPr>
        <p:spPr>
          <a:xfrm rot="2786060">
            <a:off x="2874443" y="4068024"/>
            <a:ext cx="11272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latin typeface="Times New Roman" pitchFamily="18" charset="0"/>
                <a:cs typeface="Times New Roman" pitchFamily="18" charset="0"/>
              </a:rPr>
              <a:t>Read only</a:t>
            </a:r>
            <a:endParaRPr lang="en-US" dirty="0">
              <a:latin typeface="Times New Roman" pitchFamily="18" charset="0"/>
              <a:cs typeface="Times New Roman" pitchFamily="18" charset="0"/>
            </a:endParaRPr>
          </a:p>
        </p:txBody>
      </p:sp>
      <p:sp>
        <p:nvSpPr>
          <p:cNvPr id="7" name="Rectangle 6"/>
          <p:cNvSpPr/>
          <p:nvPr/>
        </p:nvSpPr>
        <p:spPr>
          <a:xfrm>
            <a:off x="432048" y="2780928"/>
            <a:ext cx="226774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 passes through both </a:t>
            </a:r>
          </a:p>
          <a:p>
            <a:pPr algn="ctr"/>
            <a:r>
              <a:rPr lang="en-US" dirty="0" smtClean="0">
                <a:latin typeface="Times New Roman" pitchFamily="18" charset="0"/>
                <a:cs typeface="Times New Roman" pitchFamily="18" charset="0"/>
              </a:rPr>
              <a:t>superior and posterior mediastinum</a:t>
            </a:r>
            <a:endParaRPr 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48" y="1142162"/>
            <a:ext cx="4716016" cy="236988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Ø"/>
            </a:pPr>
            <a:r>
              <a:rPr lang="en-US" dirty="0" smtClean="0">
                <a:latin typeface="Times New Roman" pitchFamily="18" charset="0"/>
                <a:cs typeface="Times New Roman" pitchFamily="18" charset="0"/>
              </a:rPr>
              <a:t>is a tubular structure about 10 in. (25 cm) long</a:t>
            </a:r>
          </a:p>
          <a:p>
            <a:pPr>
              <a:buFont typeface="Wingdings" pitchFamily="2" charset="2"/>
              <a:buChar char="Ø"/>
            </a:pPr>
            <a:r>
              <a:rPr lang="en-US" dirty="0" smtClean="0">
                <a:latin typeface="Times New Roman" pitchFamily="18" charset="0"/>
                <a:cs typeface="Times New Roman" pitchFamily="18" charset="0"/>
              </a:rPr>
              <a:t>is continuous above with the laryngeal part of the pharynx opposite </a:t>
            </a:r>
          </a:p>
          <a:p>
            <a:pPr algn="ctr"/>
            <a:r>
              <a:rPr lang="en-US" b="1" u="sng" dirty="0" smtClean="0">
                <a:latin typeface="Times New Roman" pitchFamily="18" charset="0"/>
                <a:cs typeface="Times New Roman" pitchFamily="18" charset="0"/>
              </a:rPr>
              <a:t>the sixth cervical vertebra</a:t>
            </a:r>
            <a:r>
              <a:rPr lang="en-US" dirty="0" smtClean="0">
                <a:latin typeface="Times New Roman" pitchFamily="18" charset="0"/>
                <a:cs typeface="Times New Roman" pitchFamily="18" charset="0"/>
              </a:rPr>
              <a:t>. </a:t>
            </a:r>
          </a:p>
          <a:p>
            <a:pPr>
              <a:buFont typeface="Wingdings" pitchFamily="2" charset="2"/>
              <a:buChar char="Ø"/>
            </a:pPr>
            <a:r>
              <a:rPr lang="en-US" dirty="0" smtClean="0">
                <a:latin typeface="Times New Roman" pitchFamily="18" charset="0"/>
                <a:cs typeface="Times New Roman" pitchFamily="18" charset="0"/>
              </a:rPr>
              <a:t>It passes through the diaphragm at the level of the </a:t>
            </a:r>
          </a:p>
          <a:p>
            <a:pPr algn="ctr"/>
            <a:r>
              <a:rPr lang="en-US" sz="2000" b="1" i="1" dirty="0" smtClean="0">
                <a:latin typeface="Times New Roman" pitchFamily="18" charset="0"/>
                <a:cs typeface="Times New Roman" pitchFamily="18" charset="0"/>
              </a:rPr>
              <a:t>10th thoracic vertebra </a:t>
            </a:r>
          </a:p>
          <a:p>
            <a:pPr algn="ctr"/>
            <a:r>
              <a:rPr lang="en-US" sz="2000" b="1" i="1" u="sng" dirty="0" smtClean="0">
                <a:latin typeface="Times New Roman" pitchFamily="18" charset="0"/>
                <a:cs typeface="Times New Roman" pitchFamily="18" charset="0"/>
              </a:rPr>
              <a:t>to join the stomach </a:t>
            </a:r>
          </a:p>
        </p:txBody>
      </p:sp>
      <p:sp>
        <p:nvSpPr>
          <p:cNvPr id="3" name="Rectangle 2"/>
          <p:cNvSpPr/>
          <p:nvPr/>
        </p:nvSpPr>
        <p:spPr>
          <a:xfrm>
            <a:off x="1671897" y="323945"/>
            <a:ext cx="1963999" cy="584775"/>
          </a:xfrm>
          <a:prstGeom prst="rect">
            <a:avLst/>
          </a:prstGeom>
          <a:solidFill>
            <a:srgbClr val="FFFF00"/>
          </a:solidFill>
        </p:spPr>
        <p:style>
          <a:lnRef idx="0">
            <a:scrgbClr r="0" g="0" b="0"/>
          </a:lnRef>
          <a:fillRef idx="1003">
            <a:schemeClr val="lt2"/>
          </a:fillRef>
          <a:effectRef idx="0">
            <a:scrgbClr r="0" g="0" b="0"/>
          </a:effectRef>
          <a:fontRef idx="major"/>
        </p:style>
        <p:txBody>
          <a:bodyPr wrap="none">
            <a:spAutoFit/>
          </a:bodyPr>
          <a:lstStyle/>
          <a:p>
            <a:r>
              <a:rPr lang="en-US" sz="3200" dirty="0" smtClean="0">
                <a:latin typeface="Times New Roman" pitchFamily="18" charset="0"/>
                <a:cs typeface="Times New Roman" pitchFamily="18" charset="0"/>
              </a:rPr>
              <a:t>Esophagus</a:t>
            </a:r>
          </a:p>
        </p:txBody>
      </p:sp>
      <p:pic>
        <p:nvPicPr>
          <p:cNvPr id="1026" name="Picture 2"/>
          <p:cNvPicPr>
            <a:picLocks noChangeAspect="1" noChangeArrowheads="1"/>
          </p:cNvPicPr>
          <p:nvPr/>
        </p:nvPicPr>
        <p:blipFill>
          <a:blip r:embed="rId2" cstate="print"/>
          <a:srcRect l="48722" t="9090" r="21747" b="5861"/>
          <a:stretch>
            <a:fillRect/>
          </a:stretch>
        </p:blipFill>
        <p:spPr bwMode="auto">
          <a:xfrm>
            <a:off x="5652120" y="-27384"/>
            <a:ext cx="3600400" cy="6480720"/>
          </a:xfrm>
          <a:prstGeom prst="rect">
            <a:avLst/>
          </a:prstGeom>
          <a:noFill/>
          <a:ln w="9525">
            <a:noFill/>
            <a:miter lim="800000"/>
            <a:headEnd/>
            <a:tailEnd/>
          </a:ln>
        </p:spPr>
      </p:pic>
      <p:sp>
        <p:nvSpPr>
          <p:cNvPr id="10" name="Rectangle 9"/>
          <p:cNvSpPr/>
          <p:nvPr/>
        </p:nvSpPr>
        <p:spPr>
          <a:xfrm>
            <a:off x="7740352" y="-27384"/>
            <a:ext cx="1512168"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esophagus has three anatomic and physiologic constrictions</a:t>
            </a:r>
            <a:endParaRPr lang="en-US" dirty="0"/>
          </a:p>
        </p:txBody>
      </p:sp>
      <p:sp>
        <p:nvSpPr>
          <p:cNvPr id="12" name="Rectangle 11"/>
          <p:cNvSpPr/>
          <p:nvPr/>
        </p:nvSpPr>
        <p:spPr>
          <a:xfrm>
            <a:off x="5580112" y="2492896"/>
            <a:ext cx="1403648"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400" dirty="0" smtClean="0">
                <a:latin typeface="Times New Roman" pitchFamily="18" charset="0"/>
                <a:cs typeface="Times New Roman" pitchFamily="18" charset="0"/>
              </a:rPr>
              <a:t>where the pharynx joins the upper end</a:t>
            </a:r>
          </a:p>
        </p:txBody>
      </p:sp>
      <p:sp>
        <p:nvSpPr>
          <p:cNvPr id="13" name="Rectangle 12"/>
          <p:cNvSpPr/>
          <p:nvPr/>
        </p:nvSpPr>
        <p:spPr>
          <a:xfrm>
            <a:off x="5580112" y="3913892"/>
            <a:ext cx="1152128"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400" dirty="0" smtClean="0">
                <a:latin typeface="Times New Roman" pitchFamily="18" charset="0"/>
                <a:cs typeface="Times New Roman" pitchFamily="18" charset="0"/>
              </a:rPr>
              <a:t>where the aortic arch and the left bronchus cross its anterior surface</a:t>
            </a:r>
          </a:p>
        </p:txBody>
      </p:sp>
      <p:sp>
        <p:nvSpPr>
          <p:cNvPr id="14" name="Rectangle 13"/>
          <p:cNvSpPr/>
          <p:nvPr/>
        </p:nvSpPr>
        <p:spPr>
          <a:xfrm>
            <a:off x="7956376" y="4725144"/>
            <a:ext cx="1296144"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1400" dirty="0" smtClean="0">
                <a:latin typeface="Times New Roman" pitchFamily="18" charset="0"/>
                <a:cs typeface="Times New Roman" pitchFamily="18" charset="0"/>
              </a:rPr>
              <a:t>where the esophagus passes through the diaphragm into the stomach</a:t>
            </a:r>
            <a:endParaRPr lang="en-US" sz="1400" dirty="0"/>
          </a:p>
        </p:txBody>
      </p:sp>
      <p:sp>
        <p:nvSpPr>
          <p:cNvPr id="15" name="Rectangle 14"/>
          <p:cNvSpPr/>
          <p:nvPr/>
        </p:nvSpPr>
        <p:spPr>
          <a:xfrm>
            <a:off x="971600" y="3933056"/>
            <a:ext cx="252028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latin typeface="Times New Roman" pitchFamily="18" charset="0"/>
                <a:cs typeface="Times New Roman" pitchFamily="18" charset="0"/>
              </a:rPr>
              <a:t>These constrictions are</a:t>
            </a:r>
            <a:endParaRPr lang="en-US" dirty="0"/>
          </a:p>
        </p:txBody>
      </p:sp>
      <p:sp>
        <p:nvSpPr>
          <p:cNvPr id="17" name="TextBox 16"/>
          <p:cNvSpPr txBox="1"/>
          <p:nvPr/>
        </p:nvSpPr>
        <p:spPr>
          <a:xfrm>
            <a:off x="7236296" y="2555612"/>
            <a:ext cx="301686"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1</a:t>
            </a:r>
            <a:endParaRPr lang="en-US" dirty="0"/>
          </a:p>
        </p:txBody>
      </p:sp>
      <p:sp>
        <p:nvSpPr>
          <p:cNvPr id="18" name="TextBox 17"/>
          <p:cNvSpPr txBox="1"/>
          <p:nvPr/>
        </p:nvSpPr>
        <p:spPr>
          <a:xfrm>
            <a:off x="7380312" y="3573016"/>
            <a:ext cx="301686"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2</a:t>
            </a:r>
            <a:endParaRPr lang="en-US" dirty="0"/>
          </a:p>
        </p:txBody>
      </p:sp>
      <p:sp>
        <p:nvSpPr>
          <p:cNvPr id="19" name="TextBox 18"/>
          <p:cNvSpPr txBox="1"/>
          <p:nvPr/>
        </p:nvSpPr>
        <p:spPr>
          <a:xfrm>
            <a:off x="7452320" y="4365104"/>
            <a:ext cx="301686"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3</a:t>
            </a:r>
            <a:endParaRPr lang="en-US" dirty="0"/>
          </a:p>
        </p:txBody>
      </p:sp>
      <p:sp>
        <p:nvSpPr>
          <p:cNvPr id="16" name="TextBox 15"/>
          <p:cNvSpPr txBox="1"/>
          <p:nvPr/>
        </p:nvSpPr>
        <p:spPr>
          <a:xfrm rot="2786060">
            <a:off x="426170" y="4140030"/>
            <a:ext cx="11272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latin typeface="Times New Roman" pitchFamily="18" charset="0"/>
                <a:cs typeface="Times New Roman" pitchFamily="18" charset="0"/>
              </a:rPr>
              <a:t>Read only</a:t>
            </a:r>
            <a:endParaRPr lang="en-US" dirty="0">
              <a:latin typeface="Times New Roman" pitchFamily="18" charset="0"/>
              <a:cs typeface="Times New Roman" pitchFamily="18" charset="0"/>
            </a:endParaRPr>
          </a:p>
        </p:txBody>
      </p:sp>
      <p:cxnSp>
        <p:nvCxnSpPr>
          <p:cNvPr id="21" name="Straight Arrow Connector 20"/>
          <p:cNvCxnSpPr>
            <a:stCxn id="15" idx="3"/>
          </p:cNvCxnSpPr>
          <p:nvPr/>
        </p:nvCxnSpPr>
        <p:spPr>
          <a:xfrm flipV="1">
            <a:off x="3491880" y="3140968"/>
            <a:ext cx="2160240" cy="976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491880" y="4077072"/>
            <a:ext cx="216024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4" idx="1"/>
          </p:cNvCxnSpPr>
          <p:nvPr/>
        </p:nvCxnSpPr>
        <p:spPr>
          <a:xfrm>
            <a:off x="3491880" y="4149080"/>
            <a:ext cx="4464496" cy="1268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83568" y="5445224"/>
            <a:ext cx="4572000" cy="64633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buFont typeface="Wingdings" pitchFamily="2" charset="2"/>
              <a:buChar char="Ø"/>
            </a:pPr>
            <a:r>
              <a:rPr lang="en-US" dirty="0" smtClean="0">
                <a:latin typeface="Times New Roman" pitchFamily="18" charset="0"/>
                <a:cs typeface="Times New Roman" pitchFamily="18" charset="0"/>
              </a:rPr>
              <a:t>passes </a:t>
            </a:r>
            <a:r>
              <a:rPr lang="en-US" dirty="0" smtClean="0">
                <a:latin typeface="Times New Roman" pitchFamily="18" charset="0"/>
                <a:cs typeface="Times New Roman" pitchFamily="18" charset="0"/>
              </a:rPr>
              <a:t>through both </a:t>
            </a:r>
          </a:p>
          <a:p>
            <a:pPr algn="ctr"/>
            <a:r>
              <a:rPr lang="en-US" dirty="0" smtClean="0">
                <a:latin typeface="Times New Roman" pitchFamily="18" charset="0"/>
                <a:cs typeface="Times New Roman" pitchFamily="18" charset="0"/>
              </a:rPr>
              <a:t>superior and posterior mediastinum</a:t>
            </a:r>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600" dirty="0" smtClean="0">
                <a:latin typeface="Times New Roman" pitchFamily="18" charset="0"/>
                <a:cs typeface="Times New Roman" pitchFamily="18" charset="0"/>
              </a:rPr>
              <a:t>THE INFERIOR MEDIASTINUM </a:t>
            </a:r>
            <a:r>
              <a:rPr lang="en-US" dirty="0" smtClean="0">
                <a:latin typeface="Times New Roman" pitchFamily="18" charset="0"/>
                <a:cs typeface="Times New Roman" pitchFamily="18" charset="0"/>
              </a:rPr>
              <a:t>is further subdivided into: </a:t>
            </a:r>
          </a:p>
        </p:txBody>
      </p:sp>
      <p:pic>
        <p:nvPicPr>
          <p:cNvPr id="3074" name="Picture 2"/>
          <p:cNvPicPr>
            <a:picLocks noChangeAspect="1" noChangeArrowheads="1"/>
          </p:cNvPicPr>
          <p:nvPr/>
        </p:nvPicPr>
        <p:blipFill>
          <a:blip r:embed="rId2" cstate="print"/>
          <a:srcRect l="54037" t="28935" r="22338" b="13421"/>
          <a:stretch>
            <a:fillRect/>
          </a:stretch>
        </p:blipFill>
        <p:spPr bwMode="auto">
          <a:xfrm>
            <a:off x="4211960" y="692696"/>
            <a:ext cx="4932040" cy="6165304"/>
          </a:xfrm>
          <a:prstGeom prst="rect">
            <a:avLst/>
          </a:prstGeom>
          <a:noFill/>
          <a:ln w="9525">
            <a:noFill/>
            <a:miter lim="800000"/>
            <a:headEnd/>
            <a:tailEnd/>
          </a:ln>
        </p:spPr>
      </p:pic>
      <p:sp>
        <p:nvSpPr>
          <p:cNvPr id="4" name="Rectangle 3"/>
          <p:cNvSpPr/>
          <p:nvPr/>
        </p:nvSpPr>
        <p:spPr>
          <a:xfrm>
            <a:off x="504056" y="3286725"/>
            <a:ext cx="320384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is a space between the </a:t>
            </a:r>
            <a:r>
              <a:rPr lang="en-US" b="1" u="sng" dirty="0" smtClean="0">
                <a:latin typeface="Times New Roman" pitchFamily="18" charset="0"/>
                <a:cs typeface="Times New Roman" pitchFamily="18" charset="0"/>
              </a:rPr>
              <a:t>pericardium and the sternum </a:t>
            </a:r>
            <a:endParaRPr lang="en-US" b="1" u="sng" dirty="0">
              <a:latin typeface="Times New Roman" pitchFamily="18" charset="0"/>
              <a:cs typeface="Times New Roman" pitchFamily="18" charset="0"/>
            </a:endParaRPr>
          </a:p>
        </p:txBody>
      </p:sp>
      <p:sp>
        <p:nvSpPr>
          <p:cNvPr id="5" name="Rectangle 4"/>
          <p:cNvSpPr/>
          <p:nvPr/>
        </p:nvSpPr>
        <p:spPr>
          <a:xfrm>
            <a:off x="683568" y="1630541"/>
            <a:ext cx="284380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consists of </a:t>
            </a:r>
          </a:p>
          <a:p>
            <a:pPr algn="ctr"/>
            <a:r>
              <a:rPr lang="en-US" b="1" u="sng" dirty="0" smtClean="0">
                <a:latin typeface="Times New Roman" pitchFamily="18" charset="0"/>
                <a:cs typeface="Times New Roman" pitchFamily="18" charset="0"/>
              </a:rPr>
              <a:t>the pericardium and heart</a:t>
            </a:r>
          </a:p>
        </p:txBody>
      </p:sp>
      <p:sp>
        <p:nvSpPr>
          <p:cNvPr id="6" name="Rectangle 5"/>
          <p:cNvSpPr/>
          <p:nvPr/>
        </p:nvSpPr>
        <p:spPr>
          <a:xfrm>
            <a:off x="576064" y="4904000"/>
            <a:ext cx="284380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lies between</a:t>
            </a:r>
          </a:p>
          <a:p>
            <a:pPr algn="ctr"/>
            <a:r>
              <a:rPr lang="en-US"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THE PERICARDIUM </a:t>
            </a:r>
          </a:p>
          <a:p>
            <a:pPr algn="ctr"/>
            <a:r>
              <a:rPr lang="en-US" b="1" dirty="0" smtClean="0">
                <a:latin typeface="Times New Roman" pitchFamily="18" charset="0"/>
                <a:cs typeface="Times New Roman" pitchFamily="18" charset="0"/>
              </a:rPr>
              <a:t>And</a:t>
            </a:r>
          </a:p>
          <a:p>
            <a:pPr algn="ctr"/>
            <a:r>
              <a:rPr lang="en-US"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THE VERTEBRAL COLUMN</a:t>
            </a:r>
            <a:endParaRPr lang="en-US" u="sng" dirty="0" smtClean="0">
              <a:latin typeface="Times New Roman" pitchFamily="18" charset="0"/>
              <a:cs typeface="Times New Roman" pitchFamily="18" charset="0"/>
            </a:endParaRPr>
          </a:p>
        </p:txBody>
      </p:sp>
      <p:sp>
        <p:nvSpPr>
          <p:cNvPr id="8" name="Rectangle 7"/>
          <p:cNvSpPr/>
          <p:nvPr/>
        </p:nvSpPr>
        <p:spPr>
          <a:xfrm>
            <a:off x="82431" y="4283804"/>
            <a:ext cx="4057521"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latin typeface="Times New Roman" pitchFamily="18" charset="0"/>
                <a:cs typeface="Times New Roman" pitchFamily="18" charset="0"/>
              </a:rPr>
              <a:t>3-THE POSTERIOR MEDIASTINUM</a:t>
            </a:r>
            <a:endParaRPr lang="en-US" dirty="0">
              <a:latin typeface="Times New Roman" pitchFamily="18" charset="0"/>
              <a:cs typeface="Times New Roman" pitchFamily="18" charset="0"/>
            </a:endParaRPr>
          </a:p>
        </p:txBody>
      </p:sp>
      <p:sp>
        <p:nvSpPr>
          <p:cNvPr id="9" name="Rectangle 8"/>
          <p:cNvSpPr/>
          <p:nvPr/>
        </p:nvSpPr>
        <p:spPr>
          <a:xfrm>
            <a:off x="152898" y="2555612"/>
            <a:ext cx="3987054"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latin typeface="Times New Roman" pitchFamily="18" charset="0"/>
                <a:cs typeface="Times New Roman" pitchFamily="18" charset="0"/>
              </a:rPr>
              <a:t> 2-THE ANTERIOR MEDIASTINUM</a:t>
            </a:r>
            <a:endParaRPr lang="en-US" dirty="0"/>
          </a:p>
        </p:txBody>
      </p:sp>
      <p:sp>
        <p:nvSpPr>
          <p:cNvPr id="10" name="Rectangle 9"/>
          <p:cNvSpPr/>
          <p:nvPr/>
        </p:nvSpPr>
        <p:spPr>
          <a:xfrm>
            <a:off x="219068" y="899428"/>
            <a:ext cx="3704860"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latin typeface="Times New Roman" pitchFamily="18" charset="0"/>
                <a:cs typeface="Times New Roman" pitchFamily="18" charset="0"/>
              </a:rPr>
              <a:t>1-THE MIDDLE MEDIASTINUM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plus(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4)">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1"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5178" t="24210" r="13479" b="33265"/>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16" y="1995805"/>
            <a:ext cx="2627784"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ctr" rtl="0">
              <a:buAutoNum type="alphaLcParenBoth"/>
            </a:pPr>
            <a:r>
              <a:rPr lang="en-US" b="1" dirty="0" smtClean="0">
                <a:latin typeface="Times New Roman" pitchFamily="18" charset="0"/>
                <a:cs typeface="Times New Roman" pitchFamily="18" charset="0"/>
              </a:rPr>
              <a:t>THYMUS</a:t>
            </a:r>
          </a:p>
          <a:p>
            <a:pPr marL="342900" indent="-342900" algn="ctr" rtl="0">
              <a:buAutoNum type="alphaLcParenBoth"/>
            </a:pPr>
            <a:r>
              <a:rPr lang="en-US" b="1" dirty="0" smtClean="0">
                <a:latin typeface="Times New Roman" pitchFamily="18" charset="0"/>
                <a:cs typeface="Times New Roman" pitchFamily="18" charset="0"/>
              </a:rPr>
              <a:t> LARGE </a:t>
            </a:r>
            <a:r>
              <a:rPr lang="en-US" b="1" dirty="0" smtClean="0">
                <a:latin typeface="Times New Roman" pitchFamily="18" charset="0"/>
                <a:cs typeface="Times New Roman" pitchFamily="18" charset="0"/>
              </a:rPr>
              <a:t>VEINS? </a:t>
            </a:r>
            <a:endParaRPr lang="en-US" b="1" dirty="0" smtClean="0">
              <a:latin typeface="Times New Roman" pitchFamily="18" charset="0"/>
              <a:cs typeface="Times New Roman" pitchFamily="18" charset="0"/>
            </a:endParaRPr>
          </a:p>
          <a:p>
            <a:pPr marL="342900" indent="-342900" algn="ctr" rtl="0">
              <a:buAutoNum type="alphaLcParenBoth"/>
            </a:pPr>
            <a:r>
              <a:rPr lang="en-US" b="1" dirty="0" smtClean="0">
                <a:latin typeface="Times New Roman" pitchFamily="18" charset="0"/>
                <a:cs typeface="Times New Roman" pitchFamily="18" charset="0"/>
              </a:rPr>
              <a:t> LARGE </a:t>
            </a:r>
            <a:r>
              <a:rPr lang="en-US" b="1" dirty="0" smtClean="0">
                <a:latin typeface="Times New Roman" pitchFamily="18" charset="0"/>
                <a:cs typeface="Times New Roman" pitchFamily="18" charset="0"/>
              </a:rPr>
              <a:t>ARTERIES?</a:t>
            </a:r>
            <a:endParaRPr lang="en-US" b="1" dirty="0" smtClean="0">
              <a:latin typeface="Times New Roman" pitchFamily="18" charset="0"/>
              <a:cs typeface="Times New Roman" pitchFamily="18" charset="0"/>
            </a:endParaRPr>
          </a:p>
          <a:p>
            <a:pPr marL="342900" indent="-342900" algn="ctr" rtl="0">
              <a:buAutoNum type="alphaLcParenBoth"/>
            </a:pPr>
            <a:r>
              <a:rPr lang="en-US" b="1" dirty="0" smtClean="0">
                <a:latin typeface="Times New Roman" pitchFamily="18" charset="0"/>
                <a:cs typeface="Times New Roman" pitchFamily="18" charset="0"/>
              </a:rPr>
              <a:t> TRACHEA</a:t>
            </a:r>
          </a:p>
          <a:p>
            <a:pPr marL="342900" indent="-342900" algn="ctr" rtl="0">
              <a:buAutoNum type="alphaLcParenBoth"/>
            </a:pPr>
            <a:r>
              <a:rPr lang="en-US" b="1" dirty="0" smtClean="0">
                <a:latin typeface="Times New Roman" pitchFamily="18" charset="0"/>
                <a:cs typeface="Times New Roman" pitchFamily="18" charset="0"/>
              </a:rPr>
              <a:t>ESOPHAGUS</a:t>
            </a:r>
          </a:p>
          <a:p>
            <a:pPr marL="342900" indent="-342900" algn="ctr" rtl="0">
              <a:buAutoNum type="alphaLcParenBoth"/>
            </a:pPr>
            <a:r>
              <a:rPr lang="en-US" b="1" dirty="0" smtClean="0">
                <a:latin typeface="Times New Roman" pitchFamily="18" charset="0"/>
                <a:cs typeface="Times New Roman" pitchFamily="18" charset="0"/>
              </a:rPr>
              <a:t>THORACIC DUCT </a:t>
            </a:r>
          </a:p>
          <a:p>
            <a:pPr marL="342900" indent="-342900" algn="ctr" rtl="0">
              <a:buAutoNum type="alphaLcParenBoth"/>
            </a:pPr>
            <a:r>
              <a:rPr lang="en-US" b="1" dirty="0" smtClean="0">
                <a:latin typeface="Times New Roman" pitchFamily="18" charset="0"/>
                <a:cs typeface="Times New Roman" pitchFamily="18" charset="0"/>
              </a:rPr>
              <a:t> SYMPATHETIC TRUNKS</a:t>
            </a:r>
          </a:p>
        </p:txBody>
      </p:sp>
      <p:sp>
        <p:nvSpPr>
          <p:cNvPr id="3" name="Rectangle 2"/>
          <p:cNvSpPr/>
          <p:nvPr/>
        </p:nvSpPr>
        <p:spPr>
          <a:xfrm>
            <a:off x="6408712" y="-27384"/>
            <a:ext cx="27718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is bounded in front by</a:t>
            </a:r>
          </a:p>
          <a:p>
            <a:pPr algn="ctr"/>
            <a:r>
              <a:rPr lang="en-US" b="1" dirty="0" smtClean="0">
                <a:latin typeface="Times New Roman" pitchFamily="18" charset="0"/>
                <a:cs typeface="Times New Roman" pitchFamily="18" charset="0"/>
              </a:rPr>
              <a:t> the </a:t>
            </a:r>
            <a:r>
              <a:rPr lang="en-US" b="1" dirty="0" err="1" smtClean="0">
                <a:latin typeface="Times New Roman" pitchFamily="18" charset="0"/>
                <a:cs typeface="Times New Roman" pitchFamily="18" charset="0"/>
              </a:rPr>
              <a:t>manubrium</a:t>
            </a:r>
            <a:r>
              <a:rPr lang="en-US" b="1" dirty="0" smtClean="0">
                <a:latin typeface="Times New Roman" pitchFamily="18" charset="0"/>
                <a:cs typeface="Times New Roman" pitchFamily="18" charset="0"/>
              </a:rPr>
              <a:t> sterni</a:t>
            </a:r>
          </a:p>
          <a:p>
            <a:pPr algn="ctr"/>
            <a:r>
              <a:rPr lang="en-US" b="1" dirty="0" smtClean="0">
                <a:latin typeface="Times New Roman" pitchFamily="18" charset="0"/>
                <a:cs typeface="Times New Roman" pitchFamily="18" charset="0"/>
              </a:rPr>
              <a:t> and behind by </a:t>
            </a:r>
          </a:p>
          <a:p>
            <a:pPr algn="ctr"/>
            <a:r>
              <a:rPr lang="en-US" b="1" dirty="0" smtClean="0">
                <a:latin typeface="Times New Roman" pitchFamily="18" charset="0"/>
                <a:cs typeface="Times New Roman" pitchFamily="18" charset="0"/>
              </a:rPr>
              <a:t>the first four thoracic vertebrae</a:t>
            </a:r>
            <a:endParaRPr lang="en-US"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l="32184" t="45945" r="25000" b="12476"/>
          <a:stretch>
            <a:fillRect/>
          </a:stretch>
        </p:blipFill>
        <p:spPr bwMode="auto">
          <a:xfrm>
            <a:off x="2994963" y="1484784"/>
            <a:ext cx="6149037" cy="5301208"/>
          </a:xfrm>
          <a:prstGeom prst="rect">
            <a:avLst/>
          </a:prstGeom>
          <a:ln>
            <a:headEnd/>
            <a:tailEnd/>
          </a:ln>
        </p:spPr>
        <p:style>
          <a:lnRef idx="0">
            <a:schemeClr val="accent2"/>
          </a:lnRef>
          <a:fillRef idx="3">
            <a:schemeClr val="accent2"/>
          </a:fillRef>
          <a:effectRef idx="3">
            <a:schemeClr val="accent2"/>
          </a:effectRef>
          <a:fontRef idx="minor">
            <a:schemeClr val="lt1"/>
          </a:fontRef>
        </p:style>
      </p:pic>
      <p:sp>
        <p:nvSpPr>
          <p:cNvPr id="7" name="Rectangle 6"/>
          <p:cNvSpPr/>
          <p:nvPr/>
        </p:nvSpPr>
        <p:spPr>
          <a:xfrm>
            <a:off x="2673751" y="251356"/>
            <a:ext cx="3698449" cy="369332"/>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THE SUPERIOR MEDIASTINUM</a:t>
            </a:r>
          </a:p>
        </p:txBody>
      </p:sp>
      <p:sp>
        <p:nvSpPr>
          <p:cNvPr id="8" name="TextBox 7"/>
          <p:cNvSpPr txBox="1"/>
          <p:nvPr/>
        </p:nvSpPr>
        <p:spPr>
          <a:xfrm>
            <a:off x="3960748" y="827420"/>
            <a:ext cx="97129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contains</a:t>
            </a:r>
            <a:endParaRPr lang="en-US" dirty="0"/>
          </a:p>
        </p:txBody>
      </p:sp>
      <p:sp>
        <p:nvSpPr>
          <p:cNvPr id="9" name="Right Arrow 8"/>
          <p:cNvSpPr/>
          <p:nvPr/>
        </p:nvSpPr>
        <p:spPr>
          <a:xfrm rot="10517132">
            <a:off x="2784487" y="791464"/>
            <a:ext cx="978408" cy="4846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Down Arrow 9"/>
          <p:cNvSpPr/>
          <p:nvPr/>
        </p:nvSpPr>
        <p:spPr>
          <a:xfrm>
            <a:off x="4211960" y="548680"/>
            <a:ext cx="484632" cy="28803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0" y="1124744"/>
            <a:ext cx="263924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latin typeface="Times New Roman" pitchFamily="18" charset="0"/>
                <a:cs typeface="Times New Roman" pitchFamily="18" charset="0"/>
              </a:rPr>
              <a:t>From anterior to posterior</a:t>
            </a:r>
            <a:endParaRPr lang="en-US" dirty="0">
              <a:latin typeface="Times New Roman" pitchFamily="18" charset="0"/>
              <a:cs typeface="Times New Roman" pitchFamily="18" charset="0"/>
            </a:endParaRPr>
          </a:p>
        </p:txBody>
      </p:sp>
      <p:sp>
        <p:nvSpPr>
          <p:cNvPr id="12" name="Rectangle 11"/>
          <p:cNvSpPr/>
          <p:nvPr/>
        </p:nvSpPr>
        <p:spPr>
          <a:xfrm>
            <a:off x="8028384" y="6309320"/>
            <a:ext cx="115212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400" dirty="0" smtClean="0">
                <a:latin typeface="Times New Roman" pitchFamily="18" charset="0"/>
                <a:cs typeface="Times New Roman" pitchFamily="18" charset="0"/>
              </a:rPr>
              <a:t>anterior</a:t>
            </a:r>
            <a:endParaRPr lang="en-US" sz="2400" dirty="0"/>
          </a:p>
        </p:txBody>
      </p:sp>
      <p:sp>
        <p:nvSpPr>
          <p:cNvPr id="13" name="Rectangle 12"/>
          <p:cNvSpPr/>
          <p:nvPr/>
        </p:nvSpPr>
        <p:spPr>
          <a:xfrm>
            <a:off x="7944796" y="1484784"/>
            <a:ext cx="1105149"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000" dirty="0" smtClean="0">
                <a:latin typeface="Times New Roman" pitchFamily="18" charset="0"/>
                <a:cs typeface="Times New Roman" pitchFamily="18" charset="0"/>
              </a:rPr>
              <a:t>posterior</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116632"/>
            <a:ext cx="3698449" cy="369332"/>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THE SUPERIOR MEDIASTINUM</a:t>
            </a:r>
          </a:p>
        </p:txBody>
      </p:sp>
      <p:sp>
        <p:nvSpPr>
          <p:cNvPr id="3" name="Rectangle 2"/>
          <p:cNvSpPr/>
          <p:nvPr/>
        </p:nvSpPr>
        <p:spPr>
          <a:xfrm>
            <a:off x="144016" y="548680"/>
            <a:ext cx="2483768" cy="535531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ctr" rtl="0">
              <a:buAutoNum type="alphaLcParenBoth"/>
            </a:pPr>
            <a:r>
              <a:rPr lang="en-US" b="1" dirty="0" smtClean="0">
                <a:latin typeface="Times New Roman" pitchFamily="18" charset="0"/>
                <a:cs typeface="Times New Roman" pitchFamily="18" charset="0"/>
              </a:rPr>
              <a:t>THYMUS</a:t>
            </a:r>
          </a:p>
          <a:p>
            <a:pPr marL="342900" indent="-342900" algn="ctr">
              <a:buAutoNum type="alphaLcParenBoth"/>
            </a:pPr>
            <a:r>
              <a:rPr lang="en-US" b="1" dirty="0" smtClean="0">
                <a:latin typeface="Times New Roman" pitchFamily="18" charset="0"/>
                <a:cs typeface="Times New Roman" pitchFamily="18" charset="0"/>
              </a:rPr>
              <a:t> LARGE </a:t>
            </a:r>
            <a:r>
              <a:rPr lang="en-US" b="1" dirty="0" smtClean="0">
                <a:latin typeface="Times New Roman" pitchFamily="18" charset="0"/>
                <a:cs typeface="Times New Roman" pitchFamily="18" charset="0"/>
              </a:rPr>
              <a:t>VEINS, </a:t>
            </a:r>
            <a:r>
              <a:rPr lang="en-US" dirty="0" smtClean="0">
                <a:latin typeface="Times New Roman" pitchFamily="18" charset="0"/>
                <a:cs typeface="Times New Roman" pitchFamily="18" charset="0"/>
              </a:rPr>
              <a:t>right and left brachiocephalic </a:t>
            </a:r>
            <a:r>
              <a:rPr lang="en-US" dirty="0" smtClean="0">
                <a:latin typeface="Times New Roman" pitchFamily="18" charset="0"/>
                <a:cs typeface="Times New Roman" pitchFamily="18" charset="0"/>
              </a:rPr>
              <a:t>veins and the upper half of  </a:t>
            </a:r>
            <a:r>
              <a:rPr lang="en-US" dirty="0" smtClean="0">
                <a:latin typeface="Times New Roman" pitchFamily="18" charset="0"/>
                <a:cs typeface="Times New Roman" pitchFamily="18" charset="0"/>
              </a:rPr>
              <a:t>superior vena </a:t>
            </a:r>
            <a:r>
              <a:rPr lang="en-US" dirty="0" smtClean="0">
                <a:latin typeface="Times New Roman" pitchFamily="18" charset="0"/>
                <a:cs typeface="Times New Roman" pitchFamily="18" charset="0"/>
              </a:rPr>
              <a:t>cava</a:t>
            </a:r>
            <a:r>
              <a:rPr lang="en-US"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pPr marL="342900" indent="-342900" algn="ctr">
              <a:buAutoNum type="alphaLcParenBoth"/>
            </a:pPr>
            <a:r>
              <a:rPr lang="en-US" b="1" dirty="0" smtClean="0">
                <a:latin typeface="Times New Roman" pitchFamily="18" charset="0"/>
                <a:cs typeface="Times New Roman" pitchFamily="18" charset="0"/>
              </a:rPr>
              <a:t> LARGE </a:t>
            </a:r>
            <a:r>
              <a:rPr lang="en-US" b="1" dirty="0" smtClean="0">
                <a:latin typeface="Times New Roman" pitchFamily="18" charset="0"/>
                <a:cs typeface="Times New Roman" pitchFamily="18" charset="0"/>
              </a:rPr>
              <a:t>ARTERIES,</a:t>
            </a:r>
            <a:r>
              <a:rPr lang="en-US" dirty="0" smtClean="0">
                <a:latin typeface="Times New Roman" pitchFamily="18" charset="0"/>
                <a:cs typeface="Times New Roman" pitchFamily="18" charset="0"/>
              </a:rPr>
              <a:t> arch of the aorta with its three large </a:t>
            </a:r>
            <a:r>
              <a:rPr lang="en-US" dirty="0" smtClean="0">
                <a:latin typeface="Times New Roman" pitchFamily="18" charset="0"/>
                <a:cs typeface="Times New Roman" pitchFamily="18" charset="0"/>
              </a:rPr>
              <a:t>branches.</a:t>
            </a:r>
            <a:endParaRPr lang="en-US" b="1" dirty="0" smtClean="0">
              <a:latin typeface="Times New Roman" pitchFamily="18" charset="0"/>
              <a:cs typeface="Times New Roman" pitchFamily="18" charset="0"/>
            </a:endParaRPr>
          </a:p>
          <a:p>
            <a:pPr marL="342900" indent="-342900" algn="ctr" rtl="0">
              <a:buAutoNum type="alphaLcParenBoth"/>
            </a:pPr>
            <a:r>
              <a:rPr lang="en-US" b="1" dirty="0" smtClean="0">
                <a:latin typeface="Times New Roman" pitchFamily="18" charset="0"/>
                <a:cs typeface="Times New Roman" pitchFamily="18" charset="0"/>
              </a:rPr>
              <a:t> TRACHEA</a:t>
            </a:r>
          </a:p>
          <a:p>
            <a:pPr marL="342900" indent="-342900" algn="ctr" rtl="0">
              <a:buAutoNum type="alphaLcParenBoth"/>
            </a:pPr>
            <a:r>
              <a:rPr lang="en-US" b="1" dirty="0" smtClean="0">
                <a:latin typeface="Times New Roman" pitchFamily="18" charset="0"/>
                <a:cs typeface="Times New Roman" pitchFamily="18" charset="0"/>
              </a:rPr>
              <a:t>ESOPHAGUS</a:t>
            </a:r>
          </a:p>
          <a:p>
            <a:pPr marL="342900" indent="-342900" algn="ctr" rtl="0">
              <a:buAutoNum type="alphaLcParenBoth"/>
            </a:pPr>
            <a:r>
              <a:rPr lang="en-US" b="1" dirty="0" smtClean="0">
                <a:latin typeface="Times New Roman" pitchFamily="18" charset="0"/>
                <a:cs typeface="Times New Roman" pitchFamily="18" charset="0"/>
              </a:rPr>
              <a:t>THORACIC DUCT </a:t>
            </a: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(g) </a:t>
            </a:r>
            <a:r>
              <a:rPr lang="en-US" dirty="0" smtClean="0">
                <a:latin typeface="Times New Roman" pitchFamily="18" charset="0"/>
                <a:cs typeface="Times New Roman" pitchFamily="18" charset="0"/>
              </a:rPr>
              <a:t>phrenic </a:t>
            </a:r>
            <a:r>
              <a:rPr lang="en-US" dirty="0" smtClean="0">
                <a:latin typeface="Times New Roman" pitchFamily="18" charset="0"/>
                <a:cs typeface="Times New Roman" pitchFamily="18" charset="0"/>
              </a:rPr>
              <a:t>nerves, </a:t>
            </a:r>
            <a:r>
              <a:rPr lang="en-US" dirty="0" smtClean="0">
                <a:latin typeface="Times New Roman" pitchFamily="18" charset="0"/>
                <a:cs typeface="Times New Roman" pitchFamily="18" charset="0"/>
              </a:rPr>
              <a:t>vagus nerves</a:t>
            </a: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 and SYMPATHETIC </a:t>
            </a:r>
            <a:r>
              <a:rPr lang="en-US" b="1" dirty="0" smtClean="0">
                <a:latin typeface="Times New Roman" pitchFamily="18" charset="0"/>
                <a:cs typeface="Times New Roman" pitchFamily="18" charset="0"/>
              </a:rPr>
              <a:t>TRUNKS</a:t>
            </a:r>
          </a:p>
        </p:txBody>
      </p:sp>
      <p:sp>
        <p:nvSpPr>
          <p:cNvPr id="5" name="TextBox 4"/>
          <p:cNvSpPr txBox="1"/>
          <p:nvPr/>
        </p:nvSpPr>
        <p:spPr>
          <a:xfrm>
            <a:off x="395536" y="44624"/>
            <a:ext cx="160909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latin typeface="Times New Roman" pitchFamily="18" charset="0"/>
                <a:cs typeface="Times New Roman" pitchFamily="18" charset="0"/>
              </a:rPr>
              <a:t>Main contents!</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987824" y="548680"/>
            <a:ext cx="5544616" cy="5472608"/>
          </a:xfrm>
          <a:prstGeom prst="rect">
            <a:avLst/>
          </a:prstGeom>
          <a:noFill/>
          <a:ln w="9525">
            <a:noFill/>
            <a:miter lim="800000"/>
            <a:headEnd/>
            <a:tailEnd/>
          </a:ln>
        </p:spPr>
      </p:pic>
      <p:sp>
        <p:nvSpPr>
          <p:cNvPr id="7" name="Rectangle 6"/>
          <p:cNvSpPr/>
          <p:nvPr/>
        </p:nvSpPr>
        <p:spPr>
          <a:xfrm>
            <a:off x="1835696" y="6211669"/>
            <a:ext cx="727280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dirty="0" smtClean="0">
                <a:latin typeface="Times New Roman" pitchFamily="18" charset="0"/>
                <a:cs typeface="Times New Roman" pitchFamily="18" charset="0"/>
              </a:rPr>
              <a:t>Cross-section through the superior mediastinum at the level of vertebra TIII.</a:t>
            </a:r>
            <a:endParaRPr lang="en-US" dirty="0">
              <a:latin typeface="Times New Roman" pitchFamily="18" charset="0"/>
              <a:cs typeface="Times New Roman" pitchFamily="18" charset="0"/>
            </a:endParaRPr>
          </a:p>
        </p:txBody>
      </p:sp>
      <p:sp>
        <p:nvSpPr>
          <p:cNvPr id="8" name="Rectangle 7"/>
          <p:cNvSpPr/>
          <p:nvPr/>
        </p:nvSpPr>
        <p:spPr>
          <a:xfrm>
            <a:off x="7847856" y="548680"/>
            <a:ext cx="1296144"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400" dirty="0" smtClean="0">
                <a:latin typeface="Times New Roman" pitchFamily="18" charset="0"/>
                <a:cs typeface="Times New Roman" pitchFamily="18" charset="0"/>
              </a:rPr>
              <a:t>Anterior</a:t>
            </a:r>
            <a:endParaRPr lang="en-US" sz="2400" dirty="0"/>
          </a:p>
        </p:txBody>
      </p:sp>
      <p:sp>
        <p:nvSpPr>
          <p:cNvPr id="9" name="Rectangle 8"/>
          <p:cNvSpPr/>
          <p:nvPr/>
        </p:nvSpPr>
        <p:spPr>
          <a:xfrm>
            <a:off x="8038851" y="5661248"/>
            <a:ext cx="1105149"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000" dirty="0" smtClean="0">
                <a:latin typeface="Times New Roman" pitchFamily="18" charset="0"/>
                <a:cs typeface="Times New Roman" pitchFamily="18" charset="0"/>
              </a:rPr>
              <a:t>Posterior</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99593" y="260648"/>
            <a:ext cx="7344816" cy="5904656"/>
          </a:xfrm>
          <a:prstGeom prst="rect">
            <a:avLst/>
          </a:prstGeom>
          <a:noFill/>
          <a:ln w="9525">
            <a:noFill/>
            <a:miter lim="800000"/>
            <a:headEnd/>
            <a:tailEnd/>
          </a:ln>
        </p:spPr>
      </p:pic>
      <p:sp>
        <p:nvSpPr>
          <p:cNvPr id="3" name="Rectangle 2"/>
          <p:cNvSpPr/>
          <p:nvPr/>
        </p:nvSpPr>
        <p:spPr>
          <a:xfrm>
            <a:off x="2699792" y="6237312"/>
            <a:ext cx="3862789"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dirty="0" smtClean="0">
                <a:latin typeface="Times New Roman" pitchFamily="18" charset="0"/>
                <a:cs typeface="Times New Roman" pitchFamily="18" charset="0"/>
              </a:rPr>
              <a:t>Structures in the superior mediastinum</a:t>
            </a: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746995" y="692696"/>
            <a:ext cx="6289501" cy="5328592"/>
          </a:xfrm>
          <a:prstGeom prst="rect">
            <a:avLst/>
          </a:prstGeom>
          <a:noFill/>
          <a:ln w="9525">
            <a:noFill/>
            <a:miter lim="800000"/>
            <a:headEnd/>
            <a:tailEnd/>
          </a:ln>
        </p:spPr>
      </p:pic>
      <p:sp>
        <p:nvSpPr>
          <p:cNvPr id="3" name="Rectangle 2"/>
          <p:cNvSpPr/>
          <p:nvPr/>
        </p:nvSpPr>
        <p:spPr>
          <a:xfrm>
            <a:off x="3230220" y="899428"/>
            <a:ext cx="1197764"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marL="342900" indent="-342900" algn="ctr"/>
            <a:r>
              <a:rPr lang="en-US" b="1" dirty="0" smtClean="0">
                <a:latin typeface="Times New Roman" pitchFamily="18" charset="0"/>
                <a:cs typeface="Times New Roman" pitchFamily="18" charset="0"/>
              </a:rPr>
              <a:t>THYMUS</a:t>
            </a:r>
          </a:p>
        </p:txBody>
      </p:sp>
      <p:cxnSp>
        <p:nvCxnSpPr>
          <p:cNvPr id="5" name="Straight Arrow Connector 4"/>
          <p:cNvCxnSpPr/>
          <p:nvPr/>
        </p:nvCxnSpPr>
        <p:spPr>
          <a:xfrm>
            <a:off x="4427984" y="1124744"/>
            <a:ext cx="1224136" cy="14401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Rectangle 5"/>
          <p:cNvSpPr/>
          <p:nvPr/>
        </p:nvSpPr>
        <p:spPr>
          <a:xfrm>
            <a:off x="107504" y="1268760"/>
            <a:ext cx="2520280"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Involved in the early development of the immune system</a:t>
            </a:r>
            <a:r>
              <a:rPr lang="en-US" dirty="0" smtClean="0">
                <a:latin typeface="Times New Roman" pitchFamily="18" charset="0"/>
                <a:cs typeface="Times New Roman" pitchFamily="18" charset="0"/>
              </a:rPr>
              <a:t>,</a:t>
            </a:r>
          </a:p>
          <a:p>
            <a:pPr algn="ctr">
              <a:buFont typeface="Wingdings" pitchFamily="2" charset="2"/>
              <a:buChar char="Ø"/>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thymus is a large structure in the child, </a:t>
            </a:r>
            <a:endParaRPr lang="en-US" dirty="0" smtClean="0">
              <a:latin typeface="Times New Roman" pitchFamily="18" charset="0"/>
              <a:cs typeface="Times New Roman" pitchFamily="18" charset="0"/>
            </a:endParaRPr>
          </a:p>
          <a:p>
            <a:pPr algn="ctr">
              <a:buFont typeface="Wingdings" pitchFamily="2" charset="2"/>
              <a:buChar char="Ø"/>
            </a:pPr>
            <a:r>
              <a:rPr lang="en-US" dirty="0" smtClean="0">
                <a:latin typeface="Times New Roman" pitchFamily="18" charset="0"/>
                <a:cs typeface="Times New Roman" pitchFamily="18" charset="0"/>
              </a:rPr>
              <a:t>begins </a:t>
            </a:r>
            <a:r>
              <a:rPr lang="en-US" dirty="0" smtClean="0">
                <a:latin typeface="Times New Roman" pitchFamily="18" charset="0"/>
                <a:cs typeface="Times New Roman" pitchFamily="18" charset="0"/>
              </a:rPr>
              <a:t>to atrophy after </a:t>
            </a:r>
            <a:r>
              <a:rPr lang="en-US" dirty="0" smtClean="0">
                <a:latin typeface="Times New Roman" pitchFamily="18" charset="0"/>
                <a:cs typeface="Times New Roman" pitchFamily="18" charset="0"/>
              </a:rPr>
              <a:t>puberty</a:t>
            </a:r>
          </a:p>
          <a:p>
            <a:pPr algn="ctr">
              <a:buFont typeface="Wingdings" pitchFamily="2" charset="2"/>
              <a:buChar char="Ø"/>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the elderly adult, it is barely identifiable as an organ, consisting mostly of </a:t>
            </a:r>
            <a:r>
              <a:rPr lang="en-US" dirty="0" smtClean="0">
                <a:latin typeface="Times New Roman" pitchFamily="18" charset="0"/>
                <a:cs typeface="Times New Roman" pitchFamily="18" charset="0"/>
              </a:rPr>
              <a:t>fatty tissue</a:t>
            </a: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40453" t="23265" r="8754" b="10000"/>
          <a:stretch>
            <a:fillRect/>
          </a:stretch>
        </p:blipFill>
        <p:spPr bwMode="auto">
          <a:xfrm>
            <a:off x="3240360" y="0"/>
            <a:ext cx="5868144" cy="6858000"/>
          </a:xfrm>
          <a:prstGeom prst="rect">
            <a:avLst/>
          </a:prstGeom>
          <a:noFill/>
          <a:ln w="9525">
            <a:noFill/>
            <a:miter lim="800000"/>
            <a:headEnd/>
            <a:tailEnd/>
          </a:ln>
        </p:spPr>
      </p:pic>
      <p:sp>
        <p:nvSpPr>
          <p:cNvPr id="2" name="Rectangle 1"/>
          <p:cNvSpPr/>
          <p:nvPr/>
        </p:nvSpPr>
        <p:spPr>
          <a:xfrm>
            <a:off x="288032" y="149731"/>
            <a:ext cx="2771800" cy="830997"/>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smtClean="0">
                <a:latin typeface="Times New Roman" pitchFamily="18" charset="0"/>
                <a:cs typeface="Times New Roman" pitchFamily="18" charset="0"/>
              </a:rPr>
              <a:t>Large Veins of the </a:t>
            </a:r>
          </a:p>
          <a:p>
            <a:pPr algn="ctr"/>
            <a:r>
              <a:rPr lang="en-US" sz="2400" b="1" dirty="0" smtClean="0">
                <a:latin typeface="Times New Roman" pitchFamily="18" charset="0"/>
                <a:cs typeface="Times New Roman" pitchFamily="18" charset="0"/>
              </a:rPr>
              <a:t>Thorax</a:t>
            </a:r>
          </a:p>
        </p:txBody>
      </p:sp>
      <p:sp>
        <p:nvSpPr>
          <p:cNvPr id="4" name="Rectangle 3"/>
          <p:cNvSpPr/>
          <p:nvPr/>
        </p:nvSpPr>
        <p:spPr>
          <a:xfrm>
            <a:off x="436805" y="1115452"/>
            <a:ext cx="2551019"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latin typeface="Times New Roman" pitchFamily="18" charset="0"/>
                <a:cs typeface="Times New Roman" pitchFamily="18" charset="0"/>
              </a:rPr>
              <a:t>1-Brachiocephalic Veins</a:t>
            </a:r>
          </a:p>
        </p:txBody>
      </p:sp>
      <p:sp>
        <p:nvSpPr>
          <p:cNvPr id="8" name="Rectangle 7"/>
          <p:cNvSpPr/>
          <p:nvPr/>
        </p:nvSpPr>
        <p:spPr>
          <a:xfrm>
            <a:off x="269776" y="1772816"/>
            <a:ext cx="2790056"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u="sng" dirty="0" smtClean="0">
                <a:latin typeface="Times New Roman" pitchFamily="18" charset="0"/>
                <a:cs typeface="Times New Roman" pitchFamily="18" charset="0"/>
              </a:rPr>
              <a:t>A-The right brachiocephalic vein:</a:t>
            </a:r>
          </a:p>
          <a:p>
            <a:pPr algn="ctr"/>
            <a:r>
              <a:rPr lang="en-US" dirty="0" smtClean="0">
                <a:latin typeface="Times New Roman" pitchFamily="18" charset="0"/>
                <a:cs typeface="Times New Roman" pitchFamily="18" charset="0"/>
              </a:rPr>
              <a:t>formed by the union of </a:t>
            </a:r>
          </a:p>
          <a:p>
            <a:pPr algn="ctr"/>
            <a:r>
              <a:rPr lang="en-US" b="1" i="1" u="sng" dirty="0" smtClean="0">
                <a:latin typeface="Times New Roman" pitchFamily="18" charset="0"/>
                <a:cs typeface="Times New Roman" pitchFamily="18" charset="0"/>
              </a:rPr>
              <a:t>the right subclavian </a:t>
            </a:r>
            <a:r>
              <a:rPr lang="en-US" dirty="0" smtClean="0">
                <a:latin typeface="Times New Roman" pitchFamily="18" charset="0"/>
                <a:cs typeface="Times New Roman" pitchFamily="18" charset="0"/>
              </a:rPr>
              <a:t>and </a:t>
            </a:r>
          </a:p>
          <a:p>
            <a:pPr algn="ctr"/>
            <a:r>
              <a:rPr lang="en-US" b="1" i="1" u="sng" dirty="0" smtClean="0">
                <a:latin typeface="Times New Roman" pitchFamily="18" charset="0"/>
                <a:cs typeface="Times New Roman" pitchFamily="18" charset="0"/>
              </a:rPr>
              <a:t>the right internal</a:t>
            </a:r>
          </a:p>
          <a:p>
            <a:pPr algn="ctr"/>
            <a:r>
              <a:rPr lang="en-US" b="1" i="1" u="sng" dirty="0" smtClean="0">
                <a:latin typeface="Times New Roman" pitchFamily="18" charset="0"/>
                <a:cs typeface="Times New Roman" pitchFamily="18" charset="0"/>
              </a:rPr>
              <a:t> jugular veins </a:t>
            </a:r>
          </a:p>
          <a:p>
            <a:pPr algn="ctr"/>
            <a:r>
              <a:rPr lang="en-US" b="1" i="1" u="sng" dirty="0" smtClean="0">
                <a:latin typeface="Times New Roman" pitchFamily="18" charset="0"/>
                <a:cs typeface="Times New Roman" pitchFamily="18" charset="0"/>
              </a:rPr>
              <a:t>(note: it is shorter and vertical)</a:t>
            </a:r>
          </a:p>
        </p:txBody>
      </p:sp>
      <p:cxnSp>
        <p:nvCxnSpPr>
          <p:cNvPr id="10" name="Straight Arrow Connector 9"/>
          <p:cNvCxnSpPr/>
          <p:nvPr/>
        </p:nvCxnSpPr>
        <p:spPr>
          <a:xfrm flipV="1">
            <a:off x="2699792" y="1844824"/>
            <a:ext cx="3312368" cy="3600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Rectangle 13"/>
          <p:cNvSpPr/>
          <p:nvPr/>
        </p:nvSpPr>
        <p:spPr>
          <a:xfrm>
            <a:off x="3275856" y="260648"/>
            <a:ext cx="2204450"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i="1" u="sng" dirty="0" smtClean="0">
                <a:latin typeface="Times New Roman" pitchFamily="18" charset="0"/>
                <a:cs typeface="Times New Roman" pitchFamily="18" charset="0"/>
              </a:rPr>
              <a:t>the right subclavian </a:t>
            </a:r>
            <a:endParaRPr lang="en-US" dirty="0"/>
          </a:p>
        </p:txBody>
      </p:sp>
      <p:cxnSp>
        <p:nvCxnSpPr>
          <p:cNvPr id="17" name="Straight Arrow Connector 16"/>
          <p:cNvCxnSpPr>
            <a:stCxn id="14" idx="2"/>
          </p:cNvCxnSpPr>
          <p:nvPr/>
        </p:nvCxnSpPr>
        <p:spPr>
          <a:xfrm>
            <a:off x="4378081" y="629980"/>
            <a:ext cx="841991" cy="85480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8" name="Rectangle 17"/>
          <p:cNvSpPr/>
          <p:nvPr/>
        </p:nvSpPr>
        <p:spPr>
          <a:xfrm>
            <a:off x="6228184" y="0"/>
            <a:ext cx="230425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i="1" u="sng" dirty="0" smtClean="0">
                <a:latin typeface="Times New Roman" pitchFamily="18" charset="0"/>
                <a:cs typeface="Times New Roman" pitchFamily="18" charset="0"/>
              </a:rPr>
              <a:t>the right internal</a:t>
            </a:r>
          </a:p>
          <a:p>
            <a:pPr algn="ctr"/>
            <a:r>
              <a:rPr lang="en-US" b="1" i="1" u="sng" dirty="0" smtClean="0">
                <a:latin typeface="Times New Roman" pitchFamily="18" charset="0"/>
                <a:cs typeface="Times New Roman" pitchFamily="18" charset="0"/>
              </a:rPr>
              <a:t> jugular veins </a:t>
            </a:r>
          </a:p>
        </p:txBody>
      </p:sp>
      <p:cxnSp>
        <p:nvCxnSpPr>
          <p:cNvPr id="22" name="Straight Arrow Connector 21"/>
          <p:cNvCxnSpPr/>
          <p:nvPr/>
        </p:nvCxnSpPr>
        <p:spPr>
          <a:xfrm flipH="1">
            <a:off x="5652120" y="620688"/>
            <a:ext cx="576064"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6984</TotalTime>
  <Words>1136</Words>
  <Application>Microsoft Office PowerPoint</Application>
  <PresentationFormat>On-screen Show (4:3)</PresentationFormat>
  <Paragraphs>192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312</cp:revision>
  <dcterms:created xsi:type="dcterms:W3CDTF">2012-04-09T16:56:05Z</dcterms:created>
  <dcterms:modified xsi:type="dcterms:W3CDTF">2014-04-19T16:31:24Z</dcterms:modified>
</cp:coreProperties>
</file>