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415" r:id="rId2"/>
    <p:sldId id="410" r:id="rId3"/>
    <p:sldId id="256" r:id="rId4"/>
    <p:sldId id="325" r:id="rId5"/>
    <p:sldId id="345" r:id="rId6"/>
    <p:sldId id="326" r:id="rId7"/>
    <p:sldId id="338" r:id="rId8"/>
    <p:sldId id="327" r:id="rId9"/>
    <p:sldId id="376" r:id="rId10"/>
    <p:sldId id="380" r:id="rId11"/>
    <p:sldId id="328" r:id="rId12"/>
    <p:sldId id="341" r:id="rId13"/>
    <p:sldId id="342" r:id="rId14"/>
    <p:sldId id="257" r:id="rId15"/>
    <p:sldId id="343" r:id="rId16"/>
    <p:sldId id="363" r:id="rId17"/>
    <p:sldId id="364" r:id="rId18"/>
    <p:sldId id="365" r:id="rId19"/>
    <p:sldId id="366" r:id="rId20"/>
    <p:sldId id="367" r:id="rId21"/>
    <p:sldId id="361" r:id="rId22"/>
    <p:sldId id="362" r:id="rId23"/>
    <p:sldId id="382" r:id="rId24"/>
    <p:sldId id="370" r:id="rId25"/>
    <p:sldId id="372" r:id="rId26"/>
    <p:sldId id="371" r:id="rId27"/>
    <p:sldId id="344" r:id="rId28"/>
    <p:sldId id="348" r:id="rId29"/>
    <p:sldId id="349" r:id="rId30"/>
    <p:sldId id="350" r:id="rId31"/>
    <p:sldId id="351" r:id="rId32"/>
    <p:sldId id="368" r:id="rId33"/>
    <p:sldId id="369" r:id="rId34"/>
    <p:sldId id="414" r:id="rId35"/>
    <p:sldId id="383" r:id="rId36"/>
    <p:sldId id="385" r:id="rId37"/>
    <p:sldId id="339" r:id="rId38"/>
    <p:sldId id="359" r:id="rId39"/>
    <p:sldId id="355" r:id="rId40"/>
    <p:sldId id="356" r:id="rId41"/>
    <p:sldId id="373" r:id="rId42"/>
    <p:sldId id="352" r:id="rId43"/>
    <p:sldId id="354" r:id="rId44"/>
    <p:sldId id="357" r:id="rId45"/>
    <p:sldId id="360" r:id="rId46"/>
    <p:sldId id="396" r:id="rId47"/>
    <p:sldId id="393" r:id="rId48"/>
    <p:sldId id="394" r:id="rId49"/>
    <p:sldId id="395" r:id="rId50"/>
    <p:sldId id="384" r:id="rId51"/>
    <p:sldId id="401" r:id="rId52"/>
    <p:sldId id="402" r:id="rId53"/>
    <p:sldId id="403" r:id="rId54"/>
    <p:sldId id="404" r:id="rId55"/>
    <p:sldId id="405" r:id="rId56"/>
    <p:sldId id="406" r:id="rId57"/>
    <p:sldId id="346" r:id="rId58"/>
    <p:sldId id="347" r:id="rId59"/>
    <p:sldId id="399" r:id="rId60"/>
    <p:sldId id="387" r:id="rId61"/>
    <p:sldId id="388" r:id="rId62"/>
    <p:sldId id="390" r:id="rId63"/>
    <p:sldId id="389" r:id="rId64"/>
    <p:sldId id="391" r:id="rId65"/>
    <p:sldId id="392" r:id="rId66"/>
    <p:sldId id="278" r:id="rId67"/>
    <p:sldId id="411" r:id="rId68"/>
    <p:sldId id="412" r:id="rId69"/>
    <p:sldId id="413" r:id="rId70"/>
    <p:sldId id="398" r:id="rId71"/>
    <p:sldId id="408" r:id="rId72"/>
    <p:sldId id="407" r:id="rId73"/>
  </p:sldIdLst>
  <p:sldSz cx="9144000" cy="6858000" type="screen4x3"/>
  <p:notesSz cx="6858000" cy="9144000"/>
  <p:defaultTextStyle>
    <a:defPPr>
      <a:defRPr lang="es-E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r" defTabSz="914400" rtl="1" eaLnBrk="1" latinLnBrk="0" hangingPunct="1">
      <a:defRPr sz="1600" kern="1200">
        <a:solidFill>
          <a:schemeClr val="tx1"/>
        </a:solidFill>
        <a:latin typeface="Arial" charset="0"/>
        <a:ea typeface="+mn-ea"/>
        <a:cs typeface="Arial" charset="0"/>
      </a:defRPr>
    </a:lvl6pPr>
    <a:lvl7pPr marL="2743200" algn="r" defTabSz="914400" rtl="1" eaLnBrk="1" latinLnBrk="0" hangingPunct="1">
      <a:defRPr sz="1600" kern="1200">
        <a:solidFill>
          <a:schemeClr val="tx1"/>
        </a:solidFill>
        <a:latin typeface="Arial" charset="0"/>
        <a:ea typeface="+mn-ea"/>
        <a:cs typeface="Arial" charset="0"/>
      </a:defRPr>
    </a:lvl7pPr>
    <a:lvl8pPr marL="3200400" algn="r" defTabSz="914400" rtl="1" eaLnBrk="1" latinLnBrk="0" hangingPunct="1">
      <a:defRPr sz="1600" kern="1200">
        <a:solidFill>
          <a:schemeClr val="tx1"/>
        </a:solidFill>
        <a:latin typeface="Arial" charset="0"/>
        <a:ea typeface="+mn-ea"/>
        <a:cs typeface="Arial" charset="0"/>
      </a:defRPr>
    </a:lvl8pPr>
    <a:lvl9pPr marL="3657600" algn="r" defTabSz="914400" rtl="1" eaLnBrk="1" latinLnBrk="0" hangingPunct="1">
      <a:defRPr sz="1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333300"/>
    <a:srgbClr val="FF0000"/>
    <a:srgbClr val="000066"/>
    <a:srgbClr val="66CCFF"/>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5" autoAdjust="0"/>
    <p:restoredTop sz="94660"/>
  </p:normalViewPr>
  <p:slideViewPr>
    <p:cSldViewPr>
      <p:cViewPr varScale="1">
        <p:scale>
          <a:sx n="65" d="100"/>
          <a:sy n="65" d="100"/>
        </p:scale>
        <p:origin x="-1280"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90799D9B-EEA1-4EB5-9CA0-F1D610FB7D6B}" type="datetimeFigureOut">
              <a:rPr lang="fr-FR"/>
              <a:pPr>
                <a:defRPr/>
              </a:pPr>
              <a:t>29/06/2015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EDB1A1F2-BDEF-40A5-B23F-10F469F1E04B}"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2723E4-3695-40FE-B07E-9FBC76698D18}" type="slidenum">
              <a:rPr lang="en-US"/>
              <a:pPr/>
              <a:t>2</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14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15</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16</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17</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18</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19</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20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45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45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E146A7-8E62-482E-85FC-E2DEAC328A40}" type="slidenum">
              <a:rPr lang="fr-FR" smtClean="0"/>
              <a:pPr/>
              <a:t>3</a:t>
            </a:fld>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21</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22</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23</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24</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25</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26</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27</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28</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29</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30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55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6554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48A9FA-0476-4C0D-A74B-00650B0F78AD}" type="slidenum">
              <a:rPr lang="fr-FR" smtClean="0"/>
              <a:pPr/>
              <a:t>4</a:t>
            </a:fld>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31</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32</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33</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2723E4-3695-40FE-B07E-9FBC76698D18}" type="slidenum">
              <a:rPr lang="en-US"/>
              <a:pPr/>
              <a:t>34</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35</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36</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37</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38</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39</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40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5</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41</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42</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43</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44</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45</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46</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47</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48</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49</a:t>
            </a:fld>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50</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65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665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DA0757-7126-4F98-87FC-7ECDA9DE26C4}" type="slidenum">
              <a:rPr lang="fr-FR" smtClean="0"/>
              <a:pPr/>
              <a:t>6</a:t>
            </a:fld>
            <a:endParaRPr lang="fr-F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5A896-8DEB-4313-B9D6-013F0C2BE88E}" type="slidenum">
              <a:rPr lang="en-US"/>
              <a:pPr/>
              <a:t>51</a:t>
            </a:fld>
            <a:endParaRPr lang="en-US"/>
          </a:p>
        </p:txBody>
      </p:sp>
      <p:sp>
        <p:nvSpPr>
          <p:cNvPr id="466946" name="Rectangle 2"/>
          <p:cNvSpPr>
            <a:spLocks noGrp="1" noRot="1" noChangeAspect="1" noChangeArrowheads="1" noTextEdit="1"/>
          </p:cNvSpPr>
          <p:nvPr>
            <p:ph type="sldImg"/>
          </p:nvPr>
        </p:nvSpPr>
        <p:spPr>
          <a:xfrm>
            <a:off x="1184275" y="708025"/>
            <a:ext cx="4535488" cy="3402013"/>
          </a:xfrm>
          <a:ln/>
        </p:spPr>
      </p:sp>
      <p:sp>
        <p:nvSpPr>
          <p:cNvPr id="466947" name="Rectangle 3"/>
          <p:cNvSpPr>
            <a:spLocks noGrp="1" noChangeArrowheads="1"/>
          </p:cNvSpPr>
          <p:nvPr>
            <p:ph type="body" idx="1"/>
          </p:nvPr>
        </p:nvSpPr>
        <p:spPr>
          <a:xfrm>
            <a:off x="941388" y="4322763"/>
            <a:ext cx="5019675" cy="4110037"/>
          </a:xfrm>
        </p:spPr>
        <p:txBody>
          <a:bodyPr/>
          <a:lstStyle/>
          <a:p>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D699D6B9-9372-4FB0-9ABD-A747E0C46FA5}" type="slidenum">
              <a:rPr lang="en-US" smtClean="0"/>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0B91DC-191A-40BF-B701-4B0049D5A308}" type="slidenum">
              <a:rPr lang="en-US"/>
              <a:pPr/>
              <a:t>53</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GB"/>
              <a:t>Data from DHS surveys in 47 countries, 10,048 neonatal deaths. A very high proportion of deaths occur in the first hours and days after birth. Prevention of these early neonatal deaths will require improvements in care at the time of birth and improvements in care in the early neonatal period.</a:t>
            </a:r>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AB0386-3CCD-4668-802F-2BD2AED9C548}" type="slidenum">
              <a:rPr lang="en-US"/>
              <a:pPr/>
              <a:t>54</a:t>
            </a:fld>
            <a:endParaRPr lang="en-US"/>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xfrm>
            <a:off x="838200" y="4343400"/>
            <a:ext cx="5257800" cy="4114800"/>
          </a:xfrm>
        </p:spPr>
        <p:txBody>
          <a:bodyPr/>
          <a:lstStyle/>
          <a:p>
            <a:endParaRPr lang="en-GB" sz="10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D699D6B9-9372-4FB0-9ABD-A747E0C46FA5}" type="slidenum">
              <a:rPr lang="en-US" smtClean="0"/>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3F01E5-39B4-4B68-97BB-6C3D0F54A418}" type="slidenum">
              <a:rPr lang="en-US"/>
              <a:pPr/>
              <a:t>56</a:t>
            </a:fld>
            <a:endParaRPr lang="en-US"/>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57</a:t>
            </a:fld>
            <a:endParaRPr lang="fr-F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58</a:t>
            </a:fld>
            <a:endParaRPr lang="fr-F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59</a:t>
            </a:fld>
            <a:endParaRPr lang="fr-F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60</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7</a:t>
            </a:fld>
            <a:endParaRPr lang="fr-F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61</a:t>
            </a:fld>
            <a:endParaRPr lang="fr-F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62</a:t>
            </a:fld>
            <a:endParaRPr lang="fr-F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63</a:t>
            </a:fld>
            <a:endParaRPr lang="fr-F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64</a:t>
            </a:fld>
            <a:endParaRPr lang="fr-F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65</a:t>
            </a:fld>
            <a:endParaRPr lang="fr-F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66</a:t>
            </a:fld>
            <a:endParaRPr lang="fr-F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D0E21D46-7643-4CA9-B6AC-F417A85CF81B}" type="slidenum">
              <a:rPr lang="ar-JO" smtClean="0"/>
              <a:pPr/>
              <a:t>67</a:t>
            </a:fld>
            <a:endParaRPr lang="ar-JO"/>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D0E21D46-7643-4CA9-B6AC-F417A85CF81B}" type="slidenum">
              <a:rPr lang="ar-JO" smtClean="0"/>
              <a:pPr/>
              <a:t>68</a:t>
            </a:fld>
            <a:endParaRPr lang="ar-JO"/>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D0E21D46-7643-4CA9-B6AC-F417A85CF81B}" type="slidenum">
              <a:rPr lang="ar-JO" smtClean="0"/>
              <a:pPr/>
              <a:t>69</a:t>
            </a:fld>
            <a:endParaRPr lang="ar-JO"/>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70</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8</a:t>
            </a:fld>
            <a:endParaRPr lang="fr-F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71</a:t>
            </a:fld>
            <a:endParaRPr lang="fr-F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D699D6B9-9372-4FB0-9ABD-A747E0C46FA5}" type="slidenum">
              <a:rPr lang="en-US" smtClean="0"/>
              <a:pPr/>
              <a:t>72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EDB1A1F2-BDEF-40A5-B23F-10F469F1E04B}" type="slidenum">
              <a:rPr lang="fr-FR" smtClean="0"/>
              <a:pPr>
                <a:defRPr/>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6C032EF-3C08-469D-8E3A-9EDF8C9C0B54}"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7F39F37-B39C-47EC-823D-2425E068F6A8}"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B5DC495-D535-4158-AD39-C82244868C60}" type="slidenum">
              <a:rPr lang="es-ES"/>
              <a:pPr>
                <a:defRPr/>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JO"/>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F964D21-842A-45CD-8353-F8691C3EA4D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JO"/>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1A9B071-569B-4D9F-AF06-CBA6BBA5F53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31DE23B-69AF-40C8-B5EF-63B2DFD64F8C}"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C55ADEA-50FD-4C4E-A420-04EB3BB64889}"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B19CBB4-BACA-4CC4-AA68-9EFFAEFDF87C}"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E9528BD-D6E6-4340-9429-38B11FE67AB0}"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97E2EFFA-D694-4BA4-BC40-31AAAFFDB552}"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BA2B4D9F-996E-4D37-A0BC-B785BE09C65D}"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7F13BC9-F684-4F81-8520-5539DD82BE82}"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E41A75E-C6D9-4DAE-9230-434290DD4088}"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061E374A-A4A1-465F-97A7-91073DE82453}"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3671888" y="1990725"/>
            <a:ext cx="3816350" cy="646113"/>
            <a:chOff x="2336" y="1071"/>
            <a:chExt cx="2404" cy="407"/>
          </a:xfrm>
        </p:grpSpPr>
        <p:sp>
          <p:nvSpPr>
            <p:cNvPr id="10299" name="Text Box 3"/>
            <p:cNvSpPr txBox="1">
              <a:spLocks noChangeArrowheads="1"/>
            </p:cNvSpPr>
            <p:nvPr/>
          </p:nvSpPr>
          <p:spPr bwMode="auto">
            <a:xfrm>
              <a:off x="3289" y="1071"/>
              <a:ext cx="1451" cy="407"/>
            </a:xfrm>
            <a:prstGeom prst="rect">
              <a:avLst/>
            </a:prstGeom>
            <a:noFill/>
            <a:ln w="9525">
              <a:noFill/>
              <a:miter lim="800000"/>
              <a:headEnd/>
              <a:tailEnd/>
            </a:ln>
          </p:spPr>
          <p:txBody>
            <a:bodyPr>
              <a:spAutoFit/>
            </a:bodyPr>
            <a:lstStyle/>
            <a:p>
              <a:pPr algn="ctr" eaLnBrk="0" hangingPunct="0">
                <a:spcBef>
                  <a:spcPct val="50000"/>
                </a:spcBef>
              </a:pPr>
              <a:r>
                <a:rPr lang="es-ES" sz="1800" b="1">
                  <a:solidFill>
                    <a:srgbClr val="FFFF00"/>
                  </a:solidFill>
                </a:rPr>
                <a:t>SANITARY CHALLENGES</a:t>
              </a:r>
            </a:p>
          </p:txBody>
        </p:sp>
        <p:sp>
          <p:nvSpPr>
            <p:cNvPr id="10300" name="Line 4"/>
            <p:cNvSpPr>
              <a:spLocks noChangeShapeType="1"/>
            </p:cNvSpPr>
            <p:nvPr/>
          </p:nvSpPr>
          <p:spPr bwMode="auto">
            <a:xfrm>
              <a:off x="2336" y="1207"/>
              <a:ext cx="1089" cy="0"/>
            </a:xfrm>
            <a:prstGeom prst="line">
              <a:avLst/>
            </a:prstGeom>
            <a:noFill/>
            <a:ln w="38100">
              <a:solidFill>
                <a:schemeClr val="tx1"/>
              </a:solidFill>
              <a:round/>
              <a:headEnd/>
              <a:tailEnd type="triangle" w="med" len="med"/>
            </a:ln>
          </p:spPr>
          <p:txBody>
            <a:bodyPr wrap="none" anchor="ctr"/>
            <a:lstStyle/>
            <a:p>
              <a:endParaRPr lang="ar-JO"/>
            </a:p>
          </p:txBody>
        </p:sp>
      </p:grpSp>
      <p:grpSp>
        <p:nvGrpSpPr>
          <p:cNvPr id="3" name="Group 5"/>
          <p:cNvGrpSpPr>
            <a:grpSpLocks/>
          </p:cNvGrpSpPr>
          <p:nvPr/>
        </p:nvGrpSpPr>
        <p:grpSpPr bwMode="auto">
          <a:xfrm>
            <a:off x="2663825" y="2870200"/>
            <a:ext cx="1627188" cy="1200150"/>
            <a:chOff x="1882" y="1625"/>
            <a:chExt cx="1025" cy="756"/>
          </a:xfrm>
        </p:grpSpPr>
        <p:sp>
          <p:nvSpPr>
            <p:cNvPr id="10296" name="Text Box 6"/>
            <p:cNvSpPr txBox="1">
              <a:spLocks noChangeArrowheads="1"/>
            </p:cNvSpPr>
            <p:nvPr/>
          </p:nvSpPr>
          <p:spPr bwMode="auto">
            <a:xfrm>
              <a:off x="1928" y="2051"/>
              <a:ext cx="907" cy="330"/>
            </a:xfrm>
            <a:prstGeom prst="rect">
              <a:avLst/>
            </a:prstGeom>
            <a:noFill/>
            <a:ln w="9525">
              <a:noFill/>
              <a:miter lim="800000"/>
              <a:headEnd/>
              <a:tailEnd/>
            </a:ln>
          </p:spPr>
          <p:txBody>
            <a:bodyPr>
              <a:spAutoFit/>
            </a:bodyPr>
            <a:lstStyle/>
            <a:p>
              <a:pPr algn="ctr" eaLnBrk="0" hangingPunct="0">
                <a:spcBef>
                  <a:spcPct val="50000"/>
                </a:spcBef>
              </a:pPr>
              <a:r>
                <a:rPr lang="es-ES_tradnl" sz="2800" b="1">
                  <a:solidFill>
                    <a:schemeClr val="bg1"/>
                  </a:solidFill>
                </a:rPr>
                <a:t>SDH</a:t>
              </a:r>
              <a:endParaRPr lang="es-ES_tradnl" sz="2800" b="1"/>
            </a:p>
          </p:txBody>
        </p:sp>
        <p:sp>
          <p:nvSpPr>
            <p:cNvPr id="10297" name="Line 7"/>
            <p:cNvSpPr>
              <a:spLocks noChangeShapeType="1"/>
            </p:cNvSpPr>
            <p:nvPr/>
          </p:nvSpPr>
          <p:spPr bwMode="auto">
            <a:xfrm>
              <a:off x="1882" y="1626"/>
              <a:ext cx="408" cy="362"/>
            </a:xfrm>
            <a:prstGeom prst="line">
              <a:avLst/>
            </a:prstGeom>
            <a:noFill/>
            <a:ln w="38100">
              <a:solidFill>
                <a:srgbClr val="FF0000"/>
              </a:solidFill>
              <a:round/>
              <a:headEnd type="triangle" w="med" len="med"/>
              <a:tailEnd type="triangle" w="med" len="med"/>
            </a:ln>
          </p:spPr>
          <p:txBody>
            <a:bodyPr wrap="none" anchor="ctr"/>
            <a:lstStyle/>
            <a:p>
              <a:endParaRPr lang="ar-JO"/>
            </a:p>
          </p:txBody>
        </p:sp>
        <p:sp>
          <p:nvSpPr>
            <p:cNvPr id="10298" name="Line 8"/>
            <p:cNvSpPr>
              <a:spLocks noChangeShapeType="1"/>
            </p:cNvSpPr>
            <p:nvPr/>
          </p:nvSpPr>
          <p:spPr bwMode="auto">
            <a:xfrm flipH="1">
              <a:off x="2537" y="1625"/>
              <a:ext cx="370" cy="363"/>
            </a:xfrm>
            <a:prstGeom prst="line">
              <a:avLst/>
            </a:prstGeom>
            <a:noFill/>
            <a:ln w="38100">
              <a:solidFill>
                <a:srgbClr val="FF0000"/>
              </a:solidFill>
              <a:round/>
              <a:headEnd type="triangle" w="med" len="med"/>
              <a:tailEnd type="triangle" w="med" len="med"/>
            </a:ln>
          </p:spPr>
          <p:txBody>
            <a:bodyPr wrap="none" anchor="ctr"/>
            <a:lstStyle/>
            <a:p>
              <a:endParaRPr lang="ar-JO"/>
            </a:p>
          </p:txBody>
        </p:sp>
      </p:grpSp>
      <p:grpSp>
        <p:nvGrpSpPr>
          <p:cNvPr id="4" name="Group 9"/>
          <p:cNvGrpSpPr>
            <a:grpSpLocks/>
          </p:cNvGrpSpPr>
          <p:nvPr/>
        </p:nvGrpSpPr>
        <p:grpSpPr bwMode="auto">
          <a:xfrm>
            <a:off x="2592388" y="1700213"/>
            <a:ext cx="1511300" cy="2033587"/>
            <a:chOff x="1837" y="888"/>
            <a:chExt cx="952" cy="1281"/>
          </a:xfrm>
        </p:grpSpPr>
        <p:cxnSp>
          <p:nvCxnSpPr>
            <p:cNvPr id="10294" name="AutoShape 10"/>
            <p:cNvCxnSpPr>
              <a:cxnSpLocks noChangeShapeType="1"/>
            </p:cNvCxnSpPr>
            <p:nvPr/>
          </p:nvCxnSpPr>
          <p:spPr bwMode="auto">
            <a:xfrm>
              <a:off x="2698" y="888"/>
              <a:ext cx="91" cy="1252"/>
            </a:xfrm>
            <a:prstGeom prst="curvedConnector3">
              <a:avLst>
                <a:gd name="adj1" fmla="val 981319"/>
              </a:avLst>
            </a:prstGeom>
            <a:noFill/>
            <a:ln w="19050">
              <a:solidFill>
                <a:schemeClr val="tx1"/>
              </a:solidFill>
              <a:round/>
              <a:headEnd type="triangle" w="med" len="med"/>
              <a:tailEnd type="triangle" w="med" len="med"/>
            </a:ln>
          </p:spPr>
        </p:cxnSp>
        <p:cxnSp>
          <p:nvCxnSpPr>
            <p:cNvPr id="10295" name="AutoShape 11"/>
            <p:cNvCxnSpPr>
              <a:cxnSpLocks noChangeShapeType="1"/>
            </p:cNvCxnSpPr>
            <p:nvPr/>
          </p:nvCxnSpPr>
          <p:spPr bwMode="auto">
            <a:xfrm>
              <a:off x="1837" y="917"/>
              <a:ext cx="91" cy="1252"/>
            </a:xfrm>
            <a:prstGeom prst="curvedConnector3">
              <a:avLst>
                <a:gd name="adj1" fmla="val -757144"/>
              </a:avLst>
            </a:prstGeom>
            <a:noFill/>
            <a:ln w="19050">
              <a:solidFill>
                <a:schemeClr val="tx1"/>
              </a:solidFill>
              <a:round/>
              <a:headEnd type="triangle" w="med" len="med"/>
              <a:tailEnd type="triangle" w="med" len="med"/>
            </a:ln>
          </p:spPr>
        </p:cxnSp>
      </p:grpSp>
      <p:grpSp>
        <p:nvGrpSpPr>
          <p:cNvPr id="5" name="Group 12"/>
          <p:cNvGrpSpPr>
            <a:grpSpLocks/>
          </p:cNvGrpSpPr>
          <p:nvPr/>
        </p:nvGrpSpPr>
        <p:grpSpPr bwMode="auto">
          <a:xfrm>
            <a:off x="1571625" y="3857625"/>
            <a:ext cx="3625850" cy="1284288"/>
            <a:chOff x="1279" y="2251"/>
            <a:chExt cx="2284" cy="809"/>
          </a:xfrm>
        </p:grpSpPr>
        <p:sp>
          <p:nvSpPr>
            <p:cNvPr id="10289" name="Text Box 13"/>
            <p:cNvSpPr txBox="1">
              <a:spLocks noChangeArrowheads="1"/>
            </p:cNvSpPr>
            <p:nvPr/>
          </p:nvSpPr>
          <p:spPr bwMode="auto">
            <a:xfrm>
              <a:off x="1279" y="2595"/>
              <a:ext cx="907" cy="465"/>
            </a:xfrm>
            <a:prstGeom prst="rect">
              <a:avLst/>
            </a:prstGeom>
            <a:noFill/>
            <a:ln w="9525">
              <a:noFill/>
              <a:miter lim="800000"/>
              <a:headEnd/>
              <a:tailEnd/>
            </a:ln>
          </p:spPr>
          <p:txBody>
            <a:bodyPr>
              <a:spAutoFit/>
            </a:bodyPr>
            <a:lstStyle/>
            <a:p>
              <a:pPr algn="ctr" eaLnBrk="0" hangingPunct="0">
                <a:spcBef>
                  <a:spcPct val="50000"/>
                </a:spcBef>
              </a:pPr>
              <a:r>
                <a:rPr lang="es-ES_tradnl" sz="1400" b="1">
                  <a:solidFill>
                    <a:schemeClr val="bg1"/>
                  </a:solidFill>
                </a:rPr>
                <a:t>Emergent Reemergent Diseases</a:t>
              </a:r>
            </a:p>
          </p:txBody>
        </p:sp>
        <p:sp>
          <p:nvSpPr>
            <p:cNvPr id="10290" name="Text Box 14"/>
            <p:cNvSpPr txBox="1">
              <a:spLocks noChangeArrowheads="1"/>
            </p:cNvSpPr>
            <p:nvPr/>
          </p:nvSpPr>
          <p:spPr bwMode="auto">
            <a:xfrm>
              <a:off x="2653" y="2614"/>
              <a:ext cx="910" cy="252"/>
            </a:xfrm>
            <a:prstGeom prst="rect">
              <a:avLst/>
            </a:prstGeom>
            <a:noFill/>
            <a:ln w="9525">
              <a:noFill/>
              <a:miter lim="800000"/>
              <a:headEnd/>
              <a:tailEnd/>
            </a:ln>
          </p:spPr>
          <p:txBody>
            <a:bodyPr>
              <a:spAutoFit/>
            </a:bodyPr>
            <a:lstStyle/>
            <a:p>
              <a:pPr algn="ctr" eaLnBrk="0" hangingPunct="0">
                <a:spcBef>
                  <a:spcPct val="50000"/>
                </a:spcBef>
              </a:pPr>
              <a:r>
                <a:rPr lang="es-ES_tradnl" sz="2000" b="1"/>
                <a:t> </a:t>
              </a:r>
              <a:r>
                <a:rPr lang="es-ES_tradnl" sz="2000" b="1">
                  <a:solidFill>
                    <a:schemeClr val="bg1"/>
                  </a:solidFill>
                </a:rPr>
                <a:t>Inequities</a:t>
              </a:r>
            </a:p>
          </p:txBody>
        </p:sp>
        <p:sp>
          <p:nvSpPr>
            <p:cNvPr id="10291" name="Line 15"/>
            <p:cNvSpPr>
              <a:spLocks noChangeShapeType="1"/>
            </p:cNvSpPr>
            <p:nvPr/>
          </p:nvSpPr>
          <p:spPr bwMode="auto">
            <a:xfrm>
              <a:off x="2100" y="2795"/>
              <a:ext cx="635" cy="0"/>
            </a:xfrm>
            <a:prstGeom prst="line">
              <a:avLst/>
            </a:prstGeom>
            <a:noFill/>
            <a:ln w="38100">
              <a:solidFill>
                <a:srgbClr val="FF0000"/>
              </a:solidFill>
              <a:round/>
              <a:headEnd type="triangle" w="med" len="med"/>
              <a:tailEnd type="triangle" w="med" len="med"/>
            </a:ln>
          </p:spPr>
          <p:txBody>
            <a:bodyPr>
              <a:spAutoFit/>
            </a:bodyPr>
            <a:lstStyle/>
            <a:p>
              <a:endParaRPr lang="ar-JO"/>
            </a:p>
          </p:txBody>
        </p:sp>
        <p:sp>
          <p:nvSpPr>
            <p:cNvPr id="10292" name="Line 16"/>
            <p:cNvSpPr>
              <a:spLocks noChangeShapeType="1"/>
            </p:cNvSpPr>
            <p:nvPr/>
          </p:nvSpPr>
          <p:spPr bwMode="auto">
            <a:xfrm flipH="1">
              <a:off x="1909" y="2251"/>
              <a:ext cx="370" cy="363"/>
            </a:xfrm>
            <a:prstGeom prst="line">
              <a:avLst/>
            </a:prstGeom>
            <a:noFill/>
            <a:ln w="38100">
              <a:solidFill>
                <a:srgbClr val="FF0000"/>
              </a:solidFill>
              <a:round/>
              <a:headEnd type="triangle" w="med" len="med"/>
              <a:tailEnd type="triangle" w="med" len="med"/>
            </a:ln>
          </p:spPr>
          <p:txBody>
            <a:bodyPr wrap="none" anchor="ctr"/>
            <a:lstStyle/>
            <a:p>
              <a:endParaRPr lang="ar-JO"/>
            </a:p>
          </p:txBody>
        </p:sp>
        <p:sp>
          <p:nvSpPr>
            <p:cNvPr id="10293" name="Line 17"/>
            <p:cNvSpPr>
              <a:spLocks noChangeShapeType="1"/>
            </p:cNvSpPr>
            <p:nvPr/>
          </p:nvSpPr>
          <p:spPr bwMode="auto">
            <a:xfrm>
              <a:off x="2554" y="2260"/>
              <a:ext cx="408" cy="362"/>
            </a:xfrm>
            <a:prstGeom prst="line">
              <a:avLst/>
            </a:prstGeom>
            <a:noFill/>
            <a:ln w="38100">
              <a:solidFill>
                <a:srgbClr val="FF0000"/>
              </a:solidFill>
              <a:round/>
              <a:headEnd type="triangle" w="med" len="med"/>
              <a:tailEnd type="triangle" w="med" len="med"/>
            </a:ln>
          </p:spPr>
          <p:txBody>
            <a:bodyPr wrap="none" anchor="ctr"/>
            <a:lstStyle/>
            <a:p>
              <a:endParaRPr lang="ar-JO"/>
            </a:p>
          </p:txBody>
        </p:sp>
      </p:grpSp>
      <p:grpSp>
        <p:nvGrpSpPr>
          <p:cNvPr id="6" name="Group 18"/>
          <p:cNvGrpSpPr>
            <a:grpSpLocks/>
          </p:cNvGrpSpPr>
          <p:nvPr/>
        </p:nvGrpSpPr>
        <p:grpSpPr bwMode="auto">
          <a:xfrm>
            <a:off x="2357438" y="5000625"/>
            <a:ext cx="2062162" cy="1173163"/>
            <a:chOff x="1689" y="2967"/>
            <a:chExt cx="1299" cy="739"/>
          </a:xfrm>
        </p:grpSpPr>
        <p:sp>
          <p:nvSpPr>
            <p:cNvPr id="10286" name="Text Box 19"/>
            <p:cNvSpPr txBox="1">
              <a:spLocks noChangeArrowheads="1"/>
            </p:cNvSpPr>
            <p:nvPr/>
          </p:nvSpPr>
          <p:spPr bwMode="auto">
            <a:xfrm>
              <a:off x="1689" y="3299"/>
              <a:ext cx="1299" cy="407"/>
            </a:xfrm>
            <a:prstGeom prst="rect">
              <a:avLst/>
            </a:prstGeom>
            <a:noFill/>
            <a:ln w="9525">
              <a:noFill/>
              <a:miter lim="800000"/>
              <a:headEnd/>
              <a:tailEnd/>
            </a:ln>
          </p:spPr>
          <p:txBody>
            <a:bodyPr>
              <a:spAutoFit/>
            </a:bodyPr>
            <a:lstStyle/>
            <a:p>
              <a:pPr algn="ctr" eaLnBrk="0" hangingPunct="0">
                <a:spcBef>
                  <a:spcPct val="50000"/>
                </a:spcBef>
              </a:pPr>
              <a:r>
                <a:rPr lang="es-ES_tradnl" sz="1800" b="1">
                  <a:solidFill>
                    <a:schemeClr val="bg1"/>
                  </a:solidFill>
                </a:rPr>
                <a:t>Undernutrition</a:t>
              </a:r>
              <a:r>
                <a:rPr lang="es-ES_tradnl" sz="1800" b="1"/>
                <a:t> </a:t>
              </a:r>
              <a:r>
                <a:rPr lang="es-ES_tradnl" sz="1800" b="1">
                  <a:solidFill>
                    <a:schemeClr val="bg1"/>
                  </a:solidFill>
                </a:rPr>
                <a:t>Lack of access</a:t>
              </a:r>
              <a:endParaRPr lang="es-ES_tradnl" sz="1400" b="1">
                <a:solidFill>
                  <a:schemeClr val="bg1"/>
                </a:solidFill>
              </a:endParaRPr>
            </a:p>
          </p:txBody>
        </p:sp>
        <p:sp>
          <p:nvSpPr>
            <p:cNvPr id="10287" name="Line 20"/>
            <p:cNvSpPr>
              <a:spLocks noChangeShapeType="1"/>
            </p:cNvSpPr>
            <p:nvPr/>
          </p:nvSpPr>
          <p:spPr bwMode="auto">
            <a:xfrm>
              <a:off x="1882" y="2976"/>
              <a:ext cx="408" cy="362"/>
            </a:xfrm>
            <a:prstGeom prst="line">
              <a:avLst/>
            </a:prstGeom>
            <a:noFill/>
            <a:ln w="38100">
              <a:solidFill>
                <a:srgbClr val="FF0000"/>
              </a:solidFill>
              <a:round/>
              <a:headEnd type="triangle" w="med" len="med"/>
              <a:tailEnd type="triangle" w="med" len="med"/>
            </a:ln>
          </p:spPr>
          <p:txBody>
            <a:bodyPr wrap="none" anchor="ctr"/>
            <a:lstStyle/>
            <a:p>
              <a:endParaRPr lang="ar-JO"/>
            </a:p>
          </p:txBody>
        </p:sp>
        <p:sp>
          <p:nvSpPr>
            <p:cNvPr id="10288" name="Line 21"/>
            <p:cNvSpPr>
              <a:spLocks noChangeShapeType="1"/>
            </p:cNvSpPr>
            <p:nvPr/>
          </p:nvSpPr>
          <p:spPr bwMode="auto">
            <a:xfrm flipH="1">
              <a:off x="2573" y="2967"/>
              <a:ext cx="370" cy="363"/>
            </a:xfrm>
            <a:prstGeom prst="line">
              <a:avLst/>
            </a:prstGeom>
            <a:noFill/>
            <a:ln w="38100">
              <a:solidFill>
                <a:srgbClr val="FF0000"/>
              </a:solidFill>
              <a:round/>
              <a:headEnd type="triangle" w="med" len="med"/>
              <a:tailEnd type="triangle" w="med" len="med"/>
            </a:ln>
          </p:spPr>
          <p:txBody>
            <a:bodyPr wrap="none" anchor="ctr"/>
            <a:lstStyle/>
            <a:p>
              <a:endParaRPr lang="ar-JO"/>
            </a:p>
          </p:txBody>
        </p:sp>
      </p:grpSp>
      <p:grpSp>
        <p:nvGrpSpPr>
          <p:cNvPr id="7" name="Group 22"/>
          <p:cNvGrpSpPr>
            <a:grpSpLocks/>
          </p:cNvGrpSpPr>
          <p:nvPr/>
        </p:nvGrpSpPr>
        <p:grpSpPr bwMode="auto">
          <a:xfrm>
            <a:off x="2749550" y="3744913"/>
            <a:ext cx="1482725" cy="1990725"/>
            <a:chOff x="1936" y="2176"/>
            <a:chExt cx="934" cy="1254"/>
          </a:xfrm>
        </p:grpSpPr>
        <p:cxnSp>
          <p:nvCxnSpPr>
            <p:cNvPr id="10284" name="AutoShape 23"/>
            <p:cNvCxnSpPr>
              <a:cxnSpLocks noChangeShapeType="1"/>
            </p:cNvCxnSpPr>
            <p:nvPr/>
          </p:nvCxnSpPr>
          <p:spPr bwMode="auto">
            <a:xfrm>
              <a:off x="2779" y="2176"/>
              <a:ext cx="91" cy="1252"/>
            </a:xfrm>
            <a:prstGeom prst="curvedConnector3">
              <a:avLst>
                <a:gd name="adj1" fmla="val 981319"/>
              </a:avLst>
            </a:prstGeom>
            <a:noFill/>
            <a:ln w="19050">
              <a:solidFill>
                <a:schemeClr val="tx1"/>
              </a:solidFill>
              <a:round/>
              <a:headEnd type="triangle" w="med" len="med"/>
              <a:tailEnd type="triangle" w="med" len="med"/>
            </a:ln>
          </p:spPr>
        </p:cxnSp>
        <p:cxnSp>
          <p:nvCxnSpPr>
            <p:cNvPr id="10285" name="AutoShape 24"/>
            <p:cNvCxnSpPr>
              <a:cxnSpLocks noChangeShapeType="1"/>
            </p:cNvCxnSpPr>
            <p:nvPr/>
          </p:nvCxnSpPr>
          <p:spPr bwMode="auto">
            <a:xfrm>
              <a:off x="1936" y="2178"/>
              <a:ext cx="91" cy="1252"/>
            </a:xfrm>
            <a:prstGeom prst="curvedConnector3">
              <a:avLst>
                <a:gd name="adj1" fmla="val -838463"/>
              </a:avLst>
            </a:prstGeom>
            <a:noFill/>
            <a:ln w="19050">
              <a:solidFill>
                <a:schemeClr val="tx1"/>
              </a:solidFill>
              <a:round/>
              <a:headEnd type="triangle" w="med" len="med"/>
              <a:tailEnd type="triangle" w="med" len="med"/>
            </a:ln>
          </p:spPr>
        </p:cxnSp>
      </p:grpSp>
      <p:grpSp>
        <p:nvGrpSpPr>
          <p:cNvPr id="8" name="Group 25"/>
          <p:cNvGrpSpPr>
            <a:grpSpLocks/>
          </p:cNvGrpSpPr>
          <p:nvPr/>
        </p:nvGrpSpPr>
        <p:grpSpPr bwMode="auto">
          <a:xfrm>
            <a:off x="3671888" y="4006850"/>
            <a:ext cx="3817937" cy="1062038"/>
            <a:chOff x="2336" y="2341"/>
            <a:chExt cx="2405" cy="669"/>
          </a:xfrm>
        </p:grpSpPr>
        <p:sp>
          <p:nvSpPr>
            <p:cNvPr id="10282" name="Text Box 26"/>
            <p:cNvSpPr txBox="1">
              <a:spLocks noChangeArrowheads="1"/>
            </p:cNvSpPr>
            <p:nvPr/>
          </p:nvSpPr>
          <p:spPr bwMode="auto">
            <a:xfrm>
              <a:off x="3334" y="2341"/>
              <a:ext cx="1407" cy="669"/>
            </a:xfrm>
            <a:prstGeom prst="rect">
              <a:avLst/>
            </a:prstGeom>
            <a:noFill/>
            <a:ln w="9525">
              <a:noFill/>
              <a:miter lim="800000"/>
              <a:headEnd/>
              <a:tailEnd/>
            </a:ln>
          </p:spPr>
          <p:txBody>
            <a:bodyPr>
              <a:spAutoFit/>
            </a:bodyPr>
            <a:lstStyle/>
            <a:p>
              <a:pPr algn="ctr" eaLnBrk="0" hangingPunct="0">
                <a:spcBef>
                  <a:spcPct val="50000"/>
                </a:spcBef>
              </a:pPr>
              <a:r>
                <a:rPr lang="es-ES" sz="1800" b="1"/>
                <a:t> </a:t>
              </a:r>
              <a:r>
                <a:rPr lang="es-ES" sz="1800" b="1">
                  <a:solidFill>
                    <a:schemeClr val="bg1"/>
                  </a:solidFill>
                </a:rPr>
                <a:t>Reproductive health</a:t>
              </a:r>
            </a:p>
            <a:p>
              <a:pPr algn="ctr" eaLnBrk="0" hangingPunct="0">
                <a:spcBef>
                  <a:spcPct val="50000"/>
                </a:spcBef>
              </a:pPr>
              <a:endParaRPr lang="es-ES" sz="1800" b="1"/>
            </a:p>
          </p:txBody>
        </p:sp>
        <p:sp>
          <p:nvSpPr>
            <p:cNvPr id="10283" name="Line 27"/>
            <p:cNvSpPr>
              <a:spLocks noChangeShapeType="1"/>
            </p:cNvSpPr>
            <p:nvPr/>
          </p:nvSpPr>
          <p:spPr bwMode="auto">
            <a:xfrm>
              <a:off x="2336" y="2478"/>
              <a:ext cx="1134" cy="1"/>
            </a:xfrm>
            <a:prstGeom prst="line">
              <a:avLst/>
            </a:prstGeom>
            <a:noFill/>
            <a:ln w="38100">
              <a:solidFill>
                <a:schemeClr val="tx1"/>
              </a:solidFill>
              <a:round/>
              <a:headEnd/>
              <a:tailEnd type="triangle" w="med" len="med"/>
            </a:ln>
          </p:spPr>
          <p:txBody>
            <a:bodyPr wrap="none" anchor="ctr"/>
            <a:lstStyle/>
            <a:p>
              <a:endParaRPr lang="ar-JO"/>
            </a:p>
          </p:txBody>
        </p:sp>
      </p:grpSp>
      <p:grpSp>
        <p:nvGrpSpPr>
          <p:cNvPr id="9" name="Group 28"/>
          <p:cNvGrpSpPr>
            <a:grpSpLocks/>
          </p:cNvGrpSpPr>
          <p:nvPr/>
        </p:nvGrpSpPr>
        <p:grpSpPr bwMode="auto">
          <a:xfrm>
            <a:off x="3749675" y="4786313"/>
            <a:ext cx="3821113" cy="2032000"/>
            <a:chOff x="2385" y="2832"/>
            <a:chExt cx="2407" cy="1280"/>
          </a:xfrm>
        </p:grpSpPr>
        <p:sp>
          <p:nvSpPr>
            <p:cNvPr id="10280" name="Text Box 29"/>
            <p:cNvSpPr txBox="1">
              <a:spLocks noChangeArrowheads="1"/>
            </p:cNvSpPr>
            <p:nvPr/>
          </p:nvSpPr>
          <p:spPr bwMode="auto">
            <a:xfrm>
              <a:off x="3424" y="2832"/>
              <a:ext cx="1368" cy="1280"/>
            </a:xfrm>
            <a:prstGeom prst="rect">
              <a:avLst/>
            </a:prstGeom>
            <a:noFill/>
            <a:ln w="9525">
              <a:noFill/>
              <a:miter lim="800000"/>
              <a:headEnd/>
              <a:tailEnd/>
            </a:ln>
          </p:spPr>
          <p:txBody>
            <a:bodyPr>
              <a:spAutoFit/>
            </a:bodyPr>
            <a:lstStyle/>
            <a:p>
              <a:pPr algn="ctr" eaLnBrk="0" hangingPunct="0">
                <a:spcBef>
                  <a:spcPct val="50000"/>
                </a:spcBef>
              </a:pPr>
              <a:r>
                <a:rPr lang="es-ES" sz="1800" b="1">
                  <a:solidFill>
                    <a:srgbClr val="FFC000"/>
                  </a:solidFill>
                </a:rPr>
                <a:t>Maternal </a:t>
              </a:r>
            </a:p>
            <a:p>
              <a:pPr algn="ctr" eaLnBrk="0" hangingPunct="0">
                <a:spcBef>
                  <a:spcPct val="50000"/>
                </a:spcBef>
              </a:pPr>
              <a:r>
                <a:rPr lang="es-ES" sz="1800" b="1">
                  <a:solidFill>
                    <a:srgbClr val="FFC000"/>
                  </a:solidFill>
                </a:rPr>
                <a:t>Child</a:t>
              </a:r>
            </a:p>
            <a:p>
              <a:pPr algn="ctr" eaLnBrk="0" hangingPunct="0">
                <a:spcBef>
                  <a:spcPct val="50000"/>
                </a:spcBef>
              </a:pPr>
              <a:r>
                <a:rPr lang="es-ES" sz="1800" b="1">
                  <a:solidFill>
                    <a:srgbClr val="FFC000"/>
                  </a:solidFill>
                </a:rPr>
                <a:t>Morbidity</a:t>
              </a:r>
            </a:p>
            <a:p>
              <a:pPr algn="ctr" eaLnBrk="0" hangingPunct="0">
                <a:spcBef>
                  <a:spcPct val="50000"/>
                </a:spcBef>
              </a:pPr>
              <a:r>
                <a:rPr lang="es-ES" sz="1800" b="1">
                  <a:solidFill>
                    <a:srgbClr val="FFC000"/>
                  </a:solidFill>
                </a:rPr>
                <a:t>&amp;</a:t>
              </a:r>
            </a:p>
            <a:p>
              <a:pPr algn="ctr" eaLnBrk="0" hangingPunct="0">
                <a:spcBef>
                  <a:spcPct val="50000"/>
                </a:spcBef>
              </a:pPr>
              <a:r>
                <a:rPr lang="es-ES" sz="1800" b="1">
                  <a:solidFill>
                    <a:srgbClr val="FFC000"/>
                  </a:solidFill>
                </a:rPr>
                <a:t>Mortality</a:t>
              </a:r>
            </a:p>
          </p:txBody>
        </p:sp>
        <p:sp>
          <p:nvSpPr>
            <p:cNvPr id="10281" name="Line 30"/>
            <p:cNvSpPr>
              <a:spLocks noChangeShapeType="1"/>
            </p:cNvSpPr>
            <p:nvPr/>
          </p:nvSpPr>
          <p:spPr bwMode="auto">
            <a:xfrm>
              <a:off x="2385" y="3067"/>
              <a:ext cx="1133" cy="0"/>
            </a:xfrm>
            <a:prstGeom prst="line">
              <a:avLst/>
            </a:prstGeom>
            <a:noFill/>
            <a:ln w="38100">
              <a:solidFill>
                <a:schemeClr val="tx1"/>
              </a:solidFill>
              <a:round/>
              <a:headEnd/>
              <a:tailEnd type="triangle" w="med" len="med"/>
            </a:ln>
          </p:spPr>
          <p:txBody>
            <a:bodyPr wrap="none" anchor="ctr"/>
            <a:lstStyle/>
            <a:p>
              <a:endParaRPr lang="ar-JO"/>
            </a:p>
          </p:txBody>
        </p:sp>
      </p:grpSp>
      <p:grpSp>
        <p:nvGrpSpPr>
          <p:cNvPr id="10250" name="Group 31"/>
          <p:cNvGrpSpPr>
            <a:grpSpLocks/>
          </p:cNvGrpSpPr>
          <p:nvPr/>
        </p:nvGrpSpPr>
        <p:grpSpPr bwMode="auto">
          <a:xfrm>
            <a:off x="3028950" y="1906588"/>
            <a:ext cx="2400300" cy="958850"/>
            <a:chOff x="2112" y="1018"/>
            <a:chExt cx="1512" cy="604"/>
          </a:xfrm>
        </p:grpSpPr>
        <p:sp>
          <p:nvSpPr>
            <p:cNvPr id="10277" name="Line 32"/>
            <p:cNvSpPr>
              <a:spLocks noChangeShapeType="1"/>
            </p:cNvSpPr>
            <p:nvPr/>
          </p:nvSpPr>
          <p:spPr bwMode="auto">
            <a:xfrm>
              <a:off x="2112" y="1516"/>
              <a:ext cx="635" cy="0"/>
            </a:xfrm>
            <a:prstGeom prst="line">
              <a:avLst/>
            </a:prstGeom>
            <a:noFill/>
            <a:ln w="38100">
              <a:solidFill>
                <a:srgbClr val="FF0000"/>
              </a:solidFill>
              <a:round/>
              <a:headEnd type="triangle" w="med" len="med"/>
              <a:tailEnd type="triangle" w="med" len="med"/>
            </a:ln>
          </p:spPr>
          <p:txBody>
            <a:bodyPr>
              <a:spAutoFit/>
            </a:bodyPr>
            <a:lstStyle/>
            <a:p>
              <a:endParaRPr lang="ar-JO"/>
            </a:p>
          </p:txBody>
        </p:sp>
        <p:sp>
          <p:nvSpPr>
            <p:cNvPr id="10278" name="Text Box 33"/>
            <p:cNvSpPr txBox="1">
              <a:spLocks noChangeArrowheads="1"/>
            </p:cNvSpPr>
            <p:nvPr/>
          </p:nvSpPr>
          <p:spPr bwMode="auto">
            <a:xfrm>
              <a:off x="2744" y="1389"/>
              <a:ext cx="880" cy="233"/>
            </a:xfrm>
            <a:prstGeom prst="rect">
              <a:avLst/>
            </a:prstGeom>
            <a:noFill/>
            <a:ln w="9525">
              <a:noFill/>
              <a:miter lim="800000"/>
              <a:headEnd/>
              <a:tailEnd/>
            </a:ln>
          </p:spPr>
          <p:txBody>
            <a:bodyPr>
              <a:spAutoFit/>
            </a:bodyPr>
            <a:lstStyle/>
            <a:p>
              <a:pPr eaLnBrk="0" hangingPunct="0">
                <a:spcBef>
                  <a:spcPct val="50000"/>
                </a:spcBef>
              </a:pPr>
              <a:r>
                <a:rPr lang="es-ES_tradnl" sz="1800" b="1">
                  <a:solidFill>
                    <a:schemeClr val="bg1"/>
                  </a:solidFill>
                </a:rPr>
                <a:t>Accidents</a:t>
              </a:r>
            </a:p>
          </p:txBody>
        </p:sp>
        <p:sp>
          <p:nvSpPr>
            <p:cNvPr id="10279" name="Line 34"/>
            <p:cNvSpPr>
              <a:spLocks noChangeShapeType="1"/>
            </p:cNvSpPr>
            <p:nvPr/>
          </p:nvSpPr>
          <p:spPr bwMode="auto">
            <a:xfrm>
              <a:off x="2530" y="1018"/>
              <a:ext cx="408" cy="362"/>
            </a:xfrm>
            <a:prstGeom prst="line">
              <a:avLst/>
            </a:prstGeom>
            <a:noFill/>
            <a:ln w="38100">
              <a:solidFill>
                <a:srgbClr val="FF0000"/>
              </a:solidFill>
              <a:round/>
              <a:headEnd type="triangle" w="med" len="med"/>
              <a:tailEnd type="triangle" w="med" len="med"/>
            </a:ln>
          </p:spPr>
          <p:txBody>
            <a:bodyPr wrap="none" anchor="ctr"/>
            <a:lstStyle/>
            <a:p>
              <a:endParaRPr lang="ar-JO"/>
            </a:p>
          </p:txBody>
        </p:sp>
      </p:grpSp>
      <p:sp>
        <p:nvSpPr>
          <p:cNvPr id="10251" name="Text Box 35"/>
          <p:cNvSpPr txBox="1">
            <a:spLocks noChangeArrowheads="1"/>
          </p:cNvSpPr>
          <p:nvPr/>
        </p:nvSpPr>
        <p:spPr bwMode="auto">
          <a:xfrm>
            <a:off x="6985000" y="1985963"/>
            <a:ext cx="2087563" cy="708025"/>
          </a:xfrm>
          <a:prstGeom prst="rect">
            <a:avLst/>
          </a:prstGeom>
          <a:noFill/>
          <a:ln w="9525">
            <a:noFill/>
            <a:miter lim="800000"/>
            <a:headEnd/>
            <a:tailEnd/>
          </a:ln>
        </p:spPr>
        <p:txBody>
          <a:bodyPr>
            <a:spAutoFit/>
          </a:bodyPr>
          <a:lstStyle/>
          <a:p>
            <a:pPr algn="ctr" eaLnBrk="0" hangingPunct="0">
              <a:spcBef>
                <a:spcPct val="50000"/>
              </a:spcBef>
            </a:pPr>
            <a:r>
              <a:rPr lang="es-ES" b="1">
                <a:solidFill>
                  <a:schemeClr val="bg1"/>
                </a:solidFill>
              </a:rPr>
              <a:t>PUBLIC</a:t>
            </a:r>
          </a:p>
          <a:p>
            <a:pPr algn="ctr" eaLnBrk="0" hangingPunct="0">
              <a:spcBef>
                <a:spcPct val="50000"/>
              </a:spcBef>
            </a:pPr>
            <a:r>
              <a:rPr lang="es-ES" b="1">
                <a:solidFill>
                  <a:schemeClr val="bg1"/>
                </a:solidFill>
              </a:rPr>
              <a:t>HEALTH</a:t>
            </a:r>
          </a:p>
        </p:txBody>
      </p:sp>
      <p:grpSp>
        <p:nvGrpSpPr>
          <p:cNvPr id="11" name="Group 36"/>
          <p:cNvGrpSpPr>
            <a:grpSpLocks/>
          </p:cNvGrpSpPr>
          <p:nvPr/>
        </p:nvGrpSpPr>
        <p:grpSpPr bwMode="auto">
          <a:xfrm>
            <a:off x="3743325" y="2859088"/>
            <a:ext cx="3600450" cy="646112"/>
            <a:chOff x="2381" y="1618"/>
            <a:chExt cx="2268" cy="407"/>
          </a:xfrm>
        </p:grpSpPr>
        <p:sp>
          <p:nvSpPr>
            <p:cNvPr id="10275" name="Text Box 37"/>
            <p:cNvSpPr txBox="1">
              <a:spLocks noChangeArrowheads="1"/>
            </p:cNvSpPr>
            <p:nvPr/>
          </p:nvSpPr>
          <p:spPr bwMode="auto">
            <a:xfrm>
              <a:off x="3470" y="1618"/>
              <a:ext cx="1179" cy="407"/>
            </a:xfrm>
            <a:prstGeom prst="rect">
              <a:avLst/>
            </a:prstGeom>
            <a:noFill/>
            <a:ln w="9525">
              <a:noFill/>
              <a:miter lim="800000"/>
              <a:headEnd/>
              <a:tailEnd/>
            </a:ln>
          </p:spPr>
          <p:txBody>
            <a:bodyPr>
              <a:spAutoFit/>
            </a:bodyPr>
            <a:lstStyle/>
            <a:p>
              <a:pPr algn="ctr" eaLnBrk="0" hangingPunct="0">
                <a:spcBef>
                  <a:spcPct val="50000"/>
                </a:spcBef>
              </a:pPr>
              <a:r>
                <a:rPr lang="es-ES" sz="1800" b="1">
                  <a:solidFill>
                    <a:srgbClr val="FFFF00"/>
                  </a:solidFill>
                </a:rPr>
                <a:t>MORBIDITY MORTALITY</a:t>
              </a:r>
            </a:p>
          </p:txBody>
        </p:sp>
        <p:sp>
          <p:nvSpPr>
            <p:cNvPr id="10276" name="Line 38"/>
            <p:cNvSpPr>
              <a:spLocks noChangeShapeType="1"/>
            </p:cNvSpPr>
            <p:nvPr/>
          </p:nvSpPr>
          <p:spPr bwMode="auto">
            <a:xfrm>
              <a:off x="2381" y="1752"/>
              <a:ext cx="1089" cy="0"/>
            </a:xfrm>
            <a:prstGeom prst="line">
              <a:avLst/>
            </a:prstGeom>
            <a:noFill/>
            <a:ln w="38100">
              <a:solidFill>
                <a:schemeClr val="tx1"/>
              </a:solidFill>
              <a:round/>
              <a:headEnd/>
              <a:tailEnd type="triangle" w="med" len="med"/>
            </a:ln>
          </p:spPr>
          <p:txBody>
            <a:bodyPr wrap="none" anchor="ctr"/>
            <a:lstStyle/>
            <a:p>
              <a:endParaRPr lang="ar-JO"/>
            </a:p>
          </p:txBody>
        </p:sp>
      </p:grpSp>
      <p:sp>
        <p:nvSpPr>
          <p:cNvPr id="21543" name="Text Box 39"/>
          <p:cNvSpPr txBox="1">
            <a:spLocks noChangeArrowheads="1"/>
          </p:cNvSpPr>
          <p:nvPr/>
        </p:nvSpPr>
        <p:spPr bwMode="auto">
          <a:xfrm>
            <a:off x="6929438" y="2855913"/>
            <a:ext cx="2214562" cy="584200"/>
          </a:xfrm>
          <a:prstGeom prst="rect">
            <a:avLst/>
          </a:prstGeom>
          <a:noFill/>
          <a:ln w="9525">
            <a:noFill/>
            <a:miter lim="800000"/>
            <a:headEnd/>
            <a:tailEnd/>
          </a:ln>
        </p:spPr>
        <p:txBody>
          <a:bodyPr>
            <a:spAutoFit/>
          </a:bodyPr>
          <a:lstStyle/>
          <a:p>
            <a:pPr algn="ctr" eaLnBrk="0" hangingPunct="0">
              <a:spcBef>
                <a:spcPct val="50000"/>
              </a:spcBef>
            </a:pPr>
            <a:r>
              <a:rPr lang="es-ES" b="1">
                <a:solidFill>
                  <a:srgbClr val="FF0000"/>
                </a:solidFill>
              </a:rPr>
              <a:t> </a:t>
            </a:r>
            <a:r>
              <a:rPr lang="es-ES" b="1">
                <a:solidFill>
                  <a:schemeClr val="bg1"/>
                </a:solidFill>
              </a:rPr>
              <a:t>POPULATION HEALTH  STATUS</a:t>
            </a:r>
          </a:p>
        </p:txBody>
      </p:sp>
      <p:sp>
        <p:nvSpPr>
          <p:cNvPr id="21544" name="Text Box 40"/>
          <p:cNvSpPr txBox="1">
            <a:spLocks noChangeArrowheads="1"/>
          </p:cNvSpPr>
          <p:nvPr/>
        </p:nvSpPr>
        <p:spPr bwMode="auto">
          <a:xfrm>
            <a:off x="7127875" y="4006850"/>
            <a:ext cx="1728788" cy="1046163"/>
          </a:xfrm>
          <a:prstGeom prst="rect">
            <a:avLst/>
          </a:prstGeom>
          <a:noFill/>
          <a:ln w="9525">
            <a:noFill/>
            <a:miter lim="800000"/>
            <a:headEnd/>
            <a:tailEnd/>
          </a:ln>
        </p:spPr>
        <p:txBody>
          <a:bodyPr>
            <a:spAutoFit/>
          </a:bodyPr>
          <a:lstStyle/>
          <a:p>
            <a:pPr algn="ctr" eaLnBrk="0" hangingPunct="0">
              <a:spcBef>
                <a:spcPct val="50000"/>
              </a:spcBef>
            </a:pPr>
            <a:r>
              <a:rPr lang="es-ES" b="1">
                <a:solidFill>
                  <a:srgbClr val="FFFF00"/>
                </a:solidFill>
              </a:rPr>
              <a:t>Maternal &amp; Child health</a:t>
            </a:r>
          </a:p>
          <a:p>
            <a:pPr algn="ctr" eaLnBrk="0" hangingPunct="0">
              <a:spcBef>
                <a:spcPct val="50000"/>
              </a:spcBef>
            </a:pPr>
            <a:r>
              <a:rPr lang="es-ES" sz="2000" b="1">
                <a:solidFill>
                  <a:srgbClr val="FFC000"/>
                </a:solidFill>
              </a:rPr>
              <a:t>Risk factor</a:t>
            </a:r>
          </a:p>
        </p:txBody>
      </p:sp>
      <p:sp>
        <p:nvSpPr>
          <p:cNvPr id="21545" name="Text Box 41"/>
          <p:cNvSpPr txBox="1">
            <a:spLocks noChangeArrowheads="1"/>
          </p:cNvSpPr>
          <p:nvPr/>
        </p:nvSpPr>
        <p:spPr bwMode="auto">
          <a:xfrm>
            <a:off x="7108825" y="5214938"/>
            <a:ext cx="1955800" cy="1016000"/>
          </a:xfrm>
          <a:prstGeom prst="rect">
            <a:avLst/>
          </a:prstGeom>
          <a:noFill/>
          <a:ln w="9525">
            <a:noFill/>
            <a:miter lim="800000"/>
            <a:headEnd/>
            <a:tailEnd/>
          </a:ln>
        </p:spPr>
        <p:txBody>
          <a:bodyPr>
            <a:spAutoFit/>
          </a:bodyPr>
          <a:lstStyle/>
          <a:p>
            <a:pPr algn="ctr" eaLnBrk="0" hangingPunct="0">
              <a:spcBef>
                <a:spcPct val="50000"/>
              </a:spcBef>
            </a:pPr>
            <a:r>
              <a:rPr lang="es-ES" sz="2000" b="1">
                <a:solidFill>
                  <a:srgbClr val="FF0000"/>
                </a:solidFill>
              </a:rPr>
              <a:t>Local &amp; Global health problem.</a:t>
            </a:r>
          </a:p>
        </p:txBody>
      </p:sp>
      <p:sp>
        <p:nvSpPr>
          <p:cNvPr id="10256" name="Text Box 42"/>
          <p:cNvSpPr txBox="1">
            <a:spLocks noChangeArrowheads="1"/>
          </p:cNvSpPr>
          <p:nvPr/>
        </p:nvSpPr>
        <p:spPr bwMode="auto">
          <a:xfrm>
            <a:off x="71438" y="1414463"/>
            <a:ext cx="2016125" cy="646112"/>
          </a:xfrm>
          <a:prstGeom prst="rect">
            <a:avLst/>
          </a:prstGeom>
          <a:noFill/>
          <a:ln w="9525">
            <a:noFill/>
            <a:miter lim="800000"/>
            <a:headEnd/>
            <a:tailEnd/>
          </a:ln>
        </p:spPr>
        <p:txBody>
          <a:bodyPr>
            <a:spAutoFit/>
          </a:bodyPr>
          <a:lstStyle/>
          <a:p>
            <a:pPr algn="ctr" eaLnBrk="0" hangingPunct="0">
              <a:spcBef>
                <a:spcPct val="50000"/>
              </a:spcBef>
            </a:pPr>
            <a:r>
              <a:rPr lang="en-US" altLang="ja-JP" sz="1800" b="1">
                <a:solidFill>
                  <a:schemeClr val="bg1"/>
                </a:solidFill>
                <a:ea typeface="ＭＳ Ｐゴシック" pitchFamily="34" charset="-128"/>
              </a:rPr>
              <a:t>Epidemiologic changes</a:t>
            </a:r>
            <a:endParaRPr lang="es-ES_tradnl" sz="1800" b="1"/>
          </a:p>
        </p:txBody>
      </p:sp>
      <p:grpSp>
        <p:nvGrpSpPr>
          <p:cNvPr id="10257" name="Group 43"/>
          <p:cNvGrpSpPr>
            <a:grpSpLocks/>
          </p:cNvGrpSpPr>
          <p:nvPr/>
        </p:nvGrpSpPr>
        <p:grpSpPr bwMode="auto">
          <a:xfrm>
            <a:off x="1166813" y="1962150"/>
            <a:ext cx="2070100" cy="2352675"/>
            <a:chOff x="975" y="1026"/>
            <a:chExt cx="1304" cy="1482"/>
          </a:xfrm>
        </p:grpSpPr>
        <p:sp>
          <p:nvSpPr>
            <p:cNvPr id="10272" name="Text Box 44"/>
            <p:cNvSpPr txBox="1">
              <a:spLocks noChangeArrowheads="1"/>
            </p:cNvSpPr>
            <p:nvPr/>
          </p:nvSpPr>
          <p:spPr bwMode="auto">
            <a:xfrm>
              <a:off x="1005" y="1403"/>
              <a:ext cx="1104" cy="1105"/>
            </a:xfrm>
            <a:prstGeom prst="rect">
              <a:avLst/>
            </a:prstGeom>
            <a:noFill/>
            <a:ln w="9525">
              <a:noFill/>
              <a:miter lim="800000"/>
              <a:headEnd/>
              <a:tailEnd/>
            </a:ln>
          </p:spPr>
          <p:txBody>
            <a:bodyPr>
              <a:spAutoFit/>
            </a:bodyPr>
            <a:lstStyle/>
            <a:p>
              <a:pPr eaLnBrk="0" hangingPunct="0">
                <a:spcBef>
                  <a:spcPct val="50000"/>
                </a:spcBef>
              </a:pPr>
              <a:r>
                <a:rPr lang="es-ES_tradnl" sz="2400" b="1"/>
                <a:t>  </a:t>
              </a:r>
              <a:r>
                <a:rPr lang="es-ES_tradnl" b="1">
                  <a:solidFill>
                    <a:schemeClr val="bg1"/>
                  </a:solidFill>
                </a:rPr>
                <a:t>E</a:t>
              </a:r>
              <a:r>
                <a:rPr lang="en-US" altLang="ja-JP" sz="1800" b="1">
                  <a:solidFill>
                    <a:schemeClr val="bg1"/>
                  </a:solidFill>
                  <a:ea typeface="ＭＳ Ｐゴシック" pitchFamily="34" charset="-128"/>
                </a:rPr>
                <a:t>nvironment</a:t>
              </a:r>
            </a:p>
            <a:p>
              <a:pPr eaLnBrk="0" hangingPunct="0">
                <a:spcBef>
                  <a:spcPct val="50000"/>
                </a:spcBef>
              </a:pPr>
              <a:endParaRPr lang="en-US" sz="2400" b="1">
                <a:solidFill>
                  <a:schemeClr val="bg1"/>
                </a:solidFill>
                <a:ea typeface="ＭＳ Ｐゴシック" pitchFamily="34" charset="-128"/>
              </a:endParaRPr>
            </a:p>
            <a:p>
              <a:pPr eaLnBrk="0" hangingPunct="0">
                <a:spcBef>
                  <a:spcPct val="50000"/>
                </a:spcBef>
              </a:pPr>
              <a:endParaRPr lang="es-ES_tradnl" b="1"/>
            </a:p>
            <a:p>
              <a:pPr eaLnBrk="0" hangingPunct="0">
                <a:spcBef>
                  <a:spcPct val="50000"/>
                </a:spcBef>
              </a:pPr>
              <a:endParaRPr lang="es-ES_tradnl" b="1"/>
            </a:p>
          </p:txBody>
        </p:sp>
        <p:sp>
          <p:nvSpPr>
            <p:cNvPr id="10273" name="Line 45"/>
            <p:cNvSpPr>
              <a:spLocks noChangeShapeType="1"/>
            </p:cNvSpPr>
            <p:nvPr/>
          </p:nvSpPr>
          <p:spPr bwMode="auto">
            <a:xfrm>
              <a:off x="975" y="1062"/>
              <a:ext cx="408" cy="362"/>
            </a:xfrm>
            <a:prstGeom prst="line">
              <a:avLst/>
            </a:prstGeom>
            <a:noFill/>
            <a:ln w="38100">
              <a:solidFill>
                <a:srgbClr val="FF0000"/>
              </a:solidFill>
              <a:round/>
              <a:headEnd type="triangle" w="med" len="med"/>
              <a:tailEnd type="triangle" w="med" len="med"/>
            </a:ln>
          </p:spPr>
          <p:txBody>
            <a:bodyPr wrap="none" anchor="ctr"/>
            <a:lstStyle/>
            <a:p>
              <a:endParaRPr lang="ar-JO"/>
            </a:p>
          </p:txBody>
        </p:sp>
        <p:sp>
          <p:nvSpPr>
            <p:cNvPr id="10274" name="Line 46"/>
            <p:cNvSpPr>
              <a:spLocks noChangeShapeType="1"/>
            </p:cNvSpPr>
            <p:nvPr/>
          </p:nvSpPr>
          <p:spPr bwMode="auto">
            <a:xfrm flipH="1">
              <a:off x="1909" y="1026"/>
              <a:ext cx="370" cy="363"/>
            </a:xfrm>
            <a:prstGeom prst="line">
              <a:avLst/>
            </a:prstGeom>
            <a:noFill/>
            <a:ln w="38100">
              <a:solidFill>
                <a:srgbClr val="FF0000"/>
              </a:solidFill>
              <a:round/>
              <a:headEnd type="triangle" w="med" len="med"/>
              <a:tailEnd type="triangle" w="med" len="med"/>
            </a:ln>
          </p:spPr>
          <p:txBody>
            <a:bodyPr wrap="none" anchor="ctr"/>
            <a:lstStyle/>
            <a:p>
              <a:endParaRPr lang="ar-JO"/>
            </a:p>
          </p:txBody>
        </p:sp>
      </p:grpSp>
      <p:grpSp>
        <p:nvGrpSpPr>
          <p:cNvPr id="10258" name="Group 47"/>
          <p:cNvGrpSpPr>
            <a:grpSpLocks/>
          </p:cNvGrpSpPr>
          <p:nvPr/>
        </p:nvGrpSpPr>
        <p:grpSpPr bwMode="auto">
          <a:xfrm>
            <a:off x="1944688" y="1558925"/>
            <a:ext cx="2087562" cy="830263"/>
            <a:chOff x="1429" y="799"/>
            <a:chExt cx="1315" cy="523"/>
          </a:xfrm>
        </p:grpSpPr>
        <p:sp>
          <p:nvSpPr>
            <p:cNvPr id="10270" name="Text Box 48"/>
            <p:cNvSpPr txBox="1">
              <a:spLocks noChangeArrowheads="1"/>
            </p:cNvSpPr>
            <p:nvPr/>
          </p:nvSpPr>
          <p:spPr bwMode="auto">
            <a:xfrm>
              <a:off x="2019" y="799"/>
              <a:ext cx="725" cy="523"/>
            </a:xfrm>
            <a:prstGeom prst="rect">
              <a:avLst/>
            </a:prstGeom>
            <a:noFill/>
            <a:ln w="9525">
              <a:noFill/>
              <a:miter lim="800000"/>
              <a:headEnd/>
              <a:tailEnd/>
            </a:ln>
          </p:spPr>
          <p:txBody>
            <a:bodyPr>
              <a:spAutoFit/>
            </a:bodyPr>
            <a:lstStyle/>
            <a:p>
              <a:pPr eaLnBrk="0" hangingPunct="0">
                <a:spcBef>
                  <a:spcPct val="50000"/>
                </a:spcBef>
              </a:pPr>
              <a:r>
                <a:rPr lang="en-US" altLang="ja-JP" b="1">
                  <a:solidFill>
                    <a:schemeClr val="bg1"/>
                  </a:solidFill>
                  <a:ea typeface="ＭＳ Ｐゴシック" pitchFamily="34" charset="-128"/>
                </a:rPr>
                <a:t>Modern        life condition</a:t>
              </a:r>
              <a:endParaRPr lang="es-ES_tradnl" b="1">
                <a:solidFill>
                  <a:srgbClr val="FF0000"/>
                </a:solidFill>
              </a:endParaRPr>
            </a:p>
          </p:txBody>
        </p:sp>
        <p:sp>
          <p:nvSpPr>
            <p:cNvPr id="10271" name="Line 49"/>
            <p:cNvSpPr>
              <a:spLocks noChangeShapeType="1"/>
            </p:cNvSpPr>
            <p:nvPr/>
          </p:nvSpPr>
          <p:spPr bwMode="auto">
            <a:xfrm>
              <a:off x="1429" y="889"/>
              <a:ext cx="635" cy="0"/>
            </a:xfrm>
            <a:prstGeom prst="line">
              <a:avLst/>
            </a:prstGeom>
            <a:noFill/>
            <a:ln w="38100">
              <a:solidFill>
                <a:srgbClr val="FF0000"/>
              </a:solidFill>
              <a:round/>
              <a:headEnd type="triangle" w="med" len="med"/>
              <a:tailEnd type="triangle" w="med" len="med"/>
            </a:ln>
          </p:spPr>
          <p:txBody>
            <a:bodyPr>
              <a:spAutoFit/>
            </a:bodyPr>
            <a:lstStyle/>
            <a:p>
              <a:endParaRPr lang="ar-JO"/>
            </a:p>
          </p:txBody>
        </p:sp>
      </p:grpSp>
      <p:grpSp>
        <p:nvGrpSpPr>
          <p:cNvPr id="10259" name="Group 50"/>
          <p:cNvGrpSpPr>
            <a:grpSpLocks/>
          </p:cNvGrpSpPr>
          <p:nvPr/>
        </p:nvGrpSpPr>
        <p:grpSpPr bwMode="auto">
          <a:xfrm>
            <a:off x="1152525" y="334963"/>
            <a:ext cx="2101850" cy="1195387"/>
            <a:chOff x="930" y="28"/>
            <a:chExt cx="1324" cy="753"/>
          </a:xfrm>
        </p:grpSpPr>
        <p:sp>
          <p:nvSpPr>
            <p:cNvPr id="10267" name="Line 51"/>
            <p:cNvSpPr>
              <a:spLocks noChangeShapeType="1"/>
            </p:cNvSpPr>
            <p:nvPr/>
          </p:nvSpPr>
          <p:spPr bwMode="auto">
            <a:xfrm>
              <a:off x="1846" y="419"/>
              <a:ext cx="408" cy="362"/>
            </a:xfrm>
            <a:prstGeom prst="line">
              <a:avLst/>
            </a:prstGeom>
            <a:noFill/>
            <a:ln w="38100">
              <a:solidFill>
                <a:srgbClr val="FF0000"/>
              </a:solidFill>
              <a:round/>
              <a:headEnd type="triangle" w="med" len="med"/>
              <a:tailEnd type="triangle" w="med" len="med"/>
            </a:ln>
          </p:spPr>
          <p:txBody>
            <a:bodyPr wrap="none" anchor="ctr"/>
            <a:lstStyle/>
            <a:p>
              <a:endParaRPr lang="ar-JO"/>
            </a:p>
          </p:txBody>
        </p:sp>
        <p:sp>
          <p:nvSpPr>
            <p:cNvPr id="10268" name="Line 52"/>
            <p:cNvSpPr>
              <a:spLocks noChangeShapeType="1"/>
            </p:cNvSpPr>
            <p:nvPr/>
          </p:nvSpPr>
          <p:spPr bwMode="auto">
            <a:xfrm flipH="1">
              <a:off x="949" y="382"/>
              <a:ext cx="370" cy="363"/>
            </a:xfrm>
            <a:prstGeom prst="line">
              <a:avLst/>
            </a:prstGeom>
            <a:noFill/>
            <a:ln w="38100">
              <a:solidFill>
                <a:srgbClr val="FF0000"/>
              </a:solidFill>
              <a:round/>
              <a:headEnd type="triangle" w="med" len="med"/>
              <a:tailEnd type="triangle" w="med" len="med"/>
            </a:ln>
          </p:spPr>
          <p:txBody>
            <a:bodyPr wrap="none" anchor="ctr"/>
            <a:lstStyle/>
            <a:p>
              <a:endParaRPr lang="ar-JO"/>
            </a:p>
          </p:txBody>
        </p:sp>
        <p:sp>
          <p:nvSpPr>
            <p:cNvPr id="10269" name="Text Box 53"/>
            <p:cNvSpPr txBox="1">
              <a:spLocks noChangeArrowheads="1"/>
            </p:cNvSpPr>
            <p:nvPr/>
          </p:nvSpPr>
          <p:spPr bwMode="auto">
            <a:xfrm>
              <a:off x="930" y="28"/>
              <a:ext cx="1270" cy="407"/>
            </a:xfrm>
            <a:prstGeom prst="rect">
              <a:avLst/>
            </a:prstGeom>
            <a:noFill/>
            <a:ln w="9525">
              <a:noFill/>
              <a:miter lim="800000"/>
              <a:headEnd/>
              <a:tailEnd/>
            </a:ln>
          </p:spPr>
          <p:txBody>
            <a:bodyPr>
              <a:spAutoFit/>
            </a:bodyPr>
            <a:lstStyle/>
            <a:p>
              <a:pPr algn="ctr" eaLnBrk="0" hangingPunct="0">
                <a:spcBef>
                  <a:spcPct val="50000"/>
                </a:spcBef>
              </a:pPr>
              <a:r>
                <a:rPr lang="en-US" altLang="ja-JP" sz="1800" b="1">
                  <a:solidFill>
                    <a:schemeClr val="bg1"/>
                  </a:solidFill>
                  <a:ea typeface="ＭＳ Ｐゴシック" pitchFamily="34" charset="-128"/>
                </a:rPr>
                <a:t>Demographic changes</a:t>
              </a:r>
              <a:endParaRPr lang="es-ES_tradnl" sz="1800" b="1"/>
            </a:p>
          </p:txBody>
        </p:sp>
      </p:grpSp>
      <p:grpSp>
        <p:nvGrpSpPr>
          <p:cNvPr id="10260" name="Group 54"/>
          <p:cNvGrpSpPr>
            <a:grpSpLocks/>
          </p:cNvGrpSpPr>
          <p:nvPr/>
        </p:nvGrpSpPr>
        <p:grpSpPr bwMode="auto">
          <a:xfrm>
            <a:off x="1295400" y="723900"/>
            <a:ext cx="1728788" cy="2030413"/>
            <a:chOff x="1020" y="273"/>
            <a:chExt cx="1089" cy="1279"/>
          </a:xfrm>
        </p:grpSpPr>
        <p:cxnSp>
          <p:nvCxnSpPr>
            <p:cNvPr id="10265" name="AutoShape 55"/>
            <p:cNvCxnSpPr>
              <a:cxnSpLocks noChangeShapeType="1"/>
            </p:cNvCxnSpPr>
            <p:nvPr/>
          </p:nvCxnSpPr>
          <p:spPr bwMode="auto">
            <a:xfrm>
              <a:off x="2018" y="273"/>
              <a:ext cx="91" cy="1252"/>
            </a:xfrm>
            <a:prstGeom prst="curvedConnector3">
              <a:avLst>
                <a:gd name="adj1" fmla="val 1010991"/>
              </a:avLst>
            </a:prstGeom>
            <a:noFill/>
            <a:ln w="19050">
              <a:solidFill>
                <a:schemeClr val="tx1"/>
              </a:solidFill>
              <a:round/>
              <a:headEnd type="triangle" w="med" len="med"/>
              <a:tailEnd type="triangle" w="med" len="med"/>
            </a:ln>
          </p:spPr>
        </p:cxnSp>
        <p:cxnSp>
          <p:nvCxnSpPr>
            <p:cNvPr id="10266" name="AutoShape 56"/>
            <p:cNvCxnSpPr>
              <a:cxnSpLocks noChangeShapeType="1"/>
            </p:cNvCxnSpPr>
            <p:nvPr/>
          </p:nvCxnSpPr>
          <p:spPr bwMode="auto">
            <a:xfrm>
              <a:off x="1020" y="300"/>
              <a:ext cx="91" cy="1252"/>
            </a:xfrm>
            <a:prstGeom prst="curvedConnector3">
              <a:avLst>
                <a:gd name="adj1" fmla="val -878023"/>
              </a:avLst>
            </a:prstGeom>
            <a:noFill/>
            <a:ln w="19050">
              <a:solidFill>
                <a:schemeClr val="tx1"/>
              </a:solidFill>
              <a:round/>
              <a:headEnd type="triangle" w="med" len="med"/>
              <a:tailEnd type="triangle" w="med" len="med"/>
            </a:ln>
          </p:spPr>
        </p:cxnSp>
      </p:grpSp>
      <p:grpSp>
        <p:nvGrpSpPr>
          <p:cNvPr id="10261" name="Group 57"/>
          <p:cNvGrpSpPr>
            <a:grpSpLocks/>
          </p:cNvGrpSpPr>
          <p:nvPr/>
        </p:nvGrpSpPr>
        <p:grpSpPr bwMode="auto">
          <a:xfrm>
            <a:off x="2447925" y="982663"/>
            <a:ext cx="5267325" cy="369887"/>
            <a:chOff x="1565" y="436"/>
            <a:chExt cx="3084" cy="233"/>
          </a:xfrm>
        </p:grpSpPr>
        <p:sp>
          <p:nvSpPr>
            <p:cNvPr id="10263" name="Text Box 58"/>
            <p:cNvSpPr txBox="1">
              <a:spLocks noChangeArrowheads="1"/>
            </p:cNvSpPr>
            <p:nvPr/>
          </p:nvSpPr>
          <p:spPr bwMode="auto">
            <a:xfrm>
              <a:off x="3319" y="436"/>
              <a:ext cx="1330" cy="233"/>
            </a:xfrm>
            <a:prstGeom prst="rect">
              <a:avLst/>
            </a:prstGeom>
            <a:noFill/>
            <a:ln w="9525">
              <a:noFill/>
              <a:miter lim="800000"/>
              <a:headEnd/>
              <a:tailEnd/>
            </a:ln>
          </p:spPr>
          <p:txBody>
            <a:bodyPr>
              <a:spAutoFit/>
            </a:bodyPr>
            <a:lstStyle/>
            <a:p>
              <a:pPr algn="ctr" eaLnBrk="0" hangingPunct="0">
                <a:spcBef>
                  <a:spcPct val="50000"/>
                </a:spcBef>
              </a:pPr>
              <a:r>
                <a:rPr lang="es-ES" sz="1800" b="1"/>
                <a:t>  </a:t>
              </a:r>
              <a:r>
                <a:rPr lang="es-ES" sz="1800" b="1">
                  <a:solidFill>
                    <a:schemeClr val="bg1"/>
                  </a:solidFill>
                </a:rPr>
                <a:t>Chronic diseases</a:t>
              </a:r>
            </a:p>
          </p:txBody>
        </p:sp>
        <p:sp>
          <p:nvSpPr>
            <p:cNvPr id="10264" name="Line 59"/>
            <p:cNvSpPr>
              <a:spLocks noChangeShapeType="1"/>
            </p:cNvSpPr>
            <p:nvPr/>
          </p:nvSpPr>
          <p:spPr bwMode="auto">
            <a:xfrm>
              <a:off x="1565" y="572"/>
              <a:ext cx="1900" cy="0"/>
            </a:xfrm>
            <a:prstGeom prst="line">
              <a:avLst/>
            </a:prstGeom>
            <a:noFill/>
            <a:ln w="38100">
              <a:solidFill>
                <a:schemeClr val="tx1"/>
              </a:solidFill>
              <a:round/>
              <a:headEnd/>
              <a:tailEnd type="triangle" w="med" len="med"/>
            </a:ln>
          </p:spPr>
          <p:txBody>
            <a:bodyPr wrap="none" anchor="ctr"/>
            <a:lstStyle/>
            <a:p>
              <a:endParaRPr lang="ar-JO"/>
            </a:p>
          </p:txBody>
        </p:sp>
      </p:grpSp>
      <p:sp>
        <p:nvSpPr>
          <p:cNvPr id="10262" name="Line 60"/>
          <p:cNvSpPr>
            <a:spLocks noChangeShapeType="1"/>
          </p:cNvSpPr>
          <p:nvPr/>
        </p:nvSpPr>
        <p:spPr bwMode="auto">
          <a:xfrm>
            <a:off x="6264275" y="1344613"/>
            <a:ext cx="0" cy="574675"/>
          </a:xfrm>
          <a:prstGeom prst="line">
            <a:avLst/>
          </a:prstGeom>
          <a:noFill/>
          <a:ln w="57150">
            <a:solidFill>
              <a:srgbClr val="FF0000"/>
            </a:solidFill>
            <a:round/>
            <a:headEnd type="triangle" w="med" len="med"/>
            <a:tailEnd type="triangle" w="med" len="med"/>
          </a:ln>
        </p:spPr>
        <p:txBody>
          <a:bodyPr/>
          <a:lstStyle/>
          <a:p>
            <a:endParaRPr lang="ar-JO"/>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543"/>
                                        </p:tgtEl>
                                        <p:attrNameLst>
                                          <p:attrName>style.visibility</p:attrName>
                                        </p:attrNameLst>
                                      </p:cBhvr>
                                      <p:to>
                                        <p:strVal val="visible"/>
                                      </p:to>
                                    </p:set>
                                    <p:animEffect transition="in" filter="wipe(left)">
                                      <p:cBhvr>
                                        <p:cTn id="20" dur="500"/>
                                        <p:tgtEl>
                                          <p:spTgt spid="21543"/>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544"/>
                                        </p:tgtEl>
                                        <p:attrNameLst>
                                          <p:attrName>style.visibility</p:attrName>
                                        </p:attrNameLst>
                                      </p:cBhvr>
                                      <p:to>
                                        <p:strVal val="visible"/>
                                      </p:to>
                                    </p:set>
                                    <p:animEffect transition="in" filter="wipe(left)">
                                      <p:cBhvr>
                                        <p:cTn id="33" dur="500"/>
                                        <p:tgtEl>
                                          <p:spTgt spid="215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up)">
                                      <p:cBhvr>
                                        <p:cTn id="38" dur="500"/>
                                        <p:tgtEl>
                                          <p:spTgt spid="6"/>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1000"/>
                            </p:stCondLst>
                            <p:childTnLst>
                              <p:par>
                                <p:cTn id="44" presetID="22" presetClass="entr" presetSubtype="4"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1545"/>
                                        </p:tgtEl>
                                        <p:attrNameLst>
                                          <p:attrName>style.visibility</p:attrName>
                                        </p:attrNameLst>
                                      </p:cBhvr>
                                      <p:to>
                                        <p:strVal val="visible"/>
                                      </p:to>
                                    </p:set>
                                    <p:animEffect transition="in" filter="wipe(left)">
                                      <p:cBhvr>
                                        <p:cTn id="51" dur="500"/>
                                        <p:tgtEl>
                                          <p:spTgt spid="21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3" grpId="0"/>
      <p:bldP spid="21544" grpId="0"/>
      <p:bldP spid="215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777875"/>
          </a:xfrm>
        </p:spPr>
        <p:txBody>
          <a:bodyPr/>
          <a:lstStyle/>
          <a:p>
            <a:pPr eaLnBrk="1" hangingPunct="1"/>
            <a:r>
              <a:rPr lang="en-US" altLang="ja-JP" sz="4000" b="1" smtClean="0">
                <a:solidFill>
                  <a:srgbClr val="FFFF00"/>
                </a:solidFill>
                <a:ea typeface="ＭＳ Ｐゴシック" pitchFamily="34" charset="-128"/>
              </a:rPr>
              <a:t>Public health challenges.</a:t>
            </a:r>
            <a:endParaRPr lang="es-ES" sz="4000" b="1" smtClean="0">
              <a:solidFill>
                <a:srgbClr val="FFFF00"/>
              </a:solidFill>
              <a:ea typeface="ＭＳ Ｐゴシック" pitchFamily="34" charset="-128"/>
            </a:endParaRPr>
          </a:p>
        </p:txBody>
      </p:sp>
      <p:sp>
        <p:nvSpPr>
          <p:cNvPr id="11267" name="Rectangle 3"/>
          <p:cNvSpPr>
            <a:spLocks noGrp="1" noChangeArrowheads="1"/>
          </p:cNvSpPr>
          <p:nvPr>
            <p:ph type="body" idx="1"/>
          </p:nvPr>
        </p:nvSpPr>
        <p:spPr>
          <a:xfrm>
            <a:off x="457200" y="1341438"/>
            <a:ext cx="8362950" cy="5516562"/>
          </a:xfrm>
        </p:spPr>
        <p:txBody>
          <a:bodyPr/>
          <a:lstStyle/>
          <a:p>
            <a:pPr eaLnBrk="1" hangingPunct="1">
              <a:lnSpc>
                <a:spcPct val="80000"/>
              </a:lnSpc>
            </a:pPr>
            <a:endParaRPr lang="en-US" altLang="ja-JP" sz="2800" b="1" smtClean="0">
              <a:solidFill>
                <a:schemeClr val="bg1"/>
              </a:solidFill>
              <a:ea typeface="ＭＳ Ｐゴシック" pitchFamily="34" charset="-128"/>
            </a:endParaRPr>
          </a:p>
          <a:p>
            <a:pPr eaLnBrk="1" hangingPunct="1">
              <a:lnSpc>
                <a:spcPct val="80000"/>
              </a:lnSpc>
            </a:pPr>
            <a:endParaRPr lang="en-US" altLang="ja-JP" sz="2800" b="1" smtClean="0">
              <a:solidFill>
                <a:schemeClr val="bg1"/>
              </a:solidFill>
              <a:ea typeface="ＭＳ Ｐゴシック" pitchFamily="34" charset="-128"/>
            </a:endParaRPr>
          </a:p>
          <a:p>
            <a:pPr eaLnBrk="1" hangingPunct="1">
              <a:lnSpc>
                <a:spcPct val="80000"/>
              </a:lnSpc>
            </a:pPr>
            <a:r>
              <a:rPr lang="en-US" altLang="ja-JP" sz="2800" b="1" smtClean="0">
                <a:solidFill>
                  <a:schemeClr val="bg1"/>
                </a:solidFill>
                <a:ea typeface="ＭＳ Ｐゴシック" pitchFamily="34" charset="-128"/>
              </a:rPr>
              <a:t>Actual sanitary challenges requires to implement  new strategies of public health that prevent the diseases appearance and promote total development of health.</a:t>
            </a:r>
          </a:p>
          <a:p>
            <a:pPr eaLnBrk="1" hangingPunct="1">
              <a:lnSpc>
                <a:spcPct val="80000"/>
              </a:lnSpc>
            </a:pPr>
            <a:endParaRPr lang="en-US" altLang="ja-JP" sz="2800" b="1" smtClean="0">
              <a:solidFill>
                <a:schemeClr val="bg1"/>
              </a:solidFill>
              <a:ea typeface="ＭＳ Ｐゴシック" pitchFamily="34" charset="-128"/>
            </a:endParaRPr>
          </a:p>
          <a:p>
            <a:pPr eaLnBrk="1" hangingPunct="1">
              <a:lnSpc>
                <a:spcPct val="80000"/>
              </a:lnSpc>
            </a:pPr>
            <a:r>
              <a:rPr lang="en-US" altLang="ja-JP" sz="2800" b="1" smtClean="0">
                <a:solidFill>
                  <a:schemeClr val="bg1"/>
                </a:solidFill>
                <a:ea typeface="ＭＳ Ｐゴシック" pitchFamily="34" charset="-128"/>
              </a:rPr>
              <a:t>These challenges exist due to the priority of diseases treatment services by on promotion programs and primary prevention of diseases.</a:t>
            </a:r>
            <a:r>
              <a:rPr lang="es-ES" altLang="ja-JP" sz="2800" b="1" smtClean="0">
                <a:solidFill>
                  <a:schemeClr val="bg1"/>
                </a:solidFill>
                <a:ea typeface="ＭＳ Ｐゴシック" pitchFamily="34" charset="-128"/>
              </a:rPr>
              <a:t> </a:t>
            </a:r>
            <a:endParaRPr lang="en-US" sz="2800" b="1" smtClean="0">
              <a:solidFill>
                <a:schemeClr val="bg1"/>
              </a:solidFill>
              <a:ea typeface="ＭＳ Ｐゴシック" pitchFamily="34" charset="-128"/>
            </a:endParaRPr>
          </a:p>
          <a:p>
            <a:pPr eaLnBrk="1" hangingPunct="1">
              <a:lnSpc>
                <a:spcPct val="80000"/>
              </a:lnSpc>
            </a:pPr>
            <a:endParaRPr lang="es-ES" sz="2800" b="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457200" y="274638"/>
            <a:ext cx="8258175" cy="939800"/>
          </a:xfrm>
        </p:spPr>
        <p:txBody>
          <a:bodyPr/>
          <a:lstStyle/>
          <a:p>
            <a:pPr eaLnBrk="1" hangingPunct="1"/>
            <a:r>
              <a:rPr lang="en-US" b="1" smtClean="0">
                <a:solidFill>
                  <a:srgbClr val="FFFF00"/>
                </a:solidFill>
              </a:rPr>
              <a:t>Reproductive health.</a:t>
            </a:r>
            <a:endParaRPr lang="fr-FR" b="1" smtClean="0">
              <a:solidFill>
                <a:srgbClr val="FFFF00"/>
              </a:solidFill>
            </a:endParaRPr>
          </a:p>
        </p:txBody>
      </p:sp>
      <p:sp>
        <p:nvSpPr>
          <p:cNvPr id="12291" name="Espace réservé du contenu 2"/>
          <p:cNvSpPr>
            <a:spLocks noGrp="1"/>
          </p:cNvSpPr>
          <p:nvPr>
            <p:ph idx="1"/>
          </p:nvPr>
        </p:nvSpPr>
        <p:spPr>
          <a:xfrm>
            <a:off x="457200" y="1428750"/>
            <a:ext cx="8229600" cy="5429250"/>
          </a:xfrm>
        </p:spPr>
        <p:txBody>
          <a:bodyPr/>
          <a:lstStyle/>
          <a:p>
            <a:pPr eaLnBrk="1" hangingPunct="1"/>
            <a:r>
              <a:rPr lang="en-US" b="1" smtClean="0">
                <a:solidFill>
                  <a:schemeClr val="bg1"/>
                </a:solidFill>
              </a:rPr>
              <a:t>Addresses the reproductive processes, functions and system at all stages of life.</a:t>
            </a:r>
          </a:p>
          <a:p>
            <a:pPr eaLnBrk="1" hangingPunct="1"/>
            <a:endParaRPr lang="en-US" b="1" smtClean="0">
              <a:solidFill>
                <a:schemeClr val="bg1"/>
              </a:solidFill>
            </a:endParaRPr>
          </a:p>
          <a:p>
            <a:pPr eaLnBrk="1" hangingPunct="1"/>
            <a:r>
              <a:rPr lang="en-US" b="1" smtClean="0">
                <a:solidFill>
                  <a:schemeClr val="bg1"/>
                </a:solidFill>
              </a:rPr>
              <a:t>Implies that people are able to have a responsible, satisfying and safe sex life and that they have the capability to reproduce and the freedom to decide if, when and how often to do so.</a:t>
            </a:r>
          </a:p>
          <a:p>
            <a:pPr eaLnBrk="1" hangingPunct="1"/>
            <a:endParaRPr lang="en-US" smtClean="0">
              <a:solidFill>
                <a:schemeClr val="bg1"/>
              </a:solidFill>
            </a:endParaRPr>
          </a:p>
          <a:p>
            <a:pPr eaLnBrk="1" hangingPunct="1"/>
            <a:endParaRPr lang="fr-FR"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457200" y="274638"/>
            <a:ext cx="8229600" cy="939800"/>
          </a:xfrm>
        </p:spPr>
        <p:txBody>
          <a:bodyPr/>
          <a:lstStyle/>
          <a:p>
            <a:pPr eaLnBrk="1" hangingPunct="1"/>
            <a:r>
              <a:rPr lang="en-US" b="1" smtClean="0">
                <a:solidFill>
                  <a:srgbClr val="FFFF00"/>
                </a:solidFill>
              </a:rPr>
              <a:t>Reproductive health.</a:t>
            </a:r>
            <a:endParaRPr lang="fr-FR" smtClean="0"/>
          </a:p>
        </p:txBody>
      </p:sp>
      <p:sp>
        <p:nvSpPr>
          <p:cNvPr id="13315" name="Espace réservé du contenu 2"/>
          <p:cNvSpPr>
            <a:spLocks noGrp="1"/>
          </p:cNvSpPr>
          <p:nvPr>
            <p:ph idx="1"/>
          </p:nvPr>
        </p:nvSpPr>
        <p:spPr>
          <a:xfrm>
            <a:off x="457200" y="1214438"/>
            <a:ext cx="8472488" cy="5643562"/>
          </a:xfrm>
        </p:spPr>
        <p:txBody>
          <a:bodyPr/>
          <a:lstStyle/>
          <a:p>
            <a:pPr eaLnBrk="1" hangingPunct="1"/>
            <a:r>
              <a:rPr lang="en-US" b="1" smtClean="0">
                <a:solidFill>
                  <a:schemeClr val="bg1"/>
                </a:solidFill>
              </a:rPr>
              <a:t>Implicit the right to be informed of and to have access to safe, effective, affordable and acceptable methods of fertility regulation of their choice.</a:t>
            </a:r>
          </a:p>
          <a:p>
            <a:pPr eaLnBrk="1" hangingPunct="1"/>
            <a:endParaRPr lang="en-US" b="1" smtClean="0">
              <a:solidFill>
                <a:schemeClr val="bg1"/>
              </a:solidFill>
            </a:endParaRPr>
          </a:p>
          <a:p>
            <a:pPr eaLnBrk="1" hangingPunct="1"/>
            <a:r>
              <a:rPr lang="en-US" b="1" smtClean="0">
                <a:solidFill>
                  <a:schemeClr val="bg1"/>
                </a:solidFill>
              </a:rPr>
              <a:t>Women right of access to appropriate health care services to go safely through pregnancy and childbirth and provide couples with the best chance of having a healthy infant.</a:t>
            </a:r>
          </a:p>
          <a:p>
            <a:pPr eaLnBrk="1" hangingPunct="1"/>
            <a:endParaRPr lang="fr-FR"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633412"/>
          </a:xfrm>
        </p:spPr>
        <p:txBody>
          <a:bodyPr/>
          <a:lstStyle/>
          <a:p>
            <a:pPr eaLnBrk="1" hangingPunct="1"/>
            <a:r>
              <a:rPr lang="es-ES" sz="3600" b="1" smtClean="0">
                <a:solidFill>
                  <a:srgbClr val="FFFF00"/>
                </a:solidFill>
              </a:rPr>
              <a:t>Reproductive health universe.</a:t>
            </a:r>
          </a:p>
        </p:txBody>
      </p:sp>
      <p:sp>
        <p:nvSpPr>
          <p:cNvPr id="14339" name="Rectangle 3"/>
          <p:cNvSpPr>
            <a:spLocks noGrp="1" noChangeArrowheads="1"/>
          </p:cNvSpPr>
          <p:nvPr>
            <p:ph type="body" idx="1"/>
          </p:nvPr>
        </p:nvSpPr>
        <p:spPr>
          <a:xfrm>
            <a:off x="457200" y="1196975"/>
            <a:ext cx="8686800" cy="5661025"/>
          </a:xfrm>
        </p:spPr>
        <p:txBody>
          <a:bodyPr/>
          <a:lstStyle/>
          <a:p>
            <a:pPr eaLnBrk="1" hangingPunct="1"/>
            <a:endParaRPr lang="es-ES" sz="2800" b="1" smtClean="0"/>
          </a:p>
          <a:p>
            <a:pPr eaLnBrk="1" hangingPunct="1"/>
            <a:endParaRPr lang="es-ES" b="1" smtClean="0"/>
          </a:p>
        </p:txBody>
      </p:sp>
      <p:sp>
        <p:nvSpPr>
          <p:cNvPr id="3076" name="Oval 4"/>
          <p:cNvSpPr>
            <a:spLocks noChangeArrowheads="1"/>
          </p:cNvSpPr>
          <p:nvPr/>
        </p:nvSpPr>
        <p:spPr bwMode="auto">
          <a:xfrm>
            <a:off x="214313" y="1643063"/>
            <a:ext cx="3457575" cy="1762125"/>
          </a:xfrm>
          <a:prstGeom prst="ellipse">
            <a:avLst/>
          </a:prstGeom>
          <a:solidFill>
            <a:schemeClr val="hlink">
              <a:alpha val="50195"/>
            </a:schemeClr>
          </a:solidFill>
          <a:ln w="9525">
            <a:solidFill>
              <a:schemeClr val="tx1"/>
            </a:solidFill>
            <a:round/>
            <a:headEnd/>
            <a:tailEnd/>
          </a:ln>
        </p:spPr>
        <p:txBody>
          <a:bodyPr wrap="none" lIns="182880" rIns="0" bIns="411480" anchor="ctr"/>
          <a:lstStyle/>
          <a:p>
            <a:pPr algn="ctr" eaLnBrk="0" hangingPunct="0"/>
            <a:endParaRPr lang="en-US" sz="2800" b="1"/>
          </a:p>
          <a:p>
            <a:pPr algn="ctr" eaLnBrk="0" hangingPunct="0"/>
            <a:r>
              <a:rPr lang="en-US" sz="2800" b="1">
                <a:solidFill>
                  <a:srgbClr val="FFFF00"/>
                </a:solidFill>
              </a:rPr>
              <a:t>Social</a:t>
            </a:r>
          </a:p>
          <a:p>
            <a:pPr algn="ctr" eaLnBrk="0" hangingPunct="0"/>
            <a:r>
              <a:rPr lang="en-US" sz="2800" b="1">
                <a:solidFill>
                  <a:srgbClr val="FFFF00"/>
                </a:solidFill>
              </a:rPr>
              <a:t>determinants</a:t>
            </a:r>
          </a:p>
          <a:p>
            <a:pPr algn="ctr" eaLnBrk="0" hangingPunct="0"/>
            <a:r>
              <a:rPr lang="en-US" sz="2800" b="1">
                <a:solidFill>
                  <a:srgbClr val="FFFF00"/>
                </a:solidFill>
              </a:rPr>
              <a:t>of health</a:t>
            </a:r>
          </a:p>
          <a:p>
            <a:pPr algn="ctr" eaLnBrk="0" hangingPunct="0"/>
            <a:endParaRPr lang="en-US" sz="2800" b="1"/>
          </a:p>
        </p:txBody>
      </p:sp>
      <p:sp>
        <p:nvSpPr>
          <p:cNvPr id="3077" name="Oval 5"/>
          <p:cNvSpPr>
            <a:spLocks noChangeArrowheads="1"/>
          </p:cNvSpPr>
          <p:nvPr/>
        </p:nvSpPr>
        <p:spPr bwMode="auto">
          <a:xfrm>
            <a:off x="5572125" y="1643063"/>
            <a:ext cx="3348038" cy="1762125"/>
          </a:xfrm>
          <a:prstGeom prst="ellipse">
            <a:avLst/>
          </a:prstGeom>
          <a:solidFill>
            <a:schemeClr val="hlink">
              <a:alpha val="50195"/>
            </a:schemeClr>
          </a:solidFill>
          <a:ln w="9525">
            <a:solidFill>
              <a:schemeClr val="tx1"/>
            </a:solidFill>
            <a:round/>
            <a:headEnd/>
            <a:tailEnd/>
          </a:ln>
        </p:spPr>
        <p:txBody>
          <a:bodyPr wrap="none" lIns="182880" rIns="0" bIns="411480" anchor="ctr"/>
          <a:lstStyle/>
          <a:p>
            <a:pPr algn="ctr" eaLnBrk="0" hangingPunct="0"/>
            <a:r>
              <a:rPr lang="en-US" sz="2800" b="1"/>
              <a:t> </a:t>
            </a:r>
            <a:r>
              <a:rPr lang="en-US" sz="2800" b="1">
                <a:solidFill>
                  <a:srgbClr val="FFFF00"/>
                </a:solidFill>
              </a:rPr>
              <a:t>Health services</a:t>
            </a:r>
          </a:p>
        </p:txBody>
      </p:sp>
      <p:sp>
        <p:nvSpPr>
          <p:cNvPr id="3078" name="Oval 6"/>
          <p:cNvSpPr>
            <a:spLocks noChangeArrowheads="1"/>
          </p:cNvSpPr>
          <p:nvPr/>
        </p:nvSpPr>
        <p:spPr bwMode="auto">
          <a:xfrm>
            <a:off x="2857500" y="928688"/>
            <a:ext cx="3457575" cy="1762125"/>
          </a:xfrm>
          <a:prstGeom prst="ellipse">
            <a:avLst/>
          </a:prstGeom>
          <a:solidFill>
            <a:schemeClr val="hlink">
              <a:alpha val="50195"/>
            </a:schemeClr>
          </a:solidFill>
          <a:ln w="9525">
            <a:solidFill>
              <a:schemeClr val="tx1"/>
            </a:solidFill>
            <a:round/>
            <a:headEnd/>
            <a:tailEnd/>
          </a:ln>
        </p:spPr>
        <p:txBody>
          <a:bodyPr wrap="none" lIns="182880" rIns="0" bIns="411480" anchor="ctr"/>
          <a:lstStyle/>
          <a:p>
            <a:pPr algn="ctr" eaLnBrk="0" hangingPunct="0"/>
            <a:r>
              <a:rPr lang="en-US" sz="1800">
                <a:solidFill>
                  <a:schemeClr val="bg1"/>
                </a:solidFill>
              </a:rPr>
              <a:t> </a:t>
            </a:r>
            <a:r>
              <a:rPr lang="en-US" sz="2800" b="1">
                <a:solidFill>
                  <a:srgbClr val="FFFF00"/>
                </a:solidFill>
              </a:rPr>
              <a:t>Genetics factor</a:t>
            </a:r>
            <a:endParaRPr lang="en-US" sz="2400" b="1">
              <a:solidFill>
                <a:srgbClr val="FFFF00"/>
              </a:solidFill>
            </a:endParaRPr>
          </a:p>
        </p:txBody>
      </p:sp>
      <p:sp>
        <p:nvSpPr>
          <p:cNvPr id="3079" name="Oval 7"/>
          <p:cNvSpPr>
            <a:spLocks noChangeArrowheads="1"/>
          </p:cNvSpPr>
          <p:nvPr/>
        </p:nvSpPr>
        <p:spPr bwMode="auto">
          <a:xfrm>
            <a:off x="3214688" y="2357438"/>
            <a:ext cx="3457575" cy="1762125"/>
          </a:xfrm>
          <a:prstGeom prst="ellipse">
            <a:avLst/>
          </a:prstGeom>
          <a:solidFill>
            <a:schemeClr val="hlink">
              <a:alpha val="50195"/>
            </a:schemeClr>
          </a:solidFill>
          <a:ln w="9525">
            <a:solidFill>
              <a:schemeClr val="tx1"/>
            </a:solidFill>
            <a:round/>
            <a:headEnd/>
            <a:tailEnd/>
          </a:ln>
        </p:spPr>
        <p:txBody>
          <a:bodyPr wrap="none" lIns="182880" rIns="0" bIns="411480" anchor="ctr"/>
          <a:lstStyle/>
          <a:p>
            <a:pPr algn="ctr" eaLnBrk="0" hangingPunct="0"/>
            <a:r>
              <a:rPr lang="en-US" sz="1800" b="1"/>
              <a:t> </a:t>
            </a:r>
          </a:p>
          <a:p>
            <a:pPr algn="ctr" eaLnBrk="0" hangingPunct="0"/>
            <a:r>
              <a:rPr lang="en-US" sz="3200" b="1">
                <a:solidFill>
                  <a:srgbClr val="FFFF00"/>
                </a:solidFill>
              </a:rPr>
              <a:t>Promotion</a:t>
            </a:r>
          </a:p>
          <a:p>
            <a:pPr algn="ctr" eaLnBrk="0" hangingPunct="0"/>
            <a:r>
              <a:rPr lang="en-US" sz="3200" b="1">
                <a:solidFill>
                  <a:srgbClr val="FFFF00"/>
                </a:solidFill>
              </a:rPr>
              <a:t>&amp;</a:t>
            </a:r>
          </a:p>
          <a:p>
            <a:pPr algn="ctr" eaLnBrk="0" hangingPunct="0"/>
            <a:r>
              <a:rPr lang="en-US" sz="3200" b="1">
                <a:solidFill>
                  <a:srgbClr val="FFFF00"/>
                </a:solidFill>
              </a:rPr>
              <a:t>Prevention</a:t>
            </a:r>
            <a:endParaRPr lang="en-US" sz="2800" b="1">
              <a:solidFill>
                <a:srgbClr val="FFFF00"/>
              </a:solidFill>
            </a:endParaRPr>
          </a:p>
        </p:txBody>
      </p:sp>
      <p:sp>
        <p:nvSpPr>
          <p:cNvPr id="10" name="Oval 7"/>
          <p:cNvSpPr>
            <a:spLocks noChangeArrowheads="1"/>
          </p:cNvSpPr>
          <p:nvPr/>
        </p:nvSpPr>
        <p:spPr bwMode="auto">
          <a:xfrm>
            <a:off x="3500438" y="3857625"/>
            <a:ext cx="3457575" cy="1762125"/>
          </a:xfrm>
          <a:prstGeom prst="ellipse">
            <a:avLst/>
          </a:prstGeom>
          <a:solidFill>
            <a:schemeClr val="hlink">
              <a:alpha val="50195"/>
            </a:schemeClr>
          </a:solidFill>
          <a:ln w="9525">
            <a:solidFill>
              <a:schemeClr val="tx1"/>
            </a:solidFill>
            <a:round/>
            <a:headEnd/>
            <a:tailEnd/>
          </a:ln>
        </p:spPr>
        <p:txBody>
          <a:bodyPr wrap="none" lIns="182880" rIns="0" bIns="411480" anchor="ctr"/>
          <a:lstStyle/>
          <a:p>
            <a:pPr algn="ctr" eaLnBrk="0" hangingPunct="0"/>
            <a:r>
              <a:rPr lang="en-US" sz="1800" b="1"/>
              <a:t> </a:t>
            </a:r>
          </a:p>
          <a:p>
            <a:pPr algn="ctr" eaLnBrk="0" hangingPunct="0"/>
            <a:r>
              <a:rPr lang="en-US" sz="3200" b="1">
                <a:solidFill>
                  <a:schemeClr val="bg1"/>
                </a:solidFill>
              </a:rPr>
              <a:t>Reproductive </a:t>
            </a:r>
          </a:p>
          <a:p>
            <a:pPr algn="ctr" eaLnBrk="0" hangingPunct="0"/>
            <a:r>
              <a:rPr lang="en-US" sz="3200" b="1">
                <a:solidFill>
                  <a:schemeClr val="bg1"/>
                </a:solidFill>
              </a:rPr>
              <a:t>health</a:t>
            </a:r>
            <a:endParaRPr lang="en-US" sz="2800" b="1">
              <a:solidFill>
                <a:schemeClr val="bg1"/>
              </a:solidFill>
            </a:endParaRPr>
          </a:p>
        </p:txBody>
      </p:sp>
      <p:sp>
        <p:nvSpPr>
          <p:cNvPr id="11" name="Oval 7"/>
          <p:cNvSpPr>
            <a:spLocks noChangeArrowheads="1"/>
          </p:cNvSpPr>
          <p:nvPr/>
        </p:nvSpPr>
        <p:spPr bwMode="auto">
          <a:xfrm>
            <a:off x="1143000" y="4857750"/>
            <a:ext cx="3457575" cy="1762125"/>
          </a:xfrm>
          <a:prstGeom prst="ellipse">
            <a:avLst/>
          </a:prstGeom>
          <a:solidFill>
            <a:schemeClr val="hlink">
              <a:alpha val="50195"/>
            </a:schemeClr>
          </a:solidFill>
          <a:ln w="9525">
            <a:solidFill>
              <a:schemeClr val="tx1"/>
            </a:solidFill>
            <a:round/>
            <a:headEnd/>
            <a:tailEnd/>
          </a:ln>
        </p:spPr>
        <p:txBody>
          <a:bodyPr wrap="none" lIns="182880" rIns="0" bIns="411480" anchor="ctr"/>
          <a:lstStyle/>
          <a:p>
            <a:pPr algn="ctr" eaLnBrk="0" hangingPunct="0"/>
            <a:r>
              <a:rPr lang="en-US" sz="1800" b="1"/>
              <a:t> </a:t>
            </a:r>
          </a:p>
          <a:p>
            <a:pPr algn="ctr" eaLnBrk="0" hangingPunct="0"/>
            <a:r>
              <a:rPr lang="en-US" sz="3200" b="1">
                <a:solidFill>
                  <a:schemeClr val="bg1"/>
                </a:solidFill>
              </a:rPr>
              <a:t>Maternal</a:t>
            </a:r>
          </a:p>
          <a:p>
            <a:pPr algn="ctr" eaLnBrk="0" hangingPunct="0"/>
            <a:r>
              <a:rPr lang="en-US" sz="3200" b="1">
                <a:solidFill>
                  <a:schemeClr val="bg1"/>
                </a:solidFill>
              </a:rPr>
              <a:t>&amp;</a:t>
            </a:r>
          </a:p>
          <a:p>
            <a:pPr algn="ctr" eaLnBrk="0" hangingPunct="0"/>
            <a:r>
              <a:rPr lang="en-US" sz="3200" b="1">
                <a:solidFill>
                  <a:schemeClr val="bg1"/>
                </a:solidFill>
              </a:rPr>
              <a:t>Child health</a:t>
            </a:r>
            <a:endParaRPr lang="en-US" sz="2800" b="1">
              <a:solidFill>
                <a:schemeClr val="bg1"/>
              </a:solidFill>
            </a:endParaRPr>
          </a:p>
        </p:txBody>
      </p:sp>
      <p:sp>
        <p:nvSpPr>
          <p:cNvPr id="12" name="Oval 7"/>
          <p:cNvSpPr>
            <a:spLocks noChangeArrowheads="1"/>
          </p:cNvSpPr>
          <p:nvPr/>
        </p:nvSpPr>
        <p:spPr bwMode="auto">
          <a:xfrm>
            <a:off x="5686425" y="4857750"/>
            <a:ext cx="3457575" cy="1762125"/>
          </a:xfrm>
          <a:prstGeom prst="ellipse">
            <a:avLst/>
          </a:prstGeom>
          <a:solidFill>
            <a:schemeClr val="hlink">
              <a:alpha val="50195"/>
            </a:schemeClr>
          </a:solidFill>
          <a:ln w="9525">
            <a:solidFill>
              <a:schemeClr val="tx1"/>
            </a:solidFill>
            <a:round/>
            <a:headEnd/>
            <a:tailEnd/>
          </a:ln>
        </p:spPr>
        <p:txBody>
          <a:bodyPr wrap="none" lIns="182880" rIns="0" bIns="411480" anchor="ctr"/>
          <a:lstStyle/>
          <a:p>
            <a:pPr algn="ctr" eaLnBrk="0" hangingPunct="0"/>
            <a:r>
              <a:rPr lang="en-US" sz="1800" b="1"/>
              <a:t> </a:t>
            </a:r>
          </a:p>
          <a:p>
            <a:pPr algn="ctr" eaLnBrk="0" hangingPunct="0"/>
            <a:r>
              <a:rPr lang="en-US" sz="3200" b="1">
                <a:solidFill>
                  <a:srgbClr val="FFC000"/>
                </a:solidFill>
              </a:rPr>
              <a:t>Morbidity</a:t>
            </a:r>
          </a:p>
          <a:p>
            <a:pPr algn="ctr" eaLnBrk="0" hangingPunct="0"/>
            <a:r>
              <a:rPr lang="en-US" sz="3200" b="1">
                <a:solidFill>
                  <a:srgbClr val="FFC000"/>
                </a:solidFill>
              </a:rPr>
              <a:t>&amp;</a:t>
            </a:r>
          </a:p>
          <a:p>
            <a:pPr algn="ctr" eaLnBrk="0" hangingPunct="0"/>
            <a:r>
              <a:rPr lang="en-US" sz="3200" b="1">
                <a:solidFill>
                  <a:srgbClr val="FFC000"/>
                </a:solidFill>
              </a:rPr>
              <a:t>Mortality</a:t>
            </a:r>
            <a:endParaRPr lang="en-US" sz="2800" b="1">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7" grpId="0" animBg="1"/>
      <p:bldP spid="3078" grpId="0" animBg="1"/>
      <p:bldP spid="307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62"/>
          </a:xfrm>
        </p:spPr>
        <p:txBody>
          <a:bodyPr/>
          <a:lstStyle/>
          <a:p>
            <a:pPr>
              <a:defRPr/>
            </a:pPr>
            <a:r>
              <a:rPr lang="en-GB" sz="4000" b="1" dirty="0" smtClean="0">
                <a:solidFill>
                  <a:srgbClr val="FFFF00"/>
                </a:solidFill>
                <a:latin typeface="+mn-lt"/>
                <a:ea typeface="+mn-ea"/>
                <a:cs typeface="+mn-cs"/>
              </a:rPr>
              <a:t>Maternal health. </a:t>
            </a:r>
            <a:endParaRPr lang="fr-FR" sz="4000" b="1" dirty="0">
              <a:solidFill>
                <a:srgbClr val="FFFF00"/>
              </a:solidFill>
            </a:endParaRPr>
          </a:p>
        </p:txBody>
      </p:sp>
      <p:sp>
        <p:nvSpPr>
          <p:cNvPr id="15363" name="Espace réservé du contenu 2"/>
          <p:cNvSpPr>
            <a:spLocks noGrp="1"/>
          </p:cNvSpPr>
          <p:nvPr>
            <p:ph idx="1"/>
          </p:nvPr>
        </p:nvSpPr>
        <p:spPr>
          <a:xfrm>
            <a:off x="214313" y="1000125"/>
            <a:ext cx="8929687" cy="5857875"/>
          </a:xfrm>
        </p:spPr>
        <p:txBody>
          <a:bodyPr/>
          <a:lstStyle/>
          <a:p>
            <a:r>
              <a:rPr lang="en-GB" b="1" smtClean="0">
                <a:solidFill>
                  <a:schemeClr val="bg1"/>
                </a:solidFill>
              </a:rPr>
              <a:t>Health of women during pregnancy, childbirth and the postpartum period. </a:t>
            </a:r>
          </a:p>
          <a:p>
            <a:endParaRPr lang="en-GB" b="1" smtClean="0">
              <a:solidFill>
                <a:schemeClr val="bg1"/>
              </a:solidFill>
            </a:endParaRPr>
          </a:p>
          <a:p>
            <a:r>
              <a:rPr lang="en-GB" b="1" smtClean="0">
                <a:solidFill>
                  <a:schemeClr val="bg1"/>
                </a:solidFill>
              </a:rPr>
              <a:t>Motherhood, for too many women it is associated with suffering, ill-health and death. </a:t>
            </a:r>
          </a:p>
          <a:p>
            <a:endParaRPr lang="fr-FR" b="1" smtClean="0">
              <a:solidFill>
                <a:schemeClr val="bg1"/>
              </a:solidFill>
            </a:endParaRPr>
          </a:p>
          <a:p>
            <a:r>
              <a:rPr lang="en-GB" b="1" smtClean="0">
                <a:solidFill>
                  <a:schemeClr val="bg1"/>
                </a:solidFill>
              </a:rPr>
              <a:t>Haemorrhage, infection, HBP, unsafe abortion and obstructed labour still are major direct causes of maternal morbidity and mortality.</a:t>
            </a:r>
            <a:endParaRPr lang="fr-FR" b="1"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r>
              <a:rPr lang="en-US" sz="4000" b="1" smtClean="0">
                <a:solidFill>
                  <a:srgbClr val="FFFF00"/>
                </a:solidFill>
              </a:rPr>
              <a:t>Maternal health</a:t>
            </a:r>
            <a:r>
              <a:rPr lang="en-US" sz="4000" smtClean="0">
                <a:solidFill>
                  <a:srgbClr val="FFFF00"/>
                </a:solidFill>
              </a:rPr>
              <a:t> </a:t>
            </a:r>
            <a:r>
              <a:rPr lang="en-US" sz="4000" b="1" smtClean="0">
                <a:solidFill>
                  <a:srgbClr val="FFFF00"/>
                </a:solidFill>
              </a:rPr>
              <a:t>care</a:t>
            </a:r>
            <a:r>
              <a:rPr lang="en-US" sz="4000" smtClean="0">
                <a:solidFill>
                  <a:srgbClr val="FFFF00"/>
                </a:solidFill>
              </a:rPr>
              <a:t>.</a:t>
            </a:r>
            <a:endParaRPr lang="fr-FR" sz="4000" smtClean="0">
              <a:solidFill>
                <a:srgbClr val="FFFF00"/>
              </a:solidFill>
            </a:endParaRPr>
          </a:p>
        </p:txBody>
      </p:sp>
      <p:sp>
        <p:nvSpPr>
          <p:cNvPr id="16387" name="Espace réservé du contenu 2"/>
          <p:cNvSpPr>
            <a:spLocks noGrp="1"/>
          </p:cNvSpPr>
          <p:nvPr>
            <p:ph idx="1"/>
          </p:nvPr>
        </p:nvSpPr>
        <p:spPr>
          <a:xfrm>
            <a:off x="457200" y="1428750"/>
            <a:ext cx="8229600" cy="5429250"/>
          </a:xfrm>
        </p:spPr>
        <p:txBody>
          <a:bodyPr/>
          <a:lstStyle/>
          <a:p>
            <a:r>
              <a:rPr lang="en-US" b="1" smtClean="0">
                <a:solidFill>
                  <a:schemeClr val="bg1"/>
                </a:solidFill>
              </a:rPr>
              <a:t>Is a concept that encompasses family planning, preconception, prenatal, and posnatal care. </a:t>
            </a:r>
          </a:p>
          <a:p>
            <a:endParaRPr lang="en-US" b="1" smtClean="0">
              <a:solidFill>
                <a:schemeClr val="bg1"/>
              </a:solidFill>
            </a:endParaRPr>
          </a:p>
          <a:p>
            <a:r>
              <a:rPr lang="en-US" b="1" smtClean="0">
                <a:solidFill>
                  <a:schemeClr val="bg1"/>
                </a:solidFill>
              </a:rPr>
              <a:t>Goals of preconception care can include providing education, health promotion, screening and interventions for women of reproductive age to reduce risk factors that might affect future pregnancies. </a:t>
            </a:r>
            <a:endParaRPr lang="fr-FR" b="1"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r>
              <a:rPr lang="fr-FR" b="1" smtClean="0">
                <a:solidFill>
                  <a:srgbClr val="FFFF00"/>
                </a:solidFill>
              </a:rPr>
              <a:t>Maternal prenatal care.</a:t>
            </a:r>
          </a:p>
        </p:txBody>
      </p:sp>
      <p:sp>
        <p:nvSpPr>
          <p:cNvPr id="17411" name="Espace réservé du contenu 2"/>
          <p:cNvSpPr>
            <a:spLocks noGrp="1"/>
          </p:cNvSpPr>
          <p:nvPr>
            <p:ph idx="1"/>
          </p:nvPr>
        </p:nvSpPr>
        <p:spPr>
          <a:xfrm>
            <a:off x="457200" y="1600200"/>
            <a:ext cx="8472488" cy="5257800"/>
          </a:xfrm>
        </p:spPr>
        <p:txBody>
          <a:bodyPr/>
          <a:lstStyle/>
          <a:p>
            <a:r>
              <a:rPr lang="en-US" b="1" smtClean="0">
                <a:solidFill>
                  <a:schemeClr val="bg1"/>
                </a:solidFill>
              </a:rPr>
              <a:t>Prenatal care is the comprehensive care that women receive and provide for themselves throughout their pregnancy.</a:t>
            </a:r>
          </a:p>
          <a:p>
            <a:endParaRPr lang="en-US" b="1" smtClean="0">
              <a:solidFill>
                <a:schemeClr val="bg1"/>
              </a:solidFill>
            </a:endParaRPr>
          </a:p>
          <a:p>
            <a:r>
              <a:rPr lang="en-US" b="1" smtClean="0">
                <a:solidFill>
                  <a:schemeClr val="bg1"/>
                </a:solidFill>
              </a:rPr>
              <a:t>Women who begin prenatal care early in their pregnancies have better birth outcomes than women who receive little or no care during their pregnancies. </a:t>
            </a:r>
            <a:endParaRPr lang="fr-FR" b="1"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457200" y="274638"/>
            <a:ext cx="8229600" cy="868362"/>
          </a:xfrm>
        </p:spPr>
        <p:txBody>
          <a:bodyPr/>
          <a:lstStyle/>
          <a:p>
            <a:r>
              <a:rPr lang="fr-FR" sz="4000" b="1" smtClean="0">
                <a:solidFill>
                  <a:srgbClr val="FFFF00"/>
                </a:solidFill>
              </a:rPr>
              <a:t>Maternal postnatal care.</a:t>
            </a:r>
          </a:p>
        </p:txBody>
      </p:sp>
      <p:sp>
        <p:nvSpPr>
          <p:cNvPr id="18435" name="Espace réservé du contenu 2"/>
          <p:cNvSpPr>
            <a:spLocks noGrp="1"/>
          </p:cNvSpPr>
          <p:nvPr>
            <p:ph idx="1"/>
          </p:nvPr>
        </p:nvSpPr>
        <p:spPr>
          <a:xfrm>
            <a:off x="457200" y="1214438"/>
            <a:ext cx="8472488" cy="5643562"/>
          </a:xfrm>
        </p:spPr>
        <p:txBody>
          <a:bodyPr/>
          <a:lstStyle/>
          <a:p>
            <a:r>
              <a:rPr lang="en-US" b="1" smtClean="0">
                <a:solidFill>
                  <a:schemeClr val="bg1"/>
                </a:solidFill>
              </a:rPr>
              <a:t>Postnatal care issues include recovery from childbirth, concerns about newborn care, nutrition, breastfeeding and family planning.</a:t>
            </a:r>
          </a:p>
          <a:p>
            <a:endParaRPr lang="en-US" b="1" smtClean="0">
              <a:solidFill>
                <a:schemeClr val="bg1"/>
              </a:solidFill>
            </a:endParaRPr>
          </a:p>
          <a:p>
            <a:r>
              <a:rPr lang="en-US" b="1" smtClean="0">
                <a:solidFill>
                  <a:schemeClr val="bg1"/>
                </a:solidFill>
              </a:rPr>
              <a:t>Time just after delivery is especially critical for newborns and mothers, especially during the first 24 hours.</a:t>
            </a:r>
            <a:r>
              <a:rPr lang="fr-FR" smtClean="0"/>
              <a:t> </a:t>
            </a:r>
            <a:r>
              <a:rPr lang="fr-FR" b="1" smtClean="0">
                <a:solidFill>
                  <a:schemeClr val="bg1"/>
                </a:solidFill>
              </a:rPr>
              <a:t>T</a:t>
            </a:r>
            <a:r>
              <a:rPr lang="en-US" b="1" smtClean="0">
                <a:solidFill>
                  <a:schemeClr val="bg1"/>
                </a:solidFill>
              </a:rPr>
              <a:t>wo-thirds of all maternal deaths occur in this </a:t>
            </a:r>
            <a:r>
              <a:rPr lang="fr-FR" b="1" smtClean="0">
                <a:solidFill>
                  <a:schemeClr val="bg1"/>
                </a:solidFill>
              </a:rPr>
              <a:t>postnatal period;.</a:t>
            </a:r>
          </a:p>
          <a:p>
            <a:endParaRPr lang="fr-FR"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r>
              <a:rPr lang="fr-FR" sz="3600" b="1" smtClean="0">
                <a:solidFill>
                  <a:srgbClr val="FFFF00"/>
                </a:solidFill>
              </a:rPr>
              <a:t>Maternal health and developing countries. </a:t>
            </a:r>
          </a:p>
        </p:txBody>
      </p:sp>
      <p:sp>
        <p:nvSpPr>
          <p:cNvPr id="19459" name="Espace réservé du contenu 2"/>
          <p:cNvSpPr>
            <a:spLocks noGrp="1"/>
          </p:cNvSpPr>
          <p:nvPr>
            <p:ph idx="1"/>
          </p:nvPr>
        </p:nvSpPr>
        <p:spPr>
          <a:xfrm>
            <a:off x="457200" y="1500188"/>
            <a:ext cx="8472488" cy="5357812"/>
          </a:xfrm>
        </p:spPr>
        <p:txBody>
          <a:bodyPr/>
          <a:lstStyle/>
          <a:p>
            <a:r>
              <a:rPr lang="fr-FR" b="1" smtClean="0">
                <a:solidFill>
                  <a:schemeClr val="bg1"/>
                </a:solidFill>
              </a:rPr>
              <a:t>Most women do not have a good access to the health care and sexual health education services.</a:t>
            </a:r>
          </a:p>
          <a:p>
            <a:endParaRPr lang="fr-FR" b="1" smtClean="0">
              <a:solidFill>
                <a:schemeClr val="bg1"/>
              </a:solidFill>
            </a:endParaRPr>
          </a:p>
          <a:p>
            <a:r>
              <a:rPr lang="en-US" b="1" smtClean="0">
                <a:solidFill>
                  <a:schemeClr val="bg1"/>
                </a:solidFill>
              </a:rPr>
              <a:t>A woman in sub-Saharan Africa has a 1 in 16 chance of dying in pregnancy or childbirth, compared to a 1 in 4,000 risk in a developing country – the largest difference between poor and rich countries of any health indicator.</a:t>
            </a:r>
            <a:endParaRPr lang="fr-FR" b="1" smtClean="0">
              <a:solidFill>
                <a:schemeClr val="bg1"/>
              </a:solidFill>
            </a:endParaRPr>
          </a:p>
          <a:p>
            <a:endParaRPr lang="fr-FR" b="1" smtClean="0">
              <a:solidFill>
                <a:schemeClr val="bg1"/>
              </a:solidFill>
            </a:endParaRPr>
          </a:p>
          <a:p>
            <a:endParaRPr lang="fr-FR" smtClean="0"/>
          </a:p>
          <a:p>
            <a:r>
              <a:rPr lang="fr-FR"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rrowheads="1"/>
          </p:cNvSpPr>
          <p:nvPr>
            <p:ph type="title"/>
          </p:nvPr>
        </p:nvSpPr>
        <p:spPr/>
        <p:txBody>
          <a:bodyPr/>
          <a:lstStyle/>
          <a:p>
            <a:r>
              <a:rPr lang="ar-JO" sz="4800">
                <a:solidFill>
                  <a:schemeClr val="accent2"/>
                </a:solidFill>
                <a:cs typeface="Andalus" pitchFamily="2" charset="-78"/>
              </a:rPr>
              <a:t>بسم الله الرحمن الرحيم</a:t>
            </a:r>
            <a:endParaRPr lang="en-GB" sz="4800">
              <a:solidFill>
                <a:schemeClr val="accent2"/>
              </a:solidFill>
              <a:cs typeface="Andalus" pitchFamily="2" charset="-78"/>
            </a:endParaRPr>
          </a:p>
        </p:txBody>
      </p:sp>
      <p:sp>
        <p:nvSpPr>
          <p:cNvPr id="252931" name="Rectangle 3"/>
          <p:cNvSpPr>
            <a:spLocks noGrp="1" noRot="1" noChangeArrowheads="1"/>
          </p:cNvSpPr>
          <p:nvPr>
            <p:ph type="body" idx="1"/>
          </p:nvPr>
        </p:nvSpPr>
        <p:spPr/>
        <p:txBody>
          <a:bodyPr/>
          <a:lstStyle/>
          <a:p>
            <a:pPr>
              <a:buFont typeface="Wingdings" pitchFamily="2" charset="2"/>
              <a:buNone/>
            </a:pPr>
            <a:r>
              <a:rPr lang="en-US">
                <a:solidFill>
                  <a:schemeClr val="accent2"/>
                </a:solidFill>
                <a:cs typeface="Andalus" pitchFamily="2" charset="-78"/>
              </a:rPr>
              <a:t/>
            </a:r>
            <a:br>
              <a:rPr lang="en-US">
                <a:solidFill>
                  <a:schemeClr val="accent2"/>
                </a:solidFill>
                <a:cs typeface="Andalus" pitchFamily="2" charset="-78"/>
              </a:rPr>
            </a:br>
            <a:endParaRPr lang="en-US">
              <a:solidFill>
                <a:schemeClr val="accent2"/>
              </a:solidFill>
              <a:cs typeface="Andalus" pitchFamily="2" charset="-78"/>
            </a:endParaRPr>
          </a:p>
          <a:p>
            <a:pPr algn="r"/>
            <a:r>
              <a:rPr lang="ar-SA" b="1"/>
              <a:t>الحمد لله رب العالمين والصلاة والسلام علي </a:t>
            </a:r>
            <a:r>
              <a:rPr lang="ar-SA" sz="2800" b="1"/>
              <a:t>سيدنا</a:t>
            </a:r>
            <a:r>
              <a:rPr lang="ar-SA" b="1"/>
              <a:t> محمد الصادق الوعد الأمين ، اللهم أخرجنا من ظلمات الجهل والوهم ، إلى نور المعرفة والعلم..</a:t>
            </a:r>
            <a:r>
              <a:rPr lang="ar-SA"/>
              <a:t> </a:t>
            </a:r>
            <a:r>
              <a:rPr lang="ar-SA" sz="4400" b="1">
                <a:solidFill>
                  <a:srgbClr val="000000"/>
                </a:solidFill>
                <a:effectLst>
                  <a:outerShdw blurRad="38100" dist="38100" dir="2700000" algn="tl">
                    <a:srgbClr val="FFFFFF"/>
                  </a:outerShdw>
                </a:effectLst>
                <a:cs typeface="Simplified Arabic" pitchFamily="2" charset="-78"/>
              </a:rPr>
              <a:t> </a:t>
            </a:r>
            <a:endParaRPr lang="en-US" sz="4400" b="1">
              <a:solidFill>
                <a:srgbClr val="000000"/>
              </a:solidFill>
              <a:effectLst>
                <a:outerShdw blurRad="38100" dist="38100" dir="2700000" algn="tl">
                  <a:srgbClr val="FFFFFF"/>
                </a:outerShdw>
              </a:effectLst>
              <a:cs typeface="Simplified Arabic" pitchFamily="2" charset="-78"/>
            </a:endParaRPr>
          </a:p>
          <a:p>
            <a:endParaRPr lang="en-US" sz="4400" b="1">
              <a:solidFill>
                <a:srgbClr val="000000"/>
              </a:solidFill>
              <a:effectLst>
                <a:outerShdw blurRad="38100" dist="38100" dir="2700000" algn="tl">
                  <a:srgbClr val="FFFFFF"/>
                </a:outerShdw>
              </a:effectLst>
              <a:cs typeface="Simplified Arabic" pitchFamily="2" charset="-78"/>
            </a:endParaRPr>
          </a:p>
          <a:p>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686800" cy="1143000"/>
          </a:xfrm>
        </p:spPr>
        <p:txBody>
          <a:bodyPr/>
          <a:lstStyle/>
          <a:p>
            <a:pPr>
              <a:defRPr/>
            </a:pPr>
            <a:r>
              <a:rPr lang="fr-FR" sz="3600" b="1" dirty="0" err="1" smtClean="0">
                <a:solidFill>
                  <a:srgbClr val="FFFF00"/>
                </a:solidFill>
              </a:rPr>
              <a:t>Maternal</a:t>
            </a:r>
            <a:r>
              <a:rPr lang="fr-FR" sz="3600" b="1" dirty="0" smtClean="0">
                <a:solidFill>
                  <a:srgbClr val="FFFF00"/>
                </a:solidFill>
              </a:rPr>
              <a:t> </a:t>
            </a:r>
            <a:r>
              <a:rPr lang="fr-FR" sz="3600" b="1" dirty="0" err="1" smtClean="0">
                <a:solidFill>
                  <a:srgbClr val="FFFF00"/>
                </a:solidFill>
              </a:rPr>
              <a:t>health</a:t>
            </a:r>
            <a:r>
              <a:rPr lang="fr-FR" sz="3600" b="1" dirty="0" smtClean="0">
                <a:solidFill>
                  <a:srgbClr val="FFFF00"/>
                </a:solidFill>
              </a:rPr>
              <a:t> and </a:t>
            </a:r>
            <a:r>
              <a:rPr lang="fr-FR" sz="3600" b="1" dirty="0" err="1" smtClean="0">
                <a:solidFill>
                  <a:srgbClr val="FFFF00"/>
                </a:solidFill>
                <a:latin typeface="+mn-lt"/>
                <a:ea typeface="+mn-ea"/>
                <a:cs typeface="+mn-cs"/>
              </a:rPr>
              <a:t>developing</a:t>
            </a:r>
            <a:r>
              <a:rPr lang="fr-FR" sz="3600" b="1" dirty="0" smtClean="0">
                <a:solidFill>
                  <a:srgbClr val="FFFF00"/>
                </a:solidFill>
                <a:latin typeface="+mn-lt"/>
                <a:ea typeface="+mn-ea"/>
                <a:cs typeface="+mn-cs"/>
              </a:rPr>
              <a:t> countries.</a:t>
            </a:r>
            <a:r>
              <a:rPr lang="fr-FR" sz="3600" b="1" dirty="0" smtClean="0">
                <a:solidFill>
                  <a:srgbClr val="FFFF00"/>
                </a:solidFill>
              </a:rPr>
              <a:t> </a:t>
            </a:r>
            <a:endParaRPr lang="fr-FR" sz="3600" b="1" dirty="0">
              <a:solidFill>
                <a:srgbClr val="FFFF00"/>
              </a:solidFill>
            </a:endParaRPr>
          </a:p>
        </p:txBody>
      </p:sp>
      <p:sp>
        <p:nvSpPr>
          <p:cNvPr id="20483" name="Espace réservé du contenu 2"/>
          <p:cNvSpPr>
            <a:spLocks noGrp="1"/>
          </p:cNvSpPr>
          <p:nvPr>
            <p:ph idx="1"/>
          </p:nvPr>
        </p:nvSpPr>
        <p:spPr>
          <a:xfrm>
            <a:off x="457200" y="1500188"/>
            <a:ext cx="8229600" cy="5357812"/>
          </a:xfrm>
        </p:spPr>
        <p:txBody>
          <a:bodyPr/>
          <a:lstStyle/>
          <a:p>
            <a:r>
              <a:rPr lang="fr-FR" b="1" smtClean="0">
                <a:solidFill>
                  <a:schemeClr val="bg1"/>
                </a:solidFill>
              </a:rPr>
              <a:t>At the level of preconception and prenatal care, pregnancy complications and childbirth are the leading causes of death among women of reproductive age.</a:t>
            </a:r>
          </a:p>
          <a:p>
            <a:endParaRPr lang="fr-FR" b="1" smtClean="0">
              <a:solidFill>
                <a:schemeClr val="bg1"/>
              </a:solidFill>
            </a:endParaRPr>
          </a:p>
          <a:p>
            <a:r>
              <a:rPr lang="fr-FR" b="1" smtClean="0">
                <a:solidFill>
                  <a:schemeClr val="bg1"/>
                </a:solidFill>
              </a:rPr>
              <a:t>Less than one percent of these deaths occur in developed countries, showing that they could be avoided if resources and services were available. </a:t>
            </a:r>
          </a:p>
          <a:p>
            <a:endParaRPr lang="fr-FR"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r>
              <a:rPr lang="en-GB" sz="4000" b="1" smtClean="0">
                <a:solidFill>
                  <a:srgbClr val="FFFF00"/>
                </a:solidFill>
              </a:rPr>
              <a:t>Maternal &amp; child health. </a:t>
            </a:r>
            <a:endParaRPr lang="fr-FR" sz="4000" smtClean="0"/>
          </a:p>
        </p:txBody>
      </p:sp>
      <p:sp>
        <p:nvSpPr>
          <p:cNvPr id="21507" name="Espace réservé du contenu 2"/>
          <p:cNvSpPr>
            <a:spLocks noGrp="1"/>
          </p:cNvSpPr>
          <p:nvPr>
            <p:ph idx="1"/>
          </p:nvPr>
        </p:nvSpPr>
        <p:spPr>
          <a:xfrm>
            <a:off x="457200" y="1428750"/>
            <a:ext cx="8229600" cy="5429250"/>
          </a:xfrm>
        </p:spPr>
        <p:txBody>
          <a:bodyPr/>
          <a:lstStyle/>
          <a:p>
            <a:r>
              <a:rPr lang="en-US" b="1" smtClean="0">
                <a:solidFill>
                  <a:schemeClr val="bg1"/>
                </a:solidFill>
              </a:rPr>
              <a:t>There are birth-related disabilities that affect many more women and go untreated like injuries to pelvic muscles, organs or the spinal cord. </a:t>
            </a:r>
          </a:p>
          <a:p>
            <a:endParaRPr lang="en-US" b="1" smtClean="0">
              <a:solidFill>
                <a:schemeClr val="bg1"/>
              </a:solidFill>
            </a:endParaRPr>
          </a:p>
          <a:p>
            <a:r>
              <a:rPr lang="en-US" b="1" smtClean="0">
                <a:solidFill>
                  <a:schemeClr val="bg1"/>
                </a:solidFill>
              </a:rPr>
              <a:t>At least 20% of the burden of disease in children below the age of 5 is related to poor maternal health and nutrition, as well as quality of care at delivery and during the newborn period. </a:t>
            </a:r>
            <a:endParaRPr lang="fr-FR" b="1"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r>
              <a:rPr lang="en-GB" sz="4000" b="1" smtClean="0">
                <a:solidFill>
                  <a:srgbClr val="FFFF00"/>
                </a:solidFill>
              </a:rPr>
              <a:t>Maternal &amp; child health. </a:t>
            </a:r>
            <a:endParaRPr lang="fr-FR" sz="4000" smtClean="0"/>
          </a:p>
        </p:txBody>
      </p:sp>
      <p:sp>
        <p:nvSpPr>
          <p:cNvPr id="22531" name="Espace réservé du contenu 2"/>
          <p:cNvSpPr>
            <a:spLocks noGrp="1"/>
          </p:cNvSpPr>
          <p:nvPr>
            <p:ph idx="1"/>
          </p:nvPr>
        </p:nvSpPr>
        <p:spPr>
          <a:xfrm>
            <a:off x="457200" y="1357313"/>
            <a:ext cx="8401050" cy="5500687"/>
          </a:xfrm>
        </p:spPr>
        <p:txBody>
          <a:bodyPr/>
          <a:lstStyle/>
          <a:p>
            <a:r>
              <a:rPr lang="en-US" b="1" smtClean="0">
                <a:solidFill>
                  <a:schemeClr val="bg1"/>
                </a:solidFill>
              </a:rPr>
              <a:t>Yearly 8 million babies die before or during delivery or in the first week of life.</a:t>
            </a:r>
          </a:p>
          <a:p>
            <a:endParaRPr lang="en-US" b="1" smtClean="0">
              <a:solidFill>
                <a:schemeClr val="bg1"/>
              </a:solidFill>
            </a:endParaRPr>
          </a:p>
          <a:p>
            <a:r>
              <a:rPr lang="en-US" b="1" smtClean="0">
                <a:solidFill>
                  <a:schemeClr val="bg1"/>
                </a:solidFill>
              </a:rPr>
              <a:t>Further, many children are tragically left motherless each year. </a:t>
            </a:r>
          </a:p>
          <a:p>
            <a:endParaRPr lang="en-US" b="1" smtClean="0">
              <a:solidFill>
                <a:schemeClr val="bg1"/>
              </a:solidFill>
            </a:endParaRPr>
          </a:p>
          <a:p>
            <a:r>
              <a:rPr lang="en-US" b="1" smtClean="0">
                <a:solidFill>
                  <a:schemeClr val="bg1"/>
                </a:solidFill>
              </a:rPr>
              <a:t>These children are 10 times more likely to die within two years of their mothers' death.</a:t>
            </a:r>
            <a:endParaRPr lang="fr-FR" b="1"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ja-JP" b="1" smtClean="0">
                <a:solidFill>
                  <a:srgbClr val="FFFF00"/>
                </a:solidFill>
                <a:ea typeface="ＭＳ Ｐゴシック" pitchFamily="34" charset="-128"/>
              </a:rPr>
              <a:t>Maternal and child health and disease</a:t>
            </a:r>
            <a:endParaRPr lang="fr-FR" b="1" smtClean="0">
              <a:solidFill>
                <a:srgbClr val="FFFF00"/>
              </a:solidFill>
              <a:ea typeface="ＭＳ Ｐゴシック" pitchFamily="34" charset="-128"/>
            </a:endParaRPr>
          </a:p>
        </p:txBody>
      </p:sp>
      <p:sp>
        <p:nvSpPr>
          <p:cNvPr id="23555" name="Rectangle 3"/>
          <p:cNvSpPr>
            <a:spLocks noGrp="1" noChangeArrowheads="1"/>
          </p:cNvSpPr>
          <p:nvPr>
            <p:ph type="body" idx="1"/>
          </p:nvPr>
        </p:nvSpPr>
        <p:spPr>
          <a:xfrm>
            <a:off x="457200" y="1600200"/>
            <a:ext cx="8229600" cy="4829175"/>
          </a:xfrm>
        </p:spPr>
        <p:txBody>
          <a:bodyPr/>
          <a:lstStyle/>
          <a:p>
            <a:pPr eaLnBrk="1" hangingPunct="1"/>
            <a:r>
              <a:rPr lang="en-US" altLang="ja-JP" b="1" smtClean="0">
                <a:solidFill>
                  <a:schemeClr val="bg1"/>
                </a:solidFill>
                <a:ea typeface="ＭＳ Ｐゴシック" pitchFamily="34" charset="-128"/>
              </a:rPr>
              <a:t>Maternal and child health and disease has multi-factor origin and can exist of sequential and continuous form.</a:t>
            </a:r>
            <a:r>
              <a:rPr lang="es-ES" altLang="ja-JP" b="1" smtClean="0">
                <a:solidFill>
                  <a:schemeClr val="bg1"/>
                </a:solidFill>
                <a:ea typeface="ＭＳ Ｐゴシック" pitchFamily="34" charset="-128"/>
              </a:rPr>
              <a:t> </a:t>
            </a:r>
          </a:p>
          <a:p>
            <a:pPr eaLnBrk="1" hangingPunct="1"/>
            <a:endParaRPr lang="es-ES" b="1" smtClean="0">
              <a:solidFill>
                <a:schemeClr val="bg1"/>
              </a:solidFill>
              <a:ea typeface="ＭＳ Ｐゴシック" pitchFamily="34" charset="-128"/>
            </a:endParaRPr>
          </a:p>
          <a:p>
            <a:pPr eaLnBrk="1" hangingPunct="1"/>
            <a:r>
              <a:rPr lang="fr-FR" b="1" smtClean="0">
                <a:solidFill>
                  <a:schemeClr val="bg1"/>
                </a:solidFill>
              </a:rPr>
              <a:t>Bad maternal conditions account for the fourth leading cause of death for women after HIV/AIDS, malaria, and tuberculosis</a:t>
            </a:r>
            <a:endParaRPr lang="en-US" b="1" smtClean="0">
              <a:solidFill>
                <a:schemeClr val="bg1"/>
              </a:solidFill>
            </a:endParaRPr>
          </a:p>
          <a:p>
            <a:pPr eaLnBrk="1" hangingPunct="1"/>
            <a:endParaRPr lang="fr-FR" b="1" smtClean="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lstStyle/>
          <a:p>
            <a:r>
              <a:rPr lang="en-US" sz="4000" b="1" smtClean="0">
                <a:solidFill>
                  <a:srgbClr val="FFFF00"/>
                </a:solidFill>
              </a:rPr>
              <a:t>Maternal death.</a:t>
            </a:r>
            <a:r>
              <a:rPr lang="en-US" sz="4000" smtClean="0">
                <a:solidFill>
                  <a:srgbClr val="FFFF00"/>
                </a:solidFill>
              </a:rPr>
              <a:t> </a:t>
            </a:r>
            <a:endParaRPr lang="fr-FR" sz="4000" smtClean="0">
              <a:solidFill>
                <a:srgbClr val="FFFF00"/>
              </a:solidFill>
            </a:endParaRPr>
          </a:p>
        </p:txBody>
      </p:sp>
      <p:sp>
        <p:nvSpPr>
          <p:cNvPr id="24579" name="Espace réservé du contenu 2"/>
          <p:cNvSpPr>
            <a:spLocks noGrp="1"/>
          </p:cNvSpPr>
          <p:nvPr>
            <p:ph idx="1"/>
          </p:nvPr>
        </p:nvSpPr>
        <p:spPr>
          <a:xfrm>
            <a:off x="142875" y="1285875"/>
            <a:ext cx="9001125" cy="5572125"/>
          </a:xfrm>
        </p:spPr>
        <p:txBody>
          <a:bodyPr/>
          <a:lstStyle/>
          <a:p>
            <a:pPr eaLnBrk="1" hangingPunct="1"/>
            <a:r>
              <a:rPr lang="en-US" b="1" smtClean="0">
                <a:solidFill>
                  <a:schemeClr val="bg1"/>
                </a:solidFill>
              </a:rPr>
              <a:t>Death of a woman while pregnant or within 42 days of termination of pregnancy, irrespective of the duration and site of the pregnancy, from any cause related to or aggravated by the pregnancy or its management but not from accidental or incidental causes. </a:t>
            </a:r>
          </a:p>
          <a:p>
            <a:pPr eaLnBrk="1" hangingPunct="1"/>
            <a:endParaRPr lang="en-US" b="1" smtClean="0">
              <a:solidFill>
                <a:schemeClr val="bg1"/>
              </a:solidFill>
            </a:endParaRPr>
          </a:p>
          <a:p>
            <a:r>
              <a:rPr lang="en-US" b="1" smtClean="0">
                <a:solidFill>
                  <a:schemeClr val="bg1"/>
                </a:solidFill>
              </a:rPr>
              <a:t>Burden of maternal mortality is an important input to health decision-making.</a:t>
            </a:r>
            <a:endParaRPr lang="fr-FR" b="1" smtClean="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p:txBody>
          <a:bodyPr/>
          <a:lstStyle/>
          <a:p>
            <a:r>
              <a:rPr lang="en-US" sz="4000" b="1" smtClean="0">
                <a:solidFill>
                  <a:srgbClr val="FFFF00"/>
                </a:solidFill>
              </a:rPr>
              <a:t>Burden of morbidity and mortality in maternal period.</a:t>
            </a:r>
            <a:endParaRPr lang="fr-FR" sz="4000" smtClean="0">
              <a:solidFill>
                <a:srgbClr val="FFFF00"/>
              </a:solidFill>
            </a:endParaRPr>
          </a:p>
        </p:txBody>
      </p:sp>
      <p:sp>
        <p:nvSpPr>
          <p:cNvPr id="25603" name="Espace réservé du contenu 2"/>
          <p:cNvSpPr>
            <a:spLocks noGrp="1"/>
          </p:cNvSpPr>
          <p:nvPr>
            <p:ph idx="1"/>
          </p:nvPr>
        </p:nvSpPr>
        <p:spPr>
          <a:xfrm>
            <a:off x="142875" y="1643063"/>
            <a:ext cx="8786813" cy="5214937"/>
          </a:xfrm>
        </p:spPr>
        <p:txBody>
          <a:bodyPr/>
          <a:lstStyle/>
          <a:p>
            <a:r>
              <a:rPr lang="en-US" b="1" smtClean="0">
                <a:solidFill>
                  <a:schemeClr val="bg1"/>
                </a:solidFill>
              </a:rPr>
              <a:t>Global burden of disease  in pregnancy woman (GBDPW) analysis provides a comprehensive and comparable assessment of mortality and loss of health due to pregnancy and its risk factors in all regions. </a:t>
            </a:r>
          </a:p>
          <a:p>
            <a:endParaRPr lang="en-US" b="1" smtClean="0">
              <a:solidFill>
                <a:schemeClr val="bg1"/>
              </a:solidFill>
            </a:endParaRPr>
          </a:p>
          <a:p>
            <a:r>
              <a:rPr lang="en-US" b="1" smtClean="0">
                <a:solidFill>
                  <a:schemeClr val="bg1"/>
                </a:solidFill>
              </a:rPr>
              <a:t>Is assessed using the disability-adjusted life year (DALY), that combines years of life lost due to premature mortality.</a:t>
            </a:r>
            <a:endParaRPr lang="fr-FR" b="1" smtClean="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457200" y="274638"/>
            <a:ext cx="8229600" cy="939800"/>
          </a:xfrm>
        </p:spPr>
        <p:txBody>
          <a:bodyPr/>
          <a:lstStyle/>
          <a:p>
            <a:r>
              <a:rPr lang="en-US" b="1" smtClean="0">
                <a:solidFill>
                  <a:srgbClr val="FFFF00"/>
                </a:solidFill>
              </a:rPr>
              <a:t>Maternal death.</a:t>
            </a:r>
            <a:r>
              <a:rPr lang="en-US" smtClean="0">
                <a:solidFill>
                  <a:srgbClr val="FFFF00"/>
                </a:solidFill>
              </a:rPr>
              <a:t> </a:t>
            </a:r>
            <a:endParaRPr lang="fr-FR" smtClean="0"/>
          </a:p>
        </p:txBody>
      </p:sp>
      <p:sp>
        <p:nvSpPr>
          <p:cNvPr id="26627" name="Espace réservé du contenu 2"/>
          <p:cNvSpPr>
            <a:spLocks noGrp="1"/>
          </p:cNvSpPr>
          <p:nvPr>
            <p:ph idx="1"/>
          </p:nvPr>
        </p:nvSpPr>
        <p:spPr>
          <a:xfrm>
            <a:off x="457200" y="1214438"/>
            <a:ext cx="8229600" cy="5643562"/>
          </a:xfrm>
        </p:spPr>
        <p:txBody>
          <a:bodyPr/>
          <a:lstStyle/>
          <a:p>
            <a:pPr eaLnBrk="1" hangingPunct="1"/>
            <a:r>
              <a:rPr lang="en-US" b="1" smtClean="0">
                <a:solidFill>
                  <a:schemeClr val="bg1"/>
                </a:solidFill>
              </a:rPr>
              <a:t>To facilitate the identification of maternal deaths in circumstances in which cause of death attribution is inadequate, a new category has been introduced:</a:t>
            </a:r>
          </a:p>
          <a:p>
            <a:pPr eaLnBrk="1" hangingPunct="1"/>
            <a:endParaRPr lang="en-US" b="1" smtClean="0">
              <a:solidFill>
                <a:schemeClr val="bg1"/>
              </a:solidFill>
            </a:endParaRPr>
          </a:p>
          <a:p>
            <a:pPr eaLnBrk="1" hangingPunct="1"/>
            <a:r>
              <a:rPr lang="en-US" b="1" smtClean="0">
                <a:solidFill>
                  <a:srgbClr val="FFFF00"/>
                </a:solidFill>
              </a:rPr>
              <a:t>Pregnancy-related death </a:t>
            </a:r>
            <a:r>
              <a:rPr lang="en-US" b="1" smtClean="0">
                <a:solidFill>
                  <a:schemeClr val="bg1"/>
                </a:solidFill>
              </a:rPr>
              <a:t>is defined as the death of a woman while pregnant or within 42 days of termination of pregnancy, irrespective of the cause of death.</a:t>
            </a:r>
          </a:p>
          <a:p>
            <a:pPr eaLnBrk="1" hangingPunct="1"/>
            <a:endParaRPr lang="fr-FR" b="1" smtClean="0">
              <a:solidFill>
                <a:schemeClr val="bg1"/>
              </a:solidFill>
            </a:endParaRPr>
          </a:p>
          <a:p>
            <a:endParaRPr lang="fr-FR" smtClean="0"/>
          </a:p>
          <a:p>
            <a:endParaRPr lang="fr-FR"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World map of maternal mortality (estimates of 200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en-US" b="1" dirty="0" smtClean="0">
                <a:solidFill>
                  <a:srgbClr val="FFFF00"/>
                </a:solidFill>
                <a:latin typeface="+mn-lt"/>
                <a:ea typeface="+mn-ea"/>
                <a:cs typeface="+mn-cs"/>
              </a:rPr>
              <a:t>Maternal mortality. </a:t>
            </a:r>
            <a:endParaRPr lang="fr-FR" b="1" dirty="0" smtClean="0">
              <a:solidFill>
                <a:srgbClr val="FFFF00"/>
              </a:solidFill>
            </a:endParaRPr>
          </a:p>
        </p:txBody>
      </p:sp>
      <p:sp>
        <p:nvSpPr>
          <p:cNvPr id="28675" name="Espace réservé du contenu 2"/>
          <p:cNvSpPr>
            <a:spLocks noGrp="1"/>
          </p:cNvSpPr>
          <p:nvPr>
            <p:ph idx="1"/>
          </p:nvPr>
        </p:nvSpPr>
        <p:spPr>
          <a:xfrm>
            <a:off x="214313" y="1285875"/>
            <a:ext cx="8715375" cy="5572125"/>
          </a:xfrm>
        </p:spPr>
        <p:txBody>
          <a:bodyPr/>
          <a:lstStyle/>
          <a:p>
            <a:pPr eaLnBrk="1" hangingPunct="1"/>
            <a:r>
              <a:rPr lang="en-US" b="1" smtClean="0">
                <a:solidFill>
                  <a:schemeClr val="bg1"/>
                </a:solidFill>
              </a:rPr>
              <a:t>Critical indicator of population health  reflecting the overall state of maternal health as well as quality and accessibility of PHC available to pregnant women </a:t>
            </a:r>
            <a:r>
              <a:rPr lang="fr-FR" b="1" smtClean="0">
                <a:solidFill>
                  <a:schemeClr val="bg1"/>
                </a:solidFill>
              </a:rPr>
              <a:t>and infants.</a:t>
            </a:r>
            <a:r>
              <a:rPr lang="en-US" b="1" smtClean="0"/>
              <a:t> </a:t>
            </a:r>
            <a:r>
              <a:rPr lang="en-US" b="1" smtClean="0">
                <a:solidFill>
                  <a:schemeClr val="bg1"/>
                </a:solidFill>
              </a:rPr>
              <a:t>Maternal mortality ratio is measured per 100 000 live births.</a:t>
            </a:r>
            <a:endParaRPr lang="fr-FR" b="1" smtClean="0">
              <a:solidFill>
                <a:schemeClr val="bg1"/>
              </a:solidFill>
            </a:endParaRPr>
          </a:p>
          <a:p>
            <a:pPr eaLnBrk="1" hangingPunct="1"/>
            <a:endParaRPr lang="fr-FR" b="1" smtClean="0">
              <a:solidFill>
                <a:schemeClr val="bg1"/>
              </a:solidFill>
            </a:endParaRPr>
          </a:p>
          <a:p>
            <a:pPr eaLnBrk="1" hangingPunct="1"/>
            <a:r>
              <a:rPr lang="en-US" b="1" smtClean="0">
                <a:solidFill>
                  <a:schemeClr val="bg1"/>
                </a:solidFill>
              </a:rPr>
              <a:t>Measuring maternal mortality accurately is difficult except where comprehensive registration of deaths and of causes of death exists.</a:t>
            </a:r>
            <a:endParaRPr lang="fr-FR" b="1" smtClean="0">
              <a:solidFill>
                <a:schemeClr val="bg1"/>
              </a:solidFill>
            </a:endParaRPr>
          </a:p>
          <a:p>
            <a:pPr eaLnBrk="1" hangingPunct="1"/>
            <a:endParaRPr lang="fr-FR" b="1" smtClean="0">
              <a:solidFill>
                <a:schemeClr val="bg1"/>
              </a:solidFill>
            </a:endParaRPr>
          </a:p>
          <a:p>
            <a:pPr eaLnBrk="1" hangingPunct="1"/>
            <a:endParaRPr lang="fr-FR" b="1" smtClean="0">
              <a:solidFill>
                <a:schemeClr val="bg1"/>
              </a:solidFill>
            </a:endParaRPr>
          </a:p>
          <a:p>
            <a:pPr eaLnBrk="1" hangingPunct="1"/>
            <a:endParaRPr lang="fr-FR"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en-US" b="1" dirty="0" smtClean="0">
                <a:solidFill>
                  <a:srgbClr val="FFFF00"/>
                </a:solidFill>
                <a:latin typeface="+mn-lt"/>
                <a:ea typeface="+mn-ea"/>
                <a:cs typeface="+mn-cs"/>
              </a:rPr>
              <a:t>Maternal mortality.</a:t>
            </a:r>
            <a:endParaRPr lang="fr-FR" b="1" dirty="0" smtClean="0">
              <a:solidFill>
                <a:srgbClr val="FFFF00"/>
              </a:solidFill>
            </a:endParaRPr>
          </a:p>
        </p:txBody>
      </p:sp>
      <p:sp>
        <p:nvSpPr>
          <p:cNvPr id="29699" name="Espace réservé du contenu 2"/>
          <p:cNvSpPr>
            <a:spLocks noGrp="1"/>
          </p:cNvSpPr>
          <p:nvPr>
            <p:ph idx="1"/>
          </p:nvPr>
        </p:nvSpPr>
        <p:spPr>
          <a:xfrm>
            <a:off x="357188" y="1357313"/>
            <a:ext cx="8572500" cy="5500687"/>
          </a:xfrm>
        </p:spPr>
        <p:txBody>
          <a:bodyPr/>
          <a:lstStyle/>
          <a:p>
            <a:r>
              <a:rPr lang="en-US" b="1" smtClean="0">
                <a:solidFill>
                  <a:schemeClr val="bg1"/>
                </a:solidFill>
              </a:rPr>
              <a:t>Maternal deaths are clustered around the intrapartum (labour, delivery and the immediate postpartum); the most common direct cause globally is obstetric haemorrhage.</a:t>
            </a:r>
          </a:p>
          <a:p>
            <a:endParaRPr lang="en-US" b="1" smtClean="0">
              <a:solidFill>
                <a:schemeClr val="bg1"/>
              </a:solidFill>
            </a:endParaRPr>
          </a:p>
          <a:p>
            <a:r>
              <a:rPr lang="en-US" b="1" smtClean="0">
                <a:solidFill>
                  <a:schemeClr val="bg1"/>
                </a:solidFill>
              </a:rPr>
              <a:t>Other major causes are: obstetric haemorrhage; anaemia; sepsis/infection  obstructed labour; hypertensive disorders and unsafe abortions.</a:t>
            </a:r>
          </a:p>
          <a:p>
            <a:r>
              <a:rPr lang="en-US"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s-ES" sz="4000" b="1" smtClean="0">
                <a:latin typeface="Comic Sans MS" pitchFamily="66" charset="0"/>
              </a:rPr>
              <a:t/>
            </a:r>
            <a:br>
              <a:rPr lang="es-ES" sz="4000" b="1" smtClean="0">
                <a:latin typeface="Comic Sans MS" pitchFamily="66" charset="0"/>
              </a:rPr>
            </a:br>
            <a:r>
              <a:rPr lang="es-ES" sz="4000" b="1" smtClean="0">
                <a:solidFill>
                  <a:schemeClr val="bg1"/>
                </a:solidFill>
                <a:latin typeface="Comic Sans MS" pitchFamily="66" charset="0"/>
              </a:rPr>
              <a:t>Maternal and children health.</a:t>
            </a:r>
            <a:r>
              <a:rPr lang="es-ES" sz="4000" b="1" smtClean="0">
                <a:latin typeface="Comic Sans MS" pitchFamily="66" charset="0"/>
              </a:rPr>
              <a:t/>
            </a:r>
            <a:br>
              <a:rPr lang="es-ES" sz="4000" b="1" smtClean="0">
                <a:latin typeface="Comic Sans MS" pitchFamily="66" charset="0"/>
              </a:rPr>
            </a:br>
            <a:r>
              <a:rPr lang="es-ES" sz="4000" b="1" smtClean="0"/>
              <a:t/>
            </a:r>
            <a:br>
              <a:rPr lang="es-ES" sz="4000" b="1" smtClean="0"/>
            </a:br>
            <a:r>
              <a:rPr lang="es-ES" sz="4000" b="1" smtClean="0"/>
              <a:t/>
            </a:r>
            <a:br>
              <a:rPr lang="es-ES" sz="4000" b="1" smtClean="0"/>
            </a:br>
            <a:r>
              <a:rPr lang="es-ES" sz="4000" b="1" smtClean="0"/>
              <a:t/>
            </a:r>
            <a:br>
              <a:rPr lang="es-ES" sz="4000" b="1" smtClean="0"/>
            </a:br>
            <a:r>
              <a:rPr lang="es-ES" sz="4000" b="1" smtClean="0"/>
              <a:t/>
            </a:r>
            <a:br>
              <a:rPr lang="es-ES" sz="4000" b="1" smtClean="0"/>
            </a:br>
            <a:r>
              <a:rPr lang="es-ES" sz="4000" b="1" smtClean="0"/>
              <a:t/>
            </a:r>
            <a:br>
              <a:rPr lang="es-ES" sz="4000" b="1" smtClean="0"/>
            </a:br>
            <a:r>
              <a:rPr lang="es-ES" sz="4000" b="1" smtClean="0"/>
              <a:t/>
            </a:r>
            <a:br>
              <a:rPr lang="es-ES" sz="4000" b="1" smtClean="0"/>
            </a:br>
            <a:endParaRPr lang="es-ES" sz="4000" b="1" smtClean="0"/>
          </a:p>
        </p:txBody>
      </p:sp>
      <p:sp>
        <p:nvSpPr>
          <p:cNvPr id="2051" name="Rectangle 3"/>
          <p:cNvSpPr>
            <a:spLocks noGrp="1" noChangeArrowheads="1"/>
          </p:cNvSpPr>
          <p:nvPr>
            <p:ph type="subTitle" idx="1"/>
          </p:nvPr>
        </p:nvSpPr>
        <p:spPr>
          <a:xfrm>
            <a:off x="468313" y="4724400"/>
            <a:ext cx="8064500" cy="2133600"/>
          </a:xfrm>
        </p:spPr>
        <p:txBody>
          <a:bodyPr/>
          <a:lstStyle/>
          <a:p>
            <a:pPr eaLnBrk="1" hangingPunct="1">
              <a:lnSpc>
                <a:spcPct val="80000"/>
              </a:lnSpc>
            </a:pPr>
            <a:endParaRPr lang="es-ES" sz="400" b="1" smtClean="0"/>
          </a:p>
          <a:p>
            <a:pPr eaLnBrk="1" hangingPunct="1">
              <a:lnSpc>
                <a:spcPct val="80000"/>
              </a:lnSpc>
            </a:pPr>
            <a:endParaRPr lang="es-ES" sz="400" b="1" smtClean="0"/>
          </a:p>
          <a:p>
            <a:pPr eaLnBrk="1" hangingPunct="1">
              <a:lnSpc>
                <a:spcPct val="80000"/>
              </a:lnSpc>
            </a:pPr>
            <a:endParaRPr lang="es-ES" sz="400" b="1" smtClean="0"/>
          </a:p>
          <a:p>
            <a:pPr eaLnBrk="1" hangingPunct="1">
              <a:lnSpc>
                <a:spcPct val="80000"/>
              </a:lnSpc>
            </a:pPr>
            <a:endParaRPr lang="es-ES" sz="2400" b="1" smtClean="0">
              <a:latin typeface="Comic Sans MS" pitchFamily="66" charset="0"/>
            </a:endParaRPr>
          </a:p>
          <a:p>
            <a:pPr eaLnBrk="1" hangingPunct="1">
              <a:lnSpc>
                <a:spcPct val="80000"/>
              </a:lnSpc>
            </a:pPr>
            <a:endParaRPr lang="es-ES" sz="2400" b="1" smtClean="0">
              <a:latin typeface="Comic Sans MS" pitchFamily="66" charset="0"/>
            </a:endParaRPr>
          </a:p>
          <a:p>
            <a:pPr eaLnBrk="1" hangingPunct="1">
              <a:lnSpc>
                <a:spcPct val="80000"/>
              </a:lnSpc>
            </a:pPr>
            <a:endParaRPr lang="es-ES" sz="2400" b="1" smtClean="0">
              <a:solidFill>
                <a:schemeClr val="bg1"/>
              </a:solidFill>
              <a:latin typeface="Comic Sans MS" pitchFamily="66" charset="0"/>
            </a:endParaRPr>
          </a:p>
          <a:p>
            <a:pPr eaLnBrk="1" hangingPunct="1">
              <a:lnSpc>
                <a:spcPct val="80000"/>
              </a:lnSpc>
            </a:pPr>
            <a:endParaRPr lang="es-ES" sz="2400" b="1" smtClean="0">
              <a:solidFill>
                <a:schemeClr val="bg1"/>
              </a:solidFill>
              <a:latin typeface="Comic Sans MS" pitchFamily="66" charset="0"/>
            </a:endParaRPr>
          </a:p>
          <a:p>
            <a:pPr eaLnBrk="1" hangingPunct="1">
              <a:lnSpc>
                <a:spcPct val="80000"/>
              </a:lnSpc>
            </a:pPr>
            <a:endParaRPr lang="es-ES" sz="2400" b="1" smtClean="0">
              <a:solidFill>
                <a:schemeClr val="bg1"/>
              </a:solidFill>
              <a:latin typeface="Comic Sans MS" pitchFamily="66" charset="0"/>
            </a:endParaRPr>
          </a:p>
        </p:txBody>
      </p:sp>
      <p:sp>
        <p:nvSpPr>
          <p:cNvPr id="2052" name="Oval 4"/>
          <p:cNvSpPr>
            <a:spLocks noChangeArrowheads="1"/>
          </p:cNvSpPr>
          <p:nvPr/>
        </p:nvSpPr>
        <p:spPr bwMode="auto">
          <a:xfrm>
            <a:off x="2857500" y="1357313"/>
            <a:ext cx="3457575" cy="1762125"/>
          </a:xfrm>
          <a:prstGeom prst="ellipse">
            <a:avLst/>
          </a:prstGeom>
          <a:solidFill>
            <a:schemeClr val="hlink">
              <a:alpha val="50195"/>
            </a:schemeClr>
          </a:solidFill>
          <a:ln w="9525">
            <a:solidFill>
              <a:schemeClr val="tx1"/>
            </a:solidFill>
            <a:round/>
            <a:headEnd/>
            <a:tailEnd/>
          </a:ln>
        </p:spPr>
        <p:txBody>
          <a:bodyPr wrap="none" lIns="182880" rIns="0" bIns="411480" anchor="ctr"/>
          <a:lstStyle/>
          <a:p>
            <a:pPr algn="ctr" eaLnBrk="0" hangingPunct="0"/>
            <a:r>
              <a:rPr lang="en-US" sz="3200" b="1">
                <a:solidFill>
                  <a:schemeClr val="bg1"/>
                </a:solidFill>
                <a:latin typeface="Comic Sans MS" pitchFamily="66" charset="0"/>
              </a:rPr>
              <a:t>HEALTH</a:t>
            </a:r>
          </a:p>
        </p:txBody>
      </p:sp>
      <p:sp>
        <p:nvSpPr>
          <p:cNvPr id="2053" name="Oval 5"/>
          <p:cNvSpPr>
            <a:spLocks noChangeArrowheads="1"/>
          </p:cNvSpPr>
          <p:nvPr/>
        </p:nvSpPr>
        <p:spPr bwMode="auto">
          <a:xfrm>
            <a:off x="571500" y="1928813"/>
            <a:ext cx="3457575" cy="1762125"/>
          </a:xfrm>
          <a:prstGeom prst="ellipse">
            <a:avLst/>
          </a:prstGeom>
          <a:solidFill>
            <a:schemeClr val="hlink">
              <a:alpha val="50195"/>
            </a:schemeClr>
          </a:solidFill>
          <a:ln w="9525">
            <a:solidFill>
              <a:schemeClr val="tx1"/>
            </a:solidFill>
            <a:round/>
            <a:headEnd/>
            <a:tailEnd/>
          </a:ln>
        </p:spPr>
        <p:txBody>
          <a:bodyPr wrap="none" lIns="182880" rIns="0" bIns="411480" anchor="ctr"/>
          <a:lstStyle/>
          <a:p>
            <a:pPr algn="ctr" eaLnBrk="0" hangingPunct="0"/>
            <a:endParaRPr lang="en-US" sz="3200" b="1"/>
          </a:p>
          <a:p>
            <a:pPr algn="ctr" eaLnBrk="0" hangingPunct="0"/>
            <a:r>
              <a:rPr lang="en-US" sz="3200" b="1">
                <a:solidFill>
                  <a:srgbClr val="FFFF00"/>
                </a:solidFill>
                <a:latin typeface="Comic Sans MS" pitchFamily="66" charset="0"/>
              </a:rPr>
              <a:t>MOTHER</a:t>
            </a:r>
            <a:endParaRPr lang="es-ES" sz="3200" b="1">
              <a:solidFill>
                <a:srgbClr val="FFFF00"/>
              </a:solidFill>
              <a:latin typeface="Comic Sans MS" pitchFamily="66" charset="0"/>
            </a:endParaRPr>
          </a:p>
        </p:txBody>
      </p:sp>
      <p:sp>
        <p:nvSpPr>
          <p:cNvPr id="2054" name="Oval 6"/>
          <p:cNvSpPr>
            <a:spLocks noChangeArrowheads="1"/>
          </p:cNvSpPr>
          <p:nvPr/>
        </p:nvSpPr>
        <p:spPr bwMode="auto">
          <a:xfrm>
            <a:off x="5429250" y="1857375"/>
            <a:ext cx="3457575" cy="1762125"/>
          </a:xfrm>
          <a:prstGeom prst="ellipse">
            <a:avLst/>
          </a:prstGeom>
          <a:solidFill>
            <a:schemeClr val="hlink">
              <a:alpha val="50195"/>
            </a:schemeClr>
          </a:solidFill>
          <a:ln w="9525">
            <a:solidFill>
              <a:schemeClr val="tx1"/>
            </a:solidFill>
            <a:round/>
            <a:headEnd/>
            <a:tailEnd/>
          </a:ln>
        </p:spPr>
        <p:txBody>
          <a:bodyPr wrap="none" lIns="182880" rIns="0" bIns="411480" anchor="ctr"/>
          <a:lstStyle/>
          <a:p>
            <a:pPr algn="ctr"/>
            <a:endParaRPr lang="es-ES" sz="2800" b="1">
              <a:latin typeface="Comic Sans MS" pitchFamily="66" charset="0"/>
            </a:endParaRPr>
          </a:p>
          <a:p>
            <a:pPr algn="ctr"/>
            <a:r>
              <a:rPr lang="es-ES" sz="2800" b="1">
                <a:solidFill>
                  <a:srgbClr val="FFFF00"/>
                </a:solidFill>
                <a:latin typeface="Comic Sans MS" pitchFamily="66" charset="0"/>
              </a:rPr>
              <a:t>CHILD</a:t>
            </a:r>
            <a:endParaRPr lang="en-US" sz="2800" b="1">
              <a:solidFill>
                <a:srgbClr val="FFFF00"/>
              </a:solidFill>
              <a:latin typeface="Comic Sans MS" pitchFamily="66" charset="0"/>
            </a:endParaRPr>
          </a:p>
        </p:txBody>
      </p:sp>
      <p:pic>
        <p:nvPicPr>
          <p:cNvPr id="2055" name="Picture 8"/>
          <p:cNvPicPr>
            <a:picLocks noChangeAspect="1" noChangeArrowheads="1"/>
          </p:cNvPicPr>
          <p:nvPr/>
        </p:nvPicPr>
        <p:blipFill>
          <a:blip r:embed="rId5" cstate="print"/>
          <a:srcRect/>
          <a:stretch>
            <a:fillRect/>
          </a:stretch>
        </p:blipFill>
        <p:spPr bwMode="auto">
          <a:xfrm>
            <a:off x="3643313" y="2500313"/>
            <a:ext cx="2238375" cy="2238375"/>
          </a:xfrm>
          <a:prstGeom prst="rect">
            <a:avLst/>
          </a:prstGeom>
          <a:noFill/>
          <a:ln w="9525">
            <a:noFill/>
            <a:miter lim="800000"/>
            <a:headEnd/>
            <a:tailEnd/>
          </a:ln>
        </p:spPr>
      </p:pic>
      <p:sp>
        <p:nvSpPr>
          <p:cNvPr id="10" name="Oval 6"/>
          <p:cNvSpPr>
            <a:spLocks noChangeArrowheads="1"/>
          </p:cNvSpPr>
          <p:nvPr/>
        </p:nvSpPr>
        <p:spPr bwMode="auto">
          <a:xfrm>
            <a:off x="3000375" y="4429125"/>
            <a:ext cx="3457575" cy="1762125"/>
          </a:xfrm>
          <a:prstGeom prst="ellipse">
            <a:avLst/>
          </a:prstGeom>
          <a:solidFill>
            <a:schemeClr val="hlink">
              <a:alpha val="50195"/>
            </a:schemeClr>
          </a:solidFill>
          <a:ln w="9525">
            <a:solidFill>
              <a:schemeClr val="tx1"/>
            </a:solidFill>
            <a:round/>
            <a:headEnd/>
            <a:tailEnd/>
          </a:ln>
        </p:spPr>
        <p:txBody>
          <a:bodyPr wrap="none" lIns="182880" rIns="0" bIns="411480" anchor="ctr"/>
          <a:lstStyle/>
          <a:p>
            <a:pPr algn="ctr"/>
            <a:endParaRPr lang="es-ES" sz="2800" b="1">
              <a:latin typeface="Comic Sans MS" pitchFamily="66" charset="0"/>
            </a:endParaRPr>
          </a:p>
          <a:p>
            <a:pPr algn="ctr"/>
            <a:r>
              <a:rPr lang="es-ES" sz="2800" b="1">
                <a:solidFill>
                  <a:srgbClr val="FFFF00"/>
                </a:solidFill>
                <a:latin typeface="Comic Sans MS" pitchFamily="66" charset="0"/>
              </a:rPr>
              <a:t>SOCIETY</a:t>
            </a:r>
            <a:endParaRPr lang="en-US" sz="2800" b="1">
              <a:solidFill>
                <a:srgbClr val="FFFF00"/>
              </a:solidFill>
              <a:latin typeface="Comic Sans MS" pitchFamily="66" charset="0"/>
            </a:endParaRPr>
          </a:p>
        </p:txBody>
      </p:sp>
      <p:pic>
        <p:nvPicPr>
          <p:cNvPr id="9" name="~PP4014.WAV">
            <a:hlinkClick r:id="" action="ppaction://media"/>
          </p:cNvPr>
          <p:cNvPicPr>
            <a:picLocks noRot="1" noChangeAspect="1"/>
          </p:cNvPicPr>
          <p:nvPr>
            <a:wavAudioFile r:embed="rId2" name="~PP4014.WAV"/>
          </p:nvPr>
        </p:nvPicPr>
        <p:blipFill>
          <a:blip r:embed="rId6" cstate="print"/>
          <a:srcRect/>
          <a:stretch>
            <a:fillRect/>
          </a:stretch>
        </p:blipFill>
        <p:spPr bwMode="auto">
          <a:xfrm>
            <a:off x="8639175" y="6353175"/>
            <a:ext cx="304800" cy="304800"/>
          </a:xfrm>
          <a:prstGeom prst="rect">
            <a:avLst/>
          </a:prstGeom>
          <a:noFill/>
          <a:ln w="9525">
            <a:noFill/>
            <a:miter lim="800000"/>
            <a:headEnd/>
            <a:tailEnd/>
          </a:ln>
        </p:spPr>
      </p:pic>
      <p:sp>
        <p:nvSpPr>
          <p:cNvPr id="2058" name="Rectangle 10"/>
          <p:cNvSpPr>
            <a:spLocks noChangeArrowheads="1"/>
          </p:cNvSpPr>
          <p:nvPr/>
        </p:nvSpPr>
        <p:spPr bwMode="auto">
          <a:xfrm>
            <a:off x="785813" y="5643563"/>
            <a:ext cx="8001000" cy="584200"/>
          </a:xfrm>
          <a:prstGeom prst="rect">
            <a:avLst/>
          </a:prstGeom>
          <a:noFill/>
          <a:ln w="9525">
            <a:noFill/>
            <a:miter lim="800000"/>
            <a:headEnd/>
            <a:tailEnd/>
          </a:ln>
        </p:spPr>
        <p:txBody>
          <a:bodyPr>
            <a:spAutoFit/>
          </a:bodyPr>
          <a:lstStyle/>
          <a:p>
            <a:r>
              <a:rPr lang="en-US" sz="3200" b="1">
                <a:solidFill>
                  <a:srgbClr val="FFFF00"/>
                </a:solidFill>
              </a:rPr>
              <a:t>Heal</a:t>
            </a:r>
            <a:r>
              <a:rPr lang="en-US" sz="3200" b="1">
                <a:solidFill>
                  <a:srgbClr val="FFFF00"/>
                </a:solidFill>
                <a:latin typeface="Comic Sans MS" pitchFamily="66" charset="0"/>
              </a:rPr>
              <a:t>thy children need healthy mothers</a:t>
            </a:r>
            <a:endParaRPr lang="fr-FR" sz="3200">
              <a:solidFill>
                <a:srgbClr val="FFFF00"/>
              </a:solidFill>
              <a:latin typeface="Comic Sans MS" pitchFamily="66"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3"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2052" grpId="0" animBg="1"/>
      <p:bldP spid="2053" grpId="0" animBg="1"/>
      <p:bldP spid="2054"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lstStyle/>
          <a:p>
            <a:r>
              <a:rPr lang="en-US" b="1" smtClean="0">
                <a:solidFill>
                  <a:srgbClr val="FFFF00"/>
                </a:solidFill>
              </a:rPr>
              <a:t>Maternal death risks.</a:t>
            </a:r>
            <a:endParaRPr lang="fr-FR" b="1" smtClean="0">
              <a:solidFill>
                <a:srgbClr val="FFFF00"/>
              </a:solidFill>
            </a:endParaRPr>
          </a:p>
        </p:txBody>
      </p:sp>
      <p:sp>
        <p:nvSpPr>
          <p:cNvPr id="30723" name="Espace réservé du contenu 2"/>
          <p:cNvSpPr>
            <a:spLocks noGrp="1"/>
          </p:cNvSpPr>
          <p:nvPr>
            <p:ph idx="1"/>
          </p:nvPr>
        </p:nvSpPr>
        <p:spPr>
          <a:xfrm>
            <a:off x="214313" y="1428750"/>
            <a:ext cx="8715375" cy="5429250"/>
          </a:xfrm>
        </p:spPr>
        <p:txBody>
          <a:bodyPr/>
          <a:lstStyle/>
          <a:p>
            <a:r>
              <a:rPr lang="en-US" sz="3600" b="1" smtClean="0">
                <a:solidFill>
                  <a:srgbClr val="FFFF00"/>
                </a:solidFill>
              </a:rPr>
              <a:t>Risk of maternal death is affected by many factors like: </a:t>
            </a:r>
          </a:p>
          <a:p>
            <a:endParaRPr lang="en-US" sz="3600" b="1" smtClean="0">
              <a:solidFill>
                <a:srgbClr val="FFFF00"/>
              </a:solidFill>
            </a:endParaRPr>
          </a:p>
          <a:p>
            <a:r>
              <a:rPr lang="en-US" sz="3600" b="1" smtClean="0">
                <a:solidFill>
                  <a:schemeClr val="bg1"/>
                </a:solidFill>
              </a:rPr>
              <a:t>Frequency and spacing of births. </a:t>
            </a:r>
          </a:p>
          <a:p>
            <a:endParaRPr lang="en-US" sz="3600" b="1" smtClean="0">
              <a:solidFill>
                <a:schemeClr val="bg1"/>
              </a:solidFill>
            </a:endParaRPr>
          </a:p>
          <a:p>
            <a:r>
              <a:rPr lang="en-US" sz="3600" b="1" smtClean="0">
                <a:solidFill>
                  <a:schemeClr val="bg1"/>
                </a:solidFill>
              </a:rPr>
              <a:t>Nutrition level (</a:t>
            </a:r>
            <a:r>
              <a:rPr lang="en-US" b="1" smtClean="0">
                <a:solidFill>
                  <a:schemeClr val="bg1"/>
                </a:solidFill>
              </a:rPr>
              <a:t>maternal undernutrition) </a:t>
            </a:r>
          </a:p>
          <a:p>
            <a:endParaRPr lang="en-US" sz="3600" b="1" smtClean="0">
              <a:solidFill>
                <a:schemeClr val="bg1"/>
              </a:solidFill>
            </a:endParaRPr>
          </a:p>
          <a:p>
            <a:r>
              <a:rPr lang="en-US" sz="3600" b="1" smtClean="0">
                <a:solidFill>
                  <a:schemeClr val="bg1"/>
                </a:solidFill>
              </a:rPr>
              <a:t>Stature and maternal age. </a:t>
            </a:r>
          </a:p>
          <a:p>
            <a:endParaRPr lang="fr-FR" b="1" smtClean="0">
              <a:solidFill>
                <a:schemeClr val="bg1"/>
              </a:solidFill>
            </a:endParaRPr>
          </a:p>
          <a:p>
            <a:endParaRPr lang="fr-FR"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p:txBody>
          <a:bodyPr/>
          <a:lstStyle/>
          <a:p>
            <a:r>
              <a:rPr lang="en-US" sz="4000" b="1" smtClean="0">
                <a:solidFill>
                  <a:srgbClr val="FFFF00"/>
                </a:solidFill>
              </a:rPr>
              <a:t>Maternal death risk.</a:t>
            </a:r>
            <a:endParaRPr lang="fr-FR" sz="4000" smtClean="0"/>
          </a:p>
        </p:txBody>
      </p:sp>
      <p:sp>
        <p:nvSpPr>
          <p:cNvPr id="31747" name="Espace réservé du contenu 2"/>
          <p:cNvSpPr>
            <a:spLocks noGrp="1"/>
          </p:cNvSpPr>
          <p:nvPr>
            <p:ph idx="1"/>
          </p:nvPr>
        </p:nvSpPr>
        <p:spPr>
          <a:xfrm>
            <a:off x="214313" y="1214438"/>
            <a:ext cx="8715375" cy="5643562"/>
          </a:xfrm>
        </p:spPr>
        <p:txBody>
          <a:bodyPr/>
          <a:lstStyle/>
          <a:p>
            <a:r>
              <a:rPr lang="en-US" b="1" dirty="0" smtClean="0">
                <a:solidFill>
                  <a:schemeClr val="bg1"/>
                </a:solidFill>
              </a:rPr>
              <a:t>Appropriate medical and midwife support. </a:t>
            </a:r>
          </a:p>
          <a:p>
            <a:endParaRPr lang="en-US" b="1" dirty="0" smtClean="0">
              <a:solidFill>
                <a:schemeClr val="bg1"/>
              </a:solidFill>
            </a:endParaRPr>
          </a:p>
          <a:p>
            <a:r>
              <a:rPr lang="en-US" b="1" dirty="0" smtClean="0">
                <a:solidFill>
                  <a:schemeClr val="bg1"/>
                </a:solidFill>
              </a:rPr>
              <a:t>Access to emergency and intensive treatment if were necessary.</a:t>
            </a:r>
          </a:p>
          <a:p>
            <a:endParaRPr lang="en-US" b="1" dirty="0" smtClean="0">
              <a:solidFill>
                <a:schemeClr val="bg1"/>
              </a:solidFill>
            </a:endParaRPr>
          </a:p>
          <a:p>
            <a:r>
              <a:rPr lang="en-US" b="1" dirty="0" smtClean="0">
                <a:solidFill>
                  <a:schemeClr val="bg1"/>
                </a:solidFill>
              </a:rPr>
              <a:t>Lack of management capacity in the health system.</a:t>
            </a:r>
          </a:p>
          <a:p>
            <a:endParaRPr lang="en-US" b="1" dirty="0" smtClean="0">
              <a:solidFill>
                <a:schemeClr val="bg1"/>
              </a:solidFill>
            </a:endParaRPr>
          </a:p>
          <a:p>
            <a:r>
              <a:rPr lang="en-US" b="1" dirty="0" smtClean="0">
                <a:solidFill>
                  <a:schemeClr val="bg1"/>
                </a:solidFill>
              </a:rPr>
              <a:t>No political will and lack of management capacity in the health system.</a:t>
            </a:r>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457200" y="274638"/>
            <a:ext cx="8229600" cy="654050"/>
          </a:xfrm>
        </p:spPr>
        <p:txBody>
          <a:bodyPr/>
          <a:lstStyle/>
          <a:p>
            <a:r>
              <a:rPr lang="en-US" b="1" smtClean="0">
                <a:solidFill>
                  <a:srgbClr val="FFFF00"/>
                </a:solidFill>
              </a:rPr>
              <a:t>Maternal death risk.</a:t>
            </a:r>
            <a:endParaRPr lang="fr-FR" smtClean="0"/>
          </a:p>
        </p:txBody>
      </p:sp>
      <p:sp>
        <p:nvSpPr>
          <p:cNvPr id="32771" name="Espace réservé du contenu 2"/>
          <p:cNvSpPr>
            <a:spLocks noGrp="1"/>
          </p:cNvSpPr>
          <p:nvPr>
            <p:ph idx="1"/>
          </p:nvPr>
        </p:nvSpPr>
        <p:spPr>
          <a:xfrm>
            <a:off x="285750" y="1143000"/>
            <a:ext cx="8643938" cy="5715000"/>
          </a:xfrm>
        </p:spPr>
        <p:txBody>
          <a:bodyPr/>
          <a:lstStyle/>
          <a:p>
            <a:r>
              <a:rPr lang="en-US" b="1" smtClean="0">
                <a:solidFill>
                  <a:schemeClr val="bg1"/>
                </a:solidFill>
              </a:rPr>
              <a:t>Another risk to expectant women is malaria. It can lead to anaemia, which increases the risk for maternal and infant mortality and developmental problems for babies. </a:t>
            </a:r>
          </a:p>
          <a:p>
            <a:endParaRPr lang="en-US" b="1" smtClean="0">
              <a:solidFill>
                <a:schemeClr val="bg1"/>
              </a:solidFill>
            </a:endParaRPr>
          </a:p>
          <a:p>
            <a:r>
              <a:rPr lang="en-US" b="1" smtClean="0">
                <a:solidFill>
                  <a:schemeClr val="bg1"/>
                </a:solidFill>
              </a:rPr>
              <a:t>A majority of these deaths and disabilities are preventable, being mainly due to insufficient care during pregnancy and delivery. </a:t>
            </a:r>
          </a:p>
          <a:p>
            <a:endParaRPr lang="fr-FR"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457200" y="274638"/>
            <a:ext cx="8229600" cy="868362"/>
          </a:xfrm>
        </p:spPr>
        <p:txBody>
          <a:bodyPr/>
          <a:lstStyle/>
          <a:p>
            <a:r>
              <a:rPr lang="en-US" b="1" smtClean="0">
                <a:solidFill>
                  <a:srgbClr val="FFFF00"/>
                </a:solidFill>
              </a:rPr>
              <a:t>Maternal death risk.</a:t>
            </a:r>
            <a:endParaRPr lang="fr-FR" smtClean="0"/>
          </a:p>
        </p:txBody>
      </p:sp>
      <p:sp>
        <p:nvSpPr>
          <p:cNvPr id="33795" name="Espace réservé du contenu 2"/>
          <p:cNvSpPr>
            <a:spLocks noGrp="1"/>
          </p:cNvSpPr>
          <p:nvPr>
            <p:ph idx="1"/>
          </p:nvPr>
        </p:nvSpPr>
        <p:spPr>
          <a:xfrm>
            <a:off x="457200" y="1214438"/>
            <a:ext cx="8472488" cy="5643562"/>
          </a:xfrm>
        </p:spPr>
        <p:txBody>
          <a:bodyPr/>
          <a:lstStyle/>
          <a:p>
            <a:r>
              <a:rPr lang="en-US" b="1" smtClean="0">
                <a:solidFill>
                  <a:schemeClr val="bg1"/>
                </a:solidFill>
              </a:rPr>
              <a:t>HIV infection is an increasing threat. Mother-to-child transmission of HIV continues to be a major problem, with up to 45 per cent of HIV-infected mothers transmitting infection to their children. </a:t>
            </a:r>
          </a:p>
          <a:p>
            <a:endParaRPr lang="en-US" b="1" smtClean="0">
              <a:solidFill>
                <a:schemeClr val="bg1"/>
              </a:solidFill>
            </a:endParaRPr>
          </a:p>
          <a:p>
            <a:r>
              <a:rPr lang="en-US" b="1" smtClean="0">
                <a:solidFill>
                  <a:schemeClr val="bg1"/>
                </a:solidFill>
              </a:rPr>
              <a:t>Further, HIV is becoming a major cause of maternal mortality in highly affected countries in Southern Africa, especially with the TB re-emergency.</a:t>
            </a:r>
          </a:p>
          <a:p>
            <a:endParaRPr lang="fr-FR"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rrowheads="1"/>
          </p:cNvSpPr>
          <p:nvPr>
            <p:ph type="title"/>
          </p:nvPr>
        </p:nvSpPr>
        <p:spPr/>
        <p:txBody>
          <a:bodyPr/>
          <a:lstStyle/>
          <a:p>
            <a:r>
              <a:rPr lang="ar-JO" sz="4800">
                <a:solidFill>
                  <a:schemeClr val="accent2"/>
                </a:solidFill>
                <a:cs typeface="Andalus" pitchFamily="2" charset="-78"/>
              </a:rPr>
              <a:t>بسم الله الرحمن الرحيم</a:t>
            </a:r>
            <a:endParaRPr lang="en-GB" sz="4800">
              <a:solidFill>
                <a:schemeClr val="accent2"/>
              </a:solidFill>
              <a:cs typeface="Andalus" pitchFamily="2" charset="-78"/>
            </a:endParaRPr>
          </a:p>
        </p:txBody>
      </p:sp>
      <p:sp>
        <p:nvSpPr>
          <p:cNvPr id="252931" name="Rectangle 3"/>
          <p:cNvSpPr>
            <a:spLocks noGrp="1" noRot="1" noChangeArrowheads="1"/>
          </p:cNvSpPr>
          <p:nvPr>
            <p:ph type="body" idx="1"/>
          </p:nvPr>
        </p:nvSpPr>
        <p:spPr/>
        <p:txBody>
          <a:bodyPr/>
          <a:lstStyle/>
          <a:p>
            <a:pPr>
              <a:buFont typeface="Wingdings" pitchFamily="2" charset="2"/>
              <a:buNone/>
            </a:pPr>
            <a:r>
              <a:rPr lang="en-US">
                <a:solidFill>
                  <a:schemeClr val="accent2"/>
                </a:solidFill>
                <a:cs typeface="Andalus" pitchFamily="2" charset="-78"/>
              </a:rPr>
              <a:t/>
            </a:r>
            <a:br>
              <a:rPr lang="en-US">
                <a:solidFill>
                  <a:schemeClr val="accent2"/>
                </a:solidFill>
                <a:cs typeface="Andalus" pitchFamily="2" charset="-78"/>
              </a:rPr>
            </a:br>
            <a:endParaRPr lang="en-US">
              <a:solidFill>
                <a:schemeClr val="accent2"/>
              </a:solidFill>
              <a:cs typeface="Andalus" pitchFamily="2" charset="-78"/>
            </a:endParaRPr>
          </a:p>
          <a:p>
            <a:pPr algn="r"/>
            <a:r>
              <a:rPr lang="ar-SA" b="1"/>
              <a:t>الحمد لله رب العالمين والصلاة والسلام علي </a:t>
            </a:r>
            <a:r>
              <a:rPr lang="ar-SA" sz="2800" b="1"/>
              <a:t>سيدنا</a:t>
            </a:r>
            <a:r>
              <a:rPr lang="ar-SA" b="1"/>
              <a:t> محمد الصادق الوعد الأمين ، اللهم أخرجنا من ظلمات الجهل والوهم ، إلى نور المعرفة والعلم..</a:t>
            </a:r>
            <a:r>
              <a:rPr lang="ar-SA"/>
              <a:t> </a:t>
            </a:r>
            <a:r>
              <a:rPr lang="ar-SA" sz="4400" b="1">
                <a:solidFill>
                  <a:srgbClr val="000000"/>
                </a:solidFill>
                <a:effectLst>
                  <a:outerShdw blurRad="38100" dist="38100" dir="2700000" algn="tl">
                    <a:srgbClr val="FFFFFF"/>
                  </a:outerShdw>
                </a:effectLst>
                <a:cs typeface="Simplified Arabic" pitchFamily="2" charset="-78"/>
              </a:rPr>
              <a:t> </a:t>
            </a:r>
            <a:endParaRPr lang="en-US" sz="4400" b="1">
              <a:solidFill>
                <a:srgbClr val="000000"/>
              </a:solidFill>
              <a:effectLst>
                <a:outerShdw blurRad="38100" dist="38100" dir="2700000" algn="tl">
                  <a:srgbClr val="FFFFFF"/>
                </a:outerShdw>
              </a:effectLst>
              <a:cs typeface="Simplified Arabic" pitchFamily="2" charset="-78"/>
            </a:endParaRPr>
          </a:p>
          <a:p>
            <a:endParaRPr lang="en-US" sz="4400" b="1">
              <a:solidFill>
                <a:srgbClr val="000000"/>
              </a:solidFill>
              <a:effectLst>
                <a:outerShdw blurRad="38100" dist="38100" dir="2700000" algn="tl">
                  <a:srgbClr val="FFFFFF"/>
                </a:outerShdw>
              </a:effectLst>
              <a:cs typeface="Simplified Arabic" pitchFamily="2" charset="-78"/>
            </a:endParaRPr>
          </a:p>
          <a:p>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a:xfrm>
            <a:off x="457200" y="274638"/>
            <a:ext cx="8229600" cy="796925"/>
          </a:xfrm>
        </p:spPr>
        <p:txBody>
          <a:bodyPr/>
          <a:lstStyle/>
          <a:p>
            <a:r>
              <a:rPr lang="fr-FR" b="1" smtClean="0">
                <a:solidFill>
                  <a:srgbClr val="FFFF00"/>
                </a:solidFill>
              </a:rPr>
              <a:t>Children health.</a:t>
            </a:r>
          </a:p>
        </p:txBody>
      </p:sp>
      <p:sp>
        <p:nvSpPr>
          <p:cNvPr id="34819" name="Espace réservé du contenu 2"/>
          <p:cNvSpPr>
            <a:spLocks noGrp="1"/>
          </p:cNvSpPr>
          <p:nvPr>
            <p:ph idx="1"/>
          </p:nvPr>
        </p:nvSpPr>
        <p:spPr>
          <a:xfrm>
            <a:off x="457200" y="1071563"/>
            <a:ext cx="8229600" cy="5786437"/>
          </a:xfrm>
        </p:spPr>
        <p:txBody>
          <a:bodyPr/>
          <a:lstStyle/>
          <a:p>
            <a:r>
              <a:rPr lang="en-US" b="1" smtClean="0">
                <a:solidFill>
                  <a:schemeClr val="bg1"/>
                </a:solidFill>
              </a:rPr>
              <a:t>Child's health includes physical, mental and social well-being too.</a:t>
            </a:r>
          </a:p>
          <a:p>
            <a:endParaRPr lang="en-US" b="1" smtClean="0">
              <a:solidFill>
                <a:schemeClr val="bg1"/>
              </a:solidFill>
            </a:endParaRPr>
          </a:p>
          <a:p>
            <a:r>
              <a:rPr lang="fr-FR" b="1" smtClean="0">
                <a:solidFill>
                  <a:schemeClr val="bg1"/>
                </a:solidFill>
              </a:rPr>
              <a:t>Each </a:t>
            </a:r>
            <a:r>
              <a:rPr lang="en-US" b="1" smtClean="0">
                <a:solidFill>
                  <a:schemeClr val="bg1"/>
                </a:solidFill>
              </a:rPr>
              <a:t>year more than 10 million children under the age of five die. </a:t>
            </a:r>
          </a:p>
          <a:p>
            <a:endParaRPr lang="en-US" b="1" smtClean="0">
              <a:solidFill>
                <a:schemeClr val="bg1"/>
              </a:solidFill>
            </a:endParaRPr>
          </a:p>
          <a:p>
            <a:r>
              <a:rPr lang="en-US" b="1" smtClean="0">
                <a:solidFill>
                  <a:schemeClr val="bg1"/>
                </a:solidFill>
              </a:rPr>
              <a:t>At least 6.6 million child deaths can be prevented each year if affordable health interventions are made available to the mothers and children who need them.</a:t>
            </a:r>
            <a:endParaRPr lang="fr-FR" b="1" smtClean="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457200" y="274638"/>
            <a:ext cx="8229600" cy="868362"/>
          </a:xfrm>
        </p:spPr>
        <p:txBody>
          <a:bodyPr/>
          <a:lstStyle/>
          <a:p>
            <a:r>
              <a:rPr lang="en-US" sz="3600" b="1" smtClean="0">
                <a:solidFill>
                  <a:srgbClr val="FFFF00"/>
                </a:solidFill>
              </a:rPr>
              <a:t>Underlying causes of Child illness and death.</a:t>
            </a:r>
            <a:endParaRPr lang="fr-FR" sz="3600" smtClean="0">
              <a:solidFill>
                <a:srgbClr val="FFFF00"/>
              </a:solidFill>
            </a:endParaRPr>
          </a:p>
        </p:txBody>
      </p:sp>
      <p:sp>
        <p:nvSpPr>
          <p:cNvPr id="35843" name="Espace réservé du contenu 2"/>
          <p:cNvSpPr>
            <a:spLocks noGrp="1"/>
          </p:cNvSpPr>
          <p:nvPr>
            <p:ph idx="1"/>
          </p:nvPr>
        </p:nvSpPr>
        <p:spPr>
          <a:xfrm>
            <a:off x="457200" y="1357313"/>
            <a:ext cx="8229600" cy="5500687"/>
          </a:xfrm>
        </p:spPr>
        <p:txBody>
          <a:bodyPr/>
          <a:lstStyle/>
          <a:p>
            <a:r>
              <a:rPr lang="en-US" b="1" smtClean="0">
                <a:solidFill>
                  <a:schemeClr val="bg1"/>
                </a:solidFill>
              </a:rPr>
              <a:t>Poverty: More than 200 million children under five live in absolute poverty, on less </a:t>
            </a:r>
            <a:r>
              <a:rPr lang="fr-FR" b="1" smtClean="0">
                <a:solidFill>
                  <a:schemeClr val="bg1"/>
                </a:solidFill>
              </a:rPr>
              <a:t>than $1 per day.</a:t>
            </a:r>
          </a:p>
          <a:p>
            <a:endParaRPr lang="fr-FR" b="1" smtClean="0">
              <a:solidFill>
                <a:schemeClr val="bg1"/>
              </a:solidFill>
            </a:endParaRPr>
          </a:p>
          <a:p>
            <a:r>
              <a:rPr lang="en-US" b="1" smtClean="0">
                <a:solidFill>
                  <a:schemeClr val="bg1"/>
                </a:solidFill>
              </a:rPr>
              <a:t>Under-nutrition and malnutrition: At least 200 million children under five are </a:t>
            </a:r>
            <a:r>
              <a:rPr lang="fr-FR" b="1" smtClean="0">
                <a:solidFill>
                  <a:schemeClr val="bg1"/>
                </a:solidFill>
              </a:rPr>
              <a:t>malnourished.</a:t>
            </a:r>
          </a:p>
          <a:p>
            <a:endParaRPr lang="fr-FR" b="1" smtClean="0"/>
          </a:p>
          <a:p>
            <a:r>
              <a:rPr lang="en-US" b="1" smtClean="0">
                <a:solidFill>
                  <a:schemeClr val="bg1"/>
                </a:solidFill>
              </a:rPr>
              <a:t>High fertility and short birth intervals.</a:t>
            </a:r>
            <a:endParaRPr lang="fr-FR" smtClean="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en-US" b="1" dirty="0" smtClean="0">
                <a:solidFill>
                  <a:srgbClr val="FFFF00"/>
                </a:solidFill>
                <a:latin typeface="+mn-lt"/>
                <a:ea typeface="+mn-ea"/>
                <a:cs typeface="+mn-cs"/>
              </a:rPr>
              <a:t>Infant mortality </a:t>
            </a:r>
            <a:endParaRPr lang="fr-FR" b="1" dirty="0" smtClean="0">
              <a:solidFill>
                <a:srgbClr val="FFFF00"/>
              </a:solidFill>
            </a:endParaRPr>
          </a:p>
        </p:txBody>
      </p:sp>
      <p:sp>
        <p:nvSpPr>
          <p:cNvPr id="36867" name="Espace réservé du contenu 2"/>
          <p:cNvSpPr>
            <a:spLocks noGrp="1"/>
          </p:cNvSpPr>
          <p:nvPr>
            <p:ph idx="1"/>
          </p:nvPr>
        </p:nvSpPr>
        <p:spPr>
          <a:xfrm>
            <a:off x="457200" y="1357313"/>
            <a:ext cx="8229600" cy="5500687"/>
          </a:xfrm>
        </p:spPr>
        <p:txBody>
          <a:bodyPr/>
          <a:lstStyle/>
          <a:p>
            <a:pPr eaLnBrk="1" hangingPunct="1"/>
            <a:r>
              <a:rPr lang="en-US" b="1" smtClean="0">
                <a:solidFill>
                  <a:schemeClr val="bg1"/>
                </a:solidFill>
              </a:rPr>
              <a:t>Critical indicator of population health  reflecting the overall state of maternal health as well as quality and accessibility of PHC available to pregnant women </a:t>
            </a:r>
            <a:r>
              <a:rPr lang="fr-FR" b="1" smtClean="0">
                <a:solidFill>
                  <a:schemeClr val="bg1"/>
                </a:solidFill>
              </a:rPr>
              <a:t>and infants.</a:t>
            </a:r>
          </a:p>
          <a:p>
            <a:pPr eaLnBrk="1" hangingPunct="1"/>
            <a:endParaRPr lang="fr-FR" b="1" smtClean="0">
              <a:solidFill>
                <a:schemeClr val="bg1"/>
              </a:solidFill>
            </a:endParaRPr>
          </a:p>
          <a:p>
            <a:pPr eaLnBrk="1" hangingPunct="1"/>
            <a:r>
              <a:rPr lang="fr-FR" b="1" smtClean="0">
                <a:solidFill>
                  <a:schemeClr val="bg1"/>
                </a:solidFill>
              </a:rPr>
              <a:t>Infant Mortality Rate (IMR): </a:t>
            </a:r>
            <a:r>
              <a:rPr lang="en-US" b="1" smtClean="0">
                <a:solidFill>
                  <a:schemeClr val="bg1"/>
                </a:solidFill>
              </a:rPr>
              <a:t>number of infant deaths per 1,000 live births in </a:t>
            </a:r>
            <a:r>
              <a:rPr lang="fr-FR" b="1" smtClean="0">
                <a:solidFill>
                  <a:schemeClr val="bg1"/>
                </a:solidFill>
              </a:rPr>
              <a:t>a population.</a:t>
            </a:r>
          </a:p>
          <a:p>
            <a:pPr eaLnBrk="1" hangingPunct="1"/>
            <a:endParaRPr lang="fr-FR"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p:txBody>
          <a:bodyPr/>
          <a:lstStyle/>
          <a:p>
            <a:pPr eaLnBrk="1" hangingPunct="1"/>
            <a:r>
              <a:rPr lang="fr-FR" b="1" smtClean="0">
                <a:solidFill>
                  <a:srgbClr val="FFFF00"/>
                </a:solidFill>
              </a:rPr>
              <a:t>Other indicators.</a:t>
            </a:r>
          </a:p>
        </p:txBody>
      </p:sp>
      <p:sp>
        <p:nvSpPr>
          <p:cNvPr id="37891" name="Espace réservé du contenu 2"/>
          <p:cNvSpPr>
            <a:spLocks noGrp="1"/>
          </p:cNvSpPr>
          <p:nvPr>
            <p:ph idx="1"/>
          </p:nvPr>
        </p:nvSpPr>
        <p:spPr>
          <a:xfrm>
            <a:off x="457200" y="1357313"/>
            <a:ext cx="8229600" cy="5500687"/>
          </a:xfrm>
        </p:spPr>
        <p:txBody>
          <a:bodyPr/>
          <a:lstStyle/>
          <a:p>
            <a:pPr eaLnBrk="1" hangingPunct="1"/>
            <a:r>
              <a:rPr lang="fr-FR" b="1" smtClean="0">
                <a:solidFill>
                  <a:schemeClr val="bg1"/>
                </a:solidFill>
              </a:rPr>
              <a:t>Neonatal Death: </a:t>
            </a:r>
            <a:r>
              <a:rPr lang="en-US" b="1" smtClean="0">
                <a:solidFill>
                  <a:schemeClr val="bg1"/>
                </a:solidFill>
              </a:rPr>
              <a:t>Death of an infant less than 28 days after birth (&lt;28 </a:t>
            </a:r>
            <a:r>
              <a:rPr lang="fr-FR" b="1" smtClean="0">
                <a:solidFill>
                  <a:schemeClr val="bg1"/>
                </a:solidFill>
              </a:rPr>
              <a:t>days).</a:t>
            </a:r>
          </a:p>
          <a:p>
            <a:pPr eaLnBrk="1" hangingPunct="1"/>
            <a:endParaRPr lang="fr-FR" b="1" smtClean="0">
              <a:solidFill>
                <a:schemeClr val="bg1"/>
              </a:solidFill>
            </a:endParaRPr>
          </a:p>
          <a:p>
            <a:pPr eaLnBrk="1" hangingPunct="1"/>
            <a:r>
              <a:rPr lang="fr-FR" b="1" smtClean="0">
                <a:solidFill>
                  <a:schemeClr val="bg1"/>
                </a:solidFill>
              </a:rPr>
              <a:t>Postneonatal Death: </a:t>
            </a:r>
            <a:r>
              <a:rPr lang="en-US" b="1" smtClean="0">
                <a:solidFill>
                  <a:schemeClr val="bg1"/>
                </a:solidFill>
              </a:rPr>
              <a:t>Death of an infant between 28 days and one year </a:t>
            </a:r>
            <a:r>
              <a:rPr lang="fr-FR" b="1" smtClean="0">
                <a:solidFill>
                  <a:schemeClr val="bg1"/>
                </a:solidFill>
              </a:rPr>
              <a:t>after birth (28-364 days).</a:t>
            </a:r>
          </a:p>
          <a:p>
            <a:pPr eaLnBrk="1" hangingPunct="1"/>
            <a:endParaRPr lang="fr-FR" b="1" smtClean="0">
              <a:solidFill>
                <a:schemeClr val="bg1"/>
              </a:solidFill>
            </a:endParaRPr>
          </a:p>
          <a:p>
            <a:pPr eaLnBrk="1" hangingPunct="1"/>
            <a:r>
              <a:rPr lang="fr-FR" b="1" smtClean="0">
                <a:solidFill>
                  <a:schemeClr val="bg1"/>
                </a:solidFill>
              </a:rPr>
              <a:t>Low Birthweight (LBW): B</a:t>
            </a:r>
            <a:r>
              <a:rPr lang="en-US" b="1" smtClean="0">
                <a:solidFill>
                  <a:schemeClr val="bg1"/>
                </a:solidFill>
              </a:rPr>
              <a:t>irth weight less than 2,500 </a:t>
            </a:r>
            <a:r>
              <a:rPr lang="fr-FR" b="1" smtClean="0">
                <a:solidFill>
                  <a:schemeClr val="bg1"/>
                </a:solidFill>
              </a:rPr>
              <a:t>grams and VLBW 1500.</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a:xfrm>
            <a:off x="457200" y="274638"/>
            <a:ext cx="8229600" cy="796925"/>
          </a:xfrm>
        </p:spPr>
        <p:txBody>
          <a:bodyPr/>
          <a:lstStyle/>
          <a:p>
            <a:r>
              <a:rPr lang="en-US" sz="4000" b="1" smtClean="0">
                <a:solidFill>
                  <a:srgbClr val="FFFF00"/>
                </a:solidFill>
              </a:rPr>
              <a:t>Infant and neonatal mortality</a:t>
            </a:r>
            <a:r>
              <a:rPr lang="en-US" sz="6000" smtClean="0">
                <a:solidFill>
                  <a:schemeClr val="tx1"/>
                </a:solidFill>
              </a:rPr>
              <a:t>.</a:t>
            </a:r>
            <a:endParaRPr lang="fr-FR" smtClean="0"/>
          </a:p>
        </p:txBody>
      </p:sp>
      <p:sp>
        <p:nvSpPr>
          <p:cNvPr id="38915" name="Espace réservé du contenu 2"/>
          <p:cNvSpPr>
            <a:spLocks noGrp="1"/>
          </p:cNvSpPr>
          <p:nvPr>
            <p:ph idx="1"/>
          </p:nvPr>
        </p:nvSpPr>
        <p:spPr>
          <a:xfrm>
            <a:off x="457200" y="1214438"/>
            <a:ext cx="8229600" cy="4911725"/>
          </a:xfrm>
        </p:spPr>
        <p:txBody>
          <a:bodyPr/>
          <a:lstStyle/>
          <a:p>
            <a:r>
              <a:rPr lang="en-US" b="1" dirty="0" smtClean="0">
                <a:solidFill>
                  <a:schemeClr val="bg1"/>
                </a:solidFill>
              </a:rPr>
              <a:t>Infant mortality rate is made up of two components: neonatal mortality (death in the first 28 days of life) &amp; </a:t>
            </a:r>
            <a:r>
              <a:rPr lang="en-US" b="1" dirty="0" err="1" smtClean="0">
                <a:solidFill>
                  <a:schemeClr val="bg1"/>
                </a:solidFill>
              </a:rPr>
              <a:t>postneonatal</a:t>
            </a:r>
            <a:r>
              <a:rPr lang="en-US" b="1" dirty="0" smtClean="0">
                <a:solidFill>
                  <a:schemeClr val="bg1"/>
                </a:solidFill>
              </a:rPr>
              <a:t> mortality (death from the infants’ 29th day but within the first year).</a:t>
            </a:r>
          </a:p>
          <a:p>
            <a:endParaRPr lang="en-US" b="1" dirty="0" smtClean="0">
              <a:solidFill>
                <a:schemeClr val="bg1"/>
              </a:solidFill>
            </a:endParaRPr>
          </a:p>
          <a:p>
            <a:r>
              <a:rPr lang="en-US" b="1" dirty="0" smtClean="0">
                <a:solidFill>
                  <a:schemeClr val="bg1"/>
                </a:solidFill>
              </a:rPr>
              <a:t>The leading causes of neonatal death include birth defects, disorders related to short gestation (prematurity) and LBW, and pregnancy complications. </a:t>
            </a:r>
            <a:endParaRPr lang="fr-FR" b="1"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633412"/>
          </a:xfrm>
        </p:spPr>
        <p:txBody>
          <a:bodyPr/>
          <a:lstStyle/>
          <a:p>
            <a:pPr eaLnBrk="1" hangingPunct="1"/>
            <a:r>
              <a:rPr lang="fr-FR" sz="4000" b="1" smtClean="0">
                <a:solidFill>
                  <a:srgbClr val="FFFF00"/>
                </a:solidFill>
              </a:rPr>
              <a:t>WHO. Health definition.</a:t>
            </a:r>
          </a:p>
        </p:txBody>
      </p:sp>
      <p:sp>
        <p:nvSpPr>
          <p:cNvPr id="4099" name="Rectangle 3"/>
          <p:cNvSpPr>
            <a:spLocks noGrp="1" noChangeArrowheads="1"/>
          </p:cNvSpPr>
          <p:nvPr>
            <p:ph type="body" idx="1"/>
          </p:nvPr>
        </p:nvSpPr>
        <p:spPr>
          <a:xfrm>
            <a:off x="457200" y="928688"/>
            <a:ext cx="8329613" cy="5929312"/>
          </a:xfrm>
        </p:spPr>
        <p:txBody>
          <a:bodyPr/>
          <a:lstStyle/>
          <a:p>
            <a:pPr eaLnBrk="1" hangingPunct="1">
              <a:lnSpc>
                <a:spcPct val="90000"/>
              </a:lnSpc>
            </a:pPr>
            <a:endParaRPr lang="en-US" altLang="ja-JP" b="1" smtClean="0">
              <a:solidFill>
                <a:schemeClr val="bg1"/>
              </a:solidFill>
              <a:ea typeface="ＭＳ Ｐゴシック" pitchFamily="34" charset="-128"/>
            </a:endParaRPr>
          </a:p>
          <a:p>
            <a:pPr eaLnBrk="1" hangingPunct="1">
              <a:lnSpc>
                <a:spcPct val="90000"/>
              </a:lnSpc>
            </a:pPr>
            <a:r>
              <a:rPr lang="en-US" altLang="ja-JP" b="1" smtClean="0">
                <a:solidFill>
                  <a:schemeClr val="bg1"/>
                </a:solidFill>
                <a:ea typeface="ＭＳ Ｐゴシック" pitchFamily="34" charset="-128"/>
              </a:rPr>
              <a:t>WHO 2001: Health is a complete physical, mental and social well-being state and not only absence of disease or ailment. </a:t>
            </a:r>
          </a:p>
          <a:p>
            <a:pPr eaLnBrk="1" hangingPunct="1">
              <a:lnSpc>
                <a:spcPct val="90000"/>
              </a:lnSpc>
            </a:pPr>
            <a:endParaRPr lang="en-US" altLang="ja-JP" b="1" smtClean="0">
              <a:solidFill>
                <a:schemeClr val="bg1"/>
              </a:solidFill>
              <a:ea typeface="ＭＳ Ｐゴシック" pitchFamily="34" charset="-128"/>
            </a:endParaRPr>
          </a:p>
          <a:p>
            <a:pPr eaLnBrk="1" hangingPunct="1">
              <a:lnSpc>
                <a:spcPct val="90000"/>
              </a:lnSpc>
            </a:pPr>
            <a:r>
              <a:rPr lang="en-US" altLang="ja-JP" b="1" smtClean="0">
                <a:solidFill>
                  <a:schemeClr val="bg1"/>
                </a:solidFill>
                <a:ea typeface="ＭＳ Ｐゴシック" pitchFamily="34" charset="-128"/>
              </a:rPr>
              <a:t>This medullar ideas conform the totality in health, although there are differences between ages, countries, cultures, classes and gender that prevent a homogenous consensus.</a:t>
            </a:r>
          </a:p>
          <a:p>
            <a:endParaRPr lang="fr-FR" smtClean="0"/>
          </a:p>
          <a:p>
            <a:endParaRPr lang="fr-FR" smtClean="0"/>
          </a:p>
          <a:p>
            <a:pPr eaLnBrk="1" hangingPunct="1">
              <a:lnSpc>
                <a:spcPct val="90000"/>
              </a:lnSpc>
            </a:pPr>
            <a:endParaRPr lang="en-US" altLang="ja-JP" b="1" smtClean="0">
              <a:solidFill>
                <a:schemeClr val="bg1"/>
              </a:solidFill>
              <a:ea typeface="ＭＳ Ｐゴシック" pitchFamily="34" charset="-128"/>
            </a:endParaRPr>
          </a:p>
          <a:p>
            <a:pPr eaLnBrk="1" hangingPunct="1">
              <a:lnSpc>
                <a:spcPct val="90000"/>
              </a:lnSpc>
            </a:pPr>
            <a:endParaRPr lang="es-ES" sz="2800" b="1" smtClean="0"/>
          </a:p>
        </p:txBody>
      </p:sp>
      <p:pic>
        <p:nvPicPr>
          <p:cNvPr id="4" name="~PP714.WAV">
            <a:hlinkClick r:id="" action="ppaction://media"/>
          </p:cNvPr>
          <p:cNvPicPr>
            <a:picLocks noRot="1" noChangeAspect="1"/>
          </p:cNvPicPr>
          <p:nvPr>
            <a:wavAudioFile r:embed="rId1" name="~PP714.WAV"/>
          </p:nvPr>
        </p:nvPicPr>
        <p:blipFill>
          <a:blip r:embed="rId4" cstate="print"/>
          <a:srcRect/>
          <a:stretch>
            <a:fillRect/>
          </a:stretch>
        </p:blipFill>
        <p:spPr bwMode="auto">
          <a:xfrm>
            <a:off x="8639175" y="635317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a:xfrm>
            <a:off x="457200" y="274638"/>
            <a:ext cx="8229600" cy="868362"/>
          </a:xfrm>
        </p:spPr>
        <p:txBody>
          <a:bodyPr/>
          <a:lstStyle/>
          <a:p>
            <a:r>
              <a:rPr lang="en-US" b="1" smtClean="0">
                <a:solidFill>
                  <a:srgbClr val="FFFF00"/>
                </a:solidFill>
              </a:rPr>
              <a:t>Neonatal mortality.</a:t>
            </a:r>
            <a:endParaRPr lang="fr-FR" smtClean="0"/>
          </a:p>
        </p:txBody>
      </p:sp>
      <p:sp>
        <p:nvSpPr>
          <p:cNvPr id="39939" name="Espace réservé du contenu 2"/>
          <p:cNvSpPr>
            <a:spLocks noGrp="1"/>
          </p:cNvSpPr>
          <p:nvPr>
            <p:ph idx="1"/>
          </p:nvPr>
        </p:nvSpPr>
        <p:spPr>
          <a:xfrm>
            <a:off x="0" y="1357313"/>
            <a:ext cx="9144001" cy="5500687"/>
          </a:xfrm>
        </p:spPr>
        <p:txBody>
          <a:bodyPr/>
          <a:lstStyle/>
          <a:p>
            <a:r>
              <a:rPr lang="en-US" b="1" dirty="0" smtClean="0">
                <a:solidFill>
                  <a:schemeClr val="bg1"/>
                </a:solidFill>
              </a:rPr>
              <a:t>The most to be preventable are those related to preterm birth and LBW, which represent approximately 20 percent of neonatal deaths. </a:t>
            </a:r>
          </a:p>
          <a:p>
            <a:endParaRPr lang="en-US" b="1" dirty="0" smtClean="0">
              <a:solidFill>
                <a:schemeClr val="bg1"/>
              </a:solidFill>
            </a:endParaRPr>
          </a:p>
          <a:p>
            <a:r>
              <a:rPr lang="en-US" b="1" dirty="0" err="1" smtClean="0">
                <a:solidFill>
                  <a:schemeClr val="bg1"/>
                </a:solidFill>
              </a:rPr>
              <a:t>Postneonatal</a:t>
            </a:r>
            <a:r>
              <a:rPr lang="en-US" b="1" dirty="0" smtClean="0">
                <a:solidFill>
                  <a:schemeClr val="bg1"/>
                </a:solidFill>
              </a:rPr>
              <a:t> death reflects events experienced in infancy, including SIDS (Sudden Infant Death Syndrome), birth defects, injuries, and homicide. SIDS is the leading cause of </a:t>
            </a:r>
            <a:r>
              <a:rPr lang="en-US" b="1" dirty="0" err="1" smtClean="0">
                <a:solidFill>
                  <a:schemeClr val="bg1"/>
                </a:solidFill>
              </a:rPr>
              <a:t>postneonatal</a:t>
            </a:r>
            <a:r>
              <a:rPr lang="en-US" b="1" dirty="0" smtClean="0">
                <a:solidFill>
                  <a:schemeClr val="bg1"/>
                </a:solidFill>
              </a:rPr>
              <a:t> death.</a:t>
            </a:r>
            <a:endParaRPr lang="fr-FR" b="1" dirty="0" smtClean="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p:txBody>
          <a:bodyPr/>
          <a:lstStyle/>
          <a:p>
            <a:r>
              <a:rPr lang="en-US" b="1" smtClean="0">
                <a:solidFill>
                  <a:srgbClr val="FFFF00"/>
                </a:solidFill>
              </a:rPr>
              <a:t>Neonatal mortality.</a:t>
            </a:r>
            <a:endParaRPr lang="fr-FR" smtClean="0"/>
          </a:p>
        </p:txBody>
      </p:sp>
      <p:sp>
        <p:nvSpPr>
          <p:cNvPr id="40963" name="Espace réservé du contenu 2"/>
          <p:cNvSpPr>
            <a:spLocks noGrp="1"/>
          </p:cNvSpPr>
          <p:nvPr>
            <p:ph idx="1"/>
          </p:nvPr>
        </p:nvSpPr>
        <p:spPr>
          <a:xfrm>
            <a:off x="214313" y="1357313"/>
            <a:ext cx="8786812" cy="5500687"/>
          </a:xfrm>
        </p:spPr>
        <p:txBody>
          <a:bodyPr/>
          <a:lstStyle/>
          <a:p>
            <a:r>
              <a:rPr lang="en-US" b="1" smtClean="0">
                <a:solidFill>
                  <a:schemeClr val="bg1"/>
                </a:solidFill>
              </a:rPr>
              <a:t>Most neonatal deaths usually occur in the first 24 hours of life, and three-quarters of neonatal deaths occur in the first week after birth.</a:t>
            </a:r>
          </a:p>
          <a:p>
            <a:endParaRPr lang="en-US" b="1" smtClean="0">
              <a:solidFill>
                <a:schemeClr val="bg1"/>
              </a:solidFill>
            </a:endParaRPr>
          </a:p>
          <a:p>
            <a:r>
              <a:rPr lang="en-US" b="1" smtClean="0">
                <a:solidFill>
                  <a:schemeClr val="bg1"/>
                </a:solidFill>
              </a:rPr>
              <a:t>Most newborn deaths are preventable through affordable interventions. To address the high burden of newborn deaths care must be available during pregnancy, labour and postpartum.</a:t>
            </a:r>
            <a:endParaRPr lang="fr-FR" b="1" smtClean="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p:txBody>
          <a:bodyPr/>
          <a:lstStyle/>
          <a:p>
            <a:r>
              <a:rPr lang="en-US" sz="4000" b="1" smtClean="0">
                <a:solidFill>
                  <a:srgbClr val="FFFF00"/>
                </a:solidFill>
              </a:rPr>
              <a:t>Perinatal and fetal mortality.</a:t>
            </a:r>
            <a:endParaRPr lang="fr-FR" sz="4000" b="1" smtClean="0">
              <a:solidFill>
                <a:srgbClr val="FFFF00"/>
              </a:solidFill>
            </a:endParaRPr>
          </a:p>
        </p:txBody>
      </p:sp>
      <p:sp>
        <p:nvSpPr>
          <p:cNvPr id="41987" name="Espace réservé du contenu 2"/>
          <p:cNvSpPr>
            <a:spLocks noGrp="1"/>
          </p:cNvSpPr>
          <p:nvPr>
            <p:ph idx="1"/>
          </p:nvPr>
        </p:nvSpPr>
        <p:spPr>
          <a:xfrm>
            <a:off x="457200" y="1357313"/>
            <a:ext cx="8472488" cy="5500687"/>
          </a:xfrm>
        </p:spPr>
        <p:txBody>
          <a:bodyPr/>
          <a:lstStyle/>
          <a:p>
            <a:r>
              <a:rPr lang="en-US" b="1" smtClean="0">
                <a:solidFill>
                  <a:schemeClr val="bg1"/>
                </a:solidFill>
              </a:rPr>
              <a:t>Health of infants depends in large part on their health in utero. A fetus with severe defects or growth problems may not be delivered alive.</a:t>
            </a:r>
          </a:p>
          <a:p>
            <a:endParaRPr lang="en-US" b="1" smtClean="0">
              <a:solidFill>
                <a:schemeClr val="bg1"/>
              </a:solidFill>
            </a:endParaRPr>
          </a:p>
          <a:p>
            <a:r>
              <a:rPr lang="en-US" b="1" smtClean="0">
                <a:solidFill>
                  <a:schemeClr val="bg1"/>
                </a:solidFill>
              </a:rPr>
              <a:t>Because only live births are counted in infant mortality rates, perinatal and fetal mortality rates provide a more complete picture of perinatal health than does the infant mortality rate alone.</a:t>
            </a:r>
            <a:endParaRPr lang="fr-FR" b="1" smtClean="0">
              <a:solidFill>
                <a:schemeClr val="bg1"/>
              </a:solidFill>
            </a:endParaRPr>
          </a:p>
          <a:p>
            <a:endParaRPr lang="fr-FR"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nvPr>
        </p:nvSpPr>
        <p:spPr/>
        <p:txBody>
          <a:bodyPr/>
          <a:lstStyle/>
          <a:p>
            <a:r>
              <a:rPr lang="en-US" sz="4000" b="1" smtClean="0">
                <a:solidFill>
                  <a:srgbClr val="FFFF00"/>
                </a:solidFill>
              </a:rPr>
              <a:t>Perinatal mortality.</a:t>
            </a:r>
            <a:endParaRPr lang="fr-FR" sz="4000" smtClean="0">
              <a:solidFill>
                <a:srgbClr val="FFFF00"/>
              </a:solidFill>
            </a:endParaRPr>
          </a:p>
        </p:txBody>
      </p:sp>
      <p:sp>
        <p:nvSpPr>
          <p:cNvPr id="43011" name="Espace réservé du contenu 2"/>
          <p:cNvSpPr>
            <a:spLocks noGrp="1"/>
          </p:cNvSpPr>
          <p:nvPr>
            <p:ph idx="1"/>
          </p:nvPr>
        </p:nvSpPr>
        <p:spPr>
          <a:xfrm>
            <a:off x="457200" y="1600200"/>
            <a:ext cx="8229600" cy="5257800"/>
          </a:xfrm>
        </p:spPr>
        <p:txBody>
          <a:bodyPr/>
          <a:lstStyle/>
          <a:p>
            <a:r>
              <a:rPr lang="en-US" b="1" smtClean="0">
                <a:solidFill>
                  <a:schemeClr val="bg1"/>
                </a:solidFill>
              </a:rPr>
              <a:t>The perinatal mortality rate includes both deaths of live-born infants through the first 7 days of life and fetal deaths after 28 weeks of gestation. </a:t>
            </a:r>
          </a:p>
          <a:p>
            <a:endParaRPr lang="en-US" b="1" smtClean="0">
              <a:solidFill>
                <a:schemeClr val="bg1"/>
              </a:solidFill>
            </a:endParaRPr>
          </a:p>
          <a:p>
            <a:r>
              <a:rPr lang="en-US" b="1" smtClean="0">
                <a:solidFill>
                  <a:schemeClr val="bg1"/>
                </a:solidFill>
              </a:rPr>
              <a:t>This rate is a useful overall measure of perinatal health and the quality of health care provided to pregnant women and newborns.</a:t>
            </a:r>
            <a:endParaRPr lang="fr-FR" b="1" smtClean="0">
              <a:solidFill>
                <a:schemeClr val="bg1"/>
              </a:solidFill>
            </a:endParaRPr>
          </a:p>
          <a:p>
            <a:endParaRPr lang="fr-FR"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p:cNvSpPr>
          <p:nvPr>
            <p:ph type="title"/>
          </p:nvPr>
        </p:nvSpPr>
        <p:spPr/>
        <p:txBody>
          <a:bodyPr/>
          <a:lstStyle/>
          <a:p>
            <a:r>
              <a:rPr lang="en-US" sz="4000" b="1" smtClean="0">
                <a:solidFill>
                  <a:srgbClr val="FFFF00"/>
                </a:solidFill>
              </a:rPr>
              <a:t>Fetal death.</a:t>
            </a:r>
            <a:endParaRPr lang="fr-FR" sz="4000" smtClean="0">
              <a:solidFill>
                <a:srgbClr val="FFFF00"/>
              </a:solidFill>
            </a:endParaRPr>
          </a:p>
        </p:txBody>
      </p:sp>
      <p:sp>
        <p:nvSpPr>
          <p:cNvPr id="44035" name="Espace réservé du contenu 2"/>
          <p:cNvSpPr>
            <a:spLocks noGrp="1"/>
          </p:cNvSpPr>
          <p:nvPr>
            <p:ph idx="1"/>
          </p:nvPr>
        </p:nvSpPr>
        <p:spPr>
          <a:xfrm>
            <a:off x="457200" y="1571625"/>
            <a:ext cx="8229600" cy="5286375"/>
          </a:xfrm>
        </p:spPr>
        <p:txBody>
          <a:bodyPr/>
          <a:lstStyle/>
          <a:p>
            <a:r>
              <a:rPr lang="en-US" b="1" smtClean="0">
                <a:solidFill>
                  <a:schemeClr val="bg1"/>
                </a:solidFill>
              </a:rPr>
              <a:t>Fetal death often is associated with maternal complications of pregnancy, such as problems with amniotic fluid levels and blood disorders. </a:t>
            </a:r>
          </a:p>
          <a:p>
            <a:endParaRPr lang="en-US" b="1" smtClean="0">
              <a:solidFill>
                <a:schemeClr val="bg1"/>
              </a:solidFill>
            </a:endParaRPr>
          </a:p>
          <a:p>
            <a:r>
              <a:rPr lang="en-US" b="1" smtClean="0">
                <a:solidFill>
                  <a:schemeClr val="bg1"/>
                </a:solidFill>
              </a:rPr>
              <a:t>Also when birth defects, such as anencephalus, renal agenesis, and hydrocephalus, are present.</a:t>
            </a:r>
          </a:p>
          <a:p>
            <a:endParaRPr lang="en-US" b="1" smtClean="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p:txBody>
          <a:bodyPr/>
          <a:lstStyle/>
          <a:p>
            <a:r>
              <a:rPr lang="en-US" b="1" smtClean="0">
                <a:solidFill>
                  <a:srgbClr val="FFFF00"/>
                </a:solidFill>
              </a:rPr>
              <a:t>Fetal death.</a:t>
            </a:r>
            <a:endParaRPr lang="fr-FR" smtClean="0"/>
          </a:p>
        </p:txBody>
      </p:sp>
      <p:sp>
        <p:nvSpPr>
          <p:cNvPr id="45059" name="Espace réservé du contenu 2"/>
          <p:cNvSpPr>
            <a:spLocks noGrp="1"/>
          </p:cNvSpPr>
          <p:nvPr>
            <p:ph idx="1"/>
          </p:nvPr>
        </p:nvSpPr>
        <p:spPr>
          <a:xfrm>
            <a:off x="457200" y="1357313"/>
            <a:ext cx="8229600" cy="5500687"/>
          </a:xfrm>
        </p:spPr>
        <p:txBody>
          <a:bodyPr/>
          <a:lstStyle/>
          <a:p>
            <a:r>
              <a:rPr lang="en-US" b="1" smtClean="0">
                <a:solidFill>
                  <a:schemeClr val="bg1"/>
                </a:solidFill>
              </a:rPr>
              <a:t>Rates of fetal mortality are 35 percent greater than average in women who use tobacco during pregnancy and 77 percent higher in women who use alcohol.</a:t>
            </a:r>
          </a:p>
          <a:p>
            <a:endParaRPr lang="en-US" b="1" smtClean="0">
              <a:solidFill>
                <a:schemeClr val="bg1"/>
              </a:solidFill>
            </a:endParaRPr>
          </a:p>
          <a:p>
            <a:r>
              <a:rPr lang="en-US" b="1" smtClean="0">
                <a:solidFill>
                  <a:schemeClr val="bg1"/>
                </a:solidFill>
              </a:rPr>
              <a:t>Targeting prenatal risk screening and intervention to high-risk groups is critical to reducing this gap. </a:t>
            </a:r>
            <a:endParaRPr lang="fr-FR" b="1" smtClean="0">
              <a:solidFill>
                <a:schemeClr val="bg1"/>
              </a:solidFill>
            </a:endParaRPr>
          </a:p>
          <a:p>
            <a:endParaRPr lang="fr-FR" b="1" smtClean="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p:txBody>
          <a:bodyPr/>
          <a:lstStyle/>
          <a:p>
            <a:r>
              <a:rPr lang="fr-FR" b="1" smtClean="0">
                <a:solidFill>
                  <a:srgbClr val="FFFF00"/>
                </a:solidFill>
              </a:rPr>
              <a:t>Stillbirth (</a:t>
            </a:r>
            <a:r>
              <a:rPr lang="en-US" b="1" smtClean="0">
                <a:solidFill>
                  <a:srgbClr val="FFFF00"/>
                </a:solidFill>
              </a:rPr>
              <a:t>around in the dark)</a:t>
            </a:r>
            <a:r>
              <a:rPr lang="fr-FR" b="1" smtClean="0">
                <a:solidFill>
                  <a:srgbClr val="FFFF00"/>
                </a:solidFill>
              </a:rPr>
              <a:t> </a:t>
            </a:r>
          </a:p>
        </p:txBody>
      </p:sp>
      <p:sp>
        <p:nvSpPr>
          <p:cNvPr id="46083" name="Espace réservé du contenu 2"/>
          <p:cNvSpPr>
            <a:spLocks noGrp="1"/>
          </p:cNvSpPr>
          <p:nvPr>
            <p:ph idx="1"/>
          </p:nvPr>
        </p:nvSpPr>
        <p:spPr>
          <a:xfrm>
            <a:off x="457200" y="1143000"/>
            <a:ext cx="8472488" cy="5715000"/>
          </a:xfrm>
        </p:spPr>
        <p:txBody>
          <a:bodyPr/>
          <a:lstStyle/>
          <a:p>
            <a:r>
              <a:rPr lang="en-US" b="1" smtClean="0">
                <a:solidFill>
                  <a:schemeClr val="bg1"/>
                </a:solidFill>
              </a:rPr>
              <a:t>Information about 4 million neonatal deaths worldwide is limited, even less information is available for stillbirths (babies born dead in the last 12 weeks of pregnancy) and there are no systematic global estimates.</a:t>
            </a:r>
          </a:p>
          <a:p>
            <a:endParaRPr lang="en-US" b="1" smtClean="0">
              <a:solidFill>
                <a:schemeClr val="bg1"/>
              </a:solidFill>
            </a:endParaRPr>
          </a:p>
          <a:p>
            <a:r>
              <a:rPr lang="en-US" b="1" smtClean="0">
                <a:solidFill>
                  <a:schemeClr val="bg1"/>
                </a:solidFill>
              </a:rPr>
              <a:t>The numbers of stillbirths are high and regions in which most stillbirths occur, with under-reporting being a major challenge.</a:t>
            </a:r>
            <a:endParaRPr lang="fr-FR" b="1" smtClean="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US" sz="4000" b="1" dirty="0" smtClean="0">
                <a:solidFill>
                  <a:srgbClr val="FFFF00"/>
                </a:solidFill>
                <a:latin typeface="+mn-lt"/>
                <a:ea typeface="+mn-ea"/>
                <a:cs typeface="+mn-cs"/>
              </a:rPr>
              <a:t>Under-five mortality rate (U5MR) .</a:t>
            </a:r>
            <a:endParaRPr lang="fr-FR" sz="4000" b="1" dirty="0">
              <a:solidFill>
                <a:srgbClr val="FFFF00"/>
              </a:solidFill>
            </a:endParaRPr>
          </a:p>
        </p:txBody>
      </p:sp>
      <p:sp>
        <p:nvSpPr>
          <p:cNvPr id="47107" name="Espace réservé du contenu 2"/>
          <p:cNvSpPr>
            <a:spLocks noGrp="1"/>
          </p:cNvSpPr>
          <p:nvPr>
            <p:ph idx="1"/>
          </p:nvPr>
        </p:nvSpPr>
        <p:spPr>
          <a:xfrm>
            <a:off x="457200" y="1285875"/>
            <a:ext cx="8472488" cy="5572125"/>
          </a:xfrm>
        </p:spPr>
        <p:txBody>
          <a:bodyPr/>
          <a:lstStyle/>
          <a:p>
            <a:r>
              <a:rPr lang="en-US" b="1" smtClean="0">
                <a:solidFill>
                  <a:schemeClr val="bg1"/>
                </a:solidFill>
              </a:rPr>
              <a:t>Indicates the probability of dying between birth and exactly five years of age, expressed per 1,000 live births, if subject to current mortality rates.</a:t>
            </a:r>
          </a:p>
          <a:p>
            <a:endParaRPr lang="en-US" b="1" smtClean="0">
              <a:solidFill>
                <a:schemeClr val="bg1"/>
              </a:solidFill>
            </a:endParaRPr>
          </a:p>
          <a:p>
            <a:r>
              <a:rPr lang="en-US" b="1" smtClean="0">
                <a:solidFill>
                  <a:schemeClr val="bg1"/>
                </a:solidFill>
              </a:rPr>
              <a:t>It has several advantages as a barometer of child well-being in general and child health in particular. I</a:t>
            </a:r>
            <a:r>
              <a:rPr lang="en-US" smtClean="0">
                <a:solidFill>
                  <a:schemeClr val="bg1"/>
                </a:solidFill>
              </a:rPr>
              <a:t>t measures an ‘outcome’ of the development process.</a:t>
            </a:r>
          </a:p>
          <a:p>
            <a:endParaRPr lang="en-US" b="1" smtClean="0">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a:xfrm>
            <a:off x="457200" y="274638"/>
            <a:ext cx="8229600" cy="939800"/>
          </a:xfrm>
        </p:spPr>
        <p:txBody>
          <a:bodyPr/>
          <a:lstStyle/>
          <a:p>
            <a:r>
              <a:rPr lang="en-US" sz="4000" b="1" smtClean="0">
                <a:solidFill>
                  <a:srgbClr val="FFFF00"/>
                </a:solidFill>
              </a:rPr>
              <a:t>Under-five mortality rate (U5MR)</a:t>
            </a:r>
            <a:endParaRPr lang="fr-FR" sz="4000" smtClean="0"/>
          </a:p>
        </p:txBody>
      </p:sp>
      <p:sp>
        <p:nvSpPr>
          <p:cNvPr id="48131" name="Espace réservé du contenu 2"/>
          <p:cNvSpPr>
            <a:spLocks noGrp="1"/>
          </p:cNvSpPr>
          <p:nvPr>
            <p:ph idx="1"/>
          </p:nvPr>
        </p:nvSpPr>
        <p:spPr>
          <a:xfrm>
            <a:off x="457200" y="1600200"/>
            <a:ext cx="8229600" cy="5257800"/>
          </a:xfrm>
        </p:spPr>
        <p:txBody>
          <a:bodyPr/>
          <a:lstStyle/>
          <a:p>
            <a:r>
              <a:rPr lang="en-US" b="1" smtClean="0">
                <a:solidFill>
                  <a:srgbClr val="FFFF00"/>
                </a:solidFill>
              </a:rPr>
              <a:t>Is known to be the result of a wide variety of inputs: </a:t>
            </a:r>
          </a:p>
          <a:p>
            <a:endParaRPr lang="en-US" b="1" smtClean="0"/>
          </a:p>
          <a:p>
            <a:r>
              <a:rPr lang="en-US" b="1" smtClean="0">
                <a:solidFill>
                  <a:schemeClr val="bg1"/>
                </a:solidFill>
              </a:rPr>
              <a:t>nutritional status and the health knowledge of mothers; </a:t>
            </a:r>
          </a:p>
          <a:p>
            <a:r>
              <a:rPr lang="en-US" b="1" smtClean="0">
                <a:solidFill>
                  <a:schemeClr val="bg1"/>
                </a:solidFill>
              </a:rPr>
              <a:t>level of immunization and oral rehydration therapy; </a:t>
            </a:r>
          </a:p>
          <a:p>
            <a:r>
              <a:rPr lang="en-US" b="1" smtClean="0">
                <a:solidFill>
                  <a:schemeClr val="bg1"/>
                </a:solidFill>
              </a:rPr>
              <a:t>availability of maternal and child health services (including prenatal care); </a:t>
            </a:r>
          </a:p>
          <a:p>
            <a:endParaRPr lang="fr-FR" b="1"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p:cNvSpPr>
            <a:spLocks noGrp="1"/>
          </p:cNvSpPr>
          <p:nvPr>
            <p:ph type="title"/>
          </p:nvPr>
        </p:nvSpPr>
        <p:spPr/>
        <p:txBody>
          <a:bodyPr/>
          <a:lstStyle/>
          <a:p>
            <a:r>
              <a:rPr lang="en-US" sz="4000" b="1" smtClean="0">
                <a:solidFill>
                  <a:srgbClr val="FFFF00"/>
                </a:solidFill>
              </a:rPr>
              <a:t>Under-five mortality rate (U5MR)</a:t>
            </a:r>
            <a:endParaRPr lang="fr-FR" sz="4000" smtClean="0"/>
          </a:p>
        </p:txBody>
      </p:sp>
      <p:sp>
        <p:nvSpPr>
          <p:cNvPr id="49155" name="Espace réservé du contenu 2"/>
          <p:cNvSpPr>
            <a:spLocks noGrp="1"/>
          </p:cNvSpPr>
          <p:nvPr>
            <p:ph idx="1"/>
          </p:nvPr>
        </p:nvSpPr>
        <p:spPr>
          <a:xfrm>
            <a:off x="214313" y="1357313"/>
            <a:ext cx="8715375" cy="5500687"/>
          </a:xfrm>
        </p:spPr>
        <p:txBody>
          <a:bodyPr/>
          <a:lstStyle/>
          <a:p>
            <a:r>
              <a:rPr lang="en-US" b="1" smtClean="0">
                <a:solidFill>
                  <a:schemeClr val="bg1"/>
                </a:solidFill>
              </a:rPr>
              <a:t>Income and food availability in the family; </a:t>
            </a:r>
          </a:p>
          <a:p>
            <a:r>
              <a:rPr lang="en-US" b="1" smtClean="0">
                <a:solidFill>
                  <a:schemeClr val="bg1"/>
                </a:solidFill>
              </a:rPr>
              <a:t>Availability of safe drinking water and basic sanitation; </a:t>
            </a:r>
          </a:p>
          <a:p>
            <a:r>
              <a:rPr lang="en-US" b="1" smtClean="0">
                <a:solidFill>
                  <a:schemeClr val="bg1"/>
                </a:solidFill>
              </a:rPr>
              <a:t>Safety of the child’s environment, among other factors</a:t>
            </a:r>
          </a:p>
          <a:p>
            <a:endParaRPr lang="en-US" b="1" smtClean="0">
              <a:solidFill>
                <a:schemeClr val="bg1"/>
              </a:solidFill>
            </a:endParaRPr>
          </a:p>
          <a:p>
            <a:r>
              <a:rPr lang="en-US" b="1" smtClean="0">
                <a:solidFill>
                  <a:schemeClr val="bg1"/>
                </a:solidFill>
              </a:rPr>
              <a:t>U5MR is less susceptible to the fallacy due that  is a picture of the health status of the majority of children (and of society as a whole).</a:t>
            </a:r>
            <a:endParaRPr lang="fr-FR" b="1" smtClean="0">
              <a:solidFill>
                <a:schemeClr val="bg1"/>
              </a:solidFill>
            </a:endParaRPr>
          </a:p>
          <a:p>
            <a:endParaRPr lang="fr-FR" b="1" smtClean="0">
              <a:solidFill>
                <a:schemeClr val="bg1"/>
              </a:solidFill>
            </a:endParaRPr>
          </a:p>
          <a:p>
            <a:endParaRPr lang="fr-FR"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s-ES" b="1" smtClean="0">
                <a:solidFill>
                  <a:srgbClr val="FFFF00"/>
                </a:solidFill>
              </a:rPr>
              <a:t>Health.</a:t>
            </a:r>
            <a:endParaRPr lang="fr-FR" smtClean="0"/>
          </a:p>
        </p:txBody>
      </p:sp>
      <p:sp>
        <p:nvSpPr>
          <p:cNvPr id="5123" name="Espace réservé du contenu 2"/>
          <p:cNvSpPr>
            <a:spLocks noGrp="1"/>
          </p:cNvSpPr>
          <p:nvPr>
            <p:ph idx="1"/>
          </p:nvPr>
        </p:nvSpPr>
        <p:spPr>
          <a:xfrm>
            <a:off x="357188" y="1285875"/>
            <a:ext cx="8786812" cy="5572125"/>
          </a:xfrm>
        </p:spPr>
        <p:txBody>
          <a:bodyPr/>
          <a:lstStyle/>
          <a:p>
            <a:r>
              <a:rPr lang="en-US" altLang="ja-JP" b="1" smtClean="0">
                <a:solidFill>
                  <a:schemeClr val="bg1"/>
                </a:solidFill>
                <a:ea typeface="ＭＳ Ｐゴシック" pitchFamily="34" charset="-128"/>
              </a:rPr>
              <a:t>Physical and mental health, and well-being/social health, cannot exist independent. It belongs to interdependent dimensions.</a:t>
            </a:r>
            <a:r>
              <a:rPr lang="es-ES" altLang="ja-JP" b="1" smtClean="0">
                <a:solidFill>
                  <a:schemeClr val="bg1"/>
                </a:solidFill>
                <a:ea typeface="ＭＳ Ｐゴシック" pitchFamily="34" charset="-128"/>
              </a:rPr>
              <a:t> </a:t>
            </a:r>
          </a:p>
          <a:p>
            <a:endParaRPr lang="es-ES" b="1" smtClean="0">
              <a:solidFill>
                <a:schemeClr val="bg1"/>
              </a:solidFill>
              <a:ea typeface="ＭＳ Ｐゴシック" pitchFamily="34" charset="-128"/>
            </a:endParaRPr>
          </a:p>
          <a:p>
            <a:r>
              <a:rPr lang="en-US" altLang="ja-JP" b="1" smtClean="0">
                <a:solidFill>
                  <a:schemeClr val="bg1"/>
                </a:solidFill>
                <a:ea typeface="ＭＳ Ｐゴシック" pitchFamily="34" charset="-128"/>
              </a:rPr>
              <a:t>Health and disease exist  simultaneously and are mutually exclusive only if the health is defined restrictively</a:t>
            </a:r>
            <a:endParaRPr lang="en-US" b="1" smtClean="0">
              <a:solidFill>
                <a:schemeClr val="bg1"/>
              </a:solidFill>
            </a:endParaRPr>
          </a:p>
          <a:p>
            <a:endParaRPr lang="fr-FR"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a:xfrm>
            <a:off x="457200" y="274638"/>
            <a:ext cx="8229600" cy="939800"/>
          </a:xfrm>
        </p:spPr>
        <p:txBody>
          <a:bodyPr/>
          <a:lstStyle/>
          <a:p>
            <a:r>
              <a:rPr lang="fr-FR" sz="3600" b="1" smtClean="0">
                <a:solidFill>
                  <a:srgbClr val="FFFF00"/>
                </a:solidFill>
              </a:rPr>
              <a:t>Children &lt;  5 years mortality (2008).</a:t>
            </a:r>
          </a:p>
        </p:txBody>
      </p:sp>
      <p:sp>
        <p:nvSpPr>
          <p:cNvPr id="50179" name="Espace réservé du contenu 2"/>
          <p:cNvSpPr>
            <a:spLocks noGrp="1"/>
          </p:cNvSpPr>
          <p:nvPr>
            <p:ph idx="1"/>
          </p:nvPr>
        </p:nvSpPr>
        <p:spPr>
          <a:xfrm>
            <a:off x="457200" y="1143000"/>
            <a:ext cx="8229600" cy="5715000"/>
          </a:xfrm>
        </p:spPr>
        <p:txBody>
          <a:bodyPr/>
          <a:lstStyle/>
          <a:p>
            <a:r>
              <a:rPr lang="en-US" b="1" smtClean="0">
                <a:solidFill>
                  <a:schemeClr val="bg1"/>
                </a:solidFill>
              </a:rPr>
              <a:t>Globally, 80 percent of all child deaths to children under five are due to only a handful of </a:t>
            </a:r>
            <a:r>
              <a:rPr lang="fr-FR" b="1" smtClean="0">
                <a:solidFill>
                  <a:schemeClr val="bg1"/>
                </a:solidFill>
              </a:rPr>
              <a:t>causes: </a:t>
            </a:r>
          </a:p>
          <a:p>
            <a:r>
              <a:rPr lang="fr-FR" sz="2800" b="1" smtClean="0">
                <a:solidFill>
                  <a:schemeClr val="bg1"/>
                </a:solidFill>
              </a:rPr>
              <a:t>pneumonia (19 %), </a:t>
            </a:r>
          </a:p>
          <a:p>
            <a:r>
              <a:rPr lang="fr-FR" sz="2800" b="1" smtClean="0">
                <a:solidFill>
                  <a:schemeClr val="bg1"/>
                </a:solidFill>
              </a:rPr>
              <a:t>diarrhea (18 %), </a:t>
            </a:r>
          </a:p>
          <a:p>
            <a:r>
              <a:rPr lang="fr-FR" sz="2800" b="1" smtClean="0">
                <a:solidFill>
                  <a:schemeClr val="bg1"/>
                </a:solidFill>
              </a:rPr>
              <a:t>malaria (8 %), </a:t>
            </a:r>
          </a:p>
          <a:p>
            <a:r>
              <a:rPr lang="fr-FR" sz="2800" b="1" smtClean="0">
                <a:solidFill>
                  <a:schemeClr val="bg1"/>
                </a:solidFill>
              </a:rPr>
              <a:t>neonatal pneumonia </a:t>
            </a:r>
            <a:r>
              <a:rPr lang="en-US" sz="2800" b="1" smtClean="0">
                <a:solidFill>
                  <a:schemeClr val="bg1"/>
                </a:solidFill>
              </a:rPr>
              <a:t>or sepsis (10 %), </a:t>
            </a:r>
          </a:p>
          <a:p>
            <a:r>
              <a:rPr lang="en-US" sz="2800" b="1" smtClean="0">
                <a:solidFill>
                  <a:schemeClr val="bg1"/>
                </a:solidFill>
              </a:rPr>
              <a:t>pre-term delivery (10 %), </a:t>
            </a:r>
          </a:p>
          <a:p>
            <a:r>
              <a:rPr lang="en-US" sz="2800" b="1" smtClean="0">
                <a:solidFill>
                  <a:schemeClr val="bg1"/>
                </a:solidFill>
              </a:rPr>
              <a:t>asphyxia at birth (8 %), </a:t>
            </a:r>
          </a:p>
          <a:p>
            <a:r>
              <a:rPr lang="en-US" sz="2800" b="1" smtClean="0">
                <a:solidFill>
                  <a:schemeClr val="bg1"/>
                </a:solidFill>
              </a:rPr>
              <a:t>measles (4 %), </a:t>
            </a:r>
          </a:p>
          <a:p>
            <a:r>
              <a:rPr lang="en-US" sz="2800" b="1" smtClean="0">
                <a:solidFill>
                  <a:schemeClr val="bg1"/>
                </a:solidFill>
              </a:rPr>
              <a:t>HIV/AIDS (3 %).</a:t>
            </a:r>
            <a:endParaRPr lang="fr-FR" sz="2800" b="1" smtClean="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ChangeArrowheads="1"/>
          </p:cNvSpPr>
          <p:nvPr/>
        </p:nvSpPr>
        <p:spPr bwMode="auto">
          <a:xfrm>
            <a:off x="914400" y="1676400"/>
            <a:ext cx="7696200" cy="4953000"/>
          </a:xfrm>
          <a:prstGeom prst="rect">
            <a:avLst/>
          </a:prstGeom>
          <a:solidFill>
            <a:srgbClr val="FFFFE1"/>
          </a:solidFill>
          <a:ln w="9525">
            <a:noFill/>
            <a:miter lim="800000"/>
            <a:headEnd/>
            <a:tailEnd/>
          </a:ln>
          <a:effectLst/>
        </p:spPr>
        <p:txBody>
          <a:bodyPr wrap="none" anchor="ctr"/>
          <a:lstStyle/>
          <a:p>
            <a:pPr algn="ctr" eaLnBrk="0" hangingPunct="0">
              <a:spcBef>
                <a:spcPct val="50000"/>
              </a:spcBef>
              <a:buFont typeface="Wingdings" pitchFamily="2" charset="2"/>
              <a:buNone/>
            </a:pPr>
            <a:endParaRPr lang="en-GB" sz="4000" b="1">
              <a:latin typeface="Times New Roman" pitchFamily="18" charset="0"/>
              <a:cs typeface="Arial" charset="0"/>
            </a:endParaRPr>
          </a:p>
        </p:txBody>
      </p:sp>
      <p:sp>
        <p:nvSpPr>
          <p:cNvPr id="465923" name="Rectangle 3"/>
          <p:cNvSpPr>
            <a:spLocks noChangeArrowheads="1"/>
          </p:cNvSpPr>
          <p:nvPr/>
        </p:nvSpPr>
        <p:spPr bwMode="auto">
          <a:xfrm>
            <a:off x="2133600" y="2133600"/>
            <a:ext cx="5619750" cy="3479800"/>
          </a:xfrm>
          <a:prstGeom prst="rect">
            <a:avLst/>
          </a:prstGeom>
          <a:solidFill>
            <a:srgbClr val="FFFFFF"/>
          </a:solidFill>
          <a:ln w="9525">
            <a:noFill/>
            <a:miter lim="800000"/>
            <a:headEnd/>
            <a:tailEnd/>
          </a:ln>
        </p:spPr>
        <p:txBody>
          <a:bodyPr/>
          <a:lstStyle/>
          <a:p>
            <a:endParaRPr lang="ar-JO"/>
          </a:p>
        </p:txBody>
      </p:sp>
      <p:sp>
        <p:nvSpPr>
          <p:cNvPr id="465924" name="Rectangle 4"/>
          <p:cNvSpPr>
            <a:spLocks noChangeArrowheads="1"/>
          </p:cNvSpPr>
          <p:nvPr/>
        </p:nvSpPr>
        <p:spPr bwMode="auto">
          <a:xfrm>
            <a:off x="2557463" y="4662488"/>
            <a:ext cx="574675" cy="962025"/>
          </a:xfrm>
          <a:prstGeom prst="rect">
            <a:avLst/>
          </a:prstGeom>
          <a:solidFill>
            <a:srgbClr val="FF0000"/>
          </a:solidFill>
          <a:ln w="9525">
            <a:noFill/>
            <a:miter lim="800000"/>
            <a:headEnd/>
            <a:tailEnd/>
          </a:ln>
        </p:spPr>
        <p:txBody>
          <a:bodyPr/>
          <a:lstStyle/>
          <a:p>
            <a:endParaRPr lang="ar-JO"/>
          </a:p>
        </p:txBody>
      </p:sp>
      <p:sp>
        <p:nvSpPr>
          <p:cNvPr id="465925" name="Rectangle 5"/>
          <p:cNvSpPr>
            <a:spLocks noChangeArrowheads="1"/>
          </p:cNvSpPr>
          <p:nvPr/>
        </p:nvSpPr>
        <p:spPr bwMode="auto">
          <a:xfrm>
            <a:off x="3986213" y="4770438"/>
            <a:ext cx="574675" cy="854075"/>
          </a:xfrm>
          <a:prstGeom prst="rect">
            <a:avLst/>
          </a:prstGeom>
          <a:solidFill>
            <a:srgbClr val="FF0000"/>
          </a:solidFill>
          <a:ln w="9525">
            <a:noFill/>
            <a:miter lim="800000"/>
            <a:headEnd/>
            <a:tailEnd/>
          </a:ln>
        </p:spPr>
        <p:txBody>
          <a:bodyPr/>
          <a:lstStyle/>
          <a:p>
            <a:endParaRPr lang="ar-JO"/>
          </a:p>
        </p:txBody>
      </p:sp>
      <p:sp>
        <p:nvSpPr>
          <p:cNvPr id="465926" name="Rectangle 6"/>
          <p:cNvSpPr>
            <a:spLocks noChangeArrowheads="1"/>
          </p:cNvSpPr>
          <p:nvPr/>
        </p:nvSpPr>
        <p:spPr bwMode="auto">
          <a:xfrm>
            <a:off x="5416550" y="5310188"/>
            <a:ext cx="569913" cy="314325"/>
          </a:xfrm>
          <a:prstGeom prst="rect">
            <a:avLst/>
          </a:prstGeom>
          <a:solidFill>
            <a:srgbClr val="FF0000"/>
          </a:solidFill>
          <a:ln w="9525">
            <a:noFill/>
            <a:miter lim="800000"/>
            <a:headEnd/>
            <a:tailEnd/>
          </a:ln>
        </p:spPr>
        <p:txBody>
          <a:bodyPr/>
          <a:lstStyle/>
          <a:p>
            <a:endParaRPr lang="ar-JO"/>
          </a:p>
        </p:txBody>
      </p:sp>
      <p:sp>
        <p:nvSpPr>
          <p:cNvPr id="465927" name="Rectangle 7"/>
          <p:cNvSpPr>
            <a:spLocks noChangeArrowheads="1"/>
          </p:cNvSpPr>
          <p:nvPr/>
        </p:nvSpPr>
        <p:spPr bwMode="auto">
          <a:xfrm>
            <a:off x="6842125" y="5418138"/>
            <a:ext cx="573088" cy="206375"/>
          </a:xfrm>
          <a:prstGeom prst="rect">
            <a:avLst/>
          </a:prstGeom>
          <a:solidFill>
            <a:srgbClr val="FF0000"/>
          </a:solidFill>
          <a:ln w="9525">
            <a:noFill/>
            <a:miter lim="800000"/>
            <a:headEnd/>
            <a:tailEnd/>
          </a:ln>
        </p:spPr>
        <p:txBody>
          <a:bodyPr/>
          <a:lstStyle/>
          <a:p>
            <a:endParaRPr lang="ar-JO"/>
          </a:p>
        </p:txBody>
      </p:sp>
      <p:sp>
        <p:nvSpPr>
          <p:cNvPr id="465928" name="Rectangle 8"/>
          <p:cNvSpPr>
            <a:spLocks noChangeArrowheads="1"/>
          </p:cNvSpPr>
          <p:nvPr/>
        </p:nvSpPr>
        <p:spPr bwMode="auto">
          <a:xfrm>
            <a:off x="2557463" y="4122738"/>
            <a:ext cx="574675" cy="539750"/>
          </a:xfrm>
          <a:prstGeom prst="rect">
            <a:avLst/>
          </a:prstGeom>
          <a:solidFill>
            <a:srgbClr val="0000FF"/>
          </a:solidFill>
          <a:ln w="9525">
            <a:noFill/>
            <a:miter lim="800000"/>
            <a:headEnd/>
            <a:tailEnd/>
          </a:ln>
        </p:spPr>
        <p:txBody>
          <a:bodyPr/>
          <a:lstStyle/>
          <a:p>
            <a:endParaRPr lang="ar-JO"/>
          </a:p>
        </p:txBody>
      </p:sp>
      <p:sp>
        <p:nvSpPr>
          <p:cNvPr id="465929" name="Rectangle 9"/>
          <p:cNvSpPr>
            <a:spLocks noChangeArrowheads="1"/>
          </p:cNvSpPr>
          <p:nvPr/>
        </p:nvSpPr>
        <p:spPr bwMode="auto">
          <a:xfrm>
            <a:off x="3986213" y="4286250"/>
            <a:ext cx="574675" cy="484188"/>
          </a:xfrm>
          <a:prstGeom prst="rect">
            <a:avLst/>
          </a:prstGeom>
          <a:solidFill>
            <a:srgbClr val="0000FF"/>
          </a:solidFill>
          <a:ln w="9525">
            <a:noFill/>
            <a:miter lim="800000"/>
            <a:headEnd/>
            <a:tailEnd/>
          </a:ln>
        </p:spPr>
        <p:txBody>
          <a:bodyPr/>
          <a:lstStyle/>
          <a:p>
            <a:endParaRPr lang="ar-JO"/>
          </a:p>
        </p:txBody>
      </p:sp>
      <p:sp>
        <p:nvSpPr>
          <p:cNvPr id="465930" name="Rectangle 10"/>
          <p:cNvSpPr>
            <a:spLocks noChangeArrowheads="1"/>
          </p:cNvSpPr>
          <p:nvPr/>
        </p:nvSpPr>
        <p:spPr bwMode="auto">
          <a:xfrm>
            <a:off x="5416550" y="5267325"/>
            <a:ext cx="569913" cy="42863"/>
          </a:xfrm>
          <a:prstGeom prst="rect">
            <a:avLst/>
          </a:prstGeom>
          <a:solidFill>
            <a:srgbClr val="0000FF"/>
          </a:solidFill>
          <a:ln w="9525">
            <a:noFill/>
            <a:miter lim="800000"/>
            <a:headEnd/>
            <a:tailEnd/>
          </a:ln>
        </p:spPr>
        <p:txBody>
          <a:bodyPr/>
          <a:lstStyle/>
          <a:p>
            <a:endParaRPr lang="ar-JO"/>
          </a:p>
        </p:txBody>
      </p:sp>
      <p:sp>
        <p:nvSpPr>
          <p:cNvPr id="465931" name="Rectangle 11"/>
          <p:cNvSpPr>
            <a:spLocks noChangeArrowheads="1"/>
          </p:cNvSpPr>
          <p:nvPr/>
        </p:nvSpPr>
        <p:spPr bwMode="auto">
          <a:xfrm>
            <a:off x="6842125" y="5364163"/>
            <a:ext cx="573088" cy="53975"/>
          </a:xfrm>
          <a:prstGeom prst="rect">
            <a:avLst/>
          </a:prstGeom>
          <a:solidFill>
            <a:srgbClr val="0000FF"/>
          </a:solidFill>
          <a:ln w="9525">
            <a:noFill/>
            <a:miter lim="800000"/>
            <a:headEnd/>
            <a:tailEnd/>
          </a:ln>
        </p:spPr>
        <p:txBody>
          <a:bodyPr/>
          <a:lstStyle/>
          <a:p>
            <a:endParaRPr lang="ar-JO"/>
          </a:p>
        </p:txBody>
      </p:sp>
      <p:sp>
        <p:nvSpPr>
          <p:cNvPr id="465932" name="Rectangle 12"/>
          <p:cNvSpPr>
            <a:spLocks noChangeArrowheads="1"/>
          </p:cNvSpPr>
          <p:nvPr/>
        </p:nvSpPr>
        <p:spPr bwMode="auto">
          <a:xfrm>
            <a:off x="2557463" y="2611438"/>
            <a:ext cx="574675" cy="1511300"/>
          </a:xfrm>
          <a:prstGeom prst="rect">
            <a:avLst/>
          </a:prstGeom>
          <a:solidFill>
            <a:srgbClr val="008080"/>
          </a:solidFill>
          <a:ln w="9525">
            <a:noFill/>
            <a:miter lim="800000"/>
            <a:headEnd/>
            <a:tailEnd/>
          </a:ln>
        </p:spPr>
        <p:txBody>
          <a:bodyPr/>
          <a:lstStyle/>
          <a:p>
            <a:endParaRPr lang="ar-JO"/>
          </a:p>
        </p:txBody>
      </p:sp>
      <p:sp>
        <p:nvSpPr>
          <p:cNvPr id="465933" name="Rectangle 13"/>
          <p:cNvSpPr>
            <a:spLocks noChangeArrowheads="1"/>
          </p:cNvSpPr>
          <p:nvPr/>
        </p:nvSpPr>
        <p:spPr bwMode="auto">
          <a:xfrm>
            <a:off x="3986213" y="3463925"/>
            <a:ext cx="574675" cy="822325"/>
          </a:xfrm>
          <a:prstGeom prst="rect">
            <a:avLst/>
          </a:prstGeom>
          <a:solidFill>
            <a:srgbClr val="008080"/>
          </a:solidFill>
          <a:ln w="9525">
            <a:noFill/>
            <a:miter lim="800000"/>
            <a:headEnd/>
            <a:tailEnd/>
          </a:ln>
        </p:spPr>
        <p:txBody>
          <a:bodyPr/>
          <a:lstStyle/>
          <a:p>
            <a:endParaRPr lang="ar-JO"/>
          </a:p>
        </p:txBody>
      </p:sp>
      <p:sp>
        <p:nvSpPr>
          <p:cNvPr id="465934" name="Rectangle 14"/>
          <p:cNvSpPr>
            <a:spLocks noChangeArrowheads="1"/>
          </p:cNvSpPr>
          <p:nvPr/>
        </p:nvSpPr>
        <p:spPr bwMode="auto">
          <a:xfrm>
            <a:off x="5416550" y="5105400"/>
            <a:ext cx="569913" cy="161925"/>
          </a:xfrm>
          <a:prstGeom prst="rect">
            <a:avLst/>
          </a:prstGeom>
          <a:solidFill>
            <a:srgbClr val="008080"/>
          </a:solidFill>
          <a:ln w="9525">
            <a:noFill/>
            <a:miter lim="800000"/>
            <a:headEnd/>
            <a:tailEnd/>
          </a:ln>
        </p:spPr>
        <p:txBody>
          <a:bodyPr/>
          <a:lstStyle/>
          <a:p>
            <a:endParaRPr lang="ar-JO"/>
          </a:p>
        </p:txBody>
      </p:sp>
      <p:sp>
        <p:nvSpPr>
          <p:cNvPr id="465935" name="Rectangle 15"/>
          <p:cNvSpPr>
            <a:spLocks noChangeArrowheads="1"/>
          </p:cNvSpPr>
          <p:nvPr/>
        </p:nvSpPr>
        <p:spPr bwMode="auto">
          <a:xfrm>
            <a:off x="6842125" y="5278438"/>
            <a:ext cx="573088" cy="85725"/>
          </a:xfrm>
          <a:prstGeom prst="rect">
            <a:avLst/>
          </a:prstGeom>
          <a:solidFill>
            <a:srgbClr val="008080"/>
          </a:solidFill>
          <a:ln w="9525">
            <a:noFill/>
            <a:miter lim="800000"/>
            <a:headEnd/>
            <a:tailEnd/>
          </a:ln>
        </p:spPr>
        <p:txBody>
          <a:bodyPr/>
          <a:lstStyle/>
          <a:p>
            <a:endParaRPr lang="ar-JO"/>
          </a:p>
        </p:txBody>
      </p:sp>
      <p:sp>
        <p:nvSpPr>
          <p:cNvPr id="465936" name="Line 16"/>
          <p:cNvSpPr>
            <a:spLocks noChangeShapeType="1"/>
          </p:cNvSpPr>
          <p:nvPr/>
        </p:nvSpPr>
        <p:spPr bwMode="auto">
          <a:xfrm>
            <a:off x="2132013" y="2200275"/>
            <a:ext cx="1587" cy="3424238"/>
          </a:xfrm>
          <a:prstGeom prst="line">
            <a:avLst/>
          </a:prstGeom>
          <a:noFill/>
          <a:ln w="0">
            <a:solidFill>
              <a:srgbClr val="000000"/>
            </a:solidFill>
            <a:round/>
            <a:headEnd/>
            <a:tailEnd/>
          </a:ln>
        </p:spPr>
        <p:txBody>
          <a:bodyPr/>
          <a:lstStyle/>
          <a:p>
            <a:endParaRPr lang="ar-JO"/>
          </a:p>
        </p:txBody>
      </p:sp>
      <p:sp>
        <p:nvSpPr>
          <p:cNvPr id="465937" name="Line 17"/>
          <p:cNvSpPr>
            <a:spLocks noChangeShapeType="1"/>
          </p:cNvSpPr>
          <p:nvPr/>
        </p:nvSpPr>
        <p:spPr bwMode="auto">
          <a:xfrm>
            <a:off x="1871663" y="5624513"/>
            <a:ext cx="33337" cy="1587"/>
          </a:xfrm>
          <a:prstGeom prst="line">
            <a:avLst/>
          </a:prstGeom>
          <a:noFill/>
          <a:ln w="0">
            <a:solidFill>
              <a:srgbClr val="000000"/>
            </a:solidFill>
            <a:round/>
            <a:headEnd/>
            <a:tailEnd/>
          </a:ln>
        </p:spPr>
        <p:txBody>
          <a:bodyPr/>
          <a:lstStyle/>
          <a:p>
            <a:endParaRPr lang="ar-JO"/>
          </a:p>
        </p:txBody>
      </p:sp>
      <p:sp>
        <p:nvSpPr>
          <p:cNvPr id="465938" name="Line 18"/>
          <p:cNvSpPr>
            <a:spLocks noChangeShapeType="1"/>
          </p:cNvSpPr>
          <p:nvPr/>
        </p:nvSpPr>
        <p:spPr bwMode="auto">
          <a:xfrm>
            <a:off x="1871663" y="4943475"/>
            <a:ext cx="33337" cy="1588"/>
          </a:xfrm>
          <a:prstGeom prst="line">
            <a:avLst/>
          </a:prstGeom>
          <a:noFill/>
          <a:ln w="0">
            <a:solidFill>
              <a:srgbClr val="000000"/>
            </a:solidFill>
            <a:round/>
            <a:headEnd/>
            <a:tailEnd/>
          </a:ln>
        </p:spPr>
        <p:txBody>
          <a:bodyPr/>
          <a:lstStyle/>
          <a:p>
            <a:endParaRPr lang="ar-JO"/>
          </a:p>
        </p:txBody>
      </p:sp>
      <p:sp>
        <p:nvSpPr>
          <p:cNvPr id="465939" name="Line 19"/>
          <p:cNvSpPr>
            <a:spLocks noChangeShapeType="1"/>
          </p:cNvSpPr>
          <p:nvPr/>
        </p:nvSpPr>
        <p:spPr bwMode="auto">
          <a:xfrm>
            <a:off x="1871663" y="4252913"/>
            <a:ext cx="33337" cy="1587"/>
          </a:xfrm>
          <a:prstGeom prst="line">
            <a:avLst/>
          </a:prstGeom>
          <a:noFill/>
          <a:ln w="0">
            <a:solidFill>
              <a:srgbClr val="000000"/>
            </a:solidFill>
            <a:round/>
            <a:headEnd/>
            <a:tailEnd/>
          </a:ln>
        </p:spPr>
        <p:txBody>
          <a:bodyPr/>
          <a:lstStyle/>
          <a:p>
            <a:endParaRPr lang="ar-JO"/>
          </a:p>
        </p:txBody>
      </p:sp>
      <p:sp>
        <p:nvSpPr>
          <p:cNvPr id="465940" name="Line 20"/>
          <p:cNvSpPr>
            <a:spLocks noChangeShapeType="1"/>
          </p:cNvSpPr>
          <p:nvPr/>
        </p:nvSpPr>
        <p:spPr bwMode="auto">
          <a:xfrm>
            <a:off x="1871663" y="3571875"/>
            <a:ext cx="33337" cy="1588"/>
          </a:xfrm>
          <a:prstGeom prst="line">
            <a:avLst/>
          </a:prstGeom>
          <a:noFill/>
          <a:ln w="0">
            <a:solidFill>
              <a:srgbClr val="000000"/>
            </a:solidFill>
            <a:round/>
            <a:headEnd/>
            <a:tailEnd/>
          </a:ln>
        </p:spPr>
        <p:txBody>
          <a:bodyPr/>
          <a:lstStyle/>
          <a:p>
            <a:endParaRPr lang="ar-JO"/>
          </a:p>
        </p:txBody>
      </p:sp>
      <p:sp>
        <p:nvSpPr>
          <p:cNvPr id="465941" name="Line 21"/>
          <p:cNvSpPr>
            <a:spLocks noChangeShapeType="1"/>
          </p:cNvSpPr>
          <p:nvPr/>
        </p:nvSpPr>
        <p:spPr bwMode="auto">
          <a:xfrm>
            <a:off x="1871663" y="2881313"/>
            <a:ext cx="33337" cy="1587"/>
          </a:xfrm>
          <a:prstGeom prst="line">
            <a:avLst/>
          </a:prstGeom>
          <a:noFill/>
          <a:ln w="0">
            <a:solidFill>
              <a:srgbClr val="000000"/>
            </a:solidFill>
            <a:round/>
            <a:headEnd/>
            <a:tailEnd/>
          </a:ln>
        </p:spPr>
        <p:txBody>
          <a:bodyPr/>
          <a:lstStyle/>
          <a:p>
            <a:endParaRPr lang="ar-JO"/>
          </a:p>
        </p:txBody>
      </p:sp>
      <p:sp>
        <p:nvSpPr>
          <p:cNvPr id="465942" name="Line 22"/>
          <p:cNvSpPr>
            <a:spLocks noChangeShapeType="1"/>
          </p:cNvSpPr>
          <p:nvPr/>
        </p:nvSpPr>
        <p:spPr bwMode="auto">
          <a:xfrm>
            <a:off x="1871663" y="2200275"/>
            <a:ext cx="33337" cy="1588"/>
          </a:xfrm>
          <a:prstGeom prst="line">
            <a:avLst/>
          </a:prstGeom>
          <a:noFill/>
          <a:ln w="0">
            <a:solidFill>
              <a:srgbClr val="000000"/>
            </a:solidFill>
            <a:round/>
            <a:headEnd/>
            <a:tailEnd/>
          </a:ln>
        </p:spPr>
        <p:txBody>
          <a:bodyPr/>
          <a:lstStyle/>
          <a:p>
            <a:endParaRPr lang="ar-JO"/>
          </a:p>
        </p:txBody>
      </p:sp>
      <p:sp>
        <p:nvSpPr>
          <p:cNvPr id="465943" name="Line 23"/>
          <p:cNvSpPr>
            <a:spLocks noChangeShapeType="1"/>
          </p:cNvSpPr>
          <p:nvPr/>
        </p:nvSpPr>
        <p:spPr bwMode="auto">
          <a:xfrm>
            <a:off x="2136775" y="5624513"/>
            <a:ext cx="5711825" cy="1587"/>
          </a:xfrm>
          <a:prstGeom prst="line">
            <a:avLst/>
          </a:prstGeom>
          <a:noFill/>
          <a:ln w="0">
            <a:solidFill>
              <a:srgbClr val="000000"/>
            </a:solidFill>
            <a:round/>
            <a:headEnd/>
            <a:tailEnd/>
          </a:ln>
        </p:spPr>
        <p:txBody>
          <a:bodyPr/>
          <a:lstStyle/>
          <a:p>
            <a:endParaRPr lang="ar-JO"/>
          </a:p>
        </p:txBody>
      </p:sp>
      <p:sp>
        <p:nvSpPr>
          <p:cNvPr id="465944" name="Rectangle 24"/>
          <p:cNvSpPr>
            <a:spLocks noChangeArrowheads="1"/>
          </p:cNvSpPr>
          <p:nvPr/>
        </p:nvSpPr>
        <p:spPr bwMode="auto">
          <a:xfrm>
            <a:off x="1835150" y="5548313"/>
            <a:ext cx="69850" cy="152400"/>
          </a:xfrm>
          <a:prstGeom prst="rect">
            <a:avLst/>
          </a:prstGeom>
          <a:noFill/>
          <a:ln w="9525">
            <a:noFill/>
            <a:miter lim="800000"/>
            <a:headEnd/>
            <a:tailEnd/>
          </a:ln>
        </p:spPr>
        <p:txBody>
          <a:bodyPr wrap="none" lIns="0" tIns="0" rIns="0" bIns="0">
            <a:spAutoFit/>
          </a:bodyPr>
          <a:lstStyle/>
          <a:p>
            <a:pPr eaLnBrk="0" hangingPunct="0">
              <a:spcBef>
                <a:spcPct val="50000"/>
              </a:spcBef>
              <a:buFont typeface="Wingdings" pitchFamily="2" charset="2"/>
              <a:buNone/>
            </a:pPr>
            <a:r>
              <a:rPr lang="en-GB" sz="1000">
                <a:solidFill>
                  <a:srgbClr val="000000"/>
                </a:solidFill>
                <a:cs typeface="Arial" charset="0"/>
              </a:rPr>
              <a:t>0</a:t>
            </a:r>
            <a:endParaRPr lang="en-GB" sz="1400" b="1">
              <a:latin typeface="Times New Roman" pitchFamily="18" charset="0"/>
              <a:cs typeface="Arial" charset="0"/>
            </a:endParaRPr>
          </a:p>
        </p:txBody>
      </p:sp>
      <p:sp>
        <p:nvSpPr>
          <p:cNvPr id="465945" name="Rectangle 25"/>
          <p:cNvSpPr>
            <a:spLocks noChangeArrowheads="1"/>
          </p:cNvSpPr>
          <p:nvPr/>
        </p:nvSpPr>
        <p:spPr bwMode="auto">
          <a:xfrm>
            <a:off x="1765300" y="4867275"/>
            <a:ext cx="139700" cy="152400"/>
          </a:xfrm>
          <a:prstGeom prst="rect">
            <a:avLst/>
          </a:prstGeom>
          <a:noFill/>
          <a:ln w="9525">
            <a:noFill/>
            <a:miter lim="800000"/>
            <a:headEnd/>
            <a:tailEnd/>
          </a:ln>
        </p:spPr>
        <p:txBody>
          <a:bodyPr wrap="none" lIns="0" tIns="0" rIns="0" bIns="0">
            <a:spAutoFit/>
          </a:bodyPr>
          <a:lstStyle/>
          <a:p>
            <a:pPr eaLnBrk="0" hangingPunct="0">
              <a:spcBef>
                <a:spcPct val="50000"/>
              </a:spcBef>
              <a:buFont typeface="Wingdings" pitchFamily="2" charset="2"/>
              <a:buNone/>
            </a:pPr>
            <a:r>
              <a:rPr lang="en-GB" sz="1000">
                <a:solidFill>
                  <a:srgbClr val="000000"/>
                </a:solidFill>
                <a:cs typeface="Arial" charset="0"/>
              </a:rPr>
              <a:t>20</a:t>
            </a:r>
            <a:endParaRPr lang="en-GB" sz="1400" b="1">
              <a:latin typeface="Times New Roman" pitchFamily="18" charset="0"/>
              <a:cs typeface="Arial" charset="0"/>
            </a:endParaRPr>
          </a:p>
        </p:txBody>
      </p:sp>
      <p:sp>
        <p:nvSpPr>
          <p:cNvPr id="465946" name="Rectangle 26"/>
          <p:cNvSpPr>
            <a:spLocks noChangeArrowheads="1"/>
          </p:cNvSpPr>
          <p:nvPr/>
        </p:nvSpPr>
        <p:spPr bwMode="auto">
          <a:xfrm>
            <a:off x="1765300" y="4176713"/>
            <a:ext cx="139700" cy="152400"/>
          </a:xfrm>
          <a:prstGeom prst="rect">
            <a:avLst/>
          </a:prstGeom>
          <a:noFill/>
          <a:ln w="9525">
            <a:noFill/>
            <a:miter lim="800000"/>
            <a:headEnd/>
            <a:tailEnd/>
          </a:ln>
        </p:spPr>
        <p:txBody>
          <a:bodyPr wrap="none" lIns="0" tIns="0" rIns="0" bIns="0">
            <a:spAutoFit/>
          </a:bodyPr>
          <a:lstStyle/>
          <a:p>
            <a:pPr eaLnBrk="0" hangingPunct="0">
              <a:spcBef>
                <a:spcPct val="50000"/>
              </a:spcBef>
              <a:buFont typeface="Wingdings" pitchFamily="2" charset="2"/>
              <a:buNone/>
            </a:pPr>
            <a:r>
              <a:rPr lang="en-GB" sz="1000">
                <a:solidFill>
                  <a:srgbClr val="000000"/>
                </a:solidFill>
                <a:cs typeface="Arial" charset="0"/>
              </a:rPr>
              <a:t>40</a:t>
            </a:r>
            <a:endParaRPr lang="en-GB" sz="1400" b="1">
              <a:latin typeface="Times New Roman" pitchFamily="18" charset="0"/>
              <a:cs typeface="Arial" charset="0"/>
            </a:endParaRPr>
          </a:p>
        </p:txBody>
      </p:sp>
      <p:sp>
        <p:nvSpPr>
          <p:cNvPr id="465947" name="Rectangle 27"/>
          <p:cNvSpPr>
            <a:spLocks noChangeArrowheads="1"/>
          </p:cNvSpPr>
          <p:nvPr/>
        </p:nvSpPr>
        <p:spPr bwMode="auto">
          <a:xfrm>
            <a:off x="1765300" y="3497263"/>
            <a:ext cx="139700" cy="152400"/>
          </a:xfrm>
          <a:prstGeom prst="rect">
            <a:avLst/>
          </a:prstGeom>
          <a:noFill/>
          <a:ln w="9525">
            <a:noFill/>
            <a:miter lim="800000"/>
            <a:headEnd/>
            <a:tailEnd/>
          </a:ln>
        </p:spPr>
        <p:txBody>
          <a:bodyPr wrap="none" lIns="0" tIns="0" rIns="0" bIns="0">
            <a:spAutoFit/>
          </a:bodyPr>
          <a:lstStyle/>
          <a:p>
            <a:pPr eaLnBrk="0" hangingPunct="0">
              <a:spcBef>
                <a:spcPct val="50000"/>
              </a:spcBef>
              <a:buFont typeface="Wingdings" pitchFamily="2" charset="2"/>
              <a:buNone/>
            </a:pPr>
            <a:r>
              <a:rPr lang="en-GB" sz="1000">
                <a:solidFill>
                  <a:srgbClr val="000000"/>
                </a:solidFill>
                <a:cs typeface="Arial" charset="0"/>
              </a:rPr>
              <a:t>60</a:t>
            </a:r>
            <a:endParaRPr lang="en-GB" sz="1400" b="1">
              <a:latin typeface="Times New Roman" pitchFamily="18" charset="0"/>
              <a:cs typeface="Arial" charset="0"/>
            </a:endParaRPr>
          </a:p>
        </p:txBody>
      </p:sp>
      <p:sp>
        <p:nvSpPr>
          <p:cNvPr id="465948" name="Rectangle 28"/>
          <p:cNvSpPr>
            <a:spLocks noChangeArrowheads="1"/>
          </p:cNvSpPr>
          <p:nvPr/>
        </p:nvSpPr>
        <p:spPr bwMode="auto">
          <a:xfrm>
            <a:off x="1765300" y="2806700"/>
            <a:ext cx="139700" cy="152400"/>
          </a:xfrm>
          <a:prstGeom prst="rect">
            <a:avLst/>
          </a:prstGeom>
          <a:noFill/>
          <a:ln w="9525">
            <a:noFill/>
            <a:miter lim="800000"/>
            <a:headEnd/>
            <a:tailEnd/>
          </a:ln>
        </p:spPr>
        <p:txBody>
          <a:bodyPr wrap="none" lIns="0" tIns="0" rIns="0" bIns="0">
            <a:spAutoFit/>
          </a:bodyPr>
          <a:lstStyle/>
          <a:p>
            <a:pPr eaLnBrk="0" hangingPunct="0">
              <a:spcBef>
                <a:spcPct val="50000"/>
              </a:spcBef>
              <a:buFont typeface="Wingdings" pitchFamily="2" charset="2"/>
              <a:buNone/>
            </a:pPr>
            <a:r>
              <a:rPr lang="en-GB" sz="1000">
                <a:solidFill>
                  <a:srgbClr val="000000"/>
                </a:solidFill>
                <a:cs typeface="Arial" charset="0"/>
              </a:rPr>
              <a:t>80</a:t>
            </a:r>
            <a:endParaRPr lang="en-GB" sz="1400" b="1">
              <a:latin typeface="Times New Roman" pitchFamily="18" charset="0"/>
              <a:cs typeface="Arial" charset="0"/>
            </a:endParaRPr>
          </a:p>
        </p:txBody>
      </p:sp>
      <p:sp>
        <p:nvSpPr>
          <p:cNvPr id="465949" name="Rectangle 29"/>
          <p:cNvSpPr>
            <a:spLocks noChangeArrowheads="1"/>
          </p:cNvSpPr>
          <p:nvPr/>
        </p:nvSpPr>
        <p:spPr bwMode="auto">
          <a:xfrm>
            <a:off x="1695450" y="2125663"/>
            <a:ext cx="209550" cy="152400"/>
          </a:xfrm>
          <a:prstGeom prst="rect">
            <a:avLst/>
          </a:prstGeom>
          <a:noFill/>
          <a:ln w="9525">
            <a:noFill/>
            <a:miter lim="800000"/>
            <a:headEnd/>
            <a:tailEnd/>
          </a:ln>
        </p:spPr>
        <p:txBody>
          <a:bodyPr wrap="none" lIns="0" tIns="0" rIns="0" bIns="0">
            <a:spAutoFit/>
          </a:bodyPr>
          <a:lstStyle/>
          <a:p>
            <a:pPr eaLnBrk="0" hangingPunct="0">
              <a:spcBef>
                <a:spcPct val="50000"/>
              </a:spcBef>
              <a:buFont typeface="Wingdings" pitchFamily="2" charset="2"/>
              <a:buNone/>
            </a:pPr>
            <a:r>
              <a:rPr lang="en-GB" sz="1000">
                <a:solidFill>
                  <a:srgbClr val="000000"/>
                </a:solidFill>
                <a:cs typeface="Arial" charset="0"/>
              </a:rPr>
              <a:t>100</a:t>
            </a:r>
            <a:endParaRPr lang="en-GB" sz="1400" b="1">
              <a:latin typeface="Times New Roman" pitchFamily="18" charset="0"/>
              <a:cs typeface="Arial" charset="0"/>
            </a:endParaRPr>
          </a:p>
        </p:txBody>
      </p:sp>
      <p:sp>
        <p:nvSpPr>
          <p:cNvPr id="465950" name="Rectangle 30"/>
          <p:cNvSpPr>
            <a:spLocks noChangeArrowheads="1"/>
          </p:cNvSpPr>
          <p:nvPr/>
        </p:nvSpPr>
        <p:spPr bwMode="auto">
          <a:xfrm>
            <a:off x="2655888" y="5775325"/>
            <a:ext cx="450850" cy="244475"/>
          </a:xfrm>
          <a:prstGeom prst="rect">
            <a:avLst/>
          </a:prstGeom>
          <a:noFill/>
          <a:ln w="9525">
            <a:noFill/>
            <a:miter lim="800000"/>
            <a:headEnd/>
            <a:tailEnd/>
          </a:ln>
        </p:spPr>
        <p:txBody>
          <a:bodyPr wrap="none" lIns="0" tIns="0" rIns="0" bIns="0">
            <a:spAutoFit/>
          </a:bodyPr>
          <a:lstStyle/>
          <a:p>
            <a:pPr eaLnBrk="0" hangingPunct="0">
              <a:spcBef>
                <a:spcPct val="50000"/>
              </a:spcBef>
              <a:buFont typeface="Wingdings" pitchFamily="2" charset="2"/>
              <a:buNone/>
            </a:pPr>
            <a:r>
              <a:rPr lang="en-GB" sz="1600" b="1">
                <a:solidFill>
                  <a:srgbClr val="000000"/>
                </a:solidFill>
                <a:cs typeface="Arial" charset="0"/>
              </a:rPr>
              <a:t>1983</a:t>
            </a:r>
            <a:endParaRPr lang="en-GB" sz="1600" b="1">
              <a:latin typeface="Times New Roman" pitchFamily="18" charset="0"/>
              <a:cs typeface="Arial" charset="0"/>
            </a:endParaRPr>
          </a:p>
        </p:txBody>
      </p:sp>
      <p:sp>
        <p:nvSpPr>
          <p:cNvPr id="465951" name="Rectangle 31"/>
          <p:cNvSpPr>
            <a:spLocks noChangeArrowheads="1"/>
          </p:cNvSpPr>
          <p:nvPr/>
        </p:nvSpPr>
        <p:spPr bwMode="auto">
          <a:xfrm>
            <a:off x="4083050" y="5775325"/>
            <a:ext cx="450850" cy="244475"/>
          </a:xfrm>
          <a:prstGeom prst="rect">
            <a:avLst/>
          </a:prstGeom>
          <a:noFill/>
          <a:ln w="9525">
            <a:noFill/>
            <a:miter lim="800000"/>
            <a:headEnd/>
            <a:tailEnd/>
          </a:ln>
        </p:spPr>
        <p:txBody>
          <a:bodyPr wrap="none" lIns="0" tIns="0" rIns="0" bIns="0">
            <a:spAutoFit/>
          </a:bodyPr>
          <a:lstStyle/>
          <a:p>
            <a:pPr eaLnBrk="0" hangingPunct="0">
              <a:spcBef>
                <a:spcPct val="50000"/>
              </a:spcBef>
              <a:buFont typeface="Wingdings" pitchFamily="2" charset="2"/>
              <a:buNone/>
            </a:pPr>
            <a:r>
              <a:rPr lang="en-GB" sz="1600" b="1">
                <a:solidFill>
                  <a:srgbClr val="000000"/>
                </a:solidFill>
                <a:cs typeface="Arial" charset="0"/>
              </a:rPr>
              <a:t>2000</a:t>
            </a:r>
            <a:endParaRPr lang="en-GB" sz="1600" b="1">
              <a:latin typeface="Times New Roman" pitchFamily="18" charset="0"/>
              <a:cs typeface="Arial" charset="0"/>
            </a:endParaRPr>
          </a:p>
        </p:txBody>
      </p:sp>
      <p:sp>
        <p:nvSpPr>
          <p:cNvPr id="465952" name="Rectangle 32"/>
          <p:cNvSpPr>
            <a:spLocks noChangeArrowheads="1"/>
          </p:cNvSpPr>
          <p:nvPr/>
        </p:nvSpPr>
        <p:spPr bwMode="auto">
          <a:xfrm>
            <a:off x="5513388" y="5775325"/>
            <a:ext cx="450850" cy="244475"/>
          </a:xfrm>
          <a:prstGeom prst="rect">
            <a:avLst/>
          </a:prstGeom>
          <a:noFill/>
          <a:ln w="9525">
            <a:noFill/>
            <a:miter lim="800000"/>
            <a:headEnd/>
            <a:tailEnd/>
          </a:ln>
        </p:spPr>
        <p:txBody>
          <a:bodyPr wrap="none" lIns="0" tIns="0" rIns="0" bIns="0">
            <a:spAutoFit/>
          </a:bodyPr>
          <a:lstStyle/>
          <a:p>
            <a:pPr eaLnBrk="0" hangingPunct="0">
              <a:spcBef>
                <a:spcPct val="50000"/>
              </a:spcBef>
              <a:buFont typeface="Wingdings" pitchFamily="2" charset="2"/>
              <a:buNone/>
            </a:pPr>
            <a:r>
              <a:rPr lang="en-GB" sz="1600" b="1">
                <a:solidFill>
                  <a:srgbClr val="000000"/>
                </a:solidFill>
                <a:cs typeface="Arial" charset="0"/>
              </a:rPr>
              <a:t>1983</a:t>
            </a:r>
            <a:endParaRPr lang="en-GB" sz="1600" b="1">
              <a:latin typeface="Times New Roman" pitchFamily="18" charset="0"/>
              <a:cs typeface="Arial" charset="0"/>
            </a:endParaRPr>
          </a:p>
        </p:txBody>
      </p:sp>
      <p:sp>
        <p:nvSpPr>
          <p:cNvPr id="465953" name="Rectangle 33"/>
          <p:cNvSpPr>
            <a:spLocks noChangeArrowheads="1"/>
          </p:cNvSpPr>
          <p:nvPr/>
        </p:nvSpPr>
        <p:spPr bwMode="auto">
          <a:xfrm>
            <a:off x="6940550" y="5775325"/>
            <a:ext cx="450850" cy="244475"/>
          </a:xfrm>
          <a:prstGeom prst="rect">
            <a:avLst/>
          </a:prstGeom>
          <a:noFill/>
          <a:ln w="9525">
            <a:noFill/>
            <a:miter lim="800000"/>
            <a:headEnd/>
            <a:tailEnd/>
          </a:ln>
        </p:spPr>
        <p:txBody>
          <a:bodyPr wrap="none" lIns="0" tIns="0" rIns="0" bIns="0">
            <a:spAutoFit/>
          </a:bodyPr>
          <a:lstStyle/>
          <a:p>
            <a:pPr eaLnBrk="0" hangingPunct="0">
              <a:spcBef>
                <a:spcPct val="50000"/>
              </a:spcBef>
              <a:buFont typeface="Wingdings" pitchFamily="2" charset="2"/>
              <a:buNone/>
            </a:pPr>
            <a:r>
              <a:rPr lang="en-GB" sz="1600" b="1">
                <a:solidFill>
                  <a:srgbClr val="000000"/>
                </a:solidFill>
                <a:cs typeface="Arial" charset="0"/>
              </a:rPr>
              <a:t>2000</a:t>
            </a:r>
            <a:endParaRPr lang="en-GB" sz="1600" b="1">
              <a:latin typeface="Times New Roman" pitchFamily="18" charset="0"/>
              <a:cs typeface="Arial" charset="0"/>
            </a:endParaRPr>
          </a:p>
        </p:txBody>
      </p:sp>
      <p:sp>
        <p:nvSpPr>
          <p:cNvPr id="465954" name="Rectangle 34"/>
          <p:cNvSpPr>
            <a:spLocks noChangeArrowheads="1"/>
          </p:cNvSpPr>
          <p:nvPr/>
        </p:nvSpPr>
        <p:spPr bwMode="auto">
          <a:xfrm>
            <a:off x="5543550" y="2740025"/>
            <a:ext cx="109538" cy="109538"/>
          </a:xfrm>
          <a:prstGeom prst="rect">
            <a:avLst/>
          </a:prstGeom>
          <a:solidFill>
            <a:srgbClr val="008080"/>
          </a:solidFill>
          <a:ln w="9525">
            <a:noFill/>
            <a:miter lim="800000"/>
            <a:headEnd/>
            <a:tailEnd/>
          </a:ln>
        </p:spPr>
        <p:txBody>
          <a:bodyPr/>
          <a:lstStyle/>
          <a:p>
            <a:endParaRPr lang="ar-JO"/>
          </a:p>
        </p:txBody>
      </p:sp>
      <p:sp>
        <p:nvSpPr>
          <p:cNvPr id="465955" name="Rectangle 35"/>
          <p:cNvSpPr>
            <a:spLocks noChangeArrowheads="1"/>
          </p:cNvSpPr>
          <p:nvPr/>
        </p:nvSpPr>
        <p:spPr bwMode="auto">
          <a:xfrm>
            <a:off x="5695950" y="2687638"/>
            <a:ext cx="1951038" cy="228600"/>
          </a:xfrm>
          <a:prstGeom prst="rect">
            <a:avLst/>
          </a:prstGeom>
          <a:noFill/>
          <a:ln w="9525">
            <a:noFill/>
            <a:miter lim="800000"/>
            <a:headEnd/>
            <a:tailEnd/>
          </a:ln>
        </p:spPr>
        <p:txBody>
          <a:bodyPr wrap="none" lIns="0" tIns="0" rIns="0" bIns="0">
            <a:spAutoFit/>
          </a:bodyPr>
          <a:lstStyle/>
          <a:p>
            <a:pPr eaLnBrk="0" hangingPunct="0">
              <a:spcBef>
                <a:spcPct val="50000"/>
              </a:spcBef>
              <a:buFont typeface="Wingdings" pitchFamily="2" charset="2"/>
              <a:buNone/>
            </a:pPr>
            <a:r>
              <a:rPr lang="en-GB" sz="1500">
                <a:solidFill>
                  <a:srgbClr val="000000"/>
                </a:solidFill>
                <a:cs typeface="Arial" charset="0"/>
              </a:rPr>
              <a:t>Post-neonatal mortality</a:t>
            </a:r>
            <a:endParaRPr lang="en-GB" sz="1400" b="1">
              <a:latin typeface="Times New Roman" pitchFamily="18" charset="0"/>
              <a:cs typeface="Arial" charset="0"/>
            </a:endParaRPr>
          </a:p>
        </p:txBody>
      </p:sp>
      <p:sp>
        <p:nvSpPr>
          <p:cNvPr id="465956" name="Rectangle 36"/>
          <p:cNvSpPr>
            <a:spLocks noChangeArrowheads="1"/>
          </p:cNvSpPr>
          <p:nvPr/>
        </p:nvSpPr>
        <p:spPr bwMode="auto">
          <a:xfrm>
            <a:off x="5543550" y="3086100"/>
            <a:ext cx="109538" cy="107950"/>
          </a:xfrm>
          <a:prstGeom prst="rect">
            <a:avLst/>
          </a:prstGeom>
          <a:solidFill>
            <a:srgbClr val="0000FF"/>
          </a:solidFill>
          <a:ln w="9525">
            <a:noFill/>
            <a:miter lim="800000"/>
            <a:headEnd/>
            <a:tailEnd/>
          </a:ln>
        </p:spPr>
        <p:txBody>
          <a:bodyPr/>
          <a:lstStyle/>
          <a:p>
            <a:endParaRPr lang="ar-JO"/>
          </a:p>
        </p:txBody>
      </p:sp>
      <p:sp>
        <p:nvSpPr>
          <p:cNvPr id="465957" name="Rectangle 37"/>
          <p:cNvSpPr>
            <a:spLocks noChangeArrowheads="1"/>
          </p:cNvSpPr>
          <p:nvPr/>
        </p:nvSpPr>
        <p:spPr bwMode="auto">
          <a:xfrm>
            <a:off x="5695950" y="3032125"/>
            <a:ext cx="1930400" cy="228600"/>
          </a:xfrm>
          <a:prstGeom prst="rect">
            <a:avLst/>
          </a:prstGeom>
          <a:noFill/>
          <a:ln w="9525">
            <a:noFill/>
            <a:miter lim="800000"/>
            <a:headEnd/>
            <a:tailEnd/>
          </a:ln>
        </p:spPr>
        <p:txBody>
          <a:bodyPr wrap="none" lIns="0" tIns="0" rIns="0" bIns="0">
            <a:spAutoFit/>
          </a:bodyPr>
          <a:lstStyle/>
          <a:p>
            <a:pPr eaLnBrk="0" hangingPunct="0">
              <a:spcBef>
                <a:spcPct val="50000"/>
              </a:spcBef>
              <a:buFont typeface="Wingdings" pitchFamily="2" charset="2"/>
              <a:buNone/>
            </a:pPr>
            <a:r>
              <a:rPr lang="en-GB" sz="1500">
                <a:solidFill>
                  <a:srgbClr val="000000"/>
                </a:solidFill>
                <a:cs typeface="Arial" charset="0"/>
              </a:rPr>
              <a:t>Late neonatal mortality</a:t>
            </a:r>
            <a:endParaRPr lang="en-GB" sz="1400" b="1">
              <a:latin typeface="Times New Roman" pitchFamily="18" charset="0"/>
              <a:cs typeface="Arial" charset="0"/>
            </a:endParaRPr>
          </a:p>
        </p:txBody>
      </p:sp>
      <p:sp>
        <p:nvSpPr>
          <p:cNvPr id="465958" name="Rectangle 38"/>
          <p:cNvSpPr>
            <a:spLocks noChangeArrowheads="1"/>
          </p:cNvSpPr>
          <p:nvPr/>
        </p:nvSpPr>
        <p:spPr bwMode="auto">
          <a:xfrm>
            <a:off x="5543550" y="3421063"/>
            <a:ext cx="109538" cy="107950"/>
          </a:xfrm>
          <a:prstGeom prst="rect">
            <a:avLst/>
          </a:prstGeom>
          <a:solidFill>
            <a:srgbClr val="FF0000"/>
          </a:solidFill>
          <a:ln w="9525">
            <a:noFill/>
            <a:miter lim="800000"/>
            <a:headEnd/>
            <a:tailEnd/>
          </a:ln>
        </p:spPr>
        <p:txBody>
          <a:bodyPr/>
          <a:lstStyle/>
          <a:p>
            <a:endParaRPr lang="ar-JO"/>
          </a:p>
        </p:txBody>
      </p:sp>
      <p:sp>
        <p:nvSpPr>
          <p:cNvPr id="465959" name="Rectangle 39"/>
          <p:cNvSpPr>
            <a:spLocks noChangeArrowheads="1"/>
          </p:cNvSpPr>
          <p:nvPr/>
        </p:nvSpPr>
        <p:spPr bwMode="auto">
          <a:xfrm>
            <a:off x="5695950" y="3367088"/>
            <a:ext cx="1993900" cy="228600"/>
          </a:xfrm>
          <a:prstGeom prst="rect">
            <a:avLst/>
          </a:prstGeom>
          <a:noFill/>
          <a:ln w="9525">
            <a:noFill/>
            <a:miter lim="800000"/>
            <a:headEnd/>
            <a:tailEnd/>
          </a:ln>
        </p:spPr>
        <p:txBody>
          <a:bodyPr wrap="none" lIns="0" tIns="0" rIns="0" bIns="0">
            <a:spAutoFit/>
          </a:bodyPr>
          <a:lstStyle/>
          <a:p>
            <a:pPr eaLnBrk="0" hangingPunct="0">
              <a:spcBef>
                <a:spcPct val="50000"/>
              </a:spcBef>
              <a:buFont typeface="Wingdings" pitchFamily="2" charset="2"/>
              <a:buNone/>
            </a:pPr>
            <a:r>
              <a:rPr lang="en-GB" sz="1500">
                <a:solidFill>
                  <a:srgbClr val="000000"/>
                </a:solidFill>
                <a:cs typeface="Arial" charset="0"/>
              </a:rPr>
              <a:t>Early neonatal mortality</a:t>
            </a:r>
            <a:endParaRPr lang="en-GB" sz="1400" b="1">
              <a:latin typeface="Times New Roman" pitchFamily="18" charset="0"/>
              <a:cs typeface="Arial" charset="0"/>
            </a:endParaRPr>
          </a:p>
        </p:txBody>
      </p:sp>
      <p:sp>
        <p:nvSpPr>
          <p:cNvPr id="465960" name="Line 40"/>
          <p:cNvSpPr>
            <a:spLocks noChangeShapeType="1"/>
          </p:cNvSpPr>
          <p:nvPr/>
        </p:nvSpPr>
        <p:spPr bwMode="auto">
          <a:xfrm>
            <a:off x="1430338" y="2082800"/>
            <a:ext cx="1587" cy="1588"/>
          </a:xfrm>
          <a:prstGeom prst="line">
            <a:avLst/>
          </a:prstGeom>
          <a:noFill/>
          <a:ln w="12700" cap="rnd">
            <a:solidFill>
              <a:srgbClr val="000000"/>
            </a:solidFill>
            <a:round/>
            <a:headEnd/>
            <a:tailEnd/>
          </a:ln>
        </p:spPr>
        <p:txBody>
          <a:bodyPr/>
          <a:lstStyle/>
          <a:p>
            <a:endParaRPr lang="ar-JO"/>
          </a:p>
        </p:txBody>
      </p:sp>
      <p:sp>
        <p:nvSpPr>
          <p:cNvPr id="465961" name="Rectangle 41"/>
          <p:cNvSpPr>
            <a:spLocks noChangeArrowheads="1"/>
          </p:cNvSpPr>
          <p:nvPr/>
        </p:nvSpPr>
        <p:spPr bwMode="auto">
          <a:xfrm>
            <a:off x="2568575" y="2255838"/>
            <a:ext cx="2120900" cy="303212"/>
          </a:xfrm>
          <a:prstGeom prst="rect">
            <a:avLst/>
          </a:prstGeom>
          <a:noFill/>
          <a:ln w="9525">
            <a:noFill/>
            <a:miter lim="800000"/>
            <a:headEnd/>
            <a:tailEnd/>
          </a:ln>
        </p:spPr>
        <p:txBody>
          <a:bodyPr/>
          <a:lstStyle/>
          <a:p>
            <a:endParaRPr lang="ar-JO"/>
          </a:p>
        </p:txBody>
      </p:sp>
      <p:sp>
        <p:nvSpPr>
          <p:cNvPr id="465962" name="Rectangle 42"/>
          <p:cNvSpPr>
            <a:spLocks noChangeArrowheads="1"/>
          </p:cNvSpPr>
          <p:nvPr/>
        </p:nvSpPr>
        <p:spPr bwMode="auto">
          <a:xfrm>
            <a:off x="2624138" y="2287588"/>
            <a:ext cx="2197100" cy="274637"/>
          </a:xfrm>
          <a:prstGeom prst="rect">
            <a:avLst/>
          </a:prstGeom>
          <a:noFill/>
          <a:ln w="9525">
            <a:noFill/>
            <a:miter lim="800000"/>
            <a:headEnd/>
            <a:tailEnd/>
          </a:ln>
        </p:spPr>
        <p:txBody>
          <a:bodyPr wrap="none" lIns="0" tIns="0" rIns="0" bIns="0">
            <a:spAutoFit/>
          </a:bodyPr>
          <a:lstStyle/>
          <a:p>
            <a:pPr eaLnBrk="0" hangingPunct="0">
              <a:spcBef>
                <a:spcPct val="50000"/>
              </a:spcBef>
              <a:buFont typeface="Wingdings" pitchFamily="2" charset="2"/>
              <a:buNone/>
            </a:pPr>
            <a:r>
              <a:rPr lang="en-GB" b="1">
                <a:solidFill>
                  <a:srgbClr val="000000"/>
                </a:solidFill>
                <a:cs typeface="Arial" charset="0"/>
              </a:rPr>
              <a:t>Developing Regions</a:t>
            </a:r>
            <a:endParaRPr lang="en-GB" sz="1400" b="1">
              <a:latin typeface="Times New Roman" pitchFamily="18" charset="0"/>
              <a:cs typeface="Arial" charset="0"/>
            </a:endParaRPr>
          </a:p>
        </p:txBody>
      </p:sp>
      <p:sp>
        <p:nvSpPr>
          <p:cNvPr id="465963" name="Rectangle 43"/>
          <p:cNvSpPr>
            <a:spLocks noChangeArrowheads="1"/>
          </p:cNvSpPr>
          <p:nvPr/>
        </p:nvSpPr>
        <p:spPr bwMode="auto">
          <a:xfrm>
            <a:off x="5446713" y="4716463"/>
            <a:ext cx="2055812" cy="301625"/>
          </a:xfrm>
          <a:prstGeom prst="rect">
            <a:avLst/>
          </a:prstGeom>
          <a:noFill/>
          <a:ln w="9525">
            <a:noFill/>
            <a:miter lim="800000"/>
            <a:headEnd/>
            <a:tailEnd/>
          </a:ln>
        </p:spPr>
        <p:txBody>
          <a:bodyPr/>
          <a:lstStyle/>
          <a:p>
            <a:endParaRPr lang="ar-JO"/>
          </a:p>
        </p:txBody>
      </p:sp>
      <p:sp>
        <p:nvSpPr>
          <p:cNvPr id="465964" name="Rectangle 44"/>
          <p:cNvSpPr>
            <a:spLocks noChangeArrowheads="1"/>
          </p:cNvSpPr>
          <p:nvPr/>
        </p:nvSpPr>
        <p:spPr bwMode="auto">
          <a:xfrm>
            <a:off x="5502275" y="4749800"/>
            <a:ext cx="2120900" cy="274638"/>
          </a:xfrm>
          <a:prstGeom prst="rect">
            <a:avLst/>
          </a:prstGeom>
          <a:noFill/>
          <a:ln w="9525">
            <a:noFill/>
            <a:miter lim="800000"/>
            <a:headEnd/>
            <a:tailEnd/>
          </a:ln>
        </p:spPr>
        <p:txBody>
          <a:bodyPr wrap="none" lIns="0" tIns="0" rIns="0" bIns="0">
            <a:spAutoFit/>
          </a:bodyPr>
          <a:lstStyle/>
          <a:p>
            <a:pPr eaLnBrk="0" hangingPunct="0">
              <a:spcBef>
                <a:spcPct val="50000"/>
              </a:spcBef>
              <a:buFont typeface="Wingdings" pitchFamily="2" charset="2"/>
              <a:buNone/>
            </a:pPr>
            <a:r>
              <a:rPr lang="en-GB" b="1">
                <a:solidFill>
                  <a:srgbClr val="000000"/>
                </a:solidFill>
                <a:cs typeface="Arial" charset="0"/>
              </a:rPr>
              <a:t>Developed Regions</a:t>
            </a:r>
            <a:endParaRPr lang="en-GB" sz="1400" b="1">
              <a:latin typeface="Times New Roman" pitchFamily="18" charset="0"/>
              <a:cs typeface="Arial" charset="0"/>
            </a:endParaRPr>
          </a:p>
        </p:txBody>
      </p:sp>
      <p:sp>
        <p:nvSpPr>
          <p:cNvPr id="465965" name="AutoShape 45"/>
          <p:cNvSpPr>
            <a:spLocks noChangeArrowheads="1"/>
          </p:cNvSpPr>
          <p:nvPr/>
        </p:nvSpPr>
        <p:spPr bwMode="auto">
          <a:xfrm rot="2368748">
            <a:off x="2941638" y="2962275"/>
            <a:ext cx="1230312" cy="274638"/>
          </a:xfrm>
          <a:prstGeom prst="rightArrow">
            <a:avLst>
              <a:gd name="adj1" fmla="val 50000"/>
              <a:gd name="adj2" fmla="val 111994"/>
            </a:avLst>
          </a:prstGeom>
          <a:solidFill>
            <a:srgbClr val="519F8B"/>
          </a:solidFill>
          <a:ln w="9525">
            <a:noFill/>
            <a:miter lim="800000"/>
            <a:headEnd/>
            <a:tailEnd/>
          </a:ln>
          <a:effectLst/>
        </p:spPr>
        <p:txBody>
          <a:bodyPr wrap="none" anchor="ctr"/>
          <a:lstStyle/>
          <a:p>
            <a:endParaRPr lang="ar-JO"/>
          </a:p>
        </p:txBody>
      </p:sp>
      <p:sp>
        <p:nvSpPr>
          <p:cNvPr id="465966" name="Text Box 46"/>
          <p:cNvSpPr txBox="1">
            <a:spLocks noChangeArrowheads="1"/>
          </p:cNvSpPr>
          <p:nvPr/>
        </p:nvSpPr>
        <p:spPr bwMode="auto">
          <a:xfrm>
            <a:off x="990600" y="6172200"/>
            <a:ext cx="5400675" cy="304800"/>
          </a:xfrm>
          <a:prstGeom prst="rect">
            <a:avLst/>
          </a:prstGeom>
          <a:noFill/>
          <a:ln w="9525">
            <a:noFill/>
            <a:miter lim="800000"/>
            <a:headEnd/>
            <a:tailEnd/>
          </a:ln>
          <a:effectLst/>
        </p:spPr>
        <p:txBody>
          <a:bodyPr>
            <a:spAutoFit/>
          </a:bodyPr>
          <a:lstStyle/>
          <a:p>
            <a:pPr eaLnBrk="0" hangingPunct="0">
              <a:spcBef>
                <a:spcPct val="50000"/>
              </a:spcBef>
            </a:pPr>
            <a:r>
              <a:rPr lang="en-US" sz="1400">
                <a:solidFill>
                  <a:srgbClr val="008080"/>
                </a:solidFill>
                <a:latin typeface="Times New Roman" pitchFamily="18" charset="0"/>
                <a:cs typeface="Arial" charset="0"/>
              </a:rPr>
              <a:t>Source:  RHR/WHO, 2003</a:t>
            </a:r>
          </a:p>
        </p:txBody>
      </p:sp>
      <p:sp>
        <p:nvSpPr>
          <p:cNvPr id="465967" name="Rectangle 47"/>
          <p:cNvSpPr>
            <a:spLocks noChangeArrowheads="1"/>
          </p:cNvSpPr>
          <p:nvPr/>
        </p:nvSpPr>
        <p:spPr bwMode="auto">
          <a:xfrm>
            <a:off x="2933700" y="2643188"/>
            <a:ext cx="204788" cy="206375"/>
          </a:xfrm>
          <a:prstGeom prst="rect">
            <a:avLst/>
          </a:prstGeom>
          <a:solidFill>
            <a:srgbClr val="008080"/>
          </a:solidFill>
          <a:ln w="9525">
            <a:noFill/>
            <a:miter lim="800000"/>
            <a:headEnd/>
            <a:tailEnd/>
          </a:ln>
          <a:effectLst/>
        </p:spPr>
        <p:txBody>
          <a:bodyPr wrap="none" anchor="ctr"/>
          <a:lstStyle/>
          <a:p>
            <a:endParaRPr lang="ar-JO"/>
          </a:p>
        </p:txBody>
      </p:sp>
      <p:sp>
        <p:nvSpPr>
          <p:cNvPr id="465968" name="AutoShape 48"/>
          <p:cNvSpPr>
            <a:spLocks noChangeArrowheads="1"/>
          </p:cNvSpPr>
          <p:nvPr/>
        </p:nvSpPr>
        <p:spPr bwMode="auto">
          <a:xfrm rot="566972">
            <a:off x="2797175" y="4078288"/>
            <a:ext cx="1230313" cy="274637"/>
          </a:xfrm>
          <a:prstGeom prst="rightArrow">
            <a:avLst>
              <a:gd name="adj1" fmla="val 50000"/>
              <a:gd name="adj2" fmla="val 111994"/>
            </a:avLst>
          </a:prstGeom>
          <a:solidFill>
            <a:srgbClr val="3366FF"/>
          </a:solidFill>
          <a:ln w="9525">
            <a:noFill/>
            <a:miter lim="800000"/>
            <a:headEnd/>
            <a:tailEnd/>
          </a:ln>
          <a:effectLst/>
        </p:spPr>
        <p:txBody>
          <a:bodyPr wrap="none" anchor="ctr"/>
          <a:lstStyle/>
          <a:p>
            <a:endParaRPr lang="ar-JO"/>
          </a:p>
        </p:txBody>
      </p:sp>
      <p:sp>
        <p:nvSpPr>
          <p:cNvPr id="465969" name="Rectangle 49"/>
          <p:cNvSpPr>
            <a:spLocks noChangeArrowheads="1"/>
          </p:cNvSpPr>
          <p:nvPr/>
        </p:nvSpPr>
        <p:spPr bwMode="auto">
          <a:xfrm>
            <a:off x="2728913" y="3873500"/>
            <a:ext cx="409575" cy="274638"/>
          </a:xfrm>
          <a:prstGeom prst="rect">
            <a:avLst/>
          </a:prstGeom>
          <a:solidFill>
            <a:srgbClr val="008080"/>
          </a:solidFill>
          <a:ln w="9525">
            <a:noFill/>
            <a:miter lim="800000"/>
            <a:headEnd/>
            <a:tailEnd/>
          </a:ln>
          <a:effectLst/>
        </p:spPr>
        <p:txBody>
          <a:bodyPr wrap="none" anchor="ctr"/>
          <a:lstStyle/>
          <a:p>
            <a:endParaRPr lang="ar-JO"/>
          </a:p>
        </p:txBody>
      </p:sp>
      <p:sp>
        <p:nvSpPr>
          <p:cNvPr id="465970" name="AutoShape 50"/>
          <p:cNvSpPr>
            <a:spLocks noChangeArrowheads="1"/>
          </p:cNvSpPr>
          <p:nvPr/>
        </p:nvSpPr>
        <p:spPr bwMode="auto">
          <a:xfrm rot="106024">
            <a:off x="2819400" y="4648200"/>
            <a:ext cx="1230313" cy="273050"/>
          </a:xfrm>
          <a:prstGeom prst="rightArrow">
            <a:avLst>
              <a:gd name="adj1" fmla="val 50000"/>
              <a:gd name="adj2" fmla="val 112645"/>
            </a:avLst>
          </a:prstGeom>
          <a:solidFill>
            <a:srgbClr val="FF0000"/>
          </a:solidFill>
          <a:ln w="9525">
            <a:solidFill>
              <a:srgbClr val="FF0000"/>
            </a:solidFill>
            <a:miter lim="800000"/>
            <a:headEnd/>
            <a:tailEnd/>
          </a:ln>
          <a:effectLst/>
        </p:spPr>
        <p:txBody>
          <a:bodyPr wrap="none" anchor="ctr"/>
          <a:lstStyle/>
          <a:p>
            <a:endParaRPr lang="ar-JO"/>
          </a:p>
        </p:txBody>
      </p:sp>
      <p:sp>
        <p:nvSpPr>
          <p:cNvPr id="465971" name="Rectangle 51"/>
          <p:cNvSpPr>
            <a:spLocks noChangeArrowheads="1"/>
          </p:cNvSpPr>
          <p:nvPr/>
        </p:nvSpPr>
        <p:spPr bwMode="auto">
          <a:xfrm>
            <a:off x="2728913" y="4148138"/>
            <a:ext cx="409575" cy="477837"/>
          </a:xfrm>
          <a:prstGeom prst="rect">
            <a:avLst/>
          </a:prstGeom>
          <a:solidFill>
            <a:srgbClr val="0000FF"/>
          </a:solidFill>
          <a:ln w="9525">
            <a:noFill/>
            <a:miter lim="800000"/>
            <a:headEnd/>
            <a:tailEnd/>
          </a:ln>
          <a:effectLst/>
        </p:spPr>
        <p:txBody>
          <a:bodyPr wrap="none" anchor="ctr"/>
          <a:lstStyle/>
          <a:p>
            <a:endParaRPr lang="ar-JO"/>
          </a:p>
        </p:txBody>
      </p:sp>
      <p:sp>
        <p:nvSpPr>
          <p:cNvPr id="465972" name="Rectangle 52"/>
          <p:cNvSpPr>
            <a:spLocks noChangeArrowheads="1"/>
          </p:cNvSpPr>
          <p:nvPr/>
        </p:nvSpPr>
        <p:spPr bwMode="auto">
          <a:xfrm>
            <a:off x="2797175" y="4694238"/>
            <a:ext cx="341313" cy="204787"/>
          </a:xfrm>
          <a:prstGeom prst="rect">
            <a:avLst/>
          </a:prstGeom>
          <a:solidFill>
            <a:srgbClr val="FF0000"/>
          </a:solidFill>
          <a:ln w="9525">
            <a:noFill/>
            <a:miter lim="800000"/>
            <a:headEnd/>
            <a:tailEnd/>
          </a:ln>
          <a:effectLst/>
        </p:spPr>
        <p:txBody>
          <a:bodyPr wrap="none" anchor="ctr"/>
          <a:lstStyle/>
          <a:p>
            <a:endParaRPr lang="ar-JO"/>
          </a:p>
        </p:txBody>
      </p:sp>
      <p:sp>
        <p:nvSpPr>
          <p:cNvPr id="465973" name="Rectangle 53"/>
          <p:cNvSpPr>
            <a:spLocks noGrp="1" noChangeArrowheads="1"/>
          </p:cNvSpPr>
          <p:nvPr>
            <p:ph type="title"/>
          </p:nvPr>
        </p:nvSpPr>
        <p:spPr>
          <a:xfrm>
            <a:off x="990600" y="152400"/>
            <a:ext cx="7620000" cy="1447800"/>
          </a:xfrm>
        </p:spPr>
        <p:txBody>
          <a:bodyPr/>
          <a:lstStyle/>
          <a:p>
            <a:r>
              <a:rPr lang="en-GB" sz="2400" b="1">
                <a:solidFill>
                  <a:srgbClr val="FF0000"/>
                </a:solidFill>
              </a:rPr>
              <a:t>Deaths among infants under 7 days are decreasing more slowly than among older infants</a:t>
            </a:r>
          </a:p>
        </p:txBody>
      </p:sp>
    </p:spTree>
  </p:cSld>
  <p:clrMapOvr>
    <a:masterClrMapping/>
  </p:clrMapOvr>
  <p:transition spd="med">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3" cstate="print">
            <a:lum bright="-24000" contrast="18000"/>
          </a:blip>
          <a:srcRect/>
          <a:stretch>
            <a:fillRect/>
          </a:stretch>
        </p:blipFill>
        <p:spPr bwMode="auto">
          <a:xfrm>
            <a:off x="0" y="1066800"/>
            <a:ext cx="9144000" cy="5408613"/>
          </a:xfrm>
          <a:prstGeom prst="rect">
            <a:avLst/>
          </a:prstGeom>
          <a:noFill/>
        </p:spPr>
      </p:pic>
      <p:sp>
        <p:nvSpPr>
          <p:cNvPr id="185347" name="Rectangle 3"/>
          <p:cNvSpPr>
            <a:spLocks noGrp="1" noChangeArrowheads="1"/>
          </p:cNvSpPr>
          <p:nvPr>
            <p:ph type="title"/>
          </p:nvPr>
        </p:nvSpPr>
        <p:spPr>
          <a:xfrm>
            <a:off x="457200" y="76200"/>
            <a:ext cx="8229600" cy="1143000"/>
          </a:xfrm>
        </p:spPr>
        <p:txBody>
          <a:bodyPr/>
          <a:lstStyle/>
          <a:p>
            <a:r>
              <a:rPr lang="en-US" sz="3600" b="1">
                <a:solidFill>
                  <a:srgbClr val="FF0000"/>
                </a:solidFill>
              </a:rPr>
              <a:t>Where do 4 million newborns die?</a:t>
            </a:r>
          </a:p>
        </p:txBody>
      </p:sp>
      <p:sp>
        <p:nvSpPr>
          <p:cNvPr id="185349" name="Oval 5"/>
          <p:cNvSpPr>
            <a:spLocks noChangeArrowheads="1"/>
          </p:cNvSpPr>
          <p:nvPr/>
        </p:nvSpPr>
        <p:spPr bwMode="auto">
          <a:xfrm>
            <a:off x="5791200" y="3276600"/>
            <a:ext cx="914400" cy="762000"/>
          </a:xfrm>
          <a:prstGeom prst="ellipse">
            <a:avLst/>
          </a:prstGeom>
          <a:solidFill>
            <a:schemeClr val="accent1">
              <a:alpha val="0"/>
            </a:schemeClr>
          </a:solidFill>
          <a:ln w="50800">
            <a:solidFill>
              <a:srgbClr val="FF6600"/>
            </a:solidFill>
            <a:round/>
            <a:headEnd/>
            <a:tailEnd/>
          </a:ln>
          <a:effectLst/>
        </p:spPr>
        <p:txBody>
          <a:bodyPr wrap="none" anchor="ctr"/>
          <a:lstStyle/>
          <a:p>
            <a:endParaRPr lang="ar-JO"/>
          </a:p>
        </p:txBody>
      </p:sp>
      <p:sp>
        <p:nvSpPr>
          <p:cNvPr id="185350" name="AutoShape 6"/>
          <p:cNvSpPr>
            <a:spLocks noChangeArrowheads="1"/>
          </p:cNvSpPr>
          <p:nvPr/>
        </p:nvSpPr>
        <p:spPr bwMode="auto">
          <a:xfrm>
            <a:off x="6934200" y="1905000"/>
            <a:ext cx="2209800" cy="1676400"/>
          </a:xfrm>
          <a:prstGeom prst="wedgeRectCallout">
            <a:avLst>
              <a:gd name="adj1" fmla="val -57759"/>
              <a:gd name="adj2" fmla="val 53597"/>
            </a:avLst>
          </a:prstGeom>
          <a:solidFill>
            <a:srgbClr val="FFCC00"/>
          </a:solidFill>
          <a:ln w="9525">
            <a:solidFill>
              <a:schemeClr val="tx1"/>
            </a:solidFill>
            <a:miter lim="800000"/>
            <a:headEnd/>
            <a:tailEnd/>
          </a:ln>
          <a:effectLst/>
        </p:spPr>
        <p:txBody>
          <a:bodyPr/>
          <a:lstStyle/>
          <a:p>
            <a:r>
              <a:rPr lang="en-US" sz="2000" b="1">
                <a:cs typeface="Arial" charset="0"/>
              </a:rPr>
              <a:t>1.5 million (38%</a:t>
            </a:r>
            <a:r>
              <a:rPr lang="en-US">
                <a:cs typeface="Arial" charset="0"/>
              </a:rPr>
              <a:t> </a:t>
            </a:r>
            <a:r>
              <a:rPr lang="en-US" sz="2000" b="1">
                <a:cs typeface="Arial" charset="0"/>
              </a:rPr>
              <a:t>of all newborn deaths) occur in 4 countries of South Asia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3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5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9" grpId="0" animBg="1"/>
      <p:bldP spid="18535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05art_1073_3"/>
          <p:cNvPicPr>
            <a:picLocks noGrp="1" noChangeAspect="1" noChangeArrowheads="1"/>
          </p:cNvPicPr>
          <p:nvPr>
            <p:ph idx="1"/>
          </p:nvPr>
        </p:nvPicPr>
        <p:blipFill>
          <a:blip r:embed="rId3" cstate="print"/>
          <a:srcRect/>
          <a:stretch>
            <a:fillRect/>
          </a:stretch>
        </p:blipFill>
        <p:spPr>
          <a:xfrm>
            <a:off x="76200" y="990600"/>
            <a:ext cx="9067800" cy="6172200"/>
          </a:xfrm>
        </p:spPr>
      </p:pic>
      <p:sp>
        <p:nvSpPr>
          <p:cNvPr id="183299" name="Rectangle 3"/>
          <p:cNvSpPr>
            <a:spLocks noGrp="1" noChangeArrowheads="1"/>
          </p:cNvSpPr>
          <p:nvPr>
            <p:ph type="title"/>
          </p:nvPr>
        </p:nvSpPr>
        <p:spPr>
          <a:xfrm>
            <a:off x="457200" y="76200"/>
            <a:ext cx="8229600" cy="838200"/>
          </a:xfrm>
        </p:spPr>
        <p:txBody>
          <a:bodyPr/>
          <a:lstStyle/>
          <a:p>
            <a:r>
              <a:rPr lang="en-US" sz="4000" b="1">
                <a:solidFill>
                  <a:srgbClr val="FF0000"/>
                </a:solidFill>
              </a:rPr>
              <a:t>When do they die?</a:t>
            </a:r>
            <a:endParaRPr lang="en-GB" sz="4000" b="1">
              <a:solidFill>
                <a:srgbClr val="FF0000"/>
              </a:solidFill>
            </a:endParaRPr>
          </a:p>
        </p:txBody>
      </p:sp>
      <p:sp>
        <p:nvSpPr>
          <p:cNvPr id="183300" name="Text Box 4"/>
          <p:cNvSpPr txBox="1">
            <a:spLocks noChangeArrowheads="1"/>
          </p:cNvSpPr>
          <p:nvPr/>
        </p:nvSpPr>
        <p:spPr bwMode="auto">
          <a:xfrm>
            <a:off x="914400" y="1524000"/>
            <a:ext cx="7315200" cy="457200"/>
          </a:xfrm>
          <a:prstGeom prst="rect">
            <a:avLst/>
          </a:prstGeom>
          <a:noFill/>
          <a:ln w="9525">
            <a:noFill/>
            <a:miter lim="800000"/>
            <a:headEnd/>
            <a:tailEnd/>
          </a:ln>
          <a:effectLst/>
        </p:spPr>
        <p:txBody>
          <a:bodyPr>
            <a:spAutoFit/>
          </a:bodyPr>
          <a:lstStyle/>
          <a:p>
            <a:pPr>
              <a:spcBef>
                <a:spcPct val="50000"/>
              </a:spcBef>
            </a:pPr>
            <a:endParaRPr lang="en-GB" sz="2400">
              <a:cs typeface="Arial" charset="0"/>
            </a:endParaRPr>
          </a:p>
        </p:txBody>
      </p:sp>
      <p:sp>
        <p:nvSpPr>
          <p:cNvPr id="183301" name="AutoShape 5"/>
          <p:cNvSpPr>
            <a:spLocks noChangeArrowheads="1"/>
          </p:cNvSpPr>
          <p:nvPr/>
        </p:nvSpPr>
        <p:spPr bwMode="auto">
          <a:xfrm>
            <a:off x="533400" y="990600"/>
            <a:ext cx="1828800" cy="1676400"/>
          </a:xfrm>
          <a:prstGeom prst="downArrowCallout">
            <a:avLst>
              <a:gd name="adj1" fmla="val 25758"/>
              <a:gd name="adj2" fmla="val 27273"/>
              <a:gd name="adj3" fmla="val 24810"/>
              <a:gd name="adj4" fmla="val 66667"/>
            </a:avLst>
          </a:prstGeom>
          <a:solidFill>
            <a:srgbClr val="800000"/>
          </a:solidFill>
          <a:ln w="9525">
            <a:noFill/>
            <a:miter lim="800000"/>
            <a:headEnd/>
            <a:tailEnd/>
          </a:ln>
          <a:effectLst/>
        </p:spPr>
        <p:txBody>
          <a:bodyPr wrap="none" anchor="ctr"/>
          <a:lstStyle/>
          <a:p>
            <a:pPr algn="ctr"/>
            <a:r>
              <a:rPr lang="en-GB" sz="1600" b="1">
                <a:solidFill>
                  <a:schemeClr val="bg1"/>
                </a:solidFill>
                <a:cs typeface="Arial" charset="0"/>
              </a:rPr>
              <a:t>Up to 50%</a:t>
            </a:r>
          </a:p>
          <a:p>
            <a:pPr algn="ctr"/>
            <a:r>
              <a:rPr lang="en-GB" sz="1600" b="1">
                <a:solidFill>
                  <a:schemeClr val="bg1"/>
                </a:solidFill>
                <a:cs typeface="Arial" charset="0"/>
              </a:rPr>
              <a:t> of neonatal</a:t>
            </a:r>
          </a:p>
          <a:p>
            <a:pPr algn="ctr"/>
            <a:r>
              <a:rPr lang="en-GB" sz="1600" b="1">
                <a:solidFill>
                  <a:schemeClr val="bg1"/>
                </a:solidFill>
                <a:cs typeface="Arial" charset="0"/>
              </a:rPr>
              <a:t>deaths are in </a:t>
            </a:r>
          </a:p>
          <a:p>
            <a:pPr algn="ctr"/>
            <a:r>
              <a:rPr lang="en-GB" sz="1600" b="1">
                <a:solidFill>
                  <a:schemeClr val="bg1"/>
                </a:solidFill>
                <a:cs typeface="Arial" charset="0"/>
              </a:rPr>
              <a:t>the first 24 hours</a:t>
            </a:r>
          </a:p>
        </p:txBody>
      </p:sp>
      <p:sp>
        <p:nvSpPr>
          <p:cNvPr id="183302" name="Rectangle 6"/>
          <p:cNvSpPr>
            <a:spLocks noChangeArrowheads="1"/>
          </p:cNvSpPr>
          <p:nvPr/>
        </p:nvSpPr>
        <p:spPr bwMode="auto">
          <a:xfrm>
            <a:off x="1152525" y="2971800"/>
            <a:ext cx="1971675" cy="1219200"/>
          </a:xfrm>
          <a:prstGeom prst="rect">
            <a:avLst/>
          </a:prstGeom>
          <a:solidFill>
            <a:srgbClr val="800000"/>
          </a:solidFill>
          <a:ln w="9525">
            <a:noFill/>
            <a:miter lim="800000"/>
            <a:headEnd/>
            <a:tailEnd/>
          </a:ln>
          <a:effectLst/>
        </p:spPr>
        <p:txBody>
          <a:bodyPr wrap="none" anchor="ctr"/>
          <a:lstStyle/>
          <a:p>
            <a:pPr algn="ctr"/>
            <a:r>
              <a:rPr lang="en-GB" sz="1600" b="1">
                <a:solidFill>
                  <a:schemeClr val="bg1"/>
                </a:solidFill>
                <a:cs typeface="Arial" charset="0"/>
              </a:rPr>
              <a:t>75% of neonatal </a:t>
            </a:r>
          </a:p>
          <a:p>
            <a:pPr algn="ctr"/>
            <a:r>
              <a:rPr lang="en-GB" sz="1600" b="1">
                <a:solidFill>
                  <a:schemeClr val="bg1"/>
                </a:solidFill>
                <a:cs typeface="Arial" charset="0"/>
              </a:rPr>
              <a:t>deaths are in </a:t>
            </a:r>
          </a:p>
          <a:p>
            <a:pPr algn="ctr"/>
            <a:r>
              <a:rPr lang="en-GB" sz="1600" b="1">
                <a:solidFill>
                  <a:schemeClr val="bg1"/>
                </a:solidFill>
                <a:cs typeface="Arial" charset="0"/>
              </a:rPr>
              <a:t>the first week – </a:t>
            </a:r>
          </a:p>
          <a:p>
            <a:pPr algn="ctr"/>
            <a:r>
              <a:rPr lang="en-GB" sz="1600" b="1">
                <a:solidFill>
                  <a:schemeClr val="bg1"/>
                </a:solidFill>
                <a:cs typeface="Arial" charset="0"/>
              </a:rPr>
              <a:t>3 million deaths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3301"/>
                                        </p:tgtEl>
                                        <p:attrNameLst>
                                          <p:attrName>style.visibility</p:attrName>
                                        </p:attrNameLst>
                                      </p:cBhvr>
                                      <p:to>
                                        <p:strVal val="visible"/>
                                      </p:to>
                                    </p:set>
                                    <p:animEffect transition="in" filter="dissolve">
                                      <p:cBhvr>
                                        <p:cTn id="7" dur="500"/>
                                        <p:tgtEl>
                                          <p:spTgt spid="18330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3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1" grpId="0" animBg="1"/>
      <p:bldP spid="18330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en-US" sz="3600" b="1">
                <a:solidFill>
                  <a:srgbClr val="FF0000"/>
                </a:solidFill>
              </a:rPr>
              <a:t>Spectrum of Asphyxia outcomes</a:t>
            </a:r>
            <a:r>
              <a:rPr lang="en-US" sz="4000" b="1"/>
              <a:t> </a:t>
            </a:r>
          </a:p>
        </p:txBody>
      </p:sp>
      <p:sp>
        <p:nvSpPr>
          <p:cNvPr id="281603" name="Rectangle 3"/>
          <p:cNvSpPr>
            <a:spLocks noGrp="1" noChangeArrowheads="1"/>
          </p:cNvSpPr>
          <p:nvPr>
            <p:ph type="body" sz="half" idx="1"/>
          </p:nvPr>
        </p:nvSpPr>
        <p:spPr>
          <a:xfrm>
            <a:off x="838200" y="1447800"/>
            <a:ext cx="3810000" cy="4114800"/>
          </a:xfrm>
        </p:spPr>
        <p:txBody>
          <a:bodyPr/>
          <a:lstStyle/>
          <a:p>
            <a:pPr marL="533400" indent="-533400">
              <a:lnSpc>
                <a:spcPct val="90000"/>
              </a:lnSpc>
              <a:buFontTx/>
              <a:buNone/>
            </a:pPr>
            <a:endParaRPr lang="en-US" sz="1000" b="1" dirty="0"/>
          </a:p>
          <a:p>
            <a:pPr marL="533400" indent="-533400">
              <a:lnSpc>
                <a:spcPct val="90000"/>
              </a:lnSpc>
            </a:pPr>
            <a:r>
              <a:rPr lang="en-US" sz="2400" b="1" dirty="0"/>
              <a:t>Neonatal encephalopathy (mild/ mod / severe)</a:t>
            </a:r>
          </a:p>
          <a:p>
            <a:pPr marL="533400" indent="-533400">
              <a:lnSpc>
                <a:spcPct val="90000"/>
              </a:lnSpc>
            </a:pPr>
            <a:endParaRPr lang="en-US" sz="1000" b="1" dirty="0"/>
          </a:p>
          <a:p>
            <a:pPr marL="533400" indent="-533400">
              <a:lnSpc>
                <a:spcPct val="90000"/>
              </a:lnSpc>
            </a:pPr>
            <a:r>
              <a:rPr lang="en-US" sz="2400" b="1" dirty="0"/>
              <a:t>Neonatal death as a consequence of </a:t>
            </a:r>
            <a:r>
              <a:rPr lang="en-US" sz="2400" b="1" dirty="0" smtClean="0"/>
              <a:t>NE</a:t>
            </a:r>
          </a:p>
          <a:p>
            <a:pPr marL="533400" indent="-533400">
              <a:lnSpc>
                <a:spcPct val="90000"/>
              </a:lnSpc>
            </a:pPr>
            <a:r>
              <a:rPr lang="en-US" sz="2400" b="1" dirty="0" smtClean="0"/>
              <a:t>(neonatal encephalopathy)</a:t>
            </a:r>
            <a:endParaRPr lang="en-US" sz="2400" b="1" dirty="0"/>
          </a:p>
          <a:p>
            <a:pPr marL="533400" indent="-533400">
              <a:lnSpc>
                <a:spcPct val="90000"/>
              </a:lnSpc>
            </a:pPr>
            <a:endParaRPr lang="en-US" sz="1000" b="1" dirty="0"/>
          </a:p>
          <a:p>
            <a:pPr marL="533400" indent="-533400">
              <a:lnSpc>
                <a:spcPct val="90000"/>
              </a:lnSpc>
            </a:pPr>
            <a:r>
              <a:rPr lang="en-US" sz="2400" b="1" dirty="0"/>
              <a:t>Neurological disability as a complication of neonatal encephalopathy</a:t>
            </a:r>
          </a:p>
          <a:p>
            <a:pPr marL="533400" indent="-533400">
              <a:lnSpc>
                <a:spcPct val="90000"/>
              </a:lnSpc>
              <a:buFontTx/>
              <a:buNone/>
            </a:pPr>
            <a:endParaRPr lang="en-US" sz="2400" b="1" dirty="0"/>
          </a:p>
        </p:txBody>
      </p:sp>
      <p:sp>
        <p:nvSpPr>
          <p:cNvPr id="281605" name="Rectangle 5"/>
          <p:cNvSpPr>
            <a:spLocks noGrp="1" noChangeArrowheads="1"/>
          </p:cNvSpPr>
          <p:nvPr>
            <p:ph sz="quarter" idx="3"/>
          </p:nvPr>
        </p:nvSpPr>
        <p:spPr/>
        <p:txBody>
          <a:bodyPr/>
          <a:lstStyle/>
          <a:p>
            <a:endParaRPr lang="en-GB"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1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16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16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1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881063" y="228600"/>
            <a:ext cx="7043737" cy="1066800"/>
          </a:xfrm>
          <a:prstGeom prst="rect">
            <a:avLst/>
          </a:prstGeom>
          <a:noFill/>
          <a:ln w="50800">
            <a:noFill/>
            <a:miter lim="800000"/>
            <a:headEnd/>
            <a:tailEnd/>
          </a:ln>
          <a:effectLst/>
        </p:spPr>
        <p:txBody>
          <a:bodyPr lIns="90488" tIns="44450" rIns="90488" bIns="44450" anchor="ctr"/>
          <a:lstStyle/>
          <a:p>
            <a:pPr algn="ctr" eaLnBrk="0" hangingPunct="0"/>
            <a:r>
              <a:rPr lang="en-US" sz="3200" b="1">
                <a:solidFill>
                  <a:srgbClr val="FF0000"/>
                </a:solidFill>
                <a:cs typeface="Arial" charset="0"/>
              </a:rPr>
              <a:t>Newborn Deaths from Asphyxia:</a:t>
            </a:r>
            <a:br>
              <a:rPr lang="en-US" sz="3200" b="1">
                <a:solidFill>
                  <a:srgbClr val="FF0000"/>
                </a:solidFill>
                <a:cs typeface="Arial" charset="0"/>
              </a:rPr>
            </a:br>
            <a:r>
              <a:rPr lang="en-US" sz="3200" b="1">
                <a:solidFill>
                  <a:srgbClr val="FF0000"/>
                </a:solidFill>
                <a:cs typeface="Arial" charset="0"/>
              </a:rPr>
              <a:t>the tip of an iceberg</a:t>
            </a:r>
          </a:p>
        </p:txBody>
      </p:sp>
      <p:sp>
        <p:nvSpPr>
          <p:cNvPr id="283651" name="Rectangle 3"/>
          <p:cNvSpPr>
            <a:spLocks noChangeArrowheads="1"/>
          </p:cNvSpPr>
          <p:nvPr/>
        </p:nvSpPr>
        <p:spPr bwMode="auto">
          <a:xfrm>
            <a:off x="3860800" y="2287588"/>
            <a:ext cx="3530600" cy="393700"/>
          </a:xfrm>
          <a:prstGeom prst="rect">
            <a:avLst/>
          </a:prstGeom>
          <a:noFill/>
          <a:ln w="50800">
            <a:noFill/>
            <a:miter lim="800000"/>
            <a:headEnd/>
            <a:tailEnd/>
          </a:ln>
          <a:effectLst/>
        </p:spPr>
        <p:txBody>
          <a:bodyPr lIns="90488" tIns="44450" rIns="90488" bIns="44450">
            <a:spAutoFit/>
          </a:bodyPr>
          <a:lstStyle/>
          <a:p>
            <a:pPr eaLnBrk="0" hangingPunct="0"/>
            <a:r>
              <a:rPr lang="en-US" sz="2000" b="1">
                <a:cs typeface="Arial" charset="0"/>
              </a:rPr>
              <a:t>0.9 million asphyxia deaths</a:t>
            </a:r>
          </a:p>
        </p:txBody>
      </p:sp>
      <p:sp>
        <p:nvSpPr>
          <p:cNvPr id="283652" name="Freeform 4"/>
          <p:cNvSpPr>
            <a:spLocks/>
          </p:cNvSpPr>
          <p:nvPr/>
        </p:nvSpPr>
        <p:spPr bwMode="auto">
          <a:xfrm>
            <a:off x="541338" y="1981200"/>
            <a:ext cx="2914650" cy="2819400"/>
          </a:xfrm>
          <a:custGeom>
            <a:avLst/>
            <a:gdLst/>
            <a:ahLst/>
            <a:cxnLst>
              <a:cxn ang="0">
                <a:pos x="1200" y="0"/>
              </a:cxn>
              <a:cxn ang="0">
                <a:pos x="2448" y="2448"/>
              </a:cxn>
              <a:cxn ang="0">
                <a:pos x="0" y="2448"/>
              </a:cxn>
              <a:cxn ang="0">
                <a:pos x="1200" y="0"/>
              </a:cxn>
            </a:cxnLst>
            <a:rect l="0" t="0" r="r" b="b"/>
            <a:pathLst>
              <a:path w="2449" h="2449">
                <a:moveTo>
                  <a:pt x="1200" y="0"/>
                </a:moveTo>
                <a:lnTo>
                  <a:pt x="2448" y="2448"/>
                </a:lnTo>
                <a:lnTo>
                  <a:pt x="0" y="2448"/>
                </a:lnTo>
                <a:lnTo>
                  <a:pt x="1200" y="0"/>
                </a:lnTo>
              </a:path>
            </a:pathLst>
          </a:custGeom>
          <a:solidFill>
            <a:srgbClr val="FF0000"/>
          </a:solidFill>
          <a:ln w="12700" cap="rnd" cmpd="sng">
            <a:solidFill>
              <a:srgbClr val="0000CC"/>
            </a:solidFill>
            <a:prstDash val="solid"/>
            <a:round/>
            <a:headEnd type="none" w="med" len="med"/>
            <a:tailEnd type="none" w="med" len="med"/>
          </a:ln>
          <a:effectLst>
            <a:outerShdw dist="81320" dir="2319588" algn="ctr" rotWithShape="0">
              <a:srgbClr val="008000"/>
            </a:outerShdw>
          </a:effectLst>
        </p:spPr>
        <p:txBody>
          <a:bodyPr/>
          <a:lstStyle/>
          <a:p>
            <a:endParaRPr lang="ar-JO"/>
          </a:p>
        </p:txBody>
      </p:sp>
      <p:sp>
        <p:nvSpPr>
          <p:cNvPr id="283653" name="Freeform 5"/>
          <p:cNvSpPr>
            <a:spLocks/>
          </p:cNvSpPr>
          <p:nvPr/>
        </p:nvSpPr>
        <p:spPr bwMode="auto">
          <a:xfrm>
            <a:off x="1150938" y="2133600"/>
            <a:ext cx="1693862" cy="1752600"/>
          </a:xfrm>
          <a:custGeom>
            <a:avLst/>
            <a:gdLst/>
            <a:ahLst/>
            <a:cxnLst>
              <a:cxn ang="0">
                <a:pos x="288" y="0"/>
              </a:cxn>
              <a:cxn ang="0">
                <a:pos x="588" y="588"/>
              </a:cxn>
              <a:cxn ang="0">
                <a:pos x="0" y="588"/>
              </a:cxn>
              <a:cxn ang="0">
                <a:pos x="288" y="0"/>
              </a:cxn>
            </a:cxnLst>
            <a:rect l="0" t="0" r="r" b="b"/>
            <a:pathLst>
              <a:path w="589" h="589">
                <a:moveTo>
                  <a:pt x="288" y="0"/>
                </a:moveTo>
                <a:lnTo>
                  <a:pt x="588" y="588"/>
                </a:lnTo>
                <a:lnTo>
                  <a:pt x="0" y="588"/>
                </a:lnTo>
                <a:lnTo>
                  <a:pt x="288" y="0"/>
                </a:lnTo>
              </a:path>
            </a:pathLst>
          </a:custGeom>
          <a:solidFill>
            <a:srgbClr val="00FF00"/>
          </a:solidFill>
          <a:ln w="12700" cap="rnd" cmpd="sng">
            <a:solidFill>
              <a:schemeClr val="bg2"/>
            </a:solidFill>
            <a:prstDash val="solid"/>
            <a:round/>
            <a:headEnd type="none" w="med" len="med"/>
            <a:tailEnd type="none" w="med" len="med"/>
          </a:ln>
          <a:effectLst>
            <a:outerShdw dist="89803" dir="2700000" algn="ctr" rotWithShape="0">
              <a:srgbClr val="008000"/>
            </a:outerShdw>
          </a:effectLst>
        </p:spPr>
        <p:txBody>
          <a:bodyPr/>
          <a:lstStyle/>
          <a:p>
            <a:endParaRPr lang="ar-JO"/>
          </a:p>
        </p:txBody>
      </p:sp>
      <p:sp>
        <p:nvSpPr>
          <p:cNvPr id="283654" name="Line 6"/>
          <p:cNvSpPr>
            <a:spLocks noChangeShapeType="1"/>
          </p:cNvSpPr>
          <p:nvPr/>
        </p:nvSpPr>
        <p:spPr bwMode="auto">
          <a:xfrm>
            <a:off x="1909763" y="2514600"/>
            <a:ext cx="1817687" cy="0"/>
          </a:xfrm>
          <a:prstGeom prst="line">
            <a:avLst/>
          </a:prstGeom>
          <a:noFill/>
          <a:ln w="38100">
            <a:solidFill>
              <a:schemeClr val="tx2"/>
            </a:solidFill>
            <a:round/>
            <a:headEnd/>
            <a:tailEnd type="triangle" w="med" len="med"/>
          </a:ln>
          <a:effectLst>
            <a:outerShdw dist="35921" dir="2700000" algn="ctr" rotWithShape="0">
              <a:schemeClr val="accent2"/>
            </a:outerShdw>
          </a:effectLst>
        </p:spPr>
        <p:txBody>
          <a:bodyPr wrap="none" anchor="ctr"/>
          <a:lstStyle/>
          <a:p>
            <a:endParaRPr lang="ar-JO"/>
          </a:p>
        </p:txBody>
      </p:sp>
      <p:sp>
        <p:nvSpPr>
          <p:cNvPr id="283655" name="Line 7"/>
          <p:cNvSpPr>
            <a:spLocks noChangeShapeType="1"/>
          </p:cNvSpPr>
          <p:nvPr/>
        </p:nvSpPr>
        <p:spPr bwMode="auto">
          <a:xfrm>
            <a:off x="1760538" y="4267200"/>
            <a:ext cx="2020887" cy="0"/>
          </a:xfrm>
          <a:prstGeom prst="line">
            <a:avLst/>
          </a:prstGeom>
          <a:noFill/>
          <a:ln w="38100">
            <a:solidFill>
              <a:schemeClr val="tx2"/>
            </a:solidFill>
            <a:round/>
            <a:headEnd/>
            <a:tailEnd type="triangle" w="med" len="med"/>
          </a:ln>
          <a:effectLst>
            <a:outerShdw dist="35921" dir="2700000" algn="ctr" rotWithShape="0">
              <a:schemeClr val="accent2"/>
            </a:outerShdw>
          </a:effectLst>
        </p:spPr>
        <p:txBody>
          <a:bodyPr wrap="none" anchor="ctr"/>
          <a:lstStyle/>
          <a:p>
            <a:endParaRPr lang="ar-JO"/>
          </a:p>
        </p:txBody>
      </p:sp>
      <p:sp>
        <p:nvSpPr>
          <p:cNvPr id="283656" name="Rectangle 8"/>
          <p:cNvSpPr>
            <a:spLocks noChangeArrowheads="1"/>
          </p:cNvSpPr>
          <p:nvPr/>
        </p:nvSpPr>
        <p:spPr bwMode="auto">
          <a:xfrm>
            <a:off x="3862388" y="3689350"/>
            <a:ext cx="4138612" cy="698500"/>
          </a:xfrm>
          <a:prstGeom prst="rect">
            <a:avLst/>
          </a:prstGeom>
          <a:solidFill>
            <a:srgbClr val="B2B2B2"/>
          </a:solidFill>
          <a:ln w="50800">
            <a:noFill/>
            <a:miter lim="800000"/>
            <a:headEnd/>
            <a:tailEnd/>
          </a:ln>
          <a:effectLst/>
        </p:spPr>
        <p:txBody>
          <a:bodyPr lIns="90488" tIns="44450" rIns="90488" bIns="44450">
            <a:spAutoFit/>
          </a:bodyPr>
          <a:lstStyle/>
          <a:p>
            <a:pPr eaLnBrk="0" hangingPunct="0"/>
            <a:r>
              <a:rPr lang="en-US" sz="2000" b="1">
                <a:cs typeface="Times New Roman" pitchFamily="18" charset="0"/>
              </a:rPr>
              <a:t>1-2 million</a:t>
            </a:r>
            <a:r>
              <a:rPr lang="en-US" sz="2000" b="1">
                <a:cs typeface="Arial" charset="0"/>
              </a:rPr>
              <a:t> suffer medium to long–term impairment</a:t>
            </a:r>
          </a:p>
        </p:txBody>
      </p:sp>
      <p:sp>
        <p:nvSpPr>
          <p:cNvPr id="283657" name="Rectangle 9"/>
          <p:cNvSpPr>
            <a:spLocks noChangeArrowheads="1"/>
          </p:cNvSpPr>
          <p:nvPr/>
        </p:nvSpPr>
        <p:spPr bwMode="auto">
          <a:xfrm>
            <a:off x="541338" y="4800600"/>
            <a:ext cx="2963862" cy="1752600"/>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2400" b="1">
                <a:cs typeface="Arial" charset="0"/>
              </a:rPr>
              <a:t>Stillbirths from </a:t>
            </a:r>
          </a:p>
          <a:p>
            <a:pPr algn="ctr" eaLnBrk="0" hangingPunct="0"/>
            <a:r>
              <a:rPr lang="en-US" sz="2400" b="1">
                <a:cs typeface="Arial" charset="0"/>
              </a:rPr>
              <a:t>intrapartum hypoxia</a:t>
            </a:r>
          </a:p>
          <a:p>
            <a:pPr algn="ctr" eaLnBrk="0" hangingPunct="0"/>
            <a:r>
              <a:rPr lang="en-US" sz="2400" b="1">
                <a:cs typeface="Arial" charset="0"/>
              </a:rPr>
              <a:t>(~ 1 million deaths)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3654"/>
                                        </p:tgtEl>
                                        <p:attrNameLst>
                                          <p:attrName>style.visibility</p:attrName>
                                        </p:attrNameLst>
                                      </p:cBhvr>
                                      <p:to>
                                        <p:strVal val="visible"/>
                                      </p:to>
                                    </p:set>
                                    <p:animEffect transition="in" filter="wipe(left)">
                                      <p:cBhvr>
                                        <p:cTn id="7" dur="500"/>
                                        <p:tgtEl>
                                          <p:spTgt spid="28365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283651"/>
                                        </p:tgtEl>
                                        <p:attrNameLst>
                                          <p:attrName>style.visibility</p:attrName>
                                        </p:attrNameLst>
                                      </p:cBhvr>
                                      <p:to>
                                        <p:strVal val="visible"/>
                                      </p:to>
                                    </p:set>
                                    <p:animEffect transition="in" filter="randombar(vertical)">
                                      <p:cBhvr>
                                        <p:cTn id="12" dur="500"/>
                                        <p:tgtEl>
                                          <p:spTgt spid="283651"/>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283652"/>
                                        </p:tgtEl>
                                        <p:attrNameLst>
                                          <p:attrName>style.visibility</p:attrName>
                                        </p:attrNameLst>
                                      </p:cBhvr>
                                      <p:to>
                                        <p:strVal val="visible"/>
                                      </p:to>
                                    </p:set>
                                    <p:anim calcmode="lin" valueType="num">
                                      <p:cBhvr>
                                        <p:cTn id="16" dur="500" fill="hold"/>
                                        <p:tgtEl>
                                          <p:spTgt spid="283652"/>
                                        </p:tgtEl>
                                        <p:attrNameLst>
                                          <p:attrName>ppt_w</p:attrName>
                                        </p:attrNameLst>
                                      </p:cBhvr>
                                      <p:tavLst>
                                        <p:tav tm="0">
                                          <p:val>
                                            <p:fltVal val="0"/>
                                          </p:val>
                                        </p:tav>
                                        <p:tav tm="100000">
                                          <p:val>
                                            <p:strVal val="#ppt_w"/>
                                          </p:val>
                                        </p:tav>
                                      </p:tavLst>
                                    </p:anim>
                                    <p:anim calcmode="lin" valueType="num">
                                      <p:cBhvr>
                                        <p:cTn id="17" dur="500" fill="hold"/>
                                        <p:tgtEl>
                                          <p:spTgt spid="283652"/>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83655"/>
                                        </p:tgtEl>
                                        <p:attrNameLst>
                                          <p:attrName>style.visibility</p:attrName>
                                        </p:attrNameLst>
                                      </p:cBhvr>
                                      <p:to>
                                        <p:strVal val="visible"/>
                                      </p:to>
                                    </p:set>
                                    <p:animEffect transition="in" filter="wipe(left)">
                                      <p:cBhvr>
                                        <p:cTn id="21" dur="500"/>
                                        <p:tgtEl>
                                          <p:spTgt spid="28365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283656"/>
                                        </p:tgtEl>
                                        <p:attrNameLst>
                                          <p:attrName>style.visibility</p:attrName>
                                        </p:attrNameLst>
                                      </p:cBhvr>
                                      <p:to>
                                        <p:strVal val="visible"/>
                                      </p:to>
                                    </p:set>
                                    <p:animEffect transition="in" filter="randombar(vertical)">
                                      <p:cBhvr>
                                        <p:cTn id="26" dur="500"/>
                                        <p:tgtEl>
                                          <p:spTgt spid="28365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83657"/>
                                        </p:tgtEl>
                                        <p:attrNameLst>
                                          <p:attrName>style.visibility</p:attrName>
                                        </p:attrNameLst>
                                      </p:cBhvr>
                                      <p:to>
                                        <p:strVal val="visible"/>
                                      </p:to>
                                    </p:set>
                                    <p:animEffect transition="in" filter="dissolve">
                                      <p:cBhvr>
                                        <p:cTn id="31" dur="500"/>
                                        <p:tgtEl>
                                          <p:spTgt spid="283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autoUpdateAnimBg="0"/>
      <p:bldP spid="283652" grpId="0" animBg="1"/>
      <p:bldP spid="283654" grpId="0" animBg="1"/>
      <p:bldP spid="283655" grpId="0" animBg="1"/>
      <p:bldP spid="283656" grpId="0" animBg="1" autoUpdateAnimBg="0"/>
      <p:bldP spid="283657"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22" name="Picture 2"/>
          <p:cNvPicPr>
            <a:picLocks noChangeAspect="1" noChangeArrowheads="1"/>
          </p:cNvPicPr>
          <p:nvPr/>
        </p:nvPicPr>
        <p:blipFill>
          <a:blip r:embed="rId3" cstate="print"/>
          <a:srcRect/>
          <a:stretch>
            <a:fillRect/>
          </a:stretch>
        </p:blipFill>
        <p:spPr bwMode="auto">
          <a:xfrm>
            <a:off x="990600" y="1393825"/>
            <a:ext cx="7848600" cy="5616575"/>
          </a:xfrm>
          <a:prstGeom prst="rect">
            <a:avLst/>
          </a:prstGeom>
          <a:noFill/>
        </p:spPr>
      </p:pic>
      <p:sp>
        <p:nvSpPr>
          <p:cNvPr id="440323" name="Rectangle 3"/>
          <p:cNvSpPr>
            <a:spLocks noGrp="1" noChangeArrowheads="1"/>
          </p:cNvSpPr>
          <p:nvPr>
            <p:ph type="title"/>
          </p:nvPr>
        </p:nvSpPr>
        <p:spPr>
          <a:xfrm>
            <a:off x="304800" y="228600"/>
            <a:ext cx="8534400" cy="1143000"/>
          </a:xfrm>
        </p:spPr>
        <p:txBody>
          <a:bodyPr/>
          <a:lstStyle/>
          <a:p>
            <a:r>
              <a:rPr lang="en-US" sz="3600" b="1">
                <a:solidFill>
                  <a:srgbClr val="FF0000"/>
                </a:solidFill>
              </a:rPr>
              <a:t>4 million newborn deaths – Why?</a:t>
            </a:r>
            <a:r>
              <a:rPr lang="en-US" sz="4000" b="1">
                <a:solidFill>
                  <a:srgbClr val="FF0000"/>
                </a:solidFill>
              </a:rPr>
              <a:t/>
            </a:r>
            <a:br>
              <a:rPr lang="en-US" sz="4000" b="1">
                <a:solidFill>
                  <a:srgbClr val="FF0000"/>
                </a:solidFill>
              </a:rPr>
            </a:br>
            <a:r>
              <a:rPr lang="en-US" sz="2800" b="1">
                <a:solidFill>
                  <a:srgbClr val="FF0000"/>
                </a:solidFill>
              </a:rPr>
              <a:t>almost all are due to preventable conditions</a:t>
            </a:r>
          </a:p>
        </p:txBody>
      </p:sp>
      <p:sp>
        <p:nvSpPr>
          <p:cNvPr id="440324" name="Rectangle 4"/>
          <p:cNvSpPr>
            <a:spLocks noChangeArrowheads="1"/>
          </p:cNvSpPr>
          <p:nvPr/>
        </p:nvSpPr>
        <p:spPr bwMode="auto">
          <a:xfrm>
            <a:off x="1115616" y="6525344"/>
            <a:ext cx="7704856" cy="332656"/>
          </a:xfrm>
          <a:prstGeom prst="rect">
            <a:avLst/>
          </a:prstGeom>
          <a:solidFill>
            <a:srgbClr val="FFCC00"/>
          </a:solidFill>
          <a:ln w="9525">
            <a:solidFill>
              <a:schemeClr val="tx1"/>
            </a:solidFill>
            <a:miter lim="800000"/>
            <a:headEnd/>
            <a:tailEnd/>
          </a:ln>
          <a:effectLst/>
        </p:spPr>
        <p:txBody>
          <a:bodyPr wrap="none" anchor="ctr"/>
          <a:lstStyle/>
          <a:p>
            <a:pPr algn="ctr"/>
            <a:r>
              <a:rPr lang="en-US" sz="2400" b="1">
                <a:cs typeface="Arial" charset="0"/>
              </a:rPr>
              <a:t>Two thirds of all neonatal deaths are in LBW infants</a:t>
            </a:r>
            <a:r>
              <a:rPr lang="en-US">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p:txBody>
          <a:bodyPr/>
          <a:lstStyle/>
          <a:p>
            <a:r>
              <a:rPr lang="fr-FR" sz="4000" b="1" smtClean="0">
                <a:solidFill>
                  <a:srgbClr val="FFFF00"/>
                </a:solidFill>
              </a:rPr>
              <a:t>MDGs and maternal/child health</a:t>
            </a:r>
          </a:p>
        </p:txBody>
      </p:sp>
      <p:sp>
        <p:nvSpPr>
          <p:cNvPr id="52227" name="Espace réservé du contenu 2"/>
          <p:cNvSpPr>
            <a:spLocks noGrp="1"/>
          </p:cNvSpPr>
          <p:nvPr>
            <p:ph idx="1"/>
          </p:nvPr>
        </p:nvSpPr>
        <p:spPr>
          <a:xfrm>
            <a:off x="457200" y="1600200"/>
            <a:ext cx="8229600" cy="5043488"/>
          </a:xfrm>
        </p:spPr>
        <p:txBody>
          <a:bodyPr/>
          <a:lstStyle/>
          <a:p>
            <a:r>
              <a:rPr lang="en-US" b="1" dirty="0" smtClean="0">
                <a:solidFill>
                  <a:schemeClr val="bg1"/>
                </a:solidFill>
              </a:rPr>
              <a:t>Millennium Development Goal 4 aims to reduce child deaths by two-thirds(66%) between 1990 and 2015.</a:t>
            </a:r>
          </a:p>
          <a:p>
            <a:endParaRPr lang="en-US" b="1" dirty="0" smtClean="0">
              <a:solidFill>
                <a:schemeClr val="bg1"/>
              </a:solidFill>
            </a:endParaRPr>
          </a:p>
          <a:p>
            <a:r>
              <a:rPr lang="en-US" b="1" dirty="0" smtClean="0">
                <a:solidFill>
                  <a:schemeClr val="bg1"/>
                </a:solidFill>
              </a:rPr>
              <a:t>Millennium Development Goal 5 has the target of reducing maternal deaths by three-quarters (75%) over the </a:t>
            </a:r>
            <a:r>
              <a:rPr lang="fr-FR" b="1" dirty="0" err="1" smtClean="0">
                <a:solidFill>
                  <a:schemeClr val="bg1"/>
                </a:solidFill>
              </a:rPr>
              <a:t>same</a:t>
            </a:r>
            <a:r>
              <a:rPr lang="fr-FR" b="1" dirty="0" smtClean="0">
                <a:solidFill>
                  <a:schemeClr val="bg1"/>
                </a:solidFill>
              </a:rPr>
              <a:t> </a:t>
            </a:r>
            <a:r>
              <a:rPr lang="fr-FR" b="1" dirty="0" err="1" smtClean="0">
                <a:solidFill>
                  <a:schemeClr val="bg1"/>
                </a:solidFill>
              </a:rPr>
              <a:t>period</a:t>
            </a:r>
            <a:r>
              <a:rPr lang="fr-FR" b="1" dirty="0" smtClean="0">
                <a:solidFill>
                  <a:schemeClr val="bg1"/>
                </a:solidFill>
              </a:rPr>
              <a:t>.</a:t>
            </a:r>
          </a:p>
          <a:p>
            <a:endParaRPr lang="fr-FR" b="1" dirty="0" smtClean="0">
              <a:solidFill>
                <a:schemeClr val="bg1"/>
              </a:solidFill>
            </a:endParaRPr>
          </a:p>
          <a:p>
            <a:endParaRPr lang="fr-FR" b="1" dirty="0" smtClean="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1"/>
          <p:cNvSpPr>
            <a:spLocks noGrp="1"/>
          </p:cNvSpPr>
          <p:nvPr>
            <p:ph type="title"/>
          </p:nvPr>
        </p:nvSpPr>
        <p:spPr/>
        <p:txBody>
          <a:bodyPr/>
          <a:lstStyle/>
          <a:p>
            <a:r>
              <a:rPr lang="fr-FR" sz="4000" b="1" smtClean="0">
                <a:solidFill>
                  <a:srgbClr val="FFFF00"/>
                </a:solidFill>
              </a:rPr>
              <a:t>MDGs and maternal/child health</a:t>
            </a:r>
            <a:endParaRPr lang="fr-FR" sz="4000" smtClean="0"/>
          </a:p>
        </p:txBody>
      </p:sp>
      <p:sp>
        <p:nvSpPr>
          <p:cNvPr id="53251" name="Espace réservé du contenu 2"/>
          <p:cNvSpPr>
            <a:spLocks noGrp="1"/>
          </p:cNvSpPr>
          <p:nvPr>
            <p:ph idx="1"/>
          </p:nvPr>
        </p:nvSpPr>
        <p:spPr>
          <a:xfrm>
            <a:off x="457200" y="1600200"/>
            <a:ext cx="8229600" cy="5257800"/>
          </a:xfrm>
        </p:spPr>
        <p:txBody>
          <a:bodyPr/>
          <a:lstStyle/>
          <a:p>
            <a:r>
              <a:rPr lang="en-US" b="1" smtClean="0">
                <a:solidFill>
                  <a:schemeClr val="bg1"/>
                </a:solidFill>
              </a:rPr>
              <a:t>Unfortunately, on present trends, most countries are unlikely to achieve either of these goals. </a:t>
            </a:r>
          </a:p>
          <a:p>
            <a:endParaRPr lang="en-US" b="1" smtClean="0">
              <a:solidFill>
                <a:schemeClr val="bg1"/>
              </a:solidFill>
            </a:endParaRPr>
          </a:p>
          <a:p>
            <a:r>
              <a:rPr lang="en-US" b="1" smtClean="0">
                <a:solidFill>
                  <a:schemeClr val="bg1"/>
                </a:solidFill>
              </a:rPr>
              <a:t>A recent review of MDG progress, show that the world have only 32% of the way to achieving the child health goal and less than 10% of the way to achieving the goal for maternal health.</a:t>
            </a:r>
            <a:endParaRPr lang="fr-FR" b="1" smtClean="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1"/>
          <p:cNvSpPr>
            <a:spLocks noGrp="1"/>
          </p:cNvSpPr>
          <p:nvPr>
            <p:ph type="title"/>
          </p:nvPr>
        </p:nvSpPr>
        <p:spPr/>
        <p:txBody>
          <a:bodyPr/>
          <a:lstStyle/>
          <a:p>
            <a:r>
              <a:rPr lang="fr-FR" sz="3600" b="1" smtClean="0">
                <a:solidFill>
                  <a:srgbClr val="FFFF00"/>
                </a:solidFill>
              </a:rPr>
              <a:t>Some emerging and reemerging problems to M &amp; Ch Health.</a:t>
            </a:r>
          </a:p>
        </p:txBody>
      </p:sp>
      <p:sp>
        <p:nvSpPr>
          <p:cNvPr id="54275" name="Espace réservé du contenu 2"/>
          <p:cNvSpPr>
            <a:spLocks noGrp="1"/>
          </p:cNvSpPr>
          <p:nvPr>
            <p:ph idx="1"/>
          </p:nvPr>
        </p:nvSpPr>
        <p:spPr>
          <a:xfrm>
            <a:off x="457200" y="1600200"/>
            <a:ext cx="8472488" cy="5257800"/>
          </a:xfrm>
        </p:spPr>
        <p:txBody>
          <a:bodyPr/>
          <a:lstStyle/>
          <a:p>
            <a:r>
              <a:rPr lang="fr-FR" b="1" smtClean="0">
                <a:solidFill>
                  <a:schemeClr val="bg1"/>
                </a:solidFill>
              </a:rPr>
              <a:t>HIV/AIDS and TB plus Multirresistant TB.</a:t>
            </a:r>
          </a:p>
          <a:p>
            <a:r>
              <a:rPr lang="fr-FR" b="1" smtClean="0">
                <a:solidFill>
                  <a:schemeClr val="bg1"/>
                </a:solidFill>
              </a:rPr>
              <a:t>Dengue. </a:t>
            </a:r>
          </a:p>
          <a:p>
            <a:r>
              <a:rPr lang="fr-FR" b="1" smtClean="0">
                <a:solidFill>
                  <a:schemeClr val="bg1"/>
                </a:solidFill>
              </a:rPr>
              <a:t>Others viral haemorragic fever.</a:t>
            </a:r>
          </a:p>
          <a:p>
            <a:r>
              <a:rPr lang="fr-FR" b="1" smtClean="0">
                <a:solidFill>
                  <a:schemeClr val="bg1"/>
                </a:solidFill>
              </a:rPr>
              <a:t>Old neglected diseases with new burden. </a:t>
            </a:r>
          </a:p>
          <a:p>
            <a:r>
              <a:rPr lang="fr-FR" b="1" smtClean="0">
                <a:solidFill>
                  <a:schemeClr val="bg1"/>
                </a:solidFill>
              </a:rPr>
              <a:t>Cholera outbreaks in Africa and Asia.</a:t>
            </a:r>
          </a:p>
          <a:p>
            <a:r>
              <a:rPr lang="fr-FR" b="1" smtClean="0">
                <a:solidFill>
                  <a:schemeClr val="bg1"/>
                </a:solidFill>
              </a:rPr>
              <a:t>Avian and swyne flu.</a:t>
            </a:r>
          </a:p>
          <a:p>
            <a:r>
              <a:rPr lang="fr-FR" b="1" smtClean="0">
                <a:solidFill>
                  <a:schemeClr val="bg1"/>
                </a:solidFill>
              </a:rPr>
              <a:t>Conflicts, war and infraestructure destruction.</a:t>
            </a:r>
          </a:p>
          <a:p>
            <a:r>
              <a:rPr lang="fr-FR" b="1" smtClean="0">
                <a:solidFill>
                  <a:schemeClr val="bg1"/>
                </a:solidFill>
              </a:rPr>
              <a:t>Bad governance and uneffective polices.</a:t>
            </a:r>
          </a:p>
          <a:p>
            <a:endParaRPr lang="fr-FR" b="1"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706437"/>
          </a:xfrm>
        </p:spPr>
        <p:txBody>
          <a:bodyPr/>
          <a:lstStyle/>
          <a:p>
            <a:pPr eaLnBrk="1" hangingPunct="1"/>
            <a:r>
              <a:rPr lang="en-US" altLang="ja-JP" sz="4000" b="1" smtClean="0">
                <a:solidFill>
                  <a:srgbClr val="FFFF00"/>
                </a:solidFill>
                <a:ea typeface="ＭＳ Ｐゴシック" pitchFamily="34" charset="-128"/>
              </a:rPr>
              <a:t>Human health.</a:t>
            </a:r>
            <a:endParaRPr lang="es-ES" sz="4000" b="1" smtClean="0">
              <a:solidFill>
                <a:srgbClr val="FFFF00"/>
              </a:solidFill>
              <a:ea typeface="ＭＳ Ｐゴシック" pitchFamily="34" charset="-128"/>
            </a:endParaRPr>
          </a:p>
        </p:txBody>
      </p:sp>
      <p:sp>
        <p:nvSpPr>
          <p:cNvPr id="6147" name="Rectangle 3"/>
          <p:cNvSpPr>
            <a:spLocks noGrp="1" noChangeArrowheads="1"/>
          </p:cNvSpPr>
          <p:nvPr>
            <p:ph idx="1"/>
          </p:nvPr>
        </p:nvSpPr>
        <p:spPr>
          <a:xfrm>
            <a:off x="457200" y="1071563"/>
            <a:ext cx="8543925" cy="5786437"/>
          </a:xfrm>
        </p:spPr>
        <p:txBody>
          <a:bodyPr/>
          <a:lstStyle/>
          <a:p>
            <a:pPr eaLnBrk="1" hangingPunct="1"/>
            <a:endParaRPr lang="en-US" altLang="ja-JP" b="1" smtClean="0">
              <a:solidFill>
                <a:schemeClr val="bg1"/>
              </a:solidFill>
              <a:ea typeface="ＭＳ Ｐゴシック" pitchFamily="34" charset="-128"/>
            </a:endParaRPr>
          </a:p>
          <a:p>
            <a:pPr eaLnBrk="1" hangingPunct="1"/>
            <a:r>
              <a:rPr lang="en-US" altLang="ja-JP" b="1" smtClean="0">
                <a:solidFill>
                  <a:schemeClr val="bg1"/>
                </a:solidFill>
                <a:ea typeface="ＭＳ Ｐゴシック" pitchFamily="34" charset="-128"/>
              </a:rPr>
              <a:t>Health and disease are determined by many factors that interact  in social, psychological and biological form.</a:t>
            </a:r>
          </a:p>
          <a:p>
            <a:pPr eaLnBrk="1" hangingPunct="1"/>
            <a:endParaRPr lang="en-US" altLang="ja-JP" b="1" smtClean="0">
              <a:solidFill>
                <a:schemeClr val="bg1"/>
              </a:solidFill>
              <a:ea typeface="ＭＳ Ｐゴシック" pitchFamily="34" charset="-128"/>
            </a:endParaRPr>
          </a:p>
          <a:p>
            <a:pPr eaLnBrk="1" hangingPunct="1"/>
            <a:r>
              <a:rPr lang="en-US" altLang="ja-JP" b="1" smtClean="0">
                <a:solidFill>
                  <a:schemeClr val="bg1"/>
                </a:solidFill>
                <a:ea typeface="ＭＳ Ｐゴシック" pitchFamily="34" charset="-128"/>
              </a:rPr>
              <a:t>Those that world-wide are associate with indicators of poverty and low levels of education.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62"/>
          </a:xfrm>
        </p:spPr>
        <p:txBody>
          <a:bodyPr/>
          <a:lstStyle/>
          <a:p>
            <a:pPr>
              <a:defRPr/>
            </a:pPr>
            <a:r>
              <a:rPr lang="fr-FR" sz="3600" b="1" dirty="0" err="1" smtClean="0">
                <a:solidFill>
                  <a:srgbClr val="FFFF00"/>
                </a:solidFill>
                <a:latin typeface="+mn-lt"/>
                <a:ea typeface="+mn-ea"/>
                <a:cs typeface="+mn-cs"/>
              </a:rPr>
              <a:t>Core</a:t>
            </a:r>
            <a:r>
              <a:rPr lang="fr-FR" sz="3600" b="1" dirty="0" smtClean="0">
                <a:solidFill>
                  <a:srgbClr val="FFFF00"/>
                </a:solidFill>
                <a:latin typeface="+mn-lt"/>
                <a:ea typeface="+mn-ea"/>
                <a:cs typeface="+mn-cs"/>
              </a:rPr>
              <a:t> interventions to </a:t>
            </a:r>
            <a:r>
              <a:rPr lang="fr-FR" sz="3600" b="1" dirty="0" err="1" smtClean="0">
                <a:solidFill>
                  <a:srgbClr val="FFFF00"/>
                </a:solidFill>
                <a:latin typeface="+mn-lt"/>
                <a:ea typeface="+mn-ea"/>
                <a:cs typeface="+mn-cs"/>
              </a:rPr>
              <a:t>prevent</a:t>
            </a:r>
            <a:r>
              <a:rPr lang="fr-FR" sz="3600" b="1" dirty="0" smtClean="0">
                <a:solidFill>
                  <a:srgbClr val="FFFF00"/>
                </a:solidFill>
                <a:latin typeface="+mn-lt"/>
                <a:ea typeface="+mn-ea"/>
                <a:cs typeface="+mn-cs"/>
              </a:rPr>
              <a:t/>
            </a:r>
            <a:br>
              <a:rPr lang="fr-FR" sz="3600" b="1" dirty="0" smtClean="0">
                <a:solidFill>
                  <a:srgbClr val="FFFF00"/>
                </a:solidFill>
                <a:latin typeface="+mn-lt"/>
                <a:ea typeface="+mn-ea"/>
                <a:cs typeface="+mn-cs"/>
              </a:rPr>
            </a:br>
            <a:r>
              <a:rPr lang="en-US" sz="3600" b="1" dirty="0" smtClean="0">
                <a:solidFill>
                  <a:srgbClr val="FFFF00"/>
                </a:solidFill>
                <a:latin typeface="+mn-lt"/>
                <a:ea typeface="+mn-ea"/>
                <a:cs typeface="+mn-cs"/>
              </a:rPr>
              <a:t>child deaths.</a:t>
            </a:r>
            <a:endParaRPr lang="fr-FR" sz="3600" dirty="0">
              <a:solidFill>
                <a:srgbClr val="FFFF00"/>
              </a:solidFill>
            </a:endParaRPr>
          </a:p>
        </p:txBody>
      </p:sp>
      <p:sp>
        <p:nvSpPr>
          <p:cNvPr id="55299" name="Espace réservé du contenu 2"/>
          <p:cNvSpPr>
            <a:spLocks noGrp="1"/>
          </p:cNvSpPr>
          <p:nvPr>
            <p:ph idx="1"/>
          </p:nvPr>
        </p:nvSpPr>
        <p:spPr>
          <a:xfrm>
            <a:off x="457200" y="1428750"/>
            <a:ext cx="8229600" cy="5429250"/>
          </a:xfrm>
        </p:spPr>
        <p:txBody>
          <a:bodyPr/>
          <a:lstStyle/>
          <a:p>
            <a:r>
              <a:rPr lang="fr-FR" b="1" smtClean="0">
                <a:solidFill>
                  <a:srgbClr val="FFFF00"/>
                </a:solidFill>
              </a:rPr>
              <a:t>Preventive interventions:</a:t>
            </a:r>
          </a:p>
          <a:p>
            <a:r>
              <a:rPr lang="fr-FR" sz="3600" b="1" smtClean="0">
                <a:solidFill>
                  <a:schemeClr val="bg1"/>
                </a:solidFill>
              </a:rPr>
              <a:t>Vaccination</a:t>
            </a:r>
          </a:p>
          <a:p>
            <a:r>
              <a:rPr lang="fr-FR" sz="2800" b="1" smtClean="0">
                <a:solidFill>
                  <a:schemeClr val="bg1"/>
                </a:solidFill>
              </a:rPr>
              <a:t>Folic acid supplementation</a:t>
            </a:r>
          </a:p>
          <a:p>
            <a:r>
              <a:rPr lang="fr-FR" sz="2800" b="1" smtClean="0">
                <a:solidFill>
                  <a:schemeClr val="bg1"/>
                </a:solidFill>
              </a:rPr>
              <a:t>Tetanus toxoid</a:t>
            </a:r>
          </a:p>
          <a:p>
            <a:r>
              <a:rPr lang="fr-FR" sz="2800" b="1" smtClean="0">
                <a:solidFill>
                  <a:schemeClr val="bg1"/>
                </a:solidFill>
              </a:rPr>
              <a:t>Syphilis screening and treatment</a:t>
            </a:r>
          </a:p>
          <a:p>
            <a:r>
              <a:rPr lang="en-US" sz="2800" b="1" smtClean="0">
                <a:solidFill>
                  <a:schemeClr val="bg1"/>
                </a:solidFill>
              </a:rPr>
              <a:t>Pre-eclampsia and eclampsia prevention (calcium supplementation)</a:t>
            </a:r>
          </a:p>
          <a:p>
            <a:r>
              <a:rPr lang="en-US" sz="2800" b="1" smtClean="0">
                <a:solidFill>
                  <a:schemeClr val="bg1"/>
                </a:solidFill>
              </a:rPr>
              <a:t>Intermittent presumptive treatment for malaria in pregnancy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1"/>
          <p:cNvSpPr>
            <a:spLocks noGrp="1"/>
          </p:cNvSpPr>
          <p:nvPr>
            <p:ph type="title"/>
          </p:nvPr>
        </p:nvSpPr>
        <p:spPr/>
        <p:txBody>
          <a:bodyPr/>
          <a:lstStyle/>
          <a:p>
            <a:r>
              <a:rPr lang="fr-FR" sz="3600" b="1" smtClean="0">
                <a:solidFill>
                  <a:srgbClr val="FFFF00"/>
                </a:solidFill>
              </a:rPr>
              <a:t>Core interventions to prevent</a:t>
            </a:r>
            <a:br>
              <a:rPr lang="fr-FR" sz="3600" b="1" smtClean="0">
                <a:solidFill>
                  <a:srgbClr val="FFFF00"/>
                </a:solidFill>
              </a:rPr>
            </a:br>
            <a:r>
              <a:rPr lang="en-US" sz="3600" b="1" smtClean="0">
                <a:solidFill>
                  <a:srgbClr val="FFFF00"/>
                </a:solidFill>
              </a:rPr>
              <a:t>child deaths.</a:t>
            </a:r>
            <a:endParaRPr lang="fr-FR" sz="3600" smtClean="0"/>
          </a:p>
        </p:txBody>
      </p:sp>
      <p:sp>
        <p:nvSpPr>
          <p:cNvPr id="56323" name="Espace réservé du contenu 2"/>
          <p:cNvSpPr>
            <a:spLocks noGrp="1"/>
          </p:cNvSpPr>
          <p:nvPr>
            <p:ph idx="1"/>
          </p:nvPr>
        </p:nvSpPr>
        <p:spPr>
          <a:xfrm>
            <a:off x="457200" y="1600200"/>
            <a:ext cx="8543925" cy="5257800"/>
          </a:xfrm>
        </p:spPr>
        <p:txBody>
          <a:bodyPr/>
          <a:lstStyle/>
          <a:p>
            <a:r>
              <a:rPr lang="fr-FR" sz="2800" b="1" smtClean="0">
                <a:solidFill>
                  <a:srgbClr val="FFFF00"/>
                </a:solidFill>
              </a:rPr>
              <a:t>Preventive interventions:</a:t>
            </a:r>
          </a:p>
          <a:p>
            <a:endParaRPr lang="fr-FR" sz="2800" b="1" smtClean="0">
              <a:solidFill>
                <a:srgbClr val="FFFF00"/>
              </a:solidFill>
            </a:endParaRPr>
          </a:p>
          <a:p>
            <a:r>
              <a:rPr lang="en-US" sz="2800" b="1" smtClean="0">
                <a:solidFill>
                  <a:schemeClr val="bg1"/>
                </a:solidFill>
              </a:rPr>
              <a:t>Antibiotics for premature rupture of membranes</a:t>
            </a:r>
          </a:p>
          <a:p>
            <a:r>
              <a:rPr lang="en-US" sz="2800" b="1" smtClean="0">
                <a:solidFill>
                  <a:schemeClr val="bg1"/>
                </a:solidFill>
              </a:rPr>
              <a:t>Detection and management of breech (caesarian section)</a:t>
            </a:r>
          </a:p>
          <a:p>
            <a:r>
              <a:rPr lang="fr-FR" sz="2800" b="1" smtClean="0">
                <a:solidFill>
                  <a:schemeClr val="bg1"/>
                </a:solidFill>
              </a:rPr>
              <a:t>Labor surveillance</a:t>
            </a:r>
            <a:endParaRPr lang="fr-FR" sz="2800" smtClean="0"/>
          </a:p>
          <a:p>
            <a:r>
              <a:rPr lang="fr-FR" sz="2800" b="1" smtClean="0">
                <a:solidFill>
                  <a:schemeClr val="bg1"/>
                </a:solidFill>
              </a:rPr>
              <a:t>Clean delivery practices</a:t>
            </a:r>
          </a:p>
          <a:p>
            <a:r>
              <a:rPr lang="fr-FR" sz="2800" b="1" smtClean="0">
                <a:solidFill>
                  <a:schemeClr val="bg1"/>
                </a:solidFill>
              </a:rPr>
              <a:t>Breastfeeding</a:t>
            </a:r>
          </a:p>
          <a:p>
            <a:endParaRPr lang="fr-FR"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p:cNvSpPr>
            <a:spLocks noGrp="1"/>
          </p:cNvSpPr>
          <p:nvPr>
            <p:ph type="title"/>
          </p:nvPr>
        </p:nvSpPr>
        <p:spPr/>
        <p:txBody>
          <a:bodyPr/>
          <a:lstStyle/>
          <a:p>
            <a:r>
              <a:rPr lang="fr-FR" sz="3600" b="1" smtClean="0">
                <a:solidFill>
                  <a:srgbClr val="FFFF00"/>
                </a:solidFill>
              </a:rPr>
              <a:t>Core interventions to prevent</a:t>
            </a:r>
            <a:br>
              <a:rPr lang="fr-FR" sz="3600" b="1" smtClean="0">
                <a:solidFill>
                  <a:srgbClr val="FFFF00"/>
                </a:solidFill>
              </a:rPr>
            </a:br>
            <a:r>
              <a:rPr lang="en-US" sz="3600" b="1" smtClean="0">
                <a:solidFill>
                  <a:srgbClr val="FFFF00"/>
                </a:solidFill>
              </a:rPr>
              <a:t>child deaths</a:t>
            </a:r>
            <a:r>
              <a:rPr lang="en-US" b="1" smtClean="0">
                <a:solidFill>
                  <a:srgbClr val="FFFF00"/>
                </a:solidFill>
              </a:rPr>
              <a:t>.</a:t>
            </a:r>
            <a:endParaRPr lang="fr-FR" smtClean="0"/>
          </a:p>
        </p:txBody>
      </p:sp>
      <p:sp>
        <p:nvSpPr>
          <p:cNvPr id="57347" name="Espace réservé du contenu 2"/>
          <p:cNvSpPr>
            <a:spLocks noGrp="1"/>
          </p:cNvSpPr>
          <p:nvPr>
            <p:ph idx="1"/>
          </p:nvPr>
        </p:nvSpPr>
        <p:spPr>
          <a:xfrm>
            <a:off x="457200" y="1600200"/>
            <a:ext cx="8472488" cy="5257800"/>
          </a:xfrm>
        </p:spPr>
        <p:txBody>
          <a:bodyPr/>
          <a:lstStyle/>
          <a:p>
            <a:r>
              <a:rPr lang="fr-FR" b="1" smtClean="0">
                <a:solidFill>
                  <a:srgbClr val="FFFF00"/>
                </a:solidFill>
              </a:rPr>
              <a:t>Preventive interventions:</a:t>
            </a:r>
          </a:p>
          <a:p>
            <a:endParaRPr lang="fr-FR" b="1" smtClean="0">
              <a:solidFill>
                <a:srgbClr val="FFFF00"/>
              </a:solidFill>
            </a:endParaRPr>
          </a:p>
          <a:p>
            <a:r>
              <a:rPr lang="en-US" sz="2800" b="1" smtClean="0">
                <a:solidFill>
                  <a:schemeClr val="bg1"/>
                </a:solidFill>
              </a:rPr>
              <a:t>Prevention and management of hypothermia</a:t>
            </a:r>
          </a:p>
          <a:p>
            <a:r>
              <a:rPr lang="en-US" sz="2800" b="1" smtClean="0">
                <a:solidFill>
                  <a:schemeClr val="bg1"/>
                </a:solidFill>
              </a:rPr>
              <a:t>Kangaroo mother care (skin-to-skin contact) </a:t>
            </a:r>
            <a:r>
              <a:rPr lang="fr-FR" sz="2800" b="1" smtClean="0">
                <a:solidFill>
                  <a:schemeClr val="bg1"/>
                </a:solidFill>
              </a:rPr>
              <a:t>for low birth-weight newborns</a:t>
            </a:r>
          </a:p>
          <a:p>
            <a:r>
              <a:rPr lang="fr-FR" sz="2800" b="1" smtClean="0">
                <a:solidFill>
                  <a:schemeClr val="bg1"/>
                </a:solidFill>
              </a:rPr>
              <a:t>Newborn temperature management</a:t>
            </a:r>
          </a:p>
          <a:p>
            <a:r>
              <a:rPr lang="fr-FR" sz="2800" b="1" smtClean="0">
                <a:solidFill>
                  <a:schemeClr val="bg1"/>
                </a:solidFill>
              </a:rPr>
              <a:t>Insecticide-treated materials</a:t>
            </a:r>
          </a:p>
          <a:p>
            <a:r>
              <a:rPr lang="fr-FR" sz="2800" b="1" smtClean="0">
                <a:solidFill>
                  <a:schemeClr val="bg1"/>
                </a:solidFill>
              </a:rPr>
              <a:t>Complementary feeding</a:t>
            </a:r>
          </a:p>
          <a:p>
            <a:endParaRPr lang="fr-FR" sz="2800" smtClean="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1"/>
          <p:cNvSpPr>
            <a:spLocks noGrp="1"/>
          </p:cNvSpPr>
          <p:nvPr>
            <p:ph type="title"/>
          </p:nvPr>
        </p:nvSpPr>
        <p:spPr/>
        <p:txBody>
          <a:bodyPr/>
          <a:lstStyle/>
          <a:p>
            <a:r>
              <a:rPr lang="fr-FR" sz="3600" b="1" smtClean="0">
                <a:solidFill>
                  <a:srgbClr val="FFFF00"/>
                </a:solidFill>
              </a:rPr>
              <a:t>Core interventions to prevent</a:t>
            </a:r>
            <a:br>
              <a:rPr lang="fr-FR" sz="3600" b="1" smtClean="0">
                <a:solidFill>
                  <a:srgbClr val="FFFF00"/>
                </a:solidFill>
              </a:rPr>
            </a:br>
            <a:r>
              <a:rPr lang="en-US" sz="3600" b="1" smtClean="0">
                <a:solidFill>
                  <a:srgbClr val="FFFF00"/>
                </a:solidFill>
              </a:rPr>
              <a:t>child deaths.</a:t>
            </a:r>
            <a:endParaRPr lang="fr-FR" sz="3600" smtClean="0"/>
          </a:p>
        </p:txBody>
      </p:sp>
      <p:sp>
        <p:nvSpPr>
          <p:cNvPr id="58371" name="Espace réservé du contenu 2"/>
          <p:cNvSpPr>
            <a:spLocks noGrp="1"/>
          </p:cNvSpPr>
          <p:nvPr>
            <p:ph idx="1"/>
          </p:nvPr>
        </p:nvSpPr>
        <p:spPr>
          <a:xfrm>
            <a:off x="457200" y="1600200"/>
            <a:ext cx="8229600" cy="5257800"/>
          </a:xfrm>
        </p:spPr>
        <p:txBody>
          <a:bodyPr/>
          <a:lstStyle/>
          <a:p>
            <a:r>
              <a:rPr lang="fr-FR" sz="2800" b="1" smtClean="0">
                <a:solidFill>
                  <a:srgbClr val="FFFF00"/>
                </a:solidFill>
              </a:rPr>
              <a:t>Preventive interventions:</a:t>
            </a:r>
          </a:p>
          <a:p>
            <a:endParaRPr lang="fr-FR" sz="2800" b="1" smtClean="0">
              <a:solidFill>
                <a:srgbClr val="FFFF00"/>
              </a:solidFill>
            </a:endParaRPr>
          </a:p>
          <a:p>
            <a:r>
              <a:rPr lang="fr-FR" sz="2800" b="1" smtClean="0">
                <a:solidFill>
                  <a:schemeClr val="bg1"/>
                </a:solidFill>
              </a:rPr>
              <a:t>Zinc</a:t>
            </a:r>
          </a:p>
          <a:p>
            <a:r>
              <a:rPr lang="fr-FR" sz="2800" b="1" smtClean="0">
                <a:solidFill>
                  <a:schemeClr val="bg1"/>
                </a:solidFill>
              </a:rPr>
              <a:t>Hib vaccine</a:t>
            </a:r>
          </a:p>
          <a:p>
            <a:r>
              <a:rPr lang="fr-FR" sz="2800" b="1" smtClean="0">
                <a:solidFill>
                  <a:schemeClr val="bg1"/>
                </a:solidFill>
              </a:rPr>
              <a:t>Water, sanitation, hygiene</a:t>
            </a:r>
          </a:p>
          <a:p>
            <a:r>
              <a:rPr lang="fr-FR" sz="2800" b="1" smtClean="0">
                <a:solidFill>
                  <a:schemeClr val="bg1"/>
                </a:solidFill>
              </a:rPr>
              <a:t>Antenatal steroids</a:t>
            </a:r>
          </a:p>
          <a:p>
            <a:r>
              <a:rPr lang="fr-FR" sz="2800" b="1" smtClean="0">
                <a:solidFill>
                  <a:schemeClr val="bg1"/>
                </a:solidFill>
              </a:rPr>
              <a:t>Vitamin A</a:t>
            </a:r>
          </a:p>
          <a:p>
            <a:r>
              <a:rPr lang="en-US" sz="2800" b="1" smtClean="0">
                <a:solidFill>
                  <a:schemeClr val="bg1"/>
                </a:solidFill>
              </a:rPr>
              <a:t>Nevirapine and replacement feeding to prevent HIV transmission</a:t>
            </a:r>
          </a:p>
          <a:p>
            <a:r>
              <a:rPr lang="fr-FR" sz="2800" b="1" smtClean="0">
                <a:solidFill>
                  <a:schemeClr val="bg1"/>
                </a:solidFill>
              </a:rPr>
              <a:t>Measles vaccine</a:t>
            </a:r>
          </a:p>
          <a:p>
            <a:endParaRPr lang="fr-FR" sz="2800" b="1" smtClean="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p:cNvSpPr>
            <a:spLocks noGrp="1"/>
          </p:cNvSpPr>
          <p:nvPr>
            <p:ph type="title"/>
          </p:nvPr>
        </p:nvSpPr>
        <p:spPr/>
        <p:txBody>
          <a:bodyPr/>
          <a:lstStyle/>
          <a:p>
            <a:r>
              <a:rPr lang="fr-FR" sz="3600" b="1" smtClean="0">
                <a:solidFill>
                  <a:srgbClr val="FFFF00"/>
                </a:solidFill>
              </a:rPr>
              <a:t>Core interventions to prevent</a:t>
            </a:r>
            <a:br>
              <a:rPr lang="fr-FR" sz="3600" b="1" smtClean="0">
                <a:solidFill>
                  <a:srgbClr val="FFFF00"/>
                </a:solidFill>
              </a:rPr>
            </a:br>
            <a:r>
              <a:rPr lang="en-US" sz="3600" b="1" smtClean="0">
                <a:solidFill>
                  <a:srgbClr val="FFFF00"/>
                </a:solidFill>
              </a:rPr>
              <a:t>child deaths.</a:t>
            </a:r>
            <a:endParaRPr lang="fr-FR" sz="3600" smtClean="0"/>
          </a:p>
        </p:txBody>
      </p:sp>
      <p:sp>
        <p:nvSpPr>
          <p:cNvPr id="59395" name="Espace réservé du contenu 2"/>
          <p:cNvSpPr>
            <a:spLocks noGrp="1"/>
          </p:cNvSpPr>
          <p:nvPr>
            <p:ph idx="1"/>
          </p:nvPr>
        </p:nvSpPr>
        <p:spPr>
          <a:xfrm>
            <a:off x="457200" y="1500188"/>
            <a:ext cx="8229600" cy="5357812"/>
          </a:xfrm>
        </p:spPr>
        <p:txBody>
          <a:bodyPr/>
          <a:lstStyle/>
          <a:p>
            <a:r>
              <a:rPr lang="fr-FR" b="1" smtClean="0">
                <a:solidFill>
                  <a:srgbClr val="FFFF00"/>
                </a:solidFill>
              </a:rPr>
              <a:t>Treatment interventions:</a:t>
            </a:r>
          </a:p>
          <a:p>
            <a:r>
              <a:rPr lang="en-US" sz="2400" b="1" smtClean="0">
                <a:solidFill>
                  <a:schemeClr val="bg1"/>
                </a:solidFill>
              </a:rPr>
              <a:t>Detection and treatment of asymptomatic  bacteriuria.</a:t>
            </a:r>
          </a:p>
          <a:p>
            <a:endParaRPr lang="en-US" sz="2400" b="1" smtClean="0">
              <a:solidFill>
                <a:schemeClr val="bg1"/>
              </a:solidFill>
            </a:endParaRPr>
          </a:p>
          <a:p>
            <a:r>
              <a:rPr lang="fr-FR" sz="2400" b="1" smtClean="0">
                <a:solidFill>
                  <a:schemeClr val="bg1"/>
                </a:solidFill>
              </a:rPr>
              <a:t>Corticosteroids for preterm labor.</a:t>
            </a:r>
          </a:p>
          <a:p>
            <a:endParaRPr lang="fr-FR" sz="2400" b="1" smtClean="0">
              <a:solidFill>
                <a:schemeClr val="bg1"/>
              </a:solidFill>
            </a:endParaRPr>
          </a:p>
          <a:p>
            <a:r>
              <a:rPr lang="fr-FR" sz="2400" b="1" smtClean="0">
                <a:solidFill>
                  <a:schemeClr val="bg1"/>
                </a:solidFill>
              </a:rPr>
              <a:t>Newborn resuscitation</a:t>
            </a:r>
          </a:p>
          <a:p>
            <a:endParaRPr lang="fr-FR" sz="2400" b="1" smtClean="0">
              <a:solidFill>
                <a:schemeClr val="bg1"/>
              </a:solidFill>
            </a:endParaRPr>
          </a:p>
          <a:p>
            <a:r>
              <a:rPr lang="en-US" sz="2400" b="1" smtClean="0">
                <a:solidFill>
                  <a:schemeClr val="bg1"/>
                </a:solidFill>
              </a:rPr>
              <a:t>Community-based pneumonia case management, including antibiotics</a:t>
            </a:r>
          </a:p>
          <a:p>
            <a:endParaRPr lang="en-US" sz="2400" b="1" smtClean="0">
              <a:solidFill>
                <a:schemeClr val="bg1"/>
              </a:solidFill>
            </a:endParaRPr>
          </a:p>
          <a:p>
            <a:r>
              <a:rPr lang="fr-FR" sz="2400" b="1" smtClean="0">
                <a:solidFill>
                  <a:schemeClr val="bg1"/>
                </a:solidFill>
              </a:rPr>
              <a:t>Oral rehydration therapy</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1"/>
          <p:cNvSpPr>
            <a:spLocks noGrp="1"/>
          </p:cNvSpPr>
          <p:nvPr>
            <p:ph type="title"/>
          </p:nvPr>
        </p:nvSpPr>
        <p:spPr/>
        <p:txBody>
          <a:bodyPr/>
          <a:lstStyle/>
          <a:p>
            <a:r>
              <a:rPr lang="fr-FR" sz="3600" b="1" smtClean="0">
                <a:solidFill>
                  <a:srgbClr val="FFFF00"/>
                </a:solidFill>
              </a:rPr>
              <a:t>Core interventions to prevent</a:t>
            </a:r>
            <a:br>
              <a:rPr lang="fr-FR" sz="3600" b="1" smtClean="0">
                <a:solidFill>
                  <a:srgbClr val="FFFF00"/>
                </a:solidFill>
              </a:rPr>
            </a:br>
            <a:r>
              <a:rPr lang="en-US" sz="3600" b="1" smtClean="0">
                <a:solidFill>
                  <a:srgbClr val="FFFF00"/>
                </a:solidFill>
              </a:rPr>
              <a:t>child deaths.</a:t>
            </a:r>
            <a:endParaRPr lang="fr-FR" sz="3600" smtClean="0"/>
          </a:p>
        </p:txBody>
      </p:sp>
      <p:sp>
        <p:nvSpPr>
          <p:cNvPr id="60419" name="Espace réservé du contenu 2"/>
          <p:cNvSpPr>
            <a:spLocks noGrp="1"/>
          </p:cNvSpPr>
          <p:nvPr>
            <p:ph idx="1"/>
          </p:nvPr>
        </p:nvSpPr>
        <p:spPr>
          <a:xfrm>
            <a:off x="457200" y="1357313"/>
            <a:ext cx="8229600" cy="5500687"/>
          </a:xfrm>
        </p:spPr>
        <p:txBody>
          <a:bodyPr/>
          <a:lstStyle/>
          <a:p>
            <a:r>
              <a:rPr lang="fr-FR" b="1" smtClean="0">
                <a:solidFill>
                  <a:schemeClr val="bg1"/>
                </a:solidFill>
              </a:rPr>
              <a:t>Antibiotics for dysentery, sepsis, emerging and reemeging diseases.</a:t>
            </a:r>
          </a:p>
          <a:p>
            <a:endParaRPr lang="fr-FR" b="1" smtClean="0">
              <a:solidFill>
                <a:schemeClr val="bg1"/>
              </a:solidFill>
            </a:endParaRPr>
          </a:p>
          <a:p>
            <a:r>
              <a:rPr lang="fr-FR" b="1" smtClean="0">
                <a:solidFill>
                  <a:schemeClr val="bg1"/>
                </a:solidFill>
              </a:rPr>
              <a:t>Antimalarials</a:t>
            </a:r>
          </a:p>
          <a:p>
            <a:endParaRPr lang="fr-FR" b="1" smtClean="0">
              <a:solidFill>
                <a:schemeClr val="bg1"/>
              </a:solidFill>
            </a:endParaRPr>
          </a:p>
          <a:p>
            <a:r>
              <a:rPr lang="fr-FR" b="1" smtClean="0">
                <a:solidFill>
                  <a:schemeClr val="bg1"/>
                </a:solidFill>
              </a:rPr>
              <a:t>Zinc for diarrhea</a:t>
            </a:r>
          </a:p>
          <a:p>
            <a:endParaRPr lang="fr-FR" b="1" smtClean="0">
              <a:solidFill>
                <a:schemeClr val="bg1"/>
              </a:solidFill>
            </a:endParaRPr>
          </a:p>
          <a:p>
            <a:r>
              <a:rPr lang="fr-FR" b="1" smtClean="0">
                <a:solidFill>
                  <a:schemeClr val="bg1"/>
                </a:solidFill>
              </a:rPr>
              <a:t>Vitamin A in respiratory diseases.</a:t>
            </a:r>
          </a:p>
          <a:p>
            <a:endParaRPr lang="fr-FR"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835150" y="1196975"/>
            <a:ext cx="7058025" cy="5592763"/>
            <a:chOff x="1156" y="799"/>
            <a:chExt cx="4446" cy="3469"/>
          </a:xfrm>
        </p:grpSpPr>
        <p:grpSp>
          <p:nvGrpSpPr>
            <p:cNvPr id="61448" name="Group 3"/>
            <p:cNvGrpSpPr>
              <a:grpSpLocks/>
            </p:cNvGrpSpPr>
            <p:nvPr/>
          </p:nvGrpSpPr>
          <p:grpSpPr bwMode="auto">
            <a:xfrm>
              <a:off x="2154" y="3039"/>
              <a:ext cx="2948" cy="754"/>
              <a:chOff x="2244" y="3039"/>
              <a:chExt cx="2858" cy="943"/>
            </a:xfrm>
          </p:grpSpPr>
          <p:sp>
            <p:nvSpPr>
              <p:cNvPr id="61498" name="Arc 4"/>
              <p:cNvSpPr>
                <a:spLocks/>
              </p:cNvSpPr>
              <p:nvPr/>
            </p:nvSpPr>
            <p:spPr bwMode="auto">
              <a:xfrm rot="10759359" flipH="1">
                <a:off x="3413" y="3039"/>
                <a:ext cx="1689" cy="9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00" y="0"/>
                    </a:moveTo>
                    <a:cubicBezTo>
                      <a:pt x="11990" y="55"/>
                      <a:pt x="21600" y="9710"/>
                      <a:pt x="21600" y="21600"/>
                    </a:cubicBezTo>
                  </a:path>
                  <a:path w="21600" h="21600" stroke="0" extrusionOk="0">
                    <a:moveTo>
                      <a:pt x="100" y="0"/>
                    </a:moveTo>
                    <a:cubicBezTo>
                      <a:pt x="11990" y="55"/>
                      <a:pt x="21600" y="9710"/>
                      <a:pt x="21600" y="21600"/>
                    </a:cubicBezTo>
                    <a:lnTo>
                      <a:pt x="0" y="21600"/>
                    </a:lnTo>
                    <a:close/>
                  </a:path>
                </a:pathLst>
              </a:custGeom>
              <a:noFill/>
              <a:ln w="28575">
                <a:solidFill>
                  <a:srgbClr val="FF0000"/>
                </a:solidFill>
                <a:prstDash val="dash"/>
                <a:round/>
                <a:headEnd/>
                <a:tailEnd/>
              </a:ln>
            </p:spPr>
            <p:txBody>
              <a:bodyPr wrap="none" anchor="ctr"/>
              <a:lstStyle/>
              <a:p>
                <a:endParaRPr lang="fr-FR"/>
              </a:p>
            </p:txBody>
          </p:sp>
          <p:sp>
            <p:nvSpPr>
              <p:cNvPr id="61499" name="Arc 5"/>
              <p:cNvSpPr>
                <a:spLocks/>
              </p:cNvSpPr>
              <p:nvPr/>
            </p:nvSpPr>
            <p:spPr bwMode="auto">
              <a:xfrm flipH="1" flipV="1">
                <a:off x="2244" y="3539"/>
                <a:ext cx="1231" cy="443"/>
              </a:xfrm>
              <a:custGeom>
                <a:avLst/>
                <a:gdLst>
                  <a:gd name="T0" fmla="*/ 0 w 25589"/>
                  <a:gd name="T1" fmla="*/ 0 h 21600"/>
                  <a:gd name="T2" fmla="*/ 0 w 25589"/>
                  <a:gd name="T3" fmla="*/ 0 h 21600"/>
                  <a:gd name="T4" fmla="*/ 0 w 25589"/>
                  <a:gd name="T5" fmla="*/ 0 h 21600"/>
                  <a:gd name="T6" fmla="*/ 0 60000 65536"/>
                  <a:gd name="T7" fmla="*/ 0 60000 65536"/>
                  <a:gd name="T8" fmla="*/ 0 60000 65536"/>
                  <a:gd name="T9" fmla="*/ 0 w 25589"/>
                  <a:gd name="T10" fmla="*/ 0 h 21600"/>
                  <a:gd name="T11" fmla="*/ 25589 w 25589"/>
                  <a:gd name="T12" fmla="*/ 21600 h 21600"/>
                </a:gdLst>
                <a:ahLst/>
                <a:cxnLst>
                  <a:cxn ang="T6">
                    <a:pos x="T0" y="T1"/>
                  </a:cxn>
                  <a:cxn ang="T7">
                    <a:pos x="T2" y="T3"/>
                  </a:cxn>
                  <a:cxn ang="T8">
                    <a:pos x="T4" y="T5"/>
                  </a:cxn>
                </a:cxnLst>
                <a:rect l="T9" t="T10" r="T11" b="T12"/>
                <a:pathLst>
                  <a:path w="25589" h="21600" fill="none" extrusionOk="0">
                    <a:moveTo>
                      <a:pt x="-1" y="371"/>
                    </a:moveTo>
                    <a:cubicBezTo>
                      <a:pt x="1315" y="124"/>
                      <a:pt x="2650" y="-1"/>
                      <a:pt x="3989" y="0"/>
                    </a:cubicBezTo>
                    <a:cubicBezTo>
                      <a:pt x="15918" y="0"/>
                      <a:pt x="25589" y="9670"/>
                      <a:pt x="25589" y="21600"/>
                    </a:cubicBezTo>
                  </a:path>
                  <a:path w="25589" h="21600" stroke="0" extrusionOk="0">
                    <a:moveTo>
                      <a:pt x="-1" y="371"/>
                    </a:moveTo>
                    <a:cubicBezTo>
                      <a:pt x="1315" y="124"/>
                      <a:pt x="2650" y="-1"/>
                      <a:pt x="3989" y="0"/>
                    </a:cubicBezTo>
                    <a:cubicBezTo>
                      <a:pt x="15918" y="0"/>
                      <a:pt x="25589" y="9670"/>
                      <a:pt x="25589" y="21600"/>
                    </a:cubicBezTo>
                    <a:lnTo>
                      <a:pt x="3989" y="21600"/>
                    </a:lnTo>
                    <a:close/>
                  </a:path>
                </a:pathLst>
              </a:custGeom>
              <a:noFill/>
              <a:ln w="28575">
                <a:solidFill>
                  <a:srgbClr val="FF0000"/>
                </a:solidFill>
                <a:prstDash val="dash"/>
                <a:round/>
                <a:headEnd/>
                <a:tailEnd/>
              </a:ln>
            </p:spPr>
            <p:txBody>
              <a:bodyPr wrap="none" anchor="ctr"/>
              <a:lstStyle/>
              <a:p>
                <a:endParaRPr lang="fr-FR"/>
              </a:p>
            </p:txBody>
          </p:sp>
        </p:grpSp>
        <p:sp>
          <p:nvSpPr>
            <p:cNvPr id="61449" name="Arc 6"/>
            <p:cNvSpPr>
              <a:spLocks/>
            </p:cNvSpPr>
            <p:nvPr/>
          </p:nvSpPr>
          <p:spPr bwMode="auto">
            <a:xfrm>
              <a:off x="3251" y="2339"/>
              <a:ext cx="1851" cy="70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prstDash val="dash"/>
              <a:round/>
              <a:headEnd/>
              <a:tailEnd/>
            </a:ln>
          </p:spPr>
          <p:txBody>
            <a:bodyPr wrap="none" anchor="ctr"/>
            <a:lstStyle/>
            <a:p>
              <a:endParaRPr lang="fr-FR"/>
            </a:p>
          </p:txBody>
        </p:sp>
        <p:sp>
          <p:nvSpPr>
            <p:cNvPr id="61450" name="Arc 7"/>
            <p:cNvSpPr>
              <a:spLocks/>
            </p:cNvSpPr>
            <p:nvPr/>
          </p:nvSpPr>
          <p:spPr bwMode="auto">
            <a:xfrm flipH="1">
              <a:off x="1881" y="2339"/>
              <a:ext cx="1361" cy="37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0000"/>
              </a:solidFill>
              <a:prstDash val="dash"/>
              <a:round/>
              <a:headEnd/>
              <a:tailEnd/>
            </a:ln>
          </p:spPr>
          <p:txBody>
            <a:bodyPr wrap="none" anchor="ctr"/>
            <a:lstStyle/>
            <a:p>
              <a:endParaRPr lang="fr-FR"/>
            </a:p>
          </p:txBody>
        </p:sp>
        <p:sp>
          <p:nvSpPr>
            <p:cNvPr id="61451" name="Arc 8"/>
            <p:cNvSpPr>
              <a:spLocks/>
            </p:cNvSpPr>
            <p:nvPr/>
          </p:nvSpPr>
          <p:spPr bwMode="auto">
            <a:xfrm rot="10759359" flipH="1">
              <a:off x="3254" y="2245"/>
              <a:ext cx="1984" cy="88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00" y="0"/>
                  </a:moveTo>
                  <a:cubicBezTo>
                    <a:pt x="11990" y="55"/>
                    <a:pt x="21600" y="9710"/>
                    <a:pt x="21600" y="21600"/>
                  </a:cubicBezTo>
                </a:path>
                <a:path w="21600" h="21600" stroke="0" extrusionOk="0">
                  <a:moveTo>
                    <a:pt x="100" y="0"/>
                  </a:moveTo>
                  <a:cubicBezTo>
                    <a:pt x="11990" y="55"/>
                    <a:pt x="21600" y="9710"/>
                    <a:pt x="21600" y="21600"/>
                  </a:cubicBezTo>
                  <a:lnTo>
                    <a:pt x="0" y="21600"/>
                  </a:lnTo>
                  <a:close/>
                </a:path>
              </a:pathLst>
            </a:custGeom>
            <a:noFill/>
            <a:ln w="28575">
              <a:solidFill>
                <a:srgbClr val="FF0000"/>
              </a:solidFill>
              <a:prstDash val="dash"/>
              <a:round/>
              <a:headEnd/>
              <a:tailEnd/>
            </a:ln>
          </p:spPr>
          <p:txBody>
            <a:bodyPr wrap="none" anchor="ctr"/>
            <a:lstStyle/>
            <a:p>
              <a:endParaRPr lang="fr-FR"/>
            </a:p>
          </p:txBody>
        </p:sp>
        <p:sp>
          <p:nvSpPr>
            <p:cNvPr id="61452" name="Arc 9"/>
            <p:cNvSpPr>
              <a:spLocks/>
            </p:cNvSpPr>
            <p:nvPr/>
          </p:nvSpPr>
          <p:spPr bwMode="auto">
            <a:xfrm flipH="1" flipV="1">
              <a:off x="1881" y="2712"/>
              <a:ext cx="1446" cy="421"/>
            </a:xfrm>
            <a:custGeom>
              <a:avLst/>
              <a:gdLst>
                <a:gd name="T0" fmla="*/ 0 w 25589"/>
                <a:gd name="T1" fmla="*/ 0 h 21600"/>
                <a:gd name="T2" fmla="*/ 0 w 25589"/>
                <a:gd name="T3" fmla="*/ 0 h 21600"/>
                <a:gd name="T4" fmla="*/ 0 w 25589"/>
                <a:gd name="T5" fmla="*/ 0 h 21600"/>
                <a:gd name="T6" fmla="*/ 0 60000 65536"/>
                <a:gd name="T7" fmla="*/ 0 60000 65536"/>
                <a:gd name="T8" fmla="*/ 0 60000 65536"/>
                <a:gd name="T9" fmla="*/ 0 w 25589"/>
                <a:gd name="T10" fmla="*/ 0 h 21600"/>
                <a:gd name="T11" fmla="*/ 25589 w 25589"/>
                <a:gd name="T12" fmla="*/ 21600 h 21600"/>
              </a:gdLst>
              <a:ahLst/>
              <a:cxnLst>
                <a:cxn ang="T6">
                  <a:pos x="T0" y="T1"/>
                </a:cxn>
                <a:cxn ang="T7">
                  <a:pos x="T2" y="T3"/>
                </a:cxn>
                <a:cxn ang="T8">
                  <a:pos x="T4" y="T5"/>
                </a:cxn>
              </a:cxnLst>
              <a:rect l="T9" t="T10" r="T11" b="T12"/>
              <a:pathLst>
                <a:path w="25589" h="21600" fill="none" extrusionOk="0">
                  <a:moveTo>
                    <a:pt x="-1" y="371"/>
                  </a:moveTo>
                  <a:cubicBezTo>
                    <a:pt x="1315" y="124"/>
                    <a:pt x="2650" y="-1"/>
                    <a:pt x="3989" y="0"/>
                  </a:cubicBezTo>
                  <a:cubicBezTo>
                    <a:pt x="15918" y="0"/>
                    <a:pt x="25589" y="9670"/>
                    <a:pt x="25589" y="21600"/>
                  </a:cubicBezTo>
                </a:path>
                <a:path w="25589" h="21600" stroke="0" extrusionOk="0">
                  <a:moveTo>
                    <a:pt x="-1" y="371"/>
                  </a:moveTo>
                  <a:cubicBezTo>
                    <a:pt x="1315" y="124"/>
                    <a:pt x="2650" y="-1"/>
                    <a:pt x="3989" y="0"/>
                  </a:cubicBezTo>
                  <a:cubicBezTo>
                    <a:pt x="15918" y="0"/>
                    <a:pt x="25589" y="9670"/>
                    <a:pt x="25589" y="21600"/>
                  </a:cubicBezTo>
                  <a:lnTo>
                    <a:pt x="3989" y="21600"/>
                  </a:lnTo>
                  <a:close/>
                </a:path>
              </a:pathLst>
            </a:custGeom>
            <a:noFill/>
            <a:ln w="28575">
              <a:solidFill>
                <a:srgbClr val="FF0000"/>
              </a:solidFill>
              <a:prstDash val="dash"/>
              <a:round/>
              <a:headEnd/>
              <a:tailEnd/>
            </a:ln>
          </p:spPr>
          <p:txBody>
            <a:bodyPr wrap="none" anchor="ctr"/>
            <a:lstStyle/>
            <a:p>
              <a:endParaRPr lang="fr-FR"/>
            </a:p>
          </p:txBody>
        </p:sp>
        <p:sp>
          <p:nvSpPr>
            <p:cNvPr id="61453" name="Arc 10"/>
            <p:cNvSpPr>
              <a:spLocks/>
            </p:cNvSpPr>
            <p:nvPr/>
          </p:nvSpPr>
          <p:spPr bwMode="auto">
            <a:xfrm>
              <a:off x="3424" y="1544"/>
              <a:ext cx="1806" cy="7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prstDash val="dash"/>
              <a:round/>
              <a:headEnd/>
              <a:tailEnd/>
            </a:ln>
          </p:spPr>
          <p:txBody>
            <a:bodyPr wrap="none" anchor="ctr"/>
            <a:lstStyle/>
            <a:p>
              <a:endParaRPr lang="fr-FR"/>
            </a:p>
          </p:txBody>
        </p:sp>
        <p:sp>
          <p:nvSpPr>
            <p:cNvPr id="61454" name="Arc 11"/>
            <p:cNvSpPr>
              <a:spLocks/>
            </p:cNvSpPr>
            <p:nvPr/>
          </p:nvSpPr>
          <p:spPr bwMode="auto">
            <a:xfrm flipH="1">
              <a:off x="1473" y="1544"/>
              <a:ext cx="1951" cy="46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prstDash val="dash"/>
              <a:round/>
              <a:headEnd/>
              <a:tailEnd/>
            </a:ln>
          </p:spPr>
          <p:txBody>
            <a:bodyPr wrap="none" anchor="ctr"/>
            <a:lstStyle/>
            <a:p>
              <a:endParaRPr lang="fr-FR"/>
            </a:p>
          </p:txBody>
        </p:sp>
        <p:sp>
          <p:nvSpPr>
            <p:cNvPr id="61455" name="Arc 12"/>
            <p:cNvSpPr>
              <a:spLocks/>
            </p:cNvSpPr>
            <p:nvPr/>
          </p:nvSpPr>
          <p:spPr bwMode="auto">
            <a:xfrm rot="10759359" flipH="1">
              <a:off x="3125" y="1681"/>
              <a:ext cx="2385" cy="8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00" y="0"/>
                  </a:moveTo>
                  <a:cubicBezTo>
                    <a:pt x="11990" y="55"/>
                    <a:pt x="21600" y="9710"/>
                    <a:pt x="21600" y="21600"/>
                  </a:cubicBezTo>
                </a:path>
                <a:path w="21600" h="21600" stroke="0" extrusionOk="0">
                  <a:moveTo>
                    <a:pt x="100" y="0"/>
                  </a:moveTo>
                  <a:cubicBezTo>
                    <a:pt x="11990" y="55"/>
                    <a:pt x="21600" y="9710"/>
                    <a:pt x="21600" y="21600"/>
                  </a:cubicBezTo>
                  <a:lnTo>
                    <a:pt x="0" y="21600"/>
                  </a:lnTo>
                  <a:close/>
                </a:path>
              </a:pathLst>
            </a:custGeom>
            <a:noFill/>
            <a:ln w="28575">
              <a:solidFill>
                <a:srgbClr val="FF0000"/>
              </a:solidFill>
              <a:prstDash val="dash"/>
              <a:round/>
              <a:headEnd/>
              <a:tailEnd/>
            </a:ln>
          </p:spPr>
          <p:txBody>
            <a:bodyPr wrap="none" anchor="ctr"/>
            <a:lstStyle/>
            <a:p>
              <a:endParaRPr lang="fr-FR"/>
            </a:p>
          </p:txBody>
        </p:sp>
        <p:sp>
          <p:nvSpPr>
            <p:cNvPr id="61456" name="Arc 13"/>
            <p:cNvSpPr>
              <a:spLocks/>
            </p:cNvSpPr>
            <p:nvPr/>
          </p:nvSpPr>
          <p:spPr bwMode="auto">
            <a:xfrm flipH="1" flipV="1">
              <a:off x="1474" y="2069"/>
              <a:ext cx="1714" cy="515"/>
            </a:xfrm>
            <a:custGeom>
              <a:avLst/>
              <a:gdLst>
                <a:gd name="T0" fmla="*/ 0 w 25589"/>
                <a:gd name="T1" fmla="*/ 0 h 21600"/>
                <a:gd name="T2" fmla="*/ 0 w 25589"/>
                <a:gd name="T3" fmla="*/ 0 h 21600"/>
                <a:gd name="T4" fmla="*/ 0 w 25589"/>
                <a:gd name="T5" fmla="*/ 0 h 21600"/>
                <a:gd name="T6" fmla="*/ 0 60000 65536"/>
                <a:gd name="T7" fmla="*/ 0 60000 65536"/>
                <a:gd name="T8" fmla="*/ 0 60000 65536"/>
                <a:gd name="T9" fmla="*/ 0 w 25589"/>
                <a:gd name="T10" fmla="*/ 0 h 21600"/>
                <a:gd name="T11" fmla="*/ 25589 w 25589"/>
                <a:gd name="T12" fmla="*/ 21600 h 21600"/>
              </a:gdLst>
              <a:ahLst/>
              <a:cxnLst>
                <a:cxn ang="T6">
                  <a:pos x="T0" y="T1"/>
                </a:cxn>
                <a:cxn ang="T7">
                  <a:pos x="T2" y="T3"/>
                </a:cxn>
                <a:cxn ang="T8">
                  <a:pos x="T4" y="T5"/>
                </a:cxn>
              </a:cxnLst>
              <a:rect l="T9" t="T10" r="T11" b="T12"/>
              <a:pathLst>
                <a:path w="25589" h="21600" fill="none" extrusionOk="0">
                  <a:moveTo>
                    <a:pt x="-1" y="371"/>
                  </a:moveTo>
                  <a:cubicBezTo>
                    <a:pt x="1315" y="124"/>
                    <a:pt x="2650" y="-1"/>
                    <a:pt x="3989" y="0"/>
                  </a:cubicBezTo>
                  <a:cubicBezTo>
                    <a:pt x="15918" y="0"/>
                    <a:pt x="25589" y="9670"/>
                    <a:pt x="25589" y="21600"/>
                  </a:cubicBezTo>
                </a:path>
                <a:path w="25589" h="21600" stroke="0" extrusionOk="0">
                  <a:moveTo>
                    <a:pt x="-1" y="371"/>
                  </a:moveTo>
                  <a:cubicBezTo>
                    <a:pt x="1315" y="124"/>
                    <a:pt x="2650" y="-1"/>
                    <a:pt x="3989" y="0"/>
                  </a:cubicBezTo>
                  <a:cubicBezTo>
                    <a:pt x="15918" y="0"/>
                    <a:pt x="25589" y="9670"/>
                    <a:pt x="25589" y="21600"/>
                  </a:cubicBezTo>
                  <a:lnTo>
                    <a:pt x="3989" y="21600"/>
                  </a:lnTo>
                  <a:close/>
                </a:path>
              </a:pathLst>
            </a:custGeom>
            <a:noFill/>
            <a:ln w="28575">
              <a:solidFill>
                <a:srgbClr val="FF0000"/>
              </a:solidFill>
              <a:prstDash val="dash"/>
              <a:round/>
              <a:headEnd/>
              <a:tailEnd/>
            </a:ln>
          </p:spPr>
          <p:txBody>
            <a:bodyPr wrap="none" anchor="ctr"/>
            <a:lstStyle/>
            <a:p>
              <a:endParaRPr lang="fr-FR"/>
            </a:p>
          </p:txBody>
        </p:sp>
        <p:grpSp>
          <p:nvGrpSpPr>
            <p:cNvPr id="61457" name="Group 14"/>
            <p:cNvGrpSpPr>
              <a:grpSpLocks/>
            </p:cNvGrpSpPr>
            <p:nvPr/>
          </p:nvGrpSpPr>
          <p:grpSpPr bwMode="auto">
            <a:xfrm>
              <a:off x="2085" y="2368"/>
              <a:ext cx="3039" cy="439"/>
              <a:chOff x="1882" y="1497"/>
              <a:chExt cx="1976" cy="427"/>
            </a:xfrm>
          </p:grpSpPr>
          <p:sp>
            <p:nvSpPr>
              <p:cNvPr id="61495" name="Text Box 15"/>
              <p:cNvSpPr txBox="1">
                <a:spLocks noChangeArrowheads="1"/>
              </p:cNvSpPr>
              <p:nvPr/>
            </p:nvSpPr>
            <p:spPr bwMode="auto">
              <a:xfrm>
                <a:off x="1882" y="1497"/>
                <a:ext cx="729" cy="223"/>
              </a:xfrm>
              <a:prstGeom prst="rect">
                <a:avLst/>
              </a:prstGeom>
              <a:noFill/>
              <a:ln w="9525">
                <a:noFill/>
                <a:miter lim="800000"/>
                <a:headEnd/>
                <a:tailEnd/>
              </a:ln>
            </p:spPr>
            <p:txBody>
              <a:bodyPr>
                <a:spAutoFit/>
              </a:bodyPr>
              <a:lstStyle/>
              <a:p>
                <a:pPr eaLnBrk="0" hangingPunct="0">
                  <a:spcBef>
                    <a:spcPct val="50000"/>
                  </a:spcBef>
                </a:pPr>
                <a:r>
                  <a:rPr lang="es-ES_tradnl" sz="1800" b="1">
                    <a:solidFill>
                      <a:schemeClr val="bg1"/>
                    </a:solidFill>
                    <a:latin typeface="Comic Sans MS" pitchFamily="66" charset="0"/>
                  </a:rPr>
                  <a:t>Integral Care</a:t>
                </a:r>
              </a:p>
            </p:txBody>
          </p:sp>
          <p:sp>
            <p:nvSpPr>
              <p:cNvPr id="61496" name="Text Box 16"/>
              <p:cNvSpPr txBox="1">
                <a:spLocks noChangeArrowheads="1"/>
              </p:cNvSpPr>
              <p:nvPr/>
            </p:nvSpPr>
            <p:spPr bwMode="auto">
              <a:xfrm>
                <a:off x="3129" y="1497"/>
                <a:ext cx="729" cy="427"/>
              </a:xfrm>
              <a:prstGeom prst="rect">
                <a:avLst/>
              </a:prstGeom>
              <a:noFill/>
              <a:ln w="9525">
                <a:noFill/>
                <a:miter lim="800000"/>
                <a:headEnd/>
                <a:tailEnd/>
              </a:ln>
            </p:spPr>
            <p:txBody>
              <a:bodyPr>
                <a:spAutoFit/>
              </a:bodyPr>
              <a:lstStyle/>
              <a:p>
                <a:pPr algn="ctr" eaLnBrk="0" hangingPunct="0">
                  <a:spcBef>
                    <a:spcPct val="50000"/>
                  </a:spcBef>
                </a:pPr>
                <a:r>
                  <a:rPr lang="es-ES_tradnl" b="1">
                    <a:solidFill>
                      <a:schemeClr val="bg1"/>
                    </a:solidFill>
                    <a:latin typeface="Comic Sans MS" pitchFamily="66" charset="0"/>
                  </a:rPr>
                  <a:t>HEALTH </a:t>
                </a:r>
              </a:p>
              <a:p>
                <a:pPr algn="ctr" eaLnBrk="0" hangingPunct="0">
                  <a:spcBef>
                    <a:spcPct val="50000"/>
                  </a:spcBef>
                </a:pPr>
                <a:r>
                  <a:rPr lang="es-ES_tradnl" b="1">
                    <a:solidFill>
                      <a:schemeClr val="bg1"/>
                    </a:solidFill>
                    <a:latin typeface="Comic Sans MS" pitchFamily="66" charset="0"/>
                  </a:rPr>
                  <a:t>ACESS</a:t>
                </a:r>
              </a:p>
            </p:txBody>
          </p:sp>
          <p:sp>
            <p:nvSpPr>
              <p:cNvPr id="61497" name="Line 17"/>
              <p:cNvSpPr>
                <a:spLocks noChangeShapeType="1"/>
              </p:cNvSpPr>
              <p:nvPr/>
            </p:nvSpPr>
            <p:spPr bwMode="auto">
              <a:xfrm>
                <a:off x="2526" y="1592"/>
                <a:ext cx="445" cy="0"/>
              </a:xfrm>
              <a:prstGeom prst="line">
                <a:avLst/>
              </a:prstGeom>
              <a:noFill/>
              <a:ln w="28575">
                <a:solidFill>
                  <a:schemeClr val="tx1"/>
                </a:solidFill>
                <a:round/>
                <a:headEnd type="triangle" w="med" len="med"/>
                <a:tailEnd type="triangle" w="med" len="med"/>
              </a:ln>
            </p:spPr>
            <p:txBody>
              <a:bodyPr wrap="none" anchor="ctr"/>
              <a:lstStyle/>
              <a:p>
                <a:endParaRPr lang="ar-JO"/>
              </a:p>
            </p:txBody>
          </p:sp>
        </p:grpSp>
        <p:grpSp>
          <p:nvGrpSpPr>
            <p:cNvPr id="61458" name="Group 18"/>
            <p:cNvGrpSpPr>
              <a:grpSpLocks/>
            </p:cNvGrpSpPr>
            <p:nvPr/>
          </p:nvGrpSpPr>
          <p:grpSpPr bwMode="auto">
            <a:xfrm>
              <a:off x="2693" y="1966"/>
              <a:ext cx="1367" cy="1240"/>
              <a:chOff x="1882" y="1117"/>
              <a:chExt cx="1633" cy="1331"/>
            </a:xfrm>
          </p:grpSpPr>
          <p:sp>
            <p:nvSpPr>
              <p:cNvPr id="61489" name="Text Box 19"/>
              <p:cNvSpPr txBox="1">
                <a:spLocks noChangeArrowheads="1"/>
              </p:cNvSpPr>
              <p:nvPr/>
            </p:nvSpPr>
            <p:spPr bwMode="auto">
              <a:xfrm>
                <a:off x="2139" y="1977"/>
                <a:ext cx="1161" cy="471"/>
              </a:xfrm>
              <a:prstGeom prst="rect">
                <a:avLst/>
              </a:prstGeom>
              <a:noFill/>
              <a:ln w="9525">
                <a:noFill/>
                <a:miter lim="800000"/>
                <a:headEnd/>
                <a:tailEnd/>
              </a:ln>
            </p:spPr>
            <p:txBody>
              <a:bodyPr>
                <a:spAutoFit/>
              </a:bodyPr>
              <a:lstStyle/>
              <a:p>
                <a:pPr algn="ctr" eaLnBrk="0" hangingPunct="0">
                  <a:spcBef>
                    <a:spcPct val="50000"/>
                  </a:spcBef>
                </a:pPr>
                <a:r>
                  <a:rPr lang="es-ES_tradnl" sz="2400" b="1">
                    <a:solidFill>
                      <a:schemeClr val="bg1"/>
                    </a:solidFill>
                    <a:latin typeface="Comic Sans MS" pitchFamily="66" charset="0"/>
                  </a:rPr>
                  <a:t>PHC</a:t>
                </a:r>
                <a:r>
                  <a:rPr lang="es-ES_tradnl" b="1">
                    <a:solidFill>
                      <a:schemeClr val="bg1"/>
                    </a:solidFill>
                    <a:latin typeface="Comic Sans MS" pitchFamily="66" charset="0"/>
                  </a:rPr>
                  <a:t>  ACTIONS</a:t>
                </a:r>
                <a:endParaRPr lang="es-ES_tradnl" sz="1800" b="1">
                  <a:solidFill>
                    <a:schemeClr val="bg1"/>
                  </a:solidFill>
                  <a:latin typeface="Comic Sans MS" pitchFamily="66" charset="0"/>
                </a:endParaRPr>
              </a:p>
            </p:txBody>
          </p:sp>
          <p:sp>
            <p:nvSpPr>
              <p:cNvPr id="61490" name="Line 20"/>
              <p:cNvSpPr>
                <a:spLocks noChangeShapeType="1"/>
              </p:cNvSpPr>
              <p:nvPr/>
            </p:nvSpPr>
            <p:spPr bwMode="auto">
              <a:xfrm>
                <a:off x="1882" y="1728"/>
                <a:ext cx="364" cy="250"/>
              </a:xfrm>
              <a:prstGeom prst="line">
                <a:avLst/>
              </a:prstGeom>
              <a:noFill/>
              <a:ln w="28575">
                <a:solidFill>
                  <a:schemeClr val="tx1"/>
                </a:solidFill>
                <a:round/>
                <a:headEnd type="triangle" w="med" len="med"/>
                <a:tailEnd type="triangle" w="med" len="med"/>
              </a:ln>
            </p:spPr>
            <p:txBody>
              <a:bodyPr wrap="none" anchor="ctr"/>
              <a:lstStyle/>
              <a:p>
                <a:endParaRPr lang="ar-JO"/>
              </a:p>
            </p:txBody>
          </p:sp>
          <p:sp>
            <p:nvSpPr>
              <p:cNvPr id="61491" name="Line 21"/>
              <p:cNvSpPr>
                <a:spLocks noChangeShapeType="1"/>
              </p:cNvSpPr>
              <p:nvPr/>
            </p:nvSpPr>
            <p:spPr bwMode="auto">
              <a:xfrm flipV="1">
                <a:off x="3160" y="1728"/>
                <a:ext cx="355" cy="257"/>
              </a:xfrm>
              <a:prstGeom prst="line">
                <a:avLst/>
              </a:prstGeom>
              <a:noFill/>
              <a:ln w="28575">
                <a:solidFill>
                  <a:schemeClr val="tx1"/>
                </a:solidFill>
                <a:round/>
                <a:headEnd type="triangle" w="med" len="med"/>
                <a:tailEnd type="triangle" w="med" len="med"/>
              </a:ln>
            </p:spPr>
            <p:txBody>
              <a:bodyPr wrap="none" anchor="ctr"/>
              <a:lstStyle/>
              <a:p>
                <a:endParaRPr lang="ar-JO"/>
              </a:p>
            </p:txBody>
          </p:sp>
          <p:sp>
            <p:nvSpPr>
              <p:cNvPr id="61492" name="Line 22"/>
              <p:cNvSpPr>
                <a:spLocks noChangeShapeType="1"/>
              </p:cNvSpPr>
              <p:nvPr/>
            </p:nvSpPr>
            <p:spPr bwMode="auto">
              <a:xfrm flipV="1">
                <a:off x="1924" y="1268"/>
                <a:ext cx="355" cy="256"/>
              </a:xfrm>
              <a:prstGeom prst="line">
                <a:avLst/>
              </a:prstGeom>
              <a:noFill/>
              <a:ln w="28575">
                <a:solidFill>
                  <a:schemeClr val="tx1"/>
                </a:solidFill>
                <a:round/>
                <a:headEnd type="triangle" w="med" len="med"/>
                <a:tailEnd type="triangle" w="med" len="med"/>
              </a:ln>
            </p:spPr>
            <p:txBody>
              <a:bodyPr wrap="none" anchor="ctr"/>
              <a:lstStyle/>
              <a:p>
                <a:endParaRPr lang="ar-JO"/>
              </a:p>
            </p:txBody>
          </p:sp>
          <p:sp>
            <p:nvSpPr>
              <p:cNvPr id="61493" name="Line 23"/>
              <p:cNvSpPr>
                <a:spLocks noChangeShapeType="1"/>
              </p:cNvSpPr>
              <p:nvPr/>
            </p:nvSpPr>
            <p:spPr bwMode="auto">
              <a:xfrm>
                <a:off x="3118" y="1270"/>
                <a:ext cx="364" cy="250"/>
              </a:xfrm>
              <a:prstGeom prst="line">
                <a:avLst/>
              </a:prstGeom>
              <a:noFill/>
              <a:ln w="28575">
                <a:solidFill>
                  <a:schemeClr val="tx1"/>
                </a:solidFill>
                <a:round/>
                <a:headEnd type="triangle" w="med" len="med"/>
                <a:tailEnd type="triangle" w="med" len="med"/>
              </a:ln>
            </p:spPr>
            <p:txBody>
              <a:bodyPr wrap="none" anchor="ctr"/>
              <a:lstStyle/>
              <a:p>
                <a:endParaRPr lang="ar-JO"/>
              </a:p>
            </p:txBody>
          </p:sp>
          <p:sp>
            <p:nvSpPr>
              <p:cNvPr id="61494" name="Text Box 24"/>
              <p:cNvSpPr txBox="1">
                <a:spLocks noChangeArrowheads="1"/>
              </p:cNvSpPr>
              <p:nvPr/>
            </p:nvSpPr>
            <p:spPr bwMode="auto">
              <a:xfrm>
                <a:off x="2139" y="1117"/>
                <a:ext cx="1161" cy="183"/>
              </a:xfrm>
              <a:prstGeom prst="rect">
                <a:avLst/>
              </a:prstGeom>
              <a:noFill/>
              <a:ln w="9525">
                <a:noFill/>
                <a:miter lim="800000"/>
                <a:headEnd/>
                <a:tailEnd/>
              </a:ln>
            </p:spPr>
            <p:txBody>
              <a:bodyPr>
                <a:spAutoFit/>
              </a:bodyPr>
              <a:lstStyle/>
              <a:p>
                <a:pPr algn="ctr" eaLnBrk="0" hangingPunct="0">
                  <a:spcBef>
                    <a:spcPct val="50000"/>
                  </a:spcBef>
                </a:pPr>
                <a:r>
                  <a:rPr lang="es-ES_tradnl" sz="1200" b="1"/>
                  <a:t>OBJETO</a:t>
                </a:r>
              </a:p>
            </p:txBody>
          </p:sp>
        </p:grpSp>
        <p:cxnSp>
          <p:nvCxnSpPr>
            <p:cNvPr id="61459" name="AutoShape 25"/>
            <p:cNvCxnSpPr>
              <a:cxnSpLocks noChangeShapeType="1"/>
            </p:cNvCxnSpPr>
            <p:nvPr/>
          </p:nvCxnSpPr>
          <p:spPr bwMode="auto">
            <a:xfrm>
              <a:off x="2882" y="2051"/>
              <a:ext cx="1" cy="850"/>
            </a:xfrm>
            <a:prstGeom prst="curvedConnector3">
              <a:avLst>
                <a:gd name="adj1" fmla="val -113200032"/>
              </a:avLst>
            </a:prstGeom>
            <a:noFill/>
            <a:ln w="28575">
              <a:solidFill>
                <a:schemeClr val="tx1"/>
              </a:solidFill>
              <a:round/>
              <a:headEnd type="triangle" w="med" len="med"/>
              <a:tailEnd type="triangle" w="med" len="med"/>
            </a:ln>
          </p:spPr>
        </p:cxnSp>
        <p:cxnSp>
          <p:nvCxnSpPr>
            <p:cNvPr id="61460" name="AutoShape 26"/>
            <p:cNvCxnSpPr>
              <a:cxnSpLocks noChangeShapeType="1"/>
            </p:cNvCxnSpPr>
            <p:nvPr/>
          </p:nvCxnSpPr>
          <p:spPr bwMode="auto">
            <a:xfrm>
              <a:off x="3870" y="2051"/>
              <a:ext cx="1" cy="850"/>
            </a:xfrm>
            <a:prstGeom prst="curvedConnector3">
              <a:avLst>
                <a:gd name="adj1" fmla="val 116300000"/>
              </a:avLst>
            </a:prstGeom>
            <a:noFill/>
            <a:ln w="28575">
              <a:solidFill>
                <a:schemeClr val="tx1"/>
              </a:solidFill>
              <a:round/>
              <a:headEnd type="triangle" w="med" len="med"/>
              <a:tailEnd type="triangle" w="med" len="med"/>
            </a:ln>
          </p:spPr>
        </p:cxnSp>
        <p:sp>
          <p:nvSpPr>
            <p:cNvPr id="61461" name="Arc 27"/>
            <p:cNvSpPr>
              <a:spLocks/>
            </p:cNvSpPr>
            <p:nvPr/>
          </p:nvSpPr>
          <p:spPr bwMode="auto">
            <a:xfrm>
              <a:off x="3424" y="890"/>
              <a:ext cx="2086" cy="7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prstDash val="dash"/>
              <a:round/>
              <a:headEnd/>
              <a:tailEnd/>
            </a:ln>
          </p:spPr>
          <p:txBody>
            <a:bodyPr wrap="none" anchor="ctr"/>
            <a:lstStyle/>
            <a:p>
              <a:endParaRPr lang="fr-FR"/>
            </a:p>
          </p:txBody>
        </p:sp>
        <p:sp>
          <p:nvSpPr>
            <p:cNvPr id="61462" name="Arc 28"/>
            <p:cNvSpPr>
              <a:spLocks/>
            </p:cNvSpPr>
            <p:nvPr/>
          </p:nvSpPr>
          <p:spPr bwMode="auto">
            <a:xfrm flipH="1">
              <a:off x="1156" y="890"/>
              <a:ext cx="2268" cy="46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prstDash val="dash"/>
              <a:round/>
              <a:headEnd/>
              <a:tailEnd/>
            </a:ln>
          </p:spPr>
          <p:txBody>
            <a:bodyPr wrap="none" anchor="ctr"/>
            <a:lstStyle/>
            <a:p>
              <a:endParaRPr lang="fr-FR"/>
            </a:p>
          </p:txBody>
        </p:sp>
        <p:sp>
          <p:nvSpPr>
            <p:cNvPr id="61463" name="Text Box 29"/>
            <p:cNvSpPr txBox="1">
              <a:spLocks noChangeArrowheads="1"/>
            </p:cNvSpPr>
            <p:nvPr/>
          </p:nvSpPr>
          <p:spPr bwMode="auto">
            <a:xfrm>
              <a:off x="2744" y="1677"/>
              <a:ext cx="1132" cy="227"/>
            </a:xfrm>
            <a:prstGeom prst="rect">
              <a:avLst/>
            </a:prstGeom>
            <a:noFill/>
            <a:ln w="9525">
              <a:noFill/>
              <a:miter lim="800000"/>
              <a:headEnd/>
              <a:tailEnd/>
            </a:ln>
          </p:spPr>
          <p:txBody>
            <a:bodyPr>
              <a:spAutoFit/>
            </a:bodyPr>
            <a:lstStyle/>
            <a:p>
              <a:pPr algn="ctr" eaLnBrk="0" hangingPunct="0">
                <a:spcBef>
                  <a:spcPct val="50000"/>
                </a:spcBef>
              </a:pPr>
              <a:r>
                <a:rPr lang="es-ES_tradnl" sz="1800" b="1"/>
                <a:t>  </a:t>
              </a:r>
              <a:endParaRPr lang="es-ES_tradnl" sz="1400" b="1"/>
            </a:p>
          </p:txBody>
        </p:sp>
        <p:grpSp>
          <p:nvGrpSpPr>
            <p:cNvPr id="61464" name="Group 30"/>
            <p:cNvGrpSpPr>
              <a:grpSpLocks/>
            </p:cNvGrpSpPr>
            <p:nvPr/>
          </p:nvGrpSpPr>
          <p:grpSpPr bwMode="auto">
            <a:xfrm>
              <a:off x="1594" y="870"/>
              <a:ext cx="3719" cy="1403"/>
              <a:chOff x="1655" y="983"/>
              <a:chExt cx="3719" cy="1403"/>
            </a:xfrm>
          </p:grpSpPr>
          <p:sp>
            <p:nvSpPr>
              <p:cNvPr id="61479" name="Text Box 31"/>
              <p:cNvSpPr txBox="1">
                <a:spLocks noChangeArrowheads="1"/>
              </p:cNvSpPr>
              <p:nvPr/>
            </p:nvSpPr>
            <p:spPr bwMode="auto">
              <a:xfrm>
                <a:off x="1655" y="1357"/>
                <a:ext cx="1372" cy="439"/>
              </a:xfrm>
              <a:prstGeom prst="rect">
                <a:avLst/>
              </a:prstGeom>
              <a:noFill/>
              <a:ln w="9525">
                <a:noFill/>
                <a:miter lim="800000"/>
                <a:headEnd/>
                <a:tailEnd/>
              </a:ln>
            </p:spPr>
            <p:txBody>
              <a:bodyPr>
                <a:spAutoFit/>
              </a:bodyPr>
              <a:lstStyle/>
              <a:p>
                <a:pPr algn="ctr" eaLnBrk="0" hangingPunct="0">
                  <a:spcBef>
                    <a:spcPct val="50000"/>
                  </a:spcBef>
                </a:pPr>
                <a:r>
                  <a:rPr lang="es-ES_tradnl" sz="2000" b="1">
                    <a:solidFill>
                      <a:srgbClr val="FFFF00"/>
                    </a:solidFill>
                    <a:latin typeface="Comic Sans MS" pitchFamily="66" charset="0"/>
                  </a:rPr>
                  <a:t>Pluripathologic condition</a:t>
                </a:r>
                <a:endParaRPr lang="es-ES_tradnl" sz="2000" b="1">
                  <a:solidFill>
                    <a:schemeClr val="accent2"/>
                  </a:solidFill>
                  <a:latin typeface="Comic Sans MS" pitchFamily="66" charset="0"/>
                </a:endParaRPr>
              </a:p>
            </p:txBody>
          </p:sp>
          <p:sp>
            <p:nvSpPr>
              <p:cNvPr id="61480" name="Text Box 32"/>
              <p:cNvSpPr txBox="1">
                <a:spLocks noChangeArrowheads="1"/>
              </p:cNvSpPr>
              <p:nvPr/>
            </p:nvSpPr>
            <p:spPr bwMode="auto">
              <a:xfrm>
                <a:off x="4002" y="1357"/>
                <a:ext cx="1372" cy="891"/>
              </a:xfrm>
              <a:prstGeom prst="rect">
                <a:avLst/>
              </a:prstGeom>
              <a:noFill/>
              <a:ln w="9525">
                <a:noFill/>
                <a:miter lim="800000"/>
                <a:headEnd/>
                <a:tailEnd/>
              </a:ln>
            </p:spPr>
            <p:txBody>
              <a:bodyPr>
                <a:spAutoFit/>
              </a:bodyPr>
              <a:lstStyle/>
              <a:p>
                <a:pPr algn="ctr" eaLnBrk="0" hangingPunct="0">
                  <a:spcBef>
                    <a:spcPct val="50000"/>
                  </a:spcBef>
                </a:pPr>
                <a:r>
                  <a:rPr lang="es-ES_tradnl" b="1">
                    <a:solidFill>
                      <a:srgbClr val="FFFF00"/>
                    </a:solidFill>
                    <a:latin typeface="Comic Sans MS" pitchFamily="66" charset="0"/>
                  </a:rPr>
                  <a:t>SEPSIS</a:t>
                </a:r>
              </a:p>
              <a:p>
                <a:pPr algn="ctr" eaLnBrk="0" hangingPunct="0">
                  <a:spcBef>
                    <a:spcPct val="50000"/>
                  </a:spcBef>
                </a:pPr>
                <a:r>
                  <a:rPr lang="es-ES_tradnl" b="1">
                    <a:solidFill>
                      <a:srgbClr val="FFFF00"/>
                    </a:solidFill>
                    <a:latin typeface="Comic Sans MS" pitchFamily="66" charset="0"/>
                  </a:rPr>
                  <a:t>SHOCK</a:t>
                </a:r>
              </a:p>
              <a:p>
                <a:pPr algn="ctr" eaLnBrk="0" hangingPunct="0">
                  <a:spcBef>
                    <a:spcPct val="50000"/>
                  </a:spcBef>
                </a:pPr>
                <a:r>
                  <a:rPr lang="es-ES_tradnl" b="1">
                    <a:solidFill>
                      <a:srgbClr val="FFFF00"/>
                    </a:solidFill>
                    <a:latin typeface="Comic Sans MS" pitchFamily="66" charset="0"/>
                  </a:rPr>
                  <a:t>MOF</a:t>
                </a:r>
              </a:p>
              <a:p>
                <a:pPr algn="ctr" eaLnBrk="0" hangingPunct="0">
                  <a:spcBef>
                    <a:spcPct val="50000"/>
                  </a:spcBef>
                </a:pPr>
                <a:endParaRPr lang="es-ES_tradnl" b="1">
                  <a:latin typeface="Comic Sans MS" pitchFamily="66" charset="0"/>
                </a:endParaRPr>
              </a:p>
            </p:txBody>
          </p:sp>
          <p:sp>
            <p:nvSpPr>
              <p:cNvPr id="61481" name="Line 33"/>
              <p:cNvSpPr>
                <a:spLocks noChangeShapeType="1"/>
              </p:cNvSpPr>
              <p:nvPr/>
            </p:nvSpPr>
            <p:spPr bwMode="auto">
              <a:xfrm>
                <a:off x="3039" y="1455"/>
                <a:ext cx="838" cy="0"/>
              </a:xfrm>
              <a:prstGeom prst="line">
                <a:avLst/>
              </a:prstGeom>
              <a:noFill/>
              <a:ln w="28575">
                <a:solidFill>
                  <a:schemeClr val="tx1"/>
                </a:solidFill>
                <a:round/>
                <a:headEnd type="triangle" w="med" len="med"/>
                <a:tailEnd type="triangle" w="med" len="med"/>
              </a:ln>
            </p:spPr>
            <p:txBody>
              <a:bodyPr wrap="none" anchor="ctr"/>
              <a:lstStyle/>
              <a:p>
                <a:endParaRPr lang="ar-JO"/>
              </a:p>
            </p:txBody>
          </p:sp>
          <p:sp>
            <p:nvSpPr>
              <p:cNvPr id="61482" name="Line 34"/>
              <p:cNvSpPr>
                <a:spLocks noChangeShapeType="1"/>
              </p:cNvSpPr>
              <p:nvPr/>
            </p:nvSpPr>
            <p:spPr bwMode="auto">
              <a:xfrm>
                <a:off x="2544" y="1552"/>
                <a:ext cx="355" cy="233"/>
              </a:xfrm>
              <a:prstGeom prst="line">
                <a:avLst/>
              </a:prstGeom>
              <a:noFill/>
              <a:ln w="28575">
                <a:solidFill>
                  <a:schemeClr val="tx1"/>
                </a:solidFill>
                <a:round/>
                <a:headEnd type="triangle" w="med" len="med"/>
                <a:tailEnd type="triangle" w="med" len="med"/>
              </a:ln>
            </p:spPr>
            <p:txBody>
              <a:bodyPr wrap="none" anchor="ctr"/>
              <a:lstStyle/>
              <a:p>
                <a:endParaRPr lang="ar-JO"/>
              </a:p>
            </p:txBody>
          </p:sp>
          <p:sp>
            <p:nvSpPr>
              <p:cNvPr id="61483" name="Line 35"/>
              <p:cNvSpPr>
                <a:spLocks noChangeShapeType="1"/>
              </p:cNvSpPr>
              <p:nvPr/>
            </p:nvSpPr>
            <p:spPr bwMode="auto">
              <a:xfrm flipV="1">
                <a:off x="3789" y="1552"/>
                <a:ext cx="346" cy="239"/>
              </a:xfrm>
              <a:prstGeom prst="line">
                <a:avLst/>
              </a:prstGeom>
              <a:noFill/>
              <a:ln w="28575">
                <a:solidFill>
                  <a:schemeClr val="tx1"/>
                </a:solidFill>
                <a:round/>
                <a:headEnd type="triangle" w="med" len="med"/>
                <a:tailEnd type="triangle" w="med" len="med"/>
              </a:ln>
            </p:spPr>
            <p:txBody>
              <a:bodyPr wrap="none" anchor="ctr"/>
              <a:lstStyle/>
              <a:p>
                <a:endParaRPr lang="ar-JO"/>
              </a:p>
            </p:txBody>
          </p:sp>
          <p:sp>
            <p:nvSpPr>
              <p:cNvPr id="61484" name="Line 36"/>
              <p:cNvSpPr>
                <a:spLocks noChangeShapeType="1"/>
              </p:cNvSpPr>
              <p:nvPr/>
            </p:nvSpPr>
            <p:spPr bwMode="auto">
              <a:xfrm flipV="1">
                <a:off x="2585" y="1124"/>
                <a:ext cx="346" cy="238"/>
              </a:xfrm>
              <a:prstGeom prst="line">
                <a:avLst/>
              </a:prstGeom>
              <a:noFill/>
              <a:ln w="28575">
                <a:solidFill>
                  <a:schemeClr val="tx1"/>
                </a:solidFill>
                <a:round/>
                <a:headEnd type="triangle" w="med" len="med"/>
                <a:tailEnd type="triangle" w="med" len="med"/>
              </a:ln>
            </p:spPr>
            <p:txBody>
              <a:bodyPr wrap="none" anchor="ctr"/>
              <a:lstStyle/>
              <a:p>
                <a:endParaRPr lang="ar-JO"/>
              </a:p>
            </p:txBody>
          </p:sp>
          <p:sp>
            <p:nvSpPr>
              <p:cNvPr id="61485" name="Line 37"/>
              <p:cNvSpPr>
                <a:spLocks noChangeShapeType="1"/>
              </p:cNvSpPr>
              <p:nvPr/>
            </p:nvSpPr>
            <p:spPr bwMode="auto">
              <a:xfrm>
                <a:off x="3748" y="1125"/>
                <a:ext cx="355" cy="233"/>
              </a:xfrm>
              <a:prstGeom prst="line">
                <a:avLst/>
              </a:prstGeom>
              <a:noFill/>
              <a:ln w="28575">
                <a:solidFill>
                  <a:schemeClr val="tx1"/>
                </a:solidFill>
                <a:round/>
                <a:headEnd type="triangle" w="med" len="med"/>
                <a:tailEnd type="triangle" w="med" len="med"/>
              </a:ln>
            </p:spPr>
            <p:txBody>
              <a:bodyPr wrap="none" anchor="ctr"/>
              <a:lstStyle/>
              <a:p>
                <a:endParaRPr lang="ar-JO"/>
              </a:p>
            </p:txBody>
          </p:sp>
          <p:sp>
            <p:nvSpPr>
              <p:cNvPr id="61486" name="Text Box 38"/>
              <p:cNvSpPr txBox="1">
                <a:spLocks noChangeArrowheads="1"/>
              </p:cNvSpPr>
              <p:nvPr/>
            </p:nvSpPr>
            <p:spPr bwMode="auto">
              <a:xfrm>
                <a:off x="2794" y="983"/>
                <a:ext cx="1132" cy="1403"/>
              </a:xfrm>
              <a:prstGeom prst="rect">
                <a:avLst/>
              </a:prstGeom>
              <a:noFill/>
              <a:ln w="9525">
                <a:noFill/>
                <a:miter lim="800000"/>
                <a:headEnd/>
                <a:tailEnd/>
              </a:ln>
            </p:spPr>
            <p:txBody>
              <a:bodyPr>
                <a:spAutoFit/>
              </a:bodyPr>
              <a:lstStyle/>
              <a:p>
                <a:pPr algn="ctr" eaLnBrk="0" hangingPunct="0">
                  <a:spcBef>
                    <a:spcPct val="50000"/>
                  </a:spcBef>
                </a:pPr>
                <a:r>
                  <a:rPr lang="es-ES_tradnl" sz="2400" b="1">
                    <a:solidFill>
                      <a:srgbClr val="FFFF00"/>
                    </a:solidFill>
                    <a:latin typeface="Comic Sans MS" pitchFamily="66" charset="0"/>
                  </a:rPr>
                  <a:t>DEATH</a:t>
                </a:r>
                <a:r>
                  <a:rPr lang="es-ES_tradnl" sz="2400" b="1">
                    <a:solidFill>
                      <a:schemeClr val="bg1"/>
                    </a:solidFill>
                    <a:latin typeface="Comic Sans MS" pitchFamily="66" charset="0"/>
                  </a:rPr>
                  <a:t> Survival</a:t>
                </a:r>
              </a:p>
              <a:p>
                <a:pPr algn="ctr" eaLnBrk="0" hangingPunct="0">
                  <a:spcBef>
                    <a:spcPct val="50000"/>
                  </a:spcBef>
                </a:pPr>
                <a:endParaRPr lang="es-ES_tradnl" sz="1800" b="1">
                  <a:solidFill>
                    <a:schemeClr val="accent2"/>
                  </a:solidFill>
                  <a:latin typeface="Comic Sans MS" pitchFamily="66" charset="0"/>
                </a:endParaRPr>
              </a:p>
              <a:p>
                <a:pPr algn="ctr" eaLnBrk="0" hangingPunct="0">
                  <a:spcBef>
                    <a:spcPct val="50000"/>
                  </a:spcBef>
                </a:pPr>
                <a:r>
                  <a:rPr lang="es-ES_tradnl" sz="2000" b="1">
                    <a:solidFill>
                      <a:schemeClr val="bg1"/>
                    </a:solidFill>
                    <a:latin typeface="Comic Sans MS" pitchFamily="66" charset="0"/>
                  </a:rPr>
                  <a:t>SHC actions</a:t>
                </a:r>
              </a:p>
              <a:p>
                <a:pPr algn="ctr" eaLnBrk="0" hangingPunct="0">
                  <a:spcBef>
                    <a:spcPct val="50000"/>
                  </a:spcBef>
                </a:pPr>
                <a:r>
                  <a:rPr lang="es-ES_tradnl" sz="2400" b="1">
                    <a:solidFill>
                      <a:srgbClr val="FF0000"/>
                    </a:solidFill>
                  </a:rPr>
                  <a:t>DISEASES</a:t>
                </a:r>
              </a:p>
            </p:txBody>
          </p:sp>
          <p:cxnSp>
            <p:nvCxnSpPr>
              <p:cNvPr id="61487" name="AutoShape 39"/>
              <p:cNvCxnSpPr>
                <a:cxnSpLocks noChangeShapeType="1"/>
              </p:cNvCxnSpPr>
              <p:nvPr/>
            </p:nvCxnSpPr>
            <p:spPr bwMode="auto">
              <a:xfrm>
                <a:off x="2879" y="1038"/>
                <a:ext cx="1" cy="850"/>
              </a:xfrm>
              <a:prstGeom prst="curvedConnector3">
                <a:avLst>
                  <a:gd name="adj1" fmla="val -147099968"/>
                </a:avLst>
              </a:prstGeom>
              <a:noFill/>
              <a:ln w="28575">
                <a:solidFill>
                  <a:schemeClr val="tx1"/>
                </a:solidFill>
                <a:round/>
                <a:headEnd type="triangle" w="med" len="med"/>
                <a:tailEnd type="triangle" w="med" len="med"/>
              </a:ln>
            </p:spPr>
          </p:cxnSp>
          <p:cxnSp>
            <p:nvCxnSpPr>
              <p:cNvPr id="61488" name="AutoShape 40"/>
              <p:cNvCxnSpPr>
                <a:cxnSpLocks noChangeShapeType="1"/>
              </p:cNvCxnSpPr>
              <p:nvPr/>
            </p:nvCxnSpPr>
            <p:spPr bwMode="auto">
              <a:xfrm>
                <a:off x="3834" y="1060"/>
                <a:ext cx="1" cy="850"/>
              </a:xfrm>
              <a:prstGeom prst="curvedConnector3">
                <a:avLst>
                  <a:gd name="adj1" fmla="val 153200065"/>
                </a:avLst>
              </a:prstGeom>
              <a:noFill/>
              <a:ln w="28575">
                <a:solidFill>
                  <a:schemeClr val="tx1"/>
                </a:solidFill>
                <a:round/>
                <a:headEnd type="triangle" w="med" len="med"/>
                <a:tailEnd type="triangle" w="med" len="med"/>
              </a:ln>
            </p:spPr>
          </p:cxnSp>
        </p:grpSp>
        <p:sp>
          <p:nvSpPr>
            <p:cNvPr id="61465" name="Text Box 41"/>
            <p:cNvSpPr txBox="1">
              <a:spLocks noChangeArrowheads="1"/>
            </p:cNvSpPr>
            <p:nvPr/>
          </p:nvSpPr>
          <p:spPr bwMode="auto">
            <a:xfrm>
              <a:off x="2160" y="3254"/>
              <a:ext cx="1091" cy="439"/>
            </a:xfrm>
            <a:prstGeom prst="rect">
              <a:avLst/>
            </a:prstGeom>
            <a:noFill/>
            <a:ln w="9525">
              <a:noFill/>
              <a:miter lim="800000"/>
              <a:headEnd/>
              <a:tailEnd/>
            </a:ln>
          </p:spPr>
          <p:txBody>
            <a:bodyPr>
              <a:spAutoFit/>
            </a:bodyPr>
            <a:lstStyle/>
            <a:p>
              <a:pPr eaLnBrk="0" hangingPunct="0">
                <a:spcBef>
                  <a:spcPct val="50000"/>
                </a:spcBef>
              </a:pPr>
              <a:r>
                <a:rPr lang="es-ES_tradnl" b="1">
                  <a:solidFill>
                    <a:srgbClr val="FFFF00"/>
                  </a:solidFill>
                  <a:latin typeface="Comic Sans MS" pitchFamily="66" charset="0"/>
                </a:rPr>
                <a:t>Susceptibility</a:t>
              </a:r>
            </a:p>
            <a:p>
              <a:pPr eaLnBrk="0" hangingPunct="0">
                <a:spcBef>
                  <a:spcPct val="50000"/>
                </a:spcBef>
              </a:pPr>
              <a:r>
                <a:rPr lang="es-ES_tradnl" b="1">
                  <a:solidFill>
                    <a:srgbClr val="FFFF00"/>
                  </a:solidFill>
                  <a:latin typeface="Comic Sans MS" pitchFamily="66" charset="0"/>
                </a:rPr>
                <a:t>Vulnerability</a:t>
              </a:r>
            </a:p>
          </p:txBody>
        </p:sp>
        <p:sp>
          <p:nvSpPr>
            <p:cNvPr id="61466" name="Text Box 42"/>
            <p:cNvSpPr txBox="1">
              <a:spLocks noChangeArrowheads="1"/>
            </p:cNvSpPr>
            <p:nvPr/>
          </p:nvSpPr>
          <p:spPr bwMode="auto">
            <a:xfrm>
              <a:off x="3881" y="3247"/>
              <a:ext cx="979" cy="191"/>
            </a:xfrm>
            <a:prstGeom prst="rect">
              <a:avLst/>
            </a:prstGeom>
            <a:noFill/>
            <a:ln w="9525">
              <a:noFill/>
              <a:miter lim="800000"/>
              <a:headEnd/>
              <a:tailEnd/>
            </a:ln>
          </p:spPr>
          <p:txBody>
            <a:bodyPr>
              <a:spAutoFit/>
            </a:bodyPr>
            <a:lstStyle/>
            <a:p>
              <a:pPr eaLnBrk="0" hangingPunct="0">
                <a:spcBef>
                  <a:spcPct val="50000"/>
                </a:spcBef>
              </a:pPr>
              <a:r>
                <a:rPr lang="es-ES_tradnl" sz="1400" b="1">
                  <a:solidFill>
                    <a:schemeClr val="bg1"/>
                  </a:solidFill>
                  <a:latin typeface="Comic Sans MS" pitchFamily="66" charset="0"/>
                </a:rPr>
                <a:t>PREVENTION</a:t>
              </a:r>
            </a:p>
          </p:txBody>
        </p:sp>
        <p:sp>
          <p:nvSpPr>
            <p:cNvPr id="61467" name="Line 43"/>
            <p:cNvSpPr>
              <a:spLocks noChangeShapeType="1"/>
            </p:cNvSpPr>
            <p:nvPr/>
          </p:nvSpPr>
          <p:spPr bwMode="auto">
            <a:xfrm>
              <a:off x="3274" y="3301"/>
              <a:ext cx="542" cy="0"/>
            </a:xfrm>
            <a:prstGeom prst="line">
              <a:avLst/>
            </a:prstGeom>
            <a:noFill/>
            <a:ln w="28575">
              <a:solidFill>
                <a:schemeClr val="tx1"/>
              </a:solidFill>
              <a:round/>
              <a:headEnd type="triangle" w="med" len="med"/>
              <a:tailEnd type="triangle" w="med" len="med"/>
            </a:ln>
          </p:spPr>
          <p:txBody>
            <a:bodyPr wrap="none" anchor="ctr"/>
            <a:lstStyle/>
            <a:p>
              <a:endParaRPr lang="ar-JO"/>
            </a:p>
          </p:txBody>
        </p:sp>
        <p:sp>
          <p:nvSpPr>
            <p:cNvPr id="61468" name="Text Box 44"/>
            <p:cNvSpPr txBox="1">
              <a:spLocks noChangeArrowheads="1"/>
            </p:cNvSpPr>
            <p:nvPr/>
          </p:nvSpPr>
          <p:spPr bwMode="auto">
            <a:xfrm>
              <a:off x="2954" y="3581"/>
              <a:ext cx="862" cy="687"/>
            </a:xfrm>
            <a:prstGeom prst="rect">
              <a:avLst/>
            </a:prstGeom>
            <a:noFill/>
            <a:ln w="9525">
              <a:noFill/>
              <a:miter lim="800000"/>
              <a:headEnd/>
              <a:tailEnd/>
            </a:ln>
          </p:spPr>
          <p:txBody>
            <a:bodyPr>
              <a:spAutoFit/>
            </a:bodyPr>
            <a:lstStyle/>
            <a:p>
              <a:pPr algn="ctr" eaLnBrk="0" hangingPunct="0">
                <a:spcBef>
                  <a:spcPct val="50000"/>
                </a:spcBef>
              </a:pPr>
              <a:r>
                <a:rPr lang="es-ES_tradnl" sz="1800" b="1">
                  <a:solidFill>
                    <a:srgbClr val="FFFF00"/>
                  </a:solidFill>
                  <a:latin typeface="Comic Sans MS" pitchFamily="66" charset="0"/>
                </a:rPr>
                <a:t>AGENT</a:t>
              </a:r>
            </a:p>
            <a:p>
              <a:pPr algn="ctr" eaLnBrk="0" hangingPunct="0">
                <a:spcBef>
                  <a:spcPct val="50000"/>
                </a:spcBef>
              </a:pPr>
              <a:r>
                <a:rPr lang="es-ES_tradnl" sz="1800" b="1">
                  <a:solidFill>
                    <a:srgbClr val="FFFF00"/>
                  </a:solidFill>
                  <a:latin typeface="Comic Sans MS" pitchFamily="66" charset="0"/>
                </a:rPr>
                <a:t>CAUSE</a:t>
              </a:r>
              <a:endParaRPr lang="es-ES_tradnl" sz="1400" b="1">
                <a:solidFill>
                  <a:srgbClr val="FFFF00"/>
                </a:solidFill>
                <a:latin typeface="Comic Sans MS" pitchFamily="66" charset="0"/>
              </a:endParaRPr>
            </a:p>
            <a:p>
              <a:pPr algn="ctr" eaLnBrk="0" hangingPunct="0">
                <a:spcBef>
                  <a:spcPct val="50000"/>
                </a:spcBef>
              </a:pPr>
              <a:endParaRPr lang="es-ES_tradnl" sz="1400" b="1"/>
            </a:p>
          </p:txBody>
        </p:sp>
        <p:sp>
          <p:nvSpPr>
            <p:cNvPr id="61469" name="Line 45"/>
            <p:cNvSpPr>
              <a:spLocks noChangeShapeType="1"/>
            </p:cNvSpPr>
            <p:nvPr/>
          </p:nvSpPr>
          <p:spPr bwMode="auto">
            <a:xfrm flipV="1">
              <a:off x="3770" y="3382"/>
              <a:ext cx="183" cy="199"/>
            </a:xfrm>
            <a:prstGeom prst="line">
              <a:avLst/>
            </a:prstGeom>
            <a:noFill/>
            <a:ln w="28575">
              <a:solidFill>
                <a:schemeClr val="tx1"/>
              </a:solidFill>
              <a:round/>
              <a:headEnd type="triangle" w="med" len="med"/>
              <a:tailEnd type="triangle" w="med" len="med"/>
            </a:ln>
          </p:spPr>
          <p:txBody>
            <a:bodyPr wrap="none" anchor="ctr"/>
            <a:lstStyle/>
            <a:p>
              <a:endParaRPr lang="ar-JO"/>
            </a:p>
          </p:txBody>
        </p:sp>
        <p:sp>
          <p:nvSpPr>
            <p:cNvPr id="61470" name="Line 46"/>
            <p:cNvSpPr>
              <a:spLocks noChangeShapeType="1"/>
            </p:cNvSpPr>
            <p:nvPr/>
          </p:nvSpPr>
          <p:spPr bwMode="auto">
            <a:xfrm>
              <a:off x="3747" y="3021"/>
              <a:ext cx="205" cy="188"/>
            </a:xfrm>
            <a:prstGeom prst="line">
              <a:avLst/>
            </a:prstGeom>
            <a:noFill/>
            <a:ln w="28575">
              <a:solidFill>
                <a:schemeClr val="tx1"/>
              </a:solidFill>
              <a:round/>
              <a:headEnd type="triangle" w="med" len="med"/>
              <a:tailEnd type="triangle" w="med" len="med"/>
            </a:ln>
          </p:spPr>
          <p:txBody>
            <a:bodyPr wrap="none" anchor="ctr"/>
            <a:lstStyle/>
            <a:p>
              <a:endParaRPr lang="ar-JO"/>
            </a:p>
          </p:txBody>
        </p:sp>
        <p:sp>
          <p:nvSpPr>
            <p:cNvPr id="61471" name="Text Box 47"/>
            <p:cNvSpPr txBox="1">
              <a:spLocks noChangeArrowheads="1"/>
            </p:cNvSpPr>
            <p:nvPr/>
          </p:nvSpPr>
          <p:spPr bwMode="auto">
            <a:xfrm>
              <a:off x="3045" y="2926"/>
              <a:ext cx="741" cy="191"/>
            </a:xfrm>
            <a:prstGeom prst="rect">
              <a:avLst/>
            </a:prstGeom>
            <a:noFill/>
            <a:ln w="9525">
              <a:noFill/>
              <a:miter lim="800000"/>
              <a:headEnd/>
              <a:tailEnd/>
            </a:ln>
          </p:spPr>
          <p:txBody>
            <a:bodyPr>
              <a:spAutoFit/>
            </a:bodyPr>
            <a:lstStyle/>
            <a:p>
              <a:pPr algn="ctr" eaLnBrk="0" hangingPunct="0">
                <a:spcBef>
                  <a:spcPct val="50000"/>
                </a:spcBef>
              </a:pPr>
              <a:endParaRPr lang="es-ES_tradnl" sz="1400" b="1">
                <a:solidFill>
                  <a:srgbClr val="FF0000"/>
                </a:solidFill>
              </a:endParaRPr>
            </a:p>
          </p:txBody>
        </p:sp>
        <p:sp>
          <p:nvSpPr>
            <p:cNvPr id="61472" name="Line 48"/>
            <p:cNvSpPr>
              <a:spLocks noChangeShapeType="1"/>
            </p:cNvSpPr>
            <p:nvPr/>
          </p:nvSpPr>
          <p:spPr bwMode="auto">
            <a:xfrm flipV="1">
              <a:off x="2907" y="3055"/>
              <a:ext cx="183" cy="200"/>
            </a:xfrm>
            <a:prstGeom prst="line">
              <a:avLst/>
            </a:prstGeom>
            <a:noFill/>
            <a:ln w="28575">
              <a:solidFill>
                <a:schemeClr val="tx1"/>
              </a:solidFill>
              <a:round/>
              <a:headEnd type="triangle" w="med" len="med"/>
              <a:tailEnd type="triangle" w="med" len="med"/>
            </a:ln>
          </p:spPr>
          <p:txBody>
            <a:bodyPr wrap="none" anchor="ctr"/>
            <a:lstStyle/>
            <a:p>
              <a:endParaRPr lang="ar-JO"/>
            </a:p>
          </p:txBody>
        </p:sp>
        <p:sp>
          <p:nvSpPr>
            <p:cNvPr id="61473" name="Line 49"/>
            <p:cNvSpPr>
              <a:spLocks noChangeShapeType="1"/>
            </p:cNvSpPr>
            <p:nvPr/>
          </p:nvSpPr>
          <p:spPr bwMode="auto">
            <a:xfrm>
              <a:off x="2863" y="3393"/>
              <a:ext cx="205" cy="188"/>
            </a:xfrm>
            <a:prstGeom prst="line">
              <a:avLst/>
            </a:prstGeom>
            <a:noFill/>
            <a:ln w="28575">
              <a:solidFill>
                <a:schemeClr val="tx1"/>
              </a:solidFill>
              <a:round/>
              <a:headEnd type="triangle" w="med" len="med"/>
              <a:tailEnd type="triangle" w="med" len="med"/>
            </a:ln>
          </p:spPr>
          <p:txBody>
            <a:bodyPr wrap="none" anchor="ctr"/>
            <a:lstStyle/>
            <a:p>
              <a:endParaRPr lang="ar-JO"/>
            </a:p>
          </p:txBody>
        </p:sp>
        <p:cxnSp>
          <p:nvCxnSpPr>
            <p:cNvPr id="61474" name="AutoShape 50"/>
            <p:cNvCxnSpPr>
              <a:cxnSpLocks noChangeShapeType="1"/>
              <a:stCxn id="61471" idx="3"/>
              <a:endCxn id="61468" idx="3"/>
            </p:cNvCxnSpPr>
            <p:nvPr/>
          </p:nvCxnSpPr>
          <p:spPr bwMode="auto">
            <a:xfrm>
              <a:off x="3786" y="3021"/>
              <a:ext cx="30" cy="903"/>
            </a:xfrm>
            <a:prstGeom prst="curvedConnector3">
              <a:avLst>
                <a:gd name="adj1" fmla="val 580009"/>
              </a:avLst>
            </a:prstGeom>
            <a:noFill/>
            <a:ln w="9525">
              <a:solidFill>
                <a:schemeClr val="tx1"/>
              </a:solidFill>
              <a:round/>
              <a:headEnd type="triangle" w="med" len="med"/>
              <a:tailEnd type="triangle" w="med" len="med"/>
            </a:ln>
          </p:spPr>
        </p:cxnSp>
        <p:cxnSp>
          <p:nvCxnSpPr>
            <p:cNvPr id="61475" name="AutoShape 51"/>
            <p:cNvCxnSpPr>
              <a:cxnSpLocks noChangeShapeType="1"/>
              <a:stCxn id="61471" idx="1"/>
              <a:endCxn id="61468" idx="1"/>
            </p:cNvCxnSpPr>
            <p:nvPr/>
          </p:nvCxnSpPr>
          <p:spPr bwMode="auto">
            <a:xfrm rot="10800000" flipV="1">
              <a:off x="2954" y="3021"/>
              <a:ext cx="91" cy="903"/>
            </a:xfrm>
            <a:prstGeom prst="curvedConnector3">
              <a:avLst>
                <a:gd name="adj1" fmla="val 258241"/>
              </a:avLst>
            </a:prstGeom>
            <a:noFill/>
            <a:ln w="9525">
              <a:solidFill>
                <a:schemeClr val="tx1"/>
              </a:solidFill>
              <a:round/>
              <a:headEnd type="triangle" w="med" len="med"/>
              <a:tailEnd type="triangle" w="med" len="med"/>
            </a:ln>
          </p:spPr>
        </p:cxnSp>
        <p:grpSp>
          <p:nvGrpSpPr>
            <p:cNvPr id="61476" name="Group 52"/>
            <p:cNvGrpSpPr>
              <a:grpSpLocks/>
            </p:cNvGrpSpPr>
            <p:nvPr/>
          </p:nvGrpSpPr>
          <p:grpSpPr bwMode="auto">
            <a:xfrm>
              <a:off x="1156" y="799"/>
              <a:ext cx="4446" cy="1044"/>
              <a:chOff x="1680" y="1440"/>
              <a:chExt cx="2112" cy="912"/>
            </a:xfrm>
          </p:grpSpPr>
          <p:sp>
            <p:nvSpPr>
              <p:cNvPr id="61477" name="Arc 53"/>
              <p:cNvSpPr>
                <a:spLocks/>
              </p:cNvSpPr>
              <p:nvPr/>
            </p:nvSpPr>
            <p:spPr bwMode="auto">
              <a:xfrm rot="10759359" flipH="1">
                <a:off x="2544" y="1440"/>
                <a:ext cx="1248" cy="91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00" y="0"/>
                    </a:moveTo>
                    <a:cubicBezTo>
                      <a:pt x="11990" y="55"/>
                      <a:pt x="21600" y="9710"/>
                      <a:pt x="21600" y="21600"/>
                    </a:cubicBezTo>
                  </a:path>
                  <a:path w="21600" h="21600" stroke="0" extrusionOk="0">
                    <a:moveTo>
                      <a:pt x="100" y="0"/>
                    </a:moveTo>
                    <a:cubicBezTo>
                      <a:pt x="11990" y="55"/>
                      <a:pt x="21600" y="9710"/>
                      <a:pt x="21600" y="21600"/>
                    </a:cubicBezTo>
                    <a:lnTo>
                      <a:pt x="0" y="21600"/>
                    </a:lnTo>
                    <a:close/>
                  </a:path>
                </a:pathLst>
              </a:custGeom>
              <a:noFill/>
              <a:ln w="28575">
                <a:solidFill>
                  <a:srgbClr val="FF0000"/>
                </a:solidFill>
                <a:prstDash val="dash"/>
                <a:round/>
                <a:headEnd/>
                <a:tailEnd/>
              </a:ln>
            </p:spPr>
            <p:txBody>
              <a:bodyPr wrap="none" anchor="ctr"/>
              <a:lstStyle/>
              <a:p>
                <a:endParaRPr lang="fr-FR"/>
              </a:p>
            </p:txBody>
          </p:sp>
          <p:sp>
            <p:nvSpPr>
              <p:cNvPr id="61478" name="Arc 54"/>
              <p:cNvSpPr>
                <a:spLocks/>
              </p:cNvSpPr>
              <p:nvPr/>
            </p:nvSpPr>
            <p:spPr bwMode="auto">
              <a:xfrm flipH="1" flipV="1">
                <a:off x="1680" y="1920"/>
                <a:ext cx="910" cy="432"/>
              </a:xfrm>
              <a:custGeom>
                <a:avLst/>
                <a:gdLst>
                  <a:gd name="T0" fmla="*/ 0 w 25589"/>
                  <a:gd name="T1" fmla="*/ 0 h 21600"/>
                  <a:gd name="T2" fmla="*/ 0 w 25589"/>
                  <a:gd name="T3" fmla="*/ 0 h 21600"/>
                  <a:gd name="T4" fmla="*/ 0 w 25589"/>
                  <a:gd name="T5" fmla="*/ 0 h 21600"/>
                  <a:gd name="T6" fmla="*/ 0 60000 65536"/>
                  <a:gd name="T7" fmla="*/ 0 60000 65536"/>
                  <a:gd name="T8" fmla="*/ 0 60000 65536"/>
                  <a:gd name="T9" fmla="*/ 0 w 25589"/>
                  <a:gd name="T10" fmla="*/ 0 h 21600"/>
                  <a:gd name="T11" fmla="*/ 25589 w 25589"/>
                  <a:gd name="T12" fmla="*/ 21600 h 21600"/>
                </a:gdLst>
                <a:ahLst/>
                <a:cxnLst>
                  <a:cxn ang="T6">
                    <a:pos x="T0" y="T1"/>
                  </a:cxn>
                  <a:cxn ang="T7">
                    <a:pos x="T2" y="T3"/>
                  </a:cxn>
                  <a:cxn ang="T8">
                    <a:pos x="T4" y="T5"/>
                  </a:cxn>
                </a:cxnLst>
                <a:rect l="T9" t="T10" r="T11" b="T12"/>
                <a:pathLst>
                  <a:path w="25589" h="21600" fill="none" extrusionOk="0">
                    <a:moveTo>
                      <a:pt x="-1" y="371"/>
                    </a:moveTo>
                    <a:cubicBezTo>
                      <a:pt x="1315" y="124"/>
                      <a:pt x="2650" y="-1"/>
                      <a:pt x="3989" y="0"/>
                    </a:cubicBezTo>
                    <a:cubicBezTo>
                      <a:pt x="15918" y="0"/>
                      <a:pt x="25589" y="9670"/>
                      <a:pt x="25589" y="21600"/>
                    </a:cubicBezTo>
                  </a:path>
                  <a:path w="25589" h="21600" stroke="0" extrusionOk="0">
                    <a:moveTo>
                      <a:pt x="-1" y="371"/>
                    </a:moveTo>
                    <a:cubicBezTo>
                      <a:pt x="1315" y="124"/>
                      <a:pt x="2650" y="-1"/>
                      <a:pt x="3989" y="0"/>
                    </a:cubicBezTo>
                    <a:cubicBezTo>
                      <a:pt x="15918" y="0"/>
                      <a:pt x="25589" y="9670"/>
                      <a:pt x="25589" y="21600"/>
                    </a:cubicBezTo>
                    <a:lnTo>
                      <a:pt x="3989" y="21600"/>
                    </a:lnTo>
                    <a:close/>
                  </a:path>
                </a:pathLst>
              </a:custGeom>
              <a:noFill/>
              <a:ln w="28575">
                <a:solidFill>
                  <a:srgbClr val="FF0000"/>
                </a:solidFill>
                <a:prstDash val="dash"/>
                <a:round/>
                <a:headEnd/>
                <a:tailEnd/>
              </a:ln>
            </p:spPr>
            <p:txBody>
              <a:bodyPr wrap="none" anchor="ctr"/>
              <a:lstStyle/>
              <a:p>
                <a:endParaRPr lang="fr-FR"/>
              </a:p>
            </p:txBody>
          </p:sp>
        </p:grpSp>
      </p:grpSp>
      <p:sp>
        <p:nvSpPr>
          <p:cNvPr id="61443" name="Text Box 55"/>
          <p:cNvSpPr txBox="1">
            <a:spLocks noChangeArrowheads="1"/>
          </p:cNvSpPr>
          <p:nvPr/>
        </p:nvSpPr>
        <p:spPr bwMode="auto">
          <a:xfrm>
            <a:off x="250825" y="152400"/>
            <a:ext cx="8497888" cy="519113"/>
          </a:xfrm>
          <a:prstGeom prst="rect">
            <a:avLst/>
          </a:prstGeom>
          <a:noFill/>
          <a:ln w="9525">
            <a:noFill/>
            <a:miter lim="800000"/>
            <a:headEnd/>
            <a:tailEnd/>
          </a:ln>
        </p:spPr>
        <p:txBody>
          <a:bodyPr>
            <a:spAutoFit/>
          </a:bodyPr>
          <a:lstStyle/>
          <a:p>
            <a:pPr algn="ctr" eaLnBrk="0" hangingPunct="0"/>
            <a:r>
              <a:rPr lang="es-MX" sz="2400" b="1">
                <a:solidFill>
                  <a:srgbClr val="FFFF00"/>
                </a:solidFill>
                <a:latin typeface="Comic Sans MS" pitchFamily="66" charset="0"/>
              </a:rPr>
              <a:t>Maternal &amp; child health</a:t>
            </a:r>
            <a:r>
              <a:rPr lang="es-MX" sz="2800" b="1">
                <a:solidFill>
                  <a:srgbClr val="FFFF00"/>
                </a:solidFill>
                <a:latin typeface="Comic Sans MS" pitchFamily="66" charset="0"/>
              </a:rPr>
              <a:t>. Hollistic approach.</a:t>
            </a:r>
          </a:p>
        </p:txBody>
      </p:sp>
      <p:sp>
        <p:nvSpPr>
          <p:cNvPr id="76856" name="Text Box 56"/>
          <p:cNvSpPr txBox="1">
            <a:spLocks noChangeArrowheads="1"/>
          </p:cNvSpPr>
          <p:nvPr/>
        </p:nvSpPr>
        <p:spPr bwMode="auto">
          <a:xfrm>
            <a:off x="107950" y="1341438"/>
            <a:ext cx="1955800" cy="400050"/>
          </a:xfrm>
          <a:prstGeom prst="rect">
            <a:avLst/>
          </a:prstGeom>
          <a:noFill/>
          <a:ln w="9525">
            <a:noFill/>
            <a:miter lim="800000"/>
            <a:headEnd/>
            <a:tailEnd/>
          </a:ln>
        </p:spPr>
        <p:txBody>
          <a:bodyPr>
            <a:spAutoFit/>
          </a:bodyPr>
          <a:lstStyle/>
          <a:p>
            <a:pPr algn="ctr" eaLnBrk="0" hangingPunct="0">
              <a:spcBef>
                <a:spcPct val="50000"/>
              </a:spcBef>
            </a:pPr>
            <a:r>
              <a:rPr lang="es-ES" sz="2000" b="1">
                <a:solidFill>
                  <a:srgbClr val="FFFF00"/>
                </a:solidFill>
                <a:latin typeface="Comic Sans MS" pitchFamily="66" charset="0"/>
              </a:rPr>
              <a:t>MORTALITY</a:t>
            </a:r>
          </a:p>
        </p:txBody>
      </p:sp>
      <p:sp>
        <p:nvSpPr>
          <p:cNvPr id="76857" name="Text Box 57"/>
          <p:cNvSpPr txBox="1">
            <a:spLocks noChangeArrowheads="1"/>
          </p:cNvSpPr>
          <p:nvPr/>
        </p:nvSpPr>
        <p:spPr bwMode="auto">
          <a:xfrm>
            <a:off x="322263" y="3429000"/>
            <a:ext cx="1728787" cy="338138"/>
          </a:xfrm>
          <a:prstGeom prst="rect">
            <a:avLst/>
          </a:prstGeom>
          <a:noFill/>
          <a:ln w="9525">
            <a:noFill/>
            <a:miter lim="800000"/>
            <a:headEnd/>
            <a:tailEnd/>
          </a:ln>
        </p:spPr>
        <p:txBody>
          <a:bodyPr>
            <a:spAutoFit/>
          </a:bodyPr>
          <a:lstStyle/>
          <a:p>
            <a:pPr algn="ctr" eaLnBrk="0" hangingPunct="0">
              <a:spcBef>
                <a:spcPct val="50000"/>
              </a:spcBef>
            </a:pPr>
            <a:r>
              <a:rPr lang="es-ES" b="1">
                <a:solidFill>
                  <a:srgbClr val="FFFF00"/>
                </a:solidFill>
                <a:latin typeface="Comic Sans MS" pitchFamily="66" charset="0"/>
              </a:rPr>
              <a:t>MORBIDITY</a:t>
            </a:r>
            <a:endParaRPr lang="es-ES" sz="1800" b="1">
              <a:solidFill>
                <a:srgbClr val="FFFF00"/>
              </a:solidFill>
              <a:latin typeface="Comic Sans MS" pitchFamily="66" charset="0"/>
            </a:endParaRPr>
          </a:p>
        </p:txBody>
      </p:sp>
      <p:sp>
        <p:nvSpPr>
          <p:cNvPr id="76858" name="Text Box 58"/>
          <p:cNvSpPr txBox="1">
            <a:spLocks noChangeArrowheads="1"/>
          </p:cNvSpPr>
          <p:nvPr/>
        </p:nvSpPr>
        <p:spPr bwMode="auto">
          <a:xfrm>
            <a:off x="0" y="5516563"/>
            <a:ext cx="3348038" cy="784225"/>
          </a:xfrm>
          <a:prstGeom prst="rect">
            <a:avLst/>
          </a:prstGeom>
          <a:noFill/>
          <a:ln w="9525">
            <a:noFill/>
            <a:miter lim="800000"/>
            <a:headEnd/>
            <a:tailEnd/>
          </a:ln>
        </p:spPr>
        <p:txBody>
          <a:bodyPr>
            <a:spAutoFit/>
          </a:bodyPr>
          <a:lstStyle/>
          <a:p>
            <a:pPr algn="ctr" eaLnBrk="0" hangingPunct="0">
              <a:spcBef>
                <a:spcPct val="50000"/>
              </a:spcBef>
            </a:pPr>
            <a:r>
              <a:rPr lang="es-ES" sz="1800" b="1">
                <a:solidFill>
                  <a:srgbClr val="FFFF00"/>
                </a:solidFill>
                <a:latin typeface="Comic Sans MS" pitchFamily="66" charset="0"/>
              </a:rPr>
              <a:t>RISK FACTORS </a:t>
            </a:r>
          </a:p>
          <a:p>
            <a:pPr algn="ctr" eaLnBrk="0" hangingPunct="0">
              <a:spcBef>
                <a:spcPct val="50000"/>
              </a:spcBef>
            </a:pPr>
            <a:r>
              <a:rPr lang="es-ES" sz="1800" b="1">
                <a:solidFill>
                  <a:srgbClr val="FFFF00"/>
                </a:solidFill>
                <a:latin typeface="Comic Sans MS" pitchFamily="66" charset="0"/>
              </a:rPr>
              <a:t>SOCIAL DETERMINANTS</a:t>
            </a:r>
          </a:p>
        </p:txBody>
      </p:sp>
      <p:sp>
        <p:nvSpPr>
          <p:cNvPr id="76859" name="Line 59"/>
          <p:cNvSpPr>
            <a:spLocks noChangeShapeType="1"/>
          </p:cNvSpPr>
          <p:nvPr/>
        </p:nvSpPr>
        <p:spPr bwMode="auto">
          <a:xfrm flipV="1">
            <a:off x="5286375" y="642938"/>
            <a:ext cx="0" cy="5616575"/>
          </a:xfrm>
          <a:prstGeom prst="line">
            <a:avLst/>
          </a:prstGeom>
          <a:noFill/>
          <a:ln w="76200">
            <a:solidFill>
              <a:srgbClr val="FF0000"/>
            </a:solidFill>
            <a:round/>
            <a:headEnd/>
            <a:tailEnd type="triangle" w="med" len="med"/>
          </a:ln>
        </p:spPr>
        <p:txBody>
          <a:bodyPr/>
          <a:lstStyle/>
          <a:p>
            <a:endParaRPr lang="ar-JO"/>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0"/>
                                        <p:tgtEl>
                                          <p:spTgt spid="2"/>
                                        </p:tgtEl>
                                      </p:cBhvr>
                                    </p:animEffect>
                                  </p:childTnLst>
                                </p:cTn>
                              </p:par>
                            </p:childTnLst>
                          </p:cTn>
                        </p:par>
                        <p:par>
                          <p:cTn id="8" fill="hold">
                            <p:stCondLst>
                              <p:cond delay="5000"/>
                            </p:stCondLst>
                            <p:childTnLst>
                              <p:par>
                                <p:cTn id="9" presetID="22" presetClass="entr" presetSubtype="8" fill="hold" grpId="0" nodeType="afterEffect">
                                  <p:stCondLst>
                                    <p:cond delay="0"/>
                                  </p:stCondLst>
                                  <p:childTnLst>
                                    <p:set>
                                      <p:cBhvr>
                                        <p:cTn id="10" dur="1" fill="hold">
                                          <p:stCondLst>
                                            <p:cond delay="0"/>
                                          </p:stCondLst>
                                        </p:cTn>
                                        <p:tgtEl>
                                          <p:spTgt spid="76858"/>
                                        </p:tgtEl>
                                        <p:attrNameLst>
                                          <p:attrName>style.visibility</p:attrName>
                                        </p:attrNameLst>
                                      </p:cBhvr>
                                      <p:to>
                                        <p:strVal val="visible"/>
                                      </p:to>
                                    </p:set>
                                    <p:animEffect transition="in" filter="wipe(left)">
                                      <p:cBhvr>
                                        <p:cTn id="11" dur="500"/>
                                        <p:tgtEl>
                                          <p:spTgt spid="76858"/>
                                        </p:tgtEl>
                                      </p:cBhvr>
                                    </p:animEffect>
                                  </p:childTnLst>
                                </p:cTn>
                              </p:par>
                            </p:childTnLst>
                          </p:cTn>
                        </p:par>
                        <p:par>
                          <p:cTn id="12" fill="hold">
                            <p:stCondLst>
                              <p:cond delay="5500"/>
                            </p:stCondLst>
                            <p:childTnLst>
                              <p:par>
                                <p:cTn id="13" presetID="22" presetClass="entr" presetSubtype="8" fill="hold" grpId="0" nodeType="afterEffect">
                                  <p:stCondLst>
                                    <p:cond delay="0"/>
                                  </p:stCondLst>
                                  <p:childTnLst>
                                    <p:set>
                                      <p:cBhvr>
                                        <p:cTn id="14" dur="1" fill="hold">
                                          <p:stCondLst>
                                            <p:cond delay="0"/>
                                          </p:stCondLst>
                                        </p:cTn>
                                        <p:tgtEl>
                                          <p:spTgt spid="76857"/>
                                        </p:tgtEl>
                                        <p:attrNameLst>
                                          <p:attrName>style.visibility</p:attrName>
                                        </p:attrNameLst>
                                      </p:cBhvr>
                                      <p:to>
                                        <p:strVal val="visible"/>
                                      </p:to>
                                    </p:set>
                                    <p:animEffect transition="in" filter="wipe(left)">
                                      <p:cBhvr>
                                        <p:cTn id="15" dur="500"/>
                                        <p:tgtEl>
                                          <p:spTgt spid="76857"/>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76856"/>
                                        </p:tgtEl>
                                        <p:attrNameLst>
                                          <p:attrName>style.visibility</p:attrName>
                                        </p:attrNameLst>
                                      </p:cBhvr>
                                      <p:to>
                                        <p:strVal val="visible"/>
                                      </p:to>
                                    </p:set>
                                    <p:animEffect transition="in" filter="wipe(left)">
                                      <p:cBhvr>
                                        <p:cTn id="19" dur="500"/>
                                        <p:tgtEl>
                                          <p:spTgt spid="7685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6859"/>
                                        </p:tgtEl>
                                        <p:attrNameLst>
                                          <p:attrName>style.visibility</p:attrName>
                                        </p:attrNameLst>
                                      </p:cBhvr>
                                      <p:to>
                                        <p:strVal val="visible"/>
                                      </p:to>
                                    </p:set>
                                    <p:animEffect transition="in" filter="wipe(down)">
                                      <p:cBhvr>
                                        <p:cTn id="24" dur="500"/>
                                        <p:tgtEl>
                                          <p:spTgt spid="76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56" grpId="0"/>
      <p:bldP spid="76857" grpId="0"/>
      <p:bldP spid="76858" grpId="0"/>
      <p:bldP spid="7685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facts (as of May 2012)</a:t>
            </a:r>
            <a:endParaRPr lang="ar-JO" dirty="0"/>
          </a:p>
        </p:txBody>
      </p:sp>
      <p:sp>
        <p:nvSpPr>
          <p:cNvPr id="3" name="Content Placeholder 2"/>
          <p:cNvSpPr>
            <a:spLocks noGrp="1"/>
          </p:cNvSpPr>
          <p:nvPr>
            <p:ph idx="1"/>
          </p:nvPr>
        </p:nvSpPr>
        <p:spPr/>
        <p:txBody>
          <a:bodyPr/>
          <a:lstStyle/>
          <a:p>
            <a:pPr algn="l">
              <a:buNone/>
            </a:pPr>
            <a:r>
              <a:rPr lang="en-US" dirty="0" smtClean="0"/>
              <a:t>1-Every day approximately 800 women die from preventable causes related to pregnancy and childbirth.</a:t>
            </a:r>
          </a:p>
          <a:p>
            <a:pPr algn="l">
              <a:buNone/>
            </a:pPr>
            <a:r>
              <a:rPr lang="en-US" dirty="0" smtClean="0"/>
              <a:t>2- 99% of all maternal deaths occur in developing countries.</a:t>
            </a:r>
          </a:p>
          <a:p>
            <a:pPr algn="l">
              <a:buNone/>
            </a:pPr>
            <a:r>
              <a:rPr lang="en-US" dirty="0" smtClean="0"/>
              <a:t>3- Young adolescents face a higher risk of complications and death as a result of pregnancy.</a:t>
            </a:r>
            <a:endParaRPr lang="ar-JO"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92500"/>
          </a:bodyPr>
          <a:lstStyle/>
          <a:p>
            <a:pPr algn="l"/>
            <a:r>
              <a:rPr lang="en-US" dirty="0" smtClean="0"/>
              <a:t>Skilled care before during and after childbirth can save the lives of women and newborn babies.</a:t>
            </a:r>
          </a:p>
          <a:p>
            <a:pPr algn="l"/>
            <a:r>
              <a:rPr lang="en-US" dirty="0" smtClean="0"/>
              <a:t>Between 1990 and 2010 maternal mortality worldwide dropped by almost 50%</a:t>
            </a:r>
          </a:p>
          <a:p>
            <a:pPr algn="l"/>
            <a:r>
              <a:rPr lang="en-US" dirty="0" smtClean="0"/>
              <a:t>Everyday 8000 newborn babies die from preventable causes.</a:t>
            </a:r>
          </a:p>
          <a:p>
            <a:pPr algn="l"/>
            <a:r>
              <a:rPr lang="en-US" dirty="0" smtClean="0"/>
              <a:t>Nearly 99% of all neonatal deaths occur in low and middle income countries</a:t>
            </a:r>
            <a:endParaRPr lang="ar-JO"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pPr algn="l"/>
            <a:r>
              <a:rPr lang="en-US" dirty="0" smtClean="0"/>
              <a:t>70% of global deaths among newborn babies happen in just two WHO regions: Africa and South East Asia</a:t>
            </a:r>
          </a:p>
          <a:p>
            <a:pPr algn="l"/>
            <a:r>
              <a:rPr lang="en-US" dirty="0" smtClean="0"/>
              <a:t>Essential maternal and newborn care and access  to care for complications can save the lives of mothers and newborn babies.</a:t>
            </a:r>
            <a:endParaRPr lang="ar-JO"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850900"/>
          </a:xfrm>
        </p:spPr>
        <p:txBody>
          <a:bodyPr/>
          <a:lstStyle/>
          <a:p>
            <a:pPr eaLnBrk="1" hangingPunct="1"/>
            <a:r>
              <a:rPr lang="en-US" altLang="ja-JP" sz="4000" b="1" smtClean="0">
                <a:solidFill>
                  <a:srgbClr val="FFFF00"/>
                </a:solidFill>
                <a:ea typeface="ＭＳ Ｐゴシック" pitchFamily="34" charset="-128"/>
              </a:rPr>
              <a:t>Individual health.</a:t>
            </a:r>
            <a:endParaRPr lang="es-ES" sz="4000" b="1" smtClean="0">
              <a:solidFill>
                <a:srgbClr val="FFFF00"/>
              </a:solidFill>
              <a:ea typeface="ＭＳ Ｐゴシック" pitchFamily="34" charset="-128"/>
            </a:endParaRPr>
          </a:p>
        </p:txBody>
      </p:sp>
      <p:sp>
        <p:nvSpPr>
          <p:cNvPr id="7171" name="Rectangle 3"/>
          <p:cNvSpPr>
            <a:spLocks noGrp="1" noChangeArrowheads="1"/>
          </p:cNvSpPr>
          <p:nvPr>
            <p:ph type="body" idx="1"/>
          </p:nvPr>
        </p:nvSpPr>
        <p:spPr>
          <a:xfrm>
            <a:off x="457200" y="1268413"/>
            <a:ext cx="8435975" cy="5589587"/>
          </a:xfrm>
        </p:spPr>
        <p:txBody>
          <a:bodyPr/>
          <a:lstStyle/>
          <a:p>
            <a:pPr eaLnBrk="1" hangingPunct="1">
              <a:lnSpc>
                <a:spcPct val="80000"/>
              </a:lnSpc>
            </a:pPr>
            <a:endParaRPr lang="en-US" altLang="ja-JP" b="1" smtClean="0">
              <a:solidFill>
                <a:schemeClr val="bg1"/>
              </a:solidFill>
              <a:ea typeface="ＭＳ Ｐゴシック" pitchFamily="34" charset="-128"/>
            </a:endParaRPr>
          </a:p>
          <a:p>
            <a:pPr eaLnBrk="1" hangingPunct="1">
              <a:lnSpc>
                <a:spcPct val="80000"/>
              </a:lnSpc>
            </a:pPr>
            <a:endParaRPr lang="en-US" altLang="ja-JP" b="1" smtClean="0">
              <a:solidFill>
                <a:schemeClr val="bg1"/>
              </a:solidFill>
              <a:ea typeface="ＭＳ Ｐゴシック" pitchFamily="34" charset="-128"/>
            </a:endParaRPr>
          </a:p>
          <a:p>
            <a:pPr eaLnBrk="1" hangingPunct="1">
              <a:lnSpc>
                <a:spcPct val="80000"/>
              </a:lnSpc>
            </a:pPr>
            <a:r>
              <a:rPr lang="en-US" altLang="ja-JP" b="1" smtClean="0">
                <a:solidFill>
                  <a:schemeClr val="bg1"/>
                </a:solidFill>
                <a:ea typeface="ＭＳ Ｐゴシック" pitchFamily="34" charset="-128"/>
              </a:rPr>
              <a:t>Individual health is affected by individual factors, social interaction, cultural structures and values society resources.</a:t>
            </a:r>
          </a:p>
          <a:p>
            <a:pPr eaLnBrk="1" hangingPunct="1">
              <a:lnSpc>
                <a:spcPct val="80000"/>
              </a:lnSpc>
            </a:pPr>
            <a:endParaRPr lang="en-US" altLang="ja-JP" b="1" smtClean="0">
              <a:solidFill>
                <a:schemeClr val="bg1"/>
              </a:solidFill>
              <a:ea typeface="ＭＳ Ｐゴシック" pitchFamily="34" charset="-128"/>
            </a:endParaRPr>
          </a:p>
          <a:p>
            <a:pPr eaLnBrk="1" hangingPunct="1">
              <a:lnSpc>
                <a:spcPct val="80000"/>
              </a:lnSpc>
            </a:pPr>
            <a:r>
              <a:rPr lang="en-US" altLang="ja-JP" b="1" smtClean="0">
                <a:solidFill>
                  <a:schemeClr val="bg1"/>
                </a:solidFill>
                <a:ea typeface="ＭＳ Ｐゴシック" pitchFamily="34" charset="-128"/>
              </a:rPr>
              <a:t>Economic levels and health services eficacy and effectiveness have direct implications in the individual, familiar and communities health;from the local to the global setting. </a:t>
            </a:r>
          </a:p>
          <a:p>
            <a:pPr eaLnBrk="1" hangingPunct="1">
              <a:lnSpc>
                <a:spcPct val="80000"/>
              </a:lnSpc>
            </a:pPr>
            <a:endParaRPr lang="en-US" altLang="ja-JP" b="1" smtClean="0">
              <a:solidFill>
                <a:schemeClr val="bg1"/>
              </a:solidFill>
              <a:ea typeface="ＭＳ Ｐゴシック" pitchFamily="34" charset="-128"/>
            </a:endParaRPr>
          </a:p>
          <a:p>
            <a:pPr eaLnBrk="1" hangingPunct="1">
              <a:lnSpc>
                <a:spcPct val="80000"/>
              </a:lnSpc>
            </a:pPr>
            <a:endParaRPr lang="en-US" altLang="ja-JP" sz="2800" b="1" smtClean="0">
              <a:solidFill>
                <a:schemeClr val="bg1"/>
              </a:solidFill>
              <a:ea typeface="ＭＳ Ｐゴシック" pitchFamily="34" charset="-128"/>
            </a:endParaRPr>
          </a:p>
          <a:p>
            <a:pPr eaLnBrk="1" hangingPunct="1">
              <a:lnSpc>
                <a:spcPct val="80000"/>
              </a:lnSpc>
            </a:pPr>
            <a:endParaRPr lang="es-ES" sz="2800" b="1"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re 1"/>
          <p:cNvSpPr>
            <a:spLocks noGrp="1"/>
          </p:cNvSpPr>
          <p:nvPr>
            <p:ph type="title"/>
          </p:nvPr>
        </p:nvSpPr>
        <p:spPr>
          <a:xfrm>
            <a:off x="457200" y="274638"/>
            <a:ext cx="8229600" cy="725487"/>
          </a:xfrm>
        </p:spPr>
        <p:txBody>
          <a:bodyPr/>
          <a:lstStyle/>
          <a:p>
            <a:r>
              <a:rPr lang="fr-FR" b="1" smtClean="0">
                <a:solidFill>
                  <a:srgbClr val="FFFF00"/>
                </a:solidFill>
              </a:rPr>
              <a:t>Some conclusions.</a:t>
            </a:r>
          </a:p>
        </p:txBody>
      </p:sp>
      <p:sp>
        <p:nvSpPr>
          <p:cNvPr id="62467" name="Espace réservé du contenu 2"/>
          <p:cNvSpPr>
            <a:spLocks noGrp="1"/>
          </p:cNvSpPr>
          <p:nvPr>
            <p:ph idx="1"/>
          </p:nvPr>
        </p:nvSpPr>
        <p:spPr>
          <a:xfrm>
            <a:off x="0" y="1071563"/>
            <a:ext cx="9144000" cy="5786437"/>
          </a:xfrm>
        </p:spPr>
        <p:txBody>
          <a:bodyPr/>
          <a:lstStyle/>
          <a:p>
            <a:r>
              <a:rPr lang="en-US" sz="2800" b="1" smtClean="0">
                <a:solidFill>
                  <a:schemeClr val="bg1"/>
                </a:solidFill>
              </a:rPr>
              <a:t>Maternal, neonatal and child mortality has been very persistent in a global context.</a:t>
            </a:r>
          </a:p>
          <a:p>
            <a:endParaRPr lang="en-US" sz="2800" b="1" smtClean="0">
              <a:solidFill>
                <a:schemeClr val="bg1"/>
              </a:solidFill>
            </a:endParaRPr>
          </a:p>
          <a:p>
            <a:r>
              <a:rPr lang="en-US" sz="2800" b="1" smtClean="0">
                <a:solidFill>
                  <a:schemeClr val="bg1"/>
                </a:solidFill>
              </a:rPr>
              <a:t>Now 38 percent of all child deaths (4 million) occur in the first month of life. </a:t>
            </a:r>
          </a:p>
          <a:p>
            <a:endParaRPr lang="en-US" sz="2800" b="1" smtClean="0">
              <a:solidFill>
                <a:schemeClr val="bg1"/>
              </a:solidFill>
            </a:endParaRPr>
          </a:p>
          <a:p>
            <a:r>
              <a:rPr lang="en-US" sz="2800" b="1" smtClean="0">
                <a:solidFill>
                  <a:schemeClr val="bg1"/>
                </a:solidFill>
              </a:rPr>
              <a:t>More than 10 million children under  5yr die each year. Most result from preventable and treatable causes. </a:t>
            </a:r>
            <a:r>
              <a:rPr lang="en-GB" sz="2800" b="1" smtClean="0">
                <a:solidFill>
                  <a:schemeClr val="bg1"/>
                </a:solidFill>
              </a:rPr>
              <a:t>That’s 30,000 children a day. </a:t>
            </a:r>
          </a:p>
          <a:p>
            <a:endParaRPr lang="en-GB" sz="2800" b="1" smtClean="0">
              <a:solidFill>
                <a:schemeClr val="bg1"/>
              </a:solidFill>
            </a:endParaRPr>
          </a:p>
          <a:p>
            <a:r>
              <a:rPr lang="en-GB" sz="2800" b="1" smtClean="0">
                <a:solidFill>
                  <a:schemeClr val="bg1"/>
                </a:solidFill>
              </a:rPr>
              <a:t>Most of these children live in developing countries</a:t>
            </a:r>
            <a:endParaRPr lang="fr-FR" sz="2800" b="1" smtClean="0">
              <a:solidFill>
                <a:schemeClr val="bg1"/>
              </a:solidFill>
            </a:endParaRPr>
          </a:p>
          <a:p>
            <a:endParaRPr lang="fr-FR"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descr="thank you.jpg"/>
          <p:cNvPicPr>
            <a:picLocks noGrp="1" noChangeAspect="1"/>
          </p:cNvPicPr>
          <p:nvPr>
            <p:ph idx="1"/>
          </p:nvPr>
        </p:nvPicPr>
        <p:blipFill>
          <a:blip r:embed="rId3"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r>
              <a:rPr lang="en-US" b="1">
                <a:solidFill>
                  <a:srgbClr val="FF0000"/>
                </a:solidFill>
              </a:rPr>
              <a:t>Conclusions</a:t>
            </a:r>
          </a:p>
        </p:txBody>
      </p:sp>
      <p:sp>
        <p:nvSpPr>
          <p:cNvPr id="467971" name="Rectangle 3"/>
          <p:cNvSpPr>
            <a:spLocks noGrp="1" noChangeArrowheads="1"/>
          </p:cNvSpPr>
          <p:nvPr>
            <p:ph type="body" idx="1"/>
          </p:nvPr>
        </p:nvSpPr>
        <p:spPr/>
        <p:txBody>
          <a:bodyPr/>
          <a:lstStyle/>
          <a:p>
            <a:pPr>
              <a:lnSpc>
                <a:spcPct val="90000"/>
              </a:lnSpc>
            </a:pPr>
            <a:r>
              <a:rPr lang="en-US" sz="2400" b="1"/>
              <a:t>Improving newborn health and care is critical to attaining the MDG targets for child survival</a:t>
            </a:r>
          </a:p>
          <a:p>
            <a:pPr>
              <a:lnSpc>
                <a:spcPct val="90000"/>
              </a:lnSpc>
            </a:pPr>
            <a:r>
              <a:rPr lang="en-US" sz="2400" b="1"/>
              <a:t>To do so would require concerted efforts to improve maternal care, outreach and provide innovative models of community support and education </a:t>
            </a:r>
          </a:p>
          <a:p>
            <a:pPr>
              <a:lnSpc>
                <a:spcPct val="90000"/>
              </a:lnSpc>
            </a:pPr>
            <a:r>
              <a:rPr lang="en-US" sz="2400" b="1"/>
              <a:t>Emerging data from demonstration projects in health system settings indicate that this is doable and can be scaled up using affordable models of care</a:t>
            </a:r>
          </a:p>
          <a:p>
            <a:pPr>
              <a:lnSpc>
                <a:spcPct val="90000"/>
              </a:lnSpc>
            </a:pPr>
            <a:r>
              <a:rPr lang="en-US" sz="2400" b="1"/>
              <a:t>Community engagement and ownership is a critical element in successful intervention models for maternal and newborn care</a:t>
            </a:r>
          </a:p>
        </p:txBody>
      </p:sp>
      <p:pic>
        <p:nvPicPr>
          <p:cNvPr id="1026" name="Picture 2" descr="E:\Picture1.jpg"/>
          <p:cNvPicPr>
            <a:picLocks noChangeAspect="1" noChangeArrowheads="1"/>
          </p:cNvPicPr>
          <p:nvPr/>
        </p:nvPicPr>
        <p:blipFill>
          <a:blip r:embed="rId3" cstate="print"/>
          <a:srcRect/>
          <a:stretch>
            <a:fillRect/>
          </a:stretch>
        </p:blipFill>
        <p:spPr bwMode="auto">
          <a:xfrm>
            <a:off x="-7938" y="-12700"/>
            <a:ext cx="9161463" cy="68849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7971">
                                            <p:txEl>
                                              <p:pRg st="0" end="0"/>
                                            </p:txEl>
                                          </p:spTgt>
                                        </p:tgtEl>
                                        <p:attrNameLst>
                                          <p:attrName>style.visibility</p:attrName>
                                        </p:attrNameLst>
                                      </p:cBhvr>
                                      <p:to>
                                        <p:strVal val="visible"/>
                                      </p:to>
                                    </p:set>
                                    <p:animEffect transition="in" filter="fade">
                                      <p:cBhvr>
                                        <p:cTn id="7" dur="2000"/>
                                        <p:tgtEl>
                                          <p:spTgt spid="467971">
                                            <p:txEl>
                                              <p:pRg st="0" end="0"/>
                                            </p:txEl>
                                          </p:spTgt>
                                        </p:tgtEl>
                                      </p:cBhvr>
                                    </p:animEffect>
                                  </p:childTnLst>
                                  <p:subTnLst>
                                    <p:animClr>
                                      <p:cBhvr override="childStyle">
                                        <p:cTn dur="1" fill="hold" display="0" masterRel="nextClick" afterEffect="1"/>
                                        <p:tgtEl>
                                          <p:spTgt spid="467971">
                                            <p:txEl>
                                              <p:pRg st="0" end="0"/>
                                            </p:txEl>
                                          </p:spTgt>
                                        </p:tgtEl>
                                        <p:attrNameLst>
                                          <p:attrName>ppt_c</p:attrName>
                                        </p:attrNameLst>
                                      </p:cBhvr>
                                      <p:to>
                                        <a:srgbClr val="DEDEDE"/>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7971">
                                            <p:txEl>
                                              <p:pRg st="1" end="1"/>
                                            </p:txEl>
                                          </p:spTgt>
                                        </p:tgtEl>
                                        <p:attrNameLst>
                                          <p:attrName>style.visibility</p:attrName>
                                        </p:attrNameLst>
                                      </p:cBhvr>
                                      <p:to>
                                        <p:strVal val="visible"/>
                                      </p:to>
                                    </p:set>
                                    <p:animEffect transition="in" filter="fade">
                                      <p:cBhvr>
                                        <p:cTn id="12" dur="2000"/>
                                        <p:tgtEl>
                                          <p:spTgt spid="467971">
                                            <p:txEl>
                                              <p:pRg st="1" end="1"/>
                                            </p:txEl>
                                          </p:spTgt>
                                        </p:tgtEl>
                                      </p:cBhvr>
                                    </p:animEffect>
                                  </p:childTnLst>
                                  <p:subTnLst>
                                    <p:animClr>
                                      <p:cBhvr override="childStyle">
                                        <p:cTn dur="1" fill="hold" display="0" masterRel="nextClick" afterEffect="1"/>
                                        <p:tgtEl>
                                          <p:spTgt spid="467971">
                                            <p:txEl>
                                              <p:pRg st="1" end="1"/>
                                            </p:txEl>
                                          </p:spTgt>
                                        </p:tgtEl>
                                        <p:attrNameLst>
                                          <p:attrName>ppt_c</p:attrName>
                                        </p:attrNameLst>
                                      </p:cBhvr>
                                      <p:to>
                                        <a:srgbClr val="DEDEDE"/>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7971">
                                            <p:txEl>
                                              <p:pRg st="2" end="2"/>
                                            </p:txEl>
                                          </p:spTgt>
                                        </p:tgtEl>
                                        <p:attrNameLst>
                                          <p:attrName>style.visibility</p:attrName>
                                        </p:attrNameLst>
                                      </p:cBhvr>
                                      <p:to>
                                        <p:strVal val="visible"/>
                                      </p:to>
                                    </p:set>
                                    <p:animEffect transition="in" filter="fade">
                                      <p:cBhvr>
                                        <p:cTn id="17" dur="2000"/>
                                        <p:tgtEl>
                                          <p:spTgt spid="467971">
                                            <p:txEl>
                                              <p:pRg st="2" end="2"/>
                                            </p:txEl>
                                          </p:spTgt>
                                        </p:tgtEl>
                                      </p:cBhvr>
                                    </p:animEffect>
                                  </p:childTnLst>
                                  <p:subTnLst>
                                    <p:animClr>
                                      <p:cBhvr override="childStyle">
                                        <p:cTn dur="1" fill="hold" display="0" masterRel="nextClick" afterEffect="1"/>
                                        <p:tgtEl>
                                          <p:spTgt spid="467971">
                                            <p:txEl>
                                              <p:pRg st="2" end="2"/>
                                            </p:txEl>
                                          </p:spTgt>
                                        </p:tgtEl>
                                        <p:attrNameLst>
                                          <p:attrName>ppt_c</p:attrName>
                                        </p:attrNameLst>
                                      </p:cBhvr>
                                      <p:to>
                                        <a:srgbClr val="DEDEDE"/>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7971">
                                            <p:txEl>
                                              <p:pRg st="3" end="3"/>
                                            </p:txEl>
                                          </p:spTgt>
                                        </p:tgtEl>
                                        <p:attrNameLst>
                                          <p:attrName>style.visibility</p:attrName>
                                        </p:attrNameLst>
                                      </p:cBhvr>
                                      <p:to>
                                        <p:strVal val="visible"/>
                                      </p:to>
                                    </p:set>
                                    <p:animEffect transition="in" filter="fade">
                                      <p:cBhvr>
                                        <p:cTn id="22" dur="2000"/>
                                        <p:tgtEl>
                                          <p:spTgt spid="4679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922337"/>
          </a:xfrm>
        </p:spPr>
        <p:txBody>
          <a:bodyPr/>
          <a:lstStyle/>
          <a:p>
            <a:pPr eaLnBrk="1" hangingPunct="1"/>
            <a:r>
              <a:rPr lang="en-US" altLang="ja-JP" sz="4000" b="1" smtClean="0">
                <a:solidFill>
                  <a:srgbClr val="FFFF00"/>
                </a:solidFill>
                <a:ea typeface="ＭＳ Ｐゴシック" pitchFamily="34" charset="-128"/>
              </a:rPr>
              <a:t>Public health.</a:t>
            </a:r>
            <a:endParaRPr lang="es-ES" sz="4000" b="1" smtClean="0">
              <a:solidFill>
                <a:srgbClr val="FFFF00"/>
              </a:solidFill>
              <a:ea typeface="ＭＳ Ｐゴシック" pitchFamily="34" charset="-128"/>
            </a:endParaRPr>
          </a:p>
        </p:txBody>
      </p:sp>
      <p:sp>
        <p:nvSpPr>
          <p:cNvPr id="8195" name="Rectangle 3"/>
          <p:cNvSpPr>
            <a:spLocks noGrp="1" noChangeArrowheads="1"/>
          </p:cNvSpPr>
          <p:nvPr>
            <p:ph type="body" idx="1"/>
          </p:nvPr>
        </p:nvSpPr>
        <p:spPr>
          <a:xfrm>
            <a:off x="214313" y="1143000"/>
            <a:ext cx="8715375" cy="5715000"/>
          </a:xfrm>
        </p:spPr>
        <p:txBody>
          <a:bodyPr/>
          <a:lstStyle/>
          <a:p>
            <a:pPr eaLnBrk="1" hangingPunct="1">
              <a:lnSpc>
                <a:spcPct val="90000"/>
              </a:lnSpc>
            </a:pPr>
            <a:r>
              <a:rPr lang="en-US" altLang="ja-JP" b="1" smtClean="0">
                <a:solidFill>
                  <a:schemeClr val="bg1"/>
                </a:solidFill>
                <a:ea typeface="ＭＳ Ｐゴシック" pitchFamily="34" charset="-128"/>
              </a:rPr>
              <a:t>Like  a science and art, Public health is to promote health, to prevent diseases and to prolong the life through organized efforts of the society. </a:t>
            </a:r>
          </a:p>
          <a:p>
            <a:pPr eaLnBrk="1" hangingPunct="1">
              <a:lnSpc>
                <a:spcPct val="90000"/>
              </a:lnSpc>
            </a:pPr>
            <a:endParaRPr lang="en-US" altLang="ja-JP" b="1" smtClean="0">
              <a:solidFill>
                <a:schemeClr val="bg1"/>
              </a:solidFill>
              <a:ea typeface="ＭＳ Ｐゴシック" pitchFamily="34" charset="-128"/>
            </a:endParaRPr>
          </a:p>
          <a:p>
            <a:pPr eaLnBrk="1" hangingPunct="1">
              <a:lnSpc>
                <a:spcPct val="90000"/>
              </a:lnSpc>
            </a:pPr>
            <a:r>
              <a:rPr lang="en-US" altLang="ja-JP" b="1" smtClean="0">
                <a:solidFill>
                  <a:schemeClr val="bg1"/>
                </a:solidFill>
                <a:ea typeface="ＭＳ Ｐゴシック" pitchFamily="34" charset="-128"/>
              </a:rPr>
              <a:t>The gains in health have been obtained as a result of improvements in the economic income, education, water provision, nutrition, hygiene, house, health services and the result of new knowledge on the causes, prevention and treatment of diseases.</a:t>
            </a:r>
            <a:r>
              <a:rPr lang="es-ES" altLang="ja-JP" b="1" smtClean="0">
                <a:solidFill>
                  <a:schemeClr val="bg1"/>
                </a:solidFill>
                <a:ea typeface="ＭＳ Ｐゴシック" pitchFamily="34" charset="-128"/>
              </a:rPr>
              <a:t> </a:t>
            </a:r>
            <a:endParaRPr lang="en-US" b="1" smtClean="0">
              <a:solidFill>
                <a:schemeClr val="bg1"/>
              </a:solidFill>
            </a:endParaRPr>
          </a:p>
          <a:p>
            <a:pPr eaLnBrk="1" hangingPunct="1">
              <a:lnSpc>
                <a:spcPct val="90000"/>
              </a:lnSpc>
            </a:pPr>
            <a:endParaRPr lang="es-ES" b="1"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836613"/>
            <a:ext cx="7918450" cy="2763837"/>
          </a:xfrm>
        </p:spPr>
        <p:txBody>
          <a:bodyPr/>
          <a:lstStyle/>
          <a:p>
            <a:pPr eaLnBrk="1" hangingPunct="1"/>
            <a:r>
              <a:rPr lang="fr-FR" sz="3200" smtClean="0"/>
              <a:t> </a:t>
            </a:r>
            <a:endParaRPr lang="en-US" sz="4000" smtClean="0"/>
          </a:p>
        </p:txBody>
      </p:sp>
      <p:sp>
        <p:nvSpPr>
          <p:cNvPr id="81925" name="Oval 5"/>
          <p:cNvSpPr>
            <a:spLocks noChangeArrowheads="1"/>
          </p:cNvSpPr>
          <p:nvPr/>
        </p:nvSpPr>
        <p:spPr bwMode="auto">
          <a:xfrm>
            <a:off x="179388" y="1989138"/>
            <a:ext cx="3457575" cy="1762125"/>
          </a:xfrm>
          <a:prstGeom prst="ellipse">
            <a:avLst/>
          </a:prstGeom>
          <a:solidFill>
            <a:schemeClr val="hlink">
              <a:alpha val="50195"/>
            </a:schemeClr>
          </a:solidFill>
          <a:ln w="9525">
            <a:solidFill>
              <a:schemeClr val="tx1"/>
            </a:solidFill>
            <a:round/>
            <a:headEnd/>
            <a:tailEnd/>
          </a:ln>
        </p:spPr>
        <p:txBody>
          <a:bodyPr wrap="none" lIns="182880" rIns="0" bIns="411480" anchor="ctr"/>
          <a:lstStyle/>
          <a:p>
            <a:pPr algn="ctr" eaLnBrk="0" hangingPunct="0"/>
            <a:endParaRPr lang="es-ES" sz="1800" b="1">
              <a:solidFill>
                <a:schemeClr val="bg1"/>
              </a:solidFill>
            </a:endParaRPr>
          </a:p>
          <a:p>
            <a:pPr algn="ctr" eaLnBrk="0" hangingPunct="0"/>
            <a:r>
              <a:rPr lang="es-ES" sz="1800" b="1">
                <a:solidFill>
                  <a:schemeClr val="bg1"/>
                </a:solidFill>
              </a:rPr>
              <a:t>PHEF 2. </a:t>
            </a:r>
            <a:r>
              <a:rPr lang="en-US" sz="1800" b="1">
                <a:solidFill>
                  <a:schemeClr val="bg1"/>
                </a:solidFill>
              </a:rPr>
              <a:t>Monitoring, </a:t>
            </a:r>
          </a:p>
          <a:p>
            <a:pPr algn="ctr" eaLnBrk="0" hangingPunct="0"/>
            <a:r>
              <a:rPr lang="en-US" sz="1800" b="1">
                <a:solidFill>
                  <a:schemeClr val="bg1"/>
                </a:solidFill>
              </a:rPr>
              <a:t>investigation </a:t>
            </a:r>
          </a:p>
          <a:p>
            <a:pPr algn="ctr" eaLnBrk="0" hangingPunct="0"/>
            <a:r>
              <a:rPr lang="en-US" sz="1800" b="1">
                <a:solidFill>
                  <a:schemeClr val="bg1"/>
                </a:solidFill>
              </a:rPr>
              <a:t>and control </a:t>
            </a:r>
          </a:p>
          <a:p>
            <a:pPr algn="ctr" eaLnBrk="0" hangingPunct="0"/>
            <a:r>
              <a:rPr lang="en-US" sz="1800" b="1">
                <a:solidFill>
                  <a:schemeClr val="bg1"/>
                </a:solidFill>
              </a:rPr>
              <a:t>of risks and damages</a:t>
            </a:r>
          </a:p>
        </p:txBody>
      </p:sp>
      <p:sp>
        <p:nvSpPr>
          <p:cNvPr id="81926" name="Oval 6"/>
          <p:cNvSpPr>
            <a:spLocks noChangeArrowheads="1"/>
          </p:cNvSpPr>
          <p:nvPr/>
        </p:nvSpPr>
        <p:spPr bwMode="auto">
          <a:xfrm>
            <a:off x="5686425" y="2000250"/>
            <a:ext cx="3457575" cy="1762125"/>
          </a:xfrm>
          <a:prstGeom prst="ellipse">
            <a:avLst/>
          </a:prstGeom>
          <a:solidFill>
            <a:schemeClr val="hlink">
              <a:alpha val="50195"/>
            </a:schemeClr>
          </a:solidFill>
          <a:ln w="9525">
            <a:solidFill>
              <a:schemeClr val="tx1"/>
            </a:solidFill>
            <a:round/>
            <a:headEnd/>
            <a:tailEnd/>
          </a:ln>
        </p:spPr>
        <p:txBody>
          <a:bodyPr wrap="none" lIns="182880" rIns="0" bIns="411480" anchor="ctr"/>
          <a:lstStyle/>
          <a:p>
            <a:pPr algn="ctr" eaLnBrk="0" hangingPunct="0"/>
            <a:r>
              <a:rPr lang="en-US" sz="1800">
                <a:solidFill>
                  <a:schemeClr val="bg1"/>
                </a:solidFill>
              </a:rPr>
              <a:t> </a:t>
            </a:r>
            <a:r>
              <a:rPr lang="en-US" sz="1800" b="1">
                <a:solidFill>
                  <a:schemeClr val="bg1"/>
                </a:solidFill>
              </a:rPr>
              <a:t>PHEF</a:t>
            </a:r>
            <a:r>
              <a:rPr lang="es-CO" sz="1800" b="1"/>
              <a:t> </a:t>
            </a:r>
            <a:r>
              <a:rPr lang="es-CO" sz="1800" b="1">
                <a:solidFill>
                  <a:schemeClr val="bg1"/>
                </a:solidFill>
              </a:rPr>
              <a:t>3. Health promotion</a:t>
            </a:r>
            <a:r>
              <a:rPr lang="es-ES" sz="1800" b="1">
                <a:solidFill>
                  <a:schemeClr val="bg1"/>
                </a:solidFill>
              </a:rPr>
              <a:t>.</a:t>
            </a:r>
          </a:p>
        </p:txBody>
      </p:sp>
      <p:sp>
        <p:nvSpPr>
          <p:cNvPr id="81927" name="Oval 7"/>
          <p:cNvSpPr>
            <a:spLocks noChangeArrowheads="1"/>
          </p:cNvSpPr>
          <p:nvPr/>
        </p:nvSpPr>
        <p:spPr bwMode="auto">
          <a:xfrm>
            <a:off x="3071813" y="2643188"/>
            <a:ext cx="3457575" cy="1762125"/>
          </a:xfrm>
          <a:prstGeom prst="ellipse">
            <a:avLst/>
          </a:prstGeom>
          <a:solidFill>
            <a:schemeClr val="hlink">
              <a:alpha val="50195"/>
            </a:schemeClr>
          </a:solidFill>
          <a:ln w="9525">
            <a:solidFill>
              <a:schemeClr val="tx1"/>
            </a:solidFill>
            <a:round/>
            <a:headEnd/>
            <a:tailEnd/>
          </a:ln>
        </p:spPr>
        <p:txBody>
          <a:bodyPr wrap="none" lIns="182880" rIns="0" bIns="411480" anchor="ctr"/>
          <a:lstStyle/>
          <a:p>
            <a:pPr algn="ctr">
              <a:lnSpc>
                <a:spcPct val="90000"/>
              </a:lnSpc>
              <a:spcBef>
                <a:spcPct val="20000"/>
              </a:spcBef>
            </a:pPr>
            <a:endParaRPr lang="es-ES" sz="1800" b="1"/>
          </a:p>
          <a:p>
            <a:pPr algn="ctr">
              <a:lnSpc>
                <a:spcPct val="90000"/>
              </a:lnSpc>
              <a:spcBef>
                <a:spcPct val="20000"/>
              </a:spcBef>
            </a:pPr>
            <a:endParaRPr lang="es-ES" sz="1800" b="1"/>
          </a:p>
          <a:p>
            <a:pPr algn="ctr">
              <a:lnSpc>
                <a:spcPct val="90000"/>
              </a:lnSpc>
              <a:spcBef>
                <a:spcPct val="20000"/>
              </a:spcBef>
            </a:pPr>
            <a:endParaRPr lang="es-ES" sz="1800" b="1"/>
          </a:p>
          <a:p>
            <a:pPr algn="ctr">
              <a:lnSpc>
                <a:spcPct val="90000"/>
              </a:lnSpc>
              <a:spcBef>
                <a:spcPct val="20000"/>
              </a:spcBef>
            </a:pPr>
            <a:r>
              <a:rPr lang="es-ES" sz="1800" b="1">
                <a:solidFill>
                  <a:schemeClr val="bg1"/>
                </a:solidFill>
              </a:rPr>
              <a:t>PHEF 4. Social</a:t>
            </a:r>
          </a:p>
          <a:p>
            <a:pPr algn="ctr">
              <a:lnSpc>
                <a:spcPct val="90000"/>
              </a:lnSpc>
              <a:spcBef>
                <a:spcPct val="20000"/>
              </a:spcBef>
            </a:pPr>
            <a:r>
              <a:rPr lang="es-ES" sz="1800" b="1">
                <a:solidFill>
                  <a:schemeClr val="bg1"/>
                </a:solidFill>
              </a:rPr>
              <a:t>participation  &amp;</a:t>
            </a:r>
          </a:p>
          <a:p>
            <a:pPr algn="ctr">
              <a:lnSpc>
                <a:spcPct val="90000"/>
              </a:lnSpc>
              <a:spcBef>
                <a:spcPct val="20000"/>
              </a:spcBef>
            </a:pPr>
            <a:r>
              <a:rPr lang="es-ES" sz="1800" b="1">
                <a:solidFill>
                  <a:schemeClr val="bg1"/>
                </a:solidFill>
              </a:rPr>
              <a:t>empowerment</a:t>
            </a:r>
          </a:p>
          <a:p>
            <a:pPr algn="ctr">
              <a:lnSpc>
                <a:spcPct val="90000"/>
              </a:lnSpc>
              <a:spcBef>
                <a:spcPct val="20000"/>
              </a:spcBef>
            </a:pPr>
            <a:endParaRPr lang="en-US" sz="2800" b="1">
              <a:solidFill>
                <a:schemeClr val="bg1"/>
              </a:solidFill>
            </a:endParaRPr>
          </a:p>
        </p:txBody>
      </p:sp>
      <p:sp>
        <p:nvSpPr>
          <p:cNvPr id="81929" name="Oval 9"/>
          <p:cNvSpPr>
            <a:spLocks noChangeArrowheads="1"/>
          </p:cNvSpPr>
          <p:nvPr/>
        </p:nvSpPr>
        <p:spPr bwMode="auto">
          <a:xfrm>
            <a:off x="684213" y="3500438"/>
            <a:ext cx="3457575" cy="1762125"/>
          </a:xfrm>
          <a:prstGeom prst="ellipse">
            <a:avLst/>
          </a:prstGeom>
          <a:solidFill>
            <a:schemeClr val="hlink">
              <a:alpha val="50195"/>
            </a:schemeClr>
          </a:solidFill>
          <a:ln w="9525">
            <a:solidFill>
              <a:schemeClr val="tx1"/>
            </a:solidFill>
            <a:round/>
            <a:headEnd/>
            <a:tailEnd/>
          </a:ln>
        </p:spPr>
        <p:txBody>
          <a:bodyPr wrap="none" lIns="182880" rIns="0" bIns="411480" anchor="ctr"/>
          <a:lstStyle/>
          <a:p>
            <a:pPr algn="ctr" eaLnBrk="0" hangingPunct="0"/>
            <a:endParaRPr lang="es-ES" sz="1800" b="1"/>
          </a:p>
          <a:p>
            <a:pPr algn="ctr" eaLnBrk="0" hangingPunct="0"/>
            <a:r>
              <a:rPr lang="es-ES" sz="1800" b="1">
                <a:solidFill>
                  <a:schemeClr val="bg1"/>
                </a:solidFill>
              </a:rPr>
              <a:t>PHEF 5. </a:t>
            </a:r>
            <a:r>
              <a:rPr lang="en-US" sz="1800" b="1">
                <a:solidFill>
                  <a:schemeClr val="bg1"/>
                </a:solidFill>
              </a:rPr>
              <a:t>Development of </a:t>
            </a:r>
          </a:p>
          <a:p>
            <a:pPr algn="ctr" eaLnBrk="0" hangingPunct="0"/>
            <a:r>
              <a:rPr lang="en-US" sz="1800" b="1">
                <a:solidFill>
                  <a:schemeClr val="bg1"/>
                </a:solidFill>
              </a:rPr>
              <a:t>policies </a:t>
            </a:r>
          </a:p>
          <a:p>
            <a:pPr algn="ctr" eaLnBrk="0" hangingPunct="0"/>
            <a:r>
              <a:rPr lang="en-US" sz="1800" b="1">
                <a:solidFill>
                  <a:schemeClr val="bg1"/>
                </a:solidFill>
              </a:rPr>
              <a:t>and capacity of management</a:t>
            </a:r>
            <a:r>
              <a:rPr lang="es-ES" sz="1800" b="1"/>
              <a:t>.</a:t>
            </a:r>
            <a:endParaRPr lang="en-US" sz="1800" b="1"/>
          </a:p>
        </p:txBody>
      </p:sp>
      <p:sp>
        <p:nvSpPr>
          <p:cNvPr id="81930" name="Oval 10"/>
          <p:cNvSpPr>
            <a:spLocks noGrp="1" noChangeArrowheads="1"/>
          </p:cNvSpPr>
          <p:nvPr>
            <p:ph type="subTitle" idx="1"/>
          </p:nvPr>
        </p:nvSpPr>
        <p:spPr>
          <a:xfrm>
            <a:off x="755650" y="4724400"/>
            <a:ext cx="7848600" cy="792163"/>
          </a:xfrm>
          <a:prstGeom prst="ellipse">
            <a:avLst/>
          </a:prstGeom>
          <a:solidFill>
            <a:schemeClr val="hlink">
              <a:alpha val="50195"/>
            </a:schemeClr>
          </a:solidFill>
          <a:ln>
            <a:solidFill>
              <a:schemeClr val="tx1"/>
            </a:solidFill>
            <a:round/>
          </a:ln>
        </p:spPr>
        <p:txBody>
          <a:bodyPr/>
          <a:lstStyle/>
          <a:p>
            <a:pPr>
              <a:lnSpc>
                <a:spcPct val="80000"/>
              </a:lnSpc>
              <a:spcBef>
                <a:spcPct val="0"/>
              </a:spcBef>
            </a:pPr>
            <a:r>
              <a:rPr lang="es-CO" sz="2000" b="1" smtClean="0">
                <a:solidFill>
                  <a:schemeClr val="bg1"/>
                </a:solidFill>
              </a:rPr>
              <a:t>PHEF </a:t>
            </a:r>
            <a:r>
              <a:rPr lang="es-ES" sz="2000" b="1" smtClean="0">
                <a:solidFill>
                  <a:schemeClr val="bg1"/>
                </a:solidFill>
              </a:rPr>
              <a:t>7:</a:t>
            </a:r>
            <a:r>
              <a:rPr lang="es-ES" sz="2000" b="1" i="1" smtClean="0">
                <a:solidFill>
                  <a:schemeClr val="bg1"/>
                </a:solidFill>
              </a:rPr>
              <a:t> </a:t>
            </a:r>
            <a:r>
              <a:rPr lang="en-US" sz="2000" b="1" smtClean="0">
                <a:solidFill>
                  <a:schemeClr val="bg1"/>
                </a:solidFill>
              </a:rPr>
              <a:t>Evaluation and promotion of the equitable access to the services</a:t>
            </a:r>
          </a:p>
        </p:txBody>
      </p:sp>
      <p:sp>
        <p:nvSpPr>
          <p:cNvPr id="81931" name="Oval 11"/>
          <p:cNvSpPr>
            <a:spLocks noChangeArrowheads="1"/>
          </p:cNvSpPr>
          <p:nvPr/>
        </p:nvSpPr>
        <p:spPr bwMode="auto">
          <a:xfrm>
            <a:off x="5940425" y="3500438"/>
            <a:ext cx="3203575" cy="1762125"/>
          </a:xfrm>
          <a:prstGeom prst="ellipse">
            <a:avLst/>
          </a:prstGeom>
          <a:solidFill>
            <a:schemeClr val="hlink">
              <a:alpha val="50195"/>
            </a:schemeClr>
          </a:solidFill>
          <a:ln w="9525">
            <a:solidFill>
              <a:schemeClr val="tx1"/>
            </a:solidFill>
            <a:round/>
            <a:headEnd/>
            <a:tailEnd/>
          </a:ln>
        </p:spPr>
        <p:txBody>
          <a:bodyPr wrap="none" lIns="182880" rIns="0" bIns="411480" anchor="ctr"/>
          <a:lstStyle/>
          <a:p>
            <a:pPr algn="ctr" eaLnBrk="0" hangingPunct="0"/>
            <a:r>
              <a:rPr lang="es-ES" sz="1800" b="1">
                <a:solidFill>
                  <a:schemeClr val="bg1"/>
                </a:solidFill>
              </a:rPr>
              <a:t>PHEF 9.</a:t>
            </a:r>
            <a:r>
              <a:rPr lang="es-ES" sz="1800" b="1" i="1">
                <a:solidFill>
                  <a:schemeClr val="bg1"/>
                </a:solidFill>
              </a:rPr>
              <a:t> </a:t>
            </a:r>
            <a:r>
              <a:rPr lang="en-US" sz="1800" b="1">
                <a:solidFill>
                  <a:schemeClr val="bg1"/>
                </a:solidFill>
              </a:rPr>
              <a:t>Quality of health </a:t>
            </a:r>
          </a:p>
          <a:p>
            <a:pPr algn="ctr" eaLnBrk="0" hangingPunct="0"/>
            <a:r>
              <a:rPr lang="en-US" sz="1800" b="1">
                <a:solidFill>
                  <a:schemeClr val="bg1"/>
                </a:solidFill>
              </a:rPr>
              <a:t>services </a:t>
            </a:r>
          </a:p>
        </p:txBody>
      </p:sp>
      <p:sp>
        <p:nvSpPr>
          <p:cNvPr id="81932" name="Oval 12"/>
          <p:cNvSpPr>
            <a:spLocks noChangeArrowheads="1"/>
          </p:cNvSpPr>
          <p:nvPr/>
        </p:nvSpPr>
        <p:spPr bwMode="auto">
          <a:xfrm>
            <a:off x="6659563" y="5229225"/>
            <a:ext cx="2484437" cy="1628775"/>
          </a:xfrm>
          <a:prstGeom prst="ellipse">
            <a:avLst/>
          </a:prstGeom>
          <a:solidFill>
            <a:schemeClr val="hlink">
              <a:alpha val="50195"/>
            </a:schemeClr>
          </a:solidFill>
          <a:ln w="9525">
            <a:solidFill>
              <a:schemeClr val="tx1"/>
            </a:solidFill>
            <a:round/>
            <a:headEnd/>
            <a:tailEnd/>
          </a:ln>
        </p:spPr>
        <p:txBody>
          <a:bodyPr wrap="none" lIns="182880" rIns="0" bIns="411480" anchor="ctr"/>
          <a:lstStyle/>
          <a:p>
            <a:pPr algn="ctr" eaLnBrk="0" hangingPunct="0"/>
            <a:endParaRPr lang="es-ES" sz="1800" b="1"/>
          </a:p>
          <a:p>
            <a:pPr algn="ctr" eaLnBrk="0" hangingPunct="0"/>
            <a:r>
              <a:rPr lang="es-ES" sz="1800" b="1">
                <a:solidFill>
                  <a:schemeClr val="bg1"/>
                </a:solidFill>
              </a:rPr>
              <a:t>FESP 10. </a:t>
            </a:r>
          </a:p>
          <a:p>
            <a:pPr algn="ctr" eaLnBrk="0" hangingPunct="0"/>
            <a:r>
              <a:rPr lang="es-ES" sz="1800" b="1">
                <a:solidFill>
                  <a:schemeClr val="bg1"/>
                </a:solidFill>
              </a:rPr>
              <a:t>Researching &amp;</a:t>
            </a:r>
          </a:p>
          <a:p>
            <a:pPr algn="ctr" eaLnBrk="0" hangingPunct="0"/>
            <a:r>
              <a:rPr lang="es-ES" sz="1800" b="1">
                <a:solidFill>
                  <a:schemeClr val="bg1"/>
                </a:solidFill>
              </a:rPr>
              <a:t>development</a:t>
            </a:r>
            <a:endParaRPr lang="en-US" sz="1800" b="1">
              <a:solidFill>
                <a:schemeClr val="bg1"/>
              </a:solidFill>
            </a:endParaRPr>
          </a:p>
        </p:txBody>
      </p:sp>
      <p:sp>
        <p:nvSpPr>
          <p:cNvPr id="81933" name="Oval 13"/>
          <p:cNvSpPr>
            <a:spLocks noChangeArrowheads="1"/>
          </p:cNvSpPr>
          <p:nvPr/>
        </p:nvSpPr>
        <p:spPr bwMode="auto">
          <a:xfrm>
            <a:off x="0" y="5300663"/>
            <a:ext cx="2700338" cy="1557337"/>
          </a:xfrm>
          <a:prstGeom prst="ellipse">
            <a:avLst/>
          </a:prstGeom>
          <a:solidFill>
            <a:schemeClr val="hlink">
              <a:alpha val="50195"/>
            </a:schemeClr>
          </a:solidFill>
          <a:ln w="9525">
            <a:solidFill>
              <a:schemeClr val="tx1"/>
            </a:solidFill>
            <a:round/>
            <a:headEnd/>
            <a:tailEnd/>
          </a:ln>
        </p:spPr>
        <p:txBody>
          <a:bodyPr wrap="none" lIns="182880" rIns="0" bIns="411480" anchor="ctr"/>
          <a:lstStyle/>
          <a:p>
            <a:pPr algn="ctr" eaLnBrk="0" hangingPunct="0"/>
            <a:endParaRPr lang="es-ES" sz="1800" b="1"/>
          </a:p>
          <a:p>
            <a:pPr algn="ctr" eaLnBrk="0" hangingPunct="0"/>
            <a:endParaRPr lang="es-ES" sz="1800" b="1"/>
          </a:p>
          <a:p>
            <a:pPr algn="ctr" eaLnBrk="0" hangingPunct="0"/>
            <a:r>
              <a:rPr lang="es-ES" sz="1800" b="1">
                <a:solidFill>
                  <a:schemeClr val="bg1"/>
                </a:solidFill>
              </a:rPr>
              <a:t>PHEF 11. </a:t>
            </a:r>
          </a:p>
          <a:p>
            <a:pPr algn="ctr" eaLnBrk="0" hangingPunct="0"/>
            <a:r>
              <a:rPr lang="es-ES" sz="1800" b="1">
                <a:solidFill>
                  <a:schemeClr val="bg1"/>
                </a:solidFill>
              </a:rPr>
              <a:t>I</a:t>
            </a:r>
            <a:r>
              <a:rPr lang="en-US" sz="1800" b="1">
                <a:solidFill>
                  <a:schemeClr val="bg1"/>
                </a:solidFill>
              </a:rPr>
              <a:t>mpact  reduction </a:t>
            </a:r>
          </a:p>
          <a:p>
            <a:pPr algn="ctr" eaLnBrk="0" hangingPunct="0"/>
            <a:r>
              <a:rPr lang="en-US" sz="1800" b="1">
                <a:solidFill>
                  <a:schemeClr val="bg1"/>
                </a:solidFill>
              </a:rPr>
              <a:t>of  emergencies </a:t>
            </a:r>
          </a:p>
          <a:p>
            <a:pPr algn="ctr" eaLnBrk="0" hangingPunct="0"/>
            <a:r>
              <a:rPr lang="en-US" sz="1800" b="1">
                <a:solidFill>
                  <a:schemeClr val="bg1"/>
                </a:solidFill>
              </a:rPr>
              <a:t>and disasters</a:t>
            </a:r>
          </a:p>
        </p:txBody>
      </p:sp>
      <p:sp>
        <p:nvSpPr>
          <p:cNvPr id="12" name="Oval 6"/>
          <p:cNvSpPr>
            <a:spLocks noChangeArrowheads="1"/>
          </p:cNvSpPr>
          <p:nvPr/>
        </p:nvSpPr>
        <p:spPr bwMode="auto">
          <a:xfrm>
            <a:off x="2857500" y="1071563"/>
            <a:ext cx="3457575" cy="1762125"/>
          </a:xfrm>
          <a:prstGeom prst="ellipse">
            <a:avLst/>
          </a:prstGeom>
          <a:solidFill>
            <a:schemeClr val="hlink">
              <a:alpha val="50195"/>
            </a:schemeClr>
          </a:solidFill>
          <a:ln w="9525">
            <a:solidFill>
              <a:schemeClr val="tx1"/>
            </a:solidFill>
            <a:round/>
            <a:headEnd/>
            <a:tailEnd/>
          </a:ln>
        </p:spPr>
        <p:txBody>
          <a:bodyPr wrap="none" lIns="182880" rIns="0" bIns="411480" anchor="ctr"/>
          <a:lstStyle/>
          <a:p>
            <a:pPr algn="ctr" eaLnBrk="0" hangingPunct="0"/>
            <a:r>
              <a:rPr lang="fr-FR" sz="1800" b="1">
                <a:solidFill>
                  <a:schemeClr val="bg1"/>
                </a:solidFill>
              </a:rPr>
              <a:t>PHEF 1:P</a:t>
            </a:r>
            <a:r>
              <a:rPr lang="es-CO" sz="1800" b="1">
                <a:solidFill>
                  <a:schemeClr val="bg1"/>
                </a:solidFill>
              </a:rPr>
              <a:t>opulation health</a:t>
            </a:r>
          </a:p>
          <a:p>
            <a:pPr algn="ctr" eaLnBrk="0" hangingPunct="0"/>
            <a:r>
              <a:rPr lang="es-CO" sz="1800" b="1">
                <a:solidFill>
                  <a:schemeClr val="bg1"/>
                </a:solidFill>
              </a:rPr>
              <a:t>monitoring and analyses</a:t>
            </a:r>
            <a:endParaRPr lang="es-ES" sz="1800" b="1">
              <a:solidFill>
                <a:schemeClr val="bg1"/>
              </a:solidFill>
            </a:endParaRPr>
          </a:p>
        </p:txBody>
      </p:sp>
      <p:sp>
        <p:nvSpPr>
          <p:cNvPr id="9228" name="Rectangle 13"/>
          <p:cNvSpPr>
            <a:spLocks noChangeArrowheads="1"/>
          </p:cNvSpPr>
          <p:nvPr/>
        </p:nvSpPr>
        <p:spPr bwMode="auto">
          <a:xfrm>
            <a:off x="642938" y="214313"/>
            <a:ext cx="8072437" cy="523875"/>
          </a:xfrm>
          <a:prstGeom prst="rect">
            <a:avLst/>
          </a:prstGeom>
          <a:noFill/>
          <a:ln w="9525">
            <a:noFill/>
            <a:miter lim="800000"/>
            <a:headEnd/>
            <a:tailEnd/>
          </a:ln>
        </p:spPr>
        <p:txBody>
          <a:bodyPr>
            <a:spAutoFit/>
          </a:bodyPr>
          <a:lstStyle/>
          <a:p>
            <a:pPr algn="ctr"/>
            <a:r>
              <a:rPr lang="fr-FR" sz="2800" b="1">
                <a:solidFill>
                  <a:srgbClr val="FFFF00"/>
                </a:solidFill>
              </a:rPr>
              <a:t>PHEF and maternal/child  health</a:t>
            </a:r>
            <a:endParaRPr lang="fr-FR"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9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19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animBg="1"/>
      <p:bldP spid="81926" grpId="0" animBg="1"/>
      <p:bldP spid="81927" grpId="0" animBg="1"/>
      <p:bldP spid="81929" grpId="0" animBg="1"/>
      <p:bldP spid="81930" grpId="0" animBg="1"/>
      <p:bldP spid="81931" grpId="0" animBg="1"/>
      <p:bldP spid="81932" grpId="0" animBg="1"/>
      <p:bldP spid="81933"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0.4|0.4|0.4"/>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2272</TotalTime>
  <Words>3439</Words>
  <Application>Microsoft Office PowerPoint</Application>
  <PresentationFormat>On-screen Show (4:3)</PresentationFormat>
  <Paragraphs>546</Paragraphs>
  <Slides>72</Slides>
  <Notes>71</Notes>
  <HiddenSlides>0</HiddenSlides>
  <MMClips>2</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Diseño predeterminado</vt:lpstr>
      <vt:lpstr>Slide 1</vt:lpstr>
      <vt:lpstr>بسم الله الرحمن الرحيم</vt:lpstr>
      <vt:lpstr> Maternal and children health.       </vt:lpstr>
      <vt:lpstr>WHO. Health definition.</vt:lpstr>
      <vt:lpstr>Health.</vt:lpstr>
      <vt:lpstr>Human health.</vt:lpstr>
      <vt:lpstr>Individual health.</vt:lpstr>
      <vt:lpstr>Public health.</vt:lpstr>
      <vt:lpstr> </vt:lpstr>
      <vt:lpstr>Slide 10</vt:lpstr>
      <vt:lpstr>Public health challenges.</vt:lpstr>
      <vt:lpstr>Reproductive health.</vt:lpstr>
      <vt:lpstr>Reproductive health.</vt:lpstr>
      <vt:lpstr>Reproductive health universe.</vt:lpstr>
      <vt:lpstr>Maternal health. </vt:lpstr>
      <vt:lpstr>Maternal health care.</vt:lpstr>
      <vt:lpstr>Maternal prenatal care.</vt:lpstr>
      <vt:lpstr>Maternal postnatal care.</vt:lpstr>
      <vt:lpstr>Maternal health and developing countries. </vt:lpstr>
      <vt:lpstr>Maternal health and developing countries. </vt:lpstr>
      <vt:lpstr>Maternal &amp; child health. </vt:lpstr>
      <vt:lpstr>Maternal &amp; child health. </vt:lpstr>
      <vt:lpstr>Maternal and child health and disease</vt:lpstr>
      <vt:lpstr>Maternal death. </vt:lpstr>
      <vt:lpstr>Burden of morbidity and mortality in maternal period.</vt:lpstr>
      <vt:lpstr>Maternal death. </vt:lpstr>
      <vt:lpstr>Slide 27</vt:lpstr>
      <vt:lpstr>Maternal mortality. </vt:lpstr>
      <vt:lpstr>Maternal mortality.</vt:lpstr>
      <vt:lpstr>Maternal death risks.</vt:lpstr>
      <vt:lpstr>Maternal death risk.</vt:lpstr>
      <vt:lpstr>Maternal death risk.</vt:lpstr>
      <vt:lpstr>Maternal death risk.</vt:lpstr>
      <vt:lpstr>بسم الله الرحمن الرحيم</vt:lpstr>
      <vt:lpstr>Children health.</vt:lpstr>
      <vt:lpstr>Underlying causes of Child illness and death.</vt:lpstr>
      <vt:lpstr>Infant mortality </vt:lpstr>
      <vt:lpstr>Other indicators.</vt:lpstr>
      <vt:lpstr>Infant and neonatal mortality.</vt:lpstr>
      <vt:lpstr>Neonatal mortality.</vt:lpstr>
      <vt:lpstr>Neonatal mortality.</vt:lpstr>
      <vt:lpstr>Perinatal and fetal mortality.</vt:lpstr>
      <vt:lpstr>Perinatal mortality.</vt:lpstr>
      <vt:lpstr>Fetal death.</vt:lpstr>
      <vt:lpstr>Fetal death.</vt:lpstr>
      <vt:lpstr>Stillbirth (around in the dark) </vt:lpstr>
      <vt:lpstr>Under-five mortality rate (U5MR) .</vt:lpstr>
      <vt:lpstr>Under-five mortality rate (U5MR)</vt:lpstr>
      <vt:lpstr>Under-five mortality rate (U5MR)</vt:lpstr>
      <vt:lpstr>Children &lt;  5 years mortality (2008).</vt:lpstr>
      <vt:lpstr>Deaths among infants under 7 days are decreasing more slowly than among older infants</vt:lpstr>
      <vt:lpstr>Where do 4 million newborns die?</vt:lpstr>
      <vt:lpstr>When do they die?</vt:lpstr>
      <vt:lpstr>Spectrum of Asphyxia outcomes </vt:lpstr>
      <vt:lpstr>Slide 55</vt:lpstr>
      <vt:lpstr>4 million newborn deaths – Why? almost all are due to preventable conditions</vt:lpstr>
      <vt:lpstr>MDGs and maternal/child health</vt:lpstr>
      <vt:lpstr>MDGs and maternal/child health</vt:lpstr>
      <vt:lpstr>Some emerging and reemerging problems to M &amp; Ch Health.</vt:lpstr>
      <vt:lpstr>Core interventions to prevent child deaths.</vt:lpstr>
      <vt:lpstr>Core interventions to prevent child deaths.</vt:lpstr>
      <vt:lpstr>Core interventions to prevent child deaths.</vt:lpstr>
      <vt:lpstr>Core interventions to prevent child deaths.</vt:lpstr>
      <vt:lpstr>Core interventions to prevent child deaths.</vt:lpstr>
      <vt:lpstr>Core interventions to prevent child deaths.</vt:lpstr>
      <vt:lpstr>Slide 66</vt:lpstr>
      <vt:lpstr>Key facts (as of May 2012)</vt:lpstr>
      <vt:lpstr>Slide 68</vt:lpstr>
      <vt:lpstr>Slide 69</vt:lpstr>
      <vt:lpstr>Some conclusions.</vt:lpstr>
      <vt:lpstr>Slide 71</vt:lpstr>
      <vt:lpstr>Conclusions</vt:lpstr>
    </vt:vector>
  </TitlesOfParts>
  <Company>EASP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Maternal and children health</dc:title>
  <dc:creator>Marcio Estrada Paneque</dc:creator>
  <cp:lastModifiedBy>Hasan</cp:lastModifiedBy>
  <cp:revision>134</cp:revision>
  <dcterms:created xsi:type="dcterms:W3CDTF">2009-05-20T08:22:05Z</dcterms:created>
  <dcterms:modified xsi:type="dcterms:W3CDTF">2015-06-29T09:46:00Z</dcterms:modified>
</cp:coreProperties>
</file>