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290" r:id="rId4"/>
    <p:sldId id="291" r:id="rId5"/>
    <p:sldId id="292" r:id="rId6"/>
    <p:sldId id="293" r:id="rId7"/>
    <p:sldId id="294" r:id="rId8"/>
    <p:sldId id="299" r:id="rId9"/>
    <p:sldId id="302" r:id="rId10"/>
    <p:sldId id="303" r:id="rId11"/>
    <p:sldId id="304" r:id="rId12"/>
    <p:sldId id="305" r:id="rId13"/>
    <p:sldId id="306" r:id="rId14"/>
    <p:sldId id="307" r:id="rId15"/>
    <p:sldId id="308" r:id="rId16"/>
    <p:sldId id="309" r:id="rId17"/>
    <p:sldId id="310" r:id="rId18"/>
    <p:sldId id="312" r:id="rId19"/>
    <p:sldId id="313" r:id="rId20"/>
    <p:sldId id="315" r:id="rId21"/>
    <p:sldId id="316" r:id="rId22"/>
    <p:sldId id="256" r:id="rId23"/>
    <p:sldId id="263" r:id="rId24"/>
    <p:sldId id="266" r:id="rId25"/>
    <p:sldId id="268" r:id="rId26"/>
    <p:sldId id="270" r:id="rId27"/>
    <p:sldId id="272" r:id="rId28"/>
    <p:sldId id="273"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2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Tahoma" pitchFamily="34" charset="0"/>
                <a:cs typeface="Arial"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Tahoma" pitchFamily="34" charset="0"/>
                <a:cs typeface="Arial"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90386B8-6438-45E7-8245-00D3406DB9D1}"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C92DCC91-2E13-4891-9D3B-121B2F8496E2}" type="slidenum">
              <a:rPr lang="en-GB" smtClean="0">
                <a:solidFill>
                  <a:prstClr val="black"/>
                </a:solidFill>
              </a:rPr>
              <a:pPr>
                <a:defRPr/>
              </a:pPr>
              <a:t>‹#›</a:t>
            </a:fld>
            <a:endParaRPr lang="en-GB">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extLst/>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extLst/>
          </a:lstStyle>
          <a:p>
            <a:pPr>
              <a:defRPr/>
            </a:pPr>
            <a:fld id="{9AF78457-59E2-4191-BC49-703F0A63845A}" type="slidenum">
              <a:rPr lang="en-GB" smtClean="0">
                <a:solidFill>
                  <a:prstClr val="white"/>
                </a:solidFill>
              </a:rPr>
              <a:pPr>
                <a:defRPr/>
              </a:pPr>
              <a:t>‹#›</a:t>
            </a:fld>
            <a:endParaRPr lang="en-GB">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GB">
              <a:solidFill>
                <a:prstClr val="white"/>
              </a:solidFill>
            </a:endParaRPr>
          </a:p>
        </p:txBody>
      </p:sp>
      <p:sp>
        <p:nvSpPr>
          <p:cNvPr id="6" name="Footer Placeholder 5"/>
          <p:cNvSpPr>
            <a:spLocks noGrp="1"/>
          </p:cNvSpPr>
          <p:nvPr>
            <p:ph type="ftr" sz="quarter" idx="11"/>
          </p:nvPr>
        </p:nvSpPr>
        <p:spPr/>
        <p:txBody>
          <a:bodyPr/>
          <a:lstStyle>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extLst/>
          </a:lstStyle>
          <a:p>
            <a:pPr>
              <a:defRPr/>
            </a:pPr>
            <a:fld id="{38DE69D5-5D66-45F2-AF0D-5A3863706172}" type="slidenum">
              <a:rPr lang="en-GB" smtClean="0">
                <a:solidFill>
                  <a:prstClr val="white"/>
                </a:solidFill>
              </a:rPr>
              <a:pPr>
                <a:defRPr/>
              </a:pPr>
              <a:t>‹#›</a:t>
            </a:fld>
            <a:endParaRPr lang="en-GB">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GB">
              <a:solidFill>
                <a:prstClr val="black"/>
              </a:solidFill>
            </a:endParaRPr>
          </a:p>
        </p:txBody>
      </p:sp>
      <p:sp>
        <p:nvSpPr>
          <p:cNvPr id="8" name="Footer Placeholder 7"/>
          <p:cNvSpPr>
            <a:spLocks noGrp="1"/>
          </p:cNvSpPr>
          <p:nvPr>
            <p:ph type="ftr" sz="quarter" idx="11"/>
          </p:nvPr>
        </p:nvSpPr>
        <p:spPr/>
        <p:txBody>
          <a:bodyPr/>
          <a:lstStyle>
            <a:extLst/>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extLst/>
          </a:lstStyle>
          <a:p>
            <a:pPr>
              <a:defRPr/>
            </a:pPr>
            <a:fld id="{E7369F44-99BE-46D9-A5CB-2C9A04E0670F}" type="slidenum">
              <a:rPr lang="en-GB" smtClean="0">
                <a:solidFill>
                  <a:prstClr val="black"/>
                </a:solidFill>
              </a:rPr>
              <a:pPr>
                <a:defRPr/>
              </a:pPr>
              <a:t>‹#›</a:t>
            </a:fld>
            <a:endParaRPr lang="en-GB">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GB">
              <a:solidFill>
                <a:prstClr val="white"/>
              </a:solidFill>
            </a:endParaRPr>
          </a:p>
        </p:txBody>
      </p:sp>
      <p:sp>
        <p:nvSpPr>
          <p:cNvPr id="4" name="Footer Placeholder 3"/>
          <p:cNvSpPr>
            <a:spLocks noGrp="1"/>
          </p:cNvSpPr>
          <p:nvPr>
            <p:ph type="ftr" sz="quarter" idx="11"/>
          </p:nvPr>
        </p:nvSpPr>
        <p:spPr/>
        <p:txBody>
          <a:bodyPr/>
          <a:lstStyle>
            <a:extLst/>
          </a:lstStyle>
          <a:p>
            <a:pPr>
              <a:defRPr/>
            </a:pPr>
            <a:endParaRPr lang="en-GB">
              <a:solidFill>
                <a:prstClr val="white"/>
              </a:solidFill>
            </a:endParaRPr>
          </a:p>
        </p:txBody>
      </p:sp>
      <p:sp>
        <p:nvSpPr>
          <p:cNvPr id="5" name="Slide Number Placeholder 4"/>
          <p:cNvSpPr>
            <a:spLocks noGrp="1"/>
          </p:cNvSpPr>
          <p:nvPr>
            <p:ph type="sldNum" sz="quarter" idx="12"/>
          </p:nvPr>
        </p:nvSpPr>
        <p:spPr/>
        <p:txBody>
          <a:bodyPr/>
          <a:lstStyle>
            <a:extLst/>
          </a:lstStyle>
          <a:p>
            <a:pPr>
              <a:defRPr/>
            </a:pPr>
            <a:fld id="{37484D7A-A824-4E5A-A34A-F25178D50DD7}" type="slidenum">
              <a:rPr lang="en-GB" smtClean="0">
                <a:solidFill>
                  <a:prstClr val="white"/>
                </a:solidFill>
              </a:rPr>
              <a:pPr>
                <a:defRPr/>
              </a:pPr>
              <a:t>‹#›</a:t>
            </a:fld>
            <a:endParaRPr lang="en-GB">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GB">
              <a:solidFill>
                <a:prstClr val="black"/>
              </a:solidFill>
            </a:endParaRPr>
          </a:p>
        </p:txBody>
      </p:sp>
      <p:sp>
        <p:nvSpPr>
          <p:cNvPr id="3" name="Footer Placeholder 2"/>
          <p:cNvSpPr>
            <a:spLocks noGrp="1"/>
          </p:cNvSpPr>
          <p:nvPr>
            <p:ph type="ftr" sz="quarter" idx="11"/>
          </p:nvPr>
        </p:nvSpPr>
        <p:spPr/>
        <p:txBody>
          <a:bodyPr/>
          <a:lstStyle>
            <a:extLst/>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extLst/>
          </a:lstStyle>
          <a:p>
            <a:pPr>
              <a:defRPr/>
            </a:pPr>
            <a:fld id="{E2E2D3F4-3024-4C76-8BE9-3F2346084EFA}" type="slidenum">
              <a:rPr lang="en-GB" smtClean="0">
                <a:solidFill>
                  <a:prstClr val="black"/>
                </a:solidFill>
              </a:rPr>
              <a:pPr>
                <a:defRPr/>
              </a:pPr>
              <a:t>‹#›</a:t>
            </a:fld>
            <a:endParaRPr lang="en-GB">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GB">
              <a:solidFill>
                <a:prstClr val="black"/>
              </a:solidFill>
            </a:endParaRPr>
          </a:p>
        </p:txBody>
      </p:sp>
      <p:sp>
        <p:nvSpPr>
          <p:cNvPr id="6" name="Footer Placeholder 5"/>
          <p:cNvSpPr>
            <a:spLocks noGrp="1"/>
          </p:cNvSpPr>
          <p:nvPr>
            <p:ph type="ftr" sz="quarter" idx="11"/>
          </p:nvPr>
        </p:nvSpPr>
        <p:spPr/>
        <p:txBody>
          <a:bodyPr/>
          <a:lstStyle>
            <a:extLst/>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extLst/>
          </a:lstStyle>
          <a:p>
            <a:pPr>
              <a:defRPr/>
            </a:pPr>
            <a:fld id="{963D2DC6-401D-4E29-92A4-F0F2A1EB0978}" type="slidenum">
              <a:rPr lang="en-GB" smtClean="0">
                <a:solidFill>
                  <a:prstClr val="black"/>
                </a:solidFill>
              </a:rPr>
              <a:pPr>
                <a:defRPr/>
              </a:pPr>
              <a:t>‹#›</a:t>
            </a:fld>
            <a:endParaRPr lang="en-GB">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GB">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GB">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67357163-3592-4A30-9772-F85E1AF8CC06}" type="slidenum">
              <a:rPr lang="en-GB" smtClean="0">
                <a:solidFill>
                  <a:prstClr val="white"/>
                </a:solidFill>
              </a:rPr>
              <a:pPr>
                <a:defRPr/>
              </a:pPr>
              <a:t>‹#›</a:t>
            </a:fld>
            <a:endParaRPr lang="en-GB">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Tahoma" pitchFamily="34" charset="0"/>
              <a:cs typeface="Arial"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white"/>
              </a:solidFill>
              <a:latin typeface="Tahoma" pitchFamily="34" charset="0"/>
              <a:cs typeface="Arial"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1677F32D-47F6-4860-818F-B26FFDB4C07F}" type="slidenum">
              <a:rPr lang="en-GB" smtClean="0">
                <a:solidFill>
                  <a:prstClr val="black"/>
                </a:solidFill>
              </a:rPr>
              <a:pPr>
                <a:defRPr/>
              </a:pPr>
              <a:t>‹#›</a:t>
            </a:fld>
            <a:endParaRPr lang="en-GB">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extLst/>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extLst/>
          </a:lstStyle>
          <a:p>
            <a:pPr>
              <a:defRPr/>
            </a:pPr>
            <a:fld id="{F2A6C20E-732D-439B-A3D5-E7B5CFC11FAE}" type="slidenum">
              <a:rPr lang="en-GB" smtClean="0">
                <a:solidFill>
                  <a:prstClr val="black"/>
                </a:solidFill>
              </a:rPr>
              <a:pPr>
                <a:defRPr/>
              </a:pPr>
              <a:t>‹#›</a:t>
            </a:fld>
            <a:endParaRPr lang="en-GB">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Tahoma" pitchFamily="34" charset="0"/>
              <a:cs typeface="Arial"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fontAlgn="base">
              <a:spcBef>
                <a:spcPct val="0"/>
              </a:spcBef>
              <a:spcAft>
                <a:spcPct val="0"/>
              </a:spcAft>
            </a:pPr>
            <a:endParaRPr lang="en-US">
              <a:solidFill>
                <a:prstClr val="black"/>
              </a:solidFill>
              <a:latin typeface="Tahoma" pitchFamily="34"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fontAlgn="base">
              <a:spcBef>
                <a:spcPct val="0"/>
              </a:spcBef>
              <a:spcAft>
                <a:spcPct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GB">
              <a:solidFill>
                <a:prstClr val="black"/>
              </a:solidFill>
              <a:latin typeface="Tahoma" pitchFamily="34" charset="0"/>
              <a:cs typeface="Arial" charset="0"/>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en-GB">
              <a:solidFill>
                <a:prstClr val="black"/>
              </a:solidFill>
              <a:latin typeface="Tahoma" pitchFamily="34" charset="0"/>
              <a:cs typeface="Arial" charset="0"/>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DD03AFD1-3968-4409-B5EF-1B059E30071C}" type="slidenum">
              <a:rPr lang="en-GB" smtClean="0">
                <a:solidFill>
                  <a:prstClr val="black"/>
                </a:solidFill>
                <a:latin typeface="Tahoma" pitchFamily="34" charset="0"/>
                <a:cs typeface="Arial" charset="0"/>
              </a:rPr>
              <a:pPr fontAlgn="base">
                <a:spcBef>
                  <a:spcPct val="0"/>
                </a:spcBef>
                <a:spcAft>
                  <a:spcPct val="0"/>
                </a:spcAft>
                <a:defRPr/>
              </a:pPr>
              <a:t>‹#›</a:t>
            </a:fld>
            <a:endParaRPr lang="en-GB">
              <a:solidFill>
                <a:prstClr val="black"/>
              </a:solidFill>
              <a:latin typeface="Tahoma"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572000"/>
          </a:xfrm>
        </p:spPr>
        <p:txBody>
          <a:bodyPr>
            <a:normAutofit fontScale="92500" lnSpcReduction="10000"/>
          </a:bodyPr>
          <a:lstStyle/>
          <a:p>
            <a:pPr>
              <a:buFontTx/>
              <a:buNone/>
              <a:defRPr/>
            </a:pPr>
            <a:r>
              <a:rPr lang="en-US" sz="3600" dirty="0" smtClean="0">
                <a:latin typeface="Arial Narrow" pitchFamily="34" charset="0"/>
              </a:rPr>
              <a:t>-  In the 15- to 34-year-old age group, they are the most common tumors of men. </a:t>
            </a:r>
          </a:p>
          <a:p>
            <a:pPr>
              <a:buFontTx/>
              <a:buNone/>
              <a:defRPr/>
            </a:pPr>
            <a:r>
              <a:rPr lang="en-US" sz="3600" dirty="0" smtClean="0">
                <a:latin typeface="Arial Narrow" pitchFamily="34" charset="0"/>
              </a:rPr>
              <a:t>-  include:</a:t>
            </a:r>
          </a:p>
          <a:p>
            <a:pPr marL="514350" indent="-514350">
              <a:buFontTx/>
              <a:buNone/>
              <a:defRPr/>
            </a:pPr>
            <a:r>
              <a:rPr lang="en-US" sz="3600" dirty="0" smtClean="0">
                <a:latin typeface="Arial Narrow" pitchFamily="34" charset="0"/>
              </a:rPr>
              <a:t>I. </a:t>
            </a:r>
            <a:r>
              <a:rPr lang="en-US" sz="3600" b="1" dirty="0" smtClean="0">
                <a:latin typeface="Arial Narrow" pitchFamily="34" charset="0"/>
              </a:rPr>
              <a:t>Germ cell tumors </a:t>
            </a:r>
            <a:r>
              <a:rPr lang="en-US" sz="3600" dirty="0" smtClean="0">
                <a:latin typeface="Arial Narrow" pitchFamily="34" charset="0"/>
              </a:rPr>
              <a:t>:</a:t>
            </a:r>
            <a:r>
              <a:rPr lang="en-US" sz="3600" i="1" dirty="0" smtClean="0">
                <a:latin typeface="Arial Narrow" pitchFamily="34" charset="0"/>
              </a:rPr>
              <a:t> 95%; all are malignant.</a:t>
            </a:r>
            <a:endParaRPr lang="en-US" sz="3600" dirty="0" smtClean="0">
              <a:latin typeface="Arial Narrow" pitchFamily="34" charset="0"/>
            </a:endParaRPr>
          </a:p>
          <a:p>
            <a:pPr marL="514350" indent="-514350">
              <a:buFontTx/>
              <a:buNone/>
              <a:defRPr/>
            </a:pPr>
            <a:r>
              <a:rPr lang="en-US" sz="3600" dirty="0" smtClean="0">
                <a:latin typeface="Arial Narrow" pitchFamily="34" charset="0"/>
              </a:rPr>
              <a:t>II. </a:t>
            </a:r>
            <a:r>
              <a:rPr lang="en-US" sz="3600" b="1" dirty="0" smtClean="0">
                <a:latin typeface="Arial Narrow" pitchFamily="34" charset="0"/>
              </a:rPr>
              <a:t>Sex cord-</a:t>
            </a:r>
            <a:r>
              <a:rPr lang="en-US" sz="3600" b="1" dirty="0" err="1" smtClean="0">
                <a:latin typeface="Arial Narrow" pitchFamily="34" charset="0"/>
              </a:rPr>
              <a:t>stromal</a:t>
            </a:r>
            <a:r>
              <a:rPr lang="en-US" sz="3600" b="1" dirty="0" smtClean="0">
                <a:latin typeface="Arial Narrow" pitchFamily="34" charset="0"/>
              </a:rPr>
              <a:t> tumors</a:t>
            </a:r>
            <a:r>
              <a:rPr lang="en-US" sz="3600" dirty="0" smtClean="0">
                <a:latin typeface="Arial Narrow" pitchFamily="34" charset="0"/>
              </a:rPr>
              <a:t>: from </a:t>
            </a:r>
            <a:r>
              <a:rPr lang="en-US" sz="3600" dirty="0" err="1" smtClean="0">
                <a:latin typeface="Arial Narrow" pitchFamily="34" charset="0"/>
              </a:rPr>
              <a:t>Sertoli</a:t>
            </a:r>
            <a:r>
              <a:rPr lang="en-US" sz="3600" dirty="0" smtClean="0">
                <a:latin typeface="Arial Narrow" pitchFamily="34" charset="0"/>
              </a:rPr>
              <a:t> or </a:t>
            </a:r>
            <a:r>
              <a:rPr lang="en-US" sz="3600" dirty="0" err="1" smtClean="0">
                <a:latin typeface="Arial Narrow" pitchFamily="34" charset="0"/>
              </a:rPr>
              <a:t>Leydig</a:t>
            </a:r>
            <a:r>
              <a:rPr lang="en-US" sz="3600" dirty="0" smtClean="0">
                <a:latin typeface="Arial Narrow" pitchFamily="34" charset="0"/>
              </a:rPr>
              <a:t> cells; usually benign.</a:t>
            </a:r>
          </a:p>
          <a:p>
            <a:pPr marL="514350" indent="-514350">
              <a:buFontTx/>
              <a:buNone/>
              <a:defRPr/>
            </a:pPr>
            <a:endParaRPr lang="en-US" sz="3600" dirty="0" smtClean="0">
              <a:latin typeface="Arial Narrow" pitchFamily="34" charset="0"/>
            </a:endParaRPr>
          </a:p>
          <a:p>
            <a:pPr marL="514350" indent="-514350">
              <a:buFontTx/>
              <a:buNone/>
              <a:defRPr/>
            </a:pPr>
            <a:r>
              <a:rPr lang="en-US" sz="3600" dirty="0" smtClean="0">
                <a:latin typeface="Arial Narrow" pitchFamily="34" charset="0"/>
              </a:rPr>
              <a:t>-The cause of testicular neoplasms remains unknown</a:t>
            </a:r>
          </a:p>
          <a:p>
            <a:pPr marL="514350" indent="-514350">
              <a:buFontTx/>
              <a:buNone/>
              <a:defRPr/>
            </a:pPr>
            <a:r>
              <a:rPr lang="en-US" sz="3600" dirty="0" smtClean="0">
                <a:latin typeface="Arial Narrow" pitchFamily="34" charset="0"/>
              </a:rPr>
              <a:t> </a:t>
            </a:r>
            <a:endParaRPr lang="en-US" sz="3600" i="1" dirty="0" smtClean="0">
              <a:latin typeface="Arial Narrow" pitchFamily="34" charset="0"/>
            </a:endParaRPr>
          </a:p>
          <a:p>
            <a:pPr marL="514350" indent="-514350">
              <a:buFontTx/>
              <a:buNone/>
              <a:defRPr/>
            </a:pPr>
            <a:endParaRPr lang="en-US" sz="3600" dirty="0" smtClean="0">
              <a:latin typeface="Arial Narrow" pitchFamily="34" charset="0"/>
            </a:endParaRPr>
          </a:p>
          <a:p>
            <a:pPr marL="514350" indent="-514350">
              <a:buFontTx/>
              <a:buNone/>
              <a:defRPr/>
            </a:pPr>
            <a:endParaRPr lang="ar-JO" sz="3600" dirty="0">
              <a:latin typeface="Arial Narrow" pitchFamily="34" charset="0"/>
            </a:endParaRPr>
          </a:p>
        </p:txBody>
      </p:sp>
      <p:sp>
        <p:nvSpPr>
          <p:cNvPr id="2" name="Title 1"/>
          <p:cNvSpPr>
            <a:spLocks noGrp="1"/>
          </p:cNvSpPr>
          <p:nvPr>
            <p:ph type="title"/>
          </p:nvPr>
        </p:nvSpPr>
        <p:spPr>
          <a:xfrm>
            <a:off x="457200" y="292100"/>
            <a:ext cx="8229600" cy="1003300"/>
          </a:xfrm>
        </p:spPr>
        <p:txBody>
          <a:bodyPr/>
          <a:lstStyle/>
          <a:p>
            <a:pPr>
              <a:defRPr/>
            </a:pPr>
            <a:r>
              <a:rPr lang="en-US" dirty="0" smtClean="0"/>
              <a:t>Testicular </a:t>
            </a:r>
            <a:r>
              <a:rPr lang="en-US" dirty="0" err="1" smtClean="0"/>
              <a:t>Neoplasms</a:t>
            </a:r>
            <a:endParaRPr lang="ar-J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C:\Users\USER\Desktop\mmmmm.jpg"/>
          <p:cNvPicPr>
            <a:picLocks noGrp="1" noChangeAspect="1" noChangeArrowheads="1"/>
          </p:cNvPicPr>
          <p:nvPr>
            <p:ph idx="1"/>
          </p:nvPr>
        </p:nvPicPr>
        <p:blipFill>
          <a:blip r:embed="rId2" cstate="print">
            <a:lum bright="-30000" contrast="40000"/>
          </a:blip>
          <a:srcRect/>
          <a:stretch>
            <a:fillRect/>
          </a:stretch>
        </p:blipFill>
        <p:spPr>
          <a:xfrm>
            <a:off x="457200" y="1524000"/>
            <a:ext cx="8153400" cy="4953000"/>
          </a:xfrm>
          <a:noFill/>
        </p:spPr>
      </p:pic>
      <p:sp>
        <p:nvSpPr>
          <p:cNvPr id="2" name="Title 1"/>
          <p:cNvSpPr>
            <a:spLocks noGrp="1"/>
          </p:cNvSpPr>
          <p:nvPr>
            <p:ph type="title"/>
          </p:nvPr>
        </p:nvSpPr>
        <p:spPr>
          <a:xfrm>
            <a:off x="457200" y="274638"/>
            <a:ext cx="8229600" cy="639762"/>
          </a:xfrm>
        </p:spPr>
        <p:txBody>
          <a:bodyPr>
            <a:normAutofit fontScale="90000"/>
          </a:bodyPr>
          <a:lstStyle/>
          <a:p>
            <a:pPr>
              <a:defRPr/>
            </a:pPr>
            <a:r>
              <a:rPr lang="en-US" dirty="0" smtClean="0"/>
              <a:t>Yolk sac tumor</a:t>
            </a:r>
            <a:br>
              <a:rPr lang="en-US" dirty="0" smtClean="0"/>
            </a:br>
            <a:r>
              <a:rPr lang="en-US" sz="3600" b="0" dirty="0" smtClean="0"/>
              <a:t>black arrows</a:t>
            </a:r>
            <a:r>
              <a:rPr lang="en-US" b="0" dirty="0" smtClean="0"/>
              <a:t>: </a:t>
            </a:r>
            <a:r>
              <a:rPr lang="en-US" sz="3600" b="0" u="sng" dirty="0" smtClean="0">
                <a:solidFill>
                  <a:prstClr val="black"/>
                </a:solidFill>
                <a:effectLst/>
                <a:latin typeface="Arial Narrow" pitchFamily="34" charset="0"/>
                <a:ea typeface="+mn-ea"/>
                <a:cs typeface="+mn-cs"/>
              </a:rPr>
              <a:t>Schiller-Duvall bodies</a:t>
            </a:r>
            <a:r>
              <a:rPr lang="en-US" sz="3600" b="0" dirty="0" smtClean="0">
                <a:solidFill>
                  <a:prstClr val="black"/>
                </a:solidFill>
                <a:effectLst/>
                <a:latin typeface="Arial Narrow" pitchFamily="34" charset="0"/>
                <a:ea typeface="+mn-ea"/>
                <a:cs typeface="+mn-cs"/>
              </a:rPr>
              <a:t>.</a:t>
            </a:r>
            <a:r>
              <a:rPr lang="en-US" dirty="0" smtClean="0"/>
              <a:t> </a:t>
            </a:r>
            <a:endParaRPr lang="ar-JO" dirty="0"/>
          </a:p>
        </p:txBody>
      </p:sp>
      <p:cxnSp>
        <p:nvCxnSpPr>
          <p:cNvPr id="5" name="Straight Arrow Connector 4"/>
          <p:cNvCxnSpPr/>
          <p:nvPr/>
        </p:nvCxnSpPr>
        <p:spPr>
          <a:xfrm>
            <a:off x="2590800" y="4572000"/>
            <a:ext cx="609600" cy="533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895600" y="1981200"/>
            <a:ext cx="609600" cy="533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FontTx/>
              <a:buNone/>
              <a:defRPr/>
            </a:pPr>
            <a:r>
              <a:rPr lang="en-US" sz="3600" b="1" dirty="0" smtClean="0">
                <a:latin typeface="Arial Narrow" pitchFamily="34" charset="0"/>
              </a:rPr>
              <a:t>4.  </a:t>
            </a:r>
            <a:r>
              <a:rPr lang="en-US" sz="3600" b="1" dirty="0" err="1" smtClean="0">
                <a:latin typeface="Arial Narrow" pitchFamily="34" charset="0"/>
              </a:rPr>
              <a:t>Choriocarcinomas</a:t>
            </a:r>
            <a:endParaRPr lang="en-US" sz="3600" b="1" dirty="0" smtClean="0">
              <a:latin typeface="Arial Narrow" pitchFamily="34" charset="0"/>
            </a:endParaRPr>
          </a:p>
          <a:p>
            <a:pPr>
              <a:buFontTx/>
              <a:buNone/>
              <a:defRPr/>
            </a:pPr>
            <a:r>
              <a:rPr lang="en-US" sz="3600" dirty="0" smtClean="0">
                <a:latin typeface="Arial Narrow" pitchFamily="34" charset="0"/>
              </a:rPr>
              <a:t>-  the germ cells differentiate along </a:t>
            </a:r>
            <a:r>
              <a:rPr lang="en-US" sz="3600" dirty="0" err="1" smtClean="0">
                <a:latin typeface="Arial Narrow" pitchFamily="34" charset="0"/>
              </a:rPr>
              <a:t>trophoblastic</a:t>
            </a:r>
            <a:r>
              <a:rPr lang="en-US" sz="3600" dirty="0" smtClean="0">
                <a:latin typeface="Arial Narrow" pitchFamily="34" charset="0"/>
              </a:rPr>
              <a:t> lines.</a:t>
            </a:r>
          </a:p>
          <a:p>
            <a:pPr>
              <a:buFontTx/>
              <a:buNone/>
              <a:defRPr/>
            </a:pPr>
            <a:r>
              <a:rPr lang="en-US" sz="3600" dirty="0" smtClean="0">
                <a:latin typeface="Arial Narrow" pitchFamily="34" charset="0"/>
              </a:rPr>
              <a:t>- about 5% of all testicular tumors </a:t>
            </a:r>
            <a:endParaRPr lang="ar-JO" sz="3600" dirty="0" smtClean="0">
              <a:latin typeface="Arial Narrow" pitchFamily="34" charset="0"/>
            </a:endParaRPr>
          </a:p>
          <a:p>
            <a:pPr>
              <a:buFontTx/>
              <a:buNone/>
              <a:defRPr/>
            </a:pPr>
            <a:r>
              <a:rPr lang="en-US" sz="3600" u="sng" dirty="0" smtClean="0">
                <a:latin typeface="Arial Narrow" pitchFamily="34" charset="0"/>
              </a:rPr>
              <a:t>Grossly</a:t>
            </a:r>
          </a:p>
          <a:p>
            <a:pPr>
              <a:buFontTx/>
              <a:buNone/>
              <a:defRPr/>
            </a:pPr>
            <a:r>
              <a:rPr lang="en-US" sz="3600" dirty="0" smtClean="0">
                <a:latin typeface="Arial Narrow" pitchFamily="34" charset="0"/>
              </a:rPr>
              <a:t>-  may be small lesions, even those with extensive systemic metastases </a:t>
            </a:r>
          </a:p>
          <a:p>
            <a:pPr>
              <a:buFontTx/>
              <a:buChar char="-"/>
              <a:defRPr/>
            </a:pPr>
            <a:r>
              <a:rPr lang="en-US" sz="3600" dirty="0" smtClean="0">
                <a:latin typeface="Arial Narrow" pitchFamily="34" charset="0"/>
              </a:rPr>
              <a:t>May show total necrosis and tumor regression</a:t>
            </a:r>
          </a:p>
          <a:p>
            <a:pPr>
              <a:buFontTx/>
              <a:buNone/>
              <a:defRPr/>
            </a:pPr>
            <a:r>
              <a:rPr lang="en-US" sz="3600" u="sng" dirty="0" smtClean="0">
                <a:latin typeface="Arial Narrow" pitchFamily="34" charset="0"/>
              </a:rPr>
              <a:t>Microscopic examination </a:t>
            </a:r>
          </a:p>
          <a:p>
            <a:pPr>
              <a:buFontTx/>
              <a:buChar char="-"/>
              <a:defRPr/>
            </a:pPr>
            <a:r>
              <a:rPr lang="en-US" sz="3600" dirty="0" smtClean="0">
                <a:latin typeface="Arial Narrow" pitchFamily="34" charset="0"/>
              </a:rPr>
              <a:t>composed of sheets of small </a:t>
            </a:r>
            <a:r>
              <a:rPr lang="en-US" sz="3600" dirty="0" err="1" smtClean="0">
                <a:latin typeface="Arial Narrow" pitchFamily="34" charset="0"/>
              </a:rPr>
              <a:t>cuboidal</a:t>
            </a:r>
            <a:r>
              <a:rPr lang="en-US" sz="3600" dirty="0" smtClean="0">
                <a:latin typeface="Arial Narrow" pitchFamily="34" charset="0"/>
              </a:rPr>
              <a:t> cells (</a:t>
            </a:r>
            <a:r>
              <a:rPr lang="en-US" sz="3600" b="1" dirty="0" err="1" smtClean="0">
                <a:latin typeface="Arial Narrow" pitchFamily="34" charset="0"/>
              </a:rPr>
              <a:t>cytotrophoblasts</a:t>
            </a:r>
            <a:r>
              <a:rPr lang="en-US" sz="3600" dirty="0" smtClean="0">
                <a:latin typeface="Arial Narrow" pitchFamily="34" charset="0"/>
              </a:rPr>
              <a:t>) irregularly intermingled with large, </a:t>
            </a:r>
            <a:r>
              <a:rPr lang="en-US" sz="3600" dirty="0" err="1" smtClean="0">
                <a:latin typeface="Arial Narrow" pitchFamily="34" charset="0"/>
              </a:rPr>
              <a:t>eosinophilic</a:t>
            </a:r>
            <a:r>
              <a:rPr lang="en-US" sz="3600" dirty="0" smtClean="0">
                <a:latin typeface="Arial Narrow" pitchFamily="34" charset="0"/>
              </a:rPr>
              <a:t> </a:t>
            </a:r>
            <a:r>
              <a:rPr lang="en-US" sz="3600" dirty="0" err="1" smtClean="0">
                <a:latin typeface="Arial Narrow" pitchFamily="34" charset="0"/>
              </a:rPr>
              <a:t>syncytial</a:t>
            </a:r>
            <a:r>
              <a:rPr lang="en-US" sz="3600" dirty="0" smtClean="0">
                <a:latin typeface="Arial Narrow" pitchFamily="34" charset="0"/>
              </a:rPr>
              <a:t> cells containing multiple dark, </a:t>
            </a:r>
            <a:r>
              <a:rPr lang="en-US" sz="3600" dirty="0" err="1" smtClean="0">
                <a:latin typeface="Arial Narrow" pitchFamily="34" charset="0"/>
              </a:rPr>
              <a:t>pleomorphic</a:t>
            </a:r>
            <a:r>
              <a:rPr lang="en-US" sz="3600" dirty="0" smtClean="0">
                <a:latin typeface="Arial Narrow" pitchFamily="34" charset="0"/>
              </a:rPr>
              <a:t> nuclei(</a:t>
            </a:r>
            <a:r>
              <a:rPr lang="en-US" sz="3600" b="1" dirty="0" smtClean="0">
                <a:latin typeface="Arial Narrow" pitchFamily="34" charset="0"/>
              </a:rPr>
              <a:t> </a:t>
            </a:r>
            <a:r>
              <a:rPr lang="en-US" sz="3600" b="1" dirty="0" err="1" smtClean="0">
                <a:latin typeface="Arial Narrow" pitchFamily="34" charset="0"/>
              </a:rPr>
              <a:t>syncytiotrophoblasts</a:t>
            </a:r>
            <a:r>
              <a:rPr lang="en-US" sz="3600" dirty="0" smtClean="0">
                <a:latin typeface="Arial Narrow" pitchFamily="34" charset="0"/>
              </a:rPr>
              <a:t>).</a:t>
            </a:r>
          </a:p>
          <a:p>
            <a:pPr>
              <a:buFontTx/>
              <a:buChar char="-"/>
              <a:defRPr/>
            </a:pPr>
            <a:r>
              <a:rPr lang="en-US" sz="3600" b="1" dirty="0" smtClean="0">
                <a:latin typeface="Arial Narrow" pitchFamily="34" charset="0"/>
              </a:rPr>
              <a:t>HCG</a:t>
            </a:r>
            <a:r>
              <a:rPr lang="en-US" sz="3600" dirty="0" smtClean="0">
                <a:latin typeface="Arial Narrow" pitchFamily="34" charset="0"/>
              </a:rPr>
              <a:t> is elevated in the serum</a:t>
            </a:r>
          </a:p>
          <a:p>
            <a:pPr>
              <a:buFontTx/>
              <a:buChar char="-"/>
              <a:defRPr/>
            </a:pPr>
            <a:endParaRPr lang="ar-JO" sz="3600" dirty="0">
              <a:latin typeface="Arial Narrow"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C:\Users\USER\Desktop\showimage.cfmhhhhhhhhhhhhhhhhhhhhhhhhhh.jpg"/>
          <p:cNvPicPr>
            <a:picLocks noGrp="1" noChangeAspect="1" noChangeArrowheads="1"/>
          </p:cNvPicPr>
          <p:nvPr>
            <p:ph idx="1"/>
          </p:nvPr>
        </p:nvPicPr>
        <p:blipFill>
          <a:blip r:embed="rId2" cstate="print"/>
          <a:stretch>
            <a:fillRect/>
          </a:stretch>
        </p:blipFill>
        <p:spPr>
          <a:xfrm>
            <a:off x="1564716" y="1481138"/>
            <a:ext cx="6014567" cy="4525962"/>
          </a:xfrm>
          <a:noFill/>
        </p:spPr>
      </p:pic>
      <p:sp>
        <p:nvSpPr>
          <p:cNvPr id="2" name="Title 1"/>
          <p:cNvSpPr>
            <a:spLocks noGrp="1"/>
          </p:cNvSpPr>
          <p:nvPr>
            <p:ph type="title"/>
          </p:nvPr>
        </p:nvSpPr>
        <p:spPr/>
        <p:txBody>
          <a:bodyPr>
            <a:normAutofit fontScale="90000"/>
          </a:bodyPr>
          <a:lstStyle/>
          <a:p>
            <a:pPr>
              <a:defRPr/>
            </a:pPr>
            <a:r>
              <a:rPr lang="en-US" dirty="0" smtClean="0"/>
              <a:t>Choriocarcinoma: arrows represents </a:t>
            </a:r>
            <a:r>
              <a:rPr lang="en-US" sz="4400" dirty="0" err="1" smtClean="0">
                <a:latin typeface="Arial Narrow" pitchFamily="34" charset="0"/>
              </a:rPr>
              <a:t>syncytiotrophoblasts</a:t>
            </a:r>
            <a:endParaRPr lang="ar-J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77000"/>
          </a:xfrm>
        </p:spPr>
        <p:txBody>
          <a:bodyPr>
            <a:normAutofit/>
          </a:bodyPr>
          <a:lstStyle/>
          <a:p>
            <a:pPr algn="ctr">
              <a:buFontTx/>
              <a:buNone/>
              <a:defRPr/>
            </a:pPr>
            <a:r>
              <a:rPr lang="en-US" sz="3600" b="1" dirty="0" smtClean="0">
                <a:latin typeface="Arial Narrow" pitchFamily="34" charset="0"/>
              </a:rPr>
              <a:t>5. </a:t>
            </a:r>
            <a:r>
              <a:rPr lang="en-US" sz="3600" b="1" dirty="0" err="1" smtClean="0">
                <a:latin typeface="Arial Narrow" pitchFamily="34" charset="0"/>
              </a:rPr>
              <a:t>Teratomas</a:t>
            </a:r>
            <a:r>
              <a:rPr lang="en-US" sz="3600" b="1" dirty="0" smtClean="0">
                <a:latin typeface="Arial Narrow" pitchFamily="34" charset="0"/>
              </a:rPr>
              <a:t> </a:t>
            </a:r>
          </a:p>
          <a:p>
            <a:pPr>
              <a:buFontTx/>
              <a:buNone/>
              <a:defRPr/>
            </a:pPr>
            <a:r>
              <a:rPr lang="en-US" sz="3600" b="1" dirty="0" smtClean="0">
                <a:latin typeface="Arial Narrow" pitchFamily="34" charset="0"/>
              </a:rPr>
              <a:t>-   the </a:t>
            </a:r>
            <a:r>
              <a:rPr lang="en-US" sz="3600" b="1" dirty="0" err="1" smtClean="0">
                <a:latin typeface="Arial Narrow" pitchFamily="34" charset="0"/>
              </a:rPr>
              <a:t>neoplastic</a:t>
            </a:r>
            <a:r>
              <a:rPr lang="en-US" sz="3600" b="1" dirty="0" smtClean="0">
                <a:latin typeface="Arial Narrow" pitchFamily="34" charset="0"/>
              </a:rPr>
              <a:t> germ cells differentiate along somatic cell lines. </a:t>
            </a:r>
          </a:p>
          <a:p>
            <a:pPr>
              <a:buFontTx/>
              <a:buChar char="-"/>
              <a:defRPr/>
            </a:pPr>
            <a:r>
              <a:rPr lang="en-US" sz="3600" b="1" dirty="0" smtClean="0">
                <a:latin typeface="Arial Narrow" pitchFamily="34" charset="0"/>
              </a:rPr>
              <a:t>Pure forms of </a:t>
            </a:r>
            <a:r>
              <a:rPr lang="en-US" sz="3600" b="1" dirty="0" err="1" smtClean="0">
                <a:latin typeface="Arial Narrow" pitchFamily="34" charset="0"/>
              </a:rPr>
              <a:t>teratoma</a:t>
            </a:r>
            <a:r>
              <a:rPr lang="en-US" sz="3600" b="1" dirty="0" smtClean="0">
                <a:latin typeface="Arial Narrow" pitchFamily="34" charset="0"/>
              </a:rPr>
              <a:t> are  common in infants</a:t>
            </a:r>
          </a:p>
          <a:p>
            <a:pPr lvl="0">
              <a:buClr>
                <a:srgbClr val="2DA2BF"/>
              </a:buClr>
              <a:buNone/>
              <a:defRPr/>
            </a:pPr>
            <a:r>
              <a:rPr lang="en-US" sz="3600" b="1" dirty="0" smtClean="0">
                <a:solidFill>
                  <a:prstClr val="black"/>
                </a:solidFill>
                <a:latin typeface="Arial Narrow" pitchFamily="34" charset="0"/>
              </a:rPr>
              <a:t>and children , being second in frequency only to yolk sac tumors</a:t>
            </a:r>
            <a:endParaRPr lang="ar-JO" sz="3600" b="1" dirty="0" smtClean="0">
              <a:solidFill>
                <a:prstClr val="black"/>
              </a:solidFill>
              <a:latin typeface="Arial Narrow" pitchFamily="34" charset="0"/>
            </a:endParaRPr>
          </a:p>
          <a:p>
            <a:pPr lvl="0">
              <a:buClr>
                <a:srgbClr val="2DA2BF"/>
              </a:buClr>
              <a:buNone/>
              <a:defRPr/>
            </a:pPr>
            <a:r>
              <a:rPr lang="en-US" sz="3600" b="1" dirty="0" smtClean="0">
                <a:solidFill>
                  <a:prstClr val="black"/>
                </a:solidFill>
                <a:latin typeface="Arial Narrow" pitchFamily="34" charset="0"/>
              </a:rPr>
              <a:t>-  In adults, pure </a:t>
            </a:r>
            <a:r>
              <a:rPr lang="en-US" sz="3600" b="1" dirty="0" err="1" smtClean="0">
                <a:solidFill>
                  <a:prstClr val="black"/>
                </a:solidFill>
                <a:latin typeface="Arial Narrow" pitchFamily="34" charset="0"/>
              </a:rPr>
              <a:t>teratomas</a:t>
            </a:r>
            <a:r>
              <a:rPr lang="en-US" sz="3600" b="1" dirty="0" smtClean="0">
                <a:solidFill>
                  <a:prstClr val="black"/>
                </a:solidFill>
                <a:latin typeface="Arial Narrow" pitchFamily="34" charset="0"/>
              </a:rPr>
              <a:t> are rare</a:t>
            </a:r>
            <a:endParaRPr lang="ar-JO"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a:buFontTx/>
              <a:buNone/>
              <a:defRPr/>
            </a:pPr>
            <a:r>
              <a:rPr lang="en-US" sz="3600" dirty="0" smtClean="0">
                <a:latin typeface="Arial Narrow" pitchFamily="34" charset="0"/>
              </a:rPr>
              <a:t> </a:t>
            </a:r>
            <a:r>
              <a:rPr lang="en-US" sz="3600" u="sng" dirty="0" smtClean="0">
                <a:latin typeface="Arial Narrow" pitchFamily="34" charset="0"/>
              </a:rPr>
              <a:t>Microscopically</a:t>
            </a:r>
          </a:p>
          <a:p>
            <a:pPr>
              <a:buFontTx/>
              <a:buNone/>
              <a:defRPr/>
            </a:pPr>
            <a:r>
              <a:rPr lang="en-US" sz="3600" b="1" i="1" u="sng" dirty="0" smtClean="0">
                <a:latin typeface="Arial Narrow" pitchFamily="34" charset="0"/>
              </a:rPr>
              <a:t>1.    Mature </a:t>
            </a:r>
            <a:r>
              <a:rPr lang="en-US" sz="3600" b="1" i="1" u="sng" dirty="0" err="1" smtClean="0">
                <a:latin typeface="Arial Narrow" pitchFamily="34" charset="0"/>
              </a:rPr>
              <a:t>teratomas</a:t>
            </a:r>
            <a:r>
              <a:rPr lang="en-US" sz="3600" b="1" i="1" u="sng" dirty="0" smtClean="0">
                <a:latin typeface="Arial Narrow" pitchFamily="34" charset="0"/>
              </a:rPr>
              <a:t> </a:t>
            </a:r>
          </a:p>
          <a:p>
            <a:pPr>
              <a:buFontTx/>
              <a:buNone/>
              <a:defRPr/>
            </a:pPr>
            <a:r>
              <a:rPr lang="en-US" sz="3600" dirty="0" smtClean="0">
                <a:latin typeface="Arial Narrow" pitchFamily="34" charset="0"/>
              </a:rPr>
              <a:t>  a heterogeneous,  collection of differentiated cells or </a:t>
            </a:r>
            <a:r>
              <a:rPr lang="en-US" sz="3600" dirty="0" err="1" smtClean="0">
                <a:latin typeface="Arial Narrow" pitchFamily="34" charset="0"/>
              </a:rPr>
              <a:t>organoid</a:t>
            </a:r>
            <a:r>
              <a:rPr lang="en-US" sz="3600" dirty="0" smtClean="0">
                <a:latin typeface="Arial Narrow" pitchFamily="34" charset="0"/>
              </a:rPr>
              <a:t> structures, such as neural tissue, muscle</a:t>
            </a:r>
            <a:r>
              <a:rPr lang="en-US" dirty="0" smtClean="0">
                <a:latin typeface="Arial Narrow" pitchFamily="34" charset="0"/>
              </a:rPr>
              <a:t> </a:t>
            </a:r>
            <a:r>
              <a:rPr lang="en-US" sz="3600" dirty="0" smtClean="0">
                <a:latin typeface="Arial Narrow" pitchFamily="34" charset="0"/>
              </a:rPr>
              <a:t>bundles, islands of cartilage, clusters of  squamous epithelium, etc </a:t>
            </a:r>
            <a:endParaRPr lang="ar-JO" sz="3600" dirty="0" smtClean="0"/>
          </a:p>
          <a:p>
            <a:pPr>
              <a:buFontTx/>
              <a:buNone/>
              <a:defRPr/>
            </a:pPr>
            <a:r>
              <a:rPr lang="en-US" sz="3600" b="1" i="1" u="sng" dirty="0" smtClean="0">
                <a:latin typeface="Arial Narrow" pitchFamily="34" charset="0"/>
              </a:rPr>
              <a:t>2. Immature </a:t>
            </a:r>
            <a:r>
              <a:rPr lang="en-US" sz="3600" b="1" i="1" u="sng" dirty="0" err="1" smtClean="0">
                <a:latin typeface="Arial Narrow" pitchFamily="34" charset="0"/>
              </a:rPr>
              <a:t>teratoma</a:t>
            </a:r>
            <a:endParaRPr lang="en-US" sz="3600" b="1" i="1" u="sng" dirty="0" smtClean="0">
              <a:latin typeface="Arial Narrow" pitchFamily="34" charset="0"/>
            </a:endParaRPr>
          </a:p>
          <a:p>
            <a:pPr>
              <a:buFontTx/>
              <a:buNone/>
              <a:defRPr/>
            </a:pPr>
            <a:r>
              <a:rPr lang="en-US" sz="3600" i="1" dirty="0" smtClean="0">
                <a:latin typeface="Arial Narrow" pitchFamily="34" charset="0"/>
              </a:rPr>
              <a:t>-  Share</a:t>
            </a:r>
            <a:r>
              <a:rPr lang="en-US" sz="3600" dirty="0" smtClean="0">
                <a:latin typeface="Arial Narrow" pitchFamily="34" charset="0"/>
              </a:rPr>
              <a:t> </a:t>
            </a:r>
            <a:r>
              <a:rPr lang="en-US" sz="3600" dirty="0" err="1" smtClean="0">
                <a:latin typeface="Arial Narrow" pitchFamily="34" charset="0"/>
              </a:rPr>
              <a:t>histologic</a:t>
            </a:r>
            <a:r>
              <a:rPr lang="en-US" sz="3600" dirty="0" smtClean="0">
                <a:latin typeface="Arial Narrow" pitchFamily="34" charset="0"/>
              </a:rPr>
              <a:t> features with fetal or </a:t>
            </a:r>
            <a:r>
              <a:rPr lang="en-US" sz="3600" dirty="0" err="1" smtClean="0">
                <a:latin typeface="Arial Narrow" pitchFamily="34" charset="0"/>
              </a:rPr>
              <a:t>embryonal</a:t>
            </a:r>
            <a:r>
              <a:rPr lang="en-US" sz="3600" dirty="0" smtClean="0">
                <a:latin typeface="Arial Narrow" pitchFamily="34" charset="0"/>
              </a:rPr>
              <a:t> tissues </a:t>
            </a:r>
            <a:endParaRPr lang="ar-JO"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5715000"/>
          </a:xfrm>
        </p:spPr>
        <p:txBody>
          <a:bodyPr>
            <a:normAutofit/>
          </a:bodyPr>
          <a:lstStyle/>
          <a:p>
            <a:pPr>
              <a:buFontTx/>
              <a:buNone/>
              <a:defRPr/>
            </a:pPr>
            <a:r>
              <a:rPr lang="en-US" sz="3600" u="sng" dirty="0" smtClean="0">
                <a:latin typeface="Arial Narrow" pitchFamily="34" charset="0"/>
              </a:rPr>
              <a:t>Prognosis:</a:t>
            </a:r>
          </a:p>
          <a:p>
            <a:pPr>
              <a:buFontTx/>
              <a:buChar char="-"/>
              <a:defRPr/>
            </a:pPr>
            <a:r>
              <a:rPr lang="en-US" sz="3600" dirty="0" smtClean="0">
                <a:latin typeface="Arial Narrow" pitchFamily="34" charset="0"/>
              </a:rPr>
              <a:t>In </a:t>
            </a:r>
            <a:r>
              <a:rPr lang="en-US" sz="3600" dirty="0" err="1" smtClean="0">
                <a:latin typeface="Arial Narrow" pitchFamily="34" charset="0"/>
              </a:rPr>
              <a:t>prepubertal</a:t>
            </a:r>
            <a:r>
              <a:rPr lang="en-US" sz="3600" dirty="0" smtClean="0">
                <a:latin typeface="Arial Narrow" pitchFamily="34" charset="0"/>
              </a:rPr>
              <a:t> males, </a:t>
            </a:r>
            <a:r>
              <a:rPr lang="en-US" sz="3600" dirty="0" err="1" smtClean="0">
                <a:latin typeface="Arial Narrow" pitchFamily="34" charset="0"/>
              </a:rPr>
              <a:t>teratomas</a:t>
            </a:r>
            <a:r>
              <a:rPr lang="en-US" sz="3600" dirty="0" smtClean="0">
                <a:latin typeface="Arial Narrow" pitchFamily="34" charset="0"/>
              </a:rPr>
              <a:t> are typically benign, whereas </a:t>
            </a:r>
            <a:r>
              <a:rPr lang="en-US" sz="3600" dirty="0" err="1" smtClean="0">
                <a:latin typeface="Arial Narrow" pitchFamily="34" charset="0"/>
              </a:rPr>
              <a:t>teratomas</a:t>
            </a:r>
            <a:r>
              <a:rPr lang="en-US" sz="3600" dirty="0" smtClean="0">
                <a:latin typeface="Arial Narrow" pitchFamily="34" charset="0"/>
              </a:rPr>
              <a:t> in </a:t>
            </a:r>
            <a:r>
              <a:rPr lang="en-US" sz="3600" dirty="0" err="1" smtClean="0">
                <a:latin typeface="Arial Narrow" pitchFamily="34" charset="0"/>
              </a:rPr>
              <a:t>postpubertal</a:t>
            </a:r>
            <a:r>
              <a:rPr lang="en-US" sz="3600" dirty="0" smtClean="0">
                <a:latin typeface="Arial Narrow" pitchFamily="34" charset="0"/>
              </a:rPr>
              <a:t> males are malignant, being capable of metastasis</a:t>
            </a:r>
          </a:p>
          <a:p>
            <a:pPr>
              <a:buFontTx/>
              <a:buNone/>
              <a:defRPr/>
            </a:pPr>
            <a:r>
              <a:rPr lang="en-US" sz="3600" dirty="0" smtClean="0">
                <a:latin typeface="Arial Narrow" pitchFamily="34" charset="0"/>
              </a:rPr>
              <a:t> regardless of whether they are composed of mature or immature elements</a:t>
            </a:r>
            <a:endParaRPr lang="ar-JO" sz="3600" dirty="0" smtClean="0">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C:\Users\USER\Desktop\showimage.cfmhhhhhhhhhhhhhhhhhhhfff.jpg"/>
          <p:cNvPicPr>
            <a:picLocks noGrp="1" noChangeAspect="1" noChangeArrowheads="1"/>
          </p:cNvPicPr>
          <p:nvPr>
            <p:ph idx="1"/>
          </p:nvPr>
        </p:nvPicPr>
        <p:blipFill>
          <a:blip r:embed="rId2" cstate="print"/>
          <a:srcRect/>
          <a:stretch>
            <a:fillRect/>
          </a:stretch>
        </p:blipFill>
        <p:spPr>
          <a:xfrm>
            <a:off x="533400" y="1905000"/>
            <a:ext cx="7924800" cy="4724400"/>
          </a:xfrm>
          <a:noFill/>
        </p:spPr>
      </p:pic>
      <p:sp>
        <p:nvSpPr>
          <p:cNvPr id="2" name="Title 1"/>
          <p:cNvSpPr>
            <a:spLocks noGrp="1"/>
          </p:cNvSpPr>
          <p:nvPr>
            <p:ph type="title"/>
          </p:nvPr>
        </p:nvSpPr>
        <p:spPr/>
        <p:txBody>
          <a:bodyPr/>
          <a:lstStyle/>
          <a:p>
            <a:pPr>
              <a:defRPr/>
            </a:pPr>
            <a:r>
              <a:rPr lang="en-US" dirty="0" err="1" smtClean="0"/>
              <a:t>teratoma</a:t>
            </a:r>
            <a:endParaRPr lang="ar-J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algn="ctr">
              <a:buFontTx/>
              <a:buNone/>
              <a:defRPr/>
            </a:pPr>
            <a:r>
              <a:rPr lang="en-US" sz="3600" b="1" i="1" u="sng" dirty="0" smtClean="0">
                <a:solidFill>
                  <a:schemeClr val="accent4"/>
                </a:solidFill>
                <a:latin typeface="Arial Narrow" pitchFamily="34" charset="0"/>
              </a:rPr>
              <a:t>Clinical Features of testicular germ cell </a:t>
            </a:r>
            <a:r>
              <a:rPr lang="en-US" sz="3600" b="1" i="1" u="sng" dirty="0" err="1" smtClean="0">
                <a:solidFill>
                  <a:schemeClr val="accent4"/>
                </a:solidFill>
                <a:latin typeface="Arial Narrow" pitchFamily="34" charset="0"/>
              </a:rPr>
              <a:t>neoplasms</a:t>
            </a:r>
            <a:r>
              <a:rPr lang="en-US" sz="3600" b="1" i="1" u="sng" dirty="0" smtClean="0">
                <a:solidFill>
                  <a:schemeClr val="accent4"/>
                </a:solidFill>
                <a:latin typeface="Arial Narrow" pitchFamily="34" charset="0"/>
              </a:rPr>
              <a:t> </a:t>
            </a:r>
          </a:p>
          <a:p>
            <a:pPr>
              <a:buFontTx/>
              <a:buNone/>
              <a:defRPr/>
            </a:pPr>
            <a:r>
              <a:rPr lang="en-US" sz="3600" dirty="0" smtClean="0">
                <a:latin typeface="Arial Narrow" pitchFamily="34" charset="0"/>
              </a:rPr>
              <a:t>1-   present most frequently with a </a:t>
            </a:r>
            <a:r>
              <a:rPr lang="en-US" sz="3600" b="1" i="1" u="sng" dirty="0" smtClean="0">
                <a:latin typeface="Arial Narrow" pitchFamily="34" charset="0"/>
              </a:rPr>
              <a:t>painless</a:t>
            </a:r>
            <a:r>
              <a:rPr lang="en-US" sz="3600" i="1" dirty="0" smtClean="0">
                <a:latin typeface="Arial Narrow" pitchFamily="34" charset="0"/>
              </a:rPr>
              <a:t> testicular mass</a:t>
            </a:r>
            <a:r>
              <a:rPr lang="en-US" sz="3600" dirty="0" smtClean="0">
                <a:latin typeface="Arial Narrow" pitchFamily="34" charset="0"/>
              </a:rPr>
              <a:t>.</a:t>
            </a:r>
          </a:p>
          <a:p>
            <a:pPr>
              <a:buFontTx/>
              <a:buNone/>
              <a:defRPr/>
            </a:pPr>
            <a:r>
              <a:rPr lang="en-US" sz="3600" dirty="0" smtClean="0">
                <a:latin typeface="Arial Narrow" pitchFamily="34" charset="0"/>
              </a:rPr>
              <a:t>2-  Biopsy of a testicular neoplasm is associated with a risk of tumor spillage (contraindicated), so best to do excision of the scrotal skin in addition to </a:t>
            </a:r>
            <a:r>
              <a:rPr lang="en-US" sz="3600" dirty="0" err="1" smtClean="0">
                <a:latin typeface="Arial Narrow" pitchFamily="34" charset="0"/>
              </a:rPr>
              <a:t>orchiectomy</a:t>
            </a:r>
            <a:r>
              <a:rPr lang="en-US" sz="3600" dirty="0" smtClean="0">
                <a:latin typeface="Arial Narrow"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lstStyle/>
          <a:p>
            <a:pPr>
              <a:buFontTx/>
              <a:buNone/>
              <a:defRPr/>
            </a:pPr>
            <a:r>
              <a:rPr lang="en-US" sz="3600" dirty="0" smtClean="0">
                <a:latin typeface="Arial Narrow" pitchFamily="34" charset="0"/>
              </a:rPr>
              <a:t>3 - </a:t>
            </a:r>
            <a:r>
              <a:rPr lang="en-US" sz="3600" u="sng" dirty="0" err="1" smtClean="0">
                <a:latin typeface="Arial Narrow" pitchFamily="34" charset="0"/>
              </a:rPr>
              <a:t>Seminomas</a:t>
            </a:r>
            <a:r>
              <a:rPr lang="en-US" sz="3600" u="sng" dirty="0" smtClean="0">
                <a:latin typeface="Arial Narrow" pitchFamily="34" charset="0"/>
              </a:rPr>
              <a:t> and </a:t>
            </a:r>
            <a:r>
              <a:rPr lang="en-US" sz="3600" u="sng" dirty="0" err="1" smtClean="0">
                <a:latin typeface="Arial Narrow" pitchFamily="34" charset="0"/>
              </a:rPr>
              <a:t>nonseminomatous</a:t>
            </a:r>
            <a:r>
              <a:rPr lang="en-US" sz="3600" u="sng" dirty="0" smtClean="0">
                <a:latin typeface="Arial Narrow" pitchFamily="34" charset="0"/>
              </a:rPr>
              <a:t> tumors differ in their behavior and clinical course:</a:t>
            </a:r>
          </a:p>
          <a:p>
            <a:pPr>
              <a:buFontTx/>
              <a:buNone/>
              <a:defRPr/>
            </a:pPr>
            <a:r>
              <a:rPr lang="en-US" sz="3600" b="1" i="1" u="sng" dirty="0" smtClean="0"/>
              <a:t>I.   </a:t>
            </a:r>
            <a:r>
              <a:rPr lang="en-US" sz="3600" b="1" i="1" u="sng" dirty="0" err="1" smtClean="0"/>
              <a:t>Seminomas</a:t>
            </a:r>
            <a:r>
              <a:rPr lang="en-US" sz="3600" b="1" i="1" u="sng" dirty="0" smtClean="0"/>
              <a:t> </a:t>
            </a:r>
          </a:p>
          <a:p>
            <a:pPr marL="742950" indent="-742950">
              <a:buFontTx/>
              <a:buNone/>
              <a:defRPr/>
            </a:pPr>
            <a:r>
              <a:rPr lang="en-US" sz="3600" i="1" dirty="0" smtClean="0">
                <a:latin typeface="Arial Narrow" pitchFamily="34" charset="0"/>
              </a:rPr>
              <a:t>-Often remain confined to the testis</a:t>
            </a:r>
            <a:r>
              <a:rPr lang="en-US" sz="3600" dirty="0" smtClean="0">
                <a:latin typeface="Arial Narrow" pitchFamily="34" charset="0"/>
              </a:rPr>
              <a:t> for long intervals. </a:t>
            </a:r>
          </a:p>
          <a:p>
            <a:pPr marL="742950" indent="-742950">
              <a:buFontTx/>
              <a:buNone/>
              <a:defRPr/>
            </a:pPr>
            <a:r>
              <a:rPr lang="en-US" sz="3600" dirty="0" smtClean="0">
                <a:latin typeface="Arial Narrow" pitchFamily="34" charset="0"/>
              </a:rPr>
              <a:t>-Metastases mostly to iliac and </a:t>
            </a:r>
            <a:r>
              <a:rPr lang="en-US" sz="3600" dirty="0" err="1" smtClean="0">
                <a:latin typeface="Arial Narrow" pitchFamily="34" charset="0"/>
              </a:rPr>
              <a:t>paraaortic</a:t>
            </a:r>
            <a:r>
              <a:rPr lang="en-US" sz="3600" dirty="0" smtClean="0">
                <a:latin typeface="Arial Narrow" pitchFamily="34" charset="0"/>
              </a:rPr>
              <a:t> lymph nodes </a:t>
            </a:r>
          </a:p>
          <a:p>
            <a:pPr>
              <a:buFontTx/>
              <a:buNone/>
              <a:defRPr/>
            </a:pPr>
            <a:r>
              <a:rPr lang="en-US" sz="3600" b="1" i="1" u="sng" dirty="0" smtClean="0">
                <a:latin typeface="Arial Narrow" pitchFamily="34" charset="0"/>
              </a:rPr>
              <a:t>II. </a:t>
            </a:r>
            <a:r>
              <a:rPr lang="en-US" sz="3600" b="1" i="1" u="sng" dirty="0" err="1" smtClean="0">
                <a:latin typeface="Arial Narrow" pitchFamily="34" charset="0"/>
              </a:rPr>
              <a:t>Nonseminomatous</a:t>
            </a:r>
            <a:r>
              <a:rPr lang="en-US" sz="3600" b="1" i="1" u="sng" dirty="0" smtClean="0">
                <a:latin typeface="Arial Narrow" pitchFamily="34" charset="0"/>
              </a:rPr>
              <a:t> germ cell neoplasms </a:t>
            </a:r>
          </a:p>
          <a:p>
            <a:pPr>
              <a:buFontTx/>
              <a:buNone/>
              <a:defRPr/>
            </a:pPr>
            <a:r>
              <a:rPr lang="en-US" sz="3600" i="1" dirty="0" smtClean="0">
                <a:latin typeface="Arial Narrow" pitchFamily="34" charset="0"/>
              </a:rPr>
              <a:t>- metastasize earlier,</a:t>
            </a:r>
            <a:r>
              <a:rPr lang="en-US" sz="3600" dirty="0" smtClean="0">
                <a:latin typeface="Arial Narrow" pitchFamily="34" charset="0"/>
              </a:rPr>
              <a:t> by lymphatic as well as </a:t>
            </a:r>
            <a:r>
              <a:rPr lang="en-US" sz="3600" dirty="0" err="1" smtClean="0">
                <a:latin typeface="Arial Narrow" pitchFamily="34" charset="0"/>
              </a:rPr>
              <a:t>hematogenous</a:t>
            </a:r>
            <a:r>
              <a:rPr lang="en-US" sz="3600" dirty="0" smtClean="0">
                <a:latin typeface="Arial Narrow" pitchFamily="34" charset="0"/>
              </a:rPr>
              <a:t> routes (most common in the liver and lungs).</a:t>
            </a:r>
          </a:p>
          <a:p>
            <a:pPr marL="742950" indent="-742950">
              <a:buFontTx/>
              <a:buNone/>
              <a:defRPr/>
            </a:pPr>
            <a:endParaRPr lang="en-US" sz="3600" dirty="0" smtClean="0">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324600"/>
          </a:xfrm>
        </p:spPr>
        <p:txBody>
          <a:bodyPr>
            <a:normAutofit/>
          </a:bodyPr>
          <a:lstStyle/>
          <a:p>
            <a:pPr>
              <a:buFontTx/>
              <a:buNone/>
              <a:defRPr/>
            </a:pPr>
            <a:r>
              <a:rPr lang="en-US" sz="3200" b="1" u="sng" dirty="0" smtClean="0">
                <a:latin typeface="Arial Narrow" pitchFamily="34" charset="0"/>
              </a:rPr>
              <a:t>   </a:t>
            </a:r>
            <a:r>
              <a:rPr lang="en-US" sz="3200" b="1" u="sng" dirty="0" smtClean="0">
                <a:solidFill>
                  <a:schemeClr val="accent5"/>
                </a:solidFill>
                <a:latin typeface="Arial Narrow" pitchFamily="34" charset="0"/>
              </a:rPr>
              <a:t>Assay of </a:t>
            </a:r>
            <a:r>
              <a:rPr lang="en-US" sz="3200" b="1" i="1" u="sng" dirty="0" smtClean="0">
                <a:solidFill>
                  <a:srgbClr val="FF0000"/>
                </a:solidFill>
                <a:latin typeface="Arial Narrow" pitchFamily="34" charset="0"/>
              </a:rPr>
              <a:t>tumor</a:t>
            </a:r>
            <a:r>
              <a:rPr lang="en-US" sz="3200" b="1" i="1" u="sng" dirty="0" smtClean="0">
                <a:solidFill>
                  <a:schemeClr val="accent5"/>
                </a:solidFill>
                <a:latin typeface="Arial Narrow" pitchFamily="34" charset="0"/>
              </a:rPr>
              <a:t> </a:t>
            </a:r>
            <a:r>
              <a:rPr lang="en-US" sz="3200" b="1" i="1" u="sng" dirty="0" smtClean="0">
                <a:solidFill>
                  <a:srgbClr val="FF0000"/>
                </a:solidFill>
                <a:latin typeface="Arial Narrow" pitchFamily="34" charset="0"/>
              </a:rPr>
              <a:t>markers</a:t>
            </a:r>
            <a:r>
              <a:rPr lang="en-US" sz="3200" b="1" u="sng" dirty="0" smtClean="0">
                <a:solidFill>
                  <a:schemeClr val="accent5"/>
                </a:solidFill>
                <a:latin typeface="Arial Narrow" pitchFamily="34" charset="0"/>
              </a:rPr>
              <a:t> secreted by germ cell</a:t>
            </a:r>
          </a:p>
          <a:p>
            <a:pPr marL="742950" indent="-742950">
              <a:buFontTx/>
              <a:buNone/>
              <a:defRPr/>
            </a:pPr>
            <a:r>
              <a:rPr lang="en-US" sz="3200" b="1" dirty="0" smtClean="0">
                <a:latin typeface="Arial Narrow" pitchFamily="34" charset="0"/>
              </a:rPr>
              <a:t>a.    These markers are helpful diagnostically and in follow up response of tumors to therapy</a:t>
            </a:r>
          </a:p>
          <a:p>
            <a:pPr marL="857250" indent="-857250">
              <a:buFontTx/>
              <a:buNone/>
              <a:defRPr/>
            </a:pPr>
            <a:r>
              <a:rPr lang="en-US" sz="3200" b="1" u="sng" dirty="0" smtClean="0">
                <a:latin typeface="Arial Narrow" pitchFamily="34" charset="0"/>
              </a:rPr>
              <a:t>I.    Human chorionic </a:t>
            </a:r>
            <a:r>
              <a:rPr lang="en-US" sz="3200" b="1" u="sng" dirty="0" err="1" smtClean="0">
                <a:latin typeface="Arial Narrow" pitchFamily="34" charset="0"/>
              </a:rPr>
              <a:t>gonadotropin</a:t>
            </a:r>
            <a:r>
              <a:rPr lang="en-US" sz="3200" b="1" u="sng" dirty="0" smtClean="0">
                <a:latin typeface="Arial Narrow" pitchFamily="34" charset="0"/>
              </a:rPr>
              <a:t> (</a:t>
            </a:r>
            <a:r>
              <a:rPr lang="en-US" sz="3200" b="1" u="sng" dirty="0" err="1" smtClean="0">
                <a:latin typeface="Arial Narrow" pitchFamily="34" charset="0"/>
              </a:rPr>
              <a:t>hCG</a:t>
            </a:r>
            <a:r>
              <a:rPr lang="en-US" sz="3200" b="1" u="sng" dirty="0" smtClean="0">
                <a:latin typeface="Arial Narrow" pitchFamily="34" charset="0"/>
              </a:rPr>
              <a:t>)</a:t>
            </a:r>
          </a:p>
          <a:p>
            <a:pPr>
              <a:buFontTx/>
              <a:buNone/>
              <a:defRPr/>
            </a:pPr>
            <a:r>
              <a:rPr lang="en-US" sz="3200" b="1" dirty="0" smtClean="0">
                <a:latin typeface="Arial Narrow" pitchFamily="34" charset="0"/>
              </a:rPr>
              <a:t>-    Is always elevated in  choriocarcinoma.</a:t>
            </a:r>
          </a:p>
          <a:p>
            <a:pPr marL="742950" indent="-742950">
              <a:buNone/>
              <a:defRPr/>
            </a:pPr>
            <a:r>
              <a:rPr lang="en-US" sz="3200" b="1" u="sng" dirty="0" smtClean="0">
                <a:latin typeface="Arial Narrow" pitchFamily="34" charset="0"/>
              </a:rPr>
              <a:t>2.	Increased alpha fetoprotein (AFP) </a:t>
            </a:r>
            <a:r>
              <a:rPr lang="en-US" sz="3200" b="1" dirty="0" smtClean="0">
                <a:latin typeface="Arial Narrow" pitchFamily="34" charset="0"/>
              </a:rPr>
              <a:t>in the setting of a testicular neoplasm indicates a yolk sac tumor component. </a:t>
            </a:r>
          </a:p>
          <a:p>
            <a:pPr marL="742950" indent="-742950">
              <a:buFontTx/>
              <a:buNone/>
              <a:defRPr/>
            </a:pPr>
            <a:r>
              <a:rPr lang="en-US" sz="3200" b="1" dirty="0" smtClean="0">
                <a:latin typeface="Arial Narrow" pitchFamily="34" charset="0"/>
              </a:rPr>
              <a:t>3.  </a:t>
            </a:r>
            <a:r>
              <a:rPr lang="en-US" sz="3200" b="1" u="sng" dirty="0" smtClean="0">
                <a:latin typeface="Arial Narrow" pitchFamily="34" charset="0"/>
              </a:rPr>
              <a:t>lactate </a:t>
            </a:r>
            <a:r>
              <a:rPr lang="en-US" sz="3200" b="1" u="sng" dirty="0" err="1" smtClean="0">
                <a:latin typeface="Arial Narrow" pitchFamily="34" charset="0"/>
              </a:rPr>
              <a:t>dehydrogenase</a:t>
            </a:r>
            <a:r>
              <a:rPr lang="en-US" sz="3200" b="1" u="sng" dirty="0" smtClean="0">
                <a:latin typeface="Arial Narrow" pitchFamily="34" charset="0"/>
              </a:rPr>
              <a:t> (LDH) </a:t>
            </a:r>
            <a:r>
              <a:rPr lang="en-US" sz="3200" b="1" dirty="0" smtClean="0">
                <a:latin typeface="Arial Narrow" pitchFamily="34" charset="0"/>
              </a:rPr>
              <a:t>correlate with the tumor burden.  </a:t>
            </a:r>
            <a:endParaRPr lang="ar-JO" sz="3200" b="1" dirty="0">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pPr>
              <a:buFontTx/>
              <a:buNone/>
              <a:defRPr/>
            </a:pPr>
            <a:r>
              <a:rPr lang="en-US" sz="3200" b="1" u="sng" dirty="0" smtClean="0">
                <a:latin typeface="Arial Narrow" pitchFamily="34" charset="0"/>
              </a:rPr>
              <a:t>Risk factors</a:t>
            </a:r>
            <a:r>
              <a:rPr lang="en-US" sz="3200" dirty="0" smtClean="0">
                <a:latin typeface="Arial Narrow" pitchFamily="34" charset="0"/>
              </a:rPr>
              <a:t>:</a:t>
            </a:r>
          </a:p>
          <a:p>
            <a:pPr>
              <a:buFontTx/>
              <a:buNone/>
              <a:defRPr/>
            </a:pPr>
            <a:r>
              <a:rPr lang="en-US" sz="3200" dirty="0" smtClean="0">
                <a:latin typeface="Arial Narrow" pitchFamily="34" charset="0"/>
              </a:rPr>
              <a:t> 1. whites &gt; blacks. </a:t>
            </a:r>
          </a:p>
          <a:p>
            <a:pPr>
              <a:buFontTx/>
              <a:buNone/>
              <a:defRPr/>
            </a:pPr>
            <a:r>
              <a:rPr lang="en-US" sz="3200" b="1" i="1" u="sng" dirty="0" smtClean="0">
                <a:latin typeface="Arial Narrow" pitchFamily="34" charset="0"/>
              </a:rPr>
              <a:t>2. </a:t>
            </a:r>
            <a:r>
              <a:rPr lang="en-US" sz="3200" b="1" i="1" u="sng" dirty="0" err="1" smtClean="0">
                <a:latin typeface="Arial Narrow" pitchFamily="34" charset="0"/>
              </a:rPr>
              <a:t>Cryptorchidism</a:t>
            </a:r>
            <a:r>
              <a:rPr lang="en-US" sz="3200" b="1" i="1" u="sng" dirty="0" smtClean="0">
                <a:latin typeface="Arial Narrow" pitchFamily="34" charset="0"/>
              </a:rPr>
              <a:t> </a:t>
            </a:r>
          </a:p>
          <a:p>
            <a:pPr>
              <a:buFontTx/>
              <a:buNone/>
              <a:defRPr/>
            </a:pPr>
            <a:r>
              <a:rPr lang="en-US" sz="3200" i="1" dirty="0" smtClean="0">
                <a:latin typeface="Arial Narrow" pitchFamily="34" charset="0"/>
              </a:rPr>
              <a:t>3- to-5 folds risk of cancer</a:t>
            </a:r>
            <a:r>
              <a:rPr lang="en-US" sz="3200" dirty="0" smtClean="0">
                <a:latin typeface="Arial Narrow" pitchFamily="34" charset="0"/>
              </a:rPr>
              <a:t> in the </a:t>
            </a:r>
            <a:r>
              <a:rPr lang="en-US" sz="3200" u="sng" dirty="0" err="1" smtClean="0">
                <a:latin typeface="Arial Narrow" pitchFamily="34" charset="0"/>
              </a:rPr>
              <a:t>undescended</a:t>
            </a:r>
            <a:r>
              <a:rPr lang="en-US" sz="3200" dirty="0" smtClean="0">
                <a:latin typeface="Arial Narrow" pitchFamily="34" charset="0"/>
              </a:rPr>
              <a:t> testis, and an increased risk of cancer in the </a:t>
            </a:r>
            <a:r>
              <a:rPr lang="en-US" sz="3200" dirty="0" err="1" smtClean="0">
                <a:latin typeface="Arial Narrow" pitchFamily="34" charset="0"/>
              </a:rPr>
              <a:t>contralateral</a:t>
            </a:r>
            <a:r>
              <a:rPr lang="en-US" sz="3200" dirty="0" smtClean="0">
                <a:latin typeface="Arial Narrow" pitchFamily="34" charset="0"/>
              </a:rPr>
              <a:t> descended testis.</a:t>
            </a:r>
          </a:p>
          <a:p>
            <a:pPr>
              <a:buFontTx/>
              <a:buNone/>
              <a:defRPr/>
            </a:pPr>
            <a:r>
              <a:rPr lang="en-US" sz="3200" b="1" u="sng" dirty="0" smtClean="0">
                <a:latin typeface="Arial Narrow" pitchFamily="34" charset="0"/>
              </a:rPr>
              <a:t>3. Intersex syndromes</a:t>
            </a:r>
            <a:endParaRPr lang="en-US" sz="3200" b="1" dirty="0" smtClean="0">
              <a:latin typeface="Arial Narrow" pitchFamily="34" charset="0"/>
            </a:endParaRPr>
          </a:p>
          <a:p>
            <a:pPr marL="742950" indent="-742950">
              <a:buFontTx/>
              <a:buNone/>
              <a:defRPr/>
            </a:pPr>
            <a:r>
              <a:rPr lang="en-US" sz="3200" dirty="0" smtClean="0">
                <a:latin typeface="Arial Narrow" pitchFamily="34" charset="0"/>
              </a:rPr>
              <a:t>-Androgen insensitivity syndrome; </a:t>
            </a:r>
            <a:r>
              <a:rPr lang="en-US" sz="3200" dirty="0" err="1" smtClean="0">
                <a:latin typeface="Arial Narrow" pitchFamily="34" charset="0"/>
              </a:rPr>
              <a:t>Gonadal</a:t>
            </a:r>
            <a:r>
              <a:rPr lang="en-US" sz="3200" dirty="0" smtClean="0">
                <a:latin typeface="Arial Narrow" pitchFamily="34" charset="0"/>
              </a:rPr>
              <a:t> </a:t>
            </a:r>
            <a:r>
              <a:rPr lang="en-US" sz="3200" dirty="0" err="1" smtClean="0">
                <a:latin typeface="Arial Narrow" pitchFamily="34" charset="0"/>
              </a:rPr>
              <a:t>dysgenesis</a:t>
            </a:r>
            <a:endParaRPr lang="en-US" sz="3200" dirty="0" smtClean="0">
              <a:latin typeface="Arial Narrow" pitchFamily="34" charset="0"/>
            </a:endParaRPr>
          </a:p>
          <a:p>
            <a:pPr marL="742950" indent="-742950">
              <a:buFontTx/>
              <a:buNone/>
              <a:defRPr/>
            </a:pPr>
            <a:r>
              <a:rPr lang="en-US" sz="3200" b="1" u="sng" dirty="0" smtClean="0">
                <a:latin typeface="Arial Narrow" pitchFamily="34" charset="0"/>
              </a:rPr>
              <a:t>4. Family history </a:t>
            </a:r>
            <a:r>
              <a:rPr lang="en-US" sz="3200" dirty="0" smtClean="0">
                <a:latin typeface="Arial Narrow" pitchFamily="34" charset="0"/>
              </a:rPr>
              <a:t>Brothers of males with germ cell tumors have an 8-10-fold increased risk over that of the population</a:t>
            </a:r>
            <a:endParaRPr lang="ar-JO" sz="3200" dirty="0" smtClean="0">
              <a:latin typeface="Arial Narrow" pitchFamily="34" charset="0"/>
            </a:endParaRPr>
          </a:p>
          <a:p>
            <a:pPr>
              <a:buFontTx/>
              <a:buNone/>
              <a:defRPr/>
            </a:pPr>
            <a:endParaRPr lang="en-US" sz="3200" dirty="0" smtClean="0">
              <a:latin typeface="Arial Narrow" pitchFamily="34" charset="0"/>
            </a:endParaRPr>
          </a:p>
          <a:p>
            <a:pPr>
              <a:buFontTx/>
              <a:buNone/>
              <a:defRPr/>
            </a:pPr>
            <a:endParaRPr lang="en-US" sz="3200" dirty="0" smtClean="0">
              <a:latin typeface="Arial Narrow" pitchFamily="34" charset="0"/>
            </a:endParaRPr>
          </a:p>
          <a:p>
            <a:pPr>
              <a:buFontTx/>
              <a:buNone/>
              <a:defRPr/>
            </a:pPr>
            <a:endParaRPr lang="en-US" sz="3200" dirty="0" smtClean="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400800"/>
          </a:xfrm>
        </p:spPr>
        <p:txBody>
          <a:bodyPr>
            <a:normAutofit fontScale="92500" lnSpcReduction="20000"/>
          </a:bodyPr>
          <a:lstStyle/>
          <a:p>
            <a:pPr marL="742950" indent="-742950">
              <a:buFontTx/>
              <a:buNone/>
              <a:defRPr/>
            </a:pPr>
            <a:r>
              <a:rPr lang="en-US" sz="3200" dirty="0" smtClean="0">
                <a:latin typeface="Arial Narrow" pitchFamily="34" charset="0"/>
              </a:rPr>
              <a:t> </a:t>
            </a:r>
            <a:r>
              <a:rPr lang="en-US" sz="3200" b="1" dirty="0" smtClean="0">
                <a:solidFill>
                  <a:schemeClr val="accent5"/>
                </a:solidFill>
                <a:latin typeface="Arial Narrow" pitchFamily="34" charset="0"/>
              </a:rPr>
              <a:t> The treatment of testicular germ cell </a:t>
            </a:r>
            <a:r>
              <a:rPr lang="en-US" sz="3200" b="1" dirty="0" err="1" smtClean="0">
                <a:solidFill>
                  <a:schemeClr val="accent5"/>
                </a:solidFill>
                <a:latin typeface="Arial Narrow" pitchFamily="34" charset="0"/>
              </a:rPr>
              <a:t>neoplasms</a:t>
            </a:r>
            <a:endParaRPr lang="en-US" sz="3200" b="1" dirty="0" smtClean="0">
              <a:solidFill>
                <a:schemeClr val="accent5"/>
              </a:solidFill>
              <a:latin typeface="Arial Narrow" pitchFamily="34" charset="0"/>
            </a:endParaRPr>
          </a:p>
          <a:p>
            <a:pPr marL="742950" indent="-742950">
              <a:buFontTx/>
              <a:buNone/>
              <a:defRPr/>
            </a:pPr>
            <a:r>
              <a:rPr lang="en-US" sz="3200" dirty="0" smtClean="0">
                <a:latin typeface="Arial Narrow" pitchFamily="34" charset="0"/>
              </a:rPr>
              <a:t> I.    </a:t>
            </a:r>
            <a:r>
              <a:rPr lang="en-US" sz="3200" b="1" dirty="0" err="1" smtClean="0">
                <a:latin typeface="Arial Narrow" pitchFamily="34" charset="0"/>
              </a:rPr>
              <a:t>Seminoma</a:t>
            </a:r>
            <a:r>
              <a:rPr lang="en-US" sz="3200" dirty="0" smtClean="0">
                <a:latin typeface="Arial Narrow" pitchFamily="34" charset="0"/>
              </a:rPr>
              <a:t>: </a:t>
            </a:r>
          </a:p>
          <a:p>
            <a:pPr marL="742950" indent="-742950">
              <a:buFontTx/>
              <a:buNone/>
              <a:defRPr/>
            </a:pPr>
            <a:r>
              <a:rPr lang="en-US" sz="3200" dirty="0" smtClean="0">
                <a:latin typeface="Arial Narrow" pitchFamily="34" charset="0"/>
              </a:rPr>
              <a:t> 	</a:t>
            </a:r>
            <a:r>
              <a:rPr lang="en-US" sz="3200" b="1" u="sng" dirty="0" smtClean="0">
                <a:latin typeface="Arial Narrow" pitchFamily="34" charset="0"/>
              </a:rPr>
              <a:t>radiosensitive</a:t>
            </a:r>
            <a:r>
              <a:rPr lang="en-US" sz="3200" dirty="0" smtClean="0">
                <a:latin typeface="Arial Narrow" pitchFamily="34" charset="0"/>
              </a:rPr>
              <a:t> , has the best prognosis (95% of patients with early-stage disease can be cured)</a:t>
            </a:r>
          </a:p>
          <a:p>
            <a:pPr marL="742950" indent="-742950">
              <a:buFontTx/>
              <a:buNone/>
              <a:defRPr/>
            </a:pPr>
            <a:r>
              <a:rPr lang="en-US" sz="3200" dirty="0" smtClean="0">
                <a:latin typeface="Arial Narrow" pitchFamily="34" charset="0"/>
              </a:rPr>
              <a:t>II. </a:t>
            </a:r>
            <a:r>
              <a:rPr lang="en-US" sz="3200" b="1" dirty="0" err="1" smtClean="0">
                <a:latin typeface="Arial Narrow" pitchFamily="34" charset="0"/>
              </a:rPr>
              <a:t>nonseminomatous</a:t>
            </a:r>
            <a:r>
              <a:rPr lang="en-US" sz="3200" dirty="0" smtClean="0">
                <a:latin typeface="Arial Narrow" pitchFamily="34" charset="0"/>
              </a:rPr>
              <a:t> germ cell tumors, are treated as a group. </a:t>
            </a:r>
          </a:p>
          <a:p>
            <a:pPr>
              <a:buFontTx/>
              <a:buChar char="-"/>
              <a:defRPr/>
            </a:pPr>
            <a:r>
              <a:rPr lang="en-US" sz="3200" dirty="0" smtClean="0">
                <a:latin typeface="Arial Narrow" pitchFamily="34" charset="0"/>
              </a:rPr>
              <a:t>90% of the patients achieve complete remission with </a:t>
            </a:r>
            <a:r>
              <a:rPr lang="en-US" sz="3200" b="1" u="sng" dirty="0" smtClean="0">
                <a:latin typeface="Arial Narrow" pitchFamily="34" charset="0"/>
              </a:rPr>
              <a:t>aggressive chemotherapy</a:t>
            </a:r>
            <a:r>
              <a:rPr lang="en-US" sz="3200" dirty="0" smtClean="0">
                <a:latin typeface="Arial Narrow" pitchFamily="34" charset="0"/>
              </a:rPr>
              <a:t>, and most are cured.</a:t>
            </a:r>
          </a:p>
          <a:p>
            <a:pPr>
              <a:buFontTx/>
              <a:buNone/>
              <a:defRPr/>
            </a:pPr>
            <a:endParaRPr lang="en-US" sz="3200" dirty="0" smtClean="0">
              <a:latin typeface="Arial Narrow" pitchFamily="34" charset="0"/>
            </a:endParaRPr>
          </a:p>
          <a:p>
            <a:pPr>
              <a:buFontTx/>
              <a:buNone/>
              <a:defRPr/>
            </a:pPr>
            <a:r>
              <a:rPr lang="en-US" sz="3200" dirty="0" smtClean="0">
                <a:latin typeface="Arial Narrow" pitchFamily="34" charset="0"/>
              </a:rPr>
              <a:t> -Pure </a:t>
            </a:r>
            <a:r>
              <a:rPr lang="en-US" sz="3200" b="1" dirty="0" smtClean="0">
                <a:latin typeface="Arial Narrow" pitchFamily="34" charset="0"/>
              </a:rPr>
              <a:t>choriocarcinoma</a:t>
            </a:r>
            <a:r>
              <a:rPr lang="en-US" sz="3200" dirty="0" smtClean="0">
                <a:latin typeface="Arial Narrow" pitchFamily="34" charset="0"/>
              </a:rPr>
              <a:t> carries a dismal prognosis. </a:t>
            </a:r>
          </a:p>
          <a:p>
            <a:pPr>
              <a:buFontTx/>
              <a:buNone/>
              <a:defRPr/>
            </a:pPr>
            <a:r>
              <a:rPr lang="en-US" sz="3200" dirty="0" smtClean="0">
                <a:latin typeface="Arial Narrow" pitchFamily="34" charset="0"/>
              </a:rPr>
              <a:t>  </a:t>
            </a:r>
          </a:p>
          <a:p>
            <a:pPr>
              <a:buFontTx/>
              <a:buNone/>
              <a:defRPr/>
            </a:pPr>
            <a:r>
              <a:rPr lang="en-US" sz="3200" dirty="0" smtClean="0">
                <a:latin typeface="Arial Narrow" pitchFamily="34" charset="0"/>
              </a:rPr>
              <a:t>- With all testicular tumors, recurrences, typically in the form of distant metastases, usually occur within the first 2 years after treatment</a:t>
            </a:r>
            <a:endParaRPr lang="ar-JO" sz="3200" dirty="0" smtClean="0"/>
          </a:p>
          <a:p>
            <a:pPr>
              <a:buNone/>
              <a:defRPr/>
            </a:pPr>
            <a:r>
              <a:rPr lang="en-US" sz="3200" dirty="0" smtClean="0">
                <a:latin typeface="Arial Narrow" pitchFamily="34" charset="0"/>
              </a:rPr>
              <a:t> </a:t>
            </a:r>
          </a:p>
          <a:p>
            <a:pPr marL="742950" indent="-742950">
              <a:buNone/>
              <a:defRPr/>
            </a:pPr>
            <a:r>
              <a:rPr lang="en-US" sz="3200" dirty="0" smtClean="0">
                <a:latin typeface="Arial Narrow"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4495800"/>
          </a:xfrm>
        </p:spPr>
        <p:txBody>
          <a:bodyPr>
            <a:normAutofit fontScale="92500"/>
          </a:bodyPr>
          <a:lstStyle/>
          <a:p>
            <a:pPr>
              <a:buFontTx/>
              <a:buNone/>
              <a:defRPr/>
            </a:pPr>
            <a:r>
              <a:rPr lang="en-US" sz="3600" dirty="0" smtClean="0">
                <a:latin typeface="Arial Narrow" pitchFamily="34" charset="0"/>
              </a:rPr>
              <a:t>-  Is an extremely common abnormality of men by the age of 40, and its frequency rises progressively with age.</a:t>
            </a:r>
          </a:p>
          <a:p>
            <a:pPr>
              <a:buFontTx/>
              <a:buChar char="-"/>
              <a:defRPr/>
            </a:pPr>
            <a:r>
              <a:rPr lang="en-US" sz="3600" dirty="0" smtClean="0">
                <a:latin typeface="Arial Narrow" pitchFamily="34" charset="0"/>
              </a:rPr>
              <a:t>Is characterized by </a:t>
            </a:r>
            <a:r>
              <a:rPr lang="en-US" sz="3600" i="1" u="sng" dirty="0" smtClean="0">
                <a:latin typeface="Arial Narrow" pitchFamily="34" charset="0"/>
              </a:rPr>
              <a:t>androgen-dependent</a:t>
            </a:r>
            <a:r>
              <a:rPr lang="en-US" sz="3600" i="1" dirty="0" smtClean="0">
                <a:latin typeface="Arial Narrow" pitchFamily="34" charset="0"/>
              </a:rPr>
              <a:t> </a:t>
            </a:r>
            <a:r>
              <a:rPr lang="en-US" sz="3600" dirty="0" smtClean="0">
                <a:latin typeface="Arial Narrow" pitchFamily="34" charset="0"/>
              </a:rPr>
              <a:t>proliferation of </a:t>
            </a:r>
            <a:r>
              <a:rPr lang="en-US" sz="3600" u="sng" dirty="0" smtClean="0">
                <a:latin typeface="Arial Narrow" pitchFamily="34" charset="0"/>
              </a:rPr>
              <a:t>both</a:t>
            </a:r>
            <a:r>
              <a:rPr lang="en-US" sz="3600" dirty="0" smtClean="0">
                <a:latin typeface="Arial Narrow" pitchFamily="34" charset="0"/>
              </a:rPr>
              <a:t> </a:t>
            </a:r>
            <a:r>
              <a:rPr lang="en-US" sz="3600" dirty="0" err="1" smtClean="0">
                <a:latin typeface="Arial Narrow" pitchFamily="34" charset="0"/>
              </a:rPr>
              <a:t>stromal</a:t>
            </a:r>
            <a:r>
              <a:rPr lang="en-US" sz="3600" dirty="0" smtClean="0">
                <a:latin typeface="Arial Narrow" pitchFamily="34" charset="0"/>
              </a:rPr>
              <a:t> and epithelial elements, with resultant enlargement of the gland and, in some cases, urinary obstruction. </a:t>
            </a:r>
          </a:p>
          <a:p>
            <a:pPr>
              <a:buFontTx/>
              <a:buChar char="-"/>
              <a:defRPr/>
            </a:pPr>
            <a:r>
              <a:rPr lang="en-US" sz="3600" dirty="0" smtClean="0">
                <a:latin typeface="Arial Narrow" pitchFamily="34" charset="0"/>
              </a:rPr>
              <a:t>BPH does not occur in males castrated before the onset of puberty</a:t>
            </a:r>
            <a:endParaRPr lang="ar-JO" sz="3600" dirty="0">
              <a:latin typeface="Arial Narrow" pitchFamily="34" charset="0"/>
            </a:endParaRPr>
          </a:p>
        </p:txBody>
      </p:sp>
      <p:sp>
        <p:nvSpPr>
          <p:cNvPr id="2" name="Title 1"/>
          <p:cNvSpPr>
            <a:spLocks noGrp="1"/>
          </p:cNvSpPr>
          <p:nvPr>
            <p:ph type="title"/>
          </p:nvPr>
        </p:nvSpPr>
        <p:spPr>
          <a:xfrm>
            <a:off x="457200" y="292100"/>
            <a:ext cx="8229600" cy="1079500"/>
          </a:xfrm>
        </p:spPr>
        <p:txBody>
          <a:bodyPr>
            <a:normAutofit fontScale="90000"/>
          </a:bodyPr>
          <a:lstStyle/>
          <a:p>
            <a:pPr algn="ctr">
              <a:defRPr/>
            </a:pPr>
            <a:r>
              <a:rPr lang="en-US" sz="4000" dirty="0" smtClean="0"/>
              <a:t>Benign Prostatic Hyperplasia (Nodular Hyperplasia)</a:t>
            </a:r>
            <a:endParaRPr lang="ar-JO"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lstStyle/>
          <a:p>
            <a:pPr>
              <a:buFontTx/>
              <a:buNone/>
              <a:defRPr/>
            </a:pPr>
            <a:r>
              <a:rPr lang="en-US" sz="3600" b="1" i="1" u="sng" dirty="0" smtClean="0">
                <a:latin typeface="Arial Narrow" pitchFamily="34" charset="0"/>
              </a:rPr>
              <a:t>Clinical Features </a:t>
            </a:r>
          </a:p>
          <a:p>
            <a:pPr>
              <a:buFontTx/>
              <a:buNone/>
              <a:defRPr/>
            </a:pPr>
            <a:r>
              <a:rPr lang="en-US" sz="3600" dirty="0" smtClean="0">
                <a:latin typeface="Arial Narrow" pitchFamily="34" charset="0"/>
              </a:rPr>
              <a:t>-  Occur in only about 10% of men BPH. </a:t>
            </a:r>
          </a:p>
          <a:p>
            <a:pPr>
              <a:buFontTx/>
              <a:buChar char="-"/>
              <a:defRPr/>
            </a:pPr>
            <a:r>
              <a:rPr lang="en-US" sz="3600" dirty="0" smtClean="0">
                <a:latin typeface="Arial Narrow" pitchFamily="34" charset="0"/>
              </a:rPr>
              <a:t>the most common manifestations are related to </a:t>
            </a:r>
            <a:r>
              <a:rPr lang="en-US" sz="3600" b="1" i="1" dirty="0" smtClean="0">
                <a:solidFill>
                  <a:srgbClr val="0070C0"/>
                </a:solidFill>
                <a:latin typeface="Arial Narrow" pitchFamily="34" charset="0"/>
              </a:rPr>
              <a:t>lower urinary tract obstruction</a:t>
            </a:r>
            <a:r>
              <a:rPr lang="en-US" sz="3600" dirty="0" smtClean="0">
                <a:latin typeface="Arial Narrow" pitchFamily="34" charset="0"/>
              </a:rPr>
              <a:t>, often in the form of hesitancy; urgency, frequency, and </a:t>
            </a:r>
            <a:r>
              <a:rPr lang="en-US" sz="3600" dirty="0" err="1" smtClean="0">
                <a:latin typeface="Arial Narrow" pitchFamily="34" charset="0"/>
              </a:rPr>
              <a:t>nocturia</a:t>
            </a:r>
            <a:r>
              <a:rPr lang="en-US" sz="3600" dirty="0" smtClean="0">
                <a:latin typeface="Arial Narrow" pitchFamily="34" charset="0"/>
              </a:rPr>
              <a:t>.</a:t>
            </a:r>
          </a:p>
          <a:p>
            <a:pPr>
              <a:buFontTx/>
              <a:buChar char="-"/>
              <a:defRPr/>
            </a:pPr>
            <a:r>
              <a:rPr lang="en-US" sz="3600" dirty="0" smtClean="0">
                <a:latin typeface="Arial Narrow" pitchFamily="34" charset="0"/>
              </a:rPr>
              <a:t>- increases the risk of urinary tract infections. </a:t>
            </a:r>
            <a:endParaRPr lang="ar-JO" sz="3600" dirty="0">
              <a:latin typeface="Arial Narrow"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572000"/>
          </a:xfrm>
        </p:spPr>
        <p:txBody>
          <a:bodyPr>
            <a:normAutofit/>
          </a:bodyPr>
          <a:lstStyle/>
          <a:p>
            <a:pPr>
              <a:buFontTx/>
              <a:buNone/>
              <a:defRPr/>
            </a:pPr>
            <a:r>
              <a:rPr lang="en-US" sz="3600" dirty="0" smtClean="0">
                <a:latin typeface="Arial Narrow" pitchFamily="34" charset="0"/>
              </a:rPr>
              <a:t>- </a:t>
            </a:r>
            <a:r>
              <a:rPr lang="en-US" sz="3600" dirty="0" err="1" smtClean="0">
                <a:latin typeface="Arial Narrow" pitchFamily="34" charset="0"/>
              </a:rPr>
              <a:t>Adenocarcinoma</a:t>
            </a:r>
            <a:r>
              <a:rPr lang="en-US" sz="3600" dirty="0" smtClean="0">
                <a:latin typeface="Arial Narrow" pitchFamily="34" charset="0"/>
              </a:rPr>
              <a:t> of the prostate occurs mainly in men older than 50 years of age.</a:t>
            </a:r>
          </a:p>
          <a:p>
            <a:pPr>
              <a:buFontTx/>
              <a:buNone/>
              <a:defRPr/>
            </a:pPr>
            <a:r>
              <a:rPr lang="en-US" sz="3600" dirty="0" smtClean="0">
                <a:latin typeface="Arial Narrow" pitchFamily="34" charset="0"/>
              </a:rPr>
              <a:t>- </a:t>
            </a:r>
            <a:r>
              <a:rPr lang="en-US" sz="3600" b="1" dirty="0" smtClean="0">
                <a:latin typeface="Arial Narrow" pitchFamily="34" charset="0"/>
              </a:rPr>
              <a:t>It is the most common form of cancer in men,</a:t>
            </a:r>
          </a:p>
          <a:p>
            <a:pPr>
              <a:buFontTx/>
              <a:buNone/>
              <a:defRPr/>
            </a:pPr>
            <a:r>
              <a:rPr lang="en-US" sz="3600" dirty="0" smtClean="0">
                <a:latin typeface="Arial Narrow" pitchFamily="34" charset="0"/>
              </a:rPr>
              <a:t>-  Over the past several decades, there has been a significant drop in prostate cancer mortality, due to increased detection of the disease through screening</a:t>
            </a:r>
          </a:p>
          <a:p>
            <a:pPr>
              <a:buFontTx/>
              <a:buNone/>
              <a:defRPr/>
            </a:pPr>
            <a:endParaRPr lang="en-US" sz="3600" dirty="0" smtClean="0">
              <a:latin typeface="Arial Narrow" pitchFamily="34" charset="0"/>
            </a:endParaRPr>
          </a:p>
        </p:txBody>
      </p:sp>
      <p:sp>
        <p:nvSpPr>
          <p:cNvPr id="2" name="Title 1"/>
          <p:cNvSpPr>
            <a:spLocks noGrp="1"/>
          </p:cNvSpPr>
          <p:nvPr>
            <p:ph type="title"/>
          </p:nvPr>
        </p:nvSpPr>
        <p:spPr>
          <a:xfrm>
            <a:off x="0" y="292100"/>
            <a:ext cx="8686800" cy="927100"/>
          </a:xfrm>
        </p:spPr>
        <p:txBody>
          <a:bodyPr/>
          <a:lstStyle/>
          <a:p>
            <a:pPr>
              <a:defRPr/>
            </a:pPr>
            <a:r>
              <a:rPr lang="en-US" dirty="0" smtClean="0"/>
              <a:t>Carcinoma of the Prostate</a:t>
            </a:r>
            <a:endParaRPr lang="ar-JO"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5715000"/>
          </a:xfrm>
        </p:spPr>
        <p:txBody>
          <a:bodyPr/>
          <a:lstStyle/>
          <a:p>
            <a:pPr>
              <a:defRPr/>
            </a:pPr>
            <a:r>
              <a:rPr lang="en-US" sz="3600" dirty="0" smtClean="0">
                <a:latin typeface="Arial Narrow" pitchFamily="34" charset="0"/>
              </a:rPr>
              <a:t>PATHOGENESIS </a:t>
            </a:r>
          </a:p>
          <a:p>
            <a:pPr marL="514350" indent="-514350">
              <a:buFontTx/>
              <a:buNone/>
              <a:defRPr/>
            </a:pPr>
            <a:r>
              <a:rPr lang="en-US" sz="3600" b="1" dirty="0" smtClean="0">
                <a:latin typeface="Arial Narrow" pitchFamily="34" charset="0"/>
              </a:rPr>
              <a:t>1. Androgens</a:t>
            </a:r>
            <a:r>
              <a:rPr lang="en-US" sz="3600" dirty="0" smtClean="0">
                <a:latin typeface="Arial Narrow" pitchFamily="34" charset="0"/>
              </a:rPr>
              <a:t> are of central importance. </a:t>
            </a:r>
          </a:p>
          <a:p>
            <a:pPr marL="514350" indent="-514350">
              <a:buFontTx/>
              <a:buNone/>
              <a:defRPr/>
            </a:pPr>
            <a:r>
              <a:rPr lang="en-US" sz="3600" dirty="0" smtClean="0">
                <a:latin typeface="Arial Narrow" pitchFamily="34" charset="0"/>
              </a:rPr>
              <a:t>-   Cancer of the prostate does not develop in males castrated before puberty.</a:t>
            </a:r>
          </a:p>
          <a:p>
            <a:pPr marL="514350" indent="-514350">
              <a:buFontTx/>
              <a:buNone/>
              <a:defRPr/>
            </a:pPr>
            <a:r>
              <a:rPr lang="en-US" sz="3600" dirty="0" smtClean="0">
                <a:latin typeface="Arial Narrow" pitchFamily="34" charset="0"/>
              </a:rPr>
              <a:t>-   Cancers regress in response to surgical or chemical castration</a:t>
            </a:r>
            <a:endParaRPr lang="ar-JO" sz="3600" dirty="0">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991600" cy="5638800"/>
          </a:xfrm>
        </p:spPr>
        <p:txBody>
          <a:bodyPr/>
          <a:lstStyle/>
          <a:p>
            <a:pPr>
              <a:buFontTx/>
              <a:buNone/>
              <a:defRPr/>
            </a:pPr>
            <a:r>
              <a:rPr lang="en-US" sz="3600" b="1" dirty="0" smtClean="0">
                <a:latin typeface="Arial Narrow" pitchFamily="34" charset="0"/>
              </a:rPr>
              <a:t>2. Heredity</a:t>
            </a:r>
            <a:r>
              <a:rPr lang="en-US" sz="3600" dirty="0" smtClean="0">
                <a:latin typeface="Arial Narrow" pitchFamily="34" charset="0"/>
              </a:rPr>
              <a:t> –</a:t>
            </a:r>
          </a:p>
          <a:p>
            <a:pPr>
              <a:buFontTx/>
              <a:buNone/>
              <a:defRPr/>
            </a:pPr>
            <a:r>
              <a:rPr lang="en-US" sz="3600" dirty="0" smtClean="0">
                <a:latin typeface="Arial Narrow" pitchFamily="34" charset="0"/>
              </a:rPr>
              <a:t>- There is an increased risk among </a:t>
            </a:r>
            <a:r>
              <a:rPr lang="en-US" sz="3600" u="sng" dirty="0" smtClean="0">
                <a:latin typeface="Arial Narrow" pitchFamily="34" charset="0"/>
              </a:rPr>
              <a:t>first-degree relatives </a:t>
            </a:r>
            <a:r>
              <a:rPr lang="en-US" sz="3600" dirty="0" smtClean="0">
                <a:latin typeface="Arial Narrow" pitchFamily="34" charset="0"/>
              </a:rPr>
              <a:t>of patients with prostate cancer. </a:t>
            </a:r>
          </a:p>
          <a:p>
            <a:pPr>
              <a:buFontTx/>
              <a:buNone/>
              <a:defRPr/>
            </a:pPr>
            <a:r>
              <a:rPr lang="en-US" sz="3600" dirty="0" smtClean="0">
                <a:latin typeface="Arial Narrow" pitchFamily="34" charset="0"/>
              </a:rPr>
              <a:t>- Incidence highest among </a:t>
            </a:r>
            <a:r>
              <a:rPr lang="en-US" sz="3600" u="sng" dirty="0" smtClean="0">
                <a:latin typeface="Arial Narrow" pitchFamily="34" charset="0"/>
              </a:rPr>
              <a:t>blacks</a:t>
            </a:r>
            <a:r>
              <a:rPr lang="en-US" sz="3600" dirty="0" smtClean="0">
                <a:latin typeface="Arial Narrow" pitchFamily="34" charset="0"/>
              </a:rPr>
              <a:t> and is also high in Scandinavian countries. </a:t>
            </a:r>
          </a:p>
          <a:p>
            <a:pPr>
              <a:buFontTx/>
              <a:buNone/>
              <a:defRPr/>
            </a:pPr>
            <a:endParaRPr lang="ar-JO" sz="3600" dirty="0">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lnSpcReduction="10000"/>
          </a:bodyPr>
          <a:lstStyle/>
          <a:p>
            <a:pPr>
              <a:buFontTx/>
              <a:buNone/>
              <a:defRPr/>
            </a:pPr>
            <a:r>
              <a:rPr lang="en-US" sz="3600" b="1" dirty="0" smtClean="0">
                <a:latin typeface="Arial Narrow" pitchFamily="34" charset="0"/>
              </a:rPr>
              <a:t>3. Environment</a:t>
            </a:r>
            <a:r>
              <a:rPr lang="en-US" sz="3600" dirty="0" smtClean="0">
                <a:latin typeface="Arial Narrow" pitchFamily="34" charset="0"/>
              </a:rPr>
              <a:t> </a:t>
            </a:r>
          </a:p>
          <a:p>
            <a:pPr>
              <a:buFontTx/>
              <a:buNone/>
              <a:defRPr/>
            </a:pPr>
            <a:r>
              <a:rPr lang="en-US" sz="3600" dirty="0" smtClean="0">
                <a:latin typeface="Arial Narrow" pitchFamily="34" charset="0"/>
              </a:rPr>
              <a:t>-  plays a role, as evidenced by the fact that in Japanese immigrants to the United States the incidence of the disease rises (although not to the level seen in native-born Americans).</a:t>
            </a:r>
          </a:p>
          <a:p>
            <a:pPr>
              <a:buFontTx/>
              <a:buNone/>
              <a:defRPr/>
            </a:pPr>
            <a:r>
              <a:rPr lang="en-US" sz="3600" dirty="0" smtClean="0">
                <a:latin typeface="Arial Narrow" pitchFamily="34" charset="0"/>
              </a:rPr>
              <a:t>-Also, as the </a:t>
            </a:r>
            <a:r>
              <a:rPr lang="en-US" sz="3600" b="1" u="sng" dirty="0" smtClean="0">
                <a:latin typeface="Arial Narrow" pitchFamily="34" charset="0"/>
              </a:rPr>
              <a:t>diet</a:t>
            </a:r>
            <a:r>
              <a:rPr lang="en-US" sz="3600" dirty="0" smtClean="0">
                <a:latin typeface="Arial Narrow" pitchFamily="34" charset="0"/>
              </a:rPr>
              <a:t> in Asia becomes more Westernized, the incidence of clinical prostate cancer in this region of the world appears to be increasing. However, the relationship between specific dietary components and prostate cancer risk is unclear.</a:t>
            </a:r>
          </a:p>
          <a:p>
            <a:pPr>
              <a:defRPr/>
            </a:pPr>
            <a:endParaRPr lang="ar-JO" dirty="0" smtClean="0"/>
          </a:p>
          <a:p>
            <a:pPr>
              <a:defRPr/>
            </a:pPr>
            <a:endParaRPr lang="ar-JO"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257800"/>
          </a:xfrm>
        </p:spPr>
        <p:txBody>
          <a:bodyPr/>
          <a:lstStyle/>
          <a:p>
            <a:pPr>
              <a:buFontTx/>
              <a:buNone/>
              <a:defRPr/>
            </a:pPr>
            <a:r>
              <a:rPr lang="en-US" sz="3600" b="1" dirty="0" smtClean="0">
                <a:latin typeface="Arial Narrow" pitchFamily="34" charset="0"/>
              </a:rPr>
              <a:t>4. Acquired somatic mutations</a:t>
            </a:r>
            <a:r>
              <a:rPr lang="en-US" sz="3600" dirty="0" smtClean="0">
                <a:latin typeface="Arial Narrow" pitchFamily="34" charset="0"/>
              </a:rPr>
              <a:t>, </a:t>
            </a:r>
          </a:p>
          <a:p>
            <a:pPr>
              <a:buFontTx/>
              <a:buChar char="-"/>
              <a:defRPr/>
            </a:pPr>
            <a:r>
              <a:rPr lang="en-US" sz="3600" dirty="0" smtClean="0">
                <a:latin typeface="Arial Narrow" pitchFamily="34" charset="0"/>
              </a:rPr>
              <a:t>androgen-regulated promoter of the </a:t>
            </a:r>
            <a:r>
              <a:rPr lang="en-US" sz="3600" i="1" dirty="0" smtClean="0">
                <a:latin typeface="Arial Narrow" pitchFamily="34" charset="0"/>
              </a:rPr>
              <a:t>TMPRSS2</a:t>
            </a:r>
            <a:r>
              <a:rPr lang="en-US" sz="3600" dirty="0" smtClean="0">
                <a:latin typeface="Arial Narrow" pitchFamily="34" charset="0"/>
              </a:rPr>
              <a:t> gene and the coding sequence of ETS family transcription factors (the most common being ERG). </a:t>
            </a:r>
          </a:p>
          <a:p>
            <a:pPr>
              <a:buFontTx/>
              <a:buChar char="-"/>
              <a:defRPr/>
            </a:pPr>
            <a:r>
              <a:rPr lang="en-US" sz="3600" dirty="0" smtClean="0">
                <a:latin typeface="Arial Narrow" pitchFamily="34" charset="0"/>
              </a:rPr>
              <a:t>-</a:t>
            </a:r>
            <a:r>
              <a:rPr lang="en-US" sz="3600" i="1" dirty="0" smtClean="0">
                <a:latin typeface="Arial Narrow" pitchFamily="34" charset="0"/>
              </a:rPr>
              <a:t> </a:t>
            </a:r>
            <a:r>
              <a:rPr lang="en-US" sz="3600" b="1" i="1" dirty="0" smtClean="0">
                <a:latin typeface="Arial Narrow" pitchFamily="34" charset="0"/>
              </a:rPr>
              <a:t>TMPRSS2-ETS</a:t>
            </a:r>
            <a:r>
              <a:rPr lang="en-US" sz="3600" dirty="0" smtClean="0">
                <a:latin typeface="Arial Narrow" pitchFamily="34" charset="0"/>
              </a:rPr>
              <a:t> fusion genes occur in approximately 40% to 50% of prostate cancers</a:t>
            </a:r>
            <a:endParaRPr lang="ar-JO" sz="3600" dirty="0" smtClean="0">
              <a:latin typeface="Arial Narrow" pitchFamily="34" charset="0"/>
            </a:endParaRPr>
          </a:p>
          <a:p>
            <a:pPr>
              <a:defRPr/>
            </a:pPr>
            <a:endParaRPr lang="ar-JO" sz="3600" dirty="0" smtClean="0">
              <a:latin typeface="Arial Narrow" pitchFamily="34" charset="0"/>
            </a:endParaRPr>
          </a:p>
          <a:p>
            <a:pPr>
              <a:defRPr/>
            </a:pPr>
            <a:endParaRPr lang="ar-J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257800"/>
          </a:xfrm>
        </p:spPr>
        <p:txBody>
          <a:bodyPr>
            <a:normAutofit/>
          </a:bodyPr>
          <a:lstStyle/>
          <a:p>
            <a:pPr>
              <a:buFontTx/>
              <a:buNone/>
              <a:defRPr/>
            </a:pPr>
            <a:r>
              <a:rPr lang="en-US" sz="3600" b="1" i="1" u="sng" dirty="0" smtClean="0">
                <a:latin typeface="Arial Narrow" pitchFamily="34" charset="0"/>
              </a:rPr>
              <a:t>Clinical Features </a:t>
            </a:r>
            <a:endParaRPr lang="en-US" sz="3600" dirty="0" smtClean="0">
              <a:latin typeface="Arial Narrow" pitchFamily="34" charset="0"/>
            </a:endParaRPr>
          </a:p>
          <a:p>
            <a:pPr>
              <a:buFontTx/>
              <a:buChar char="-"/>
              <a:defRPr/>
            </a:pPr>
            <a:r>
              <a:rPr lang="en-US" sz="3600" i="1" dirty="0" smtClean="0">
                <a:latin typeface="Arial Narrow" pitchFamily="34" charset="0"/>
              </a:rPr>
              <a:t>70% to 80% arise in peripheral glands</a:t>
            </a:r>
            <a:r>
              <a:rPr lang="en-US" sz="3600" dirty="0" smtClean="0">
                <a:latin typeface="Arial Narrow" pitchFamily="34" charset="0"/>
              </a:rPr>
              <a:t> </a:t>
            </a:r>
            <a:r>
              <a:rPr lang="en-US" sz="3600" dirty="0" smtClean="0">
                <a:latin typeface="Arial Narrow" pitchFamily="34" charset="0"/>
                <a:sym typeface="Wingdings" pitchFamily="2" charset="2"/>
              </a:rPr>
              <a:t></a:t>
            </a:r>
            <a:r>
              <a:rPr lang="en-US" sz="3600" u="sng" dirty="0" smtClean="0">
                <a:latin typeface="Arial Narrow" pitchFamily="34" charset="0"/>
              </a:rPr>
              <a:t>palpable</a:t>
            </a:r>
            <a:r>
              <a:rPr lang="en-US" sz="3600" dirty="0" smtClean="0">
                <a:latin typeface="Arial Narrow" pitchFamily="34" charset="0"/>
              </a:rPr>
              <a:t> on digital rectal examination.</a:t>
            </a:r>
          </a:p>
          <a:p>
            <a:pPr>
              <a:buFontTx/>
              <a:buChar char="-"/>
              <a:defRPr/>
            </a:pPr>
            <a:r>
              <a:rPr lang="en-US" sz="3600" dirty="0" smtClean="0">
                <a:latin typeface="Arial Narrow" pitchFamily="34" charset="0"/>
              </a:rPr>
              <a:t>asymptomatic lesions are discovered on needle biopsy to investigate elevated serum </a:t>
            </a:r>
            <a:r>
              <a:rPr lang="en-US" sz="3600" u="sng" dirty="0" smtClean="0">
                <a:latin typeface="Arial Narrow" pitchFamily="34" charset="0"/>
              </a:rPr>
              <a:t>prostate-specific antigen (PSA) level </a:t>
            </a:r>
          </a:p>
          <a:p>
            <a:pPr>
              <a:buFontTx/>
              <a:buChar char="-"/>
              <a:defRPr/>
            </a:pPr>
            <a:r>
              <a:rPr lang="en-US" sz="3600" u="sng" dirty="0" smtClean="0">
                <a:latin typeface="Arial Narrow" pitchFamily="34" charset="0"/>
              </a:rPr>
              <a:t>Bone metastases</a:t>
            </a:r>
            <a:r>
              <a:rPr lang="en-US" sz="3600" dirty="0" smtClean="0">
                <a:latin typeface="Arial Narrow" pitchFamily="34" charset="0"/>
              </a:rPr>
              <a:t> (axial skeleton,) typically cause </a:t>
            </a:r>
            <a:r>
              <a:rPr lang="en-US" sz="3600" b="1" dirty="0" err="1" smtClean="0">
                <a:latin typeface="Arial Narrow" pitchFamily="34" charset="0"/>
              </a:rPr>
              <a:t>osteoblastic</a:t>
            </a:r>
            <a:r>
              <a:rPr lang="en-US" sz="3600" dirty="0" smtClean="0">
                <a:latin typeface="Arial Narrow" pitchFamily="34" charset="0"/>
              </a:rPr>
              <a:t> (bone-producing) lesions that can be detected on </a:t>
            </a:r>
            <a:r>
              <a:rPr lang="en-US" sz="3600" i="1" dirty="0" smtClean="0">
                <a:latin typeface="Arial Narrow" pitchFamily="34" charset="0"/>
              </a:rPr>
              <a:t>radionuclide bone scans</a:t>
            </a:r>
            <a:endParaRPr lang="ar-JO" sz="3600" dirty="0">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638800"/>
          </a:xfrm>
        </p:spPr>
        <p:txBody>
          <a:bodyPr>
            <a:normAutofit/>
          </a:bodyPr>
          <a:lstStyle/>
          <a:p>
            <a:pPr>
              <a:buFontTx/>
              <a:buNone/>
              <a:defRPr/>
            </a:pPr>
            <a:r>
              <a:rPr lang="en-US" sz="3200" b="1" u="sng" dirty="0" smtClean="0">
                <a:latin typeface="Arial Narrow" pitchFamily="34" charset="0"/>
              </a:rPr>
              <a:t>5. The development of cancer in one testis </a:t>
            </a:r>
            <a:r>
              <a:rPr lang="en-US" sz="3200" dirty="0" smtClean="0">
                <a:latin typeface="Arial Narrow" pitchFamily="34" charset="0"/>
              </a:rPr>
              <a:t>markedly increased risk of </a:t>
            </a:r>
            <a:r>
              <a:rPr lang="en-US" sz="3200" dirty="0" err="1" smtClean="0">
                <a:latin typeface="Arial Narrow" pitchFamily="34" charset="0"/>
              </a:rPr>
              <a:t>neoplasia</a:t>
            </a:r>
            <a:r>
              <a:rPr lang="en-US" sz="3200" dirty="0" smtClean="0">
                <a:latin typeface="Arial Narrow" pitchFamily="34" charset="0"/>
              </a:rPr>
              <a:t> in the </a:t>
            </a:r>
            <a:r>
              <a:rPr lang="en-US" sz="3200" dirty="0" err="1" smtClean="0">
                <a:latin typeface="Arial Narrow" pitchFamily="34" charset="0"/>
              </a:rPr>
              <a:t>contralateral</a:t>
            </a:r>
            <a:r>
              <a:rPr lang="en-US" sz="3200" dirty="0" smtClean="0">
                <a:latin typeface="Arial Narrow" pitchFamily="34" charset="0"/>
              </a:rPr>
              <a:t> testis. </a:t>
            </a:r>
          </a:p>
          <a:p>
            <a:pPr>
              <a:buFontTx/>
              <a:buNone/>
              <a:defRPr/>
            </a:pPr>
            <a:r>
              <a:rPr lang="en-US" sz="2800" b="1" u="sng" dirty="0" smtClean="0">
                <a:latin typeface="Arial Narrow" pitchFamily="34" charset="0"/>
              </a:rPr>
              <a:t>6. An </a:t>
            </a:r>
            <a:r>
              <a:rPr lang="en-US" sz="2800" b="1" u="sng" dirty="0" err="1" smtClean="0">
                <a:latin typeface="Arial Narrow" pitchFamily="34" charset="0"/>
              </a:rPr>
              <a:t>isochromosome</a:t>
            </a:r>
            <a:r>
              <a:rPr lang="en-US" sz="2800" b="1" u="sng" dirty="0" smtClean="0">
                <a:latin typeface="Arial Narrow" pitchFamily="34" charset="0"/>
              </a:rPr>
              <a:t> of the short arm of chromosome 12, </a:t>
            </a:r>
            <a:r>
              <a:rPr lang="en-US" sz="2800" b="1" u="sng" dirty="0" err="1" smtClean="0">
                <a:latin typeface="Arial Narrow" pitchFamily="34" charset="0"/>
              </a:rPr>
              <a:t>i</a:t>
            </a:r>
            <a:r>
              <a:rPr lang="en-US" sz="2800" b="1" u="sng" dirty="0" smtClean="0">
                <a:latin typeface="Arial Narrow" pitchFamily="34" charset="0"/>
              </a:rPr>
              <a:t>(12p</a:t>
            </a:r>
            <a:r>
              <a:rPr lang="en-US" sz="3200" dirty="0" smtClean="0">
                <a:latin typeface="Arial Narrow" pitchFamily="34" charset="0"/>
              </a:rPr>
              <a:t>), is found in virtually all </a:t>
            </a:r>
            <a:r>
              <a:rPr lang="en-US" sz="3200" u="sng" dirty="0" smtClean="0">
                <a:latin typeface="Arial Narrow" pitchFamily="34" charset="0"/>
              </a:rPr>
              <a:t>germ</a:t>
            </a:r>
            <a:r>
              <a:rPr lang="en-US" sz="3200" dirty="0" smtClean="0">
                <a:latin typeface="Arial Narrow" pitchFamily="34" charset="0"/>
              </a:rPr>
              <a:t> cell tumors, regardless of their </a:t>
            </a:r>
            <a:r>
              <a:rPr lang="en-US" sz="3200" dirty="0" err="1" smtClean="0">
                <a:latin typeface="Arial Narrow" pitchFamily="34" charset="0"/>
              </a:rPr>
              <a:t>histologic</a:t>
            </a:r>
            <a:r>
              <a:rPr lang="en-US" sz="3200" dirty="0" smtClean="0">
                <a:latin typeface="Arial Narrow" pitchFamily="34" charset="0"/>
              </a:rPr>
              <a:t> type. </a:t>
            </a:r>
          </a:p>
          <a:p>
            <a:pPr>
              <a:buFontTx/>
              <a:buNone/>
              <a:defRPr/>
            </a:pPr>
            <a:r>
              <a:rPr lang="en-US" sz="3200" dirty="0" smtClean="0">
                <a:latin typeface="Arial Narrow" pitchFamily="34" charset="0"/>
              </a:rPr>
              <a:t>7.  Most testicular tumors in </a:t>
            </a:r>
            <a:r>
              <a:rPr lang="en-US" sz="3200" dirty="0" err="1" smtClean="0">
                <a:latin typeface="Arial Narrow" pitchFamily="34" charset="0"/>
              </a:rPr>
              <a:t>postpubertal</a:t>
            </a:r>
            <a:r>
              <a:rPr lang="en-US" sz="3200" dirty="0" smtClean="0">
                <a:latin typeface="Arial Narrow" pitchFamily="34" charset="0"/>
              </a:rPr>
              <a:t> males arise from the </a:t>
            </a:r>
            <a:r>
              <a:rPr lang="en-US" sz="3200" u="sng" dirty="0" smtClean="0">
                <a:latin typeface="Arial Narrow" pitchFamily="34" charset="0"/>
              </a:rPr>
              <a:t>in situ </a:t>
            </a:r>
            <a:r>
              <a:rPr lang="en-US" sz="3200" dirty="0" smtClean="0">
                <a:latin typeface="Arial Narrow" pitchFamily="34" charset="0"/>
              </a:rPr>
              <a:t>lesion </a:t>
            </a:r>
            <a:r>
              <a:rPr lang="en-US" sz="3200" b="1" i="1" u="sng" dirty="0" err="1" smtClean="0">
                <a:solidFill>
                  <a:schemeClr val="accent4"/>
                </a:solidFill>
                <a:latin typeface="Arial Narrow" pitchFamily="34" charset="0"/>
              </a:rPr>
              <a:t>intratubular</a:t>
            </a:r>
            <a:r>
              <a:rPr lang="en-US" sz="3200" b="1" i="1" u="sng" dirty="0" smtClean="0">
                <a:solidFill>
                  <a:schemeClr val="accent4"/>
                </a:solidFill>
                <a:latin typeface="Arial Narrow" pitchFamily="34" charset="0"/>
              </a:rPr>
              <a:t> germ cell </a:t>
            </a:r>
            <a:r>
              <a:rPr lang="en-US" sz="3200" b="1" i="1" u="sng" dirty="0" err="1" smtClean="0">
                <a:solidFill>
                  <a:schemeClr val="accent4"/>
                </a:solidFill>
                <a:latin typeface="Arial Narrow" pitchFamily="34" charset="0"/>
              </a:rPr>
              <a:t>neoplasia</a:t>
            </a:r>
            <a:r>
              <a:rPr lang="en-US" sz="3200" i="1" u="sng" dirty="0" smtClean="0">
                <a:solidFill>
                  <a:schemeClr val="accent4"/>
                </a:solidFill>
                <a:latin typeface="Arial Narrow" pitchFamily="34" charset="0"/>
              </a:rPr>
              <a:t>; </a:t>
            </a:r>
            <a:r>
              <a:rPr lang="en-US" sz="3200" dirty="0" smtClean="0">
                <a:latin typeface="Arial Narrow" pitchFamily="34" charset="0"/>
              </a:rPr>
              <a:t>present in conditions associated with a high risk of developing germ cell tumors (e.g., </a:t>
            </a:r>
            <a:r>
              <a:rPr lang="en-US" sz="3200" dirty="0" err="1" smtClean="0">
                <a:latin typeface="Arial Narrow" pitchFamily="34" charset="0"/>
              </a:rPr>
              <a:t>cryptorchidism</a:t>
            </a:r>
            <a:r>
              <a:rPr lang="en-US" sz="3200" dirty="0" smtClean="0">
                <a:latin typeface="Arial Narrow" pitchFamily="34" charset="0"/>
              </a:rPr>
              <a:t>, </a:t>
            </a:r>
            <a:r>
              <a:rPr lang="en-US" sz="3200" dirty="0" err="1" smtClean="0">
                <a:latin typeface="Arial Narrow" pitchFamily="34" charset="0"/>
              </a:rPr>
              <a:t>dysgenetic</a:t>
            </a:r>
            <a:r>
              <a:rPr lang="en-US" sz="3200" dirty="0" smtClean="0">
                <a:latin typeface="Arial Narrow" pitchFamily="34" charset="0"/>
              </a:rPr>
              <a:t> gonads</a:t>
            </a:r>
          </a:p>
          <a:p>
            <a:pPr>
              <a:buFontTx/>
              <a:buNone/>
              <a:defRPr/>
            </a:pPr>
            <a:endParaRPr lang="en-US" sz="3200" dirty="0" smtClean="0">
              <a:latin typeface="Arial Narrow" pitchFamily="34" charset="0"/>
            </a:endParaRPr>
          </a:p>
          <a:p>
            <a:pPr>
              <a:defRPr/>
            </a:pPr>
            <a:endParaRPr lang="ar-JO"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791200"/>
          </a:xfrm>
        </p:spPr>
        <p:txBody>
          <a:bodyPr/>
          <a:lstStyle/>
          <a:p>
            <a:pPr>
              <a:buFontTx/>
              <a:buNone/>
              <a:defRPr/>
            </a:pPr>
            <a:r>
              <a:rPr lang="en-US" sz="3600" u="sng" dirty="0" smtClean="0">
                <a:latin typeface="Arial Narrow" pitchFamily="34" charset="0"/>
              </a:rPr>
              <a:t>Testicular germ cell tumors are </a:t>
            </a:r>
            <a:r>
              <a:rPr lang="en-US" sz="3600" u="sng" dirty="0" err="1" smtClean="0">
                <a:latin typeface="Arial Narrow" pitchFamily="34" charset="0"/>
              </a:rPr>
              <a:t>subclassified</a:t>
            </a:r>
            <a:r>
              <a:rPr lang="en-US" sz="3600" u="sng" dirty="0" smtClean="0">
                <a:latin typeface="Arial Narrow" pitchFamily="34" charset="0"/>
              </a:rPr>
              <a:t> into:</a:t>
            </a:r>
          </a:p>
          <a:p>
            <a:pPr>
              <a:buFontTx/>
              <a:buNone/>
              <a:defRPr/>
            </a:pPr>
            <a:r>
              <a:rPr lang="en-US" sz="3600" b="1" dirty="0" smtClean="0">
                <a:latin typeface="Arial Narrow" pitchFamily="34" charset="0"/>
              </a:rPr>
              <a:t>I.  </a:t>
            </a:r>
            <a:r>
              <a:rPr lang="en-US" sz="3600" b="1" dirty="0" err="1" smtClean="0">
                <a:latin typeface="Arial Narrow" pitchFamily="34" charset="0"/>
              </a:rPr>
              <a:t>Seminomas</a:t>
            </a:r>
            <a:r>
              <a:rPr lang="en-US" sz="3600" b="1" dirty="0" smtClean="0">
                <a:latin typeface="Arial Narrow" pitchFamily="34" charset="0"/>
              </a:rPr>
              <a:t>  </a:t>
            </a:r>
          </a:p>
          <a:p>
            <a:pPr marL="514350" indent="-514350">
              <a:buFontTx/>
              <a:buNone/>
              <a:defRPr/>
            </a:pPr>
            <a:r>
              <a:rPr lang="en-US" sz="3600" b="1" dirty="0" smtClean="0">
                <a:latin typeface="Arial Narrow" pitchFamily="34" charset="0"/>
              </a:rPr>
              <a:t>II. Non-</a:t>
            </a:r>
            <a:r>
              <a:rPr lang="en-US" sz="3600" b="1" dirty="0" err="1" smtClean="0">
                <a:latin typeface="Arial Narrow" pitchFamily="34" charset="0"/>
              </a:rPr>
              <a:t>seminomatous</a:t>
            </a:r>
            <a:r>
              <a:rPr lang="en-US" sz="3600" b="1" dirty="0" smtClean="0">
                <a:latin typeface="Arial Narrow" pitchFamily="34" charset="0"/>
              </a:rPr>
              <a:t> germ cell tumors(NSGCT</a:t>
            </a:r>
            <a:r>
              <a:rPr lang="en-US" sz="3600" dirty="0" smtClean="0">
                <a:latin typeface="Arial Narrow" pitchFamily="34" charset="0"/>
              </a:rPr>
              <a:t>) </a:t>
            </a:r>
          </a:p>
          <a:p>
            <a:pPr>
              <a:buFontTx/>
              <a:buNone/>
              <a:defRPr/>
            </a:pPr>
            <a:r>
              <a:rPr lang="en-US" sz="3600" dirty="0" smtClean="0">
                <a:latin typeface="Arial Narrow" pitchFamily="34" charset="0"/>
              </a:rPr>
              <a:t>-   The </a:t>
            </a:r>
            <a:r>
              <a:rPr lang="en-US" sz="3600" dirty="0" err="1" smtClean="0">
                <a:latin typeface="Arial Narrow" pitchFamily="34" charset="0"/>
              </a:rPr>
              <a:t>histologic</a:t>
            </a:r>
            <a:r>
              <a:rPr lang="en-US" sz="3600" dirty="0" smtClean="0">
                <a:latin typeface="Arial Narrow" pitchFamily="34" charset="0"/>
              </a:rPr>
              <a:t> appearances may be: </a:t>
            </a:r>
          </a:p>
          <a:p>
            <a:pPr marL="514350" indent="-514350">
              <a:buFontTx/>
              <a:buNone/>
              <a:defRPr/>
            </a:pPr>
            <a:r>
              <a:rPr lang="en-US" sz="3600" b="1" dirty="0" smtClean="0">
                <a:latin typeface="Arial Narrow" pitchFamily="34" charset="0"/>
              </a:rPr>
              <a:t>1.   </a:t>
            </a:r>
            <a:r>
              <a:rPr lang="en-US" sz="3600" dirty="0" smtClean="0">
                <a:latin typeface="Arial Narrow" pitchFamily="34" charset="0"/>
              </a:rPr>
              <a:t>Pure (i.e., composed of a single </a:t>
            </a:r>
            <a:r>
              <a:rPr lang="en-US" sz="3600" dirty="0" err="1" smtClean="0">
                <a:latin typeface="Arial Narrow" pitchFamily="34" charset="0"/>
              </a:rPr>
              <a:t>histologic</a:t>
            </a:r>
            <a:r>
              <a:rPr lang="en-US" sz="3600" dirty="0" smtClean="0">
                <a:latin typeface="Arial Narrow" pitchFamily="34" charset="0"/>
              </a:rPr>
              <a:t> type 60% of cases) </a:t>
            </a:r>
          </a:p>
          <a:p>
            <a:pPr marL="514350" indent="-514350">
              <a:buFontTx/>
              <a:buNone/>
              <a:defRPr/>
            </a:pPr>
            <a:r>
              <a:rPr lang="en-US" sz="3600" dirty="0" smtClean="0">
                <a:latin typeface="Arial Narrow" pitchFamily="34" charset="0"/>
              </a:rPr>
              <a:t>2.   Mixed (seen in 40% of cases). </a:t>
            </a:r>
          </a:p>
          <a:p>
            <a:pPr marL="514350" indent="-514350">
              <a:buFontTx/>
              <a:buNone/>
              <a:defRPr/>
            </a:pPr>
            <a:endParaRPr lang="en-US" sz="3600" dirty="0" smtClean="0">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5715000"/>
          </a:xfrm>
        </p:spPr>
        <p:txBody>
          <a:bodyPr>
            <a:normAutofit lnSpcReduction="10000"/>
          </a:bodyPr>
          <a:lstStyle/>
          <a:p>
            <a:pPr marL="514350" indent="-514350">
              <a:buFontTx/>
              <a:buNone/>
              <a:defRPr/>
            </a:pPr>
            <a:r>
              <a:rPr lang="en-US" sz="3600" b="1" i="1" u="sng" dirty="0" smtClean="0">
                <a:latin typeface="Arial Narrow" pitchFamily="34" charset="0"/>
              </a:rPr>
              <a:t>I. </a:t>
            </a:r>
            <a:r>
              <a:rPr lang="en-US" sz="3600" b="1" i="1" u="sng" dirty="0" err="1" smtClean="0">
                <a:latin typeface="Arial Narrow" pitchFamily="34" charset="0"/>
              </a:rPr>
              <a:t>Seminomas</a:t>
            </a:r>
            <a:r>
              <a:rPr lang="en-US" sz="3600" b="1" i="1" dirty="0" smtClean="0">
                <a:latin typeface="Arial Narrow" pitchFamily="34" charset="0"/>
              </a:rPr>
              <a:t>,</a:t>
            </a:r>
          </a:p>
          <a:p>
            <a:pPr marL="514350" indent="-514350">
              <a:buFontTx/>
              <a:buNone/>
              <a:defRPr/>
            </a:pPr>
            <a:r>
              <a:rPr lang="en-US" sz="3600" b="1" dirty="0" smtClean="0">
                <a:latin typeface="Arial Narrow" pitchFamily="34" charset="0"/>
              </a:rPr>
              <a:t>-    Make up 30-40% of all testicular tumors</a:t>
            </a:r>
          </a:p>
          <a:p>
            <a:pPr marL="742950" indent="-742950">
              <a:buNone/>
              <a:defRPr/>
            </a:pPr>
            <a:endParaRPr lang="en-US" sz="3600" b="1" dirty="0" smtClean="0">
              <a:latin typeface="Arial Narrow" pitchFamily="34" charset="0"/>
            </a:endParaRPr>
          </a:p>
          <a:p>
            <a:pPr marL="742950" indent="-742950">
              <a:buFontTx/>
              <a:buNone/>
              <a:defRPr/>
            </a:pPr>
            <a:r>
              <a:rPr lang="en-US" sz="3600" b="1" dirty="0" smtClean="0">
                <a:latin typeface="Arial Narrow" pitchFamily="34" charset="0"/>
              </a:rPr>
              <a:t>-  90% of the cases</a:t>
            </a:r>
          </a:p>
          <a:p>
            <a:pPr marL="514350" indent="-514350">
              <a:buNone/>
              <a:defRPr/>
            </a:pPr>
            <a:r>
              <a:rPr lang="en-US" sz="3600" b="1" dirty="0" smtClean="0">
                <a:latin typeface="Arial Narrow" pitchFamily="34" charset="0"/>
              </a:rPr>
              <a:t>-  fourth decade of life</a:t>
            </a:r>
          </a:p>
          <a:p>
            <a:pPr marL="514350" indent="-514350">
              <a:buFontTx/>
              <a:buNone/>
              <a:defRPr/>
            </a:pPr>
            <a:r>
              <a:rPr lang="en-US" sz="3600" b="1" dirty="0" smtClean="0">
                <a:latin typeface="Arial Narrow" pitchFamily="34" charset="0"/>
              </a:rPr>
              <a:t>-  rare in </a:t>
            </a:r>
            <a:r>
              <a:rPr lang="en-US" sz="3600" b="1" dirty="0" err="1" smtClean="0">
                <a:latin typeface="Arial Narrow" pitchFamily="34" charset="0"/>
              </a:rPr>
              <a:t>prepubertal</a:t>
            </a:r>
            <a:r>
              <a:rPr lang="en-US" sz="3600" b="1" dirty="0" smtClean="0">
                <a:latin typeface="Arial Narrow" pitchFamily="34" charset="0"/>
              </a:rPr>
              <a:t> children </a:t>
            </a:r>
          </a:p>
          <a:p>
            <a:pPr marL="514350" indent="-514350">
              <a:buFontTx/>
              <a:buNone/>
              <a:defRPr/>
            </a:pPr>
            <a:r>
              <a:rPr lang="en-US" sz="3600" b="1" dirty="0" smtClean="0">
                <a:latin typeface="Arial Narrow" pitchFamily="34" charset="0"/>
              </a:rPr>
              <a:t>-  progressive painless enlargement of the testis  </a:t>
            </a:r>
          </a:p>
          <a:p>
            <a:pPr marL="514350" indent="-514350">
              <a:buFontTx/>
              <a:buNone/>
              <a:defRPr/>
            </a:pPr>
            <a:r>
              <a:rPr lang="en-US" sz="3600" b="1" dirty="0" smtClean="0">
                <a:latin typeface="Arial Narrow" pitchFamily="34" charset="0"/>
              </a:rPr>
              <a:t>-  </a:t>
            </a:r>
            <a:r>
              <a:rPr lang="en-US" sz="3600" b="1" dirty="0" err="1" smtClean="0">
                <a:latin typeface="Arial Narrow" pitchFamily="34" charset="0"/>
              </a:rPr>
              <a:t>histologically</a:t>
            </a:r>
            <a:r>
              <a:rPr lang="en-US" sz="3600" b="1" dirty="0" smtClean="0">
                <a:latin typeface="Arial Narrow" pitchFamily="34" charset="0"/>
              </a:rPr>
              <a:t> identical to ovarian </a:t>
            </a:r>
            <a:r>
              <a:rPr lang="en-US" sz="3600" b="1" dirty="0" err="1" smtClean="0">
                <a:latin typeface="Arial Narrow" pitchFamily="34" charset="0"/>
              </a:rPr>
              <a:t>dysgerminomas</a:t>
            </a:r>
            <a:r>
              <a:rPr lang="en-US" sz="3600" b="1" dirty="0" smtClean="0">
                <a:latin typeface="Arial Narrow" pitchFamily="34" charset="0"/>
              </a:rPr>
              <a:t> and to </a:t>
            </a:r>
            <a:r>
              <a:rPr lang="en-US" sz="3600" b="1" dirty="0" err="1" smtClean="0">
                <a:latin typeface="Arial Narrow" pitchFamily="34" charset="0"/>
              </a:rPr>
              <a:t>germinomas</a:t>
            </a:r>
            <a:r>
              <a:rPr lang="en-US" sz="3600" b="1" dirty="0" smtClean="0">
                <a:latin typeface="Arial Narrow" pitchFamily="34" charset="0"/>
              </a:rPr>
              <a:t> occurring in the CNS and other </a:t>
            </a:r>
            <a:r>
              <a:rPr lang="en-US" sz="3600" b="1" dirty="0" err="1" smtClean="0">
                <a:latin typeface="Arial Narrow" pitchFamily="34" charset="0"/>
              </a:rPr>
              <a:t>extragonadal</a:t>
            </a:r>
            <a:r>
              <a:rPr lang="en-US" sz="3600" b="1" dirty="0" smtClean="0">
                <a:latin typeface="Arial Narrow" pitchFamily="34" charset="0"/>
              </a:rPr>
              <a:t> sites. </a:t>
            </a:r>
            <a:endParaRPr lang="ar-JO" sz="3600" b="1" dirty="0" smtClean="0">
              <a:latin typeface="Arial Narrow" pitchFamily="34" charset="0"/>
            </a:endParaRPr>
          </a:p>
          <a:p>
            <a:pPr marL="514350" indent="-514350">
              <a:buFontTx/>
              <a:buChar char="-"/>
              <a:defRPr/>
            </a:pPr>
            <a:endParaRPr lang="en-US" sz="3600" b="1" dirty="0" smtClean="0">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991600" cy="6324600"/>
          </a:xfrm>
        </p:spPr>
        <p:txBody>
          <a:bodyPr>
            <a:normAutofit/>
          </a:bodyPr>
          <a:lstStyle/>
          <a:p>
            <a:pPr>
              <a:buFontTx/>
              <a:buNone/>
              <a:defRPr/>
            </a:pPr>
            <a:r>
              <a:rPr lang="en-US" sz="4800" b="1" i="1" u="sng" dirty="0" smtClean="0">
                <a:latin typeface="Arial Narrow" pitchFamily="34" charset="0"/>
              </a:rPr>
              <a:t>MORPHOLOGY </a:t>
            </a:r>
          </a:p>
          <a:p>
            <a:pPr marL="514350" indent="-514350">
              <a:buFontTx/>
              <a:buNone/>
              <a:defRPr/>
            </a:pPr>
            <a:r>
              <a:rPr lang="en-US" sz="4800" u="sng" dirty="0" smtClean="0">
                <a:latin typeface="Arial Narrow" pitchFamily="34" charset="0"/>
              </a:rPr>
              <a:t>Gross  </a:t>
            </a:r>
          </a:p>
          <a:p>
            <a:pPr marL="514350" indent="-514350">
              <a:buFontTx/>
              <a:buNone/>
              <a:defRPr/>
            </a:pPr>
            <a:r>
              <a:rPr lang="en-US" sz="4800" dirty="0" smtClean="0">
                <a:latin typeface="Arial Narrow" pitchFamily="34" charset="0"/>
              </a:rPr>
              <a:t>-    soft, well-demarcated tumors</a:t>
            </a:r>
            <a:endParaRPr lang="ar-JO" sz="4800" dirty="0" smtClean="0">
              <a:latin typeface="Arial Narrow" pitchFamily="34" charset="0"/>
            </a:endParaRPr>
          </a:p>
          <a:p>
            <a:pPr>
              <a:buFontTx/>
              <a:buChar char="-"/>
              <a:defRPr/>
            </a:pPr>
            <a:r>
              <a:rPr lang="en-US" sz="4800" dirty="0" smtClean="0">
                <a:latin typeface="Arial Narrow" pitchFamily="34" charset="0"/>
              </a:rPr>
              <a:t>usually </a:t>
            </a:r>
            <a:r>
              <a:rPr lang="en-US" sz="4800" u="sng" dirty="0" smtClean="0">
                <a:latin typeface="Arial Narrow" pitchFamily="34" charset="0"/>
              </a:rPr>
              <a:t>without hemorrhage.</a:t>
            </a:r>
          </a:p>
          <a:p>
            <a:pPr marL="742950" indent="-742950">
              <a:buFontTx/>
              <a:buChar char="-"/>
              <a:defRPr/>
            </a:pPr>
            <a:endParaRPr lang="en-US" sz="4800" dirty="0" smtClean="0">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lgn="ctr">
              <a:buFontTx/>
              <a:buNone/>
              <a:defRPr/>
            </a:pPr>
            <a:r>
              <a:rPr lang="en-US" sz="4400" b="1" dirty="0" smtClean="0">
                <a:latin typeface="Arial Narrow" pitchFamily="34" charset="0"/>
              </a:rPr>
              <a:t>2. </a:t>
            </a:r>
            <a:r>
              <a:rPr lang="en-US" sz="4400" b="1" dirty="0" err="1" smtClean="0">
                <a:latin typeface="Arial Narrow" pitchFamily="34" charset="0"/>
              </a:rPr>
              <a:t>Embryonal</a:t>
            </a:r>
            <a:r>
              <a:rPr lang="en-US" sz="4400" b="1" dirty="0" smtClean="0">
                <a:latin typeface="Arial Narrow" pitchFamily="34" charset="0"/>
              </a:rPr>
              <a:t> carcinomas</a:t>
            </a:r>
            <a:r>
              <a:rPr lang="en-US" sz="4400" dirty="0" smtClean="0">
                <a:latin typeface="Arial Narrow" pitchFamily="34" charset="0"/>
              </a:rPr>
              <a:t> :</a:t>
            </a:r>
          </a:p>
          <a:p>
            <a:pPr>
              <a:buFontTx/>
              <a:buChar char="-"/>
              <a:defRPr/>
            </a:pPr>
            <a:r>
              <a:rPr lang="en-US" sz="4400" dirty="0" smtClean="0">
                <a:latin typeface="Arial Narrow" pitchFamily="34" charset="0"/>
              </a:rPr>
              <a:t>Are ill-defined, invasive masses containing foci of hemorrhage and necrosis </a:t>
            </a:r>
          </a:p>
          <a:p>
            <a:pPr>
              <a:buFontTx/>
              <a:buNone/>
              <a:defRPr/>
            </a:pPr>
            <a:r>
              <a:rPr lang="en-US" sz="4400" u="sng" dirty="0" smtClean="0">
                <a:latin typeface="Arial Narrow" pitchFamily="34" charset="0"/>
              </a:rPr>
              <a:t>Microscopically</a:t>
            </a:r>
          </a:p>
          <a:p>
            <a:pPr>
              <a:buFontTx/>
              <a:buNone/>
              <a:defRPr/>
            </a:pPr>
            <a:r>
              <a:rPr lang="en-US" sz="4400" dirty="0" smtClean="0">
                <a:latin typeface="Arial Narrow" pitchFamily="34" charset="0"/>
              </a:rPr>
              <a:t> The tumor cells are large and primitive-looking. The cytoplasm is  basophilic. </a:t>
            </a:r>
          </a:p>
          <a:p>
            <a:pPr>
              <a:buFontTx/>
              <a:buNone/>
              <a:defRPr/>
            </a:pPr>
            <a:endParaRPr lang="en-US" sz="4400" dirty="0" smtClean="0">
              <a:latin typeface="Arial Narrow" pitchFamily="34" charset="0"/>
            </a:endParaRPr>
          </a:p>
          <a:p>
            <a:pPr marL="742950" indent="-742950">
              <a:buFontTx/>
              <a:buNone/>
              <a:defRPr/>
            </a:pPr>
            <a:r>
              <a:rPr lang="en-US" sz="4400" dirty="0" smtClean="0">
                <a:latin typeface="Arial Narrow"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19800"/>
          </a:xfrm>
        </p:spPr>
        <p:txBody>
          <a:bodyPr>
            <a:normAutofit/>
          </a:bodyPr>
          <a:lstStyle/>
          <a:p>
            <a:pPr algn="ctr">
              <a:buFontTx/>
              <a:buNone/>
              <a:defRPr/>
            </a:pPr>
            <a:r>
              <a:rPr lang="en-US" sz="4000" b="1" u="sng" dirty="0" smtClean="0">
                <a:latin typeface="Arial Narrow" pitchFamily="34" charset="0"/>
              </a:rPr>
              <a:t>3. Yolk sac tumors</a:t>
            </a:r>
          </a:p>
          <a:p>
            <a:pPr>
              <a:buFontTx/>
              <a:buNone/>
              <a:defRPr/>
            </a:pPr>
            <a:r>
              <a:rPr lang="en-US" sz="4000" b="1" dirty="0" smtClean="0">
                <a:latin typeface="Arial Narrow" pitchFamily="34" charset="0"/>
              </a:rPr>
              <a:t>-  </a:t>
            </a:r>
            <a:r>
              <a:rPr lang="en-US" sz="4000" dirty="0" smtClean="0">
                <a:latin typeface="Arial Narrow" pitchFamily="34" charset="0"/>
              </a:rPr>
              <a:t>the most common primary testicular neoplasm in </a:t>
            </a:r>
            <a:r>
              <a:rPr lang="en-US" sz="4000" b="1" dirty="0" smtClean="0">
                <a:latin typeface="Arial Narrow" pitchFamily="34" charset="0"/>
              </a:rPr>
              <a:t>children</a:t>
            </a:r>
            <a:r>
              <a:rPr lang="en-US" sz="4000" dirty="0" smtClean="0">
                <a:latin typeface="Arial Narrow" pitchFamily="34" charset="0"/>
              </a:rPr>
              <a:t> younger than 3 yr.</a:t>
            </a:r>
          </a:p>
          <a:p>
            <a:pPr>
              <a:buFontTx/>
              <a:buChar char="-"/>
              <a:defRPr/>
            </a:pPr>
            <a:r>
              <a:rPr lang="en-US" sz="4000" dirty="0" smtClean="0">
                <a:latin typeface="Arial Narrow" pitchFamily="34" charset="0"/>
              </a:rPr>
              <a:t>In adults, yolk sac tumors have a worse prognosis</a:t>
            </a:r>
          </a:p>
          <a:p>
            <a:pPr>
              <a:buFontTx/>
              <a:buChar char="-"/>
              <a:defRPr/>
            </a:pPr>
            <a:r>
              <a:rPr lang="en-US" sz="4000" dirty="0" smtClean="0">
                <a:latin typeface="Arial Narrow" pitchFamily="34" charset="0"/>
              </a:rPr>
              <a:t>In </a:t>
            </a:r>
            <a:r>
              <a:rPr lang="en-US" sz="4000" dirty="0" err="1" smtClean="0">
                <a:latin typeface="Arial Narrow" pitchFamily="34" charset="0"/>
              </a:rPr>
              <a:t>nonseminomatous</a:t>
            </a:r>
            <a:r>
              <a:rPr lang="en-US" sz="4000" dirty="0" smtClean="0">
                <a:latin typeface="Arial Narrow" pitchFamily="34" charset="0"/>
              </a:rPr>
              <a:t> germ cell tumors, the incidence of yolk sac elements is 80% (mixed).</a:t>
            </a:r>
          </a:p>
          <a:p>
            <a:pPr>
              <a:buFontTx/>
              <a:buNone/>
              <a:defRPr/>
            </a:pPr>
            <a:endParaRPr lang="en-US" sz="4000" dirty="0" smtClean="0">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791200"/>
          </a:xfrm>
        </p:spPr>
        <p:txBody>
          <a:bodyPr>
            <a:normAutofit/>
          </a:bodyPr>
          <a:lstStyle/>
          <a:p>
            <a:pPr>
              <a:buFontTx/>
              <a:buNone/>
              <a:defRPr/>
            </a:pPr>
            <a:r>
              <a:rPr lang="en-US" b="1" u="sng" dirty="0" smtClean="0">
                <a:latin typeface="Arial Narrow" pitchFamily="34" charset="0"/>
              </a:rPr>
              <a:t> </a:t>
            </a:r>
            <a:r>
              <a:rPr lang="en-US" sz="3600" b="1" u="sng" dirty="0" err="1" smtClean="0">
                <a:latin typeface="Arial Narrow" pitchFamily="34" charset="0"/>
              </a:rPr>
              <a:t>Histologic</a:t>
            </a:r>
            <a:r>
              <a:rPr lang="en-US" sz="3600" b="1" u="sng" dirty="0" smtClean="0">
                <a:latin typeface="Arial Narrow" pitchFamily="34" charset="0"/>
              </a:rPr>
              <a:t> examination </a:t>
            </a:r>
          </a:p>
          <a:p>
            <a:pPr>
              <a:buFontTx/>
              <a:buChar char="-"/>
              <a:defRPr/>
            </a:pPr>
            <a:r>
              <a:rPr lang="en-US" sz="3600" b="1" dirty="0" smtClean="0">
                <a:latin typeface="Arial Narrow" pitchFamily="34" charset="0"/>
              </a:rPr>
              <a:t>The tumor is composed of low </a:t>
            </a:r>
            <a:r>
              <a:rPr lang="en-US" sz="3600" b="1" dirty="0" err="1" smtClean="0">
                <a:latin typeface="Arial Narrow" pitchFamily="34" charset="0"/>
              </a:rPr>
              <a:t>cuboidal</a:t>
            </a:r>
            <a:r>
              <a:rPr lang="en-US" sz="3600" b="1" dirty="0" smtClean="0">
                <a:latin typeface="Arial Narrow" pitchFamily="34" charset="0"/>
              </a:rPr>
              <a:t> to columnar epithelial cells forming </a:t>
            </a:r>
            <a:r>
              <a:rPr lang="en-US" sz="3600" b="1" dirty="0" err="1" smtClean="0">
                <a:latin typeface="Arial Narrow" pitchFamily="34" charset="0"/>
              </a:rPr>
              <a:t>Microcysts</a:t>
            </a:r>
            <a:r>
              <a:rPr lang="en-US" sz="3600" b="1" dirty="0" smtClean="0">
                <a:latin typeface="Arial Narrow" pitchFamily="34" charset="0"/>
              </a:rPr>
              <a:t>, Lacelike (reticular) patterns. </a:t>
            </a:r>
          </a:p>
          <a:p>
            <a:pPr>
              <a:buFontTx/>
              <a:buChar char="-"/>
              <a:defRPr/>
            </a:pPr>
            <a:r>
              <a:rPr lang="en-US" sz="3600" b="1" dirty="0" smtClean="0">
                <a:latin typeface="Arial Narrow" pitchFamily="34" charset="0"/>
              </a:rPr>
              <a:t>A distinctive feature is the presence of structures resembling primitive </a:t>
            </a:r>
            <a:r>
              <a:rPr lang="en-US" sz="3600" b="1" dirty="0" err="1" smtClean="0">
                <a:latin typeface="Arial Narrow" pitchFamily="34" charset="0"/>
              </a:rPr>
              <a:t>glomeruli</a:t>
            </a:r>
            <a:r>
              <a:rPr lang="en-US" sz="3600" b="1" dirty="0" smtClean="0">
                <a:latin typeface="Arial Narrow" pitchFamily="34" charset="0"/>
              </a:rPr>
              <a:t>, called </a:t>
            </a:r>
            <a:r>
              <a:rPr lang="en-US" sz="3600" b="1" u="sng" dirty="0" smtClean="0">
                <a:solidFill>
                  <a:srgbClr val="FF0000"/>
                </a:solidFill>
                <a:latin typeface="Arial Narrow" pitchFamily="34" charset="0"/>
              </a:rPr>
              <a:t>Schiller-Duvall bodies</a:t>
            </a:r>
            <a:r>
              <a:rPr lang="en-US" sz="3600" b="1" dirty="0" smtClean="0">
                <a:solidFill>
                  <a:srgbClr val="FF0000"/>
                </a:solidFill>
                <a:latin typeface="Arial Narrow" pitchFamily="34" charset="0"/>
              </a:rPr>
              <a:t>. </a:t>
            </a:r>
            <a:r>
              <a:rPr lang="en-US" sz="3600" b="1" dirty="0" smtClean="0">
                <a:latin typeface="Arial Narrow" pitchFamily="34" charset="0"/>
              </a:rPr>
              <a:t> </a:t>
            </a:r>
          </a:p>
          <a:p>
            <a:pPr>
              <a:buFontTx/>
              <a:buNone/>
              <a:defRPr/>
            </a:pPr>
            <a:r>
              <a:rPr lang="en-US" sz="3600" b="1" dirty="0" smtClean="0">
                <a:latin typeface="Arial Narrow" pitchFamily="34" charset="0"/>
              </a:rPr>
              <a:t>-   AFP can also be detected in the serum.</a:t>
            </a:r>
          </a:p>
          <a:p>
            <a:pPr>
              <a:buFontTx/>
              <a:buNone/>
              <a:defRPr/>
            </a:pPr>
            <a:endParaRPr lang="en-US" sz="3600" b="1" dirty="0" smtClean="0">
              <a:latin typeface="Arial Narrow" pitchFamily="34"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1258</Words>
  <Application>Microsoft Office PowerPoint</Application>
  <PresentationFormat>On-screen Show (4:3)</PresentationFormat>
  <Paragraphs>131</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Concourse</vt:lpstr>
      <vt:lpstr>Testicular Neoplasms</vt:lpstr>
      <vt:lpstr>Slide 2</vt:lpstr>
      <vt:lpstr>Slide 3</vt:lpstr>
      <vt:lpstr>Slide 4</vt:lpstr>
      <vt:lpstr>Slide 5</vt:lpstr>
      <vt:lpstr>Slide 6</vt:lpstr>
      <vt:lpstr>Slide 7</vt:lpstr>
      <vt:lpstr>Slide 8</vt:lpstr>
      <vt:lpstr>Slide 9</vt:lpstr>
      <vt:lpstr>Yolk sac tumor black arrows: Schiller-Duvall bodies. </vt:lpstr>
      <vt:lpstr>Slide 11</vt:lpstr>
      <vt:lpstr>Choriocarcinoma: arrows represents syncytiotrophoblasts</vt:lpstr>
      <vt:lpstr>Slide 13</vt:lpstr>
      <vt:lpstr>Slide 14</vt:lpstr>
      <vt:lpstr>Slide 15</vt:lpstr>
      <vt:lpstr>teratoma</vt:lpstr>
      <vt:lpstr>Slide 17</vt:lpstr>
      <vt:lpstr>Slide 18</vt:lpstr>
      <vt:lpstr>Slide 19</vt:lpstr>
      <vt:lpstr>Slide 20</vt:lpstr>
      <vt:lpstr>Benign Prostatic Hyperplasia (Nodular Hyperplasia)</vt:lpstr>
      <vt:lpstr>Slide 22</vt:lpstr>
      <vt:lpstr>Carcinoma of the Prostate</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Testicular Neoplasms</dc:title>
  <dc:creator/>
  <cp:lastModifiedBy>Administrator</cp:lastModifiedBy>
  <cp:revision>11</cp:revision>
  <dcterms:created xsi:type="dcterms:W3CDTF">2006-08-16T00:00:00Z</dcterms:created>
  <dcterms:modified xsi:type="dcterms:W3CDTF">2016-04-14T05:59:40Z</dcterms:modified>
</cp:coreProperties>
</file>