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9.xml" ContentType="application/vnd.openxmlformats-officedocument.presentationml.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359" r:id="rId9"/>
    <p:sldId id="265" r:id="rId10"/>
    <p:sldId id="266" r:id="rId11"/>
    <p:sldId id="287" r:id="rId12"/>
    <p:sldId id="267" r:id="rId13"/>
    <p:sldId id="269" r:id="rId14"/>
    <p:sldId id="270" r:id="rId15"/>
    <p:sldId id="271" r:id="rId16"/>
    <p:sldId id="289" r:id="rId17"/>
    <p:sldId id="291" r:id="rId18"/>
    <p:sldId id="290" r:id="rId19"/>
    <p:sldId id="309" r:id="rId20"/>
    <p:sldId id="293" r:id="rId21"/>
    <p:sldId id="310" r:id="rId22"/>
    <p:sldId id="294" r:id="rId23"/>
    <p:sldId id="311" r:id="rId24"/>
    <p:sldId id="312" r:id="rId25"/>
    <p:sldId id="295" r:id="rId26"/>
    <p:sldId id="296" r:id="rId27"/>
    <p:sldId id="297" r:id="rId28"/>
    <p:sldId id="298" r:id="rId29"/>
    <p:sldId id="313" r:id="rId30"/>
    <p:sldId id="299" r:id="rId31"/>
    <p:sldId id="314" r:id="rId32"/>
    <p:sldId id="300" r:id="rId33"/>
    <p:sldId id="315" r:id="rId34"/>
    <p:sldId id="301" r:id="rId35"/>
    <p:sldId id="316" r:id="rId36"/>
    <p:sldId id="317" r:id="rId37"/>
    <p:sldId id="302" r:id="rId38"/>
    <p:sldId id="303" r:id="rId39"/>
    <p:sldId id="318" r:id="rId40"/>
    <p:sldId id="304" r:id="rId41"/>
    <p:sldId id="319" r:id="rId42"/>
    <p:sldId id="320" r:id="rId43"/>
    <p:sldId id="305" r:id="rId44"/>
    <p:sldId id="306" r:id="rId45"/>
    <p:sldId id="321" r:id="rId46"/>
    <p:sldId id="307" r:id="rId47"/>
    <p:sldId id="322" r:id="rId48"/>
    <p:sldId id="308" r:id="rId49"/>
    <p:sldId id="323" r:id="rId50"/>
    <p:sldId id="292" r:id="rId51"/>
    <p:sldId id="288" r:id="rId52"/>
    <p:sldId id="273" r:id="rId53"/>
    <p:sldId id="275" r:id="rId54"/>
    <p:sldId id="276" r:id="rId55"/>
    <p:sldId id="278" r:id="rId56"/>
    <p:sldId id="279" r:id="rId57"/>
    <p:sldId id="280" r:id="rId58"/>
    <p:sldId id="281" r:id="rId59"/>
    <p:sldId id="282" r:id="rId60"/>
    <p:sldId id="283" r:id="rId61"/>
    <p:sldId id="284" r:id="rId62"/>
    <p:sldId id="285" r:id="rId63"/>
    <p:sldId id="286" r:id="rId64"/>
    <p:sldId id="327" r:id="rId65"/>
    <p:sldId id="335" r:id="rId66"/>
    <p:sldId id="330" r:id="rId67"/>
    <p:sldId id="331" r:id="rId68"/>
    <p:sldId id="332" r:id="rId69"/>
    <p:sldId id="328" r:id="rId70"/>
    <p:sldId id="333" r:id="rId71"/>
    <p:sldId id="329" r:id="rId72"/>
    <p:sldId id="334" r:id="rId73"/>
    <p:sldId id="326" r:id="rId74"/>
    <p:sldId id="336" r:id="rId75"/>
    <p:sldId id="337" r:id="rId76"/>
    <p:sldId id="338" r:id="rId77"/>
    <p:sldId id="339" r:id="rId78"/>
    <p:sldId id="340" r:id="rId79"/>
    <p:sldId id="341" r:id="rId80"/>
    <p:sldId id="343" r:id="rId81"/>
    <p:sldId id="344" r:id="rId82"/>
    <p:sldId id="345" r:id="rId83"/>
    <p:sldId id="346" r:id="rId84"/>
    <p:sldId id="347" r:id="rId85"/>
    <p:sldId id="348" r:id="rId86"/>
    <p:sldId id="349" r:id="rId87"/>
    <p:sldId id="350" r:id="rId88"/>
    <p:sldId id="351" r:id="rId89"/>
    <p:sldId id="352" r:id="rId90"/>
    <p:sldId id="356" r:id="rId91"/>
    <p:sldId id="357" r:id="rId92"/>
    <p:sldId id="353" r:id="rId93"/>
    <p:sldId id="354" r:id="rId94"/>
    <p:sldId id="355" r:id="rId95"/>
    <p:sldId id="342" r:id="rId9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C4F05A-36E6-49E2-A8C0-1E7D927BCB09}" type="doc">
      <dgm:prSet loTypeId="urn:microsoft.com/office/officeart/2005/8/layout/process2" loCatId="process" qsTypeId="urn:microsoft.com/office/officeart/2005/8/quickstyle/3d9" qsCatId="3D" csTypeId="urn:microsoft.com/office/officeart/2005/8/colors/accent0_3" csCatId="mainScheme" phldr="1"/>
      <dgm:spPr/>
    </dgm:pt>
    <dgm:pt modelId="{3594280D-4D16-4909-9F4C-148BFC6175F3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Carbohydrates </a:t>
          </a:r>
          <a:r>
            <a:rPr lang="en-US" sz="54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Malabsorption</a:t>
          </a:r>
          <a:endParaRPr lang="en-US" sz="5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58BF4B-5607-4F84-970A-9236E18FCA9E}" type="parTrans" cxnId="{40B31C78-F401-4F33-A040-54A63B3F8C76}">
      <dgm:prSet/>
      <dgm:spPr/>
      <dgm:t>
        <a:bodyPr/>
        <a:lstStyle/>
        <a:p>
          <a:endParaRPr lang="en-US"/>
        </a:p>
      </dgm:t>
    </dgm:pt>
    <dgm:pt modelId="{5428A1C4-6F8F-4D3F-86B9-B5F68C9CE0F2}" type="sibTrans" cxnId="{40B31C78-F401-4F33-A040-54A63B3F8C76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F0394D09-2CAD-433D-A69A-B75EB5ED6883}">
      <dgm:prSet phldrT="[Text]" custT="1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Osmotic diarrhea </a:t>
          </a:r>
        </a:p>
        <a:p>
          <a:r>
            <a: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 Flatus (Odorless) / Bloating</a:t>
          </a:r>
        </a:p>
        <a:p>
          <a:r>
            <a: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(≈No Wt changes)</a:t>
          </a:r>
          <a:endParaRPr lang="en-US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5D9176-A3ED-4C61-A995-E69A0401F40F}" type="parTrans" cxnId="{6AAEB853-31BD-4067-A5D0-0043BBE8794E}">
      <dgm:prSet/>
      <dgm:spPr/>
      <dgm:t>
        <a:bodyPr/>
        <a:lstStyle/>
        <a:p>
          <a:endParaRPr lang="en-US"/>
        </a:p>
      </dgm:t>
    </dgm:pt>
    <dgm:pt modelId="{7E9483E7-8890-42BA-96BA-320428E9C2D3}" type="sibTrans" cxnId="{6AAEB853-31BD-4067-A5D0-0043BBE8794E}">
      <dgm:prSet/>
      <dgm:spPr/>
      <dgm:t>
        <a:bodyPr/>
        <a:lstStyle/>
        <a:p>
          <a:endParaRPr lang="en-US"/>
        </a:p>
      </dgm:t>
    </dgm:pt>
    <dgm:pt modelId="{76C8E405-25DD-4C05-B033-896E4E85F965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P-P: </a:t>
          </a:r>
          <a:r>
            <a:rPr lang="en-US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↑lumen </a:t>
          </a:r>
          <a:r>
            <a:rPr lang="en-US" sz="48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Osm</a:t>
          </a:r>
          <a:r>
            <a:rPr lang="en-US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+ bacterial fermentation</a:t>
          </a:r>
          <a:endParaRPr lang="en-US" sz="54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107450-7288-4A47-B156-45A71FF54710}" type="parTrans" cxnId="{99C79BCE-2B71-47C3-B3F0-D2627677B02C}">
      <dgm:prSet/>
      <dgm:spPr/>
      <dgm:t>
        <a:bodyPr/>
        <a:lstStyle/>
        <a:p>
          <a:endParaRPr lang="en-US"/>
        </a:p>
      </dgm:t>
    </dgm:pt>
    <dgm:pt modelId="{890EC055-BB42-4926-BE32-C0FC75F3FBF3}" type="sibTrans" cxnId="{99C79BCE-2B71-47C3-B3F0-D2627677B02C}">
      <dgm:prSet/>
      <dgm:spPr/>
      <dgm:t>
        <a:bodyPr/>
        <a:lstStyle/>
        <a:p>
          <a:endParaRPr lang="en-US"/>
        </a:p>
      </dgm:t>
    </dgm:pt>
    <dgm:pt modelId="{2A3E2152-752C-4984-8126-1DDADCD5DB6E}" type="pres">
      <dgm:prSet presAssocID="{F2C4F05A-36E6-49E2-A8C0-1E7D927BCB09}" presName="linearFlow" presStyleCnt="0">
        <dgm:presLayoutVars>
          <dgm:resizeHandles val="exact"/>
        </dgm:presLayoutVars>
      </dgm:prSet>
      <dgm:spPr/>
    </dgm:pt>
    <dgm:pt modelId="{CF26B975-0719-462B-A50E-2D0B80214928}" type="pres">
      <dgm:prSet presAssocID="{3594280D-4D16-4909-9F4C-148BFC6175F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BBF41-731C-4E6D-85E4-47202358CE50}" type="pres">
      <dgm:prSet presAssocID="{5428A1C4-6F8F-4D3F-86B9-B5F68C9CE0F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7617245F-5389-47C5-8501-EAE7A5251EB8}" type="pres">
      <dgm:prSet presAssocID="{5428A1C4-6F8F-4D3F-86B9-B5F68C9CE0F2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36281A2E-02DB-4D7E-92B8-01954DC39EFE}" type="pres">
      <dgm:prSet presAssocID="{76C8E405-25DD-4C05-B033-896E4E85F96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9848C1-243D-4C69-A0C1-E8FA863CD5F0}" type="pres">
      <dgm:prSet presAssocID="{890EC055-BB42-4926-BE32-C0FC75F3FBF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D2A93F3-F1C2-48AD-B038-F97295E249B2}" type="pres">
      <dgm:prSet presAssocID="{890EC055-BB42-4926-BE32-C0FC75F3FBF3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BE8F6B9-44B3-4126-98C9-35890E4A4711}" type="pres">
      <dgm:prSet presAssocID="{F0394D09-2CAD-433D-A69A-B75EB5ED688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57787C-2836-47E3-8734-BCBEE8120194}" type="presOf" srcId="{5428A1C4-6F8F-4D3F-86B9-B5F68C9CE0F2}" destId="{7617245F-5389-47C5-8501-EAE7A5251EB8}" srcOrd="1" destOrd="0" presId="urn:microsoft.com/office/officeart/2005/8/layout/process2"/>
    <dgm:cxn modelId="{2FC09E02-40CF-4EFE-8079-541CA345EA00}" type="presOf" srcId="{F2C4F05A-36E6-49E2-A8C0-1E7D927BCB09}" destId="{2A3E2152-752C-4984-8126-1DDADCD5DB6E}" srcOrd="0" destOrd="0" presId="urn:microsoft.com/office/officeart/2005/8/layout/process2"/>
    <dgm:cxn modelId="{40B31C78-F401-4F33-A040-54A63B3F8C76}" srcId="{F2C4F05A-36E6-49E2-A8C0-1E7D927BCB09}" destId="{3594280D-4D16-4909-9F4C-148BFC6175F3}" srcOrd="0" destOrd="0" parTransId="{A758BF4B-5607-4F84-970A-9236E18FCA9E}" sibTransId="{5428A1C4-6F8F-4D3F-86B9-B5F68C9CE0F2}"/>
    <dgm:cxn modelId="{76E0B814-1C7C-4525-818A-D30D9B3C8F8B}" type="presOf" srcId="{3594280D-4D16-4909-9F4C-148BFC6175F3}" destId="{CF26B975-0719-462B-A50E-2D0B80214928}" srcOrd="0" destOrd="0" presId="urn:microsoft.com/office/officeart/2005/8/layout/process2"/>
    <dgm:cxn modelId="{B8E2AD47-5987-4DD1-8639-92DBADD9F347}" type="presOf" srcId="{890EC055-BB42-4926-BE32-C0FC75F3FBF3}" destId="{0D2A93F3-F1C2-48AD-B038-F97295E249B2}" srcOrd="1" destOrd="0" presId="urn:microsoft.com/office/officeart/2005/8/layout/process2"/>
    <dgm:cxn modelId="{6AAEB853-31BD-4067-A5D0-0043BBE8794E}" srcId="{F2C4F05A-36E6-49E2-A8C0-1E7D927BCB09}" destId="{F0394D09-2CAD-433D-A69A-B75EB5ED6883}" srcOrd="2" destOrd="0" parTransId="{735D9176-A3ED-4C61-A995-E69A0401F40F}" sibTransId="{7E9483E7-8890-42BA-96BA-320428E9C2D3}"/>
    <dgm:cxn modelId="{A7DDE7C4-AC35-4905-9A04-F89762E85E45}" type="presOf" srcId="{76C8E405-25DD-4C05-B033-896E4E85F965}" destId="{36281A2E-02DB-4D7E-92B8-01954DC39EFE}" srcOrd="0" destOrd="0" presId="urn:microsoft.com/office/officeart/2005/8/layout/process2"/>
    <dgm:cxn modelId="{8ECFF0EF-FA25-42B8-95D9-CDBDF26C0E81}" type="presOf" srcId="{F0394D09-2CAD-433D-A69A-B75EB5ED6883}" destId="{8BE8F6B9-44B3-4126-98C9-35890E4A4711}" srcOrd="0" destOrd="0" presId="urn:microsoft.com/office/officeart/2005/8/layout/process2"/>
    <dgm:cxn modelId="{99C79BCE-2B71-47C3-B3F0-D2627677B02C}" srcId="{F2C4F05A-36E6-49E2-A8C0-1E7D927BCB09}" destId="{76C8E405-25DD-4C05-B033-896E4E85F965}" srcOrd="1" destOrd="0" parTransId="{5C107450-7288-4A47-B156-45A71FF54710}" sibTransId="{890EC055-BB42-4926-BE32-C0FC75F3FBF3}"/>
    <dgm:cxn modelId="{D62F1384-3CD1-49A6-A115-7824D0C35CC9}" type="presOf" srcId="{890EC055-BB42-4926-BE32-C0FC75F3FBF3}" destId="{C49848C1-243D-4C69-A0C1-E8FA863CD5F0}" srcOrd="0" destOrd="0" presId="urn:microsoft.com/office/officeart/2005/8/layout/process2"/>
    <dgm:cxn modelId="{D40C3B3E-889A-4CA1-9721-A4DCA934733B}" type="presOf" srcId="{5428A1C4-6F8F-4D3F-86B9-B5F68C9CE0F2}" destId="{A8EBBF41-731C-4E6D-85E4-47202358CE50}" srcOrd="0" destOrd="0" presId="urn:microsoft.com/office/officeart/2005/8/layout/process2"/>
    <dgm:cxn modelId="{04E3C64E-C761-4448-B997-0DE5170A2F0F}" type="presParOf" srcId="{2A3E2152-752C-4984-8126-1DDADCD5DB6E}" destId="{CF26B975-0719-462B-A50E-2D0B80214928}" srcOrd="0" destOrd="0" presId="urn:microsoft.com/office/officeart/2005/8/layout/process2"/>
    <dgm:cxn modelId="{30F674B0-D578-4054-BE9E-1AA163F2787B}" type="presParOf" srcId="{2A3E2152-752C-4984-8126-1DDADCD5DB6E}" destId="{A8EBBF41-731C-4E6D-85E4-47202358CE50}" srcOrd="1" destOrd="0" presId="urn:microsoft.com/office/officeart/2005/8/layout/process2"/>
    <dgm:cxn modelId="{56931996-1C9A-40C8-9429-0A5C94F54C3F}" type="presParOf" srcId="{A8EBBF41-731C-4E6D-85E4-47202358CE50}" destId="{7617245F-5389-47C5-8501-EAE7A5251EB8}" srcOrd="0" destOrd="0" presId="urn:microsoft.com/office/officeart/2005/8/layout/process2"/>
    <dgm:cxn modelId="{75F0C4A6-5D09-4ED7-BF01-1A480DDDF741}" type="presParOf" srcId="{2A3E2152-752C-4984-8126-1DDADCD5DB6E}" destId="{36281A2E-02DB-4D7E-92B8-01954DC39EFE}" srcOrd="2" destOrd="0" presId="urn:microsoft.com/office/officeart/2005/8/layout/process2"/>
    <dgm:cxn modelId="{5755A8BB-562B-4EC0-9093-26D6786A5C7A}" type="presParOf" srcId="{2A3E2152-752C-4984-8126-1DDADCD5DB6E}" destId="{C49848C1-243D-4C69-A0C1-E8FA863CD5F0}" srcOrd="3" destOrd="0" presId="urn:microsoft.com/office/officeart/2005/8/layout/process2"/>
    <dgm:cxn modelId="{77C4889C-0E53-46EE-A586-2641DCD72CBE}" type="presParOf" srcId="{C49848C1-243D-4C69-A0C1-E8FA863CD5F0}" destId="{0D2A93F3-F1C2-48AD-B038-F97295E249B2}" srcOrd="0" destOrd="0" presId="urn:microsoft.com/office/officeart/2005/8/layout/process2"/>
    <dgm:cxn modelId="{EC6088D6-0DDB-4250-94A0-480CC2344DDE}" type="presParOf" srcId="{2A3E2152-752C-4984-8126-1DDADCD5DB6E}" destId="{8BE8F6B9-44B3-4126-98C9-35890E4A471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C4F05A-36E6-49E2-A8C0-1E7D927BCB09}" type="doc">
      <dgm:prSet loTypeId="urn:microsoft.com/office/officeart/2005/8/layout/process2" loCatId="process" qsTypeId="urn:microsoft.com/office/officeart/2005/8/quickstyle/3d9" qsCatId="3D" csTypeId="urn:microsoft.com/office/officeart/2005/8/colors/colorful1" csCatId="colorful" phldr="1"/>
      <dgm:spPr/>
    </dgm:pt>
    <dgm:pt modelId="{3594280D-4D16-4909-9F4C-148BFC6175F3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Fat </a:t>
          </a:r>
          <a:r>
            <a:rPr lang="en-US" sz="44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Malabsorption</a:t>
          </a:r>
          <a:r>
            <a: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4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58BF4B-5607-4F84-970A-9236E18FCA9E}" type="parTrans" cxnId="{40B31C78-F401-4F33-A040-54A63B3F8C76}">
      <dgm:prSet/>
      <dgm:spPr/>
      <dgm:t>
        <a:bodyPr/>
        <a:lstStyle/>
        <a:p>
          <a:endParaRPr lang="en-US"/>
        </a:p>
      </dgm:t>
    </dgm:pt>
    <dgm:pt modelId="{5428A1C4-6F8F-4D3F-86B9-B5F68C9CE0F2}" type="sibTrans" cxnId="{40B31C78-F401-4F33-A040-54A63B3F8C76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F0394D09-2CAD-433D-A69A-B75EB5ED6883}">
      <dgm:prSet phldrT="[Text]" custT="1"/>
      <dgm:spPr>
        <a:solidFill>
          <a:srgbClr val="009900"/>
        </a:solidFill>
      </dgm:spPr>
      <dgm:t>
        <a:bodyPr/>
        <a:lstStyle/>
        <a:p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Greasy foul smell Diarrhea</a:t>
          </a:r>
        </a:p>
        <a:p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↓Wt</a:t>
          </a:r>
        </a:p>
        <a:p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fat-soluble </a:t>
          </a:r>
          <a:r>
            <a:rPr lang="en-US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Vit</a:t>
          </a:r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def (ADEK)</a:t>
          </a:r>
        </a:p>
      </dgm:t>
    </dgm:pt>
    <dgm:pt modelId="{735D9176-A3ED-4C61-A995-E69A0401F40F}" type="parTrans" cxnId="{6AAEB853-31BD-4067-A5D0-0043BBE8794E}">
      <dgm:prSet/>
      <dgm:spPr/>
      <dgm:t>
        <a:bodyPr/>
        <a:lstStyle/>
        <a:p>
          <a:endParaRPr lang="en-US"/>
        </a:p>
      </dgm:t>
    </dgm:pt>
    <dgm:pt modelId="{7E9483E7-8890-42BA-96BA-320428E9C2D3}" type="sibTrans" cxnId="{6AAEB853-31BD-4067-A5D0-0043BBE8794E}">
      <dgm:prSet/>
      <dgm:spPr/>
      <dgm:t>
        <a:bodyPr/>
        <a:lstStyle/>
        <a:p>
          <a:endParaRPr lang="en-US"/>
        </a:p>
      </dgm:t>
    </dgm:pt>
    <dgm:pt modelId="{2A3E2152-752C-4984-8126-1DDADCD5DB6E}" type="pres">
      <dgm:prSet presAssocID="{F2C4F05A-36E6-49E2-A8C0-1E7D927BCB09}" presName="linearFlow" presStyleCnt="0">
        <dgm:presLayoutVars>
          <dgm:resizeHandles val="exact"/>
        </dgm:presLayoutVars>
      </dgm:prSet>
      <dgm:spPr/>
    </dgm:pt>
    <dgm:pt modelId="{CF26B975-0719-462B-A50E-2D0B80214928}" type="pres">
      <dgm:prSet presAssocID="{3594280D-4D16-4909-9F4C-148BFC6175F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BBF41-731C-4E6D-85E4-47202358CE50}" type="pres">
      <dgm:prSet presAssocID="{5428A1C4-6F8F-4D3F-86B9-B5F68C9CE0F2}" presName="sibTrans" presStyleLbl="sibTrans2D1" presStyleIdx="0" presStyleCnt="1"/>
      <dgm:spPr/>
      <dgm:t>
        <a:bodyPr/>
        <a:lstStyle/>
        <a:p>
          <a:endParaRPr lang="en-US"/>
        </a:p>
      </dgm:t>
    </dgm:pt>
    <dgm:pt modelId="{7617245F-5389-47C5-8501-EAE7A5251EB8}" type="pres">
      <dgm:prSet presAssocID="{5428A1C4-6F8F-4D3F-86B9-B5F68C9CE0F2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8BE8F6B9-44B3-4126-98C9-35890E4A4711}" type="pres">
      <dgm:prSet presAssocID="{F0394D09-2CAD-433D-A69A-B75EB5ED688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334EBC-4461-4CEF-AD9C-0C51BA956103}" type="presOf" srcId="{F2C4F05A-36E6-49E2-A8C0-1E7D927BCB09}" destId="{2A3E2152-752C-4984-8126-1DDADCD5DB6E}" srcOrd="0" destOrd="0" presId="urn:microsoft.com/office/officeart/2005/8/layout/process2"/>
    <dgm:cxn modelId="{40B31C78-F401-4F33-A040-54A63B3F8C76}" srcId="{F2C4F05A-36E6-49E2-A8C0-1E7D927BCB09}" destId="{3594280D-4D16-4909-9F4C-148BFC6175F3}" srcOrd="0" destOrd="0" parTransId="{A758BF4B-5607-4F84-970A-9236E18FCA9E}" sibTransId="{5428A1C4-6F8F-4D3F-86B9-B5F68C9CE0F2}"/>
    <dgm:cxn modelId="{DE77C93E-2C3E-4A3A-8280-A09199C1A948}" type="presOf" srcId="{3594280D-4D16-4909-9F4C-148BFC6175F3}" destId="{CF26B975-0719-462B-A50E-2D0B80214928}" srcOrd="0" destOrd="0" presId="urn:microsoft.com/office/officeart/2005/8/layout/process2"/>
    <dgm:cxn modelId="{6AAEB853-31BD-4067-A5D0-0043BBE8794E}" srcId="{F2C4F05A-36E6-49E2-A8C0-1E7D927BCB09}" destId="{F0394D09-2CAD-433D-A69A-B75EB5ED6883}" srcOrd="1" destOrd="0" parTransId="{735D9176-A3ED-4C61-A995-E69A0401F40F}" sibTransId="{7E9483E7-8890-42BA-96BA-320428E9C2D3}"/>
    <dgm:cxn modelId="{6E0E671C-36C2-4927-A377-1C701C07F6E5}" type="presOf" srcId="{5428A1C4-6F8F-4D3F-86B9-B5F68C9CE0F2}" destId="{A8EBBF41-731C-4E6D-85E4-47202358CE50}" srcOrd="0" destOrd="0" presId="urn:microsoft.com/office/officeart/2005/8/layout/process2"/>
    <dgm:cxn modelId="{4EAA3B9B-72C9-429D-BCC0-64B0D57FC59A}" type="presOf" srcId="{5428A1C4-6F8F-4D3F-86B9-B5F68C9CE0F2}" destId="{7617245F-5389-47C5-8501-EAE7A5251EB8}" srcOrd="1" destOrd="0" presId="urn:microsoft.com/office/officeart/2005/8/layout/process2"/>
    <dgm:cxn modelId="{8F6B9C12-E667-48DA-BAF5-4EB01B49C1BB}" type="presOf" srcId="{F0394D09-2CAD-433D-A69A-B75EB5ED6883}" destId="{8BE8F6B9-44B3-4126-98C9-35890E4A4711}" srcOrd="0" destOrd="0" presId="urn:microsoft.com/office/officeart/2005/8/layout/process2"/>
    <dgm:cxn modelId="{03566282-1BA4-4594-8930-40C5AB4B83E7}" type="presParOf" srcId="{2A3E2152-752C-4984-8126-1DDADCD5DB6E}" destId="{CF26B975-0719-462B-A50E-2D0B80214928}" srcOrd="0" destOrd="0" presId="urn:microsoft.com/office/officeart/2005/8/layout/process2"/>
    <dgm:cxn modelId="{81E85CA7-472B-42D8-808C-6EFC63D8727B}" type="presParOf" srcId="{2A3E2152-752C-4984-8126-1DDADCD5DB6E}" destId="{A8EBBF41-731C-4E6D-85E4-47202358CE50}" srcOrd="1" destOrd="0" presId="urn:microsoft.com/office/officeart/2005/8/layout/process2"/>
    <dgm:cxn modelId="{308F35AF-4B92-43BC-A8A2-3514F2E5C0FA}" type="presParOf" srcId="{A8EBBF41-731C-4E6D-85E4-47202358CE50}" destId="{7617245F-5389-47C5-8501-EAE7A5251EB8}" srcOrd="0" destOrd="0" presId="urn:microsoft.com/office/officeart/2005/8/layout/process2"/>
    <dgm:cxn modelId="{285C238A-F9EE-4F7B-B43A-E2417A4952CC}" type="presParOf" srcId="{2A3E2152-752C-4984-8126-1DDADCD5DB6E}" destId="{8BE8F6B9-44B3-4126-98C9-35890E4A4711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21C8A4-763E-46EE-9204-4BEB2CA568FC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5723F6-65D1-47A2-A039-B9A740CD8516}">
      <dgm:prSet phldrT="[Text]"/>
      <dgm:spPr/>
      <dgm:t>
        <a:bodyPr/>
        <a:lstStyle/>
        <a:p>
          <a:r>
            <a:rPr lang="en-US" dirty="0" smtClean="0"/>
            <a:t>Pancreatic </a:t>
          </a:r>
        </a:p>
        <a:p>
          <a:r>
            <a:rPr lang="en-US" dirty="0" smtClean="0"/>
            <a:t>Vs </a:t>
          </a:r>
        </a:p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Small</a:t>
          </a:r>
          <a:r>
            <a:rPr lang="en-US" dirty="0" smtClean="0"/>
            <a:t> Bowel</a:t>
          </a:r>
          <a:endParaRPr lang="en-US" dirty="0"/>
        </a:p>
      </dgm:t>
    </dgm:pt>
    <dgm:pt modelId="{F84E052B-BE51-4996-8CBF-AA716CF12212}" type="parTrans" cxnId="{8D9566B9-916F-4F5C-B154-FCF267CC5DC1}">
      <dgm:prSet/>
      <dgm:spPr/>
      <dgm:t>
        <a:bodyPr/>
        <a:lstStyle/>
        <a:p>
          <a:endParaRPr lang="en-US"/>
        </a:p>
      </dgm:t>
    </dgm:pt>
    <dgm:pt modelId="{68A0D858-8DB1-4DFD-A4A8-63FEB1CD293F}" type="sibTrans" cxnId="{8D9566B9-916F-4F5C-B154-FCF267CC5DC1}">
      <dgm:prSet/>
      <dgm:spPr/>
      <dgm:t>
        <a:bodyPr/>
        <a:lstStyle/>
        <a:p>
          <a:endParaRPr lang="en-US"/>
        </a:p>
      </dgm:t>
    </dgm:pt>
    <dgm:pt modelId="{9C865BB4-EBB6-4137-9BD6-40D5D946C63A}">
      <dgm:prSet phldrT="[Text]"/>
      <dgm:spPr/>
      <dgm:t>
        <a:bodyPr/>
        <a:lstStyle/>
        <a:p>
          <a:r>
            <a:rPr lang="en-US" b="1" dirty="0" smtClean="0">
              <a:sym typeface="Wingdings"/>
            </a:rPr>
            <a:t></a:t>
          </a:r>
          <a:r>
            <a:rPr lang="en-US" dirty="0" smtClean="0"/>
            <a:t>level </a:t>
          </a:r>
        </a:p>
        <a:p>
          <a:r>
            <a:rPr lang="en-US" dirty="0" smtClean="0"/>
            <a:t>(≤20mg/</a:t>
          </a:r>
          <a:r>
            <a:rPr lang="en-US" dirty="0" err="1" smtClean="0"/>
            <a:t>dL</a:t>
          </a:r>
          <a:r>
            <a:rPr lang="en-US" dirty="0" smtClean="0"/>
            <a:t>)</a:t>
          </a:r>
        </a:p>
        <a:p>
          <a:r>
            <a:rPr lang="en-US" dirty="0" smtClean="0"/>
            <a:t>(Small Bowel Disease)</a:t>
          </a:r>
          <a:endParaRPr lang="en-US" dirty="0"/>
        </a:p>
      </dgm:t>
    </dgm:pt>
    <dgm:pt modelId="{71C5D1D1-F560-40F3-A644-9ABF690C6463}" type="parTrans" cxnId="{0C22EB40-6648-4D94-9FDE-FA805FD59F8A}">
      <dgm:prSet/>
      <dgm:spPr/>
      <dgm:t>
        <a:bodyPr/>
        <a:lstStyle/>
        <a:p>
          <a:endParaRPr lang="en-US"/>
        </a:p>
      </dgm:t>
    </dgm:pt>
    <dgm:pt modelId="{9C3C5D75-489D-4EA8-B94B-728EFF9E3CA7}" type="sibTrans" cxnId="{0C22EB40-6648-4D94-9FDE-FA805FD59F8A}">
      <dgm:prSet/>
      <dgm:spPr/>
      <dgm:t>
        <a:bodyPr/>
        <a:lstStyle/>
        <a:p>
          <a:endParaRPr lang="en-US"/>
        </a:p>
      </dgm:t>
    </dgm:pt>
    <dgm:pt modelId="{378B0D80-FB2E-4E34-9D4D-40CF711AF21F}">
      <dgm:prSet phldrT="[Text]" custT="1"/>
      <dgm:spPr/>
      <dgm:t>
        <a:bodyPr/>
        <a:lstStyle/>
        <a:p>
          <a:r>
            <a:rPr lang="en-US" sz="2400" b="1" dirty="0" smtClean="0"/>
            <a:t>(D-</a:t>
          </a:r>
          <a:r>
            <a:rPr lang="en-US" sz="2400" b="1" dirty="0" err="1" smtClean="0"/>
            <a:t>Xylose</a:t>
          </a:r>
          <a:r>
            <a:rPr lang="en-US" sz="2400" b="1" dirty="0" smtClean="0"/>
            <a:t> test) </a:t>
          </a:r>
        </a:p>
        <a:p>
          <a:r>
            <a:rPr lang="en-US" sz="1400" dirty="0" smtClean="0"/>
            <a:t>25g D-</a:t>
          </a:r>
          <a:r>
            <a:rPr lang="en-US" sz="1400" dirty="0" err="1" smtClean="0"/>
            <a:t>xylose</a:t>
          </a:r>
          <a:r>
            <a:rPr lang="en-US" sz="1400" dirty="0" smtClean="0"/>
            <a:t> </a:t>
          </a:r>
          <a:r>
            <a:rPr lang="en-US" sz="1400" dirty="0" err="1" smtClean="0"/>
            <a:t>po</a:t>
          </a:r>
          <a:r>
            <a:rPr lang="en-US" sz="1400" dirty="0" smtClean="0"/>
            <a:t> </a:t>
          </a:r>
          <a:r>
            <a:rPr lang="en-US" sz="1400" dirty="0" smtClean="0">
              <a:sym typeface="Wingdings"/>
            </a:rPr>
            <a:t></a:t>
          </a:r>
          <a:r>
            <a:rPr lang="en-US" sz="1400" dirty="0" smtClean="0"/>
            <a:t> </a:t>
          </a:r>
        </a:p>
        <a:p>
          <a:r>
            <a:rPr lang="en-US" sz="1400" dirty="0" smtClean="0"/>
            <a:t>serum level @1hr &amp;/or urine collection level x5hrs </a:t>
          </a:r>
          <a:endParaRPr lang="en-US" sz="1400" dirty="0"/>
        </a:p>
      </dgm:t>
    </dgm:pt>
    <dgm:pt modelId="{63D5413B-6D02-458F-89EF-FD031605D074}" type="parTrans" cxnId="{0076D1B1-216F-4B7F-B5AC-114CD3F3F22D}">
      <dgm:prSet/>
      <dgm:spPr/>
      <dgm:t>
        <a:bodyPr/>
        <a:lstStyle/>
        <a:p>
          <a:endParaRPr lang="en-US"/>
        </a:p>
      </dgm:t>
    </dgm:pt>
    <dgm:pt modelId="{F2AA1C4A-E633-4CDC-AAAE-B76E93062807}" type="sibTrans" cxnId="{0076D1B1-216F-4B7F-B5AC-114CD3F3F22D}">
      <dgm:prSet/>
      <dgm:spPr/>
      <dgm:t>
        <a:bodyPr/>
        <a:lstStyle/>
        <a:p>
          <a:endParaRPr lang="en-US"/>
        </a:p>
      </dgm:t>
    </dgm:pt>
    <dgm:pt modelId="{E23CCFE5-ED24-4C52-B3BB-1831EF8B2C8E}">
      <dgm:prSet phldrT="[Text]"/>
      <dgm:spPr/>
      <dgm:t>
        <a:bodyPr/>
        <a:lstStyle/>
        <a:p>
          <a:r>
            <a:rPr lang="en-US" b="1" dirty="0" smtClean="0"/>
            <a:t>(3) Alternatively: </a:t>
          </a:r>
        </a:p>
        <a:p>
          <a:r>
            <a:rPr lang="en-US" dirty="0" smtClean="0"/>
            <a:t>empiric trial of pancreatic enzymes w/Quantify of fecal fat before &amp; after</a:t>
          </a:r>
          <a:endParaRPr lang="en-US" dirty="0"/>
        </a:p>
      </dgm:t>
    </dgm:pt>
    <dgm:pt modelId="{99286D48-6BAD-4722-9D59-52E584C37615}" type="parTrans" cxnId="{5A7F1BCC-D015-4945-9ABC-92FE351D6F0A}">
      <dgm:prSet/>
      <dgm:spPr/>
      <dgm:t>
        <a:bodyPr/>
        <a:lstStyle/>
        <a:p>
          <a:endParaRPr lang="en-US"/>
        </a:p>
      </dgm:t>
    </dgm:pt>
    <dgm:pt modelId="{7AC0268D-92EC-402C-9EFB-73480669E73C}" type="sibTrans" cxnId="{5A7F1BCC-D015-4945-9ABC-92FE351D6F0A}">
      <dgm:prSet/>
      <dgm:spPr/>
      <dgm:t>
        <a:bodyPr/>
        <a:lstStyle/>
        <a:p>
          <a:endParaRPr lang="en-US"/>
        </a:p>
      </dgm:t>
    </dgm:pt>
    <dgm:pt modelId="{67B3FC45-C47E-4824-8DDE-499328C1C376}">
      <dgm:prSet phldrT="[Text]"/>
      <dgm:spPr/>
      <dgm:t>
        <a:bodyPr/>
        <a:lstStyle/>
        <a:p>
          <a:r>
            <a:rPr lang="en-US" b="1" dirty="0" smtClean="0">
              <a:latin typeface="Calibri"/>
            </a:rPr>
            <a:t>↑</a:t>
          </a:r>
          <a:r>
            <a:rPr lang="en-US" dirty="0" smtClean="0"/>
            <a:t>level </a:t>
          </a:r>
        </a:p>
        <a:p>
          <a:r>
            <a:rPr lang="en-US" dirty="0" smtClean="0"/>
            <a:t>(≈45mg/</a:t>
          </a:r>
          <a:r>
            <a:rPr lang="en-US" dirty="0" err="1" smtClean="0"/>
            <a:t>dL</a:t>
          </a:r>
          <a:r>
            <a:rPr lang="en-US" dirty="0" smtClean="0"/>
            <a:t>)</a:t>
          </a:r>
        </a:p>
        <a:p>
          <a:r>
            <a:rPr lang="en-US" dirty="0" smtClean="0"/>
            <a:t>(Pancreatic Insufficiency)</a:t>
          </a:r>
          <a:endParaRPr lang="en-US" dirty="0"/>
        </a:p>
      </dgm:t>
    </dgm:pt>
    <dgm:pt modelId="{1F888B28-AE79-4DF9-8C79-BA501905CEA4}" type="parTrans" cxnId="{4417E53C-5F78-44E8-8DE3-726C2C58BE6A}">
      <dgm:prSet/>
      <dgm:spPr/>
      <dgm:t>
        <a:bodyPr/>
        <a:lstStyle/>
        <a:p>
          <a:endParaRPr lang="en-US"/>
        </a:p>
      </dgm:t>
    </dgm:pt>
    <dgm:pt modelId="{D0325D0F-12C3-4CD5-AED4-622EB513FD55}" type="sibTrans" cxnId="{4417E53C-5F78-44E8-8DE3-726C2C58BE6A}">
      <dgm:prSet/>
      <dgm:spPr/>
      <dgm:t>
        <a:bodyPr/>
        <a:lstStyle/>
        <a:p>
          <a:endParaRPr lang="en-US"/>
        </a:p>
      </dgm:t>
    </dgm:pt>
    <dgm:pt modelId="{F5747768-2963-4BE1-8105-7FB35D718168}">
      <dgm:prSet phldrT="[Text]"/>
      <dgm:spPr/>
      <dgm:t>
        <a:bodyPr/>
        <a:lstStyle/>
        <a:p>
          <a:r>
            <a:rPr lang="en-US" dirty="0" smtClean="0"/>
            <a:t>•</a:t>
          </a:r>
          <a:r>
            <a:rPr lang="en-US" dirty="0" err="1" smtClean="0"/>
            <a:t>SBBx</a:t>
          </a:r>
          <a:r>
            <a:rPr lang="en-US" dirty="0" smtClean="0"/>
            <a:t> </a:t>
          </a:r>
        </a:p>
        <a:p>
          <a:r>
            <a:rPr lang="en-US" dirty="0" smtClean="0"/>
            <a:t>•SB </a:t>
          </a:r>
          <a:r>
            <a:rPr lang="en-US" dirty="0" err="1" smtClean="0"/>
            <a:t>Cx</a:t>
          </a:r>
          <a:r>
            <a:rPr lang="en-US" dirty="0" smtClean="0"/>
            <a:t> </a:t>
          </a:r>
        </a:p>
        <a:p>
          <a:r>
            <a:rPr lang="en-US" dirty="0" smtClean="0"/>
            <a:t>•SB Imaging</a:t>
          </a:r>
          <a:endParaRPr lang="en-US" dirty="0"/>
        </a:p>
      </dgm:t>
    </dgm:pt>
    <dgm:pt modelId="{8B9418E1-95D4-49F0-9BA9-5C29E9EAB653}" type="parTrans" cxnId="{A1487596-17C0-499E-BBCA-08CDD91A7864}">
      <dgm:prSet/>
      <dgm:spPr/>
      <dgm:t>
        <a:bodyPr/>
        <a:lstStyle/>
        <a:p>
          <a:endParaRPr lang="en-US"/>
        </a:p>
      </dgm:t>
    </dgm:pt>
    <dgm:pt modelId="{9BFE96F0-10DA-4ACD-83AB-D85CBA0764EC}" type="sibTrans" cxnId="{A1487596-17C0-499E-BBCA-08CDD91A7864}">
      <dgm:prSet/>
      <dgm:spPr/>
      <dgm:t>
        <a:bodyPr/>
        <a:lstStyle/>
        <a:p>
          <a:endParaRPr lang="en-US"/>
        </a:p>
      </dgm:t>
    </dgm:pt>
    <dgm:pt modelId="{2D49DC62-4B00-4BD3-ABB4-2EF75568F08E}">
      <dgm:prSet phldrT="[Text]"/>
      <dgm:spPr/>
      <dgm:t>
        <a:bodyPr/>
        <a:lstStyle/>
        <a:p>
          <a:r>
            <a:rPr lang="en-US" b="1" dirty="0" smtClean="0"/>
            <a:t>(1) Imaging: </a:t>
          </a:r>
        </a:p>
        <a:p>
          <a:r>
            <a:rPr lang="en-US" dirty="0" smtClean="0"/>
            <a:t>•X-Ray (Calcifications) •CT •MRCP •EUS</a:t>
          </a:r>
          <a:endParaRPr lang="en-US" dirty="0"/>
        </a:p>
      </dgm:t>
    </dgm:pt>
    <dgm:pt modelId="{BE0D8274-9245-48EC-9010-32AE33B96BFB}" type="parTrans" cxnId="{CD48F3D8-71FE-4807-967E-403680D86B8E}">
      <dgm:prSet/>
      <dgm:spPr/>
      <dgm:t>
        <a:bodyPr/>
        <a:lstStyle/>
        <a:p>
          <a:endParaRPr lang="en-US"/>
        </a:p>
      </dgm:t>
    </dgm:pt>
    <dgm:pt modelId="{43E08D0B-6FFE-41E4-A8EB-E83A530E812E}" type="sibTrans" cxnId="{CD48F3D8-71FE-4807-967E-403680D86B8E}">
      <dgm:prSet/>
      <dgm:spPr/>
      <dgm:t>
        <a:bodyPr/>
        <a:lstStyle/>
        <a:p>
          <a:endParaRPr lang="en-US"/>
        </a:p>
      </dgm:t>
    </dgm:pt>
    <dgm:pt modelId="{D98704A8-ED39-4483-9DFE-54E3E318BC7D}">
      <dgm:prSet phldrT="[Text]"/>
      <dgm:spPr/>
      <dgm:t>
        <a:bodyPr/>
        <a:lstStyle/>
        <a:p>
          <a:r>
            <a:rPr lang="en-US" b="1" dirty="0" smtClean="0"/>
            <a:t>(2) pancreatic function: </a:t>
          </a:r>
        </a:p>
        <a:p>
          <a:r>
            <a:rPr lang="en-US" dirty="0" smtClean="0"/>
            <a:t>•</a:t>
          </a:r>
          <a:r>
            <a:rPr lang="en-US" b="1" dirty="0" err="1" smtClean="0"/>
            <a:t>Secretin</a:t>
          </a:r>
          <a:r>
            <a:rPr lang="en-US" dirty="0" smtClean="0"/>
            <a:t> (measure </a:t>
          </a:r>
          <a:r>
            <a:rPr lang="en-US" b="1" dirty="0" smtClean="0"/>
            <a:t>HCO</a:t>
          </a:r>
          <a:r>
            <a:rPr lang="en-US" b="1" baseline="-25000" dirty="0" smtClean="0"/>
            <a:t>3</a:t>
          </a:r>
          <a:r>
            <a:rPr lang="en-US" dirty="0" smtClean="0"/>
            <a:t>) </a:t>
          </a:r>
        </a:p>
        <a:p>
          <a:r>
            <a:rPr lang="en-US" dirty="0" smtClean="0"/>
            <a:t>•</a:t>
          </a:r>
          <a:r>
            <a:rPr lang="en-US" b="1" dirty="0" smtClean="0"/>
            <a:t>CCK</a:t>
          </a:r>
          <a:r>
            <a:rPr lang="en-US" dirty="0" smtClean="0"/>
            <a:t> (measure </a:t>
          </a:r>
          <a:r>
            <a:rPr lang="en-US" b="1" dirty="0" smtClean="0"/>
            <a:t>lipase/</a:t>
          </a:r>
          <a:r>
            <a:rPr lang="en-US" b="1" dirty="0" err="1" smtClean="0"/>
            <a:t>trypsin</a:t>
          </a:r>
          <a:r>
            <a:rPr lang="en-US" dirty="0" smtClean="0"/>
            <a:t>)</a:t>
          </a:r>
          <a:endParaRPr lang="en-US" dirty="0"/>
        </a:p>
      </dgm:t>
    </dgm:pt>
    <dgm:pt modelId="{288D830B-05CB-4206-B10D-53FF45AED855}" type="parTrans" cxnId="{9E79F62D-7F93-4152-8B74-DE47D24CECF2}">
      <dgm:prSet/>
      <dgm:spPr/>
      <dgm:t>
        <a:bodyPr/>
        <a:lstStyle/>
        <a:p>
          <a:endParaRPr lang="en-US"/>
        </a:p>
      </dgm:t>
    </dgm:pt>
    <dgm:pt modelId="{73B30B24-063D-455C-821C-0ED87B6291AB}" type="sibTrans" cxnId="{9E79F62D-7F93-4152-8B74-DE47D24CECF2}">
      <dgm:prSet/>
      <dgm:spPr/>
      <dgm:t>
        <a:bodyPr/>
        <a:lstStyle/>
        <a:p>
          <a:endParaRPr lang="en-US"/>
        </a:p>
      </dgm:t>
    </dgm:pt>
    <dgm:pt modelId="{D1B538BC-115B-4CE4-9CFD-7D19FB6FE540}" type="pres">
      <dgm:prSet presAssocID="{5C21C8A4-763E-46EE-9204-4BEB2CA568F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261F2B-52AE-40F9-9670-F38C2102EA9F}" type="pres">
      <dgm:prSet presAssocID="{6F5723F6-65D1-47A2-A039-B9A740CD8516}" presName="root1" presStyleCnt="0"/>
      <dgm:spPr/>
    </dgm:pt>
    <dgm:pt modelId="{B49FE787-7B77-41DC-B2CE-D86F5F685B80}" type="pres">
      <dgm:prSet presAssocID="{6F5723F6-65D1-47A2-A039-B9A740CD8516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0BB535-6829-432E-92BE-877FC15A520E}" type="pres">
      <dgm:prSet presAssocID="{6F5723F6-65D1-47A2-A039-B9A740CD8516}" presName="level2hierChild" presStyleCnt="0"/>
      <dgm:spPr/>
    </dgm:pt>
    <dgm:pt modelId="{A50956E5-B531-47FE-A2BB-DE2DB41C92DD}" type="pres">
      <dgm:prSet presAssocID="{378B0D80-FB2E-4E34-9D4D-40CF711AF21F}" presName="root1" presStyleCnt="0"/>
      <dgm:spPr/>
    </dgm:pt>
    <dgm:pt modelId="{E12AC509-9DDA-45FA-A85B-79E9A6626F6D}" type="pres">
      <dgm:prSet presAssocID="{378B0D80-FB2E-4E34-9D4D-40CF711AF21F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AA251F-2C94-4E6F-9F0A-4CA6E1002BF9}" type="pres">
      <dgm:prSet presAssocID="{378B0D80-FB2E-4E34-9D4D-40CF711AF21F}" presName="level2hierChild" presStyleCnt="0"/>
      <dgm:spPr/>
    </dgm:pt>
    <dgm:pt modelId="{F152A51C-D52E-4182-B852-341A093B9968}" type="pres">
      <dgm:prSet presAssocID="{71C5D1D1-F560-40F3-A644-9ABF690C6463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08AAF6C9-054A-4754-890C-D62DC088697A}" type="pres">
      <dgm:prSet presAssocID="{71C5D1D1-F560-40F3-A644-9ABF690C6463}" presName="connTx" presStyleLbl="parChTrans1D2" presStyleIdx="0" presStyleCnt="2"/>
      <dgm:spPr/>
      <dgm:t>
        <a:bodyPr/>
        <a:lstStyle/>
        <a:p>
          <a:endParaRPr lang="en-US"/>
        </a:p>
      </dgm:t>
    </dgm:pt>
    <dgm:pt modelId="{46398BBA-2E59-4A90-96D7-1E067B1D7A3D}" type="pres">
      <dgm:prSet presAssocID="{9C865BB4-EBB6-4137-9BD6-40D5D946C63A}" presName="root2" presStyleCnt="0"/>
      <dgm:spPr/>
    </dgm:pt>
    <dgm:pt modelId="{7C7A0263-65C3-4EEA-8CE5-2C60285529DA}" type="pres">
      <dgm:prSet presAssocID="{9C865BB4-EBB6-4137-9BD6-40D5D946C63A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9093FA-429A-4864-A019-67141B9255FE}" type="pres">
      <dgm:prSet presAssocID="{9C865BB4-EBB6-4137-9BD6-40D5D946C63A}" presName="level3hierChild" presStyleCnt="0"/>
      <dgm:spPr/>
    </dgm:pt>
    <dgm:pt modelId="{BEEE424D-5608-476E-9A9A-890051ABD9E0}" type="pres">
      <dgm:prSet presAssocID="{8B9418E1-95D4-49F0-9BA9-5C29E9EAB653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945AC5A3-FFB3-4CD4-80AA-28908F79A1C5}" type="pres">
      <dgm:prSet presAssocID="{8B9418E1-95D4-49F0-9BA9-5C29E9EAB653}" presName="connTx" presStyleLbl="parChTrans1D3" presStyleIdx="0" presStyleCnt="4"/>
      <dgm:spPr/>
      <dgm:t>
        <a:bodyPr/>
        <a:lstStyle/>
        <a:p>
          <a:endParaRPr lang="en-US"/>
        </a:p>
      </dgm:t>
    </dgm:pt>
    <dgm:pt modelId="{0AC96BF4-F7B9-4874-A521-F1C1AEFF2148}" type="pres">
      <dgm:prSet presAssocID="{F5747768-2963-4BE1-8105-7FB35D718168}" presName="root2" presStyleCnt="0"/>
      <dgm:spPr/>
    </dgm:pt>
    <dgm:pt modelId="{0778D257-F58F-4C53-9903-CB70F1F56A94}" type="pres">
      <dgm:prSet presAssocID="{F5747768-2963-4BE1-8105-7FB35D718168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27C76B-A5A7-451C-9798-234DE77AD65A}" type="pres">
      <dgm:prSet presAssocID="{F5747768-2963-4BE1-8105-7FB35D718168}" presName="level3hierChild" presStyleCnt="0"/>
      <dgm:spPr/>
    </dgm:pt>
    <dgm:pt modelId="{EF805049-726C-4EAE-AF0D-017D21AC7637}" type="pres">
      <dgm:prSet presAssocID="{1F888B28-AE79-4DF9-8C79-BA501905CEA4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C00FA641-9120-4B1F-BA3E-44EFD0EAB1BF}" type="pres">
      <dgm:prSet presAssocID="{1F888B28-AE79-4DF9-8C79-BA501905CEA4}" presName="connTx" presStyleLbl="parChTrans1D2" presStyleIdx="1" presStyleCnt="2"/>
      <dgm:spPr/>
      <dgm:t>
        <a:bodyPr/>
        <a:lstStyle/>
        <a:p>
          <a:endParaRPr lang="en-US"/>
        </a:p>
      </dgm:t>
    </dgm:pt>
    <dgm:pt modelId="{F675B678-D891-477D-A5BE-F9636C59BBC9}" type="pres">
      <dgm:prSet presAssocID="{67B3FC45-C47E-4824-8DDE-499328C1C376}" presName="root2" presStyleCnt="0"/>
      <dgm:spPr/>
    </dgm:pt>
    <dgm:pt modelId="{9062D42F-63C3-4BF5-B69B-E57711853B1F}" type="pres">
      <dgm:prSet presAssocID="{67B3FC45-C47E-4824-8DDE-499328C1C376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05ED20-CE52-4A18-B625-7C05842D18DE}" type="pres">
      <dgm:prSet presAssocID="{67B3FC45-C47E-4824-8DDE-499328C1C376}" presName="level3hierChild" presStyleCnt="0"/>
      <dgm:spPr/>
    </dgm:pt>
    <dgm:pt modelId="{FB6DD368-94DF-4F44-8C00-B6879AE82CEF}" type="pres">
      <dgm:prSet presAssocID="{BE0D8274-9245-48EC-9010-32AE33B96BFB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CAF2CD04-6E49-4A7A-A3EE-4EAD17499E16}" type="pres">
      <dgm:prSet presAssocID="{BE0D8274-9245-48EC-9010-32AE33B96BFB}" presName="connTx" presStyleLbl="parChTrans1D3" presStyleIdx="1" presStyleCnt="4"/>
      <dgm:spPr/>
      <dgm:t>
        <a:bodyPr/>
        <a:lstStyle/>
        <a:p>
          <a:endParaRPr lang="en-US"/>
        </a:p>
      </dgm:t>
    </dgm:pt>
    <dgm:pt modelId="{2EB325F4-B5B6-445F-A791-5E720088F9D3}" type="pres">
      <dgm:prSet presAssocID="{2D49DC62-4B00-4BD3-ABB4-2EF75568F08E}" presName="root2" presStyleCnt="0"/>
      <dgm:spPr/>
    </dgm:pt>
    <dgm:pt modelId="{BF51BAEA-8248-46E6-BCCE-75E7A92A5038}" type="pres">
      <dgm:prSet presAssocID="{2D49DC62-4B00-4BD3-ABB4-2EF75568F08E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C2D5AA-08C5-4915-8FDD-10F1972C8BB4}" type="pres">
      <dgm:prSet presAssocID="{2D49DC62-4B00-4BD3-ABB4-2EF75568F08E}" presName="level3hierChild" presStyleCnt="0"/>
      <dgm:spPr/>
    </dgm:pt>
    <dgm:pt modelId="{34E03B11-9626-4F69-8A48-1C5904A11BDE}" type="pres">
      <dgm:prSet presAssocID="{288D830B-05CB-4206-B10D-53FF45AED855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53A09EFF-70CC-494F-99F4-8D6796FD16A9}" type="pres">
      <dgm:prSet presAssocID="{288D830B-05CB-4206-B10D-53FF45AED855}" presName="connTx" presStyleLbl="parChTrans1D3" presStyleIdx="2" presStyleCnt="4"/>
      <dgm:spPr/>
      <dgm:t>
        <a:bodyPr/>
        <a:lstStyle/>
        <a:p>
          <a:endParaRPr lang="en-US"/>
        </a:p>
      </dgm:t>
    </dgm:pt>
    <dgm:pt modelId="{7AA2D33F-F13F-451F-A4C0-40D43F01BAF9}" type="pres">
      <dgm:prSet presAssocID="{D98704A8-ED39-4483-9DFE-54E3E318BC7D}" presName="root2" presStyleCnt="0"/>
      <dgm:spPr/>
    </dgm:pt>
    <dgm:pt modelId="{070B4FFD-8C7D-4657-B320-3B9B5502CFDB}" type="pres">
      <dgm:prSet presAssocID="{D98704A8-ED39-4483-9DFE-54E3E318BC7D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BD9481-D98B-4875-B181-F65676F85664}" type="pres">
      <dgm:prSet presAssocID="{D98704A8-ED39-4483-9DFE-54E3E318BC7D}" presName="level3hierChild" presStyleCnt="0"/>
      <dgm:spPr/>
    </dgm:pt>
    <dgm:pt modelId="{18827F9D-B6A2-4841-B5FE-C54D0136033B}" type="pres">
      <dgm:prSet presAssocID="{99286D48-6BAD-4722-9D59-52E584C37615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2CA39E44-A98F-4F17-B90F-6A2CDE625011}" type="pres">
      <dgm:prSet presAssocID="{99286D48-6BAD-4722-9D59-52E584C37615}" presName="connTx" presStyleLbl="parChTrans1D3" presStyleIdx="3" presStyleCnt="4"/>
      <dgm:spPr/>
      <dgm:t>
        <a:bodyPr/>
        <a:lstStyle/>
        <a:p>
          <a:endParaRPr lang="en-US"/>
        </a:p>
      </dgm:t>
    </dgm:pt>
    <dgm:pt modelId="{CDC5CB0F-0557-4117-ACD8-0A2B4A7A4594}" type="pres">
      <dgm:prSet presAssocID="{E23CCFE5-ED24-4C52-B3BB-1831EF8B2C8E}" presName="root2" presStyleCnt="0"/>
      <dgm:spPr/>
    </dgm:pt>
    <dgm:pt modelId="{EB925859-667D-474B-B145-82CD0A6691D1}" type="pres">
      <dgm:prSet presAssocID="{E23CCFE5-ED24-4C52-B3BB-1831EF8B2C8E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319973-B4A1-492B-86FB-975D4870779D}" type="pres">
      <dgm:prSet presAssocID="{E23CCFE5-ED24-4C52-B3BB-1831EF8B2C8E}" presName="level3hierChild" presStyleCnt="0"/>
      <dgm:spPr/>
    </dgm:pt>
  </dgm:ptLst>
  <dgm:cxnLst>
    <dgm:cxn modelId="{30549E37-521C-4B4F-B1FF-00C57CDE3AE4}" type="presOf" srcId="{8B9418E1-95D4-49F0-9BA9-5C29E9EAB653}" destId="{BEEE424D-5608-476E-9A9A-890051ABD9E0}" srcOrd="0" destOrd="0" presId="urn:microsoft.com/office/officeart/2005/8/layout/hierarchy2"/>
    <dgm:cxn modelId="{43D2A93A-632B-47AF-879B-7F7A49B7925C}" type="presOf" srcId="{5C21C8A4-763E-46EE-9204-4BEB2CA568FC}" destId="{D1B538BC-115B-4CE4-9CFD-7D19FB6FE540}" srcOrd="0" destOrd="0" presId="urn:microsoft.com/office/officeart/2005/8/layout/hierarchy2"/>
    <dgm:cxn modelId="{670341F1-499C-4975-BC8B-75B4189255AE}" type="presOf" srcId="{D98704A8-ED39-4483-9DFE-54E3E318BC7D}" destId="{070B4FFD-8C7D-4657-B320-3B9B5502CFDB}" srcOrd="0" destOrd="0" presId="urn:microsoft.com/office/officeart/2005/8/layout/hierarchy2"/>
    <dgm:cxn modelId="{BD3A8F6D-FC8A-4410-AC91-0E8443593897}" type="presOf" srcId="{288D830B-05CB-4206-B10D-53FF45AED855}" destId="{53A09EFF-70CC-494F-99F4-8D6796FD16A9}" srcOrd="1" destOrd="0" presId="urn:microsoft.com/office/officeart/2005/8/layout/hierarchy2"/>
    <dgm:cxn modelId="{9241BB19-A05D-48D4-8A1A-EAD269EFFAE8}" type="presOf" srcId="{BE0D8274-9245-48EC-9010-32AE33B96BFB}" destId="{CAF2CD04-6E49-4A7A-A3EE-4EAD17499E16}" srcOrd="1" destOrd="0" presId="urn:microsoft.com/office/officeart/2005/8/layout/hierarchy2"/>
    <dgm:cxn modelId="{3EF00039-320F-4789-9F53-D4FEA189F70A}" type="presOf" srcId="{1F888B28-AE79-4DF9-8C79-BA501905CEA4}" destId="{C00FA641-9120-4B1F-BA3E-44EFD0EAB1BF}" srcOrd="1" destOrd="0" presId="urn:microsoft.com/office/officeart/2005/8/layout/hierarchy2"/>
    <dgm:cxn modelId="{82BFD927-B639-4B5E-A2AE-B563380B0A35}" type="presOf" srcId="{9C865BB4-EBB6-4137-9BD6-40D5D946C63A}" destId="{7C7A0263-65C3-4EEA-8CE5-2C60285529DA}" srcOrd="0" destOrd="0" presId="urn:microsoft.com/office/officeart/2005/8/layout/hierarchy2"/>
    <dgm:cxn modelId="{5A7F1BCC-D015-4945-9ABC-92FE351D6F0A}" srcId="{67B3FC45-C47E-4824-8DDE-499328C1C376}" destId="{E23CCFE5-ED24-4C52-B3BB-1831EF8B2C8E}" srcOrd="2" destOrd="0" parTransId="{99286D48-6BAD-4722-9D59-52E584C37615}" sibTransId="{7AC0268D-92EC-402C-9EFB-73480669E73C}"/>
    <dgm:cxn modelId="{2149A0B3-A3CF-49CF-951B-640FB511DF8D}" type="presOf" srcId="{E23CCFE5-ED24-4C52-B3BB-1831EF8B2C8E}" destId="{EB925859-667D-474B-B145-82CD0A6691D1}" srcOrd="0" destOrd="0" presId="urn:microsoft.com/office/officeart/2005/8/layout/hierarchy2"/>
    <dgm:cxn modelId="{A1487596-17C0-499E-BBCA-08CDD91A7864}" srcId="{9C865BB4-EBB6-4137-9BD6-40D5D946C63A}" destId="{F5747768-2963-4BE1-8105-7FB35D718168}" srcOrd="0" destOrd="0" parTransId="{8B9418E1-95D4-49F0-9BA9-5C29E9EAB653}" sibTransId="{9BFE96F0-10DA-4ACD-83AB-D85CBA0764EC}"/>
    <dgm:cxn modelId="{F2FB2ABA-7C98-4DF5-AC00-F895B25919DD}" type="presOf" srcId="{288D830B-05CB-4206-B10D-53FF45AED855}" destId="{34E03B11-9626-4F69-8A48-1C5904A11BDE}" srcOrd="0" destOrd="0" presId="urn:microsoft.com/office/officeart/2005/8/layout/hierarchy2"/>
    <dgm:cxn modelId="{6F1DCAA8-310A-4B1B-86BA-DE8485BBE423}" type="presOf" srcId="{71C5D1D1-F560-40F3-A644-9ABF690C6463}" destId="{F152A51C-D52E-4182-B852-341A093B9968}" srcOrd="0" destOrd="0" presId="urn:microsoft.com/office/officeart/2005/8/layout/hierarchy2"/>
    <dgm:cxn modelId="{0C22EB40-6648-4D94-9FDE-FA805FD59F8A}" srcId="{378B0D80-FB2E-4E34-9D4D-40CF711AF21F}" destId="{9C865BB4-EBB6-4137-9BD6-40D5D946C63A}" srcOrd="0" destOrd="0" parTransId="{71C5D1D1-F560-40F3-A644-9ABF690C6463}" sibTransId="{9C3C5D75-489D-4EA8-B94B-728EFF9E3CA7}"/>
    <dgm:cxn modelId="{DACECC41-7F87-429E-AB60-BF912BD8BE19}" type="presOf" srcId="{378B0D80-FB2E-4E34-9D4D-40CF711AF21F}" destId="{E12AC509-9DDA-45FA-A85B-79E9A6626F6D}" srcOrd="0" destOrd="0" presId="urn:microsoft.com/office/officeart/2005/8/layout/hierarchy2"/>
    <dgm:cxn modelId="{67C73F6C-9F60-41F4-AB38-0CC38775F926}" type="presOf" srcId="{F5747768-2963-4BE1-8105-7FB35D718168}" destId="{0778D257-F58F-4C53-9903-CB70F1F56A94}" srcOrd="0" destOrd="0" presId="urn:microsoft.com/office/officeart/2005/8/layout/hierarchy2"/>
    <dgm:cxn modelId="{B39697CD-4F64-44A3-9FD3-08E06B64145F}" type="presOf" srcId="{8B9418E1-95D4-49F0-9BA9-5C29E9EAB653}" destId="{945AC5A3-FFB3-4CD4-80AA-28908F79A1C5}" srcOrd="1" destOrd="0" presId="urn:microsoft.com/office/officeart/2005/8/layout/hierarchy2"/>
    <dgm:cxn modelId="{9E79F62D-7F93-4152-8B74-DE47D24CECF2}" srcId="{67B3FC45-C47E-4824-8DDE-499328C1C376}" destId="{D98704A8-ED39-4483-9DFE-54E3E318BC7D}" srcOrd="1" destOrd="0" parTransId="{288D830B-05CB-4206-B10D-53FF45AED855}" sibTransId="{73B30B24-063D-455C-821C-0ED87B6291AB}"/>
    <dgm:cxn modelId="{94E8FF25-F381-4232-B1E5-62D3E9D547CC}" type="presOf" srcId="{6F5723F6-65D1-47A2-A039-B9A740CD8516}" destId="{B49FE787-7B77-41DC-B2CE-D86F5F685B80}" srcOrd="0" destOrd="0" presId="urn:microsoft.com/office/officeart/2005/8/layout/hierarchy2"/>
    <dgm:cxn modelId="{0076D1B1-216F-4B7F-B5AC-114CD3F3F22D}" srcId="{5C21C8A4-763E-46EE-9204-4BEB2CA568FC}" destId="{378B0D80-FB2E-4E34-9D4D-40CF711AF21F}" srcOrd="1" destOrd="0" parTransId="{63D5413B-6D02-458F-89EF-FD031605D074}" sibTransId="{F2AA1C4A-E633-4CDC-AAAE-B76E93062807}"/>
    <dgm:cxn modelId="{8D9566B9-916F-4F5C-B154-FCF267CC5DC1}" srcId="{5C21C8A4-763E-46EE-9204-4BEB2CA568FC}" destId="{6F5723F6-65D1-47A2-A039-B9A740CD8516}" srcOrd="0" destOrd="0" parTransId="{F84E052B-BE51-4996-8CBF-AA716CF12212}" sibTransId="{68A0D858-8DB1-4DFD-A4A8-63FEB1CD293F}"/>
    <dgm:cxn modelId="{3859369F-512F-4D77-A797-69F1387CDE36}" type="presOf" srcId="{99286D48-6BAD-4722-9D59-52E584C37615}" destId="{2CA39E44-A98F-4F17-B90F-6A2CDE625011}" srcOrd="1" destOrd="0" presId="urn:microsoft.com/office/officeart/2005/8/layout/hierarchy2"/>
    <dgm:cxn modelId="{4A033DC9-E5A5-4E60-A9D0-A380FAD13151}" type="presOf" srcId="{71C5D1D1-F560-40F3-A644-9ABF690C6463}" destId="{08AAF6C9-054A-4754-890C-D62DC088697A}" srcOrd="1" destOrd="0" presId="urn:microsoft.com/office/officeart/2005/8/layout/hierarchy2"/>
    <dgm:cxn modelId="{9E26FB91-19D5-4826-BD61-F151D72B0955}" type="presOf" srcId="{99286D48-6BAD-4722-9D59-52E584C37615}" destId="{18827F9D-B6A2-4841-B5FE-C54D0136033B}" srcOrd="0" destOrd="0" presId="urn:microsoft.com/office/officeart/2005/8/layout/hierarchy2"/>
    <dgm:cxn modelId="{ABB74FE7-2A4D-41A7-B445-E43BD8B3628F}" type="presOf" srcId="{2D49DC62-4B00-4BD3-ABB4-2EF75568F08E}" destId="{BF51BAEA-8248-46E6-BCCE-75E7A92A5038}" srcOrd="0" destOrd="0" presId="urn:microsoft.com/office/officeart/2005/8/layout/hierarchy2"/>
    <dgm:cxn modelId="{CD48F3D8-71FE-4807-967E-403680D86B8E}" srcId="{67B3FC45-C47E-4824-8DDE-499328C1C376}" destId="{2D49DC62-4B00-4BD3-ABB4-2EF75568F08E}" srcOrd="0" destOrd="0" parTransId="{BE0D8274-9245-48EC-9010-32AE33B96BFB}" sibTransId="{43E08D0B-6FFE-41E4-A8EB-E83A530E812E}"/>
    <dgm:cxn modelId="{23917F4B-EC9F-49FE-9977-256EB5AE9EE9}" type="presOf" srcId="{BE0D8274-9245-48EC-9010-32AE33B96BFB}" destId="{FB6DD368-94DF-4F44-8C00-B6879AE82CEF}" srcOrd="0" destOrd="0" presId="urn:microsoft.com/office/officeart/2005/8/layout/hierarchy2"/>
    <dgm:cxn modelId="{4417E53C-5F78-44E8-8DE3-726C2C58BE6A}" srcId="{378B0D80-FB2E-4E34-9D4D-40CF711AF21F}" destId="{67B3FC45-C47E-4824-8DDE-499328C1C376}" srcOrd="1" destOrd="0" parTransId="{1F888B28-AE79-4DF9-8C79-BA501905CEA4}" sibTransId="{D0325D0F-12C3-4CD5-AED4-622EB513FD55}"/>
    <dgm:cxn modelId="{70044F75-F38E-4D82-A268-2B4EABC2AF5A}" type="presOf" srcId="{1F888B28-AE79-4DF9-8C79-BA501905CEA4}" destId="{EF805049-726C-4EAE-AF0D-017D21AC7637}" srcOrd="0" destOrd="0" presId="urn:microsoft.com/office/officeart/2005/8/layout/hierarchy2"/>
    <dgm:cxn modelId="{1396EC0C-5894-4E95-923E-B57E2C70040A}" type="presOf" srcId="{67B3FC45-C47E-4824-8DDE-499328C1C376}" destId="{9062D42F-63C3-4BF5-B69B-E57711853B1F}" srcOrd="0" destOrd="0" presId="urn:microsoft.com/office/officeart/2005/8/layout/hierarchy2"/>
    <dgm:cxn modelId="{5ECBD097-36A2-41F4-B2D7-C646A02A92D7}" type="presParOf" srcId="{D1B538BC-115B-4CE4-9CFD-7D19FB6FE540}" destId="{0F261F2B-52AE-40F9-9670-F38C2102EA9F}" srcOrd="0" destOrd="0" presId="urn:microsoft.com/office/officeart/2005/8/layout/hierarchy2"/>
    <dgm:cxn modelId="{83056E7C-090D-42F8-BC27-A7B197947CB5}" type="presParOf" srcId="{0F261F2B-52AE-40F9-9670-F38C2102EA9F}" destId="{B49FE787-7B77-41DC-B2CE-D86F5F685B80}" srcOrd="0" destOrd="0" presId="urn:microsoft.com/office/officeart/2005/8/layout/hierarchy2"/>
    <dgm:cxn modelId="{60665B52-7D16-480E-9524-BAFF52C1A189}" type="presParOf" srcId="{0F261F2B-52AE-40F9-9670-F38C2102EA9F}" destId="{760BB535-6829-432E-92BE-877FC15A520E}" srcOrd="1" destOrd="0" presId="urn:microsoft.com/office/officeart/2005/8/layout/hierarchy2"/>
    <dgm:cxn modelId="{140890FE-F12E-4549-B655-599BCCF14779}" type="presParOf" srcId="{D1B538BC-115B-4CE4-9CFD-7D19FB6FE540}" destId="{A50956E5-B531-47FE-A2BB-DE2DB41C92DD}" srcOrd="1" destOrd="0" presId="urn:microsoft.com/office/officeart/2005/8/layout/hierarchy2"/>
    <dgm:cxn modelId="{8675E0E3-264A-4F7C-BD7A-BADA415E0D72}" type="presParOf" srcId="{A50956E5-B531-47FE-A2BB-DE2DB41C92DD}" destId="{E12AC509-9DDA-45FA-A85B-79E9A6626F6D}" srcOrd="0" destOrd="0" presId="urn:microsoft.com/office/officeart/2005/8/layout/hierarchy2"/>
    <dgm:cxn modelId="{8DDC7624-DCBB-424E-A999-2094F221E5E8}" type="presParOf" srcId="{A50956E5-B531-47FE-A2BB-DE2DB41C92DD}" destId="{54AA251F-2C94-4E6F-9F0A-4CA6E1002BF9}" srcOrd="1" destOrd="0" presId="urn:microsoft.com/office/officeart/2005/8/layout/hierarchy2"/>
    <dgm:cxn modelId="{0944EB9F-6D53-4EB1-82A1-02DCFA74D7CA}" type="presParOf" srcId="{54AA251F-2C94-4E6F-9F0A-4CA6E1002BF9}" destId="{F152A51C-D52E-4182-B852-341A093B9968}" srcOrd="0" destOrd="0" presId="urn:microsoft.com/office/officeart/2005/8/layout/hierarchy2"/>
    <dgm:cxn modelId="{1A3367A5-A166-4AE2-9F1F-4B32823D211F}" type="presParOf" srcId="{F152A51C-D52E-4182-B852-341A093B9968}" destId="{08AAF6C9-054A-4754-890C-D62DC088697A}" srcOrd="0" destOrd="0" presId="urn:microsoft.com/office/officeart/2005/8/layout/hierarchy2"/>
    <dgm:cxn modelId="{C29C1960-5ECC-41E6-88D5-0099769EFF64}" type="presParOf" srcId="{54AA251F-2C94-4E6F-9F0A-4CA6E1002BF9}" destId="{46398BBA-2E59-4A90-96D7-1E067B1D7A3D}" srcOrd="1" destOrd="0" presId="urn:microsoft.com/office/officeart/2005/8/layout/hierarchy2"/>
    <dgm:cxn modelId="{9A833D57-6CBB-464A-9CAF-4F0DD21C57A2}" type="presParOf" srcId="{46398BBA-2E59-4A90-96D7-1E067B1D7A3D}" destId="{7C7A0263-65C3-4EEA-8CE5-2C60285529DA}" srcOrd="0" destOrd="0" presId="urn:microsoft.com/office/officeart/2005/8/layout/hierarchy2"/>
    <dgm:cxn modelId="{8835E30E-E173-44DC-B869-28CDCDEF309A}" type="presParOf" srcId="{46398BBA-2E59-4A90-96D7-1E067B1D7A3D}" destId="{A09093FA-429A-4864-A019-67141B9255FE}" srcOrd="1" destOrd="0" presId="urn:microsoft.com/office/officeart/2005/8/layout/hierarchy2"/>
    <dgm:cxn modelId="{978C32A9-8FFD-4DCE-ABA9-07D9B5AF0A10}" type="presParOf" srcId="{A09093FA-429A-4864-A019-67141B9255FE}" destId="{BEEE424D-5608-476E-9A9A-890051ABD9E0}" srcOrd="0" destOrd="0" presId="urn:microsoft.com/office/officeart/2005/8/layout/hierarchy2"/>
    <dgm:cxn modelId="{616B489B-5EBC-4A70-9AE1-652D31A71933}" type="presParOf" srcId="{BEEE424D-5608-476E-9A9A-890051ABD9E0}" destId="{945AC5A3-FFB3-4CD4-80AA-28908F79A1C5}" srcOrd="0" destOrd="0" presId="urn:microsoft.com/office/officeart/2005/8/layout/hierarchy2"/>
    <dgm:cxn modelId="{69E4836E-2A7F-4F59-B582-06BE825CE7D4}" type="presParOf" srcId="{A09093FA-429A-4864-A019-67141B9255FE}" destId="{0AC96BF4-F7B9-4874-A521-F1C1AEFF2148}" srcOrd="1" destOrd="0" presId="urn:microsoft.com/office/officeart/2005/8/layout/hierarchy2"/>
    <dgm:cxn modelId="{E6952A2F-03C9-4874-A5FC-B71BA8DB9A99}" type="presParOf" srcId="{0AC96BF4-F7B9-4874-A521-F1C1AEFF2148}" destId="{0778D257-F58F-4C53-9903-CB70F1F56A94}" srcOrd="0" destOrd="0" presId="urn:microsoft.com/office/officeart/2005/8/layout/hierarchy2"/>
    <dgm:cxn modelId="{97CC4186-ABB5-492B-88F9-D7EA4D7876F6}" type="presParOf" srcId="{0AC96BF4-F7B9-4874-A521-F1C1AEFF2148}" destId="{6A27C76B-A5A7-451C-9798-234DE77AD65A}" srcOrd="1" destOrd="0" presId="urn:microsoft.com/office/officeart/2005/8/layout/hierarchy2"/>
    <dgm:cxn modelId="{6A1C845C-2360-4096-AFD6-962B3446BBCD}" type="presParOf" srcId="{54AA251F-2C94-4E6F-9F0A-4CA6E1002BF9}" destId="{EF805049-726C-4EAE-AF0D-017D21AC7637}" srcOrd="2" destOrd="0" presId="urn:microsoft.com/office/officeart/2005/8/layout/hierarchy2"/>
    <dgm:cxn modelId="{FF031012-1B3E-46C3-B949-AAFCB518383F}" type="presParOf" srcId="{EF805049-726C-4EAE-AF0D-017D21AC7637}" destId="{C00FA641-9120-4B1F-BA3E-44EFD0EAB1BF}" srcOrd="0" destOrd="0" presId="urn:microsoft.com/office/officeart/2005/8/layout/hierarchy2"/>
    <dgm:cxn modelId="{BFA05CAC-8399-4763-B56F-110CBCE494F5}" type="presParOf" srcId="{54AA251F-2C94-4E6F-9F0A-4CA6E1002BF9}" destId="{F675B678-D891-477D-A5BE-F9636C59BBC9}" srcOrd="3" destOrd="0" presId="urn:microsoft.com/office/officeart/2005/8/layout/hierarchy2"/>
    <dgm:cxn modelId="{12675810-5210-4759-AED0-143A5BD50842}" type="presParOf" srcId="{F675B678-D891-477D-A5BE-F9636C59BBC9}" destId="{9062D42F-63C3-4BF5-B69B-E57711853B1F}" srcOrd="0" destOrd="0" presId="urn:microsoft.com/office/officeart/2005/8/layout/hierarchy2"/>
    <dgm:cxn modelId="{484CE545-F9BB-4DCD-BCDE-F5F6AE962300}" type="presParOf" srcId="{F675B678-D891-477D-A5BE-F9636C59BBC9}" destId="{7B05ED20-CE52-4A18-B625-7C05842D18DE}" srcOrd="1" destOrd="0" presId="urn:microsoft.com/office/officeart/2005/8/layout/hierarchy2"/>
    <dgm:cxn modelId="{208E53DD-758E-4CFE-B059-8DC0BF03C9BB}" type="presParOf" srcId="{7B05ED20-CE52-4A18-B625-7C05842D18DE}" destId="{FB6DD368-94DF-4F44-8C00-B6879AE82CEF}" srcOrd="0" destOrd="0" presId="urn:microsoft.com/office/officeart/2005/8/layout/hierarchy2"/>
    <dgm:cxn modelId="{445DE16B-14B9-4EF2-9716-C5E52ADAC7C2}" type="presParOf" srcId="{FB6DD368-94DF-4F44-8C00-B6879AE82CEF}" destId="{CAF2CD04-6E49-4A7A-A3EE-4EAD17499E16}" srcOrd="0" destOrd="0" presId="urn:microsoft.com/office/officeart/2005/8/layout/hierarchy2"/>
    <dgm:cxn modelId="{BEEBE5FC-533F-4B78-8291-6AB0FEF18C39}" type="presParOf" srcId="{7B05ED20-CE52-4A18-B625-7C05842D18DE}" destId="{2EB325F4-B5B6-445F-A791-5E720088F9D3}" srcOrd="1" destOrd="0" presId="urn:microsoft.com/office/officeart/2005/8/layout/hierarchy2"/>
    <dgm:cxn modelId="{9D9883E5-55F5-477A-ABF3-DAD4E38299D1}" type="presParOf" srcId="{2EB325F4-B5B6-445F-A791-5E720088F9D3}" destId="{BF51BAEA-8248-46E6-BCCE-75E7A92A5038}" srcOrd="0" destOrd="0" presId="urn:microsoft.com/office/officeart/2005/8/layout/hierarchy2"/>
    <dgm:cxn modelId="{A8A46D63-9DA2-4FD8-ACA5-C133D3811A69}" type="presParOf" srcId="{2EB325F4-B5B6-445F-A791-5E720088F9D3}" destId="{84C2D5AA-08C5-4915-8FDD-10F1972C8BB4}" srcOrd="1" destOrd="0" presId="urn:microsoft.com/office/officeart/2005/8/layout/hierarchy2"/>
    <dgm:cxn modelId="{5C0DFD42-E590-4CD7-B559-D1D8B6267189}" type="presParOf" srcId="{7B05ED20-CE52-4A18-B625-7C05842D18DE}" destId="{34E03B11-9626-4F69-8A48-1C5904A11BDE}" srcOrd="2" destOrd="0" presId="urn:microsoft.com/office/officeart/2005/8/layout/hierarchy2"/>
    <dgm:cxn modelId="{028FFAC6-38C2-4302-92A8-4A24463F0E91}" type="presParOf" srcId="{34E03B11-9626-4F69-8A48-1C5904A11BDE}" destId="{53A09EFF-70CC-494F-99F4-8D6796FD16A9}" srcOrd="0" destOrd="0" presId="urn:microsoft.com/office/officeart/2005/8/layout/hierarchy2"/>
    <dgm:cxn modelId="{52EC4726-8D87-4531-AEB3-09F76D7E756E}" type="presParOf" srcId="{7B05ED20-CE52-4A18-B625-7C05842D18DE}" destId="{7AA2D33F-F13F-451F-A4C0-40D43F01BAF9}" srcOrd="3" destOrd="0" presId="urn:microsoft.com/office/officeart/2005/8/layout/hierarchy2"/>
    <dgm:cxn modelId="{288F51F3-AEA2-40A6-ACAD-54DB79846E15}" type="presParOf" srcId="{7AA2D33F-F13F-451F-A4C0-40D43F01BAF9}" destId="{070B4FFD-8C7D-4657-B320-3B9B5502CFDB}" srcOrd="0" destOrd="0" presId="urn:microsoft.com/office/officeart/2005/8/layout/hierarchy2"/>
    <dgm:cxn modelId="{7994099E-F46F-481E-91C9-3C79D97CD11B}" type="presParOf" srcId="{7AA2D33F-F13F-451F-A4C0-40D43F01BAF9}" destId="{7ABD9481-D98B-4875-B181-F65676F85664}" srcOrd="1" destOrd="0" presId="urn:microsoft.com/office/officeart/2005/8/layout/hierarchy2"/>
    <dgm:cxn modelId="{49C49E19-AE3D-4F3A-88BA-D738C27E9821}" type="presParOf" srcId="{7B05ED20-CE52-4A18-B625-7C05842D18DE}" destId="{18827F9D-B6A2-4841-B5FE-C54D0136033B}" srcOrd="4" destOrd="0" presId="urn:microsoft.com/office/officeart/2005/8/layout/hierarchy2"/>
    <dgm:cxn modelId="{8460ECEB-4B9F-4D36-AEF4-E810579160F4}" type="presParOf" srcId="{18827F9D-B6A2-4841-B5FE-C54D0136033B}" destId="{2CA39E44-A98F-4F17-B90F-6A2CDE625011}" srcOrd="0" destOrd="0" presId="urn:microsoft.com/office/officeart/2005/8/layout/hierarchy2"/>
    <dgm:cxn modelId="{74ACB669-E7D7-41ED-89C7-C187233A84EF}" type="presParOf" srcId="{7B05ED20-CE52-4A18-B625-7C05842D18DE}" destId="{CDC5CB0F-0557-4117-ACD8-0A2B4A7A4594}" srcOrd="5" destOrd="0" presId="urn:microsoft.com/office/officeart/2005/8/layout/hierarchy2"/>
    <dgm:cxn modelId="{C8846914-3DBB-4752-BAC8-3789367B3E18}" type="presParOf" srcId="{CDC5CB0F-0557-4117-ACD8-0A2B4A7A4594}" destId="{EB925859-667D-474B-B145-82CD0A6691D1}" srcOrd="0" destOrd="0" presId="urn:microsoft.com/office/officeart/2005/8/layout/hierarchy2"/>
    <dgm:cxn modelId="{668D8F72-C0E3-4062-B88A-AB1DAC0F2A8E}" type="presParOf" srcId="{CDC5CB0F-0557-4117-ACD8-0A2B4A7A4594}" destId="{A9319973-B4A1-492B-86FB-975D4870779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C4F05A-36E6-49E2-A8C0-1E7D927BCB09}" type="doc">
      <dgm:prSet loTypeId="urn:microsoft.com/office/officeart/2005/8/layout/process2" loCatId="process" qsTypeId="urn:microsoft.com/office/officeart/2005/8/quickstyle/3d9" qsCatId="3D" csTypeId="urn:microsoft.com/office/officeart/2005/8/colors/colorful2" csCatId="colorful" phldr="1"/>
      <dgm:spPr/>
    </dgm:pt>
    <dgm:pt modelId="{3594280D-4D16-4909-9F4C-148BFC6175F3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Protein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Malabsorption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58BF4B-5607-4F84-970A-9236E18FCA9E}" type="parTrans" cxnId="{40B31C78-F401-4F33-A040-54A63B3F8C76}">
      <dgm:prSet/>
      <dgm:spPr/>
      <dgm:t>
        <a:bodyPr/>
        <a:lstStyle/>
        <a:p>
          <a:endParaRPr lang="en-US"/>
        </a:p>
      </dgm:t>
    </dgm:pt>
    <dgm:pt modelId="{5428A1C4-6F8F-4D3F-86B9-B5F68C9CE0F2}" type="sibTrans" cxnId="{40B31C78-F401-4F33-A040-54A63B3F8C76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F0394D09-2CAD-433D-A69A-B75EB5ED6883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3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Diarrhea </a:t>
          </a:r>
        </a:p>
        <a:p>
          <a:r>
            <a:rPr lang="en-US" sz="3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Dependent edema </a:t>
          </a:r>
        </a:p>
        <a:p>
          <a:r>
            <a:rPr lang="en-US" sz="31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Ascites</a:t>
          </a:r>
          <a:endParaRPr lang="en-US" sz="3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5D9176-A3ED-4C61-A995-E69A0401F40F}" type="parTrans" cxnId="{6AAEB853-31BD-4067-A5D0-0043BBE8794E}">
      <dgm:prSet/>
      <dgm:spPr/>
      <dgm:t>
        <a:bodyPr/>
        <a:lstStyle/>
        <a:p>
          <a:endParaRPr lang="en-US"/>
        </a:p>
      </dgm:t>
    </dgm:pt>
    <dgm:pt modelId="{7E9483E7-8890-42BA-96BA-320428E9C2D3}" type="sibTrans" cxnId="{6AAEB853-31BD-4067-A5D0-0043BBE8794E}">
      <dgm:prSet/>
      <dgm:spPr/>
      <dgm:t>
        <a:bodyPr/>
        <a:lstStyle/>
        <a:p>
          <a:endParaRPr lang="en-US"/>
        </a:p>
      </dgm:t>
    </dgm:pt>
    <dgm:pt modelId="{2A3E2152-752C-4984-8126-1DDADCD5DB6E}" type="pres">
      <dgm:prSet presAssocID="{F2C4F05A-36E6-49E2-A8C0-1E7D927BCB09}" presName="linearFlow" presStyleCnt="0">
        <dgm:presLayoutVars>
          <dgm:resizeHandles val="exact"/>
        </dgm:presLayoutVars>
      </dgm:prSet>
      <dgm:spPr/>
    </dgm:pt>
    <dgm:pt modelId="{CF26B975-0719-462B-A50E-2D0B80214928}" type="pres">
      <dgm:prSet presAssocID="{3594280D-4D16-4909-9F4C-148BFC6175F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BBF41-731C-4E6D-85E4-47202358CE50}" type="pres">
      <dgm:prSet presAssocID="{5428A1C4-6F8F-4D3F-86B9-B5F68C9CE0F2}" presName="sibTrans" presStyleLbl="sibTrans2D1" presStyleIdx="0" presStyleCnt="1"/>
      <dgm:spPr/>
      <dgm:t>
        <a:bodyPr/>
        <a:lstStyle/>
        <a:p>
          <a:endParaRPr lang="en-US"/>
        </a:p>
      </dgm:t>
    </dgm:pt>
    <dgm:pt modelId="{7617245F-5389-47C5-8501-EAE7A5251EB8}" type="pres">
      <dgm:prSet presAssocID="{5428A1C4-6F8F-4D3F-86B9-B5F68C9CE0F2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8BE8F6B9-44B3-4126-98C9-35890E4A4711}" type="pres">
      <dgm:prSet presAssocID="{F0394D09-2CAD-433D-A69A-B75EB5ED688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B31C78-F401-4F33-A040-54A63B3F8C76}" srcId="{F2C4F05A-36E6-49E2-A8C0-1E7D927BCB09}" destId="{3594280D-4D16-4909-9F4C-148BFC6175F3}" srcOrd="0" destOrd="0" parTransId="{A758BF4B-5607-4F84-970A-9236E18FCA9E}" sibTransId="{5428A1C4-6F8F-4D3F-86B9-B5F68C9CE0F2}"/>
    <dgm:cxn modelId="{6AAEB853-31BD-4067-A5D0-0043BBE8794E}" srcId="{F2C4F05A-36E6-49E2-A8C0-1E7D927BCB09}" destId="{F0394D09-2CAD-433D-A69A-B75EB5ED6883}" srcOrd="1" destOrd="0" parTransId="{735D9176-A3ED-4C61-A995-E69A0401F40F}" sibTransId="{7E9483E7-8890-42BA-96BA-320428E9C2D3}"/>
    <dgm:cxn modelId="{D1623FED-7C05-404B-A13E-474A4314F940}" type="presOf" srcId="{5428A1C4-6F8F-4D3F-86B9-B5F68C9CE0F2}" destId="{7617245F-5389-47C5-8501-EAE7A5251EB8}" srcOrd="1" destOrd="0" presId="urn:microsoft.com/office/officeart/2005/8/layout/process2"/>
    <dgm:cxn modelId="{B604CF76-0887-4AB9-9EE3-357BA2EF50B3}" type="presOf" srcId="{F2C4F05A-36E6-49E2-A8C0-1E7D927BCB09}" destId="{2A3E2152-752C-4984-8126-1DDADCD5DB6E}" srcOrd="0" destOrd="0" presId="urn:microsoft.com/office/officeart/2005/8/layout/process2"/>
    <dgm:cxn modelId="{185DDC75-69D5-417F-9425-E2F6C7FB423A}" type="presOf" srcId="{3594280D-4D16-4909-9F4C-148BFC6175F3}" destId="{CF26B975-0719-462B-A50E-2D0B80214928}" srcOrd="0" destOrd="0" presId="urn:microsoft.com/office/officeart/2005/8/layout/process2"/>
    <dgm:cxn modelId="{159A71A3-D54F-4C09-8F1B-F768EA8E184D}" type="presOf" srcId="{F0394D09-2CAD-433D-A69A-B75EB5ED6883}" destId="{8BE8F6B9-44B3-4126-98C9-35890E4A4711}" srcOrd="0" destOrd="0" presId="urn:microsoft.com/office/officeart/2005/8/layout/process2"/>
    <dgm:cxn modelId="{5CDD0C86-A0FA-4F58-ADF0-825E6E66DC3C}" type="presOf" srcId="{5428A1C4-6F8F-4D3F-86B9-B5F68C9CE0F2}" destId="{A8EBBF41-731C-4E6D-85E4-47202358CE50}" srcOrd="0" destOrd="0" presId="urn:microsoft.com/office/officeart/2005/8/layout/process2"/>
    <dgm:cxn modelId="{2FA369AC-8452-4941-B695-FF263B061A85}" type="presParOf" srcId="{2A3E2152-752C-4984-8126-1DDADCD5DB6E}" destId="{CF26B975-0719-462B-A50E-2D0B80214928}" srcOrd="0" destOrd="0" presId="urn:microsoft.com/office/officeart/2005/8/layout/process2"/>
    <dgm:cxn modelId="{B803CD3F-3833-4F84-8960-4CCA2C01284B}" type="presParOf" srcId="{2A3E2152-752C-4984-8126-1DDADCD5DB6E}" destId="{A8EBBF41-731C-4E6D-85E4-47202358CE50}" srcOrd="1" destOrd="0" presId="urn:microsoft.com/office/officeart/2005/8/layout/process2"/>
    <dgm:cxn modelId="{A3BA8988-58BF-4F14-8120-D76764E8D0F3}" type="presParOf" srcId="{A8EBBF41-731C-4E6D-85E4-47202358CE50}" destId="{7617245F-5389-47C5-8501-EAE7A5251EB8}" srcOrd="0" destOrd="0" presId="urn:microsoft.com/office/officeart/2005/8/layout/process2"/>
    <dgm:cxn modelId="{5B466CF6-BC47-42A4-95F4-83D771D64C01}" type="presParOf" srcId="{2A3E2152-752C-4984-8126-1DDADCD5DB6E}" destId="{8BE8F6B9-44B3-4126-98C9-35890E4A4711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26B975-0719-462B-A50E-2D0B80214928}">
      <dsp:nvSpPr>
        <dsp:cNvPr id="0" name=""/>
        <dsp:cNvSpPr/>
      </dsp:nvSpPr>
      <dsp:spPr>
        <a:xfrm>
          <a:off x="841399" y="3199"/>
          <a:ext cx="6546800" cy="1636700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  <a:sp3d extrusionH="28000" prstMaterial="matte"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Carbohydrates </a:t>
          </a:r>
          <a:r>
            <a:rPr lang="en-US" sz="54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Malabsorption</a:t>
          </a:r>
          <a:endParaRPr lang="en-US" sz="5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1399" y="3199"/>
        <a:ext cx="6546800" cy="1636700"/>
      </dsp:txXfrm>
    </dsp:sp>
    <dsp:sp modelId="{A8EBBF41-731C-4E6D-85E4-47202358CE50}">
      <dsp:nvSpPr>
        <dsp:cNvPr id="0" name=""/>
        <dsp:cNvSpPr/>
      </dsp:nvSpPr>
      <dsp:spPr>
        <a:xfrm rot="5400000">
          <a:off x="3807918" y="1680817"/>
          <a:ext cx="613762" cy="736515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 rot="5400000">
        <a:off x="3807918" y="1680817"/>
        <a:ext cx="613762" cy="736515"/>
      </dsp:txXfrm>
    </dsp:sp>
    <dsp:sp modelId="{36281A2E-02DB-4D7E-92B8-01954DC39EFE}">
      <dsp:nvSpPr>
        <dsp:cNvPr id="0" name=""/>
        <dsp:cNvSpPr/>
      </dsp:nvSpPr>
      <dsp:spPr>
        <a:xfrm>
          <a:off x="841399" y="2458249"/>
          <a:ext cx="6546800" cy="1636700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  <a:sp3d extrusionH="28000" prstMaterial="matte"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P-P: </a:t>
          </a:r>
          <a:r>
            <a:rPr lang="en-US" sz="4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↑lumen </a:t>
          </a:r>
          <a:r>
            <a:rPr lang="en-US" sz="48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Osm</a:t>
          </a:r>
          <a:r>
            <a:rPr lang="en-US" sz="4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+ bacterial fermentation</a:t>
          </a:r>
          <a:endParaRPr lang="en-US" sz="5400" b="1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1399" y="2458249"/>
        <a:ext cx="6546800" cy="1636700"/>
      </dsp:txXfrm>
    </dsp:sp>
    <dsp:sp modelId="{C49848C1-243D-4C69-A0C1-E8FA863CD5F0}">
      <dsp:nvSpPr>
        <dsp:cNvPr id="0" name=""/>
        <dsp:cNvSpPr/>
      </dsp:nvSpPr>
      <dsp:spPr>
        <a:xfrm rot="5400000">
          <a:off x="3807918" y="4135867"/>
          <a:ext cx="613762" cy="73651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 rot="5400000">
        <a:off x="3807918" y="4135867"/>
        <a:ext cx="613762" cy="736515"/>
      </dsp:txXfrm>
    </dsp:sp>
    <dsp:sp modelId="{8BE8F6B9-44B3-4126-98C9-35890E4A4711}">
      <dsp:nvSpPr>
        <dsp:cNvPr id="0" name=""/>
        <dsp:cNvSpPr/>
      </dsp:nvSpPr>
      <dsp:spPr>
        <a:xfrm>
          <a:off x="841399" y="4913300"/>
          <a:ext cx="6546800" cy="1636700"/>
        </a:xfrm>
        <a:prstGeom prst="roundRect">
          <a:avLst>
            <a:gd name="adj" fmla="val 10000"/>
          </a:avLst>
        </a:prstGeom>
        <a:solidFill>
          <a:schemeClr val="tx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p3d extrusionH="28000" prstMaterial="matte"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Osmotic diarrhea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 Flatus (Odorless) / Bloating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(≈No Wt changes)</a:t>
          </a:r>
          <a:endParaRPr lang="en-US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1399" y="4913300"/>
        <a:ext cx="6546800" cy="16367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26B975-0719-462B-A50E-2D0B80214928}">
      <dsp:nvSpPr>
        <dsp:cNvPr id="0" name=""/>
        <dsp:cNvSpPr/>
      </dsp:nvSpPr>
      <dsp:spPr>
        <a:xfrm>
          <a:off x="1756223" y="799"/>
          <a:ext cx="4717152" cy="2620640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  <a:sp3d extrusionH="28000" prstMaterial="matte"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Fat </a:t>
          </a:r>
          <a:r>
            <a:rPr lang="en-US" sz="44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Malabsorption</a:t>
          </a:r>
          <a:r>
            <a:rPr lang="en-US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4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56223" y="799"/>
        <a:ext cx="4717152" cy="2620640"/>
      </dsp:txXfrm>
    </dsp:sp>
    <dsp:sp modelId="{A8EBBF41-731C-4E6D-85E4-47202358CE50}">
      <dsp:nvSpPr>
        <dsp:cNvPr id="0" name=""/>
        <dsp:cNvSpPr/>
      </dsp:nvSpPr>
      <dsp:spPr>
        <a:xfrm rot="5400000">
          <a:off x="3623429" y="2686955"/>
          <a:ext cx="982740" cy="117928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/>
        </a:p>
      </dsp:txBody>
      <dsp:txXfrm rot="5400000">
        <a:off x="3623429" y="2686955"/>
        <a:ext cx="982740" cy="1179288"/>
      </dsp:txXfrm>
    </dsp:sp>
    <dsp:sp modelId="{8BE8F6B9-44B3-4126-98C9-35890E4A4711}">
      <dsp:nvSpPr>
        <dsp:cNvPr id="0" name=""/>
        <dsp:cNvSpPr/>
      </dsp:nvSpPr>
      <dsp:spPr>
        <a:xfrm>
          <a:off x="1756223" y="3931760"/>
          <a:ext cx="4717152" cy="2620640"/>
        </a:xfrm>
        <a:prstGeom prst="roundRect">
          <a:avLst>
            <a:gd name="adj" fmla="val 10000"/>
          </a:avLst>
        </a:prstGeom>
        <a:solidFill>
          <a:srgbClr val="00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Greasy foul smell Diarrhea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↓Wt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fat-soluble </a:t>
          </a:r>
          <a:r>
            <a:rPr lang="en-US" sz="2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Vit</a:t>
          </a: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def (ADEK)</a:t>
          </a:r>
        </a:p>
      </dsp:txBody>
      <dsp:txXfrm>
        <a:off x="1756223" y="3931760"/>
        <a:ext cx="4717152" cy="26206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9FE787-7B77-41DC-B2CE-D86F5F685B80}">
      <dsp:nvSpPr>
        <dsp:cNvPr id="0" name=""/>
        <dsp:cNvSpPr/>
      </dsp:nvSpPr>
      <dsp:spPr>
        <a:xfrm>
          <a:off x="5713" y="69519"/>
          <a:ext cx="2403308" cy="12016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Pancreatic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Small</a:t>
          </a:r>
          <a:r>
            <a:rPr lang="en-US" sz="1600" kern="1200" dirty="0" smtClean="0"/>
            <a:t> Bowel</a:t>
          </a:r>
          <a:endParaRPr lang="en-US" sz="1600" kern="1200" dirty="0"/>
        </a:p>
      </dsp:txBody>
      <dsp:txXfrm>
        <a:off x="5713" y="69519"/>
        <a:ext cx="2403308" cy="1201654"/>
      </dsp:txXfrm>
    </dsp:sp>
    <dsp:sp modelId="{E12AC509-9DDA-45FA-A85B-79E9A6626F6D}">
      <dsp:nvSpPr>
        <dsp:cNvPr id="0" name=""/>
        <dsp:cNvSpPr/>
      </dsp:nvSpPr>
      <dsp:spPr>
        <a:xfrm>
          <a:off x="5713" y="1451421"/>
          <a:ext cx="2403308" cy="12016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(D-</a:t>
          </a:r>
          <a:r>
            <a:rPr lang="en-US" sz="2400" b="1" kern="1200" dirty="0" err="1" smtClean="0"/>
            <a:t>Xylose</a:t>
          </a:r>
          <a:r>
            <a:rPr lang="en-US" sz="2400" b="1" kern="1200" dirty="0" smtClean="0"/>
            <a:t> test)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25g D-</a:t>
          </a:r>
          <a:r>
            <a:rPr lang="en-US" sz="1400" kern="1200" dirty="0" err="1" smtClean="0"/>
            <a:t>xylose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po</a:t>
          </a:r>
          <a:r>
            <a:rPr lang="en-US" sz="1400" kern="1200" dirty="0" smtClean="0"/>
            <a:t> </a:t>
          </a:r>
          <a:r>
            <a:rPr lang="en-US" sz="1400" kern="1200" dirty="0" smtClean="0">
              <a:sym typeface="Wingdings"/>
            </a:rPr>
            <a:t></a:t>
          </a:r>
          <a:r>
            <a:rPr lang="en-US" sz="1400" kern="1200" dirty="0" smtClean="0"/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serum level @1hr &amp;/or urine collection level x5hrs </a:t>
          </a:r>
          <a:endParaRPr lang="en-US" sz="1400" kern="1200" dirty="0"/>
        </a:p>
      </dsp:txBody>
      <dsp:txXfrm>
        <a:off x="5713" y="1451421"/>
        <a:ext cx="2403308" cy="1201654"/>
      </dsp:txXfrm>
    </dsp:sp>
    <dsp:sp modelId="{F152A51C-D52E-4182-B852-341A093B9968}">
      <dsp:nvSpPr>
        <dsp:cNvPr id="0" name=""/>
        <dsp:cNvSpPr/>
      </dsp:nvSpPr>
      <dsp:spPr>
        <a:xfrm rot="18289469">
          <a:off x="2047989" y="1341585"/>
          <a:ext cx="1683388" cy="39424"/>
        </a:xfrm>
        <a:custGeom>
          <a:avLst/>
          <a:gdLst/>
          <a:ahLst/>
          <a:cxnLst/>
          <a:rect l="0" t="0" r="0" b="0"/>
          <a:pathLst>
            <a:path>
              <a:moveTo>
                <a:pt x="0" y="19712"/>
              </a:moveTo>
              <a:lnTo>
                <a:pt x="1683388" y="197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8289469">
        <a:off x="2847599" y="1319212"/>
        <a:ext cx="84169" cy="84169"/>
      </dsp:txXfrm>
    </dsp:sp>
    <dsp:sp modelId="{7C7A0263-65C3-4EEA-8CE5-2C60285529DA}">
      <dsp:nvSpPr>
        <dsp:cNvPr id="0" name=""/>
        <dsp:cNvSpPr/>
      </dsp:nvSpPr>
      <dsp:spPr>
        <a:xfrm>
          <a:off x="3370345" y="69519"/>
          <a:ext cx="2403308" cy="12016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ym typeface="Wingdings"/>
            </a:rPr>
            <a:t></a:t>
          </a:r>
          <a:r>
            <a:rPr lang="en-US" sz="1600" kern="1200" dirty="0" smtClean="0"/>
            <a:t>level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(≤20mg/</a:t>
          </a:r>
          <a:r>
            <a:rPr lang="en-US" sz="1600" kern="1200" dirty="0" err="1" smtClean="0"/>
            <a:t>dL</a:t>
          </a:r>
          <a:r>
            <a:rPr lang="en-US" sz="1600" kern="1200" dirty="0" smtClean="0"/>
            <a:t>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(Small Bowel Disease)</a:t>
          </a:r>
          <a:endParaRPr lang="en-US" sz="1600" kern="1200" dirty="0"/>
        </a:p>
      </dsp:txBody>
      <dsp:txXfrm>
        <a:off x="3370345" y="69519"/>
        <a:ext cx="2403308" cy="1201654"/>
      </dsp:txXfrm>
    </dsp:sp>
    <dsp:sp modelId="{BEEE424D-5608-476E-9A9A-890051ABD9E0}">
      <dsp:nvSpPr>
        <dsp:cNvPr id="0" name=""/>
        <dsp:cNvSpPr/>
      </dsp:nvSpPr>
      <dsp:spPr>
        <a:xfrm>
          <a:off x="5773654" y="650634"/>
          <a:ext cx="961323" cy="39424"/>
        </a:xfrm>
        <a:custGeom>
          <a:avLst/>
          <a:gdLst/>
          <a:ahLst/>
          <a:cxnLst/>
          <a:rect l="0" t="0" r="0" b="0"/>
          <a:pathLst>
            <a:path>
              <a:moveTo>
                <a:pt x="0" y="19712"/>
              </a:moveTo>
              <a:lnTo>
                <a:pt x="961323" y="197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30282" y="646313"/>
        <a:ext cx="48066" cy="48066"/>
      </dsp:txXfrm>
    </dsp:sp>
    <dsp:sp modelId="{0778D257-F58F-4C53-9903-CB70F1F56A94}">
      <dsp:nvSpPr>
        <dsp:cNvPr id="0" name=""/>
        <dsp:cNvSpPr/>
      </dsp:nvSpPr>
      <dsp:spPr>
        <a:xfrm>
          <a:off x="6734977" y="69519"/>
          <a:ext cx="2403308" cy="12016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•</a:t>
          </a:r>
          <a:r>
            <a:rPr lang="en-US" sz="1600" kern="1200" dirty="0" err="1" smtClean="0"/>
            <a:t>SBBx</a:t>
          </a:r>
          <a:r>
            <a:rPr lang="en-US" sz="1600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•SB </a:t>
          </a:r>
          <a:r>
            <a:rPr lang="en-US" sz="1600" kern="1200" dirty="0" err="1" smtClean="0"/>
            <a:t>Cx</a:t>
          </a:r>
          <a:r>
            <a:rPr lang="en-US" sz="1600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•SB Imaging</a:t>
          </a:r>
          <a:endParaRPr lang="en-US" sz="1600" kern="1200" dirty="0"/>
        </a:p>
      </dsp:txBody>
      <dsp:txXfrm>
        <a:off x="6734977" y="69519"/>
        <a:ext cx="2403308" cy="1201654"/>
      </dsp:txXfrm>
    </dsp:sp>
    <dsp:sp modelId="{EF805049-726C-4EAE-AF0D-017D21AC7637}">
      <dsp:nvSpPr>
        <dsp:cNvPr id="0" name=""/>
        <dsp:cNvSpPr/>
      </dsp:nvSpPr>
      <dsp:spPr>
        <a:xfrm rot="3310531">
          <a:off x="2047989" y="2723487"/>
          <a:ext cx="1683388" cy="39424"/>
        </a:xfrm>
        <a:custGeom>
          <a:avLst/>
          <a:gdLst/>
          <a:ahLst/>
          <a:cxnLst/>
          <a:rect l="0" t="0" r="0" b="0"/>
          <a:pathLst>
            <a:path>
              <a:moveTo>
                <a:pt x="0" y="19712"/>
              </a:moveTo>
              <a:lnTo>
                <a:pt x="1683388" y="197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3310531">
        <a:off x="2847599" y="2701115"/>
        <a:ext cx="84169" cy="84169"/>
      </dsp:txXfrm>
    </dsp:sp>
    <dsp:sp modelId="{9062D42F-63C3-4BF5-B69B-E57711853B1F}">
      <dsp:nvSpPr>
        <dsp:cNvPr id="0" name=""/>
        <dsp:cNvSpPr/>
      </dsp:nvSpPr>
      <dsp:spPr>
        <a:xfrm>
          <a:off x="3370345" y="2833324"/>
          <a:ext cx="2403308" cy="12016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/>
            </a:rPr>
            <a:t>↑</a:t>
          </a:r>
          <a:r>
            <a:rPr lang="en-US" sz="1600" kern="1200" dirty="0" smtClean="0"/>
            <a:t>level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(≈45mg/</a:t>
          </a:r>
          <a:r>
            <a:rPr lang="en-US" sz="1600" kern="1200" dirty="0" err="1" smtClean="0"/>
            <a:t>dL</a:t>
          </a:r>
          <a:r>
            <a:rPr lang="en-US" sz="1600" kern="1200" dirty="0" smtClean="0"/>
            <a:t>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(Pancreatic Insufficiency)</a:t>
          </a:r>
          <a:endParaRPr lang="en-US" sz="1600" kern="1200" dirty="0"/>
        </a:p>
      </dsp:txBody>
      <dsp:txXfrm>
        <a:off x="3370345" y="2833324"/>
        <a:ext cx="2403308" cy="1201654"/>
      </dsp:txXfrm>
    </dsp:sp>
    <dsp:sp modelId="{FB6DD368-94DF-4F44-8C00-B6879AE82CEF}">
      <dsp:nvSpPr>
        <dsp:cNvPr id="0" name=""/>
        <dsp:cNvSpPr/>
      </dsp:nvSpPr>
      <dsp:spPr>
        <a:xfrm rot="18289469">
          <a:off x="5412621" y="2723487"/>
          <a:ext cx="1683388" cy="39424"/>
        </a:xfrm>
        <a:custGeom>
          <a:avLst/>
          <a:gdLst/>
          <a:ahLst/>
          <a:cxnLst/>
          <a:rect l="0" t="0" r="0" b="0"/>
          <a:pathLst>
            <a:path>
              <a:moveTo>
                <a:pt x="0" y="19712"/>
              </a:moveTo>
              <a:lnTo>
                <a:pt x="1683388" y="197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8289469">
        <a:off x="6212231" y="2701115"/>
        <a:ext cx="84169" cy="84169"/>
      </dsp:txXfrm>
    </dsp:sp>
    <dsp:sp modelId="{BF51BAEA-8248-46E6-BCCE-75E7A92A5038}">
      <dsp:nvSpPr>
        <dsp:cNvPr id="0" name=""/>
        <dsp:cNvSpPr/>
      </dsp:nvSpPr>
      <dsp:spPr>
        <a:xfrm>
          <a:off x="6734977" y="1451421"/>
          <a:ext cx="2403308" cy="12016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(1) Imaging: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•X-Ray (Calcifications) •CT •MRCP •EUS</a:t>
          </a:r>
          <a:endParaRPr lang="en-US" sz="1600" kern="1200" dirty="0"/>
        </a:p>
      </dsp:txBody>
      <dsp:txXfrm>
        <a:off x="6734977" y="1451421"/>
        <a:ext cx="2403308" cy="1201654"/>
      </dsp:txXfrm>
    </dsp:sp>
    <dsp:sp modelId="{34E03B11-9626-4F69-8A48-1C5904A11BDE}">
      <dsp:nvSpPr>
        <dsp:cNvPr id="0" name=""/>
        <dsp:cNvSpPr/>
      </dsp:nvSpPr>
      <dsp:spPr>
        <a:xfrm>
          <a:off x="5773654" y="3414439"/>
          <a:ext cx="961323" cy="39424"/>
        </a:xfrm>
        <a:custGeom>
          <a:avLst/>
          <a:gdLst/>
          <a:ahLst/>
          <a:cxnLst/>
          <a:rect l="0" t="0" r="0" b="0"/>
          <a:pathLst>
            <a:path>
              <a:moveTo>
                <a:pt x="0" y="19712"/>
              </a:moveTo>
              <a:lnTo>
                <a:pt x="961323" y="197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30282" y="3410118"/>
        <a:ext cx="48066" cy="48066"/>
      </dsp:txXfrm>
    </dsp:sp>
    <dsp:sp modelId="{070B4FFD-8C7D-4657-B320-3B9B5502CFDB}">
      <dsp:nvSpPr>
        <dsp:cNvPr id="0" name=""/>
        <dsp:cNvSpPr/>
      </dsp:nvSpPr>
      <dsp:spPr>
        <a:xfrm>
          <a:off x="6734977" y="2833324"/>
          <a:ext cx="2403308" cy="12016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(2) pancreatic function: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•</a:t>
          </a:r>
          <a:r>
            <a:rPr lang="en-US" sz="1600" b="1" kern="1200" dirty="0" err="1" smtClean="0"/>
            <a:t>Secretin</a:t>
          </a:r>
          <a:r>
            <a:rPr lang="en-US" sz="1600" kern="1200" dirty="0" smtClean="0"/>
            <a:t> (measure </a:t>
          </a:r>
          <a:r>
            <a:rPr lang="en-US" sz="1600" b="1" kern="1200" dirty="0" smtClean="0"/>
            <a:t>HCO</a:t>
          </a:r>
          <a:r>
            <a:rPr lang="en-US" sz="1600" b="1" kern="1200" baseline="-25000" dirty="0" smtClean="0"/>
            <a:t>3</a:t>
          </a:r>
          <a:r>
            <a:rPr lang="en-US" sz="1600" kern="1200" dirty="0" smtClean="0"/>
            <a:t>)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•</a:t>
          </a:r>
          <a:r>
            <a:rPr lang="en-US" sz="1600" b="1" kern="1200" dirty="0" smtClean="0"/>
            <a:t>CCK</a:t>
          </a:r>
          <a:r>
            <a:rPr lang="en-US" sz="1600" kern="1200" dirty="0" smtClean="0"/>
            <a:t> (measure </a:t>
          </a:r>
          <a:r>
            <a:rPr lang="en-US" sz="1600" b="1" kern="1200" dirty="0" smtClean="0"/>
            <a:t>lipase/</a:t>
          </a:r>
          <a:r>
            <a:rPr lang="en-US" sz="1600" b="1" kern="1200" dirty="0" err="1" smtClean="0"/>
            <a:t>trypsin</a:t>
          </a:r>
          <a:r>
            <a:rPr lang="en-US" sz="1600" kern="1200" dirty="0" smtClean="0"/>
            <a:t>)</a:t>
          </a:r>
          <a:endParaRPr lang="en-US" sz="1600" kern="1200" dirty="0"/>
        </a:p>
      </dsp:txBody>
      <dsp:txXfrm>
        <a:off x="6734977" y="2833324"/>
        <a:ext cx="2403308" cy="1201654"/>
      </dsp:txXfrm>
    </dsp:sp>
    <dsp:sp modelId="{18827F9D-B6A2-4841-B5FE-C54D0136033B}">
      <dsp:nvSpPr>
        <dsp:cNvPr id="0" name=""/>
        <dsp:cNvSpPr/>
      </dsp:nvSpPr>
      <dsp:spPr>
        <a:xfrm rot="3310531">
          <a:off x="5412621" y="4105390"/>
          <a:ext cx="1683388" cy="39424"/>
        </a:xfrm>
        <a:custGeom>
          <a:avLst/>
          <a:gdLst/>
          <a:ahLst/>
          <a:cxnLst/>
          <a:rect l="0" t="0" r="0" b="0"/>
          <a:pathLst>
            <a:path>
              <a:moveTo>
                <a:pt x="0" y="19712"/>
              </a:moveTo>
              <a:lnTo>
                <a:pt x="1683388" y="197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3310531">
        <a:off x="6212231" y="4083017"/>
        <a:ext cx="84169" cy="84169"/>
      </dsp:txXfrm>
    </dsp:sp>
    <dsp:sp modelId="{EB925859-667D-474B-B145-82CD0A6691D1}">
      <dsp:nvSpPr>
        <dsp:cNvPr id="0" name=""/>
        <dsp:cNvSpPr/>
      </dsp:nvSpPr>
      <dsp:spPr>
        <a:xfrm>
          <a:off x="6734977" y="4215226"/>
          <a:ext cx="2403308" cy="12016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(3) Alternatively: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empiric trial of pancreatic enzymes w/Quantify of fecal fat before &amp; after</a:t>
          </a:r>
          <a:endParaRPr lang="en-US" sz="1600" kern="1200" dirty="0"/>
        </a:p>
      </dsp:txBody>
      <dsp:txXfrm>
        <a:off x="6734977" y="4215226"/>
        <a:ext cx="2403308" cy="120165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26B975-0719-462B-A50E-2D0B80214928}">
      <dsp:nvSpPr>
        <dsp:cNvPr id="0" name=""/>
        <dsp:cNvSpPr/>
      </dsp:nvSpPr>
      <dsp:spPr>
        <a:xfrm>
          <a:off x="1756223" y="799"/>
          <a:ext cx="4717152" cy="26206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  <a:sp3d extrusionH="28000" prstMaterial="matte"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Protein </a:t>
          </a:r>
          <a:r>
            <a:rPr lang="en-US" sz="53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Malabsorption</a:t>
          </a:r>
          <a:endParaRPr lang="en-US" sz="5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56223" y="799"/>
        <a:ext cx="4717152" cy="2620640"/>
      </dsp:txXfrm>
    </dsp:sp>
    <dsp:sp modelId="{A8EBBF41-731C-4E6D-85E4-47202358CE50}">
      <dsp:nvSpPr>
        <dsp:cNvPr id="0" name=""/>
        <dsp:cNvSpPr/>
      </dsp:nvSpPr>
      <dsp:spPr>
        <a:xfrm rot="5400000">
          <a:off x="3623429" y="2686955"/>
          <a:ext cx="982740" cy="117928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/>
        </a:p>
      </dsp:txBody>
      <dsp:txXfrm rot="5400000">
        <a:off x="3623429" y="2686955"/>
        <a:ext cx="982740" cy="1179288"/>
      </dsp:txXfrm>
    </dsp:sp>
    <dsp:sp modelId="{8BE8F6B9-44B3-4126-98C9-35890E4A4711}">
      <dsp:nvSpPr>
        <dsp:cNvPr id="0" name=""/>
        <dsp:cNvSpPr/>
      </dsp:nvSpPr>
      <dsp:spPr>
        <a:xfrm>
          <a:off x="1756223" y="3931760"/>
          <a:ext cx="4717152" cy="2620640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  <a:sp3d extrusionH="28000" prstMaterial="matte"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Diarrhea 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Dependent edema 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Ascites</a:t>
          </a:r>
          <a:endParaRPr lang="en-US" sz="32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56223" y="3931760"/>
        <a:ext cx="4717152" cy="2620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4617B-5348-4AEC-8B74-9EB406D3EEBA}" type="datetimeFigureOut">
              <a:rPr lang="en-US" smtClean="0"/>
              <a:pPr/>
              <a:t>03/04/2017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3B635-65DC-42DE-9AFF-4E905756F4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3B635-65DC-42DE-9AFF-4E905756F4B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3B635-65DC-42DE-9AFF-4E905756F4BC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3B635-65DC-42DE-9AFF-4E905756F4BC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3B635-65DC-42DE-9AFF-4E905756F4BC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0B73-9B1F-4DF4-A250-429A6EBBB589}" type="datetimeFigureOut">
              <a:rPr lang="en-US" smtClean="0"/>
              <a:pPr/>
              <a:t>03/04/2017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E8F2-724F-4DD3-ADF8-7D9BED6F0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0B73-9B1F-4DF4-A250-429A6EBBB589}" type="datetimeFigureOut">
              <a:rPr lang="en-US" smtClean="0"/>
              <a:pPr/>
              <a:t>03/04/2017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E8F2-724F-4DD3-ADF8-7D9BED6F0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0B73-9B1F-4DF4-A250-429A6EBBB589}" type="datetimeFigureOut">
              <a:rPr lang="en-US" smtClean="0"/>
              <a:pPr/>
              <a:t>03/04/2017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E8F2-724F-4DD3-ADF8-7D9BED6F0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0B73-9B1F-4DF4-A250-429A6EBBB589}" type="datetimeFigureOut">
              <a:rPr lang="en-US" smtClean="0"/>
              <a:pPr/>
              <a:t>03/04/2017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E8F2-724F-4DD3-ADF8-7D9BED6F0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0B73-9B1F-4DF4-A250-429A6EBBB589}" type="datetimeFigureOut">
              <a:rPr lang="en-US" smtClean="0"/>
              <a:pPr/>
              <a:t>03/04/2017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E8F2-724F-4DD3-ADF8-7D9BED6F0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0B73-9B1F-4DF4-A250-429A6EBBB589}" type="datetimeFigureOut">
              <a:rPr lang="en-US" smtClean="0"/>
              <a:pPr/>
              <a:t>03/04/2017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E8F2-724F-4DD3-ADF8-7D9BED6F0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0B73-9B1F-4DF4-A250-429A6EBBB589}" type="datetimeFigureOut">
              <a:rPr lang="en-US" smtClean="0"/>
              <a:pPr/>
              <a:t>03/04/2017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E8F2-724F-4DD3-ADF8-7D9BED6F0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0B73-9B1F-4DF4-A250-429A6EBBB589}" type="datetimeFigureOut">
              <a:rPr lang="en-US" smtClean="0"/>
              <a:pPr/>
              <a:t>03/04/2017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E8F2-724F-4DD3-ADF8-7D9BED6F0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0B73-9B1F-4DF4-A250-429A6EBBB589}" type="datetimeFigureOut">
              <a:rPr lang="en-US" smtClean="0"/>
              <a:pPr/>
              <a:t>03/04/2017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E8F2-724F-4DD3-ADF8-7D9BED6F0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0B73-9B1F-4DF4-A250-429A6EBBB589}" type="datetimeFigureOut">
              <a:rPr lang="en-US" smtClean="0"/>
              <a:pPr/>
              <a:t>03/04/2017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E8F2-724F-4DD3-ADF8-7D9BED6F0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0B73-9B1F-4DF4-A250-429A6EBBB589}" type="datetimeFigureOut">
              <a:rPr lang="en-US" smtClean="0"/>
              <a:pPr/>
              <a:t>03/04/2017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E8F2-724F-4DD3-ADF8-7D9BED6F0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70B73-9B1F-4DF4-A250-429A6EBBB589}" type="datetimeFigureOut">
              <a:rPr lang="en-US" smtClean="0"/>
              <a:pPr/>
              <a:t>03/04/2017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BE8F2-724F-4DD3-ADF8-7D9BED6F0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8382000" cy="1470025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Malabsorption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Celiac Disease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E:\A\Medical\Fellowship\JUH\JUH web\GI JUH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7400" y="5334000"/>
            <a:ext cx="685800" cy="685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848600" cy="297180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800" dirty="0"/>
          </a:p>
          <a:p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Eyad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Swaity, MD</a:t>
            </a:r>
          </a:p>
          <a:p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American Board, MRCP GI</a:t>
            </a:r>
          </a:p>
          <a:p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Senior Gastroenterology &amp;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Hepatology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Specialist  </a:t>
            </a:r>
          </a:p>
          <a:p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Division of Gastroenterology - Jordan University Hospital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start from?!!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 algn="just">
              <a:buNone/>
            </a:pPr>
            <a:r>
              <a:rPr lang="en-US" dirty="0" smtClean="0"/>
              <a:t>The best way to classify the numerous causes of</a:t>
            </a:r>
          </a:p>
          <a:p>
            <a:pPr algn="just">
              <a:buNone/>
            </a:pPr>
            <a:r>
              <a:rPr lang="en-US" dirty="0" smtClean="0"/>
              <a:t> </a:t>
            </a:r>
            <a:r>
              <a:rPr lang="en-US" dirty="0" err="1" smtClean="0"/>
              <a:t>malabsorption</a:t>
            </a:r>
            <a:r>
              <a:rPr lang="en-US" dirty="0" smtClean="0"/>
              <a:t> is to consider the 3 phases of</a:t>
            </a:r>
          </a:p>
          <a:p>
            <a:pPr algn="just">
              <a:buNone/>
            </a:pPr>
            <a:r>
              <a:rPr lang="en-US" dirty="0" smtClean="0"/>
              <a:t> digestion and absorption.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Maldigestion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/>
              <a:t>Impaired Luminal phase</a:t>
            </a:r>
          </a:p>
          <a:p>
            <a:pPr algn="ctr">
              <a:buNone/>
            </a:pPr>
            <a:r>
              <a:rPr lang="en-US" dirty="0" smtClean="0">
                <a:sym typeface="Wingdings 3"/>
              </a:rPr>
              <a:t></a:t>
            </a:r>
          </a:p>
          <a:p>
            <a:pPr algn="ctr">
              <a:buNone/>
            </a:pPr>
            <a:r>
              <a:rPr lang="en-US" dirty="0" smtClean="0"/>
              <a:t>Defect in the hydrolysis of nutrients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4925" y="2286000"/>
            <a:ext cx="4029075" cy="368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perspectiveContrastingLeftFacing"/>
            <a:lightRig rig="soft" dir="t"/>
          </a:scene3d>
          <a:sp3d prstMaterial="powder"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Luminal Phase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b="1" i="1" dirty="0" smtClean="0"/>
              <a:t>digestion”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172200" cy="5867400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sz="2100" b="1" dirty="0" smtClean="0"/>
          </a:p>
          <a:p>
            <a:pPr lvl="1">
              <a:buFont typeface="Wingdings" pitchFamily="2" charset="2"/>
              <a:buChar char="q"/>
            </a:pPr>
            <a:r>
              <a:rPr lang="en-US" sz="2800" dirty="0" smtClean="0"/>
              <a:t> </a:t>
            </a:r>
            <a:r>
              <a:rPr lang="en-US" b="1" dirty="0" smtClean="0"/>
              <a:t>Pancreatic insufficiency </a:t>
            </a:r>
          </a:p>
          <a:p>
            <a:pPr lvl="1">
              <a:buNone/>
            </a:pPr>
            <a:r>
              <a:rPr lang="en-US" sz="2000" dirty="0" smtClean="0"/>
              <a:t>		   “The most common cause”</a:t>
            </a:r>
          </a:p>
          <a:p>
            <a:pPr lvl="1">
              <a:buNone/>
            </a:pPr>
            <a:r>
              <a:rPr lang="en-US" sz="2000" dirty="0" smtClean="0"/>
              <a:t>•Ch Pancreatitis •CF •Post </a:t>
            </a:r>
            <a:r>
              <a:rPr lang="en-US" sz="2000" dirty="0" err="1" smtClean="0"/>
              <a:t>Sx</a:t>
            </a:r>
            <a:r>
              <a:rPr lang="en-US" sz="2000" dirty="0" smtClean="0"/>
              <a:t> (Gastric/Pancreatic)</a:t>
            </a:r>
            <a:endParaRPr lang="en-US" sz="2800" dirty="0" smtClean="0"/>
          </a:p>
          <a:p>
            <a:pPr lvl="1" algn="ctr">
              <a:buNone/>
            </a:pPr>
            <a:r>
              <a:rPr lang="en-US" sz="2800" dirty="0" smtClean="0">
                <a:sym typeface="Wingdings 3"/>
              </a:rPr>
              <a:t></a:t>
            </a:r>
            <a:endParaRPr lang="en-US" sz="2800" dirty="0" smtClean="0"/>
          </a:p>
          <a:p>
            <a:pPr lvl="1" algn="ctr">
              <a:buNone/>
            </a:pPr>
            <a:r>
              <a:rPr lang="en-US" dirty="0"/>
              <a:t>	</a:t>
            </a:r>
            <a:r>
              <a:rPr lang="en-US" u="sng" dirty="0" smtClean="0">
                <a:sym typeface="Wingdings 3"/>
              </a:rPr>
              <a:t></a:t>
            </a:r>
            <a:r>
              <a:rPr lang="en-US" sz="2800" u="sng" dirty="0" smtClean="0"/>
              <a:t>lipase &amp; </a:t>
            </a:r>
            <a:r>
              <a:rPr lang="en-US" sz="2800" u="sng" dirty="0" smtClean="0">
                <a:sym typeface="Wingdings 3"/>
              </a:rPr>
              <a:t></a:t>
            </a:r>
            <a:r>
              <a:rPr lang="en-US" sz="2800" u="sng" dirty="0" smtClean="0"/>
              <a:t>proteases </a:t>
            </a:r>
          </a:p>
          <a:p>
            <a:pPr lvl="1" algn="ctr">
              <a:buNone/>
            </a:pPr>
            <a:r>
              <a:rPr lang="en-US" sz="2800" dirty="0" smtClean="0">
                <a:sym typeface="Wingdings 3"/>
              </a:rPr>
              <a:t></a:t>
            </a:r>
          </a:p>
          <a:p>
            <a:pPr lvl="1" algn="ctr">
              <a:buNone/>
            </a:pPr>
            <a:r>
              <a:rPr lang="en-US" sz="2800" dirty="0" smtClean="0"/>
              <a:t>lipid &amp; protein </a:t>
            </a:r>
            <a:r>
              <a:rPr lang="en-US" sz="2800" dirty="0" err="1" smtClean="0"/>
              <a:t>malabsorption</a:t>
            </a:r>
            <a:endParaRPr lang="en-US" sz="2800" dirty="0" smtClean="0"/>
          </a:p>
          <a:p>
            <a:pPr lvl="1">
              <a:buFont typeface="Wingdings" pitchFamily="2" charset="2"/>
              <a:buChar char="q"/>
            </a:pPr>
            <a:endParaRPr lang="en-US" sz="2800" dirty="0" smtClean="0"/>
          </a:p>
          <a:p>
            <a:pPr lvl="1">
              <a:buFont typeface="Wingdings" pitchFamily="2" charset="2"/>
              <a:buChar char="q"/>
            </a:pPr>
            <a:r>
              <a:rPr lang="en-US" sz="2800" dirty="0" smtClean="0"/>
              <a:t> </a:t>
            </a:r>
            <a:r>
              <a:rPr lang="en-US" sz="2800" b="1" dirty="0" smtClean="0"/>
              <a:t>Inactivation of pancreatic enzymes </a:t>
            </a:r>
            <a:r>
              <a:rPr lang="en-US" sz="2600" dirty="0" smtClean="0"/>
              <a:t>by gastric </a:t>
            </a:r>
            <a:r>
              <a:rPr lang="en-US" sz="2600" dirty="0" err="1" smtClean="0"/>
              <a:t>hypersecretion</a:t>
            </a:r>
            <a:r>
              <a:rPr lang="en-US" sz="2600" dirty="0" smtClean="0"/>
              <a:t> (ZE) </a:t>
            </a:r>
            <a:r>
              <a:rPr lang="en-US" sz="2600" dirty="0" smtClean="0">
                <a:sym typeface="Wingdings" pitchFamily="2" charset="2"/>
              </a:rPr>
              <a:t></a:t>
            </a:r>
            <a:r>
              <a:rPr lang="en-US" sz="2600" u="sng" dirty="0" smtClean="0">
                <a:latin typeface="Calibri"/>
                <a:sym typeface="Wingdings" pitchFamily="2" charset="2"/>
              </a:rPr>
              <a:t>↓pH</a:t>
            </a:r>
            <a:endParaRPr lang="en-US" sz="2600" u="sng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2514600"/>
            <a:ext cx="4876800" cy="5334000"/>
          </a:xfrm>
        </p:spPr>
        <p:txBody>
          <a:bodyPr>
            <a:normAutofit/>
          </a:bodyPr>
          <a:lstStyle/>
          <a:p>
            <a:pPr lvl="2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sz="2800" b="1" dirty="0" smtClean="0"/>
              <a:t>Post-</a:t>
            </a:r>
            <a:r>
              <a:rPr lang="en-US" sz="2800" b="1" dirty="0" err="1" smtClean="0"/>
              <a:t>Gastrectomy</a:t>
            </a:r>
            <a:r>
              <a:rPr lang="en-US" sz="2800" dirty="0" smtClean="0"/>
              <a:t> </a:t>
            </a:r>
            <a:r>
              <a:rPr lang="en-US" sz="2800" u="sng" dirty="0" smtClean="0"/>
              <a:t>Inadequate mixing </a:t>
            </a:r>
            <a:r>
              <a:rPr lang="en-US" sz="2800" dirty="0" smtClean="0"/>
              <a:t>of nutrients, bile, and pancreatic enzymes, also causes impaired hydrolysis.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Luminal Phase</a:t>
            </a:r>
            <a:br>
              <a:rPr lang="en-US" dirty="0" smtClean="0"/>
            </a:br>
            <a:r>
              <a:rPr lang="en-US" sz="3600" i="1" dirty="0" smtClean="0"/>
              <a:t>“digestion”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86000"/>
            <a:ext cx="3810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6172200" cy="5715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Impaired Micelle formation </a:t>
            </a:r>
          </a:p>
          <a:p>
            <a:pPr>
              <a:buNone/>
            </a:pPr>
            <a:endParaRPr lang="en-US" sz="1100" b="1" dirty="0" smtClean="0"/>
          </a:p>
          <a:p>
            <a:pPr>
              <a:buNone/>
            </a:pPr>
            <a:r>
              <a:rPr lang="en-US" sz="2000" dirty="0" smtClean="0"/>
              <a:t>        </a:t>
            </a:r>
            <a:r>
              <a:rPr lang="en-US" dirty="0" smtClean="0"/>
              <a:t>Impaired micelle formation causes </a:t>
            </a:r>
          </a:p>
          <a:p>
            <a:pPr>
              <a:buNone/>
            </a:pPr>
            <a:r>
              <a:rPr lang="en-US" dirty="0" smtClean="0"/>
              <a:t>	a problem in fat solubilization and subsequent fat malabsorption. </a:t>
            </a:r>
            <a:endParaRPr lang="en-US" sz="1000" dirty="0" smtClean="0"/>
          </a:p>
          <a:p>
            <a:pPr>
              <a:buNone/>
            </a:pPr>
            <a:r>
              <a:rPr lang="en-US" sz="1000" dirty="0" smtClean="0"/>
              <a:t>     </a:t>
            </a:r>
          </a:p>
          <a:p>
            <a:pPr>
              <a:buNone/>
            </a:pPr>
            <a:r>
              <a:rPr lang="en-US" dirty="0" smtClean="0"/>
              <a:t>•</a:t>
            </a:r>
            <a:r>
              <a:rPr lang="en-US" b="1" dirty="0" smtClean="0"/>
              <a:t>Decreased bile salt synthesis/secretion</a:t>
            </a:r>
            <a:r>
              <a:rPr lang="en-US" dirty="0" smtClean="0"/>
              <a:t>:</a:t>
            </a:r>
          </a:p>
          <a:p>
            <a:pPr marL="651510" indent="-514350">
              <a:buNone/>
            </a:pPr>
            <a:r>
              <a:rPr lang="en-US" dirty="0" smtClean="0"/>
              <a:t>	Liver diseases, </a:t>
            </a:r>
            <a:r>
              <a:rPr lang="en-US" dirty="0" err="1" smtClean="0"/>
              <a:t>Biliary</a:t>
            </a:r>
            <a:r>
              <a:rPr lang="en-US" dirty="0" smtClean="0"/>
              <a:t> obstruction, Drugs (</a:t>
            </a:r>
            <a:r>
              <a:rPr lang="en-US" dirty="0" err="1" smtClean="0"/>
              <a:t>cholestyramine</a:t>
            </a:r>
            <a:r>
              <a:rPr lang="en-US" dirty="0" smtClean="0"/>
              <a:t>) </a:t>
            </a:r>
          </a:p>
          <a:p>
            <a:pPr marL="651510" indent="-514350">
              <a:buNone/>
            </a:pPr>
            <a:r>
              <a:rPr lang="en-US" dirty="0" smtClean="0"/>
              <a:t>•</a:t>
            </a:r>
            <a:r>
              <a:rPr lang="en-US" b="1" dirty="0" smtClean="0"/>
              <a:t>Impaired enterohepatic bile circulation</a:t>
            </a:r>
          </a:p>
          <a:p>
            <a:pPr marL="651510" indent="-514350">
              <a:buNone/>
            </a:pPr>
            <a:r>
              <a:rPr lang="en-US" dirty="0" smtClean="0"/>
              <a:t>	</a:t>
            </a:r>
            <a:r>
              <a:rPr lang="en-US" dirty="0" err="1" smtClean="0"/>
              <a:t>Ileal</a:t>
            </a:r>
            <a:r>
              <a:rPr lang="en-US" dirty="0" smtClean="0"/>
              <a:t> resection/disease</a:t>
            </a:r>
          </a:p>
          <a:p>
            <a:pPr marL="651510" indent="-514350">
              <a:buNone/>
            </a:pPr>
            <a:r>
              <a:rPr lang="en-US" dirty="0" smtClean="0"/>
              <a:t>•</a:t>
            </a:r>
            <a:r>
              <a:rPr lang="en-US" b="1" dirty="0" smtClean="0"/>
              <a:t>Bile salt </a:t>
            </a:r>
            <a:r>
              <a:rPr lang="en-US" b="1" dirty="0" err="1" smtClean="0"/>
              <a:t>deconjugation</a:t>
            </a:r>
            <a:endParaRPr lang="en-US" b="1" dirty="0" smtClean="0"/>
          </a:p>
          <a:p>
            <a:pPr marL="651510" indent="-514350">
              <a:buNone/>
            </a:pPr>
            <a:r>
              <a:rPr lang="en-US" sz="2800" dirty="0" smtClean="0"/>
              <a:t>	(SIBO)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Luminal Phase</a:t>
            </a:r>
            <a:br>
              <a:rPr lang="en-US" dirty="0" smtClean="0"/>
            </a:br>
            <a:r>
              <a:rPr lang="en-US" sz="3600" i="1" dirty="0" smtClean="0"/>
              <a:t>“digestion”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981200"/>
            <a:ext cx="28956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447800"/>
            <a:ext cx="5029200" cy="5181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Bile Salts </a:t>
            </a:r>
            <a:r>
              <a:rPr lang="en-US" b="1" dirty="0" err="1" smtClean="0"/>
              <a:t>Deconjugation</a:t>
            </a:r>
            <a:r>
              <a:rPr lang="en-US" b="1" dirty="0" smtClean="0"/>
              <a:t>:</a:t>
            </a:r>
          </a:p>
          <a:p>
            <a:r>
              <a:rPr lang="en-US" sz="3000" dirty="0" smtClean="0"/>
              <a:t> </a:t>
            </a:r>
            <a:r>
              <a:rPr lang="en-US" sz="3000" dirty="0"/>
              <a:t>Stasis of intestinal content caused by a </a:t>
            </a:r>
            <a:r>
              <a:rPr lang="en-US" sz="3000" dirty="0" smtClean="0"/>
              <a:t>motor </a:t>
            </a:r>
            <a:r>
              <a:rPr lang="en-US" sz="3000" dirty="0"/>
              <a:t>abnormality (</a:t>
            </a:r>
            <a:r>
              <a:rPr lang="en-US" sz="3000" dirty="0" err="1"/>
              <a:t>eg</a:t>
            </a:r>
            <a:r>
              <a:rPr lang="en-US" sz="3000" dirty="0"/>
              <a:t>, scleroderma, diabetic neuropathy, intestinal obstruction), </a:t>
            </a:r>
          </a:p>
          <a:p>
            <a:r>
              <a:rPr lang="en-US" sz="3000" dirty="0" smtClean="0"/>
              <a:t>Anatomic </a:t>
            </a:r>
            <a:r>
              <a:rPr lang="en-US" sz="3000" dirty="0"/>
              <a:t>abnormality (</a:t>
            </a:r>
            <a:r>
              <a:rPr lang="en-US" sz="3000" dirty="0" err="1"/>
              <a:t>eg</a:t>
            </a:r>
            <a:r>
              <a:rPr lang="en-US" sz="3000" dirty="0"/>
              <a:t>, small bowel </a:t>
            </a:r>
            <a:r>
              <a:rPr lang="en-US" sz="3000" dirty="0" smtClean="0"/>
              <a:t>stricture</a:t>
            </a:r>
            <a:r>
              <a:rPr lang="en-US" sz="3000" dirty="0"/>
              <a:t>, ischemia, blind loops), </a:t>
            </a:r>
          </a:p>
          <a:p>
            <a:r>
              <a:rPr lang="en-US" sz="3000" dirty="0" smtClean="0"/>
              <a:t>Small </a:t>
            </a:r>
            <a:r>
              <a:rPr lang="en-US" sz="3000" dirty="0"/>
              <a:t>bowel contamination from </a:t>
            </a:r>
            <a:r>
              <a:rPr lang="en-US" sz="3000" dirty="0" err="1"/>
              <a:t>enterocolonic</a:t>
            </a:r>
            <a:r>
              <a:rPr lang="en-US" sz="3000" dirty="0"/>
              <a:t> fistulas can cause bacterial </a:t>
            </a:r>
            <a:r>
              <a:rPr lang="en-US" sz="3000" dirty="0" smtClean="0"/>
              <a:t>overgrowth</a:t>
            </a:r>
            <a:endParaRPr lang="en-US" sz="3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Luminal Phase</a:t>
            </a:r>
            <a:br>
              <a:rPr lang="en-US" dirty="0" smtClean="0"/>
            </a:br>
            <a:r>
              <a:rPr lang="en-US" sz="3600" i="1" dirty="0" smtClean="0"/>
              <a:t>“digestion”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438400"/>
            <a:ext cx="33051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516083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8458200" cy="792162"/>
          </a:xfrm>
        </p:spPr>
        <p:txBody>
          <a:bodyPr>
            <a:normAutofit/>
          </a:bodyPr>
          <a:lstStyle/>
          <a:p>
            <a:pPr lvl="0" algn="ctr"/>
            <a:r>
              <a:rPr lang="en-US" sz="4000" dirty="0" smtClean="0">
                <a:solidFill>
                  <a:schemeClr val="tx1"/>
                </a:solidFill>
                <a:latin typeface="+mn-lt"/>
              </a:rPr>
              <a:t>Mucosal phase </a:t>
            </a:r>
            <a:endParaRPr lang="en-US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7200" y="685800"/>
            <a:ext cx="6858000" cy="5943600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en-US" b="1" dirty="0" smtClean="0"/>
              <a:t> </a:t>
            </a:r>
            <a:endParaRPr lang="en-US" sz="2000" b="1" dirty="0" smtClean="0"/>
          </a:p>
          <a:p>
            <a:pPr lvl="2">
              <a:buFont typeface="Wingdings" pitchFamily="2" charset="2"/>
              <a:buChar char="q"/>
            </a:pPr>
            <a:r>
              <a:rPr lang="en-US" sz="2800" dirty="0" smtClean="0"/>
              <a:t> Mucosal damage: (Villous Atrophy)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667000"/>
            <a:ext cx="42195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8458200" cy="792162"/>
          </a:xfrm>
        </p:spPr>
        <p:txBody>
          <a:bodyPr>
            <a:normAutofit/>
          </a:bodyPr>
          <a:lstStyle/>
          <a:p>
            <a:pPr lvl="0" algn="ctr"/>
            <a:r>
              <a:rPr lang="en-US" sz="4000" dirty="0" smtClean="0">
                <a:solidFill>
                  <a:schemeClr val="tx1"/>
                </a:solidFill>
                <a:latin typeface="+mn-lt"/>
              </a:rPr>
              <a:t>Mucosal phase </a:t>
            </a:r>
            <a:endParaRPr lang="en-US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7200" y="685800"/>
            <a:ext cx="6858000" cy="5943600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en-US" b="1" dirty="0" smtClean="0"/>
              <a:t> </a:t>
            </a:r>
            <a:endParaRPr lang="en-US" sz="2000" b="1" dirty="0" smtClean="0"/>
          </a:p>
          <a:p>
            <a:pPr lvl="2">
              <a:buFont typeface="Wingdings" pitchFamily="2" charset="2"/>
              <a:buChar char="q"/>
            </a:pPr>
            <a:r>
              <a:rPr lang="en-US" sz="2800" dirty="0" smtClean="0"/>
              <a:t> Mucosal damage: (Villous Atrophy)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057400"/>
            <a:ext cx="5305835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7200" y="685800"/>
            <a:ext cx="9601200" cy="5943600"/>
          </a:xfrm>
        </p:spPr>
        <p:txBody>
          <a:bodyPr>
            <a:normAutofit/>
          </a:bodyPr>
          <a:lstStyle/>
          <a:p>
            <a:pPr lvl="1" algn="ctr">
              <a:buNone/>
            </a:pPr>
            <a:endParaRPr lang="en-US" sz="9600" dirty="0" smtClean="0"/>
          </a:p>
          <a:p>
            <a:pPr lvl="1" algn="ctr">
              <a:buNone/>
            </a:pPr>
            <a:r>
              <a:rPr lang="en-US" sz="9600" dirty="0" smtClean="0"/>
              <a:t>Celiac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828800"/>
            <a:ext cx="44100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7200" y="685800"/>
            <a:ext cx="9601200" cy="5943600"/>
          </a:xfrm>
        </p:spPr>
        <p:txBody>
          <a:bodyPr>
            <a:normAutofit/>
          </a:bodyPr>
          <a:lstStyle/>
          <a:p>
            <a:pPr lvl="1" algn="ctr">
              <a:buNone/>
            </a:pPr>
            <a:endParaRPr lang="en-US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ctr">
              <a:buNone/>
            </a:pP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Celiac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Absorptive Capability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7620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Measured Small Intestine Length = 6 Meters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905000"/>
            <a:ext cx="305752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057400"/>
            <a:ext cx="4567811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7200" y="685800"/>
            <a:ext cx="9601200" cy="5943600"/>
          </a:xfrm>
        </p:spPr>
        <p:txBody>
          <a:bodyPr>
            <a:normAutofit/>
          </a:bodyPr>
          <a:lstStyle/>
          <a:p>
            <a:pPr lvl="1" algn="ctr">
              <a:buNone/>
            </a:pPr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ctr">
              <a:buNone/>
            </a:pP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Intestinal</a:t>
            </a:r>
          </a:p>
          <a:p>
            <a:pPr lvl="1" algn="ctr">
              <a:buNone/>
            </a:pP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Lymphoma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6516522" cy="368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7200" y="685800"/>
            <a:ext cx="9601200" cy="5943600"/>
          </a:xfrm>
        </p:spPr>
        <p:txBody>
          <a:bodyPr>
            <a:normAutofit/>
          </a:bodyPr>
          <a:lstStyle/>
          <a:p>
            <a:pPr lvl="1" algn="ctr">
              <a:buNone/>
            </a:pPr>
            <a:endParaRPr lang="en-US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ctr">
              <a:buNone/>
            </a:pPr>
            <a:r>
              <a:rPr lang="en-US" sz="9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Crohn’s</a:t>
            </a:r>
            <a:endParaRPr lang="en-US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838200"/>
            <a:ext cx="5019675" cy="523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7200" y="685800"/>
            <a:ext cx="9601200" cy="5943600"/>
          </a:xfrm>
        </p:spPr>
        <p:txBody>
          <a:bodyPr>
            <a:normAutofit/>
          </a:bodyPr>
          <a:lstStyle/>
          <a:p>
            <a:pPr lvl="1" algn="ctr">
              <a:buNone/>
            </a:pPr>
            <a:endParaRPr lang="en-US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ctr">
              <a:buNone/>
            </a:pPr>
            <a:r>
              <a:rPr lang="en-US" sz="9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Eosinophilic</a:t>
            </a: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enteritis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7200" y="685800"/>
            <a:ext cx="9601200" cy="5943600"/>
          </a:xfrm>
        </p:spPr>
        <p:txBody>
          <a:bodyPr>
            <a:normAutofit/>
          </a:bodyPr>
          <a:lstStyle/>
          <a:p>
            <a:pPr lvl="1" algn="ctr">
              <a:buNone/>
            </a:pPr>
            <a:endParaRPr lang="en-US" sz="9600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5791200" cy="428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7200" y="685800"/>
            <a:ext cx="9601200" cy="5943600"/>
          </a:xfrm>
        </p:spPr>
        <p:txBody>
          <a:bodyPr>
            <a:normAutofit/>
          </a:bodyPr>
          <a:lstStyle/>
          <a:p>
            <a:pPr lvl="1" algn="ctr">
              <a:buNone/>
            </a:pPr>
            <a:endParaRPr lang="en-US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ctr">
              <a:buNone/>
            </a:pPr>
            <a:r>
              <a:rPr lang="en-US" sz="8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ommon </a:t>
            </a:r>
            <a:r>
              <a:rPr lang="en-US" sz="8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ariable </a:t>
            </a:r>
            <a:r>
              <a:rPr lang="en-US" sz="8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8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mmuno</a:t>
            </a:r>
            <a:r>
              <a:rPr lang="en-US" sz="8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8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eficiency</a:t>
            </a:r>
            <a:endParaRPr lang="en-US" sz="8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24000"/>
            <a:ext cx="49911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7200" y="685800"/>
            <a:ext cx="9601200" cy="5943600"/>
          </a:xfrm>
        </p:spPr>
        <p:txBody>
          <a:bodyPr>
            <a:normAutofit/>
          </a:bodyPr>
          <a:lstStyle/>
          <a:p>
            <a:pPr lvl="1" algn="ctr">
              <a:buNone/>
            </a:pPr>
            <a:endParaRPr lang="en-US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ctr">
              <a:buNone/>
            </a:pPr>
            <a:r>
              <a:rPr lang="en-US" sz="9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Amyloidosis</a:t>
            </a:r>
            <a:endParaRPr lang="en-US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Absorptive Capability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en-US" dirty="0" smtClean="0">
              <a:sym typeface="Wingdings 3"/>
            </a:endParaRPr>
          </a:p>
          <a:p>
            <a:pPr algn="ctr">
              <a:buNone/>
            </a:pPr>
            <a:endParaRPr lang="en-US" dirty="0">
              <a:sym typeface="Wingdings 3"/>
            </a:endParaRPr>
          </a:p>
          <a:p>
            <a:pPr algn="ctr">
              <a:buNone/>
            </a:pPr>
            <a:endParaRPr lang="en-US" dirty="0" smtClean="0">
              <a:sym typeface="Wingdings 3"/>
            </a:endParaRPr>
          </a:p>
          <a:p>
            <a:pPr algn="ctr">
              <a:buNone/>
            </a:pPr>
            <a:endParaRPr lang="en-US" sz="4000" dirty="0" smtClean="0">
              <a:sym typeface="Wingdings 3"/>
            </a:endParaRPr>
          </a:p>
          <a:p>
            <a:pPr algn="ctr">
              <a:buNone/>
            </a:pPr>
            <a:endParaRPr lang="en-US" sz="4000" dirty="0" smtClean="0">
              <a:sym typeface="Wingdings 3"/>
            </a:endParaRPr>
          </a:p>
          <a:p>
            <a:pPr algn="ctr">
              <a:buNone/>
            </a:pPr>
            <a:endParaRPr lang="en-US" sz="4000" dirty="0" smtClean="0">
              <a:sym typeface="Wingdings 3"/>
            </a:endParaRPr>
          </a:p>
          <a:p>
            <a:pPr algn="ctr">
              <a:buNone/>
            </a:pPr>
            <a:endParaRPr lang="en-US" sz="4000" dirty="0" smtClean="0">
              <a:sym typeface="Wingdings 3"/>
            </a:endParaRPr>
          </a:p>
          <a:p>
            <a:pPr algn="ctr">
              <a:buNone/>
            </a:pPr>
            <a:endParaRPr lang="en-US" sz="4000" dirty="0" smtClean="0">
              <a:sym typeface="Wingdings 3"/>
            </a:endParaRPr>
          </a:p>
          <a:p>
            <a:pPr algn="ctr">
              <a:buNone/>
            </a:pPr>
            <a:r>
              <a:rPr lang="en-US" sz="4000" dirty="0" err="1" smtClean="0">
                <a:sym typeface="Wingdings 3"/>
              </a:rPr>
              <a:t>Villi</a:t>
            </a:r>
            <a:r>
              <a:rPr lang="en-US" sz="4000" dirty="0" smtClean="0">
                <a:sym typeface="Wingdings 3"/>
              </a:rPr>
              <a:t> / </a:t>
            </a:r>
            <a:r>
              <a:rPr lang="en-US" sz="4000" dirty="0" err="1" smtClean="0">
                <a:sym typeface="Wingdings 3"/>
              </a:rPr>
              <a:t>Mico</a:t>
            </a:r>
            <a:r>
              <a:rPr lang="en-US" sz="4000" dirty="0" err="1">
                <a:sym typeface="Wingdings 3"/>
              </a:rPr>
              <a:t>-</a:t>
            </a:r>
            <a:r>
              <a:rPr lang="en-US" sz="4000" dirty="0" err="1" smtClean="0">
                <a:sym typeface="Wingdings 3"/>
              </a:rPr>
              <a:t>Villi</a:t>
            </a:r>
            <a:endParaRPr lang="en-US" sz="4000" dirty="0">
              <a:sym typeface="Wingdings 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3860800" cy="4064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438400"/>
            <a:ext cx="29908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676400"/>
            <a:ext cx="27241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90600"/>
            <a:ext cx="6015038" cy="497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7200" y="685800"/>
            <a:ext cx="9601200" cy="5943600"/>
          </a:xfrm>
        </p:spPr>
        <p:txBody>
          <a:bodyPr>
            <a:normAutofit/>
          </a:bodyPr>
          <a:lstStyle/>
          <a:p>
            <a:pPr lvl="1" algn="ctr">
              <a:buNone/>
            </a:pPr>
            <a:endParaRPr lang="en-US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ctr">
              <a:buNone/>
            </a:pP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SIBO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143000"/>
            <a:ext cx="45910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7200" y="685800"/>
            <a:ext cx="9601200" cy="5943600"/>
          </a:xfrm>
        </p:spPr>
        <p:txBody>
          <a:bodyPr>
            <a:normAutofit/>
          </a:bodyPr>
          <a:lstStyle/>
          <a:p>
            <a:pPr lvl="1" algn="ctr">
              <a:buNone/>
            </a:pPr>
            <a:endParaRPr lang="en-US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ctr">
              <a:buNone/>
            </a:pPr>
            <a:r>
              <a:rPr lang="en-US" sz="9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Giardiasis</a:t>
            </a:r>
            <a:endParaRPr lang="en-US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71600"/>
            <a:ext cx="503435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7200" y="685800"/>
            <a:ext cx="9601200" cy="5943600"/>
          </a:xfrm>
        </p:spPr>
        <p:txBody>
          <a:bodyPr>
            <a:normAutofit/>
          </a:bodyPr>
          <a:lstStyle/>
          <a:p>
            <a:pPr lvl="1" algn="ctr">
              <a:buNone/>
            </a:pPr>
            <a:endParaRPr lang="en-US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ctr">
              <a:buNone/>
            </a:pP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Whipple’s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371600"/>
            <a:ext cx="5181966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7200" y="685800"/>
            <a:ext cx="9601200" cy="5943600"/>
          </a:xfrm>
        </p:spPr>
        <p:txBody>
          <a:bodyPr>
            <a:normAutofit/>
          </a:bodyPr>
          <a:lstStyle/>
          <a:p>
            <a:pPr lvl="1" algn="ctr">
              <a:buNone/>
            </a:pPr>
            <a:endParaRPr lang="en-US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ctr">
              <a:buNone/>
            </a:pP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Tropical </a:t>
            </a:r>
            <a:r>
              <a:rPr lang="en-US" sz="9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Sprue</a:t>
            </a:r>
            <a:endParaRPr lang="en-US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762000"/>
            <a:ext cx="5524765" cy="5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7200" y="685800"/>
            <a:ext cx="9601200" cy="5943600"/>
          </a:xfrm>
        </p:spPr>
        <p:txBody>
          <a:bodyPr>
            <a:normAutofit/>
          </a:bodyPr>
          <a:lstStyle/>
          <a:p>
            <a:pPr lvl="1" algn="ctr">
              <a:buNone/>
            </a:pPr>
            <a:endParaRPr lang="en-US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ctr">
              <a:buNone/>
            </a:pP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Viral GE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Absorptive Capability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19200"/>
            <a:ext cx="73247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9200" y="57150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Standard Football Field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00"/>
            <a:ext cx="6488113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7200" y="685800"/>
            <a:ext cx="9601200" cy="5943600"/>
          </a:xfrm>
        </p:spPr>
        <p:txBody>
          <a:bodyPr>
            <a:normAutofit/>
          </a:bodyPr>
          <a:lstStyle/>
          <a:p>
            <a:pPr lvl="1" algn="ctr">
              <a:buNone/>
            </a:pPr>
            <a:endParaRPr lang="en-US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ctr">
              <a:buNone/>
            </a:pP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AIDS </a:t>
            </a:r>
            <a:r>
              <a:rPr lang="en-US" sz="9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Enteropathy</a:t>
            </a:r>
            <a:endParaRPr lang="en-US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76400"/>
            <a:ext cx="3965937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7200" y="685800"/>
            <a:ext cx="9601200" cy="5943600"/>
          </a:xfrm>
        </p:spPr>
        <p:txBody>
          <a:bodyPr>
            <a:normAutofit/>
          </a:bodyPr>
          <a:lstStyle/>
          <a:p>
            <a:pPr lvl="1" algn="ctr">
              <a:buNone/>
            </a:pPr>
            <a:endParaRPr lang="en-US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ctr">
              <a:buNone/>
            </a:pP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Intestinal TB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514600"/>
            <a:ext cx="3810000" cy="395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09600"/>
            <a:ext cx="4685979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7200" y="685800"/>
            <a:ext cx="9601200" cy="5943600"/>
          </a:xfrm>
        </p:spPr>
        <p:txBody>
          <a:bodyPr>
            <a:normAutofit/>
          </a:bodyPr>
          <a:lstStyle/>
          <a:p>
            <a:pPr lvl="1" algn="ctr">
              <a:buNone/>
            </a:pPr>
            <a:endParaRPr lang="en-US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ctr">
              <a:buNone/>
            </a:pP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NSAIDs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512639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048000"/>
            <a:ext cx="36099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7200" y="685800"/>
            <a:ext cx="9601200" cy="5943600"/>
          </a:xfrm>
        </p:spPr>
        <p:txBody>
          <a:bodyPr>
            <a:normAutofit/>
          </a:bodyPr>
          <a:lstStyle/>
          <a:p>
            <a:pPr lvl="1" algn="ctr">
              <a:buNone/>
            </a:pPr>
            <a:endParaRPr lang="en-US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ctr">
              <a:buNone/>
            </a:pPr>
            <a:r>
              <a:rPr lang="en-US" sz="9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Olmesartan</a:t>
            </a: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656717"/>
            <a:ext cx="3743325" cy="378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462210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7200" y="685800"/>
            <a:ext cx="9601200" cy="5943600"/>
          </a:xfrm>
        </p:spPr>
        <p:txBody>
          <a:bodyPr>
            <a:normAutofit/>
          </a:bodyPr>
          <a:lstStyle/>
          <a:p>
            <a:pPr lvl="1" algn="ctr">
              <a:buNone/>
            </a:pPr>
            <a:endParaRPr lang="en-US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ctr">
              <a:buNone/>
            </a:pPr>
            <a:r>
              <a:rPr lang="en-US" sz="9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Zollinger</a:t>
            </a: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Ellison syndrome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8800"/>
            <a:ext cx="3657600" cy="3200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Maldigestion</a:t>
            </a:r>
            <a:r>
              <a:rPr lang="en-US" dirty="0" smtClean="0"/>
              <a:t> Vs </a:t>
            </a:r>
            <a:r>
              <a:rPr lang="en-US" dirty="0" err="1" smtClean="0"/>
              <a:t>Malabsorption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86200" y="762000"/>
            <a:ext cx="5257800" cy="6096000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None/>
            </a:pPr>
            <a:r>
              <a:rPr lang="en-US" dirty="0" smtClean="0"/>
              <a:t>	</a:t>
            </a:r>
            <a:r>
              <a:rPr lang="en-US" b="1" dirty="0" err="1" smtClean="0"/>
              <a:t>Maldigestion</a:t>
            </a:r>
            <a:r>
              <a:rPr lang="en-US" b="1" dirty="0" smtClean="0"/>
              <a:t>: </a:t>
            </a:r>
          </a:p>
          <a:p>
            <a:pPr>
              <a:buClrTx/>
              <a:buNone/>
            </a:pPr>
            <a:r>
              <a:rPr lang="en-US" b="1" dirty="0"/>
              <a:t>	</a:t>
            </a:r>
            <a:r>
              <a:rPr lang="en-US" dirty="0" smtClean="0"/>
              <a:t>I</a:t>
            </a:r>
            <a:r>
              <a:rPr lang="en-US" dirty="0" smtClean="0"/>
              <a:t>mpaired </a:t>
            </a:r>
            <a:r>
              <a:rPr lang="en-US" dirty="0" smtClean="0"/>
              <a:t>breakdown of nutrients (absorbable split-</a:t>
            </a:r>
            <a:r>
              <a:rPr lang="en-US" dirty="0" err="1" smtClean="0"/>
              <a:t>procarbohydrates</a:t>
            </a:r>
            <a:r>
              <a:rPr lang="en-US" dirty="0" smtClean="0"/>
              <a:t>, protein, fat) to ducts (mono-, di-, or oligosaccharides; amino acids; oligopeptides; fatty acids; monoglycerides)</a:t>
            </a:r>
            <a:r>
              <a:rPr lang="en-US" b="1" dirty="0" smtClean="0"/>
              <a:t> 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err="1" smtClean="0"/>
              <a:t>Malabsorption</a:t>
            </a:r>
            <a:r>
              <a:rPr lang="en-US" b="1" dirty="0" smtClean="0"/>
              <a:t>: </a:t>
            </a:r>
          </a:p>
          <a:p>
            <a:pPr>
              <a:buNone/>
            </a:pPr>
            <a:r>
              <a:rPr lang="en-US" b="1" dirty="0"/>
              <a:t>	</a:t>
            </a:r>
            <a:r>
              <a:rPr lang="en-US" dirty="0" smtClean="0"/>
              <a:t>D</a:t>
            </a:r>
            <a:r>
              <a:rPr lang="en-US" dirty="0" smtClean="0"/>
              <a:t>efective </a:t>
            </a:r>
            <a:r>
              <a:rPr lang="en-US" dirty="0" smtClean="0"/>
              <a:t>mucosal uptake and transport of adequately digested nutrients including vitamins and trace elements</a:t>
            </a:r>
            <a:r>
              <a:rPr lang="en-US" b="1" dirty="0" smtClean="0"/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4114800" y="1066800"/>
            <a:ext cx="37338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91000" y="4572000"/>
            <a:ext cx="42672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8458200" cy="792162"/>
          </a:xfrm>
        </p:spPr>
        <p:txBody>
          <a:bodyPr>
            <a:normAutofit/>
          </a:bodyPr>
          <a:lstStyle/>
          <a:p>
            <a:pPr lvl="0"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Mucosal phase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7200" y="685800"/>
            <a:ext cx="9601200" cy="5943600"/>
          </a:xfrm>
        </p:spPr>
        <p:txBody>
          <a:bodyPr>
            <a:normAutofit fontScale="92500" lnSpcReduction="20000"/>
          </a:bodyPr>
          <a:lstStyle/>
          <a:p>
            <a:pPr lvl="1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Wingdings" pitchFamily="2" charset="2"/>
              <a:buChar char="q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Mucosal damage: (Villous Atrophy)</a:t>
            </a:r>
          </a:p>
          <a:p>
            <a:pPr lvl="2">
              <a:buNone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lvl="2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Celiac disease, Intestinal Lymphoma </a:t>
            </a:r>
          </a:p>
          <a:p>
            <a:pPr lvl="2">
              <a:buNone/>
            </a:pPr>
            <a:r>
              <a:rPr lang="en-U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Crohn’s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disease (CD),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Eosinophilic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enteritis, Auto-Immune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Enteropathy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(AIE), Common variable immunodeficiency,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Amyloidosis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None/>
            </a:pPr>
            <a:r>
              <a:rPr lang="en-U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lvl="2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SIBO,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Giardiasis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Whipple’s disease, Tropical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sprue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Viral GE, AIDS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enteropathy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Intestinal TB</a:t>
            </a:r>
          </a:p>
          <a:p>
            <a:pPr lvl="2">
              <a:buNone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lvl="2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NSAIDs,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Olmesartan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2">
              <a:buNone/>
            </a:pPr>
            <a:r>
              <a:rPr lang="en-U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lvl="2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ZE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synd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Gastrinoma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3"/>
            </a:endParaRPr>
          </a:p>
          <a:p>
            <a:pPr lvl="2" algn="ctr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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↓surface area,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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absorption/secretion</a:t>
            </a:r>
            <a:endParaRPr lang="en-US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8458200" cy="792162"/>
          </a:xfrm>
        </p:spPr>
        <p:txBody>
          <a:bodyPr>
            <a:normAutofit/>
          </a:bodyPr>
          <a:lstStyle/>
          <a:p>
            <a:pPr lvl="0"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Mucosal phase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09600" y="685800"/>
            <a:ext cx="9753600" cy="5943600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Wingdings" pitchFamily="2" charset="2"/>
              <a:buChar char="q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↓Brush border Enzymes: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•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Disaccharidase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deficiency (</a:t>
            </a:r>
            <a:r>
              <a:rPr lang="en-US" sz="2800" b="1" dirty="0" err="1" smtClean="0"/>
              <a:t>Lactase</a:t>
            </a:r>
            <a:r>
              <a:rPr lang="en-US" sz="2800" dirty="0" err="1" smtClean="0"/>
              <a:t>,</a:t>
            </a:r>
            <a:r>
              <a:rPr lang="en-US" sz="2800" b="1" dirty="0" err="1" smtClean="0"/>
              <a:t>Trehalase</a:t>
            </a:r>
            <a:r>
              <a:rPr lang="en-US" sz="2800" dirty="0" smtClean="0"/>
              <a:t>,</a:t>
            </a:r>
            <a:r>
              <a:rPr lang="en-US" sz="2800" b="1" dirty="0" smtClean="0"/>
              <a:t> Sucrose</a:t>
            </a:r>
            <a:r>
              <a:rPr lang="en-US" sz="2800" dirty="0" smtClean="0"/>
              <a:t>)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 lead to disaccharide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malabsorption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2"/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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Lactase deficiency, either Congenital or Acquired, is the most common form of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disaccharidase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deficiency. </a:t>
            </a:r>
          </a:p>
          <a:p>
            <a:pPr lvl="2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lvl="2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	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Acquired lactase deficiency can be due to acute gastroenteritis (rotavirus or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giardia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infection), chronic alcoholism, celiac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sprue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radiation enteritis, regional enteritis, or AIDS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enteropathy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09600" y="1371600"/>
            <a:ext cx="9753600" cy="5257800"/>
          </a:xfrm>
        </p:spPr>
        <p:txBody>
          <a:bodyPr>
            <a:normAutofit/>
          </a:bodyPr>
          <a:lstStyle/>
          <a:p>
            <a:pPr lvl="2">
              <a:buFont typeface="Wingdings" pitchFamily="2" charset="2"/>
              <a:buChar char="q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Immunoglobulin A (IgA) deficiency (most common immunodeficiency) is due to decreased or absent serum and intestinal IgA, which clinically appears similar to celiac disease and is unresponsive to a gluten-free diet. </a:t>
            </a:r>
          </a:p>
          <a:p>
            <a:pPr lvl="2">
              <a:buNone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Wingdings" pitchFamily="2" charset="2"/>
              <a:buChar char="q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Acrodermatitis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enteropathica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an autosomal recessive disease with selective inability to absorb zinc, leading to villous atrophy and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acral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dermatitis.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8458200" cy="792162"/>
          </a:xfrm>
        </p:spPr>
        <p:txBody>
          <a:bodyPr>
            <a:normAutofit/>
          </a:bodyPr>
          <a:lstStyle/>
          <a:p>
            <a:pPr lvl="0"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Mucosal phase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85800" y="1143000"/>
            <a:ext cx="5943600" cy="6324600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Acquired disorders are far more common and are caused by the following:</a:t>
            </a:r>
          </a:p>
          <a:p>
            <a:pPr lvl="2">
              <a:buNone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(1) Decreased absorptive surface area, </a:t>
            </a:r>
          </a:p>
          <a:p>
            <a:pPr lvl="2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 Damaged absorbing surface,; </a:t>
            </a:r>
          </a:p>
          <a:p>
            <a:pPr lvl="2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 Infiltrating disease of the intestinal wall, </a:t>
            </a:r>
          </a:p>
          <a:p>
            <a:pPr lvl="2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 Infections,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066800"/>
            <a:ext cx="3810000" cy="54483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33315"/>
            <a:ext cx="4267200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Post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Absorptive Phase</a:t>
            </a:r>
            <a:b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Lymphatics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”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1054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Obstruction of the lymphatic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system: 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-Congenital 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(Intestinal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Lymphangiectasia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-Acquired 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Whipple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disease, neoplasm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(lymphoma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TB, CHF, Constrictive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Pericarditis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Retroperitoneal Fibrosis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  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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impairs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absorption of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chylomicrons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lipoproteins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74536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Pathophysiology of Clinical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Manifestations of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Malabsorption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66913325"/>
              </p:ext>
            </p:extLst>
          </p:nvPr>
        </p:nvGraphicFramePr>
        <p:xfrm>
          <a:off x="0" y="838194"/>
          <a:ext cx="9163050" cy="632461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729825"/>
                <a:gridCol w="6433225"/>
              </a:tblGrid>
              <a:tr h="37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Symptom or Sign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Mechanism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</a:tr>
              <a:tr h="37775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Weight loss/malnutrition</a:t>
                      </a:r>
                      <a:endParaRPr lang="en-US" sz="16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Anorexia, </a:t>
                      </a:r>
                      <a:r>
                        <a:rPr lang="en-US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malabsorption</a:t>
                      </a: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nutrients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</a:tr>
              <a:tr h="61867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Diarrhea</a:t>
                      </a:r>
                      <a:endParaRPr lang="en-US" sz="16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Impaired absorption or secretion of water and electrolytes; colonic fluid secretion secondary to unabsorbed </a:t>
                      </a:r>
                      <a:r>
                        <a:rPr lang="en-US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dihydroxy</a:t>
                      </a: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bile acids and fatty acids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</a:tr>
              <a:tr h="37775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Flatus</a:t>
                      </a:r>
                      <a:endParaRPr lang="en-US" sz="16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Bacterial fermentation of unabsorbed carbohydrate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</a:tr>
              <a:tr h="345499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Glossitis</a:t>
                      </a: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en-US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cheilosis</a:t>
                      </a: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stomatitis</a:t>
                      </a:r>
                      <a:endParaRPr lang="en-US" sz="16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Deficiency of iron, vitamin B12, </a:t>
                      </a:r>
                      <a:r>
                        <a:rPr lang="en-US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folate</a:t>
                      </a: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and vitamin A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</a:tr>
              <a:tr h="37775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Abdominal pain</a:t>
                      </a:r>
                      <a:endParaRPr lang="en-US" sz="16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Bowel distention or inflammation, pancreatitis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</a:tr>
              <a:tr h="37775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Bone pain</a:t>
                      </a:r>
                      <a:endParaRPr lang="en-US" sz="16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Calcium, vitamin D </a:t>
                      </a:r>
                      <a:r>
                        <a:rPr lang="en-US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malabsorption</a:t>
                      </a: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protein deficiency, osteoporosis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</a:tr>
              <a:tr h="377759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Tetany</a:t>
                      </a: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en-US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paresthesia</a:t>
                      </a:r>
                      <a:endParaRPr lang="en-US" sz="16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Calcium and magnesium </a:t>
                      </a:r>
                      <a:r>
                        <a:rPr lang="en-US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malabsorption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</a:tr>
              <a:tr h="37775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Weakness</a:t>
                      </a:r>
                      <a:endParaRPr lang="en-US" sz="16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Anemia, electrolyte depletion (particularly K</a:t>
                      </a:r>
                      <a:r>
                        <a:rPr lang="en-US" sz="1600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</a:tr>
              <a:tr h="37775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Azotemia, hypotension</a:t>
                      </a:r>
                      <a:endParaRPr lang="en-US" sz="16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Fluid and electrolyte depletion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</a:tr>
              <a:tr h="42563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Amenorrhea, decreased libido</a:t>
                      </a:r>
                      <a:endParaRPr lang="en-US" sz="16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Protein depletion, decreased calories, secondary hypopituitarism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</a:tr>
              <a:tr h="37775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Anemia</a:t>
                      </a:r>
                      <a:endParaRPr lang="en-US" sz="16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Impaired absorption of iron, </a:t>
                      </a:r>
                      <a:r>
                        <a:rPr lang="en-US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folate</a:t>
                      </a: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vitamin B12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</a:tr>
              <a:tr h="37775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Bleeding</a:t>
                      </a:r>
                      <a:endParaRPr lang="en-US" sz="16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Vitamin K </a:t>
                      </a:r>
                      <a:r>
                        <a:rPr lang="en-US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malabsorption</a:t>
                      </a: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en-US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hypoprothrombinemia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</a:tr>
              <a:tr h="40169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Night blindness/</a:t>
                      </a:r>
                      <a:r>
                        <a:rPr lang="en-US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xerophthalmia</a:t>
                      </a:r>
                      <a:endParaRPr lang="en-US" sz="16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Vitamin A </a:t>
                      </a:r>
                      <a:r>
                        <a:rPr lang="en-US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malabsorption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</a:tr>
              <a:tr h="37775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Peripheral neuropathy</a:t>
                      </a:r>
                      <a:endParaRPr lang="en-US" sz="16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Vitamin B12 and thiamine deficiency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</a:tr>
              <a:tr h="37775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Dermatitis</a:t>
                      </a:r>
                      <a:endParaRPr lang="en-US" sz="16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Deficiency of vitamin A, zinc, and essential fatty acid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27901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990600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Diarrhea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6324600" cy="518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Diarrhea is the most common symptomatic complaint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Diarrhea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defined as an increase in stool mass, frequency, or fluidity, typically greater than 200 g per day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487" y="1682087"/>
            <a:ext cx="3302000" cy="330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09054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067800" cy="6248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Diarrhea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classified according to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categories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    Secretory diarrhea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characterized by isotonic stool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persists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fasting.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•  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Osmotic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diarrhea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due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excessive osmotic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forces exerted by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unabsorbed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luminal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solutes.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diarrhea is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more 	concentrated than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plasma 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abates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fasting.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•    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Malabsorptive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diarrhea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generalized failures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nutrient absorption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associated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steatorrhea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relieved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fasting.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•  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Exudative diarrhea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2ry inflammatory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characterized 	by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purulent,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bloody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stools that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 during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fasting. </a:t>
            </a:r>
          </a:p>
        </p:txBody>
      </p:sp>
      <p:sp>
        <p:nvSpPr>
          <p:cNvPr id="4" name="Oval 3"/>
          <p:cNvSpPr/>
          <p:nvPr/>
        </p:nvSpPr>
        <p:spPr>
          <a:xfrm>
            <a:off x="2819400" y="4343400"/>
            <a:ext cx="2209800" cy="990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78225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371600"/>
            <a:ext cx="3990907" cy="4267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52400"/>
            <a:ext cx="5867400" cy="6705600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Steatorrhea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Steatorrhea is the result of fat malabsorption.</a:t>
            </a:r>
          </a:p>
          <a:p>
            <a:pPr lvl="1"/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hallmark of steatorrhea is the passage of pale, bulky, and malodorous stools.</a:t>
            </a:r>
          </a:p>
          <a:p>
            <a:pPr lvl="1"/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 stools often float on top of the toilet water and are difficult to flush. Also, patients find floating oil droplets in the toilet following defecation. 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3733800" y="2362200"/>
            <a:ext cx="5410200" cy="1752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37" y="304800"/>
            <a:ext cx="9145137" cy="1542288"/>
          </a:xfrm>
        </p:spPr>
        <p:txBody>
          <a:bodyPr>
            <a:normAutofit/>
          </a:bodyPr>
          <a:lstStyle/>
          <a:p>
            <a:pPr lvl="0"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Weight loss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&amp; fatigue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5791200" cy="5486400"/>
          </a:xfrm>
        </p:spPr>
        <p:txBody>
          <a:bodyPr>
            <a:normAutofit lnSpcReduction="10000"/>
          </a:bodyPr>
          <a:lstStyle/>
          <a:p>
            <a:pPr lvl="0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Weight loss is common and may be pronounced; however, patients may compensate by increasing their caloric consumption, masking weight loss from malabsorption. </a:t>
            </a:r>
          </a:p>
          <a:p>
            <a:pPr lvl="1"/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chance of weight loss increases in diffuse diseases involving the intestine, such as celiac disease and Whipple disease.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282756"/>
            <a:ext cx="3429000" cy="335604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Malabsorption</a:t>
            </a:r>
            <a:r>
              <a:rPr lang="en-US" dirty="0" smtClean="0"/>
              <a:t>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	A clinical term that encompasses defects occurring during the digestion and absorption of food nutrients by the gastrointestinal tract.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36125"/>
            <a:ext cx="3809999" cy="3078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pPr lvl="0"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Flatulence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&amp; abdominal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distention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76600" y="1371600"/>
            <a:ext cx="5410200" cy="5486400"/>
          </a:xfrm>
        </p:spPr>
        <p:txBody>
          <a:bodyPr/>
          <a:lstStyle/>
          <a:p>
            <a:pPr lvl="0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Bacterial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fermentation of unabsorbed food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substances</a:t>
            </a:r>
          </a:p>
          <a:p>
            <a:pPr lvl="1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releases gaseous products, such as hydrogen and methane, causing flatulence.</a:t>
            </a:r>
          </a:p>
          <a:p>
            <a:pPr lvl="1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Flatulence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often causes uncomfortable abdominal distention and cramps.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3429000" y="1905000"/>
            <a:ext cx="5410200" cy="990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962400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en-US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                </a:t>
            </a:r>
            <a:r>
              <a:rPr lang="en-US" sz="4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Edema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Hypoalbuminemia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chronic protein malabsorption or from loss of protein into the intestinal lumen causes peripheral edema.</a:t>
            </a:r>
          </a:p>
          <a:p>
            <a:pPr lvl="1"/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Extensive obstruction of the lymphatic system, as seen in intestinal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lymphangiectasia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can cause protein loss.</a:t>
            </a:r>
          </a:p>
          <a:p>
            <a:pPr lvl="1"/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severe protein depletion, ascites may develop.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762709"/>
            <a:ext cx="9067800" cy="312372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0" y="990600"/>
            <a:ext cx="34290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9600" y="2514600"/>
            <a:ext cx="38100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867400" cy="67056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Anemia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</a:t>
            </a:r>
          </a:p>
          <a:p>
            <a:pPr lvl="0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Depending on the cause, anemia resulting from malabsorption can be either microcytic (iron deficiency) or macrocytic (vitamin B-12 deficiency).</a:t>
            </a: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Iron deficiency anemia often is a manifestation of celiac disease.</a:t>
            </a: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Ileal involvement in Crohn disease or ileal resection can cause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megaloblastic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anemia due to vitamin B-12 deficiency.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28600"/>
            <a:ext cx="313895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81000" y="4419600"/>
            <a:ext cx="5410200" cy="1828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3400" y="3429000"/>
            <a:ext cx="5410200" cy="990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861560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endParaRPr lang="en-US" sz="10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D deficiency can cause bone disorders, such as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osteopenia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osteomalacia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/>
            <a:endParaRPr 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 pain and pathologic fractures may be observed.</a:t>
            </a:r>
          </a:p>
          <a:p>
            <a:pPr lvl="1"/>
            <a:endParaRPr 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Malabsorption of calcium can lead to secondary hyperparathyroidism.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381000"/>
            <a:ext cx="59388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 defects of bones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167064" y="490538"/>
            <a:ext cx="23622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762000" y="3657600"/>
            <a:ext cx="39624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0"/>
          <a:ext cx="82296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Carbohydrate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Malapsorbtion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Etiology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• Lactase deficiency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(Most common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Æ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carbohydrate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malabsorption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• S/P intestinal resection 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• Mucosal disease 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• Post-infectious GE syndrome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Viral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/Bacterial)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• Changing diet from Eastern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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Western Diet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Carbohydrates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Malabsorption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Workup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Stool Osmotic gap </a:t>
            </a:r>
          </a:p>
          <a:p>
            <a:pPr>
              <a:buNone/>
            </a:pP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&gt;100 (Osmotic Diarrhea)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Carbohydrates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Malabsorption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Workup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Stool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Osmolality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Normally shall equal that of plasma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Osmolality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Shall be measured; if not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will considered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≈290 </a:t>
            </a:r>
          </a:p>
          <a:p>
            <a:pPr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Stool gap: is normally a minimal difference 2ry to some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⊖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charged particles ≈ 50 – 100</a:t>
            </a:r>
          </a:p>
          <a:p>
            <a:pPr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…</a:t>
            </a:r>
          </a:p>
          <a:p>
            <a:pPr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Stool gap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</a:p>
          <a:p>
            <a:pPr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(Measured) (or ≈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290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 (Calculated)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[stool (Na</a:t>
            </a:r>
            <a:r>
              <a:rPr lang="en-US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K</a:t>
            </a:r>
            <a:r>
              <a:rPr lang="en-US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x2]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Carbohydrates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Malabsorption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Workup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Stool Osmotic gap 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&gt;100 (Osmotic Diarrhea) </a:t>
            </a:r>
          </a:p>
          <a:p>
            <a:pPr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Stool pH 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&lt;6 (Fermentation) </a:t>
            </a:r>
          </a:p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Lactase DNA Assay </a:t>
            </a:r>
          </a:p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Breath testing w/H</a:t>
            </a:r>
            <a:r>
              <a:rPr lang="en-US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(↑fermentation of unabsorbed carbohydrate by bacteria) =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Malabsorption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0"/>
          <a:ext cx="82296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81400" y="616410"/>
            <a:ext cx="5257800" cy="624159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digestion or absorption of a single nutrient component may be impaired, as in lactose intolerance due to lactase deficiency.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However, when a </a:t>
            </a:r>
            <a:r>
              <a:rPr lang="en-US" dirty="0" smtClean="0"/>
              <a:t>diffuse </a:t>
            </a:r>
            <a:r>
              <a:rPr lang="en-US" dirty="0" smtClean="0"/>
              <a:t>disorder, such as </a:t>
            </a:r>
            <a:r>
              <a:rPr lang="en-US" dirty="0" smtClean="0"/>
              <a:t>Celiac </a:t>
            </a:r>
            <a:r>
              <a:rPr lang="en-US" dirty="0" smtClean="0"/>
              <a:t>disease or Crohn's disease, affects the intestine, the absorption of almost all nutrients is impaired.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3810000" cy="561835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Malabsorption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Workup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371600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0"/>
          <a:ext cx="82296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Protein </a:t>
            </a:r>
            <a:r>
              <a:rPr lang="en-US" dirty="0" err="1" smtClean="0"/>
              <a:t>Malabsorption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Workup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• </a:t>
            </a:r>
            <a:r>
              <a:rPr lang="en-US" b="1" dirty="0" smtClean="0"/>
              <a:t>Serum:</a:t>
            </a:r>
          </a:p>
          <a:p>
            <a:pPr>
              <a:buNone/>
            </a:pPr>
            <a:r>
              <a:rPr lang="en-US" sz="2800" b="1" dirty="0" smtClean="0"/>
              <a:t>	↓ Protein </a:t>
            </a:r>
          </a:p>
          <a:p>
            <a:pPr>
              <a:buNone/>
            </a:pPr>
            <a:r>
              <a:rPr lang="en-US" sz="2800" b="1" dirty="0" smtClean="0"/>
              <a:t>	↓ Albumin </a:t>
            </a:r>
          </a:p>
          <a:p>
            <a:pPr>
              <a:buNone/>
            </a:pPr>
            <a:r>
              <a:rPr lang="en-US" sz="2800" b="1" dirty="0" smtClean="0"/>
              <a:t>	↓ </a:t>
            </a:r>
            <a:r>
              <a:rPr lang="en-US" sz="2800" b="1" dirty="0" err="1" smtClean="0"/>
              <a:t>IgG</a:t>
            </a:r>
            <a:r>
              <a:rPr lang="en-US" sz="2800" b="1" dirty="0" smtClean="0"/>
              <a:t> </a:t>
            </a:r>
            <a:r>
              <a:rPr lang="en-US" sz="2000" b="1" dirty="0" smtClean="0"/>
              <a:t>(except </a:t>
            </a:r>
            <a:r>
              <a:rPr lang="en-US" sz="2000" b="1" dirty="0" err="1" smtClean="0"/>
              <a:t>IgE</a:t>
            </a:r>
            <a:r>
              <a:rPr lang="en-US" sz="2000" b="1" dirty="0" smtClean="0"/>
              <a:t> (short half-life/rapid Re-</a:t>
            </a:r>
            <a:r>
              <a:rPr lang="en-US" sz="2000" b="1" dirty="0" err="1" smtClean="0"/>
              <a:t>Synth</a:t>
            </a:r>
            <a:r>
              <a:rPr lang="en-US" sz="2000" b="1" dirty="0" smtClean="0"/>
              <a:t>))</a:t>
            </a: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	↓ WBC/Lymph </a:t>
            </a:r>
            <a:r>
              <a:rPr lang="en-US" sz="2000" b="1" dirty="0" smtClean="0"/>
              <a:t>(w/</a:t>
            </a:r>
            <a:r>
              <a:rPr lang="en-US" sz="2000" b="1" dirty="0" err="1" smtClean="0"/>
              <a:t>Lymphangiectasia</a:t>
            </a:r>
            <a:r>
              <a:rPr lang="en-US" sz="2000" b="1" dirty="0" smtClean="0"/>
              <a:t>)</a:t>
            </a:r>
          </a:p>
          <a:p>
            <a:pPr>
              <a:buNone/>
            </a:pPr>
            <a:r>
              <a:rPr lang="en-US" b="1" dirty="0" smtClean="0"/>
              <a:t>• Stool:</a:t>
            </a:r>
          </a:p>
          <a:p>
            <a:pPr>
              <a:buNone/>
            </a:pPr>
            <a:r>
              <a:rPr lang="en-US" sz="2800" b="1" dirty="0" smtClean="0"/>
              <a:t>	 </a:t>
            </a:r>
            <a:r>
              <a:rPr lang="en-US" sz="2800" b="1" dirty="0" smtClean="0">
                <a:latin typeface="Calibri"/>
              </a:rPr>
              <a:t>↑ </a:t>
            </a:r>
            <a:r>
              <a:rPr lang="en-US" sz="2800" b="1" dirty="0" smtClean="0"/>
              <a:t>α 1-Antitrypsin “A1A” </a:t>
            </a:r>
            <a:r>
              <a:rPr lang="en-US" sz="2400" b="1" dirty="0" smtClean="0"/>
              <a:t>(↑ α 1-Antitrypsin Clearance)</a:t>
            </a:r>
          </a:p>
          <a:p>
            <a:pPr>
              <a:buNone/>
            </a:pPr>
            <a:r>
              <a:rPr lang="en-US" sz="2400" b="1" dirty="0" smtClean="0"/>
              <a:t>	</a:t>
            </a:r>
            <a:r>
              <a:rPr lang="en-US" sz="2000" b="1" dirty="0" smtClean="0">
                <a:sym typeface="Wingdings 3"/>
              </a:rPr>
              <a:t></a:t>
            </a:r>
            <a:r>
              <a:rPr lang="en-US" sz="2400" dirty="0" smtClean="0"/>
              <a:t> A1A: not digested, absorbed or secreted by intestine </a:t>
            </a:r>
            <a:endParaRPr lang="en-US" sz="28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Treating the cause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86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algn="ctr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9600" b="1" dirty="0" smtClean="0">
                <a:ln cmpd="thickThin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Celiac Disease</a:t>
            </a:r>
            <a:endParaRPr lang="en-US" sz="9600" b="1" dirty="0">
              <a:ln cmpd="thickThin"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err="1"/>
              <a:t>Aretaeus</a:t>
            </a:r>
            <a:r>
              <a:rPr lang="en-US" sz="2400" dirty="0"/>
              <a:t> from </a:t>
            </a:r>
            <a:r>
              <a:rPr lang="en-US" sz="2400" dirty="0" err="1"/>
              <a:t>Cappadochia</a:t>
            </a:r>
            <a:r>
              <a:rPr lang="en-US" sz="2400" dirty="0"/>
              <a:t> (now </a:t>
            </a:r>
            <a:r>
              <a:rPr lang="en-US" sz="2400" dirty="0" smtClean="0"/>
              <a:t>Turkey</a:t>
            </a:r>
            <a:r>
              <a:rPr lang="en-US" sz="2400" dirty="0"/>
              <a:t>) in the 2nd century AD described a chronic </a:t>
            </a:r>
            <a:r>
              <a:rPr lang="en-US" sz="2400" dirty="0" err="1"/>
              <a:t>malabsorptive</a:t>
            </a:r>
            <a:r>
              <a:rPr lang="en-US" sz="2400" dirty="0"/>
              <a:t>  condition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He named this  disorder "</a:t>
            </a:r>
            <a:r>
              <a:rPr lang="en-US" sz="2400" dirty="0" err="1"/>
              <a:t>koiliakos</a:t>
            </a:r>
            <a:r>
              <a:rPr lang="en-US" sz="2000" dirty="0"/>
              <a:t>” </a:t>
            </a:r>
            <a:r>
              <a:rPr lang="en-US" sz="2400" dirty="0"/>
              <a:t>which is</a:t>
            </a:r>
            <a:r>
              <a:rPr lang="en-US" sz="2000" dirty="0"/>
              <a:t> </a:t>
            </a:r>
            <a:r>
              <a:rPr lang="en-US" sz="2400" dirty="0"/>
              <a:t>Greek for "suffering in the bowels.”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6195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4267200" y="1600200"/>
            <a:ext cx="441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dirty="0"/>
              <a:t>During World War II, celiac children improved during the food shortages when bread was unavailable</a:t>
            </a:r>
            <a:r>
              <a:rPr lang="en-US" dirty="0" smtClean="0"/>
              <a:t>.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After the war, symptoms reoccurred when bread and cereals were reintroduced</a:t>
            </a:r>
            <a:r>
              <a:rPr lang="en-US" dirty="0" smtClean="0"/>
              <a:t>.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Dutch pediatrician Willem K </a:t>
            </a:r>
            <a:r>
              <a:rPr lang="en-US" dirty="0" err="1"/>
              <a:t>Dicke</a:t>
            </a:r>
            <a:r>
              <a:rPr lang="en-US" dirty="0"/>
              <a:t> recognized and confirmed this association between cereal grains and </a:t>
            </a:r>
            <a:r>
              <a:rPr lang="en-US" dirty="0" err="1"/>
              <a:t>malabsorption</a:t>
            </a:r>
            <a:r>
              <a:rPr lang="en-US" dirty="0"/>
              <a:t>.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03" t="20370" r="11977" b="12962"/>
          <a:stretch>
            <a:fillRect/>
          </a:stretch>
        </p:blipFill>
        <p:spPr bwMode="auto">
          <a:xfrm>
            <a:off x="609600" y="1638300"/>
            <a:ext cx="3378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the Term Celiac</a:t>
            </a:r>
            <a:endParaRPr lang="en-US" dirty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4267200" y="1219200"/>
            <a:ext cx="4419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80000"/>
              </a:lnSpc>
              <a:buNone/>
            </a:pPr>
            <a:endParaRPr lang="en-US" dirty="0" smtClean="0"/>
          </a:p>
          <a:p>
            <a:pPr algn="ctr">
              <a:lnSpc>
                <a:spcPct val="80000"/>
              </a:lnSpc>
              <a:buNone/>
            </a:pPr>
            <a:r>
              <a:rPr lang="en-US" dirty="0" smtClean="0"/>
              <a:t>Pain in the belly</a:t>
            </a:r>
          </a:p>
          <a:p>
            <a:pPr>
              <a:lnSpc>
                <a:spcPct val="80000"/>
              </a:lnSpc>
              <a:buNone/>
            </a:pPr>
            <a:endParaRPr lang="en-US" dirty="0" smtClean="0"/>
          </a:p>
          <a:p>
            <a:pPr algn="ctr">
              <a:lnSpc>
                <a:spcPct val="80000"/>
              </a:lnSpc>
              <a:buNone/>
            </a:pPr>
            <a:r>
              <a:rPr lang="en-US" dirty="0" smtClean="0"/>
              <a:t>Greek </a:t>
            </a:r>
          </a:p>
          <a:p>
            <a:pPr algn="ctr">
              <a:lnSpc>
                <a:spcPct val="80000"/>
              </a:lnSpc>
              <a:buNone/>
            </a:pPr>
            <a:r>
              <a:rPr lang="en-US" dirty="0" err="1" smtClean="0"/>
              <a:t>Koiliakos</a:t>
            </a:r>
            <a:r>
              <a:rPr lang="en-US" dirty="0" smtClean="0"/>
              <a:t> </a:t>
            </a:r>
          </a:p>
          <a:p>
            <a:pPr algn="ctr">
              <a:lnSpc>
                <a:spcPct val="80000"/>
              </a:lnSpc>
              <a:buNone/>
            </a:pPr>
            <a:r>
              <a:rPr lang="en-US" dirty="0" smtClean="0"/>
              <a:t>= </a:t>
            </a:r>
          </a:p>
          <a:p>
            <a:pPr algn="ctr">
              <a:lnSpc>
                <a:spcPct val="80000"/>
              </a:lnSpc>
              <a:buNone/>
            </a:pPr>
            <a:r>
              <a:rPr lang="en-US" dirty="0" smtClean="0"/>
              <a:t>Issues of the Hollow part (Abdomen)</a:t>
            </a:r>
          </a:p>
          <a:p>
            <a:pPr algn="ctr">
              <a:lnSpc>
                <a:spcPct val="80000"/>
              </a:lnSpc>
              <a:buNone/>
            </a:pPr>
            <a:r>
              <a:rPr lang="en-US" dirty="0" smtClean="0">
                <a:sym typeface="Wingdings 3"/>
              </a:rPr>
              <a:t></a:t>
            </a:r>
            <a:endParaRPr lang="en-US" dirty="0" smtClean="0"/>
          </a:p>
          <a:p>
            <a:pPr algn="ctr">
              <a:lnSpc>
                <a:spcPct val="80000"/>
              </a:lnSpc>
              <a:buNone/>
            </a:pPr>
            <a:r>
              <a:rPr lang="en-US" dirty="0" smtClean="0"/>
              <a:t> Latin </a:t>
            </a:r>
          </a:p>
          <a:p>
            <a:pPr algn="ctr">
              <a:lnSpc>
                <a:spcPct val="80000"/>
              </a:lnSpc>
              <a:buNone/>
            </a:pPr>
            <a:r>
              <a:rPr lang="en-US" dirty="0" err="1" smtClean="0"/>
              <a:t>Coeliacus</a:t>
            </a:r>
            <a:r>
              <a:rPr lang="en-US" dirty="0" smtClean="0"/>
              <a:t> “with K”</a:t>
            </a:r>
          </a:p>
          <a:p>
            <a:pPr algn="ctr">
              <a:lnSpc>
                <a:spcPct val="80000"/>
              </a:lnSpc>
              <a:buNone/>
            </a:pPr>
            <a:r>
              <a:rPr lang="en-US" dirty="0" smtClean="0">
                <a:sym typeface="Wingdings 3"/>
              </a:rPr>
              <a:t></a:t>
            </a:r>
          </a:p>
          <a:p>
            <a:pPr algn="ctr">
              <a:lnSpc>
                <a:spcPct val="80000"/>
              </a:lnSpc>
              <a:buNone/>
            </a:pPr>
            <a:r>
              <a:rPr lang="en-US" dirty="0" smtClean="0">
                <a:sym typeface="Wingdings 3"/>
              </a:rPr>
              <a:t>Modern Latin</a:t>
            </a:r>
          </a:p>
          <a:p>
            <a:pPr algn="ctr">
              <a:lnSpc>
                <a:spcPct val="80000"/>
              </a:lnSpc>
              <a:buNone/>
            </a:pPr>
            <a:r>
              <a:rPr lang="en-US" dirty="0" err="1" smtClean="0">
                <a:sym typeface="Wingdings 3"/>
              </a:rPr>
              <a:t>Coeliacus</a:t>
            </a:r>
            <a:r>
              <a:rPr lang="en-US" dirty="0" smtClean="0">
                <a:sym typeface="Wingdings 3"/>
              </a:rPr>
              <a:t> “with C”</a:t>
            </a:r>
          </a:p>
          <a:p>
            <a:pPr algn="ctr">
              <a:lnSpc>
                <a:spcPct val="80000"/>
              </a:lnSpc>
              <a:buNone/>
            </a:pPr>
            <a:r>
              <a:rPr lang="en-US" dirty="0" smtClean="0">
                <a:sym typeface="Wingdings 3"/>
              </a:rPr>
              <a:t></a:t>
            </a:r>
          </a:p>
          <a:p>
            <a:pPr algn="ctr">
              <a:lnSpc>
                <a:spcPct val="80000"/>
              </a:lnSpc>
              <a:buNone/>
            </a:pPr>
            <a:r>
              <a:rPr lang="en-US" dirty="0" smtClean="0">
                <a:sym typeface="Wingdings 3"/>
              </a:rPr>
              <a:t>English UK</a:t>
            </a:r>
          </a:p>
          <a:p>
            <a:pPr algn="ctr">
              <a:lnSpc>
                <a:spcPct val="80000"/>
              </a:lnSpc>
              <a:buNone/>
            </a:pPr>
            <a:r>
              <a:rPr lang="en-US" dirty="0" err="1" smtClean="0">
                <a:sym typeface="Wingdings 3"/>
              </a:rPr>
              <a:t>Coeliac</a:t>
            </a:r>
            <a:r>
              <a:rPr lang="en-US" dirty="0" smtClean="0">
                <a:sym typeface="Wingdings 3"/>
              </a:rPr>
              <a:t> </a:t>
            </a:r>
          </a:p>
          <a:p>
            <a:pPr algn="ctr">
              <a:lnSpc>
                <a:spcPct val="80000"/>
              </a:lnSpc>
              <a:buNone/>
            </a:pPr>
            <a:r>
              <a:rPr lang="en-US" dirty="0" smtClean="0">
                <a:sym typeface="Wingdings 3"/>
              </a:rPr>
              <a:t></a:t>
            </a:r>
          </a:p>
          <a:p>
            <a:pPr algn="ctr">
              <a:lnSpc>
                <a:spcPct val="80000"/>
              </a:lnSpc>
              <a:buNone/>
            </a:pPr>
            <a:r>
              <a:rPr lang="en-US" dirty="0" smtClean="0">
                <a:sym typeface="Wingdings 3"/>
              </a:rPr>
              <a:t>English USA</a:t>
            </a:r>
          </a:p>
          <a:p>
            <a:pPr algn="ctr">
              <a:lnSpc>
                <a:spcPct val="80000"/>
              </a:lnSpc>
              <a:buNone/>
            </a:pPr>
            <a:r>
              <a:rPr lang="en-US" dirty="0" smtClean="0">
                <a:sym typeface="Wingdings 3"/>
              </a:rPr>
              <a:t>Celiac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 rot="16200000">
            <a:off x="-378455" y="3426455"/>
            <a:ext cx="54301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6000" b="1" dirty="0" smtClean="0">
                <a:ln cmpd="thickThin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Celiac Disease</a:t>
            </a:r>
            <a:endParaRPr lang="en-US" sz="6000" b="1" dirty="0">
              <a:ln cmpd="thickThin"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Also known 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Celiac </a:t>
            </a:r>
            <a:r>
              <a:rPr lang="en-US" dirty="0" err="1" smtClean="0"/>
              <a:t>sprue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    Non - tropical </a:t>
            </a:r>
            <a:r>
              <a:rPr lang="en-US" dirty="0" err="1" smtClean="0"/>
              <a:t>sprue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    Gluten intolerance</a:t>
            </a:r>
          </a:p>
          <a:p>
            <a:pPr marL="0" lvl="0" indent="0">
              <a:buNone/>
            </a:pPr>
            <a:r>
              <a:rPr lang="en-US" dirty="0" smtClean="0"/>
              <a:t>    Gluten-sensitive </a:t>
            </a:r>
            <a:r>
              <a:rPr lang="en-US" dirty="0" err="1" smtClean="0"/>
              <a:t>enteropathy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Celiac disease</a:t>
            </a:r>
          </a:p>
          <a:p>
            <a:pPr>
              <a:buNone/>
            </a:pPr>
            <a:r>
              <a:rPr lang="en-US" dirty="0" smtClean="0"/>
              <a:t> is …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dirty="0" smtClean="0"/>
              <a:t>	an immune disorder, </a:t>
            </a:r>
          </a:p>
          <a:p>
            <a:pPr>
              <a:buNone/>
            </a:pPr>
            <a:endParaRPr lang="en-US" sz="1300" dirty="0" smtClean="0"/>
          </a:p>
          <a:p>
            <a:pPr>
              <a:buNone/>
            </a:pPr>
            <a:r>
              <a:rPr lang="en-US" dirty="0" smtClean="0"/>
              <a:t>that is …</a:t>
            </a:r>
          </a:p>
          <a:p>
            <a:pPr>
              <a:buNone/>
            </a:pPr>
            <a:endParaRPr lang="en-US" sz="1300" dirty="0" smtClean="0"/>
          </a:p>
          <a:p>
            <a:pPr>
              <a:buNone/>
            </a:pPr>
            <a:r>
              <a:rPr lang="en-US" dirty="0" smtClean="0"/>
              <a:t>	triggered by an environmental agent </a:t>
            </a:r>
          </a:p>
          <a:p>
            <a:pPr>
              <a:buNone/>
            </a:pPr>
            <a:r>
              <a:rPr lang="en-US" dirty="0" smtClean="0"/>
              <a:t>	(</a:t>
            </a:r>
            <a:r>
              <a:rPr lang="en-US" dirty="0" err="1" smtClean="0"/>
              <a:t>gliadin</a:t>
            </a:r>
            <a:r>
              <a:rPr lang="en-US" dirty="0" smtClean="0"/>
              <a:t> component of gluten),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dirty="0" smtClean="0"/>
              <a:t>in …</a:t>
            </a:r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dirty="0" smtClean="0"/>
              <a:t>	genetically predisposed individuals.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Maldigestion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Malabsorption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114800" cy="4525963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1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Inadequate </a:t>
            </a:r>
            <a:r>
              <a:rPr lang="en-US" sz="21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mixing of food with enzymes (e.g. post-</a:t>
            </a:r>
            <a:r>
              <a:rPr lang="en-US" sz="2100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gastrectomy</a:t>
            </a:r>
            <a:r>
              <a:rPr lang="en-US" sz="21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Font typeface="Courier New" pitchFamily="49" charset="0"/>
              <a:buChar char="o"/>
            </a:pPr>
            <a:r>
              <a:rPr lang="en-US" sz="21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Pancreatic </a:t>
            </a:r>
            <a:r>
              <a:rPr lang="en-US" sz="21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exocrine </a:t>
            </a:r>
            <a:r>
              <a:rPr lang="en-US" sz="21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insufficiency</a:t>
            </a:r>
            <a:endParaRPr lang="en-US" sz="2100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Courier New" pitchFamily="49" charset="0"/>
              <a:buChar char="o"/>
            </a:pPr>
            <a:r>
              <a:rPr lang="en-US" sz="21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1ry </a:t>
            </a:r>
            <a:r>
              <a:rPr lang="en-US" sz="21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diseases of the pancreas </a:t>
            </a:r>
          </a:p>
          <a:p>
            <a:pPr>
              <a:buNone/>
            </a:pPr>
            <a:r>
              <a:rPr lang="en-US" sz="21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(</a:t>
            </a:r>
            <a:r>
              <a:rPr lang="en-US" sz="21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e.g. cystic fibrosis, pancreatitis, cancer)</a:t>
            </a:r>
          </a:p>
          <a:p>
            <a:pPr>
              <a:buFont typeface="Courier New" pitchFamily="49" charset="0"/>
              <a:buChar char="o"/>
            </a:pPr>
            <a:r>
              <a:rPr lang="en-US" sz="21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Bile </a:t>
            </a:r>
            <a:r>
              <a:rPr lang="en-US" sz="21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 deficiency: </a:t>
            </a:r>
          </a:p>
          <a:p>
            <a:pPr>
              <a:buNone/>
            </a:pPr>
            <a:r>
              <a:rPr lang="en-US" sz="21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</a:t>
            </a:r>
            <a:r>
              <a:rPr lang="en-US" sz="21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Terminal </a:t>
            </a:r>
            <a:r>
              <a:rPr lang="en-US" sz="2100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ileal</a:t>
            </a:r>
            <a:r>
              <a:rPr lang="en-US" sz="21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disease </a:t>
            </a:r>
          </a:p>
          <a:p>
            <a:pPr>
              <a:buNone/>
            </a:pPr>
            <a:r>
              <a:rPr lang="en-US" sz="21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(</a:t>
            </a:r>
            <a:r>
              <a:rPr lang="en-US" sz="21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impaired recycling), </a:t>
            </a:r>
          </a:p>
          <a:p>
            <a:pPr>
              <a:buNone/>
            </a:pPr>
            <a:r>
              <a:rPr lang="en-US" sz="21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</a:t>
            </a:r>
            <a:r>
              <a:rPr lang="en-US" sz="21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Bacterial overgrowth </a:t>
            </a:r>
          </a:p>
          <a:p>
            <a:pPr>
              <a:buNone/>
            </a:pPr>
            <a:r>
              <a:rPr lang="en-US" sz="21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(</a:t>
            </a:r>
            <a:r>
              <a:rPr lang="en-US" sz="2100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deconjugation</a:t>
            </a:r>
            <a:r>
              <a:rPr lang="en-US" sz="21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bile salts), </a:t>
            </a:r>
          </a:p>
          <a:p>
            <a:pPr>
              <a:buNone/>
            </a:pPr>
            <a:r>
              <a:rPr lang="en-US" sz="21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</a:t>
            </a:r>
            <a:r>
              <a:rPr lang="en-US" sz="21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 disease (</a:t>
            </a:r>
            <a:r>
              <a:rPr lang="en-US" sz="2100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cholestatic</a:t>
            </a:r>
            <a:r>
              <a:rPr lang="en-US" sz="21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Font typeface="Courier New" pitchFamily="49" charset="0"/>
              <a:buChar char="o"/>
            </a:pPr>
            <a:r>
              <a:rPr lang="en-US" sz="21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</a:t>
            </a:r>
            <a:r>
              <a:rPr lang="en-US" sz="21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enzyme deficiencies </a:t>
            </a:r>
          </a:p>
          <a:p>
            <a:pPr>
              <a:buNone/>
            </a:pPr>
            <a:r>
              <a:rPr lang="en-US" sz="21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(</a:t>
            </a:r>
            <a:r>
              <a:rPr lang="en-US" sz="21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e.g. </a:t>
            </a:r>
            <a:r>
              <a:rPr lang="en-US" sz="21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lactase)</a:t>
            </a:r>
            <a:endParaRPr lang="en-US" sz="21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05200" y="1600200"/>
            <a:ext cx="6019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lvl="2">
              <a:buFont typeface="Courier New" pitchFamily="49" charset="0"/>
              <a:buChar char="o"/>
            </a:pPr>
            <a:r>
              <a:rPr lang="en-US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Inadequate </a:t>
            </a:r>
            <a:r>
              <a:rPr lang="en-US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absorptive surface</a:t>
            </a:r>
          </a:p>
          <a:p>
            <a:r>
              <a:rPr lang="en-US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	      - infections/infestations </a:t>
            </a:r>
            <a:endParaRPr lang="en-US" sz="3200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(</a:t>
            </a:r>
            <a:r>
              <a:rPr lang="en-US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e.g. Whipple’s disease, </a:t>
            </a:r>
            <a:r>
              <a:rPr lang="en-US" sz="3200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Giardia</a:t>
            </a:r>
            <a:r>
              <a:rPr lang="en-US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	      - </a:t>
            </a:r>
            <a:r>
              <a:rPr lang="en-US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immunologic or allergic injury </a:t>
            </a:r>
          </a:p>
          <a:p>
            <a:r>
              <a:rPr lang="en-US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(</a:t>
            </a:r>
            <a:r>
              <a:rPr lang="en-US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e.g. celiac disease)</a:t>
            </a:r>
          </a:p>
          <a:p>
            <a:r>
              <a:rPr lang="en-US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	      - </a:t>
            </a:r>
            <a:r>
              <a:rPr lang="en-US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infiltration (e.g. lymphoma, </a:t>
            </a:r>
            <a:r>
              <a:rPr lang="en-US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    </a:t>
            </a:r>
            <a:r>
              <a:rPr lang="en-US" sz="3200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amyloidosis</a:t>
            </a:r>
            <a:r>
              <a:rPr lang="en-US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	      </a:t>
            </a:r>
            <a:r>
              <a:rPr lang="en-US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fibrosis (e.g. systemic </a:t>
            </a:r>
            <a:r>
              <a:rPr lang="en-US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sclerosis</a:t>
            </a:r>
            <a:r>
              <a:rPr lang="en-US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	        radiation </a:t>
            </a:r>
            <a:r>
              <a:rPr lang="en-US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enteritis)</a:t>
            </a:r>
          </a:p>
          <a:p>
            <a:r>
              <a:rPr lang="en-US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- </a:t>
            </a:r>
            <a:r>
              <a:rPr lang="en-US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bowel resection</a:t>
            </a:r>
          </a:p>
          <a:p>
            <a:r>
              <a:rPr lang="en-US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- </a:t>
            </a:r>
            <a:r>
              <a:rPr lang="en-US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extensive </a:t>
            </a:r>
            <a:r>
              <a:rPr lang="en-US" sz="3200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Crohn’s</a:t>
            </a:r>
            <a:r>
              <a:rPr lang="en-US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disease</a:t>
            </a:r>
          </a:p>
          <a:p>
            <a:pPr lvl="2">
              <a:buFont typeface="Courier New" pitchFamily="49" charset="0"/>
              <a:buChar char="o"/>
            </a:pPr>
            <a:r>
              <a:rPr lang="en-US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Drug-induced</a:t>
            </a:r>
            <a:r>
              <a:rPr lang="en-US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sz="3200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en-US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sz="3200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cholestyramine</a:t>
            </a:r>
            <a:r>
              <a:rPr lang="en-US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ETOH, </a:t>
            </a:r>
            <a:r>
              <a:rPr lang="en-US" sz="3200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neomycine</a:t>
            </a:r>
            <a:endParaRPr lang="en-US" sz="3200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Courier New" pitchFamily="49" charset="0"/>
              <a:buChar char="o"/>
            </a:pPr>
            <a:r>
              <a:rPr lang="en-US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Endocrine:</a:t>
            </a:r>
          </a:p>
          <a:p>
            <a:r>
              <a:rPr lang="en-US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- DM </a:t>
            </a:r>
            <a:r>
              <a:rPr lang="en-US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(complex pathogenesis)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143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Maldigestion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1143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Malabsorption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32308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1139" y="990600"/>
            <a:ext cx="4512861" cy="42012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</a:t>
            </a:r>
            <a:r>
              <a:rPr lang="en-US" sz="2800" dirty="0" smtClean="0"/>
              <a:t>	Grain </a:t>
            </a:r>
            <a:r>
              <a:rPr lang="en-US" sz="2800" dirty="0"/>
              <a:t>protein exists in four </a:t>
            </a:r>
            <a:r>
              <a:rPr lang="en-US" sz="2800" dirty="0" smtClean="0"/>
              <a:t>forms: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err="1" smtClean="0"/>
              <a:t>Prolamins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err="1" smtClean="0"/>
              <a:t>Glutenins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Globulins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Minor </a:t>
            </a:r>
            <a:r>
              <a:rPr lang="en-US" sz="2800" dirty="0" smtClean="0"/>
              <a:t>albumins</a:t>
            </a: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81200"/>
            <a:ext cx="4592472" cy="3733800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6705600" y="2362200"/>
            <a:ext cx="381000" cy="838200"/>
          </a:xfrm>
          <a:prstGeom prst="rightBrace">
            <a:avLst/>
          </a:prstGeom>
          <a:ln w="44450">
            <a:solidFill>
              <a:srgbClr val="FF0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62800" y="24384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Glutens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231393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19-H-X308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75822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6752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991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+mn-lt"/>
              </a:rPr>
              <a:t>Pathophysiology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2865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Similarities </a:t>
            </a:r>
            <a:r>
              <a:rPr lang="en-US" sz="2800" dirty="0"/>
              <a:t>between </a:t>
            </a:r>
            <a:r>
              <a:rPr lang="en-US" sz="2800" dirty="0" err="1"/>
              <a:t>gliadin</a:t>
            </a:r>
            <a:r>
              <a:rPr lang="en-US" sz="2800" dirty="0"/>
              <a:t> proteins and certain enteral pathogens may result in the immunologic response to antigens in gluten.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Gliadin</a:t>
            </a:r>
            <a:r>
              <a:rPr lang="en-US" sz="2800" dirty="0" smtClean="0"/>
              <a:t>-sensitive </a:t>
            </a:r>
            <a:r>
              <a:rPr lang="en-US" sz="2800" dirty="0"/>
              <a:t>T cells in genetically predisposed individuals recognize gluten-derived peptide epitopes and develop an inflammatory response which produces mucosal damage</a:t>
            </a:r>
          </a:p>
          <a:p>
            <a:endParaRPr lang="en-US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3560" y="21336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9178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+mn-lt"/>
              </a:rPr>
              <a:t>   Pathogenesis of Celiac Disease</a:t>
            </a:r>
            <a:endParaRPr lang="en-US" b="1" dirty="0">
              <a:latin typeface="+mn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08016"/>
            <a:ext cx="8763000" cy="544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1791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Genetic factors play an important role- there is significantly increased risk of celiac among family members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A close association with the HLA-DQ2 and/or DQ8 gene locus has been recognized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HLA-DQ2 is found in 98 percent of celiac patients from Northern Europe.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However, ~25% of “normal” individuals in this population will also demonstrate HLA-DQ2</a:t>
            </a:r>
          </a:p>
        </p:txBody>
      </p:sp>
    </p:spTree>
    <p:extLst>
      <p:ext uri="{BB962C8B-B14F-4D97-AF65-F5344CB8AC3E}">
        <p14:creationId xmlns:p14="http://schemas.microsoft.com/office/powerpoint/2010/main" xmlns="" val="2134846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Risk Factors for Celiac Disease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5562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People suffering from other immune diseases and certain genetic</a:t>
            </a:r>
          </a:p>
          <a:p>
            <a:pPr>
              <a:buNone/>
            </a:pPr>
            <a:r>
              <a:rPr lang="en-US" dirty="0" smtClean="0"/>
              <a:t>disorders are more likely to have celiac disease. Some disorders </a:t>
            </a:r>
          </a:p>
          <a:p>
            <a:pPr>
              <a:buNone/>
            </a:pPr>
            <a:r>
              <a:rPr lang="en-US" dirty="0" smtClean="0"/>
              <a:t>associated with celiac include:</a:t>
            </a:r>
          </a:p>
          <a:p>
            <a:pPr>
              <a:buNone/>
            </a:pPr>
            <a:endParaRPr lang="en-US" dirty="0" smtClean="0"/>
          </a:p>
          <a:p>
            <a:pPr lvl="0"/>
            <a:r>
              <a:rPr lang="en-US" dirty="0"/>
              <a:t>R</a:t>
            </a:r>
            <a:r>
              <a:rPr lang="en-US" dirty="0" smtClean="0"/>
              <a:t>heumatoid arthritis</a:t>
            </a:r>
          </a:p>
          <a:p>
            <a:pPr lvl="0"/>
            <a:r>
              <a:rPr lang="en-US" dirty="0"/>
              <a:t>T</a:t>
            </a:r>
            <a:r>
              <a:rPr lang="en-US" dirty="0" smtClean="0"/>
              <a:t>ype 1 diabetes</a:t>
            </a:r>
          </a:p>
          <a:p>
            <a:pPr lvl="0"/>
            <a:r>
              <a:rPr lang="en-US" dirty="0" smtClean="0"/>
              <a:t>Thyroid disease</a:t>
            </a:r>
          </a:p>
          <a:p>
            <a:pPr lvl="0"/>
            <a:r>
              <a:rPr lang="en-US" dirty="0"/>
              <a:t>A</a:t>
            </a:r>
            <a:r>
              <a:rPr lang="en-US" dirty="0" smtClean="0"/>
              <a:t>utoimmune liver disease</a:t>
            </a:r>
          </a:p>
          <a:p>
            <a:pPr lvl="0"/>
            <a:r>
              <a:rPr lang="en-US" dirty="0" smtClean="0"/>
              <a:t>Addison’s disease </a:t>
            </a:r>
          </a:p>
          <a:p>
            <a:pPr lvl="0"/>
            <a:r>
              <a:rPr lang="en-US" dirty="0" err="1" smtClean="0"/>
              <a:t>Sjogren’s</a:t>
            </a:r>
            <a:r>
              <a:rPr lang="en-US" dirty="0" smtClean="0"/>
              <a:t> disease </a:t>
            </a:r>
          </a:p>
          <a:p>
            <a:pPr lvl="0"/>
            <a:r>
              <a:rPr lang="en-US" dirty="0"/>
              <a:t>L</a:t>
            </a:r>
            <a:r>
              <a:rPr lang="en-US" dirty="0" smtClean="0"/>
              <a:t>upus</a:t>
            </a:r>
          </a:p>
          <a:p>
            <a:pPr lvl="0"/>
            <a:r>
              <a:rPr lang="en-US" dirty="0" smtClean="0"/>
              <a:t>Down syndrome</a:t>
            </a:r>
          </a:p>
          <a:p>
            <a:pPr lvl="0"/>
            <a:r>
              <a:rPr lang="en-US" dirty="0" smtClean="0"/>
              <a:t>Turner syndrome</a:t>
            </a:r>
          </a:p>
          <a:p>
            <a:pPr lvl="0"/>
            <a:r>
              <a:rPr lang="en-US" dirty="0"/>
              <a:t>L</a:t>
            </a:r>
            <a:r>
              <a:rPr lang="en-US" dirty="0" smtClean="0"/>
              <a:t>actose intolerance</a:t>
            </a:r>
          </a:p>
          <a:p>
            <a:pPr lvl="0"/>
            <a:r>
              <a:rPr lang="en-US" dirty="0"/>
              <a:t>I</a:t>
            </a:r>
            <a:r>
              <a:rPr lang="en-US" dirty="0" smtClean="0"/>
              <a:t>ntestinal lymphoma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7991" y="2286000"/>
            <a:ext cx="4715774" cy="381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6388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Malignant diseases are more frequent in patients with long-term untreated classical CD.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Small-bowel </a:t>
            </a:r>
            <a:r>
              <a:rPr lang="en-US" dirty="0" err="1" smtClean="0"/>
              <a:t>adenocarcinoma</a:t>
            </a:r>
            <a:r>
              <a:rPr lang="en-US" dirty="0" smtClean="0"/>
              <a:t>, esophageal and </a:t>
            </a:r>
            <a:r>
              <a:rPr lang="en-US" dirty="0" err="1" smtClean="0"/>
              <a:t>oropharyngeal</a:t>
            </a:r>
            <a:r>
              <a:rPr lang="en-US" dirty="0" smtClean="0"/>
              <a:t> </a:t>
            </a:r>
            <a:r>
              <a:rPr lang="en-US" dirty="0" err="1" smtClean="0"/>
              <a:t>squamous</a:t>
            </a:r>
            <a:r>
              <a:rPr lang="en-US" dirty="0" smtClean="0"/>
              <a:t>-cell carcinoma, and non-Hodgkin’s lymphoma occur more often in CD patients than in healthy control individuals.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057400"/>
            <a:ext cx="31051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97" y="2057400"/>
            <a:ext cx="4096603" cy="3886200"/>
          </a:xfrm>
        </p:spPr>
      </p:pic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976313" y="152400"/>
            <a:ext cx="7191375" cy="144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000" b="1" dirty="0">
                <a:latin typeface="Baskerville Old Face" pitchFamily="18" charset="0"/>
              </a:rPr>
              <a:t>Diagnosis of Celiac: Serologic Testing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4114800" y="2057400"/>
            <a:ext cx="502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dirty="0"/>
              <a:t>Some of the serologic tests used to diagnose celiac:</a:t>
            </a:r>
          </a:p>
          <a:p>
            <a:pPr lvl="1"/>
            <a:r>
              <a:rPr lang="en-US" dirty="0"/>
              <a:t>IgA and </a:t>
            </a:r>
            <a:r>
              <a:rPr lang="en-US" dirty="0" err="1"/>
              <a:t>IgG</a:t>
            </a:r>
            <a:r>
              <a:rPr lang="en-US" dirty="0"/>
              <a:t> </a:t>
            </a:r>
            <a:r>
              <a:rPr lang="en-US" dirty="0" err="1"/>
              <a:t>antigliadin</a:t>
            </a:r>
            <a:r>
              <a:rPr lang="en-US" dirty="0"/>
              <a:t> antibodies</a:t>
            </a:r>
          </a:p>
          <a:p>
            <a:pPr lvl="1"/>
            <a:r>
              <a:rPr lang="en-US" dirty="0"/>
              <a:t>IgA </a:t>
            </a:r>
            <a:r>
              <a:rPr lang="en-US" dirty="0" err="1"/>
              <a:t>endomysial</a:t>
            </a:r>
            <a:r>
              <a:rPr lang="en-US" dirty="0"/>
              <a:t> antibodies</a:t>
            </a:r>
          </a:p>
          <a:p>
            <a:pPr lvl="1"/>
            <a:r>
              <a:rPr lang="en-US" dirty="0"/>
              <a:t>IgA and </a:t>
            </a:r>
            <a:r>
              <a:rPr lang="en-US" dirty="0" err="1"/>
              <a:t>IgG</a:t>
            </a:r>
            <a:r>
              <a:rPr lang="en-US" dirty="0"/>
              <a:t> tissue </a:t>
            </a:r>
            <a:r>
              <a:rPr lang="en-US" dirty="0" err="1"/>
              <a:t>transglutaminase</a:t>
            </a:r>
            <a:r>
              <a:rPr lang="en-US" dirty="0"/>
              <a:t> antibodies</a:t>
            </a:r>
          </a:p>
          <a:p>
            <a:pPr lvl="1"/>
            <a:r>
              <a:rPr lang="en-US" dirty="0"/>
              <a:t>Anti </a:t>
            </a:r>
            <a:r>
              <a:rPr lang="en-US" dirty="0" err="1"/>
              <a:t>reticulin</a:t>
            </a:r>
            <a:r>
              <a:rPr lang="en-US" dirty="0"/>
              <a:t> antibodies (no longer used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>
              <a:buFontTx/>
              <a:buNone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4038600"/>
            <a:ext cx="4191000" cy="990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8291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572000" cy="57150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2400" dirty="0" smtClean="0"/>
              <a:t>	</a:t>
            </a:r>
            <a:r>
              <a:rPr lang="en-US" sz="2800" b="1" dirty="0" smtClean="0"/>
              <a:t>Histopathology</a:t>
            </a:r>
            <a:r>
              <a:rPr lang="en-US" sz="2400" dirty="0" smtClean="0"/>
              <a:t>: 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/>
              <a:t>	The </a:t>
            </a:r>
            <a:r>
              <a:rPr lang="en-US" sz="2400" dirty="0"/>
              <a:t>only definitive test is small intestinal biopsy taken </a:t>
            </a:r>
            <a:r>
              <a:rPr lang="en-US" sz="2400" dirty="0" err="1"/>
              <a:t>endoscopically</a:t>
            </a:r>
            <a:r>
              <a:rPr lang="en-US" sz="2400" dirty="0"/>
              <a:t> (the proximal duodenum is maximally affected</a:t>
            </a:r>
            <a:r>
              <a:rPr lang="en-US" sz="2400" dirty="0" smtClean="0"/>
              <a:t>). 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/>
              <a:t>	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/>
              <a:t>	It </a:t>
            </a:r>
            <a:r>
              <a:rPr lang="en-US" sz="2400" dirty="0"/>
              <a:t>shows </a:t>
            </a:r>
            <a:r>
              <a:rPr lang="en-US" sz="2400" i="1" dirty="0">
                <a:solidFill>
                  <a:srgbClr val="FFFF00"/>
                </a:solidFill>
              </a:rPr>
              <a:t>subtotal or total villous atrophy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with </a:t>
            </a:r>
            <a:r>
              <a:rPr lang="en-US" sz="2400" i="1" dirty="0" smtClean="0">
                <a:solidFill>
                  <a:srgbClr val="FFFF00"/>
                </a:solidFill>
              </a:rPr>
              <a:t>Intraepithelial Lymphocytic infiltration</a:t>
            </a:r>
            <a:r>
              <a:rPr lang="en-US" sz="2400" dirty="0" smtClean="0"/>
              <a:t>.</a:t>
            </a:r>
          </a:p>
          <a:p>
            <a:pPr>
              <a:lnSpc>
                <a:spcPct val="80000"/>
              </a:lnSpc>
              <a:buNone/>
            </a:pPr>
            <a:endParaRPr lang="en-US" sz="2400" dirty="0"/>
          </a:p>
          <a:p>
            <a:pPr>
              <a:lnSpc>
                <a:spcPct val="80000"/>
              </a:lnSpc>
              <a:buNone/>
            </a:pPr>
            <a:r>
              <a:rPr lang="en-US" sz="2400" dirty="0" smtClean="0"/>
              <a:t>	</a:t>
            </a:r>
            <a:r>
              <a:rPr lang="en-US" sz="2800" b="1" dirty="0" smtClean="0"/>
              <a:t>Genetic </a:t>
            </a:r>
            <a:r>
              <a:rPr lang="en-US" sz="2800" b="1" dirty="0"/>
              <a:t>Testing</a:t>
            </a:r>
            <a:r>
              <a:rPr lang="en-US" sz="2400" dirty="0"/>
              <a:t>: </a:t>
            </a:r>
            <a:endParaRPr lang="en-US" sz="2400" dirty="0" smtClean="0"/>
          </a:p>
          <a:p>
            <a:pPr>
              <a:lnSpc>
                <a:spcPct val="80000"/>
              </a:lnSpc>
              <a:buNone/>
            </a:pPr>
            <a:r>
              <a:rPr lang="en-US" sz="2400" dirty="0" smtClean="0"/>
              <a:t>	HLA‐DQ2 </a:t>
            </a:r>
            <a:r>
              <a:rPr lang="en-US" sz="2400" dirty="0"/>
              <a:t>and HLA‐DQ8 markers in &gt;90% CD </a:t>
            </a:r>
            <a:r>
              <a:rPr lang="en-US" sz="2400" dirty="0" smtClean="0"/>
              <a:t>patients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5097" y="990600"/>
            <a:ext cx="4688903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56120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484313"/>
            <a:ext cx="3505200" cy="2384425"/>
          </a:xfrm>
          <a:prstGeom prst="rect">
            <a:avLst/>
          </a:prstGeom>
          <a:noFill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157663"/>
            <a:ext cx="3733800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447800"/>
            <a:ext cx="37338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149725"/>
            <a:ext cx="35052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447800" y="533400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Normal</a:t>
            </a:r>
            <a:endParaRPr lang="ru-RU" b="1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096000" y="457200"/>
            <a:ext cx="1249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Pathology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646337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Pathophysiology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763000" cy="5562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/>
              <a:t>Malabsorption</a:t>
            </a:r>
            <a:r>
              <a:rPr lang="en-US" sz="2800" dirty="0"/>
              <a:t> results from disturbance in at least one of the </a:t>
            </a:r>
            <a:r>
              <a:rPr lang="en-US" sz="2800" dirty="0" smtClean="0"/>
              <a:t>3 phases </a:t>
            </a:r>
            <a:r>
              <a:rPr lang="en-US" sz="2800" dirty="0"/>
              <a:t>of </a:t>
            </a:r>
            <a:r>
              <a:rPr lang="en-US" sz="2800" dirty="0" smtClean="0"/>
              <a:t>nutrients </a:t>
            </a:r>
            <a:r>
              <a:rPr lang="en-US" sz="2800" dirty="0" smtClean="0"/>
              <a:t>digestion &amp; absorption: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b="1" i="1" dirty="0" smtClean="0"/>
              <a:t>Luminal phase (Defective digestion)</a:t>
            </a:r>
            <a:endParaRPr lang="en-US" dirty="0"/>
          </a:p>
          <a:p>
            <a:pPr marL="514350" indent="-514350">
              <a:buAutoNum type="arabicPeriod" startAt="2"/>
            </a:pPr>
            <a:r>
              <a:rPr lang="en-US" b="1" i="1" dirty="0" smtClean="0"/>
              <a:t>Mucosal phase (Defective absorption)</a:t>
            </a: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b="1" i="1" dirty="0" smtClean="0"/>
              <a:t>Post Absorptive phase (Deranged </a:t>
            </a:r>
            <a:r>
              <a:rPr lang="en-US" b="1" i="1" dirty="0" err="1" smtClean="0"/>
              <a:t>lymphatics</a:t>
            </a:r>
            <a:r>
              <a:rPr lang="en-US" b="1" i="1" dirty="0" smtClean="0"/>
              <a:t>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304800"/>
            <a:ext cx="3258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Symptoms &amp; Signs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" y="1143000"/>
            <a:ext cx="175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Intestinal</a:t>
            </a:r>
            <a:r>
              <a:rPr lang="en-US" sz="2400" dirty="0" smtClean="0"/>
              <a:t> (</a:t>
            </a:r>
            <a:r>
              <a:rPr lang="en-US" sz="2400" b="1" dirty="0" smtClean="0"/>
              <a:t>Classic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752600" y="1143000"/>
            <a:ext cx="701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Ch Diarrhea (can be </a:t>
            </a:r>
            <a:r>
              <a:rPr lang="en-US" sz="2400" dirty="0" err="1" smtClean="0"/>
              <a:t>steatorrhea</a:t>
            </a:r>
            <a:r>
              <a:rPr lang="en-US" sz="2400" dirty="0" smtClean="0"/>
              <a:t>/osmotic/ or watery), edema, Flatulence, distention, ↓wt, ↓appetite, </a:t>
            </a:r>
            <a:r>
              <a:rPr lang="en-US" sz="2400" dirty="0" err="1" smtClean="0"/>
              <a:t>Abd</a:t>
            </a:r>
            <a:r>
              <a:rPr lang="en-US" sz="2400" dirty="0" smtClean="0"/>
              <a:t> pain, N&amp;V, Constipation, </a:t>
            </a:r>
            <a:r>
              <a:rPr lang="en-US" sz="2400" dirty="0" err="1" smtClean="0"/>
              <a:t>Aphthous</a:t>
            </a:r>
            <a:r>
              <a:rPr lang="en-US" sz="2400" dirty="0" smtClean="0"/>
              <a:t> </a:t>
            </a:r>
            <a:r>
              <a:rPr lang="en-US" sz="2400" dirty="0" err="1" smtClean="0"/>
              <a:t>stomatitis</a:t>
            </a:r>
            <a:r>
              <a:rPr lang="en-US" sz="2400" dirty="0" smtClean="0"/>
              <a:t>, Angular </a:t>
            </a:r>
            <a:r>
              <a:rPr lang="en-US" sz="2400" dirty="0" err="1" smtClean="0"/>
              <a:t>cheilosis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3200400"/>
            <a:ext cx="175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Extra Intestinal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752600" y="3072348"/>
            <a:ext cx="701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-Abnormal LFTs</a:t>
            </a:r>
          </a:p>
          <a:p>
            <a:r>
              <a:rPr lang="en-US" sz="2400" dirty="0" smtClean="0"/>
              <a:t>-Dermatitis </a:t>
            </a:r>
            <a:r>
              <a:rPr lang="en-US" sz="2400" dirty="0" err="1" smtClean="0"/>
              <a:t>Herpetiformis</a:t>
            </a:r>
            <a:endParaRPr lang="en-US" sz="2400" dirty="0" smtClean="0"/>
          </a:p>
          <a:p>
            <a:r>
              <a:rPr lang="en-US" sz="2400" dirty="0" smtClean="0"/>
              <a:t>-Hypo-</a:t>
            </a:r>
            <a:r>
              <a:rPr lang="en-US" sz="2400" dirty="0" err="1" smtClean="0"/>
              <a:t>Splenism</a:t>
            </a:r>
            <a:r>
              <a:rPr lang="en-US" sz="2400" dirty="0" smtClean="0"/>
              <a:t> (</a:t>
            </a:r>
            <a:r>
              <a:rPr lang="en-US" sz="2400" dirty="0" err="1" smtClean="0"/>
              <a:t>Splenic</a:t>
            </a:r>
            <a:r>
              <a:rPr lang="en-US" sz="2400" dirty="0" smtClean="0"/>
              <a:t>) </a:t>
            </a:r>
          </a:p>
          <a:p>
            <a:r>
              <a:rPr lang="en-US" sz="2400" dirty="0" smtClean="0"/>
              <a:t>-</a:t>
            </a:r>
            <a:r>
              <a:rPr lang="en-US" sz="2400" dirty="0" err="1" smtClean="0"/>
              <a:t>Osteopenia</a:t>
            </a:r>
            <a:r>
              <a:rPr lang="en-US" sz="2400" dirty="0" smtClean="0"/>
              <a:t>/OP/Enamel defects, </a:t>
            </a:r>
            <a:r>
              <a:rPr lang="en-US" sz="2400" dirty="0" err="1" smtClean="0"/>
              <a:t>Arthropathy</a:t>
            </a:r>
            <a:r>
              <a:rPr lang="en-US" sz="2400" dirty="0" smtClean="0"/>
              <a:t> (Non-erosive, </a:t>
            </a:r>
            <a:r>
              <a:rPr lang="en-US" sz="2400" dirty="0" err="1" smtClean="0"/>
              <a:t>polyarticular</a:t>
            </a:r>
            <a:r>
              <a:rPr lang="en-US" sz="2400" dirty="0" smtClean="0"/>
              <a:t>, symmetrical, large joint) (Non-Migratory)</a:t>
            </a:r>
          </a:p>
          <a:p>
            <a:r>
              <a:rPr lang="en-US" sz="2400" dirty="0" smtClean="0"/>
              <a:t>-Peripheral neuropathy (Symmetrical &amp; distal), Ataxia (</a:t>
            </a:r>
            <a:r>
              <a:rPr lang="en-US" sz="2400" dirty="0" err="1" smtClean="0"/>
              <a:t>Cerebellar</a:t>
            </a:r>
            <a:r>
              <a:rPr lang="en-US" sz="2400" dirty="0" smtClean="0"/>
              <a:t>), Epilepsy (</a:t>
            </a:r>
            <a:r>
              <a:rPr lang="en-US" sz="2400" dirty="0" err="1" smtClean="0"/>
              <a:t>Bilat</a:t>
            </a:r>
            <a:r>
              <a:rPr lang="en-US" sz="2400" dirty="0" smtClean="0"/>
              <a:t> </a:t>
            </a:r>
            <a:r>
              <a:rPr lang="en-US" sz="2400" dirty="0" err="1" smtClean="0"/>
              <a:t>parieto</a:t>
            </a:r>
            <a:r>
              <a:rPr lang="en-US" sz="2400" dirty="0" smtClean="0"/>
              <a:t>-occipital calcifications), Depression/anxiety</a:t>
            </a:r>
          </a:p>
          <a:p>
            <a:r>
              <a:rPr lang="en-US" sz="2400" dirty="0" smtClean="0"/>
              <a:t>-Infertility (M &amp; F)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9413" y="1066800"/>
            <a:ext cx="33051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33600"/>
            <a:ext cx="3200400" cy="3419475"/>
          </a:xfrm>
        </p:spPr>
      </p:pic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052512" y="137319"/>
            <a:ext cx="8029575" cy="85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000" b="1" dirty="0" smtClean="0">
                <a:latin typeface="+mn-lt"/>
              </a:rPr>
              <a:t>Diagnosis: </a:t>
            </a:r>
            <a:r>
              <a:rPr lang="en-US" sz="4000" b="1" dirty="0">
                <a:latin typeface="+mn-lt"/>
              </a:rPr>
              <a:t>Gluten </a:t>
            </a:r>
            <a:r>
              <a:rPr lang="en-US" sz="4000" b="1" dirty="0" err="1">
                <a:latin typeface="+mn-lt"/>
              </a:rPr>
              <a:t>Rechallenge</a:t>
            </a:r>
            <a:endParaRPr lang="en-US" sz="4000" b="1" dirty="0">
              <a:latin typeface="+mn-lt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3351212" y="1447800"/>
            <a:ext cx="5638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/>
              <a:t>Gluten </a:t>
            </a:r>
            <a:r>
              <a:rPr lang="en-US" sz="2000" dirty="0" err="1"/>
              <a:t>Rechallenge</a:t>
            </a:r>
            <a:r>
              <a:rPr lang="en-US" sz="2000" dirty="0"/>
              <a:t>- improvement in symptoms and histology with gluten avoidance with a documented return of these features upon gluten reintroduction. </a:t>
            </a: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May be performed by consuming 10 g of gluten per day (an amount contained in four slices of regular bread) for four to six weeks. </a:t>
            </a: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One hazard of </a:t>
            </a:r>
            <a:r>
              <a:rPr lang="en-US" sz="2000" dirty="0" err="1"/>
              <a:t>rechallenge</a:t>
            </a:r>
            <a:r>
              <a:rPr lang="en-US" sz="2000" dirty="0"/>
              <a:t> is development of fulminant diarrhea, with dehydration, acidosis, and other metabolic disturbances ("</a:t>
            </a:r>
            <a:r>
              <a:rPr lang="en-US" sz="2000" dirty="0" err="1"/>
              <a:t>gliadin</a:t>
            </a:r>
            <a:r>
              <a:rPr lang="en-US" sz="2000" dirty="0"/>
              <a:t> shock").</a:t>
            </a:r>
          </a:p>
        </p:txBody>
      </p:sp>
    </p:spTree>
    <p:extLst>
      <p:ext uri="{BB962C8B-B14F-4D97-AF65-F5344CB8AC3E}">
        <p14:creationId xmlns:p14="http://schemas.microsoft.com/office/powerpoint/2010/main" xmlns="" val="3507357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533400" y="909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0" y="3810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Diagnosis of Celiac Disease</a:t>
            </a: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4381500" y="2590800"/>
            <a:ext cx="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4381500" y="41148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H="1">
            <a:off x="2171700" y="4648200"/>
            <a:ext cx="220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4381500" y="4648200"/>
            <a:ext cx="2286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6667500" y="4648200"/>
            <a:ext cx="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>
            <a:off x="2171700" y="4648200"/>
            <a:ext cx="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2878138" y="4318000"/>
            <a:ext cx="86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Positive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4983163" y="4318000"/>
            <a:ext cx="922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Negative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324100" y="1905000"/>
            <a:ext cx="4191000" cy="685800"/>
          </a:xfrm>
          <a:prstGeom prst="rect">
            <a:avLst/>
          </a:prstGeom>
          <a:solidFill>
            <a:srgbClr val="3366FF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2628900" y="2057400"/>
            <a:ext cx="3432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Probability &lt; 2 to 5 percent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324100" y="3429000"/>
            <a:ext cx="4191000" cy="685800"/>
          </a:xfrm>
          <a:prstGeom prst="rect">
            <a:avLst/>
          </a:prstGeom>
          <a:solidFill>
            <a:srgbClr val="3366FF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2552700" y="3429000"/>
            <a:ext cx="3778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Obtain </a:t>
            </a:r>
            <a:r>
              <a:rPr lang="en-US" b="1" dirty="0" err="1"/>
              <a:t>IgA</a:t>
            </a:r>
            <a:r>
              <a:rPr lang="en-US" b="1" dirty="0"/>
              <a:t> </a:t>
            </a:r>
            <a:r>
              <a:rPr lang="en-US" b="1" dirty="0" err="1"/>
              <a:t>endomysial</a:t>
            </a:r>
            <a:r>
              <a:rPr lang="en-US" b="1" dirty="0"/>
              <a:t> or </a:t>
            </a:r>
            <a:r>
              <a:rPr lang="en-US" b="1" dirty="0" err="1"/>
              <a:t>tTG</a:t>
            </a:r>
            <a:r>
              <a:rPr lang="en-US" b="1" dirty="0"/>
              <a:t> </a:t>
            </a:r>
            <a:r>
              <a:rPr lang="en-US" b="1" dirty="0" err="1"/>
              <a:t>Ab</a:t>
            </a:r>
            <a:endParaRPr lang="en-US" b="1" dirty="0"/>
          </a:p>
          <a:p>
            <a:pPr algn="ctr"/>
            <a:r>
              <a:rPr lang="en-US" b="1" dirty="0"/>
              <a:t>and serum </a:t>
            </a:r>
            <a:r>
              <a:rPr lang="en-US" b="1" dirty="0" err="1"/>
              <a:t>IgA</a:t>
            </a:r>
            <a:r>
              <a:rPr lang="en-US" b="1" dirty="0"/>
              <a:t> level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952500" y="5410200"/>
            <a:ext cx="2590800" cy="609600"/>
          </a:xfrm>
          <a:prstGeom prst="rect">
            <a:avLst/>
          </a:prstGeom>
          <a:solidFill>
            <a:srgbClr val="3366FF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1104900" y="5562600"/>
            <a:ext cx="230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Small bowel biopsy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372100" y="5410200"/>
            <a:ext cx="2590800" cy="609600"/>
          </a:xfrm>
          <a:prstGeom prst="rect">
            <a:avLst/>
          </a:prstGeom>
          <a:solidFill>
            <a:srgbClr val="3366FF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5524500" y="5562600"/>
            <a:ext cx="233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Diagnosis excluded</a:t>
            </a:r>
          </a:p>
        </p:txBody>
      </p:sp>
    </p:spTree>
    <p:extLst>
      <p:ext uri="{BB962C8B-B14F-4D97-AF65-F5344CB8AC3E}">
        <p14:creationId xmlns:p14="http://schemas.microsoft.com/office/powerpoint/2010/main" xmlns="" val="3620107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476500" y="12192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476500" y="24384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800100" y="2971800"/>
            <a:ext cx="7391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5753100" y="48768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800100" y="2971800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23900" y="533400"/>
            <a:ext cx="4191000" cy="685800"/>
          </a:xfrm>
          <a:prstGeom prst="rect">
            <a:avLst/>
          </a:prstGeom>
          <a:solidFill>
            <a:srgbClr val="3366FF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52500" y="685800"/>
            <a:ext cx="3432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Probability &gt; 2 to 5 percent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71500" y="1752600"/>
            <a:ext cx="4191000" cy="685800"/>
          </a:xfrm>
          <a:prstGeom prst="rect">
            <a:avLst/>
          </a:prstGeom>
          <a:solidFill>
            <a:srgbClr val="3366FF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866775" y="1752600"/>
            <a:ext cx="3619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IgA </a:t>
            </a:r>
            <a:r>
              <a:rPr lang="en-US" b="1" dirty="0" err="1"/>
              <a:t>endomysial</a:t>
            </a:r>
            <a:r>
              <a:rPr lang="en-US" b="1" dirty="0"/>
              <a:t> or </a:t>
            </a:r>
            <a:r>
              <a:rPr lang="en-US" b="1" dirty="0" err="1"/>
              <a:t>tTG</a:t>
            </a:r>
            <a:r>
              <a:rPr lang="en-US" b="1" dirty="0"/>
              <a:t> </a:t>
            </a:r>
            <a:r>
              <a:rPr lang="en-US" b="1" dirty="0" err="1"/>
              <a:t>Ab</a:t>
            </a:r>
            <a:r>
              <a:rPr lang="en-US" b="1" dirty="0"/>
              <a:t> + IgA</a:t>
            </a:r>
          </a:p>
          <a:p>
            <a:pPr algn="ctr"/>
            <a:r>
              <a:rPr lang="en-US" b="1" dirty="0"/>
              <a:t>AND Small bowel biopsy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14300" y="3581400"/>
            <a:ext cx="1447800" cy="1295400"/>
          </a:xfrm>
          <a:prstGeom prst="rect">
            <a:avLst/>
          </a:prstGeom>
          <a:solidFill>
            <a:srgbClr val="3366FF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543550" y="304800"/>
            <a:ext cx="348615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r>
              <a:rPr lang="en-US" sz="1400" b="1" dirty="0"/>
              <a:t>Family history</a:t>
            </a:r>
          </a:p>
          <a:p>
            <a:pPr>
              <a:buFontTx/>
              <a:buChar char="•"/>
            </a:pPr>
            <a:r>
              <a:rPr lang="en-US" sz="1400" b="1" dirty="0"/>
              <a:t>Unexplained iron deficiency anemia</a:t>
            </a:r>
          </a:p>
          <a:p>
            <a:pPr>
              <a:buFontTx/>
              <a:buChar char="•"/>
            </a:pPr>
            <a:r>
              <a:rPr lang="en-US" sz="1400" b="1" dirty="0" err="1"/>
              <a:t>Steatorrhea</a:t>
            </a:r>
            <a:r>
              <a:rPr lang="en-US" sz="1400" b="1" dirty="0"/>
              <a:t> or other GI symptoms</a:t>
            </a:r>
          </a:p>
          <a:p>
            <a:pPr>
              <a:buFontTx/>
              <a:buChar char="•"/>
            </a:pPr>
            <a:r>
              <a:rPr lang="en-US" sz="1400" b="1" dirty="0"/>
              <a:t>Failure to thrive</a:t>
            </a:r>
          </a:p>
          <a:p>
            <a:pPr>
              <a:buFontTx/>
              <a:buChar char="•"/>
            </a:pPr>
            <a:r>
              <a:rPr lang="en-US" sz="1400" b="1" dirty="0"/>
              <a:t>Type 1 diabetes mellitus or other associated disorders</a:t>
            </a:r>
          </a:p>
          <a:p>
            <a:pPr>
              <a:buFontTx/>
              <a:buChar char="•"/>
            </a:pPr>
            <a:r>
              <a:rPr lang="en-US" sz="1400" b="1" dirty="0"/>
              <a:t>Other symptoms</a:t>
            </a:r>
          </a:p>
          <a:p>
            <a:pPr>
              <a:buFontTx/>
              <a:buChar char="•"/>
            </a:pPr>
            <a:endParaRPr lang="en-US" b="1" dirty="0"/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4686300" y="-76200"/>
            <a:ext cx="9683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900" dirty="0">
                <a:latin typeface="Garamond" pitchFamily="18" charset="0"/>
              </a:rPr>
              <a:t>{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552700" y="3581400"/>
            <a:ext cx="1447800" cy="1295400"/>
          </a:xfrm>
          <a:prstGeom prst="rect">
            <a:avLst/>
          </a:prstGeom>
          <a:solidFill>
            <a:srgbClr val="3366FF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991100" y="3581400"/>
            <a:ext cx="1447800" cy="1295400"/>
          </a:xfrm>
          <a:prstGeom prst="rect">
            <a:avLst/>
          </a:prstGeom>
          <a:solidFill>
            <a:srgbClr val="3366FF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429500" y="3581400"/>
            <a:ext cx="1447800" cy="1295400"/>
          </a:xfrm>
          <a:prstGeom prst="rect">
            <a:avLst/>
          </a:prstGeom>
          <a:solidFill>
            <a:srgbClr val="3366FF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2705100" y="388620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Both positive</a:t>
            </a:r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114300" y="3810000"/>
            <a:ext cx="14033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Histology -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Serology +</a:t>
            </a: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5067300" y="3810000"/>
            <a:ext cx="14033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Histology +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Serology -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7429500" y="3886200"/>
            <a:ext cx="1403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Both negative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14300" y="5562600"/>
            <a:ext cx="1600200" cy="838200"/>
          </a:xfrm>
          <a:prstGeom prst="rect">
            <a:avLst/>
          </a:prstGeom>
          <a:solidFill>
            <a:srgbClr val="3366FF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114300" y="5715000"/>
            <a:ext cx="1676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Review and/or repeat biopsy</a:t>
            </a:r>
          </a:p>
        </p:txBody>
      </p:sp>
      <p:sp>
        <p:nvSpPr>
          <p:cNvPr id="25" name="Line 34"/>
          <p:cNvSpPr>
            <a:spLocks noChangeShapeType="1"/>
          </p:cNvSpPr>
          <p:nvPr/>
        </p:nvSpPr>
        <p:spPr bwMode="auto">
          <a:xfrm>
            <a:off x="3314700" y="2971800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Line 35"/>
          <p:cNvSpPr>
            <a:spLocks noChangeShapeType="1"/>
          </p:cNvSpPr>
          <p:nvPr/>
        </p:nvSpPr>
        <p:spPr bwMode="auto">
          <a:xfrm>
            <a:off x="5753100" y="2971800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Line 36"/>
          <p:cNvSpPr>
            <a:spLocks noChangeShapeType="1"/>
          </p:cNvSpPr>
          <p:nvPr/>
        </p:nvSpPr>
        <p:spPr bwMode="auto">
          <a:xfrm>
            <a:off x="8191500" y="2971800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353300" y="5638800"/>
            <a:ext cx="1676400" cy="838200"/>
          </a:xfrm>
          <a:prstGeom prst="rect">
            <a:avLst/>
          </a:prstGeom>
          <a:solidFill>
            <a:srgbClr val="3366FF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7429500" y="571500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Diagnosis excluded</a:t>
            </a:r>
          </a:p>
        </p:txBody>
      </p:sp>
      <p:sp>
        <p:nvSpPr>
          <p:cNvPr id="30" name="Line 40"/>
          <p:cNvSpPr>
            <a:spLocks noChangeShapeType="1"/>
          </p:cNvSpPr>
          <p:nvPr/>
        </p:nvSpPr>
        <p:spPr bwMode="auto">
          <a:xfrm>
            <a:off x="8191500" y="4876800"/>
            <a:ext cx="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991100" y="5334000"/>
            <a:ext cx="1524000" cy="1447800"/>
          </a:xfrm>
          <a:prstGeom prst="rect">
            <a:avLst/>
          </a:prstGeom>
          <a:solidFill>
            <a:srgbClr val="3366FF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5067300" y="5410200"/>
            <a:ext cx="12954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Rule out other causes of villous atrophy</a:t>
            </a:r>
          </a:p>
        </p:txBody>
      </p:sp>
      <p:sp>
        <p:nvSpPr>
          <p:cNvPr id="33" name="Line 43"/>
          <p:cNvSpPr>
            <a:spLocks noChangeShapeType="1"/>
          </p:cNvSpPr>
          <p:nvPr/>
        </p:nvSpPr>
        <p:spPr bwMode="auto">
          <a:xfrm flipH="1">
            <a:off x="4076700" y="60198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Line 44"/>
          <p:cNvSpPr>
            <a:spLocks noChangeShapeType="1"/>
          </p:cNvSpPr>
          <p:nvPr/>
        </p:nvSpPr>
        <p:spPr bwMode="auto">
          <a:xfrm flipV="1">
            <a:off x="6515100" y="60198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Line 45"/>
          <p:cNvSpPr>
            <a:spLocks noChangeShapeType="1"/>
          </p:cNvSpPr>
          <p:nvPr/>
        </p:nvSpPr>
        <p:spPr bwMode="auto">
          <a:xfrm>
            <a:off x="800100" y="48768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Line 46"/>
          <p:cNvSpPr>
            <a:spLocks noChangeShapeType="1"/>
          </p:cNvSpPr>
          <p:nvPr/>
        </p:nvSpPr>
        <p:spPr bwMode="auto">
          <a:xfrm>
            <a:off x="3314700" y="4876800"/>
            <a:ext cx="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Text Box 47"/>
          <p:cNvSpPr txBox="1">
            <a:spLocks noChangeArrowheads="1"/>
          </p:cNvSpPr>
          <p:nvPr/>
        </p:nvSpPr>
        <p:spPr bwMode="auto">
          <a:xfrm>
            <a:off x="4457700" y="5562600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38" name="Text Box 48"/>
          <p:cNvSpPr txBox="1">
            <a:spLocks noChangeArrowheads="1"/>
          </p:cNvSpPr>
          <p:nvPr/>
        </p:nvSpPr>
        <p:spPr bwMode="auto">
          <a:xfrm>
            <a:off x="6667500" y="5638800"/>
            <a:ext cx="331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39" name="Line 49"/>
          <p:cNvSpPr>
            <a:spLocks noChangeShapeType="1"/>
          </p:cNvSpPr>
          <p:nvPr/>
        </p:nvSpPr>
        <p:spPr bwMode="auto">
          <a:xfrm>
            <a:off x="800100" y="64008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0" name="Line 50"/>
          <p:cNvSpPr>
            <a:spLocks noChangeShapeType="1"/>
          </p:cNvSpPr>
          <p:nvPr/>
        </p:nvSpPr>
        <p:spPr bwMode="auto">
          <a:xfrm>
            <a:off x="762000" y="6858000"/>
            <a:ext cx="7467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1" name="Line 51"/>
          <p:cNvSpPr>
            <a:spLocks noChangeShapeType="1"/>
          </p:cNvSpPr>
          <p:nvPr/>
        </p:nvSpPr>
        <p:spPr bwMode="auto">
          <a:xfrm flipV="1">
            <a:off x="1714500" y="60198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2" name="Text Box 52"/>
          <p:cNvSpPr txBox="1">
            <a:spLocks noChangeArrowheads="1"/>
          </p:cNvSpPr>
          <p:nvPr/>
        </p:nvSpPr>
        <p:spPr bwMode="auto">
          <a:xfrm>
            <a:off x="1790700" y="5562600"/>
            <a:ext cx="331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628900" y="5638800"/>
            <a:ext cx="1447800" cy="685800"/>
          </a:xfrm>
          <a:prstGeom prst="rect">
            <a:avLst/>
          </a:prstGeom>
          <a:solidFill>
            <a:srgbClr val="6699FF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4" name="Text Box 54"/>
          <p:cNvSpPr txBox="1">
            <a:spLocks noChangeArrowheads="1"/>
          </p:cNvSpPr>
          <p:nvPr/>
        </p:nvSpPr>
        <p:spPr bwMode="auto">
          <a:xfrm>
            <a:off x="2781300" y="57912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TREAT</a:t>
            </a:r>
          </a:p>
        </p:txBody>
      </p:sp>
      <p:sp>
        <p:nvSpPr>
          <p:cNvPr id="45" name="Line 56"/>
          <p:cNvSpPr>
            <a:spLocks noChangeShapeType="1"/>
          </p:cNvSpPr>
          <p:nvPr/>
        </p:nvSpPr>
        <p:spPr bwMode="auto">
          <a:xfrm flipV="1">
            <a:off x="8267700" y="64770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6" name="Text Box 57"/>
          <p:cNvSpPr txBox="1">
            <a:spLocks noChangeArrowheads="1"/>
          </p:cNvSpPr>
          <p:nvPr/>
        </p:nvSpPr>
        <p:spPr bwMode="auto">
          <a:xfrm>
            <a:off x="1028700" y="6477000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xmlns="" val="1830145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 animBg="1"/>
      <p:bldP spid="24" grpId="0"/>
      <p:bldP spid="25" grpId="0" animBg="1"/>
      <p:bldP spid="26" grpId="0" animBg="1"/>
      <p:bldP spid="27" grpId="0" animBg="1"/>
      <p:bldP spid="28" grpId="0" animBg="1"/>
      <p:bldP spid="29" grpId="0"/>
      <p:bldP spid="30" grpId="0" animBg="1"/>
      <p:bldP spid="31" grpId="0" animBg="1"/>
      <p:bldP spid="32" grpId="0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 animBg="1"/>
      <p:bldP spid="40" grpId="0" animBg="1"/>
      <p:bldP spid="41" grpId="0" animBg="1"/>
      <p:bldP spid="42" grpId="0"/>
      <p:bldP spid="43" grpId="0" animBg="1"/>
      <p:bldP spid="44" grpId="0"/>
      <p:bldP spid="45" grpId="0" animBg="1"/>
      <p:bldP spid="46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8004</TotalTime>
  <Words>1687</Words>
  <Application>Microsoft Office PowerPoint</Application>
  <PresentationFormat>On-screen Show (4:3)</PresentationFormat>
  <Paragraphs>523</Paragraphs>
  <Slides>95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6" baseType="lpstr">
      <vt:lpstr>Office Theme</vt:lpstr>
      <vt:lpstr>Malabsorption  &amp; Celiac Disease </vt:lpstr>
      <vt:lpstr>Absorptive Capability</vt:lpstr>
      <vt:lpstr>Absorptive Capability</vt:lpstr>
      <vt:lpstr>Absorptive Capability</vt:lpstr>
      <vt:lpstr>Maldigestion Vs Malabsorption</vt:lpstr>
      <vt:lpstr>Malabsorption Syndrome</vt:lpstr>
      <vt:lpstr>Slide 7</vt:lpstr>
      <vt:lpstr>Maldigestion Vs Malabsorption</vt:lpstr>
      <vt:lpstr>Pathophysiology</vt:lpstr>
      <vt:lpstr>Where to start from?!! </vt:lpstr>
      <vt:lpstr>Maldigestion</vt:lpstr>
      <vt:lpstr> Luminal Phase “digestion” </vt:lpstr>
      <vt:lpstr> Luminal Phase “digestion” </vt:lpstr>
      <vt:lpstr> Luminal Phase “digestion” </vt:lpstr>
      <vt:lpstr> Luminal Phase “digestion” </vt:lpstr>
      <vt:lpstr>Mucosal phase </vt:lpstr>
      <vt:lpstr>Mucosal phase 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Mucosal phase </vt:lpstr>
      <vt:lpstr>Mucosal phase </vt:lpstr>
      <vt:lpstr>Mucosal phase </vt:lpstr>
      <vt:lpstr>Slide 53</vt:lpstr>
      <vt:lpstr>Post  Absorptive Phase “Lymphatics”</vt:lpstr>
      <vt:lpstr>Pathophysiology of Clinical Manifestations of Malabsorption</vt:lpstr>
      <vt:lpstr>      Diarrhea</vt:lpstr>
      <vt:lpstr>Slide 57</vt:lpstr>
      <vt:lpstr>Slide 58</vt:lpstr>
      <vt:lpstr>Weight loss &amp; fatigue </vt:lpstr>
      <vt:lpstr>Flatulence &amp; abdominal distention </vt:lpstr>
      <vt:lpstr>Slide 61</vt:lpstr>
      <vt:lpstr>Slide 62</vt:lpstr>
      <vt:lpstr>Slide 63</vt:lpstr>
      <vt:lpstr>Slide 64</vt:lpstr>
      <vt:lpstr>Carbohydrate Malapsorbtion Etiology</vt:lpstr>
      <vt:lpstr>Carbohydrates Malabsorption Workup</vt:lpstr>
      <vt:lpstr>Carbohydrates Malabsorption Workup</vt:lpstr>
      <vt:lpstr>Carbohydrates Malabsorption Workup</vt:lpstr>
      <vt:lpstr>Slide 69</vt:lpstr>
      <vt:lpstr>Fat Malabsorption Workup</vt:lpstr>
      <vt:lpstr>Slide 71</vt:lpstr>
      <vt:lpstr>Protein Malabsorption Workup</vt:lpstr>
      <vt:lpstr>Treatment</vt:lpstr>
      <vt:lpstr>Slide 74</vt:lpstr>
      <vt:lpstr>Slide 75</vt:lpstr>
      <vt:lpstr>Slide 76</vt:lpstr>
      <vt:lpstr>Origin of the Term Celiac</vt:lpstr>
      <vt:lpstr>Also known as</vt:lpstr>
      <vt:lpstr>Pathophysiology</vt:lpstr>
      <vt:lpstr>Slide 80</vt:lpstr>
      <vt:lpstr>Slide 81</vt:lpstr>
      <vt:lpstr>Pathophysiology</vt:lpstr>
      <vt:lpstr>   Pathogenesis of Celiac Disease</vt:lpstr>
      <vt:lpstr>Slide 84</vt:lpstr>
      <vt:lpstr>Risk Factors for Celiac Disease 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Malabsorbtions &amp; Celiac Disease </dc:title>
  <dc:creator>Mini</dc:creator>
  <cp:lastModifiedBy>Mini</cp:lastModifiedBy>
  <cp:revision>18</cp:revision>
  <dcterms:created xsi:type="dcterms:W3CDTF">2016-11-29T16:02:05Z</dcterms:created>
  <dcterms:modified xsi:type="dcterms:W3CDTF">2017-04-04T03:01:38Z</dcterms:modified>
</cp:coreProperties>
</file>