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080570"/>
          </a:xfrm>
        </p:spPr>
        <p:txBody>
          <a:bodyPr/>
          <a:lstStyle>
            <a:lvl1pPr>
              <a:lnSpc>
                <a:spcPct val="90000"/>
              </a:lnSpc>
              <a:defRPr sz="2800" b="1"/>
            </a:lvl1pPr>
            <a:lvl2pPr>
              <a:lnSpc>
                <a:spcPct val="90000"/>
              </a:lnSpc>
              <a:defRPr sz="2600" b="1">
                <a:solidFill>
                  <a:srgbClr val="28410F"/>
                </a:solidFill>
              </a:defRPr>
            </a:lvl2pPr>
            <a:lvl3pPr>
              <a:lnSpc>
                <a:spcPct val="90000"/>
              </a:lnSpc>
              <a:defRPr b="1">
                <a:solidFill>
                  <a:srgbClr val="C00000"/>
                </a:solidFill>
              </a:defRPr>
            </a:lvl3pPr>
            <a:lvl4pPr>
              <a:lnSpc>
                <a:spcPct val="90000"/>
              </a:lnSpc>
              <a:defRPr b="1"/>
            </a:lvl4pPr>
            <a:lvl5pPr>
              <a:lnSpc>
                <a:spcPct val="90000"/>
              </a:lnSpc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A664-56A6-4BF2-A2BA-7A75B2B4949B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58955-3BDB-4AB6-84C2-13F847B4C1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cells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88142" y="1411552"/>
            <a:ext cx="7774858" cy="2197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Nucleic acids</a:t>
            </a:r>
          </a:p>
          <a:p>
            <a:r>
              <a:rPr lang="en-US" dirty="0" smtClean="0"/>
              <a:t>Carbohydrates</a:t>
            </a:r>
          </a:p>
          <a:p>
            <a:r>
              <a:rPr lang="en-US" dirty="0" smtClean="0"/>
              <a:t>Proteins</a:t>
            </a:r>
          </a:p>
          <a:p>
            <a:r>
              <a:rPr lang="en-US" dirty="0" smtClean="0"/>
              <a:t>Lipids (50% of mass of plasma membranes, 30% of mitochondrial membranes)</a:t>
            </a:r>
          </a:p>
        </p:txBody>
      </p:sp>
      <p:sp>
        <p:nvSpPr>
          <p:cNvPr id="4" name="Left Brace 3"/>
          <p:cNvSpPr/>
          <p:nvPr/>
        </p:nvSpPr>
        <p:spPr>
          <a:xfrm>
            <a:off x="693181" y="1828801"/>
            <a:ext cx="339213" cy="1460090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469780" y="2143192"/>
            <a:ext cx="166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Membrane proteins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04800" y="66675"/>
            <a:ext cx="7848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sz="4400" smtClean="0"/>
              <a:t>Lipid-anchored membrane proteins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31837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Four types have been found: </a:t>
            </a:r>
          </a:p>
          <a:p>
            <a:pPr lvl="1" eaLnBrk="1" hangingPunct="1"/>
            <a:r>
              <a:rPr lang="en-US" dirty="0" err="1" smtClean="0"/>
              <a:t>Myristoylation</a:t>
            </a:r>
            <a:endParaRPr lang="en-US" dirty="0" smtClean="0"/>
          </a:p>
          <a:p>
            <a:pPr lvl="2" eaLnBrk="1" hangingPunct="1"/>
            <a:r>
              <a:rPr lang="en-US" dirty="0" err="1" smtClean="0"/>
              <a:t>Myristate</a:t>
            </a:r>
            <a:r>
              <a:rPr lang="en-US" dirty="0" smtClean="0"/>
              <a:t> attached to </a:t>
            </a:r>
            <a:r>
              <a:rPr lang="en-US" dirty="0" err="1" smtClean="0"/>
              <a:t>glycine</a:t>
            </a:r>
            <a:r>
              <a:rPr lang="en-US" dirty="0" smtClean="0"/>
              <a:t> at inner face of membrane</a:t>
            </a:r>
          </a:p>
          <a:p>
            <a:pPr lvl="1" eaLnBrk="1" hangingPunct="1"/>
            <a:r>
              <a:rPr lang="en-US" dirty="0" err="1" smtClean="0"/>
              <a:t>Palmitoylation</a:t>
            </a:r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Palmitate</a:t>
            </a:r>
            <a:r>
              <a:rPr lang="en-US" dirty="0" smtClean="0"/>
              <a:t> is added to sulfur atoms of the side chains of internal </a:t>
            </a:r>
            <a:r>
              <a:rPr lang="en-US" dirty="0" err="1" smtClean="0"/>
              <a:t>cysteine</a:t>
            </a:r>
            <a:r>
              <a:rPr lang="en-US" dirty="0" smtClean="0"/>
              <a:t> residues.</a:t>
            </a:r>
          </a:p>
          <a:p>
            <a:pPr lvl="1" eaLnBrk="1" hangingPunct="1"/>
            <a:r>
              <a:rPr lang="en-US" dirty="0" err="1" smtClean="0"/>
              <a:t>Prenylation</a:t>
            </a:r>
            <a:endParaRPr lang="en-US" dirty="0" smtClean="0"/>
          </a:p>
          <a:p>
            <a:pPr lvl="2" eaLnBrk="1" hangingPunct="1"/>
            <a:r>
              <a:rPr lang="en-US" dirty="0" smtClean="0"/>
              <a:t>It refers to linking of "isoprene"-based groups </a:t>
            </a:r>
          </a:p>
          <a:p>
            <a:pPr lvl="2"/>
            <a:r>
              <a:rPr lang="en-US" dirty="0" smtClean="0"/>
              <a:t>Attached to </a:t>
            </a:r>
            <a:r>
              <a:rPr lang="en-US" dirty="0" err="1" smtClean="0"/>
              <a:t>cysteine</a:t>
            </a:r>
            <a:r>
              <a:rPr lang="en-US" dirty="0" smtClean="0"/>
              <a:t> near C-terminus of proteins</a:t>
            </a:r>
          </a:p>
          <a:p>
            <a:pPr lvl="1" eaLnBrk="1" hangingPunct="1"/>
            <a:r>
              <a:rPr lang="en-US" dirty="0" err="1" smtClean="0"/>
              <a:t>Glycolipid</a:t>
            </a:r>
            <a:r>
              <a:rPr lang="en-US" dirty="0" smtClean="0"/>
              <a:t> (</a:t>
            </a:r>
            <a:r>
              <a:rPr lang="en-US" dirty="0" err="1" smtClean="0"/>
              <a:t>glycosyl</a:t>
            </a:r>
            <a:r>
              <a:rPr lang="en-US" dirty="0" smtClean="0"/>
              <a:t> </a:t>
            </a:r>
            <a:r>
              <a:rPr lang="en-US" dirty="0" err="1" smtClean="0"/>
              <a:t>phosphatidylinositol</a:t>
            </a:r>
            <a:r>
              <a:rPr lang="en-US" dirty="0" smtClean="0"/>
              <a:t>) anchors</a:t>
            </a:r>
          </a:p>
          <a:p>
            <a:pPr lvl="2"/>
            <a:r>
              <a:rPr lang="en-US" dirty="0" smtClean="0"/>
              <a:t>The carbohydrate bridges the protein with the fatty acid chains of the phospholipid (usually ethanolamine)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C:\FreemanFigs\CH03\F03-3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7970838" cy="68580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5930900" y="5899354"/>
            <a:ext cx="668338" cy="299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1140" name="Picture 4" descr="http://www.mikeblaber.org/oldwine/BCH4053/Lecture13/terpene01.jpg"/>
          <p:cNvPicPr>
            <a:picLocks noChangeAspect="1" noChangeArrowheads="1"/>
          </p:cNvPicPr>
          <p:nvPr/>
        </p:nvPicPr>
        <p:blipFill>
          <a:blip r:embed="rId3" cstate="print"/>
          <a:srcRect l="27924" r="30389" b="57216"/>
          <a:stretch>
            <a:fillRect/>
          </a:stretch>
        </p:blipFill>
        <p:spPr bwMode="auto">
          <a:xfrm>
            <a:off x="4230340" y="2300746"/>
            <a:ext cx="1929476" cy="121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06850" y="5416550"/>
            <a:ext cx="668338" cy="4810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85875" y="4556125"/>
            <a:ext cx="94615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10138" y="5219700"/>
            <a:ext cx="946150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07213" y="5233988"/>
            <a:ext cx="944562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192464" y="2920181"/>
            <a:ext cx="1409033" cy="597719"/>
          </a:xfrm>
          <a:custGeom>
            <a:avLst/>
            <a:gdLst>
              <a:gd name="connsiteX0" fmla="*/ 3580109 w 3580109"/>
              <a:gd name="connsiteY0" fmla="*/ 0 h 1503336"/>
              <a:gd name="connsiteX1" fmla="*/ 1022888 w 3580109"/>
              <a:gd name="connsiteY1" fmla="*/ 697424 h 1503336"/>
              <a:gd name="connsiteX2" fmla="*/ 0 w 3580109"/>
              <a:gd name="connsiteY2" fmla="*/ 1503336 h 150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0109" h="1503336">
                <a:moveTo>
                  <a:pt x="3580109" y="0"/>
                </a:moveTo>
                <a:cubicBezTo>
                  <a:pt x="2599841" y="223434"/>
                  <a:pt x="1619573" y="446868"/>
                  <a:pt x="1022888" y="697424"/>
                </a:cubicBezTo>
                <a:cubicBezTo>
                  <a:pt x="426203" y="947980"/>
                  <a:pt x="213101" y="1225658"/>
                  <a:pt x="0" y="1503336"/>
                </a:cubicBezTo>
              </a:path>
            </a:pathLst>
          </a:cu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03225" y="1054100"/>
            <a:ext cx="12700" cy="2058988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0450" y="2516188"/>
            <a:ext cx="955675" cy="211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farnesylation</a:t>
            </a:r>
            <a:r>
              <a:rPr lang="en-US" dirty="0" smtClean="0"/>
              <a:t> of 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309007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Ras is an </a:t>
            </a:r>
            <a:r>
              <a:rPr lang="en-US" sz="2400" dirty="0" err="1" smtClean="0"/>
              <a:t>oncogene</a:t>
            </a:r>
            <a:r>
              <a:rPr lang="en-US" sz="2400" dirty="0" smtClean="0"/>
              <a:t> that </a:t>
            </a:r>
            <a:r>
              <a:rPr lang="en-US" sz="2400" dirty="0" err="1" smtClean="0"/>
              <a:t>farnesylation</a:t>
            </a:r>
            <a:r>
              <a:rPr lang="en-US" sz="2400" dirty="0" smtClean="0"/>
              <a:t> is important for its function and </a:t>
            </a:r>
            <a:r>
              <a:rPr lang="en-US" sz="2400" dirty="0" err="1" smtClean="0"/>
              <a:t>oncogenic</a:t>
            </a:r>
            <a:r>
              <a:rPr lang="en-US" sz="2400" dirty="0" smtClean="0"/>
              <a:t> activity.</a:t>
            </a:r>
          </a:p>
          <a:p>
            <a:r>
              <a:rPr lang="en-US" sz="2400" dirty="0" err="1" smtClean="0"/>
              <a:t>Farnesyltransferase</a:t>
            </a:r>
            <a:r>
              <a:rPr lang="en-US" sz="2400" dirty="0" smtClean="0"/>
              <a:t> inhibitors (FITs) had impressive anti-tumor activity in preclinical cell culture and mouse models, but they failed in human clinical trials because:</a:t>
            </a:r>
          </a:p>
          <a:p>
            <a:pPr lvl="1"/>
            <a:r>
              <a:rPr lang="en-US" sz="2200" dirty="0" smtClean="0"/>
              <a:t>FTIs did not block </a:t>
            </a:r>
            <a:r>
              <a:rPr lang="en-US" sz="2200" dirty="0" err="1" smtClean="0"/>
              <a:t>prenylation</a:t>
            </a:r>
            <a:r>
              <a:rPr lang="en-US" sz="2200" dirty="0" smtClean="0"/>
              <a:t> of other Ras </a:t>
            </a:r>
            <a:r>
              <a:rPr lang="en-US" sz="2200" dirty="0" err="1" smtClean="0"/>
              <a:t>isoforms</a:t>
            </a:r>
            <a:r>
              <a:rPr lang="en-US" sz="2200" dirty="0" smtClean="0"/>
              <a:t> (N-Ras and K-Ras) and their tumorigenic activity.</a:t>
            </a:r>
          </a:p>
          <a:p>
            <a:pPr lvl="1"/>
            <a:r>
              <a:rPr lang="en-US" sz="2200" dirty="0" smtClean="0"/>
              <a:t>There are other </a:t>
            </a:r>
            <a:r>
              <a:rPr lang="en-US" sz="2200" dirty="0" err="1" smtClean="0"/>
              <a:t>farnesylated</a:t>
            </a:r>
            <a:r>
              <a:rPr lang="en-US" sz="2200" dirty="0" smtClean="0"/>
              <a:t> proteins with important roles in the cell including growth regulation.</a:t>
            </a:r>
            <a:endParaRPr lang="en-US" sz="2200" dirty="0"/>
          </a:p>
        </p:txBody>
      </p:sp>
      <p:pic>
        <p:nvPicPr>
          <p:cNvPr id="1026" name="Picture 2" descr="http://www.cancer-therapy.org/CT/v5/A/HTML/02_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983" y="4527755"/>
            <a:ext cx="4787017" cy="233024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6981" y="4548637"/>
            <a:ext cx="384933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FTIs are considered for the treatment of other diseases such as Hutchinson-Gilford </a:t>
            </a:r>
            <a:r>
              <a:rPr lang="en-US" sz="2000" b="1" dirty="0" err="1" smtClean="0">
                <a:solidFill>
                  <a:srgbClr val="C00000"/>
                </a:solidFill>
              </a:rPr>
              <a:t>Progeria</a:t>
            </a:r>
            <a:r>
              <a:rPr lang="en-US" sz="2000" b="1" dirty="0" smtClean="0">
                <a:solidFill>
                  <a:srgbClr val="C00000"/>
                </a:solidFill>
              </a:rPr>
              <a:t> Syndrome (AKA </a:t>
            </a:r>
            <a:r>
              <a:rPr lang="en-US" sz="2000" b="1" dirty="0" err="1" smtClean="0">
                <a:solidFill>
                  <a:srgbClr val="C00000"/>
                </a:solidFill>
              </a:rPr>
              <a:t>progeria</a:t>
            </a:r>
            <a:r>
              <a:rPr lang="en-US" sz="2000" b="1" dirty="0" smtClean="0">
                <a:solidFill>
                  <a:srgbClr val="C00000"/>
                </a:solidFill>
              </a:rPr>
              <a:t>), which is caused by mutated gene encoding </a:t>
            </a:r>
            <a:r>
              <a:rPr lang="en-US" sz="2000" b="1" dirty="0" err="1" smtClean="0">
                <a:solidFill>
                  <a:srgbClr val="C00000"/>
                </a:solidFill>
              </a:rPr>
              <a:t>lamin</a:t>
            </a:r>
            <a:r>
              <a:rPr lang="en-US" sz="2000" b="1" dirty="0" smtClean="0">
                <a:solidFill>
                  <a:srgbClr val="C00000"/>
                </a:solidFill>
              </a:rPr>
              <a:t> A, a </a:t>
            </a:r>
            <a:r>
              <a:rPr lang="en-US" sz="2000" b="1" dirty="0" err="1" smtClean="0">
                <a:solidFill>
                  <a:srgbClr val="C00000"/>
                </a:solidFill>
              </a:rPr>
              <a:t>farnesylated</a:t>
            </a:r>
            <a:r>
              <a:rPr lang="en-US" sz="2000" b="1" dirty="0" smtClean="0">
                <a:solidFill>
                  <a:srgbClr val="C00000"/>
                </a:solidFill>
              </a:rPr>
              <a:t> protein.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6410632" cy="12495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Both proteins and lipids are able to diffuse laterally through the membrane.</a:t>
            </a:r>
          </a:p>
          <a:p>
            <a:endParaRPr lang="en-US" dirty="0"/>
          </a:p>
        </p:txBody>
      </p:sp>
      <p:pic>
        <p:nvPicPr>
          <p:cNvPr id="75778" name="Picture 2" descr="Figure 12.11. Mobility of membrane protein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703" y="0"/>
            <a:ext cx="1858297" cy="32712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6697" y="2259409"/>
            <a:ext cx="43360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28410F"/>
                </a:solidFill>
              </a:rPr>
              <a:t>The mobility of membrane proteins is restricted by </a:t>
            </a:r>
          </a:p>
          <a:p>
            <a:pPr marL="515938" lvl="1" indent="-2349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Their association with the cytoskeleton</a:t>
            </a:r>
          </a:p>
          <a:p>
            <a:pPr marL="515938" lvl="1" indent="-2349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Specific membrane domains such as tight junctions, which maintain the specific distribution of apical and </a:t>
            </a:r>
            <a:r>
              <a:rPr lang="en-US" sz="2200" b="1" dirty="0" err="1" smtClean="0">
                <a:solidFill>
                  <a:srgbClr val="C00000"/>
                </a:solidFill>
              </a:rPr>
              <a:t>basolateral</a:t>
            </a:r>
            <a:r>
              <a:rPr lang="en-US" sz="2200" b="1" dirty="0" smtClean="0">
                <a:solidFill>
                  <a:srgbClr val="C00000"/>
                </a:solidFill>
              </a:rPr>
              <a:t> proteins,</a:t>
            </a:r>
          </a:p>
          <a:p>
            <a:pPr marL="515938" lvl="1" indent="-23495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Lipid composition restrict protein mobility (e.g. lipid rafts).</a:t>
            </a:r>
          </a:p>
        </p:txBody>
      </p:sp>
      <p:pic>
        <p:nvPicPr>
          <p:cNvPr id="75780" name="Picture 4" descr="Figure 12.12. A polarized intestinal epithelial cell."/>
          <p:cNvPicPr>
            <a:picLocks noChangeAspect="1" noChangeArrowheads="1"/>
          </p:cNvPicPr>
          <p:nvPr/>
        </p:nvPicPr>
        <p:blipFill>
          <a:blip r:embed="rId3" cstate="print"/>
          <a:srcRect b="25820"/>
          <a:stretch>
            <a:fillRect/>
          </a:stretch>
        </p:blipFill>
        <p:spPr bwMode="auto">
          <a:xfrm>
            <a:off x="4557253" y="3308375"/>
            <a:ext cx="4542503" cy="30334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356922" y="4282633"/>
            <a:ext cx="787078" cy="20834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Glycocalyx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15511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surface of the cell is covered by a carbohydrate coat, known as the glycocalyx, formed by the oligosaccharides of </a:t>
            </a:r>
            <a:r>
              <a:rPr lang="en-US" dirty="0" err="1" smtClean="0"/>
              <a:t>glycolipids</a:t>
            </a:r>
            <a:r>
              <a:rPr lang="en-US" dirty="0" smtClean="0"/>
              <a:t> and </a:t>
            </a:r>
            <a:r>
              <a:rPr lang="en-US" dirty="0" err="1" smtClean="0"/>
              <a:t>transmembrane</a:t>
            </a:r>
            <a:r>
              <a:rPr lang="en-US" dirty="0" smtClean="0"/>
              <a:t> </a:t>
            </a:r>
            <a:r>
              <a:rPr lang="en-US" dirty="0" err="1" smtClean="0"/>
              <a:t>glycoproteins</a:t>
            </a:r>
            <a:r>
              <a:rPr lang="en-US" dirty="0" smtClean="0"/>
              <a:t>.</a:t>
            </a:r>
          </a:p>
        </p:txBody>
      </p:sp>
      <p:pic>
        <p:nvPicPr>
          <p:cNvPr id="77826" name="Picture 2" descr="http://www.erin.utoronto.ca/%7Ew3bio315/picts/lectures/lecture2/GlycocalyxVill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6284" y="2766552"/>
            <a:ext cx="3648075" cy="3743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3678" y="3191781"/>
            <a:ext cx="4055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Functions:</a:t>
            </a: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Cell-cell interactions (</a:t>
            </a:r>
            <a:r>
              <a:rPr lang="en-US" sz="2400" b="1" dirty="0" err="1" smtClean="0">
                <a:solidFill>
                  <a:srgbClr val="C00000"/>
                </a:solidFill>
              </a:rPr>
              <a:t>e.g</a:t>
            </a:r>
            <a:r>
              <a:rPr lang="en-US" sz="2400" b="1" dirty="0" smtClean="0">
                <a:solidFill>
                  <a:srgbClr val="C00000"/>
                </a:solidFill>
              </a:rPr>
              <a:t>, leukocytes)</a:t>
            </a: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Protection of cell surface from ionic and mechanical stress</a:t>
            </a:r>
          </a:p>
          <a:p>
            <a:pPr marL="339725" lvl="1" indent="-3397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Formation of a barrier for microorganisms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www.nature.com/nrneph/journal/v6/n6/images/nrneph.2010.59-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777" y="0"/>
            <a:ext cx="1523565" cy="1310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369219" y="649805"/>
            <a:ext cx="7043208" cy="152349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368955" y="4344988"/>
            <a:ext cx="7043208" cy="461665"/>
          </a:xfrm>
        </p:spPr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Centrifugation (ultra-)</a:t>
            </a:r>
          </a:p>
        </p:txBody>
      </p:sp>
      <p:pic>
        <p:nvPicPr>
          <p:cNvPr id="18435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789113"/>
            <a:ext cx="3490912" cy="3263900"/>
          </a:xfrm>
        </p:spPr>
      </p:pic>
      <p:pic>
        <p:nvPicPr>
          <p:cNvPr id="18436" name="Picture 5" descr="http://www.eplantscience.com/index/biotechnology_methods/images/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0" y="1906588"/>
            <a:ext cx="520700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Sedimentation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1388"/>
          </a:xfrm>
        </p:spPr>
        <p:txBody>
          <a:bodyPr>
            <a:normAutofit fontScale="47500" lnSpcReduction="20000"/>
          </a:bodyPr>
          <a:lstStyle/>
          <a:p>
            <a:r>
              <a:rPr lang="en-US" smtClean="0"/>
              <a:t>A particle sediments by centrifugation</a:t>
            </a:r>
          </a:p>
          <a:p>
            <a:r>
              <a:rPr lang="en-US" smtClean="0"/>
              <a:t>Sedimentation depends on its mass and shape</a:t>
            </a:r>
          </a:p>
          <a:p>
            <a:r>
              <a:rPr lang="en-US" smtClean="0"/>
              <a:t>The sedimentation of a particle is constant and can be defined as a sedimentation coefficient</a:t>
            </a:r>
          </a:p>
          <a:p>
            <a:pPr lvl="1"/>
            <a:r>
              <a:rPr lang="en-US" smtClean="0"/>
              <a:t>Sedimentation coefficient = 10</a:t>
            </a:r>
            <a:r>
              <a:rPr lang="en-US" baseline="30000" smtClean="0"/>
              <a:t>-13</a:t>
            </a:r>
            <a:r>
              <a:rPr lang="en-US" smtClean="0"/>
              <a:t> S Svedberg</a:t>
            </a:r>
          </a:p>
          <a:p>
            <a:r>
              <a:rPr lang="en-US" smtClean="0"/>
              <a:t>The sedimentation of a particle depends on its </a:t>
            </a:r>
          </a:p>
          <a:p>
            <a:pPr lvl="1"/>
            <a:r>
              <a:rPr lang="en-US" smtClean="0"/>
              <a:t>Mass (direct correlation)</a:t>
            </a:r>
          </a:p>
          <a:p>
            <a:pPr lvl="1"/>
            <a:r>
              <a:rPr lang="en-US" smtClean="0"/>
              <a:t>Density (direct correlation)</a:t>
            </a:r>
          </a:p>
          <a:p>
            <a:pPr lvl="1"/>
            <a:r>
              <a:rPr lang="en-US" smtClean="0"/>
              <a:t>Shape (inverse correlation)</a:t>
            </a:r>
          </a:p>
          <a:p>
            <a:pPr lvl="1"/>
            <a:r>
              <a:rPr lang="en-US" smtClean="0"/>
              <a:t>The density of the solution (inverse correlation)</a:t>
            </a:r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642938"/>
            <a:ext cx="7878762" cy="55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Example: cell fractionation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96" b="10481"/>
          <a:stretch>
            <a:fillRect/>
          </a:stretch>
        </p:blipFill>
        <p:spPr>
          <a:xfrm>
            <a:off x="428625" y="1428750"/>
            <a:ext cx="8594725" cy="37861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Composition and properties of membranes</a:t>
            </a:r>
            <a:endParaRPr lang="en-US" dirty="0"/>
          </a:p>
        </p:txBody>
      </p:sp>
      <p:pic>
        <p:nvPicPr>
          <p:cNvPr id="1026" name="Picture 2" descr="Figure 2.46. Mobility of phospholipids in a membra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559" y="866365"/>
            <a:ext cx="3266051" cy="1921206"/>
          </a:xfrm>
          <a:prstGeom prst="rect">
            <a:avLst/>
          </a:prstGeom>
          <a:noFill/>
        </p:spPr>
      </p:pic>
      <p:pic>
        <p:nvPicPr>
          <p:cNvPr id="6" name="Picture 2" descr="http://www.nanomedicine.com/NMI/Tables/8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24" y="2862880"/>
            <a:ext cx="9045876" cy="38476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2738" y="1416214"/>
            <a:ext cx="4572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000" b="1" dirty="0" smtClean="0"/>
              <a:t>Cholesterol is an essential component of animal plasma membrane.</a:t>
            </a:r>
          </a:p>
          <a:p>
            <a:r>
              <a:rPr lang="en-US" sz="2000" b="1" dirty="0" smtClean="0"/>
              <a:t>It is not resent in bacteria and plant cells, but latter cells  contain sterols.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224759" y="4294208"/>
            <a:ext cx="2627454" cy="34724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61904" y="5440101"/>
            <a:ext cx="358815" cy="219919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98554" y="5810491"/>
            <a:ext cx="1398611" cy="196770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72582" y="6124937"/>
            <a:ext cx="358815" cy="219919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of -</a:t>
            </a:r>
            <a:r>
              <a:rPr lang="en-US" dirty="0" err="1" smtClean="0"/>
              <a:t>omics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DA9871-3B12-4890-938A-EBF5DE3F626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http://www.metabolomics.se/Images/Research/Systems%20Biology/omics%20cascade%20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45342"/>
            <a:ext cx="7992888" cy="49452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675"/>
            <a:ext cx="7848600" cy="1163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200" smtClean="0"/>
              <a:t>Two-dimensional </a:t>
            </a:r>
            <a:r>
              <a:rPr sz="4200" err="1" smtClean="0"/>
              <a:t>gele</a:t>
            </a:r>
            <a:r>
              <a:rPr sz="4200" smtClean="0"/>
              <a:t> electrophoresis </a:t>
            </a:r>
            <a:r>
              <a:rPr sz="4200" smtClean="0">
                <a:solidFill>
                  <a:schemeClr val="tx1"/>
                </a:solidFill>
              </a:rPr>
              <a:t>(2D-PAGE)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12875"/>
            <a:ext cx="8382000" cy="2211388"/>
          </a:xfrm>
        </p:spPr>
        <p:txBody>
          <a:bodyPr/>
          <a:lstStyle/>
          <a:p>
            <a:r>
              <a:rPr lang="en-US" smtClean="0"/>
              <a:t>In 2D-PAGE, proteins are separated by first, isoelectric focusing, then through an SDS-PAGE</a:t>
            </a:r>
          </a:p>
          <a:p>
            <a:r>
              <a:rPr lang="en-US" smtClean="0"/>
              <a:t>Thus, it allows protein separation based on both charge and size </a:t>
            </a:r>
          </a:p>
        </p:txBody>
      </p:sp>
      <p:pic>
        <p:nvPicPr>
          <p:cNvPr id="55300" name="Picture 4" descr="figure 3-12a"/>
          <p:cNvPicPr>
            <a:picLocks noChangeAspect="1" noChangeArrowheads="1"/>
          </p:cNvPicPr>
          <p:nvPr/>
        </p:nvPicPr>
        <p:blipFill>
          <a:blip r:embed="rId2" cstate="print"/>
          <a:srcRect b="6999"/>
          <a:stretch>
            <a:fillRect/>
          </a:stretch>
        </p:blipFill>
        <p:spPr bwMode="auto">
          <a:xfrm>
            <a:off x="534988" y="3257550"/>
            <a:ext cx="3851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figure 3-12b"/>
          <p:cNvPicPr>
            <a:picLocks noChangeAspect="1" noChangeArrowheads="1"/>
          </p:cNvPicPr>
          <p:nvPr/>
        </p:nvPicPr>
        <p:blipFill>
          <a:blip r:embed="rId3" cstate="print"/>
          <a:srcRect b="7388"/>
          <a:stretch>
            <a:fillRect/>
          </a:stretch>
        </p:blipFill>
        <p:spPr bwMode="auto">
          <a:xfrm>
            <a:off x="4643438" y="3211513"/>
            <a:ext cx="406717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477963" y="1219200"/>
            <a:ext cx="6084887" cy="51943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1466850" y="642938"/>
            <a:ext cx="6096000" cy="625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1466850" y="1889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66"/>
                </a:solidFill>
                <a:latin typeface="Times" pitchFamily="18" charset="0"/>
              </a:rPr>
              <a:t>3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760413" y="18891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66"/>
                </a:solidFill>
                <a:latin typeface="Times" pitchFamily="18" charset="0"/>
              </a:rPr>
              <a:t>pH</a:t>
            </a:r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7073900" y="1905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>
                <a:solidFill>
                  <a:srgbClr val="000066"/>
                </a:solidFill>
                <a:latin typeface="Times" pitchFamily="18" charset="0"/>
              </a:rPr>
              <a:t>10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341938" y="693738"/>
            <a:ext cx="438150" cy="43815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B76E00"/>
              </a:gs>
            </a:gsLst>
            <a:path path="rect">
              <a:fillToRect r="100000" b="10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56328" name="Line 10"/>
          <p:cNvSpPr>
            <a:spLocks noChangeShapeType="1"/>
          </p:cNvSpPr>
          <p:nvPr/>
        </p:nvSpPr>
        <p:spPr bwMode="auto">
          <a:xfrm>
            <a:off x="1819275" y="406400"/>
            <a:ext cx="525145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1590675" y="819150"/>
            <a:ext cx="381000" cy="287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339933"/>
              </a:gs>
              <a:gs pos="100000">
                <a:srgbClr val="1B521B"/>
              </a:gs>
            </a:gsLst>
            <a:lin ang="5400000" scaled="1"/>
          </a:gra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1966913" y="800100"/>
            <a:ext cx="287337" cy="223838"/>
          </a:xfrm>
          <a:prstGeom prst="triangle">
            <a:avLst>
              <a:gd name="adj" fmla="val 50000"/>
            </a:avLst>
          </a:prstGeom>
          <a:solidFill>
            <a:srgbClr val="0000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7156450" y="742950"/>
            <a:ext cx="285750" cy="361950"/>
          </a:xfrm>
          <a:prstGeom prst="rtTriangle">
            <a:avLst/>
          </a:prstGeom>
          <a:gradFill rotWithShape="0">
            <a:gsLst>
              <a:gs pos="0">
                <a:srgbClr val="FF3300"/>
              </a:gs>
              <a:gs pos="100000">
                <a:srgbClr val="A02000"/>
              </a:gs>
            </a:gsLst>
            <a:path path="rect">
              <a:fillToRect r="100000" b="10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3606800" y="817563"/>
            <a:ext cx="211138" cy="173037"/>
          </a:xfrm>
          <a:prstGeom prst="parallelogram">
            <a:avLst>
              <a:gd name="adj" fmla="val 30505"/>
            </a:avLst>
          </a:prstGeom>
          <a:gradFill rotWithShape="0">
            <a:gsLst>
              <a:gs pos="0">
                <a:srgbClr val="66CCFF"/>
              </a:gs>
              <a:gs pos="100000">
                <a:srgbClr val="4C98BE"/>
              </a:gs>
            </a:gsLst>
            <a:path path="rect">
              <a:fillToRect r="100000" b="100000"/>
            </a:path>
          </a:gra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3" name="AutoShape 15"/>
          <p:cNvSpPr>
            <a:spLocks noChangeArrowheads="1"/>
          </p:cNvSpPr>
          <p:nvPr/>
        </p:nvSpPr>
        <p:spPr bwMode="auto">
          <a:xfrm>
            <a:off x="3932238" y="762000"/>
            <a:ext cx="458787" cy="400050"/>
          </a:xfrm>
          <a:prstGeom prst="homePlate">
            <a:avLst>
              <a:gd name="adj" fmla="val 28671"/>
            </a:avLst>
          </a:prstGeom>
          <a:gradFill rotWithShape="0">
            <a:gsLst>
              <a:gs pos="0">
                <a:srgbClr val="00FFFF"/>
              </a:gs>
              <a:gs pos="100000">
                <a:srgbClr val="00AFAF"/>
              </a:gs>
            </a:gsLst>
            <a:path path="rect">
              <a:fillToRect l="100000" b="10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2692400" y="717550"/>
            <a:ext cx="515938" cy="401638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8600A7"/>
              </a:gs>
            </a:gsLst>
            <a:path path="rect">
              <a:fillToRect r="100000" b="10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6105525" y="935038"/>
            <a:ext cx="344488" cy="268287"/>
          </a:xfrm>
          <a:prstGeom prst="ellipse">
            <a:avLst/>
          </a:prstGeom>
          <a:gradFill rotWithShape="0">
            <a:gsLst>
              <a:gs pos="0">
                <a:srgbClr val="CC00FF"/>
              </a:gs>
              <a:gs pos="100000">
                <a:srgbClr val="8600A7"/>
              </a:gs>
            </a:gsLst>
            <a:path path="rect">
              <a:fillToRect r="100000" b="100000"/>
            </a:path>
          </a:gradFill>
          <a:ln w="9525">
            <a:solidFill>
              <a:srgbClr val="CC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8146" name="AutoShape 18"/>
          <p:cNvSpPr>
            <a:spLocks noChangeArrowheads="1"/>
          </p:cNvSpPr>
          <p:nvPr/>
        </p:nvSpPr>
        <p:spPr bwMode="auto">
          <a:xfrm>
            <a:off x="6519863" y="754063"/>
            <a:ext cx="460375" cy="422275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FF00"/>
              </a:gs>
              <a:gs pos="100000">
                <a:srgbClr val="9898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03300" y="544513"/>
            <a:ext cx="7002463" cy="776287"/>
            <a:chOff x="632" y="346"/>
            <a:chExt cx="4411" cy="489"/>
          </a:xfrm>
        </p:grpSpPr>
        <p:sp>
          <p:nvSpPr>
            <p:cNvPr id="56342" name="Text Box 20"/>
            <p:cNvSpPr txBox="1">
              <a:spLocks noChangeArrowheads="1"/>
            </p:cNvSpPr>
            <p:nvPr/>
          </p:nvSpPr>
          <p:spPr bwMode="auto">
            <a:xfrm>
              <a:off x="4810" y="346"/>
              <a:ext cx="23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4400">
                  <a:solidFill>
                    <a:srgbClr val="000066"/>
                  </a:solidFill>
                  <a:latin typeface="Times" pitchFamily="18" charset="0"/>
                </a:rPr>
                <a:t>-</a:t>
              </a:r>
            </a:p>
          </p:txBody>
        </p:sp>
        <p:sp>
          <p:nvSpPr>
            <p:cNvPr id="56343" name="Text Box 21"/>
            <p:cNvSpPr txBox="1">
              <a:spLocks noChangeArrowheads="1"/>
            </p:cNvSpPr>
            <p:nvPr/>
          </p:nvSpPr>
          <p:spPr bwMode="auto">
            <a:xfrm>
              <a:off x="632" y="431"/>
              <a:ext cx="2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3600">
                  <a:solidFill>
                    <a:srgbClr val="000066"/>
                  </a:solidFill>
                  <a:latin typeface="Times" pitchFamily="18" charset="0"/>
                </a:rPr>
                <a:t>+</a:t>
              </a:r>
            </a:p>
          </p:txBody>
        </p:sp>
      </p:grp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4546600" y="985838"/>
            <a:ext cx="209550" cy="2286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B76E00"/>
              </a:gs>
            </a:gsLst>
            <a:path path="rect">
              <a:fillToRect r="100000" b="10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44538" y="1268413"/>
            <a:ext cx="706437" cy="5189537"/>
            <a:chOff x="469" y="882"/>
            <a:chExt cx="445" cy="3269"/>
          </a:xfrm>
        </p:grpSpPr>
        <p:sp>
          <p:nvSpPr>
            <p:cNvPr id="56340" name="Text Box 24"/>
            <p:cNvSpPr txBox="1">
              <a:spLocks noChangeArrowheads="1"/>
            </p:cNvSpPr>
            <p:nvPr/>
          </p:nvSpPr>
          <p:spPr bwMode="auto">
            <a:xfrm>
              <a:off x="478" y="882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1800">
                  <a:solidFill>
                    <a:srgbClr val="000066"/>
                  </a:solidFill>
                </a:rPr>
                <a:t>High</a:t>
              </a:r>
            </a:p>
            <a:p>
              <a:pPr algn="ctr" rtl="0"/>
              <a:r>
                <a:rPr lang="en-US" sz="1800">
                  <a:solidFill>
                    <a:srgbClr val="000066"/>
                  </a:solidFill>
                </a:rPr>
                <a:t>MW</a:t>
              </a:r>
            </a:p>
          </p:txBody>
        </p:sp>
        <p:sp>
          <p:nvSpPr>
            <p:cNvPr id="56341" name="Text Box 25"/>
            <p:cNvSpPr txBox="1">
              <a:spLocks noChangeArrowheads="1"/>
            </p:cNvSpPr>
            <p:nvPr/>
          </p:nvSpPr>
          <p:spPr bwMode="auto">
            <a:xfrm>
              <a:off x="469" y="3747"/>
              <a:ext cx="4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/>
              <a:r>
                <a:rPr lang="en-US" sz="1800">
                  <a:solidFill>
                    <a:srgbClr val="000066"/>
                  </a:solidFill>
                </a:rPr>
                <a:t>Low</a:t>
              </a:r>
            </a:p>
            <a:p>
              <a:pPr algn="ctr" rtl="0"/>
              <a:r>
                <a:rPr lang="en-US" sz="1800">
                  <a:solidFill>
                    <a:srgbClr val="000066"/>
                  </a:solidFill>
                </a:rPr>
                <a:t>MW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59687 -0.00139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-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54271 0.00277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33438 -0.00278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23542 -0.00278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8194 0.00185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38958 0.0032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2552 0.000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6 L 0.20382 -0.0004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7899 -0.0006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58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687 -0.00139 L -0.59861 0.60254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0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38 -0.00278 L -0.33455 0.14699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9 -0.03005 L -0.23837 0.71399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7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94 0.00185 L -0.38194 0.2226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-0.01873 L 0.02743 0.53595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7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58 0.00324 L 0.38958 0.27538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3 -0.00023 L 0.15313 0.18104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7.51445E-7 L 0.25 0.4615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71 0.00277 L 0.54097 0.65804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2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13 0.02128 L 0.25087 0.77064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7" grpId="0" animBg="1"/>
      <p:bldP spid="48137" grpId="1" animBg="1"/>
      <p:bldP spid="48137" grpId="2" animBg="1"/>
      <p:bldP spid="48139" grpId="0" animBg="1"/>
      <p:bldP spid="48139" grpId="1" animBg="1"/>
      <p:bldP spid="48139" grpId="2" animBg="1"/>
      <p:bldP spid="48140" grpId="0" animBg="1"/>
      <p:bldP spid="48140" grpId="1" animBg="1"/>
      <p:bldP spid="48140" grpId="2" animBg="1"/>
      <p:bldP spid="48141" grpId="0" animBg="1"/>
      <p:bldP spid="48141" grpId="1" animBg="1"/>
      <p:bldP spid="48141" grpId="2" animBg="1"/>
      <p:bldP spid="48142" grpId="0" animBg="1"/>
      <p:bldP spid="48142" grpId="1" animBg="1"/>
      <p:bldP spid="48142" grpId="2" animBg="1"/>
      <p:bldP spid="48143" grpId="0" animBg="1"/>
      <p:bldP spid="48143" grpId="1" animBg="1"/>
      <p:bldP spid="48143" grpId="2" animBg="1"/>
      <p:bldP spid="48144" grpId="0" animBg="1"/>
      <p:bldP spid="48144" grpId="1" animBg="1"/>
      <p:bldP spid="48144" grpId="2" animBg="1"/>
      <p:bldP spid="48145" grpId="0" animBg="1"/>
      <p:bldP spid="48145" grpId="1" animBg="1"/>
      <p:bldP spid="48145" grpId="2" animBg="1"/>
      <p:bldP spid="48146" grpId="0" animBg="1"/>
      <p:bldP spid="48146" grpId="1" animBg="1"/>
      <p:bldP spid="48146" grpId="2" animBg="1"/>
      <p:bldP spid="48150" grpId="0" animBg="1"/>
      <p:bldP spid="48150" grpId="1" animBg="1"/>
      <p:bldP spid="4815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8048625" y="1863631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3" name="AutoShape 3"/>
          <p:cNvSpPr>
            <a:spLocks noChangeArrowheads="1"/>
          </p:cNvSpPr>
          <p:nvPr/>
        </p:nvSpPr>
        <p:spPr bwMode="auto">
          <a:xfrm>
            <a:off x="5473700" y="2096993"/>
            <a:ext cx="109538" cy="138113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4" name="AutoShape 4"/>
          <p:cNvSpPr>
            <a:spLocks noChangeArrowheads="1"/>
          </p:cNvSpPr>
          <p:nvPr/>
        </p:nvSpPr>
        <p:spPr bwMode="auto">
          <a:xfrm>
            <a:off x="5646738" y="2274793"/>
            <a:ext cx="138112" cy="176213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5" name="AutoShape 5"/>
          <p:cNvSpPr>
            <a:spLocks noChangeArrowheads="1"/>
          </p:cNvSpPr>
          <p:nvPr/>
        </p:nvSpPr>
        <p:spPr bwMode="auto">
          <a:xfrm>
            <a:off x="5443538" y="2324006"/>
            <a:ext cx="171450" cy="209550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5621338" y="1968406"/>
            <a:ext cx="190500" cy="233362"/>
          </a:xfrm>
          <a:prstGeom prst="star16">
            <a:avLst>
              <a:gd name="adj" fmla="val 37500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AutoShape 7"/>
          <p:cNvSpPr>
            <a:spLocks noChangeArrowheads="1"/>
          </p:cNvSpPr>
          <p:nvPr/>
        </p:nvSpPr>
        <p:spPr bwMode="auto">
          <a:xfrm rot="17846493" flipV="1">
            <a:off x="2620169" y="2661350"/>
            <a:ext cx="282575" cy="604837"/>
          </a:xfrm>
          <a:prstGeom prst="lightningBolt">
            <a:avLst/>
          </a:prstGeom>
          <a:solidFill>
            <a:srgbClr val="CC9900"/>
          </a:solid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r>
              <a:rPr lang="en-US" sz="1800" b="0"/>
              <a:t> </a:t>
            </a: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1336675" y="2095406"/>
            <a:ext cx="314325" cy="3683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9" name="AutoShape 9"/>
          <p:cNvSpPr>
            <a:spLocks noChangeArrowheads="1"/>
          </p:cNvSpPr>
          <p:nvPr/>
        </p:nvSpPr>
        <p:spPr bwMode="auto">
          <a:xfrm>
            <a:off x="1011238" y="2163668"/>
            <a:ext cx="138112" cy="169863"/>
          </a:xfrm>
          <a:prstGeom prst="flowChartSummingJunction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577850" y="2139856"/>
            <a:ext cx="192088" cy="187325"/>
          </a:xfrm>
          <a:prstGeom prst="flowChartDelay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1792288" y="1479456"/>
            <a:ext cx="0" cy="660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1798638" y="2374806"/>
            <a:ext cx="0" cy="7620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2052638" y="1022256"/>
            <a:ext cx="1017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Ion</a:t>
            </a:r>
          </a:p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source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3397250" y="1020668"/>
            <a:ext cx="119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Mass</a:t>
            </a:r>
          </a:p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analyzer</a:t>
            </a:r>
          </a:p>
        </p:txBody>
      </p:sp>
      <p:sp>
        <p:nvSpPr>
          <p:cNvPr id="122897" name="Text Box 17"/>
          <p:cNvSpPr txBox="1">
            <a:spLocks noChangeArrowheads="1"/>
          </p:cNvSpPr>
          <p:nvPr/>
        </p:nvSpPr>
        <p:spPr bwMode="auto">
          <a:xfrm>
            <a:off x="5191125" y="1361981"/>
            <a:ext cx="62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CID</a:t>
            </a:r>
          </a:p>
        </p:txBody>
      </p:sp>
      <p:sp>
        <p:nvSpPr>
          <p:cNvPr id="122898" name="Text Box 18"/>
          <p:cNvSpPr txBox="1">
            <a:spLocks noChangeArrowheads="1"/>
          </p:cNvSpPr>
          <p:nvPr/>
        </p:nvSpPr>
        <p:spPr bwMode="auto">
          <a:xfrm>
            <a:off x="4229100" y="287804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>
                <a:solidFill>
                  <a:srgbClr val="000066"/>
                </a:solidFill>
                <a:latin typeface="Helvetica" pitchFamily="34" charset="0"/>
              </a:rPr>
              <a:t>Detector</a:t>
            </a:r>
          </a:p>
        </p:txBody>
      </p:sp>
      <p:sp>
        <p:nvSpPr>
          <p:cNvPr id="122899" name="Line 19"/>
          <p:cNvSpPr>
            <a:spLocks noChangeShapeType="1"/>
          </p:cNvSpPr>
          <p:nvPr/>
        </p:nvSpPr>
        <p:spPr bwMode="auto">
          <a:xfrm>
            <a:off x="4732338" y="1862043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6461125" y="1020668"/>
            <a:ext cx="119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Mass</a:t>
            </a:r>
          </a:p>
          <a:p>
            <a:pPr algn="ctr" rtl="0"/>
            <a:r>
              <a:rPr lang="en-US" sz="2000">
                <a:solidFill>
                  <a:srgbClr val="000066"/>
                </a:solidFill>
                <a:latin typeface="Helvetica" pitchFamily="34" charset="0"/>
              </a:rPr>
              <a:t>analyzer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7546975" y="2835181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>
                <a:solidFill>
                  <a:srgbClr val="000066"/>
                </a:solidFill>
                <a:latin typeface="Helvetica" pitchFamily="34" charset="0"/>
              </a:rPr>
              <a:t>Detector</a:t>
            </a:r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206478" y="-44244"/>
            <a:ext cx="756592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spc="-150" dirty="0" smtClean="0">
                <a:ln w="3175">
                  <a:noFill/>
                </a:ln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Basics of tandem mass spectrometry</a:t>
            </a:r>
            <a:endParaRPr lang="en-US" sz="3600" b="1" spc="-150" dirty="0">
              <a:ln w="3175">
                <a:noFill/>
              </a:ln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2906" name="Line 26"/>
          <p:cNvSpPr>
            <a:spLocks noChangeShapeType="1"/>
          </p:cNvSpPr>
          <p:nvPr/>
        </p:nvSpPr>
        <p:spPr bwMode="auto">
          <a:xfrm flipH="1" flipV="1">
            <a:off x="1309688" y="2025556"/>
            <a:ext cx="514350" cy="107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7" name="Line 27"/>
          <p:cNvSpPr>
            <a:spLocks noChangeShapeType="1"/>
          </p:cNvSpPr>
          <p:nvPr/>
        </p:nvSpPr>
        <p:spPr bwMode="auto">
          <a:xfrm flipH="1">
            <a:off x="1309688" y="2368456"/>
            <a:ext cx="501650" cy="101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1046401" y="2519268"/>
            <a:ext cx="6662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en-US" sz="1800" dirty="0"/>
              <a:t>HPLC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8100" y="3468593"/>
            <a:ext cx="2324100" cy="1624013"/>
            <a:chOff x="24" y="3054"/>
            <a:chExt cx="1464" cy="1023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4" y="3054"/>
              <a:ext cx="1464" cy="1023"/>
              <a:chOff x="0" y="136"/>
              <a:chExt cx="2930" cy="2183"/>
            </a:xfrm>
          </p:grpSpPr>
          <p:pic>
            <p:nvPicPr>
              <p:cNvPr id="122912" name="Picture 3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385" t="3166" r="49126" b="47643"/>
              <a:stretch>
                <a:fillRect/>
              </a:stretch>
            </p:blipFill>
            <p:spPr bwMode="auto">
              <a:xfrm>
                <a:off x="0" y="136"/>
                <a:ext cx="2930" cy="2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2913" name="Rectangle 33"/>
              <p:cNvSpPr>
                <a:spLocks noChangeArrowheads="1"/>
              </p:cNvSpPr>
              <p:nvPr/>
            </p:nvSpPr>
            <p:spPr bwMode="auto">
              <a:xfrm>
                <a:off x="1224" y="2007"/>
                <a:ext cx="56" cy="20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4" name="Rectangle 34"/>
              <p:cNvSpPr>
                <a:spLocks noChangeArrowheads="1"/>
              </p:cNvSpPr>
              <p:nvPr/>
            </p:nvSpPr>
            <p:spPr bwMode="auto">
              <a:xfrm>
                <a:off x="786" y="2199"/>
                <a:ext cx="1083" cy="12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15" name="Rectangle 35"/>
              <p:cNvSpPr>
                <a:spLocks noChangeArrowheads="1"/>
              </p:cNvSpPr>
              <p:nvPr/>
            </p:nvSpPr>
            <p:spPr bwMode="auto">
              <a:xfrm>
                <a:off x="1167" y="2139"/>
                <a:ext cx="2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16" name="Rectangle 36"/>
            <p:cNvSpPr>
              <a:spLocks noChangeArrowheads="1"/>
            </p:cNvSpPr>
            <p:nvPr/>
          </p:nvSpPr>
          <p:spPr bwMode="auto">
            <a:xfrm>
              <a:off x="44" y="3057"/>
              <a:ext cx="1436" cy="10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419350" y="3467006"/>
            <a:ext cx="2217738" cy="1603375"/>
            <a:chOff x="1524" y="3053"/>
            <a:chExt cx="1397" cy="1010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1529" y="3054"/>
              <a:ext cx="1392" cy="1009"/>
              <a:chOff x="22" y="2307"/>
              <a:chExt cx="3147" cy="2020"/>
            </a:xfrm>
          </p:grpSpPr>
          <p:pic>
            <p:nvPicPr>
              <p:cNvPr id="122919" name="Picture 3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53442" r="44945"/>
              <a:stretch>
                <a:fillRect/>
              </a:stretch>
            </p:blipFill>
            <p:spPr bwMode="auto">
              <a:xfrm>
                <a:off x="22" y="2312"/>
                <a:ext cx="3147" cy="2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2920" name="Rectangle 40"/>
              <p:cNvSpPr>
                <a:spLocks noChangeArrowheads="1"/>
              </p:cNvSpPr>
              <p:nvPr/>
            </p:nvSpPr>
            <p:spPr bwMode="auto">
              <a:xfrm>
                <a:off x="327" y="2307"/>
                <a:ext cx="341" cy="7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21" name="Rectangle 41"/>
              <p:cNvSpPr>
                <a:spLocks noChangeArrowheads="1"/>
              </p:cNvSpPr>
              <p:nvPr/>
            </p:nvSpPr>
            <p:spPr bwMode="auto">
              <a:xfrm rot="508316">
                <a:off x="2068" y="2349"/>
                <a:ext cx="871" cy="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22" name="Rectangle 42"/>
            <p:cNvSpPr>
              <a:spLocks noChangeArrowheads="1"/>
            </p:cNvSpPr>
            <p:nvPr/>
          </p:nvSpPr>
          <p:spPr bwMode="auto">
            <a:xfrm>
              <a:off x="1524" y="3053"/>
              <a:ext cx="1392" cy="10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692650" y="3467006"/>
            <a:ext cx="2184400" cy="1636712"/>
            <a:chOff x="2956" y="3053"/>
            <a:chExt cx="1376" cy="1031"/>
          </a:xfrm>
        </p:grpSpPr>
        <p:pic>
          <p:nvPicPr>
            <p:cNvPr id="122924" name="Picture 44"/>
            <p:cNvPicPr>
              <a:picLocks noChangeAspect="1" noChangeArrowheads="1"/>
            </p:cNvPicPr>
            <p:nvPr/>
          </p:nvPicPr>
          <p:blipFill>
            <a:blip r:embed="rId2" cstate="print"/>
            <a:srcRect l="63016" t="9081" r="4951" b="59035"/>
            <a:stretch>
              <a:fillRect/>
            </a:stretch>
          </p:blipFill>
          <p:spPr bwMode="auto">
            <a:xfrm>
              <a:off x="2959" y="3054"/>
              <a:ext cx="1367" cy="1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925" name="Rectangle 45"/>
            <p:cNvSpPr>
              <a:spLocks noChangeArrowheads="1"/>
            </p:cNvSpPr>
            <p:nvPr/>
          </p:nvSpPr>
          <p:spPr bwMode="auto">
            <a:xfrm>
              <a:off x="2956" y="3053"/>
              <a:ext cx="1376" cy="10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26" name="AutoShape 46" descr="Dark upward diagonal"/>
          <p:cNvSpPr>
            <a:spLocks noChangeArrowheads="1"/>
          </p:cNvSpPr>
          <p:nvPr/>
        </p:nvSpPr>
        <p:spPr bwMode="auto">
          <a:xfrm>
            <a:off x="420688" y="2025556"/>
            <a:ext cx="228600" cy="247650"/>
          </a:xfrm>
          <a:prstGeom prst="diamond">
            <a:avLst/>
          </a:prstGeom>
          <a:pattFill prst="dkUpDiag">
            <a:fgClr>
              <a:srgbClr val="CC66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2363" dir="842175" sx="125000" sy="125000" algn="b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7" name="AutoShape 47" descr="Dark upward diagonal"/>
          <p:cNvSpPr>
            <a:spLocks noChangeArrowheads="1"/>
          </p:cNvSpPr>
          <p:nvPr/>
        </p:nvSpPr>
        <p:spPr bwMode="auto">
          <a:xfrm>
            <a:off x="928688" y="1955706"/>
            <a:ext cx="285750" cy="171450"/>
          </a:xfrm>
          <a:prstGeom prst="diamond">
            <a:avLst/>
          </a:prstGeom>
          <a:pattFill prst="dkUpDiag">
            <a:fgClr>
              <a:srgbClr val="CC6600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52363" dir="842175" sx="125000" sy="125000" algn="br" rotWithShape="0">
              <a:srgbClr val="6633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8" name="AutoShape 48" descr="Trellis"/>
          <p:cNvSpPr>
            <a:spLocks noChangeArrowheads="1"/>
          </p:cNvSpPr>
          <p:nvPr/>
        </p:nvSpPr>
        <p:spPr bwMode="auto">
          <a:xfrm>
            <a:off x="509588" y="1901731"/>
            <a:ext cx="190500" cy="79375"/>
          </a:xfrm>
          <a:prstGeom prst="flowChartDisplay">
            <a:avLst/>
          </a:prstGeom>
          <a:pattFill prst="trellis">
            <a:fgClr>
              <a:srgbClr val="0066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29" name="Oval 49" descr="Narrow horizontal"/>
          <p:cNvSpPr>
            <a:spLocks noChangeArrowheads="1"/>
          </p:cNvSpPr>
          <p:nvPr/>
        </p:nvSpPr>
        <p:spPr bwMode="auto">
          <a:xfrm>
            <a:off x="839788" y="2287493"/>
            <a:ext cx="152400" cy="144463"/>
          </a:xfrm>
          <a:prstGeom prst="ellipse">
            <a:avLst/>
          </a:prstGeom>
          <a:pattFill prst="narHorz">
            <a:fgClr>
              <a:srgbClr val="333399"/>
            </a:fgClr>
            <a:bgClr>
              <a:srgbClr val="FFFFFF"/>
            </a:bgClr>
          </a:pattFill>
          <a:ln w="9525" algn="ctr">
            <a:round/>
            <a:headEnd/>
            <a:tailEnd/>
          </a:ln>
          <a:effectLst/>
          <a:scene3d>
            <a:camera prst="legacyPerspectiveTopRight">
              <a:rot lat="0" lon="209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0" name="AutoShape 50" descr="Trellis"/>
          <p:cNvSpPr>
            <a:spLocks noChangeArrowheads="1"/>
          </p:cNvSpPr>
          <p:nvPr/>
        </p:nvSpPr>
        <p:spPr bwMode="auto">
          <a:xfrm>
            <a:off x="547688" y="2358931"/>
            <a:ext cx="228600" cy="136525"/>
          </a:xfrm>
          <a:prstGeom prst="flowChartDisplay">
            <a:avLst/>
          </a:prstGeom>
          <a:pattFill prst="trellis">
            <a:fgClr>
              <a:srgbClr val="0066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miter lim="800000"/>
            <a:headEnd/>
            <a:tailEnd/>
          </a:ln>
          <a:effectLst/>
          <a:scene3d>
            <a:camera prst="legacyPerspectiveTop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1" name="Oval 51" descr="Narrow horizontal"/>
          <p:cNvSpPr>
            <a:spLocks noChangeArrowheads="1"/>
          </p:cNvSpPr>
          <p:nvPr/>
        </p:nvSpPr>
        <p:spPr bwMode="auto">
          <a:xfrm>
            <a:off x="744538" y="1963643"/>
            <a:ext cx="228600" cy="201613"/>
          </a:xfrm>
          <a:prstGeom prst="ellipse">
            <a:avLst/>
          </a:prstGeom>
          <a:pattFill prst="narHorz">
            <a:fgClr>
              <a:srgbClr val="333399"/>
            </a:fgClr>
            <a:bgClr>
              <a:srgbClr val="FFFFFF"/>
            </a:bgClr>
          </a:pattFill>
          <a:ln w="9525" algn="ctr">
            <a:round/>
            <a:headEnd/>
            <a:tailEnd/>
          </a:ln>
          <a:effectLst/>
          <a:scene3d>
            <a:camera prst="legacyPerspectiveTopRight">
              <a:rot lat="0" lon="209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33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931025" y="3460656"/>
            <a:ext cx="2155825" cy="1646237"/>
            <a:chOff x="4366" y="3049"/>
            <a:chExt cx="1358" cy="1037"/>
          </a:xfrm>
        </p:grpSpPr>
        <p:pic>
          <p:nvPicPr>
            <p:cNvPr id="122933" name="Picture 53"/>
            <p:cNvPicPr>
              <a:picLocks noChangeAspect="1" noChangeArrowheads="1"/>
            </p:cNvPicPr>
            <p:nvPr/>
          </p:nvPicPr>
          <p:blipFill>
            <a:blip r:embed="rId2" cstate="print"/>
            <a:srcRect l="55669" t="52380" b="3073"/>
            <a:stretch>
              <a:fillRect/>
            </a:stretch>
          </p:blipFill>
          <p:spPr bwMode="auto">
            <a:xfrm>
              <a:off x="4366" y="3054"/>
              <a:ext cx="1358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2934" name="Rectangle 54"/>
            <p:cNvSpPr>
              <a:spLocks noChangeArrowheads="1"/>
            </p:cNvSpPr>
            <p:nvPr/>
          </p:nvSpPr>
          <p:spPr bwMode="auto">
            <a:xfrm>
              <a:off x="4372" y="3049"/>
              <a:ext cx="1340" cy="10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35" name="Rectangle 55"/>
          <p:cNvSpPr>
            <a:spLocks noChangeArrowheads="1"/>
          </p:cNvSpPr>
          <p:nvPr/>
        </p:nvSpPr>
        <p:spPr bwMode="auto">
          <a:xfrm>
            <a:off x="1984375" y="1938243"/>
            <a:ext cx="1001713" cy="765175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6" name="Rectangle 56"/>
          <p:cNvSpPr>
            <a:spLocks noChangeArrowheads="1"/>
          </p:cNvSpPr>
          <p:nvPr/>
        </p:nvSpPr>
        <p:spPr bwMode="auto">
          <a:xfrm>
            <a:off x="3305175" y="1938243"/>
            <a:ext cx="1001713" cy="765175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7" name="Rectangle 57"/>
          <p:cNvSpPr>
            <a:spLocks noChangeArrowheads="1"/>
          </p:cNvSpPr>
          <p:nvPr/>
        </p:nvSpPr>
        <p:spPr bwMode="auto">
          <a:xfrm>
            <a:off x="4906963" y="1938243"/>
            <a:ext cx="1001712" cy="765175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38" name="Rectangle 58"/>
          <p:cNvSpPr>
            <a:spLocks noChangeArrowheads="1"/>
          </p:cNvSpPr>
          <p:nvPr/>
        </p:nvSpPr>
        <p:spPr bwMode="auto">
          <a:xfrm>
            <a:off x="6462713" y="1938243"/>
            <a:ext cx="1001712" cy="765175"/>
          </a:xfrm>
          <a:prstGeom prst="rect">
            <a:avLst/>
          </a:prstGeom>
          <a:solidFill>
            <a:srgbClr val="CCECFF">
              <a:alpha val="50000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cxnSp>
        <p:nvCxnSpPr>
          <p:cNvPr id="55" name="Shape 54"/>
          <p:cNvCxnSpPr>
            <a:stCxn id="122934" idx="2"/>
          </p:cNvCxnSpPr>
          <p:nvPr/>
        </p:nvCxnSpPr>
        <p:spPr>
          <a:xfrm rot="5400000">
            <a:off x="6616347" y="4718003"/>
            <a:ext cx="1010051" cy="1765607"/>
          </a:xfrm>
          <a:prstGeom prst="bentConnector2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clipartlord.com/wp-content/uploads/2013/12/desktop-computer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234" y="5420064"/>
            <a:ext cx="1507203" cy="1231457"/>
          </a:xfrm>
          <a:prstGeom prst="rect">
            <a:avLst/>
          </a:prstGeom>
          <a:noFill/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3554361" y="6061587"/>
            <a:ext cx="1032387" cy="2949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90907" y="5722373"/>
            <a:ext cx="1743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/>
              <a:t>Protein </a:t>
            </a:r>
          </a:p>
          <a:p>
            <a:pPr algn="ctr"/>
            <a:r>
              <a:rPr lang="en-US" sz="2200" b="1" dirty="0" smtClean="0"/>
              <a:t>identification</a:t>
            </a:r>
            <a:endParaRPr lang="en-US" sz="2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18611 -0.013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9792 0.004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4236 0.019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228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228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59 -0.01389 L 0.39531 0.0425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2 0.00463 L 0.44306 0.0120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36 0.01945 L 0.35278 -0.0314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78 -0.03148 L 0.41736 -0.01203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138 L 0.27448 -0.0245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0.24792 0.01574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4.07407E-6 L 0.27066 0.0354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4861 0.01482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2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2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2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44896 -0.00695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-0.00578 L 0.81042 0.0143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25 0.01297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2152 0.0838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44 0.08333 L 0.78246 0.0791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6000"/>
                            </p:stCondLst>
                            <p:childTnLst>
                              <p:par>
                                <p:cTn id="19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116 L 0.39896 0.02893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931 0.02963 L 0.75972 0.03588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45833 0.00648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44445 -0.0537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3" grpId="0" animBg="1"/>
      <p:bldP spid="122883" grpId="1" animBg="1"/>
      <p:bldP spid="122883" grpId="2" animBg="1"/>
      <p:bldP spid="122884" grpId="0" animBg="1"/>
      <p:bldP spid="122884" grpId="1" animBg="1"/>
      <p:bldP spid="122884" grpId="2" animBg="1"/>
      <p:bldP spid="122885" grpId="0" animBg="1"/>
      <p:bldP spid="122885" grpId="1" animBg="1"/>
      <p:bldP spid="122885" grpId="2" animBg="1"/>
      <p:bldP spid="122886" grpId="0" animBg="1"/>
      <p:bldP spid="122886" grpId="1" animBg="1"/>
      <p:bldP spid="122886" grpId="2" animBg="1"/>
      <p:bldP spid="122887" grpId="0" animBg="1"/>
      <p:bldP spid="122887" grpId="1" animBg="1"/>
      <p:bldP spid="122887" grpId="2" animBg="1"/>
      <p:bldP spid="122888" grpId="0" animBg="1"/>
      <p:bldP spid="122888" grpId="1" animBg="1"/>
      <p:bldP spid="122888" grpId="2" animBg="1"/>
      <p:bldP spid="122888" grpId="3" animBg="1"/>
      <p:bldP spid="122888" grpId="4" animBg="1"/>
      <p:bldP spid="122889" grpId="0" animBg="1"/>
      <p:bldP spid="122889" grpId="1" animBg="1"/>
      <p:bldP spid="122889" grpId="2" animBg="1"/>
      <p:bldP spid="122889" grpId="3" animBg="1"/>
      <p:bldP spid="122890" grpId="0" animBg="1"/>
      <p:bldP spid="122890" grpId="1" animBg="1"/>
      <p:bldP spid="122890" grpId="2" animBg="1"/>
      <p:bldP spid="122890" grpId="3" animBg="1"/>
      <p:bldP spid="122897" grpId="0"/>
      <p:bldP spid="122900" grpId="0"/>
      <p:bldP spid="122901" grpId="0"/>
      <p:bldP spid="122906" grpId="0" animBg="1"/>
      <p:bldP spid="122907" grpId="0" animBg="1"/>
      <p:bldP spid="122908" grpId="0"/>
      <p:bldP spid="122926" grpId="0" animBg="1"/>
      <p:bldP spid="122926" grpId="1" animBg="1"/>
      <p:bldP spid="122927" grpId="0" animBg="1"/>
      <p:bldP spid="122927" grpId="1" animBg="1"/>
      <p:bldP spid="122927" grpId="2" animBg="1"/>
      <p:bldP spid="122928" grpId="0" animBg="1"/>
      <p:bldP spid="122928" grpId="1" animBg="1"/>
      <p:bldP spid="122928" grpId="2" animBg="1"/>
      <p:bldP spid="122929" grpId="0" animBg="1"/>
      <p:bldP spid="122929" grpId="1" animBg="1"/>
      <p:bldP spid="122930" grpId="0" animBg="1"/>
      <p:bldP spid="122930" grpId="1" animBg="1"/>
      <p:bldP spid="122931" grpId="0" animBg="1"/>
      <p:bldP spid="122931" grpId="1" animBg="1"/>
      <p:bldP spid="122931" grpId="2" animBg="1"/>
      <p:bldP spid="122937" grpId="0" animBg="1"/>
      <p:bldP spid="122937" grpId="1" animBg="1"/>
      <p:bldP spid="1229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sz="3600" dirty="0">
                <a:latin typeface="Arial Narrow" pitchFamily="34" charset="0"/>
              </a:rPr>
              <a:t>Types of protein microarrays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601663" y="2125997"/>
            <a:ext cx="2051050" cy="822325"/>
            <a:chOff x="336" y="1508"/>
            <a:chExt cx="1292" cy="518"/>
          </a:xfrm>
        </p:grpSpPr>
        <p:sp>
          <p:nvSpPr>
            <p:cNvPr id="102430" name="AutoShape 30"/>
            <p:cNvSpPr>
              <a:spLocks noChangeArrowheads="1"/>
            </p:cNvSpPr>
            <p:nvPr/>
          </p:nvSpPr>
          <p:spPr bwMode="auto">
            <a:xfrm>
              <a:off x="336" y="1828"/>
              <a:ext cx="1292" cy="171"/>
            </a:xfrm>
            <a:prstGeom prst="parallelogram">
              <a:avLst>
                <a:gd name="adj" fmla="val 188889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9216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2363" dir="842175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1" name="Text Box 31"/>
            <p:cNvSpPr txBox="1">
              <a:spLocks noChangeArrowheads="1"/>
            </p:cNvSpPr>
            <p:nvPr/>
          </p:nvSpPr>
          <p:spPr bwMode="auto">
            <a:xfrm>
              <a:off x="1060" y="1614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32" name="AutoShape 32"/>
            <p:cNvSpPr>
              <a:spLocks noChangeArrowheads="1"/>
            </p:cNvSpPr>
            <p:nvPr/>
          </p:nvSpPr>
          <p:spPr bwMode="auto">
            <a:xfrm rot="10800000" flipH="1">
              <a:off x="651" y="1625"/>
              <a:ext cx="163" cy="15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Oval 33"/>
            <p:cNvSpPr>
              <a:spLocks noChangeArrowheads="1"/>
            </p:cNvSpPr>
            <p:nvPr/>
          </p:nvSpPr>
          <p:spPr bwMode="auto">
            <a:xfrm flipH="1">
              <a:off x="1152" y="1631"/>
              <a:ext cx="113" cy="113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gamma/>
                    <a:tint val="28627"/>
                    <a:invGamma/>
                  </a:srgbClr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4" name="Text Box 34"/>
            <p:cNvSpPr txBox="1">
              <a:spLocks noChangeArrowheads="1"/>
            </p:cNvSpPr>
            <p:nvPr/>
          </p:nvSpPr>
          <p:spPr bwMode="auto">
            <a:xfrm>
              <a:off x="580" y="1622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35" name="AutoShape 35"/>
            <p:cNvSpPr>
              <a:spLocks noChangeArrowheads="1"/>
            </p:cNvSpPr>
            <p:nvPr/>
          </p:nvSpPr>
          <p:spPr bwMode="auto">
            <a:xfrm>
              <a:off x="539" y="1508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82353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AutoShape 36"/>
            <p:cNvSpPr>
              <a:spLocks noChangeArrowheads="1"/>
            </p:cNvSpPr>
            <p:nvPr/>
          </p:nvSpPr>
          <p:spPr bwMode="auto">
            <a:xfrm>
              <a:off x="1071" y="1520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44" name="Text Box 44"/>
          <p:cNvSpPr txBox="1">
            <a:spLocks noChangeArrowheads="1"/>
          </p:cNvSpPr>
          <p:nvPr/>
        </p:nvSpPr>
        <p:spPr bwMode="auto">
          <a:xfrm rot="-1046831">
            <a:off x="6148388" y="4221497"/>
            <a:ext cx="560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>
                <a:solidFill>
                  <a:schemeClr val="accent2"/>
                </a:solidFill>
              </a:rPr>
              <a:t>ADP</a:t>
            </a:r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5313363" y="4492960"/>
            <a:ext cx="2174875" cy="912812"/>
            <a:chOff x="3355" y="2969"/>
            <a:chExt cx="1370" cy="575"/>
          </a:xfrm>
        </p:grpSpPr>
        <p:sp>
          <p:nvSpPr>
            <p:cNvPr id="102479" name="AutoShape 79"/>
            <p:cNvSpPr>
              <a:spLocks noChangeArrowheads="1"/>
            </p:cNvSpPr>
            <p:nvPr/>
          </p:nvSpPr>
          <p:spPr bwMode="auto">
            <a:xfrm>
              <a:off x="3433" y="3283"/>
              <a:ext cx="1292" cy="261"/>
            </a:xfrm>
            <a:prstGeom prst="parallelogram">
              <a:avLst>
                <a:gd name="adj" fmla="val 123755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9216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2363" dir="842175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Freeform 39"/>
            <p:cNvSpPr>
              <a:spLocks/>
            </p:cNvSpPr>
            <p:nvPr/>
          </p:nvSpPr>
          <p:spPr bwMode="auto">
            <a:xfrm>
              <a:off x="3746" y="3175"/>
              <a:ext cx="218" cy="292"/>
            </a:xfrm>
            <a:custGeom>
              <a:avLst/>
              <a:gdLst/>
              <a:ahLst/>
              <a:cxnLst>
                <a:cxn ang="0">
                  <a:pos x="20" y="192"/>
                </a:cxn>
                <a:cxn ang="0">
                  <a:pos x="68" y="168"/>
                </a:cxn>
                <a:cxn ang="0">
                  <a:pos x="28" y="116"/>
                </a:cxn>
                <a:cxn ang="0">
                  <a:pos x="0" y="84"/>
                </a:cxn>
                <a:cxn ang="0">
                  <a:pos x="40" y="88"/>
                </a:cxn>
                <a:cxn ang="0">
                  <a:pos x="88" y="16"/>
                </a:cxn>
                <a:cxn ang="0">
                  <a:pos x="64" y="12"/>
                </a:cxn>
                <a:cxn ang="0">
                  <a:pos x="56" y="0"/>
                </a:cxn>
              </a:cxnLst>
              <a:rect l="0" t="0" r="r" b="b"/>
              <a:pathLst>
                <a:path w="114" h="192">
                  <a:moveTo>
                    <a:pt x="20" y="192"/>
                  </a:moveTo>
                  <a:cubicBezTo>
                    <a:pt x="35" y="172"/>
                    <a:pt x="45" y="176"/>
                    <a:pt x="68" y="168"/>
                  </a:cubicBezTo>
                  <a:cubicBezTo>
                    <a:pt x="55" y="149"/>
                    <a:pt x="44" y="132"/>
                    <a:pt x="28" y="116"/>
                  </a:cubicBezTo>
                  <a:cubicBezTo>
                    <a:pt x="18" y="86"/>
                    <a:pt x="37" y="77"/>
                    <a:pt x="0" y="84"/>
                  </a:cubicBezTo>
                  <a:cubicBezTo>
                    <a:pt x="5" y="99"/>
                    <a:pt x="9" y="123"/>
                    <a:pt x="40" y="88"/>
                  </a:cubicBezTo>
                  <a:cubicBezTo>
                    <a:pt x="114" y="5"/>
                    <a:pt x="39" y="28"/>
                    <a:pt x="88" y="16"/>
                  </a:cubicBezTo>
                  <a:cubicBezTo>
                    <a:pt x="80" y="15"/>
                    <a:pt x="71" y="16"/>
                    <a:pt x="64" y="12"/>
                  </a:cubicBezTo>
                  <a:cubicBezTo>
                    <a:pt x="60" y="10"/>
                    <a:pt x="56" y="0"/>
                    <a:pt x="56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20006097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1" name="AutoShape 41"/>
            <p:cNvSpPr>
              <a:spLocks noChangeArrowheads="1"/>
            </p:cNvSpPr>
            <p:nvPr/>
          </p:nvSpPr>
          <p:spPr bwMode="auto">
            <a:xfrm rot="-1046831">
              <a:off x="3467" y="3040"/>
              <a:ext cx="760" cy="112"/>
            </a:xfrm>
            <a:prstGeom prst="curvedUpArrow">
              <a:avLst>
                <a:gd name="adj1" fmla="val 135714"/>
                <a:gd name="adj2" fmla="val 271429"/>
                <a:gd name="adj3" fmla="val 33333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2" name="Text Box 42"/>
            <p:cNvSpPr txBox="1">
              <a:spLocks noChangeArrowheads="1"/>
            </p:cNvSpPr>
            <p:nvPr/>
          </p:nvSpPr>
          <p:spPr bwMode="auto">
            <a:xfrm rot="-1046831">
              <a:off x="3695" y="2984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accent2"/>
                  </a:solidFill>
                </a:rPr>
                <a:t>E</a:t>
              </a:r>
            </a:p>
          </p:txBody>
        </p:sp>
        <p:sp>
          <p:nvSpPr>
            <p:cNvPr id="102443" name="Text Box 43"/>
            <p:cNvSpPr txBox="1">
              <a:spLocks noChangeArrowheads="1"/>
            </p:cNvSpPr>
            <p:nvPr/>
          </p:nvSpPr>
          <p:spPr bwMode="auto">
            <a:xfrm rot="-1046831">
              <a:off x="3355" y="2969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>
                  <a:solidFill>
                    <a:schemeClr val="accent2"/>
                  </a:solidFill>
                </a:rPr>
                <a:t>ATP</a:t>
              </a:r>
            </a:p>
          </p:txBody>
        </p:sp>
        <p:sp>
          <p:nvSpPr>
            <p:cNvPr id="102445" name="Freeform 45"/>
            <p:cNvSpPr>
              <a:spLocks/>
            </p:cNvSpPr>
            <p:nvPr/>
          </p:nvSpPr>
          <p:spPr bwMode="auto">
            <a:xfrm>
              <a:off x="4228" y="3095"/>
              <a:ext cx="228" cy="388"/>
            </a:xfrm>
            <a:custGeom>
              <a:avLst/>
              <a:gdLst/>
              <a:ahLst/>
              <a:cxnLst>
                <a:cxn ang="0">
                  <a:pos x="88" y="292"/>
                </a:cxn>
                <a:cxn ang="0">
                  <a:pos x="72" y="260"/>
                </a:cxn>
                <a:cxn ang="0">
                  <a:pos x="24" y="212"/>
                </a:cxn>
                <a:cxn ang="0">
                  <a:pos x="0" y="160"/>
                </a:cxn>
                <a:cxn ang="0">
                  <a:pos x="8" y="136"/>
                </a:cxn>
                <a:cxn ang="0">
                  <a:pos x="40" y="132"/>
                </a:cxn>
                <a:cxn ang="0">
                  <a:pos x="92" y="116"/>
                </a:cxn>
                <a:cxn ang="0">
                  <a:pos x="144" y="160"/>
                </a:cxn>
                <a:cxn ang="0">
                  <a:pos x="28" y="140"/>
                </a:cxn>
                <a:cxn ang="0">
                  <a:pos x="80" y="112"/>
                </a:cxn>
                <a:cxn ang="0">
                  <a:pos x="32" y="52"/>
                </a:cxn>
                <a:cxn ang="0">
                  <a:pos x="48" y="0"/>
                </a:cxn>
              </a:cxnLst>
              <a:rect l="0" t="0" r="r" b="b"/>
              <a:pathLst>
                <a:path w="144" h="292">
                  <a:moveTo>
                    <a:pt x="88" y="292"/>
                  </a:moveTo>
                  <a:cubicBezTo>
                    <a:pt x="83" y="281"/>
                    <a:pt x="79" y="269"/>
                    <a:pt x="72" y="260"/>
                  </a:cubicBezTo>
                  <a:cubicBezTo>
                    <a:pt x="58" y="242"/>
                    <a:pt x="24" y="212"/>
                    <a:pt x="24" y="212"/>
                  </a:cubicBezTo>
                  <a:cubicBezTo>
                    <a:pt x="17" y="191"/>
                    <a:pt x="5" y="181"/>
                    <a:pt x="0" y="160"/>
                  </a:cubicBezTo>
                  <a:cubicBezTo>
                    <a:pt x="3" y="152"/>
                    <a:pt x="1" y="141"/>
                    <a:pt x="8" y="136"/>
                  </a:cubicBezTo>
                  <a:cubicBezTo>
                    <a:pt x="17" y="130"/>
                    <a:pt x="30" y="134"/>
                    <a:pt x="40" y="132"/>
                  </a:cubicBezTo>
                  <a:cubicBezTo>
                    <a:pt x="58" y="128"/>
                    <a:pt x="74" y="120"/>
                    <a:pt x="92" y="116"/>
                  </a:cubicBezTo>
                  <a:cubicBezTo>
                    <a:pt x="115" y="156"/>
                    <a:pt x="111" y="138"/>
                    <a:pt x="144" y="160"/>
                  </a:cubicBezTo>
                  <a:cubicBezTo>
                    <a:pt x="98" y="168"/>
                    <a:pt x="65" y="165"/>
                    <a:pt x="28" y="140"/>
                  </a:cubicBezTo>
                  <a:cubicBezTo>
                    <a:pt x="35" y="113"/>
                    <a:pt x="55" y="116"/>
                    <a:pt x="80" y="112"/>
                  </a:cubicBezTo>
                  <a:cubicBezTo>
                    <a:pt x="102" y="68"/>
                    <a:pt x="67" y="58"/>
                    <a:pt x="32" y="52"/>
                  </a:cubicBezTo>
                  <a:cubicBezTo>
                    <a:pt x="5" y="25"/>
                    <a:pt x="30" y="18"/>
                    <a:pt x="48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>
              <a:outerShdw dist="254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46" name="Text Box 46"/>
            <p:cNvSpPr txBox="1">
              <a:spLocks noChangeArrowheads="1"/>
            </p:cNvSpPr>
            <p:nvPr/>
          </p:nvSpPr>
          <p:spPr bwMode="auto">
            <a:xfrm rot="-1326711">
              <a:off x="4308" y="3057"/>
              <a:ext cx="2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-P</a:t>
              </a:r>
            </a:p>
          </p:txBody>
        </p:sp>
        <p:sp>
          <p:nvSpPr>
            <p:cNvPr id="102447" name="Text Box 47"/>
            <p:cNvSpPr txBox="1">
              <a:spLocks noChangeArrowheads="1"/>
            </p:cNvSpPr>
            <p:nvPr/>
          </p:nvSpPr>
          <p:spPr bwMode="auto">
            <a:xfrm rot="909226">
              <a:off x="3777" y="3222"/>
              <a:ext cx="2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14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-P</a:t>
              </a:r>
            </a:p>
          </p:txBody>
        </p:sp>
      </p:grpSp>
      <p:sp>
        <p:nvSpPr>
          <p:cNvPr id="102456" name="Text Box 56"/>
          <p:cNvSpPr txBox="1">
            <a:spLocks noChangeArrowheads="1"/>
          </p:cNvSpPr>
          <p:nvPr/>
        </p:nvSpPr>
        <p:spPr bwMode="auto">
          <a:xfrm>
            <a:off x="3075114" y="1263161"/>
            <a:ext cx="3125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solidFill>
                  <a:srgbClr val="000066"/>
                </a:solidFill>
              </a:rPr>
              <a:t>Expression microarrays</a:t>
            </a:r>
          </a:p>
        </p:txBody>
      </p:sp>
      <p:sp>
        <p:nvSpPr>
          <p:cNvPr id="102457" name="Text Box 57"/>
          <p:cNvSpPr txBox="1">
            <a:spLocks noChangeArrowheads="1"/>
          </p:cNvSpPr>
          <p:nvPr/>
        </p:nvSpPr>
        <p:spPr bwMode="auto">
          <a:xfrm>
            <a:off x="3090214" y="3856744"/>
            <a:ext cx="3095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400" b="1" dirty="0">
                <a:solidFill>
                  <a:srgbClr val="000066"/>
                </a:solidFill>
              </a:rPr>
              <a:t>Functional microarrays</a:t>
            </a:r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-31750" y="3678572"/>
            <a:ext cx="9144000" cy="0"/>
          </a:xfrm>
          <a:prstGeom prst="line">
            <a:avLst/>
          </a:prstGeom>
          <a:noFill/>
          <a:ln w="76200" cmpd="tri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3475038" y="1851360"/>
            <a:ext cx="2051050" cy="1096962"/>
            <a:chOff x="2248" y="1317"/>
            <a:chExt cx="1292" cy="691"/>
          </a:xfrm>
        </p:grpSpPr>
        <p:sp>
          <p:nvSpPr>
            <p:cNvPr id="102408" name="Text Box 8"/>
            <p:cNvSpPr txBox="1">
              <a:spLocks noChangeArrowheads="1"/>
            </p:cNvSpPr>
            <p:nvPr/>
          </p:nvSpPr>
          <p:spPr bwMode="auto">
            <a:xfrm flipH="1" flipV="1">
              <a:off x="2980" y="1317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13" name="Text Box 13"/>
            <p:cNvSpPr txBox="1">
              <a:spLocks noChangeArrowheads="1"/>
            </p:cNvSpPr>
            <p:nvPr/>
          </p:nvSpPr>
          <p:spPr bwMode="auto">
            <a:xfrm flipH="1" flipV="1">
              <a:off x="2494" y="1321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59" name="AutoShape 59"/>
            <p:cNvSpPr>
              <a:spLocks noChangeArrowheads="1"/>
            </p:cNvSpPr>
            <p:nvPr/>
          </p:nvSpPr>
          <p:spPr bwMode="auto">
            <a:xfrm>
              <a:off x="2248" y="1810"/>
              <a:ext cx="1292" cy="171"/>
            </a:xfrm>
            <a:prstGeom prst="parallelogram">
              <a:avLst>
                <a:gd name="adj" fmla="val 188889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9216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2363" dir="842175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0" name="Text Box 60"/>
            <p:cNvSpPr txBox="1">
              <a:spLocks noChangeArrowheads="1"/>
            </p:cNvSpPr>
            <p:nvPr/>
          </p:nvSpPr>
          <p:spPr bwMode="auto">
            <a:xfrm>
              <a:off x="2972" y="1596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61" name="AutoShape 61"/>
            <p:cNvSpPr>
              <a:spLocks noChangeArrowheads="1"/>
            </p:cNvSpPr>
            <p:nvPr/>
          </p:nvSpPr>
          <p:spPr bwMode="auto">
            <a:xfrm rot="10800000" flipH="1">
              <a:off x="2563" y="1607"/>
              <a:ext cx="163" cy="15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2" name="Oval 62"/>
            <p:cNvSpPr>
              <a:spLocks noChangeArrowheads="1"/>
            </p:cNvSpPr>
            <p:nvPr/>
          </p:nvSpPr>
          <p:spPr bwMode="auto">
            <a:xfrm flipH="1">
              <a:off x="3064" y="1613"/>
              <a:ext cx="113" cy="113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gamma/>
                    <a:tint val="28627"/>
                    <a:invGamma/>
                  </a:srgbClr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3" name="Text Box 63"/>
            <p:cNvSpPr txBox="1">
              <a:spLocks noChangeArrowheads="1"/>
            </p:cNvSpPr>
            <p:nvPr/>
          </p:nvSpPr>
          <p:spPr bwMode="auto">
            <a:xfrm>
              <a:off x="2492" y="1604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</p:grpSp>
      <p:sp>
        <p:nvSpPr>
          <p:cNvPr id="102466" name="AutoShape 66"/>
          <p:cNvSpPr>
            <a:spLocks noChangeArrowheads="1"/>
          </p:cNvSpPr>
          <p:nvPr/>
        </p:nvSpPr>
        <p:spPr bwMode="auto">
          <a:xfrm>
            <a:off x="4005263" y="1840247"/>
            <a:ext cx="230187" cy="261938"/>
          </a:xfrm>
          <a:prstGeom prst="irregularSeal2">
            <a:avLst/>
          </a:prstGeom>
          <a:gradFill rotWithShape="1">
            <a:gsLst>
              <a:gs pos="0">
                <a:srgbClr val="00FF00">
                  <a:alpha val="17000"/>
                </a:srgbClr>
              </a:gs>
              <a:gs pos="100000">
                <a:srgbClr val="00FF00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7" name="AutoShape 67"/>
          <p:cNvSpPr>
            <a:spLocks noChangeArrowheads="1"/>
          </p:cNvSpPr>
          <p:nvPr/>
        </p:nvSpPr>
        <p:spPr bwMode="auto">
          <a:xfrm>
            <a:off x="4773613" y="1840247"/>
            <a:ext cx="230187" cy="261938"/>
          </a:xfrm>
          <a:prstGeom prst="irregularSeal2">
            <a:avLst/>
          </a:prstGeom>
          <a:gradFill rotWithShape="1">
            <a:gsLst>
              <a:gs pos="0">
                <a:srgbClr val="00FF00">
                  <a:alpha val="17000"/>
                </a:srgbClr>
              </a:gs>
              <a:gs pos="100000">
                <a:srgbClr val="00FF00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6656388" y="2054560"/>
            <a:ext cx="2051050" cy="893762"/>
            <a:chOff x="4230" y="1424"/>
            <a:chExt cx="1292" cy="563"/>
          </a:xfrm>
        </p:grpSpPr>
        <p:sp>
          <p:nvSpPr>
            <p:cNvPr id="102468" name="AutoShape 68"/>
            <p:cNvSpPr>
              <a:spLocks noChangeArrowheads="1"/>
            </p:cNvSpPr>
            <p:nvPr/>
          </p:nvSpPr>
          <p:spPr bwMode="auto">
            <a:xfrm>
              <a:off x="4230" y="1726"/>
              <a:ext cx="1292" cy="261"/>
            </a:xfrm>
            <a:prstGeom prst="parallelogram">
              <a:avLst>
                <a:gd name="adj" fmla="val 123755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9216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2363" dir="842175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AutoShape 17"/>
            <p:cNvSpPr>
              <a:spLocks noChangeArrowheads="1"/>
            </p:cNvSpPr>
            <p:nvPr/>
          </p:nvSpPr>
          <p:spPr bwMode="auto">
            <a:xfrm>
              <a:off x="4465" y="1826"/>
              <a:ext cx="119" cy="120"/>
            </a:xfrm>
            <a:prstGeom prst="diamond">
              <a:avLst/>
            </a:prstGeom>
            <a:gradFill rotWithShape="1">
              <a:gsLst>
                <a:gs pos="0">
                  <a:srgbClr val="FFCC00">
                    <a:gamma/>
                    <a:tint val="12549"/>
                    <a:invGamma/>
                  </a:srgbClr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>
                <a:latin typeface="Helvetica" pitchFamily="34" charset="0"/>
              </a:endParaRPr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 flipH="1">
              <a:off x="5097" y="1756"/>
              <a:ext cx="112" cy="113"/>
            </a:xfrm>
            <a:prstGeom prst="rect">
              <a:avLst/>
            </a:prstGeom>
            <a:gradFill rotWithShape="1">
              <a:gsLst>
                <a:gs pos="0">
                  <a:srgbClr val="00CC66"/>
                </a:gs>
                <a:gs pos="100000">
                  <a:srgbClr val="00CC66">
                    <a:gamma/>
                    <a:shade val="6352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4" name="AutoShape 24"/>
            <p:cNvSpPr>
              <a:spLocks noChangeArrowheads="1"/>
            </p:cNvSpPr>
            <p:nvPr/>
          </p:nvSpPr>
          <p:spPr bwMode="auto">
            <a:xfrm>
              <a:off x="4611" y="1837"/>
              <a:ext cx="66" cy="123"/>
            </a:xfrm>
            <a:prstGeom prst="can">
              <a:avLst>
                <a:gd name="adj" fmla="val 46591"/>
              </a:avLst>
            </a:prstGeom>
            <a:gradFill rotWithShape="1">
              <a:gsLst>
                <a:gs pos="0">
                  <a:srgbClr val="FFFF00">
                    <a:gamma/>
                    <a:shade val="28627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Text Box 25"/>
            <p:cNvSpPr txBox="1">
              <a:spLocks noChangeArrowheads="1"/>
            </p:cNvSpPr>
            <p:nvPr/>
          </p:nvSpPr>
          <p:spPr bwMode="auto">
            <a:xfrm flipH="1" flipV="1">
              <a:off x="4353" y="1432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27" name="Text Box 27"/>
            <p:cNvSpPr txBox="1">
              <a:spLocks noChangeArrowheads="1"/>
            </p:cNvSpPr>
            <p:nvPr/>
          </p:nvSpPr>
          <p:spPr bwMode="auto">
            <a:xfrm flipH="1" flipV="1">
              <a:off x="4813" y="1448"/>
              <a:ext cx="3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/>
              <a:r>
                <a:rPr 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Y</a:t>
              </a:r>
            </a:p>
          </p:txBody>
        </p:sp>
        <p:sp>
          <p:nvSpPr>
            <p:cNvPr id="102469" name="Oval 69"/>
            <p:cNvSpPr>
              <a:spLocks noChangeArrowheads="1"/>
            </p:cNvSpPr>
            <p:nvPr/>
          </p:nvSpPr>
          <p:spPr bwMode="auto">
            <a:xfrm flipH="1">
              <a:off x="4462" y="1713"/>
              <a:ext cx="113" cy="113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gamma/>
                    <a:tint val="28627"/>
                    <a:invGamma/>
                  </a:srgbClr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0" name="Oval 70"/>
            <p:cNvSpPr>
              <a:spLocks noChangeArrowheads="1"/>
            </p:cNvSpPr>
            <p:nvPr/>
          </p:nvSpPr>
          <p:spPr bwMode="auto">
            <a:xfrm flipH="1">
              <a:off x="4916" y="1731"/>
              <a:ext cx="113" cy="113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gamma/>
                    <a:tint val="28627"/>
                    <a:invGamma/>
                  </a:srgbClr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1" name="AutoShape 71"/>
            <p:cNvSpPr>
              <a:spLocks noChangeArrowheads="1"/>
            </p:cNvSpPr>
            <p:nvPr/>
          </p:nvSpPr>
          <p:spPr bwMode="auto">
            <a:xfrm rot="10800000" flipH="1">
              <a:off x="5019" y="1841"/>
              <a:ext cx="123" cy="109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6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AutoShape 23"/>
            <p:cNvSpPr>
              <a:spLocks noChangeArrowheads="1"/>
            </p:cNvSpPr>
            <p:nvPr/>
          </p:nvSpPr>
          <p:spPr bwMode="auto">
            <a:xfrm>
              <a:off x="4605" y="1753"/>
              <a:ext cx="159" cy="10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5725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2" name="AutoShape 72"/>
            <p:cNvSpPr>
              <a:spLocks noChangeArrowheads="1"/>
            </p:cNvSpPr>
            <p:nvPr/>
          </p:nvSpPr>
          <p:spPr bwMode="auto">
            <a:xfrm>
              <a:off x="4913" y="1840"/>
              <a:ext cx="119" cy="120"/>
            </a:xfrm>
            <a:prstGeom prst="diamond">
              <a:avLst/>
            </a:prstGeom>
            <a:gradFill rotWithShape="1">
              <a:gsLst>
                <a:gs pos="0">
                  <a:srgbClr val="FFCC00">
                    <a:gamma/>
                    <a:tint val="12549"/>
                    <a:invGamma/>
                  </a:srgbClr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>
                <a:latin typeface="Helvetica" pitchFamily="34" charset="0"/>
              </a:endParaRPr>
            </a:p>
          </p:txBody>
        </p:sp>
        <p:sp>
          <p:nvSpPr>
            <p:cNvPr id="102473" name="AutoShape 73"/>
            <p:cNvSpPr>
              <a:spLocks noChangeArrowheads="1"/>
            </p:cNvSpPr>
            <p:nvPr/>
          </p:nvSpPr>
          <p:spPr bwMode="auto">
            <a:xfrm>
              <a:off x="4378" y="1424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4" name="AutoShape 74"/>
            <p:cNvSpPr>
              <a:spLocks noChangeArrowheads="1"/>
            </p:cNvSpPr>
            <p:nvPr/>
          </p:nvSpPr>
          <p:spPr bwMode="auto">
            <a:xfrm>
              <a:off x="4814" y="1460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1182688" y="4543760"/>
            <a:ext cx="2051050" cy="862012"/>
            <a:chOff x="790" y="2956"/>
            <a:chExt cx="1292" cy="543"/>
          </a:xfrm>
        </p:grpSpPr>
        <p:sp>
          <p:nvSpPr>
            <p:cNvPr id="102475" name="AutoShape 75"/>
            <p:cNvSpPr>
              <a:spLocks noChangeArrowheads="1"/>
            </p:cNvSpPr>
            <p:nvPr/>
          </p:nvSpPr>
          <p:spPr bwMode="auto">
            <a:xfrm>
              <a:off x="790" y="3238"/>
              <a:ext cx="1292" cy="261"/>
            </a:xfrm>
            <a:prstGeom prst="parallelogram">
              <a:avLst>
                <a:gd name="adj" fmla="val 123755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9216"/>
                    <a:invGamma/>
                  </a:srgbClr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52363" dir="842175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0" name="AutoShape 50"/>
            <p:cNvSpPr>
              <a:spLocks noChangeArrowheads="1"/>
            </p:cNvSpPr>
            <p:nvPr/>
          </p:nvSpPr>
          <p:spPr bwMode="auto">
            <a:xfrm>
              <a:off x="1033" y="3053"/>
              <a:ext cx="150" cy="176"/>
            </a:xfrm>
            <a:prstGeom prst="diamond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FF00FF">
                    <a:gamma/>
                    <a:shade val="5098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4" name="Freeform 54"/>
            <p:cNvSpPr>
              <a:spLocks/>
            </p:cNvSpPr>
            <p:nvPr/>
          </p:nvSpPr>
          <p:spPr bwMode="auto">
            <a:xfrm rot="443193">
              <a:off x="1137" y="3099"/>
              <a:ext cx="95" cy="330"/>
            </a:xfrm>
            <a:custGeom>
              <a:avLst/>
              <a:gdLst/>
              <a:ahLst/>
              <a:cxnLst>
                <a:cxn ang="0">
                  <a:pos x="68" y="330"/>
                </a:cxn>
                <a:cxn ang="0">
                  <a:pos x="20" y="276"/>
                </a:cxn>
                <a:cxn ang="0">
                  <a:pos x="92" y="234"/>
                </a:cxn>
                <a:cxn ang="0">
                  <a:pos x="2" y="168"/>
                </a:cxn>
                <a:cxn ang="0">
                  <a:pos x="80" y="132"/>
                </a:cxn>
                <a:cxn ang="0">
                  <a:pos x="14" y="84"/>
                </a:cxn>
                <a:cxn ang="0">
                  <a:pos x="86" y="48"/>
                </a:cxn>
                <a:cxn ang="0">
                  <a:pos x="14" y="0"/>
                </a:cxn>
              </a:cxnLst>
              <a:rect l="0" t="0" r="r" b="b"/>
              <a:pathLst>
                <a:path w="95" h="330">
                  <a:moveTo>
                    <a:pt x="68" y="330"/>
                  </a:moveTo>
                  <a:cubicBezTo>
                    <a:pt x="42" y="311"/>
                    <a:pt x="16" y="292"/>
                    <a:pt x="20" y="276"/>
                  </a:cubicBezTo>
                  <a:cubicBezTo>
                    <a:pt x="24" y="260"/>
                    <a:pt x="95" y="252"/>
                    <a:pt x="92" y="234"/>
                  </a:cubicBezTo>
                  <a:cubicBezTo>
                    <a:pt x="89" y="216"/>
                    <a:pt x="4" y="185"/>
                    <a:pt x="2" y="168"/>
                  </a:cubicBezTo>
                  <a:cubicBezTo>
                    <a:pt x="0" y="151"/>
                    <a:pt x="78" y="146"/>
                    <a:pt x="80" y="132"/>
                  </a:cubicBezTo>
                  <a:cubicBezTo>
                    <a:pt x="82" y="118"/>
                    <a:pt x="13" y="98"/>
                    <a:pt x="14" y="84"/>
                  </a:cubicBezTo>
                  <a:cubicBezTo>
                    <a:pt x="15" y="70"/>
                    <a:pt x="86" y="62"/>
                    <a:pt x="86" y="48"/>
                  </a:cubicBezTo>
                  <a:cubicBezTo>
                    <a:pt x="86" y="34"/>
                    <a:pt x="50" y="17"/>
                    <a:pt x="1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20006097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1635" y="3123"/>
              <a:ext cx="94" cy="318"/>
            </a:xfrm>
            <a:custGeom>
              <a:avLst/>
              <a:gdLst/>
              <a:ahLst/>
              <a:cxnLst>
                <a:cxn ang="0">
                  <a:pos x="8" y="318"/>
                </a:cxn>
                <a:cxn ang="0">
                  <a:pos x="62" y="294"/>
                </a:cxn>
                <a:cxn ang="0">
                  <a:pos x="2" y="234"/>
                </a:cxn>
                <a:cxn ang="0">
                  <a:pos x="74" y="192"/>
                </a:cxn>
                <a:cxn ang="0">
                  <a:pos x="8" y="138"/>
                </a:cxn>
                <a:cxn ang="0">
                  <a:pos x="92" y="90"/>
                </a:cxn>
                <a:cxn ang="0">
                  <a:pos x="20" y="54"/>
                </a:cxn>
                <a:cxn ang="0">
                  <a:pos x="86" y="0"/>
                </a:cxn>
              </a:cxnLst>
              <a:rect l="0" t="0" r="r" b="b"/>
              <a:pathLst>
                <a:path w="94" h="318">
                  <a:moveTo>
                    <a:pt x="8" y="318"/>
                  </a:moveTo>
                  <a:cubicBezTo>
                    <a:pt x="35" y="313"/>
                    <a:pt x="63" y="308"/>
                    <a:pt x="62" y="294"/>
                  </a:cubicBezTo>
                  <a:cubicBezTo>
                    <a:pt x="61" y="280"/>
                    <a:pt x="0" y="251"/>
                    <a:pt x="2" y="234"/>
                  </a:cubicBezTo>
                  <a:cubicBezTo>
                    <a:pt x="4" y="217"/>
                    <a:pt x="73" y="208"/>
                    <a:pt x="74" y="192"/>
                  </a:cubicBezTo>
                  <a:cubicBezTo>
                    <a:pt x="75" y="176"/>
                    <a:pt x="5" y="155"/>
                    <a:pt x="8" y="138"/>
                  </a:cubicBezTo>
                  <a:cubicBezTo>
                    <a:pt x="11" y="121"/>
                    <a:pt x="90" y="104"/>
                    <a:pt x="92" y="90"/>
                  </a:cubicBezTo>
                  <a:cubicBezTo>
                    <a:pt x="94" y="76"/>
                    <a:pt x="21" y="69"/>
                    <a:pt x="20" y="54"/>
                  </a:cubicBezTo>
                  <a:cubicBezTo>
                    <a:pt x="19" y="39"/>
                    <a:pt x="52" y="19"/>
                    <a:pt x="86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>
              <a:outerShdw dist="28398" dir="17793903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6" name="AutoShape 76"/>
            <p:cNvSpPr>
              <a:spLocks noChangeArrowheads="1"/>
            </p:cNvSpPr>
            <p:nvPr/>
          </p:nvSpPr>
          <p:spPr bwMode="auto">
            <a:xfrm>
              <a:off x="978" y="2956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7" name="AutoShape 77"/>
            <p:cNvSpPr>
              <a:spLocks noChangeArrowheads="1"/>
            </p:cNvSpPr>
            <p:nvPr/>
          </p:nvSpPr>
          <p:spPr bwMode="auto">
            <a:xfrm>
              <a:off x="1822" y="2971"/>
              <a:ext cx="145" cy="165"/>
            </a:xfrm>
            <a:prstGeom prst="irregularSeal2">
              <a:avLst/>
            </a:prstGeom>
            <a:gradFill rotWithShape="1">
              <a:gsLst>
                <a:gs pos="0">
                  <a:srgbClr val="00FF00">
                    <a:alpha val="17000"/>
                  </a:srgbClr>
                </a:gs>
                <a:gs pos="100000">
                  <a:srgbClr val="00FF00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8" name="Oval 78"/>
            <p:cNvSpPr>
              <a:spLocks noChangeArrowheads="1"/>
            </p:cNvSpPr>
            <p:nvPr/>
          </p:nvSpPr>
          <p:spPr bwMode="auto">
            <a:xfrm flipH="1">
              <a:off x="1719" y="3046"/>
              <a:ext cx="113" cy="113"/>
            </a:xfrm>
            <a:prstGeom prst="ellipse">
              <a:avLst/>
            </a:prstGeom>
            <a:gradFill rotWithShape="1">
              <a:gsLst>
                <a:gs pos="0">
                  <a:srgbClr val="0099FF">
                    <a:gamma/>
                    <a:tint val="28627"/>
                    <a:invGamma/>
                  </a:srgbClr>
                </a:gs>
                <a:gs pos="100000">
                  <a:srgbClr val="0099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80" name="Text Box 80"/>
          <p:cNvSpPr txBox="1">
            <a:spLocks noChangeArrowheads="1"/>
          </p:cNvSpPr>
          <p:nvPr/>
        </p:nvSpPr>
        <p:spPr bwMode="auto">
          <a:xfrm>
            <a:off x="410661" y="2976897"/>
            <a:ext cx="2434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</a:rPr>
              <a:t>Direct labeling </a:t>
            </a:r>
          </a:p>
          <a:p>
            <a:pPr algn="ctr" rtl="0"/>
            <a:r>
              <a:rPr lang="en-US" sz="1600" b="1" dirty="0">
                <a:solidFill>
                  <a:srgbClr val="C00000"/>
                </a:solidFill>
              </a:rPr>
              <a:t>Forward-phase microarray</a:t>
            </a:r>
          </a:p>
        </p:txBody>
      </p:sp>
      <p:sp>
        <p:nvSpPr>
          <p:cNvPr id="102481" name="Text Box 81"/>
          <p:cNvSpPr txBox="1">
            <a:spLocks noChangeArrowheads="1"/>
          </p:cNvSpPr>
          <p:nvPr/>
        </p:nvSpPr>
        <p:spPr bwMode="auto">
          <a:xfrm>
            <a:off x="3284036" y="2976897"/>
            <a:ext cx="24346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</a:rPr>
              <a:t>Indirect labeling </a:t>
            </a:r>
          </a:p>
          <a:p>
            <a:pPr algn="ctr" rtl="0"/>
            <a:r>
              <a:rPr lang="en-US" sz="1600" b="1" dirty="0">
                <a:solidFill>
                  <a:srgbClr val="C00000"/>
                </a:solidFill>
              </a:rPr>
              <a:t>Forward-phase microarray</a:t>
            </a:r>
          </a:p>
        </p:txBody>
      </p:sp>
      <p:sp>
        <p:nvSpPr>
          <p:cNvPr id="102482" name="Text Box 82"/>
          <p:cNvSpPr txBox="1">
            <a:spLocks noChangeArrowheads="1"/>
          </p:cNvSpPr>
          <p:nvPr/>
        </p:nvSpPr>
        <p:spPr bwMode="auto">
          <a:xfrm>
            <a:off x="6486674" y="3067385"/>
            <a:ext cx="2392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 dirty="0">
                <a:solidFill>
                  <a:srgbClr val="C00000"/>
                </a:solidFill>
              </a:rPr>
              <a:t>Reverse-phase microarray</a:t>
            </a:r>
          </a:p>
        </p:txBody>
      </p:sp>
      <p:sp>
        <p:nvSpPr>
          <p:cNvPr id="102483" name="Text Box 83"/>
          <p:cNvSpPr txBox="1">
            <a:spLocks noChangeArrowheads="1"/>
          </p:cNvSpPr>
          <p:nvPr/>
        </p:nvSpPr>
        <p:spPr bwMode="auto">
          <a:xfrm>
            <a:off x="1163896" y="5515310"/>
            <a:ext cx="20870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>
                <a:solidFill>
                  <a:srgbClr val="C00000"/>
                </a:solidFill>
              </a:rPr>
              <a:t>Interaction microarray</a:t>
            </a:r>
          </a:p>
        </p:txBody>
      </p:sp>
      <p:sp>
        <p:nvSpPr>
          <p:cNvPr id="102484" name="Text Box 84"/>
          <p:cNvSpPr txBox="1">
            <a:spLocks noChangeArrowheads="1"/>
          </p:cNvSpPr>
          <p:nvPr/>
        </p:nvSpPr>
        <p:spPr bwMode="auto">
          <a:xfrm>
            <a:off x="5392198" y="5515310"/>
            <a:ext cx="20156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1600" b="1">
                <a:solidFill>
                  <a:srgbClr val="C00000"/>
                </a:solidFill>
              </a:rPr>
              <a:t>Enzymatic microarray</a:t>
            </a:r>
          </a:p>
        </p:txBody>
      </p: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2" cstate="print"/>
          <a:srcRect l="88871" t="15423" r="1935" b="8764"/>
          <a:stretch>
            <a:fillRect/>
          </a:stretch>
        </p:blipFill>
        <p:spPr bwMode="auto">
          <a:xfrm rot="16200000">
            <a:off x="1020486" y="-238821"/>
            <a:ext cx="1002891" cy="30438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Interactome</a:t>
            </a:r>
            <a:endParaRPr lang="en-US" dirty="0"/>
          </a:p>
        </p:txBody>
      </p:sp>
      <p:pic>
        <p:nvPicPr>
          <p:cNvPr id="6" name="Picture 2" descr="http://www.neurology.org/content/79/5/406/F3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66" r="48551"/>
          <a:stretch>
            <a:fillRect/>
          </a:stretch>
        </p:blipFill>
        <p:spPr bwMode="auto">
          <a:xfrm>
            <a:off x="395536" y="1623603"/>
            <a:ext cx="3816424" cy="4213773"/>
          </a:xfrm>
          <a:prstGeom prst="rect">
            <a:avLst/>
          </a:prstGeom>
          <a:noFill/>
        </p:spPr>
      </p:pic>
      <p:pic>
        <p:nvPicPr>
          <p:cNvPr id="8" name="Picture 4" descr="http://www.sanger.ac.uk/resources/technologies/proteomicspectrometry/gfx/proteininteractio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3604"/>
            <a:ext cx="4391025" cy="40386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11079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Composition and properties of plasma membranes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8746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phospholipids are asymmetrically distributed between the two halves of the membrane </a:t>
            </a:r>
            <a:r>
              <a:rPr lang="en-US" dirty="0" err="1" smtClean="0"/>
              <a:t>bilayer</a:t>
            </a:r>
            <a:r>
              <a:rPr lang="en-US" dirty="0" smtClean="0"/>
              <a:t>.</a:t>
            </a:r>
          </a:p>
          <a:p>
            <a:pPr lvl="1"/>
            <a:r>
              <a:rPr lang="en-US" sz="2200" dirty="0" smtClean="0"/>
              <a:t>The outer leaflet: </a:t>
            </a:r>
            <a:r>
              <a:rPr lang="en-US" sz="2200" dirty="0" smtClean="0">
                <a:sym typeface="Webdings"/>
              </a:rPr>
              <a:t></a:t>
            </a:r>
            <a:r>
              <a:rPr lang="en-US" sz="2200" dirty="0" err="1" smtClean="0"/>
              <a:t>choline</a:t>
            </a:r>
            <a:r>
              <a:rPr lang="en-US" sz="2200" dirty="0" smtClean="0"/>
              <a:t>, sphingomyelin</a:t>
            </a:r>
          </a:p>
          <a:p>
            <a:pPr lvl="1"/>
            <a:r>
              <a:rPr lang="en-US" sz="2200" dirty="0" smtClean="0"/>
              <a:t>The inner leaflet:</a:t>
            </a:r>
            <a:r>
              <a:rPr lang="en-US" sz="2200" dirty="0" smtClean="0">
                <a:sym typeface="Webdings"/>
              </a:rPr>
              <a:t>e</a:t>
            </a:r>
            <a:r>
              <a:rPr lang="en-US" sz="2200" dirty="0" smtClean="0"/>
              <a:t>thanolamine, </a:t>
            </a:r>
            <a:r>
              <a:rPr lang="en-US" sz="2200" dirty="0" smtClean="0">
                <a:sym typeface="Webdings"/>
              </a:rPr>
              <a:t></a:t>
            </a:r>
            <a:r>
              <a:rPr lang="en-US" sz="2200" dirty="0" smtClean="0"/>
              <a:t>serine, </a:t>
            </a:r>
            <a:r>
              <a:rPr lang="en-US" sz="2200" dirty="0" smtClean="0">
                <a:sym typeface="Webdings"/>
              </a:rPr>
              <a:t></a:t>
            </a:r>
            <a:r>
              <a:rPr lang="en-US" sz="2200" dirty="0" err="1" smtClean="0"/>
              <a:t>inositol</a:t>
            </a:r>
            <a:r>
              <a:rPr lang="en-US" sz="2200" dirty="0" smtClean="0"/>
              <a:t> (minor)</a:t>
            </a:r>
          </a:p>
          <a:p>
            <a:pPr lvl="1"/>
            <a:r>
              <a:rPr lang="en-US" sz="2200" dirty="0" smtClean="0">
                <a:sym typeface="Webdings"/>
              </a:rPr>
              <a:t></a:t>
            </a:r>
            <a:r>
              <a:rPr lang="en-US" sz="2200" dirty="0" err="1" smtClean="0"/>
              <a:t>inositol</a:t>
            </a:r>
            <a:r>
              <a:rPr lang="en-US" sz="2200" dirty="0" smtClean="0"/>
              <a:t> has a role in cell signaling.</a:t>
            </a:r>
          </a:p>
          <a:p>
            <a:pPr lvl="1"/>
            <a:r>
              <a:rPr lang="en-US" sz="2200" dirty="0" smtClean="0"/>
              <a:t>The head groups of both</a:t>
            </a:r>
            <a:r>
              <a:rPr lang="en-US" sz="2200" dirty="0" smtClean="0">
                <a:sym typeface="Webdings"/>
              </a:rPr>
              <a:t> </a:t>
            </a:r>
            <a:r>
              <a:rPr lang="en-US" sz="2200" dirty="0" smtClean="0"/>
              <a:t>serine and </a:t>
            </a:r>
            <a:r>
              <a:rPr lang="en-US" sz="2200" dirty="0" smtClean="0">
                <a:sym typeface="Webdings"/>
              </a:rPr>
              <a:t></a:t>
            </a:r>
            <a:r>
              <a:rPr lang="en-US" sz="2200" dirty="0" err="1" smtClean="0"/>
              <a:t>inositol</a:t>
            </a:r>
            <a:r>
              <a:rPr lang="en-US" sz="2200" dirty="0" smtClean="0"/>
              <a:t> are negatively charged making the </a:t>
            </a:r>
            <a:r>
              <a:rPr lang="en-US" sz="2200" dirty="0" err="1" smtClean="0"/>
              <a:t>cytosolic</a:t>
            </a:r>
            <a:r>
              <a:rPr lang="en-US" sz="2200" dirty="0" smtClean="0"/>
              <a:t> face of the plasma membrane having a net negative charge.</a:t>
            </a:r>
            <a:endParaRPr lang="en-US" sz="2200" dirty="0"/>
          </a:p>
        </p:txBody>
      </p:sp>
      <p:pic>
        <p:nvPicPr>
          <p:cNvPr id="70658" name="Picture 2" descr="Figure 12.2. Lipid components of the plasma membra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568" y="4286249"/>
            <a:ext cx="4381500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rafts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4441723" cy="488749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These are clusters of cholesterol and the </a:t>
            </a:r>
            <a:r>
              <a:rPr lang="en-US" sz="2600" dirty="0" err="1" smtClean="0"/>
              <a:t>sphingolipids</a:t>
            </a:r>
            <a:r>
              <a:rPr lang="en-US" sz="2600" dirty="0" smtClean="0"/>
              <a:t> (sphingomyelin and </a:t>
            </a:r>
            <a:r>
              <a:rPr lang="en-US" sz="2600" dirty="0" err="1" smtClean="0"/>
              <a:t>glycolipids</a:t>
            </a:r>
            <a:r>
              <a:rPr lang="en-US" sz="2600" dirty="0" smtClean="0"/>
              <a:t>).</a:t>
            </a:r>
          </a:p>
          <a:p>
            <a:r>
              <a:rPr lang="en-US" sz="2600" dirty="0" err="1" smtClean="0"/>
              <a:t>Sphingolipids</a:t>
            </a:r>
            <a:r>
              <a:rPr lang="en-US" sz="2600" dirty="0" smtClean="0"/>
              <a:t> provide an ordered lipid environment. </a:t>
            </a:r>
          </a:p>
          <a:p>
            <a:r>
              <a:rPr lang="en-US" sz="2600" dirty="0" smtClean="0"/>
              <a:t>Rafts are enriched in </a:t>
            </a:r>
            <a:r>
              <a:rPr lang="en-US" sz="2600" dirty="0" err="1" smtClean="0"/>
              <a:t>glycosylphosphatidylinositol</a:t>
            </a:r>
            <a:r>
              <a:rPr lang="en-US" sz="2600" dirty="0" smtClean="0"/>
              <a:t> (GPI)-anchored proteins, as well as proteins involved in signal transduction and intracellular trafficking.</a:t>
            </a:r>
          </a:p>
          <a:p>
            <a:endParaRPr lang="en-US" sz="2400" dirty="0" smtClean="0"/>
          </a:p>
        </p:txBody>
      </p:sp>
      <p:pic>
        <p:nvPicPr>
          <p:cNvPr id="6" name="Picture 2" descr="http://classes.kumc.edu/som/cellbiology/organelles/pm/tut/img/nr03%20%28Custom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301" y="1529275"/>
            <a:ext cx="4056967" cy="3042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 rafts and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4690515"/>
          </a:xfrm>
        </p:spPr>
        <p:txBody>
          <a:bodyPr/>
          <a:lstStyle/>
          <a:p>
            <a:r>
              <a:rPr lang="en-US" dirty="0" smtClean="0"/>
              <a:t>HIV virus</a:t>
            </a:r>
          </a:p>
          <a:p>
            <a:pPr lvl="1"/>
            <a:r>
              <a:rPr lang="en-US" dirty="0" smtClean="0"/>
              <a:t>Budding may occur from lipid rafts</a:t>
            </a:r>
          </a:p>
          <a:p>
            <a:r>
              <a:rPr lang="en-US" dirty="0" smtClean="0"/>
              <a:t>Influenza virus</a:t>
            </a:r>
          </a:p>
          <a:p>
            <a:pPr lvl="1"/>
            <a:r>
              <a:rPr lang="en-US" dirty="0" smtClean="0"/>
              <a:t>Raft-associated </a:t>
            </a:r>
            <a:r>
              <a:rPr lang="en-US" dirty="0" err="1" smtClean="0"/>
              <a:t>glycoproteins</a:t>
            </a:r>
            <a:r>
              <a:rPr lang="en-US" dirty="0" smtClean="0"/>
              <a:t> in envelope</a:t>
            </a:r>
          </a:p>
          <a:p>
            <a:r>
              <a:rPr lang="en-US" dirty="0" err="1" smtClean="0"/>
              <a:t>Prion</a:t>
            </a:r>
            <a:r>
              <a:rPr lang="en-US" dirty="0" smtClean="0"/>
              <a:t> disorder</a:t>
            </a:r>
          </a:p>
          <a:p>
            <a:pPr lvl="1"/>
            <a:r>
              <a:rPr lang="en-US" dirty="0" smtClean="0"/>
              <a:t>Normal </a:t>
            </a:r>
            <a:r>
              <a:rPr lang="en-US" dirty="0" err="1" smtClean="0"/>
              <a:t>prion</a:t>
            </a:r>
            <a:r>
              <a:rPr lang="en-US" dirty="0" smtClean="0"/>
              <a:t> protein (</a:t>
            </a:r>
            <a:r>
              <a:rPr lang="en-US" dirty="0" err="1" smtClean="0"/>
              <a:t>PrPc</a:t>
            </a:r>
            <a:r>
              <a:rPr lang="en-US" dirty="0" smtClean="0"/>
              <a:t>) is converted to abnormal proteins (</a:t>
            </a:r>
            <a:r>
              <a:rPr lang="en-US" dirty="0" err="1" smtClean="0"/>
              <a:t>PrPsc</a:t>
            </a:r>
            <a:r>
              <a:rPr lang="en-US" dirty="0" smtClean="0"/>
              <a:t>) in lipid rafts 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635" t="1395" r="1635" b="53023"/>
          <a:stretch>
            <a:fillRect/>
          </a:stretch>
        </p:blipFill>
        <p:spPr bwMode="auto">
          <a:xfrm>
            <a:off x="4626499" y="1440785"/>
            <a:ext cx="4414266" cy="24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Membrane 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4" name="Picture 2" descr="Figure 2.48. Fluid mosaic model of membrane struct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628" y="907676"/>
            <a:ext cx="6828514" cy="5338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membrane proteins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380999" y="1411553"/>
            <a:ext cx="5134897" cy="380411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They are proteins that dissociate from the membrane following treatments with polar reagents (solutions of extreme pH or high salt concentration) that do not disrupt the phospholipid </a:t>
            </a:r>
            <a:r>
              <a:rPr lang="en-US" sz="2400" dirty="0" err="1" smtClean="0"/>
              <a:t>bilayer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Once dissociated, they are soluble in aqueous buffers. </a:t>
            </a:r>
          </a:p>
          <a:p>
            <a:r>
              <a:rPr lang="en-US" sz="2400" dirty="0" smtClean="0"/>
              <a:t>They are indirectly associated with membranes through protein-protein interactions, mainly ionic bonds.</a:t>
            </a:r>
            <a:endParaRPr lang="en-US" sz="2400" dirty="0"/>
          </a:p>
        </p:txBody>
      </p:sp>
      <p:pic>
        <p:nvPicPr>
          <p:cNvPr id="6" name="Picture 2" descr="Figure 2.48. Fluid mosaic model of membrane structur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8902" t="51401"/>
          <a:stretch>
            <a:fillRect/>
          </a:stretch>
        </p:blipFill>
        <p:spPr bwMode="auto">
          <a:xfrm>
            <a:off x="5686191" y="1293301"/>
            <a:ext cx="3103848" cy="379190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membrane proteins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81923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Portions of these integral membrane proteins are inserted into the lipid </a:t>
            </a:r>
            <a:r>
              <a:rPr lang="en-US" sz="2400" dirty="0" err="1" smtClean="0"/>
              <a:t>bilayer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They are dissociated by reagents of small amphipathic molecules. </a:t>
            </a:r>
          </a:p>
          <a:p>
            <a:pPr lvl="1"/>
            <a:r>
              <a:rPr lang="en-US" sz="2200" dirty="0" smtClean="0"/>
              <a:t>The hydrophobic portions of detergents disrupt hydrophobic interactions. </a:t>
            </a:r>
          </a:p>
          <a:p>
            <a:pPr lvl="1"/>
            <a:r>
              <a:rPr lang="en-US" sz="2200" dirty="0" smtClean="0"/>
              <a:t>The hydrophilic part makes the detergent-protein complexes soluble in aqueous solutions.</a:t>
            </a:r>
            <a:endParaRPr lang="en-US" sz="2200" dirty="0"/>
          </a:p>
        </p:txBody>
      </p:sp>
      <p:pic>
        <p:nvPicPr>
          <p:cNvPr id="72706" name="Picture 2" descr="Figure 12.4. Solubilization of integral membrane proteins by detergent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694" y="4193157"/>
            <a:ext cx="6667500" cy="2428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Symbol"/>
              </a:rPr>
              <a:t>-h</a:t>
            </a:r>
            <a:r>
              <a:rPr lang="en-US" dirty="0" smtClean="0"/>
              <a:t>elices vs. </a:t>
            </a:r>
            <a:r>
              <a:rPr lang="en-US" dirty="0" smtClean="0">
                <a:sym typeface="Symbol"/>
              </a:rPr>
              <a:t>-</a:t>
            </a:r>
            <a:r>
              <a:rPr lang="en-US" dirty="0" smtClean="0"/>
              <a:t>sheets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0251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membrane-spanning portions of </a:t>
            </a:r>
            <a:r>
              <a:rPr lang="en-US" dirty="0" err="1" smtClean="0"/>
              <a:t>transmembrane</a:t>
            </a:r>
            <a:r>
              <a:rPr lang="en-US" dirty="0" smtClean="0"/>
              <a:t> proteins are usually α-helices of 20-25 hydrophobic amino acids.</a:t>
            </a:r>
          </a:p>
          <a:p>
            <a:r>
              <a:rPr lang="en-US" dirty="0" smtClean="0"/>
              <a:t>They are usually </a:t>
            </a:r>
            <a:r>
              <a:rPr lang="en-US" dirty="0" err="1" smtClean="0"/>
              <a:t>glycosylated</a:t>
            </a:r>
            <a:r>
              <a:rPr lang="en-US" dirty="0" smtClean="0"/>
              <a:t> with the oligosaccharides exposed on the surface of the cell.</a:t>
            </a:r>
            <a:endParaRPr lang="en-US" dirty="0"/>
          </a:p>
        </p:txBody>
      </p:sp>
      <p:pic>
        <p:nvPicPr>
          <p:cNvPr id="4" name="Picture 4" descr="http://www2.warwick.ac.uk/alumni/services/eportfolios/msrfas/research/mp_alpha_be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349" y="3462184"/>
            <a:ext cx="6268064" cy="27422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80770" y="5914110"/>
            <a:ext cx="4242003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Beta-barrel (example: </a:t>
            </a:r>
            <a:r>
              <a:rPr lang="en-US" sz="2000" b="1" dirty="0" err="1" smtClean="0">
                <a:solidFill>
                  <a:srgbClr val="C00000"/>
                </a:solidFill>
              </a:rPr>
              <a:t>porins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(bacteria, chloroplast, mitochondria)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855</Words>
  <Application>Microsoft Office PowerPoint</Application>
  <PresentationFormat>On-screen Show (4:3)</PresentationFormat>
  <Paragraphs>135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Major components of cells</vt:lpstr>
      <vt:lpstr>Composition and properties of membranes</vt:lpstr>
      <vt:lpstr>Composition and properties of plasma membranes</vt:lpstr>
      <vt:lpstr>Lipid rafts</vt:lpstr>
      <vt:lpstr>Lipid rafts and diseases</vt:lpstr>
      <vt:lpstr>Membrane proteins</vt:lpstr>
      <vt:lpstr>Peripheral membrane proteins</vt:lpstr>
      <vt:lpstr>Integral membrane proteins </vt:lpstr>
      <vt:lpstr>-helices vs. -sheets</vt:lpstr>
      <vt:lpstr>Lipid-anchored membrane proteins</vt:lpstr>
      <vt:lpstr>Slide 11</vt:lpstr>
      <vt:lpstr>Example: farnesylation of Ras</vt:lpstr>
      <vt:lpstr>Protein mobility</vt:lpstr>
      <vt:lpstr>Glycocalyx</vt:lpstr>
      <vt:lpstr>Slide 15</vt:lpstr>
      <vt:lpstr>Centrifugation (ultra-)</vt:lpstr>
      <vt:lpstr>Sedimentation</vt:lpstr>
      <vt:lpstr>Slide 18</vt:lpstr>
      <vt:lpstr>Example: cell fractionation</vt:lpstr>
      <vt:lpstr>The science of -omics</vt:lpstr>
      <vt:lpstr>Two-dimensional gele electrophoresis (2D-PAGE)</vt:lpstr>
      <vt:lpstr>Slide 22</vt:lpstr>
      <vt:lpstr>Slide 23</vt:lpstr>
      <vt:lpstr>Types of protein microarrays</vt:lpstr>
      <vt:lpstr>Interactome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components of cells</dc:title>
  <dc:creator>Hasan</dc:creator>
  <cp:lastModifiedBy>Hasan</cp:lastModifiedBy>
  <cp:revision>1</cp:revision>
  <dcterms:created xsi:type="dcterms:W3CDTF">2015-02-01T19:29:42Z</dcterms:created>
  <dcterms:modified xsi:type="dcterms:W3CDTF">2015-02-01T19:32:16Z</dcterms:modified>
</cp:coreProperties>
</file>