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  <p:sldId id="286" r:id="rId4"/>
    <p:sldId id="283" r:id="rId5"/>
    <p:sldId id="258" r:id="rId6"/>
    <p:sldId id="285" r:id="rId7"/>
    <p:sldId id="271" r:id="rId8"/>
    <p:sldId id="267" r:id="rId9"/>
    <p:sldId id="269" r:id="rId10"/>
    <p:sldId id="282" r:id="rId11"/>
    <p:sldId id="259" r:id="rId12"/>
    <p:sldId id="284" r:id="rId13"/>
    <p:sldId id="270" r:id="rId14"/>
    <p:sldId id="266" r:id="rId15"/>
    <p:sldId id="272" r:id="rId16"/>
    <p:sldId id="275" r:id="rId17"/>
    <p:sldId id="276" r:id="rId18"/>
    <p:sldId id="277" r:id="rId19"/>
    <p:sldId id="278" r:id="rId20"/>
    <p:sldId id="279" r:id="rId21"/>
    <p:sldId id="280" r:id="rId22"/>
    <p:sldId id="261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Autonomic Nervous System (ANS)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Lec</a:t>
            </a:r>
            <a:r>
              <a:rPr lang="en-US" b="1" dirty="0" smtClean="0">
                <a:solidFill>
                  <a:schemeClr val="tx1"/>
                </a:solidFill>
              </a:rPr>
              <a:t> 8 &amp; 9</a:t>
            </a:r>
            <a:endParaRPr lang="ar-JO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56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Postganglionic Neurons in the Sympathetic Division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smtClean="0"/>
              <a:t>An axon may synapse with postganglionic neurons in the ganglion it first reaches or</a:t>
            </a:r>
          </a:p>
          <a:p>
            <a:r>
              <a:rPr lang="en-US" sz="2800" smtClean="0"/>
              <a:t>Sympathetic chains or</a:t>
            </a:r>
          </a:p>
          <a:p>
            <a:r>
              <a:rPr lang="en-US" sz="2800" smtClean="0"/>
              <a:t>An axon may continue, without synapsing, through the sympathetic trunk ganglion to end at a prevertebral ganglion and synapse with postganglionic neurons there or</a:t>
            </a:r>
          </a:p>
          <a:p>
            <a:r>
              <a:rPr lang="en-US" sz="2800" smtClean="0"/>
              <a:t>An axon may pass through the sympathetic trunk ganglion and a prevertebral ganglion and then to the adrenal medulla.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2009, John Wiley &amp; Sons, Inc.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0583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Parasympathetic Nervous System</a:t>
            </a:r>
            <a:br>
              <a:rPr lang="en-US" sz="3600" dirty="0" smtClean="0"/>
            </a:br>
            <a:r>
              <a:rPr lang="en-US" sz="3600" dirty="0" smtClean="0"/>
              <a:t> (Cranial nerves 3, 7, 9 &amp;10) + (Sacral S 2, 3)</a:t>
            </a:r>
            <a:endParaRPr lang="ar-JO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1" y="1371600"/>
            <a:ext cx="5333999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2151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Parasympathetic Division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Craniosacral division: Preganglionic neurons originate from the cranial nerves III, VII, IX and X and sacral spinal nerves S2-S4.</a:t>
            </a:r>
          </a:p>
          <a:p>
            <a:r>
              <a:rPr lang="en-US" smtClean="0"/>
              <a:t>Parasympathetic ganglia: terminal ganglia.</a:t>
            </a:r>
          </a:p>
          <a:p>
            <a:r>
              <a:rPr lang="en-US" smtClean="0"/>
              <a:t>Presynaptic neuron usually synapses with 4-5 postsynaptic neurons all of which supply a single visceral effector.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2009, John Wiley &amp; Sons, Inc.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96590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Parasympathetic Nervous System</a:t>
            </a:r>
            <a:br>
              <a:rPr lang="en-US" sz="3200" dirty="0"/>
            </a:br>
            <a:r>
              <a:rPr lang="en-US" sz="3200" dirty="0"/>
              <a:t> (Cranial nerves 3, 7, 9 &amp;10) + (Sacral S 2, 3)</a:t>
            </a:r>
            <a:endParaRPr lang="ar-JO" sz="3200" dirty="0"/>
          </a:p>
        </p:txBody>
      </p:sp>
      <p:pic>
        <p:nvPicPr>
          <p:cNvPr id="4" name="Picture 28" descr=" 17.03.jpg                                                      0000820Ftor15014                       B8893C0B: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73152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46240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The </a:t>
            </a:r>
            <a:r>
              <a:rPr lang="en-US" sz="4000" dirty="0" err="1" smtClean="0"/>
              <a:t>Baro</a:t>
            </a:r>
            <a:r>
              <a:rPr lang="en-US" sz="4000" smtClean="0"/>
              <a:t>-Receptor </a:t>
            </a:r>
            <a:r>
              <a:rPr lang="en-US" sz="4000" dirty="0" smtClean="0"/>
              <a:t>System for controlling Blood </a:t>
            </a:r>
            <a:r>
              <a:rPr lang="en-US" sz="4000" smtClean="0"/>
              <a:t>Pressure </a:t>
            </a:r>
            <a:r>
              <a:rPr lang="en-US" smtClean="0"/>
              <a:t>(</a:t>
            </a:r>
            <a:r>
              <a:rPr lang="en-US" dirty="0" smtClean="0"/>
              <a:t>Carotid sinus syndrome)</a:t>
            </a:r>
            <a:endParaRPr lang="ar-JO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00200"/>
            <a:ext cx="289175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5715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 &amp; post ganglionic sympathetic &amp; parasympathetic</a:t>
            </a:r>
            <a:endParaRPr lang="ar-JO" dirty="0"/>
          </a:p>
        </p:txBody>
      </p:sp>
      <p:pic>
        <p:nvPicPr>
          <p:cNvPr id="4" name="Picture 10" descr=" 17.06.jpg                                                      0000820Ftor15014                       B8893C0B: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1534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02102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Cholinergic Neurons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Cholinergic neurons → acetylcholine (</a:t>
            </a:r>
            <a:r>
              <a:rPr lang="en-US" dirty="0" err="1" smtClean="0"/>
              <a:t>ACh</a:t>
            </a:r>
            <a:r>
              <a:rPr lang="en-US" dirty="0" smtClean="0"/>
              <a:t>).</a:t>
            </a:r>
          </a:p>
          <a:p>
            <a:pPr>
              <a:defRPr/>
            </a:pPr>
            <a:r>
              <a:rPr lang="en-US" dirty="0" smtClean="0"/>
              <a:t>Cholinergic neurons include-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en-US" dirty="0" smtClean="0"/>
              <a:t>All sympathetic and parasympathetic preganglionic neurons.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en-US" dirty="0" smtClean="0"/>
              <a:t>Sympathetic postganglionic neurons that innervate most sweat glands.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en-US" dirty="0" smtClean="0"/>
              <a:t>All parasympathetic postganglionic neurons.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2009, John Wiley &amp; Sons, Inc.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55511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Cholinergic Receptors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Cholinergic receptors release acetylcholine.</a:t>
            </a:r>
          </a:p>
          <a:p>
            <a:endParaRPr lang="en-US" smtClean="0"/>
          </a:p>
          <a:p>
            <a:r>
              <a:rPr lang="en-US" smtClean="0"/>
              <a:t>Two types: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Nicotinic receptors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Muscarinic receptors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2009, John Wiley &amp; Sons, Inc.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67305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Adrenergic Neurons and Receptors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Release norepinephrine (noradrenalin).</a:t>
            </a:r>
          </a:p>
          <a:p>
            <a:r>
              <a:rPr lang="en-US" smtClean="0"/>
              <a:t>Most sympathetic postganglionic neurons are adrenergic.</a:t>
            </a:r>
          </a:p>
          <a:p>
            <a:r>
              <a:rPr lang="en-US" smtClean="0"/>
              <a:t>Two types of receptors: 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Alpha receptors-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Beta receptors-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2009, John Wiley &amp; Sons, Inc.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90862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Sympathetic Responses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Stress ↑ sympathetic system ↑ fight-or-flight response.</a:t>
            </a:r>
          </a:p>
          <a:p>
            <a:r>
              <a:rPr lang="en-US" smtClean="0"/>
              <a:t>↑ production of ATP.</a:t>
            </a:r>
          </a:p>
          <a:p>
            <a:r>
              <a:rPr lang="en-US" smtClean="0"/>
              <a:t>Dilation of the pupils.</a:t>
            </a:r>
          </a:p>
          <a:p>
            <a:r>
              <a:rPr lang="en-US" smtClean="0"/>
              <a:t>↑ heart rate and blood pressure.</a:t>
            </a:r>
          </a:p>
          <a:p>
            <a:r>
              <a:rPr lang="en-US" smtClean="0"/>
              <a:t>Dilation of the airways.</a:t>
            </a:r>
          </a:p>
          <a:p>
            <a:r>
              <a:rPr lang="en-US" smtClean="0"/>
              <a:t>Constriction of blood vessels that supply the kidneys and gastrointestinal tract.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2009, John Wiley &amp; Sons, Inc.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1067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Somatic &amp; Autonomic Nervous system</a:t>
            </a:r>
            <a:endParaRPr lang="ar-JO" dirty="0"/>
          </a:p>
        </p:txBody>
      </p:sp>
      <p:pic>
        <p:nvPicPr>
          <p:cNvPr id="4" name="Picture 28" descr=" 17.01.jpg                                                      0000820Ftor15014                       B8893C0B: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458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4986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Sympathetic Responses continued..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↑ blood supply to the skeletal muscles, cardiac muscle, liver and adipose tissue</a:t>
            </a:r>
          </a:p>
          <a:p>
            <a:r>
              <a:rPr lang="en-US" smtClean="0"/>
              <a:t>↑ glycogenolysis ↑ blood glucose.</a:t>
            </a:r>
          </a:p>
          <a:p>
            <a:r>
              <a:rPr lang="en-US" smtClean="0"/>
              <a:t>↑ lipolysis.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2009, John Wiley &amp; Sons, Inc.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95850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Parasympathetic Responses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Rest-and-digest response.</a:t>
            </a:r>
          </a:p>
          <a:p>
            <a:r>
              <a:rPr lang="en-US" smtClean="0"/>
              <a:t>Conserve and restore body energy.</a:t>
            </a:r>
          </a:p>
          <a:p>
            <a:r>
              <a:rPr lang="en-US" smtClean="0"/>
              <a:t>↑ digestive and urinary function.</a:t>
            </a:r>
          </a:p>
          <a:p>
            <a:r>
              <a:rPr lang="en-US" smtClean="0"/>
              <a:t>↓ body functions that support physical activity.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2009, John Wiley &amp; Sons, Inc.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97896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Respiratory &amp; Cardiovascular centers in Brain stem</a:t>
            </a:r>
            <a:endParaRPr lang="ar-JO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1413" y="1600200"/>
            <a:ext cx="582117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82243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Integration and Control of Autonomic Functions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Direct innervation- brain stem and spinal cord.</a:t>
            </a:r>
          </a:p>
          <a:p>
            <a:r>
              <a:rPr lang="en-US" smtClean="0"/>
              <a:t>Hypothalamus is the major control and integration center of the ANS.</a:t>
            </a:r>
          </a:p>
          <a:p>
            <a:r>
              <a:rPr lang="en-US" smtClean="0"/>
              <a:t>It receives input from the limbic system.</a:t>
            </a:r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2009, John Wiley &amp; Sons, Inc.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32451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Physiology of the ANS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Autonomic tone- a balance between the sympathetic and parasympathetic activity.</a:t>
            </a:r>
          </a:p>
          <a:p>
            <a:r>
              <a:rPr lang="en-US" smtClean="0"/>
              <a:t>Regulated by the hypothalamus.</a:t>
            </a:r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2009, John Wiley &amp; Sons, Inc.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63168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</a:t>
            </a:r>
            <a:r>
              <a:rPr lang="en-US" dirty="0" smtClean="0"/>
              <a:t>organization</a:t>
            </a:r>
            <a:br>
              <a:rPr lang="en-US" dirty="0" smtClean="0"/>
            </a:br>
            <a:r>
              <a:rPr lang="en-US" dirty="0" smtClean="0"/>
              <a:t>Sympathetic Division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Thoracolumbar division- Preganglionic neurons originate from the thoracic and lumbar levels of the spinal cord (T1-L2).</a:t>
            </a:r>
          </a:p>
          <a:p>
            <a:pPr eaLnBrk="1" hangingPunct="1"/>
            <a:r>
              <a:rPr lang="en-US" smtClean="0"/>
              <a:t>Sympathetic ganglia: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Sympathetic trunk (vertebral chain) ganglia.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Prevertebral (collateral) ganglia: celiac, superior mesenteric, inferior mesenteric, aorticorenal and renal.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2009,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xmlns="" val="325873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organization</a:t>
            </a:r>
            <a:endParaRPr lang="ar-JO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6957" y="1600200"/>
            <a:ext cx="447008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8987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Pathway from Spinal Cord to Sympathetic Trunk Ganglia: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73525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Preganglionic axons → anterior root of a spinal nerve → white ramus → sympathetic trunk ganglion.</a:t>
            </a:r>
          </a:p>
          <a:p>
            <a:r>
              <a:rPr lang="en-US" smtClean="0"/>
              <a:t>White rami communicantes: structures containing sympathetic preganglionic axons that connect the anterior ramus of the spinal nerve with the ganglia of the sympathetic trunk.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Copyright 2009, John Wiley &amp; Sons, Inc.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8193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organization</a:t>
            </a:r>
            <a:endParaRPr lang="ar-JO" dirty="0"/>
          </a:p>
        </p:txBody>
      </p:sp>
      <p:pic>
        <p:nvPicPr>
          <p:cNvPr id="4" name="Picture 17" descr=" 17.05.jpg                                                      0000820Ftor15014                       B8893C0B: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13758" y="1600200"/>
            <a:ext cx="451648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03409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Sympathetic Nervous system (T1 – L2)</a:t>
            </a:r>
            <a:endParaRPr lang="ar-JO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447800"/>
            <a:ext cx="5334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282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Sympathetic Nervous system (T1 – L2)</a:t>
            </a:r>
            <a:endParaRPr lang="ar-JO" dirty="0"/>
          </a:p>
        </p:txBody>
      </p:sp>
      <p:pic>
        <p:nvPicPr>
          <p:cNvPr id="4" name="Picture 7" descr=" 17.02.jpg                                                      0000820Ftor15014                       B8893C0B: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7485" y="1600200"/>
            <a:ext cx="366903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81397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605</Words>
  <Application>Microsoft Office PowerPoint</Application>
  <PresentationFormat>On-screen Show (4:3)</PresentationFormat>
  <Paragraphs>83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Autonomic Nervous System (ANS)</vt:lpstr>
      <vt:lpstr>Differences between Somatic &amp; Autonomic Nervous system</vt:lpstr>
      <vt:lpstr>Physiology of the ANS</vt:lpstr>
      <vt:lpstr>General organization Sympathetic Division</vt:lpstr>
      <vt:lpstr>General organization</vt:lpstr>
      <vt:lpstr>Pathway from Spinal Cord to Sympathetic Trunk Ganglia:</vt:lpstr>
      <vt:lpstr>General organization</vt:lpstr>
      <vt:lpstr>Sympathetic Nervous system (T1 – L2)</vt:lpstr>
      <vt:lpstr>Sympathetic Nervous system (T1 – L2)</vt:lpstr>
      <vt:lpstr>Postganglionic Neurons in the Sympathetic Division</vt:lpstr>
      <vt:lpstr>Parasympathetic Nervous System  (Cranial nerves 3, 7, 9 &amp;10) + (Sacral S 2, 3)</vt:lpstr>
      <vt:lpstr>Parasympathetic Division</vt:lpstr>
      <vt:lpstr>Parasympathetic Nervous System  (Cranial nerves 3, 7, 9 &amp;10) + (Sacral S 2, 3)</vt:lpstr>
      <vt:lpstr>The Baro-Receptor System for controlling Blood Pressure (Carotid sinus syndrome)</vt:lpstr>
      <vt:lpstr>Pre &amp; post ganglionic sympathetic &amp; parasympathetic</vt:lpstr>
      <vt:lpstr>Cholinergic Neurons</vt:lpstr>
      <vt:lpstr>Cholinergic Receptors</vt:lpstr>
      <vt:lpstr>Adrenergic Neurons and Receptors</vt:lpstr>
      <vt:lpstr>Sympathetic Responses</vt:lpstr>
      <vt:lpstr>Sympathetic Responses continued..</vt:lpstr>
      <vt:lpstr>Parasympathetic Responses</vt:lpstr>
      <vt:lpstr>Respiratory &amp; Cardiovascular centers in Brain stem</vt:lpstr>
      <vt:lpstr>Integration and Control of Autonomic Functions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Autonomic Nervous System (ANS)</dc:title>
  <dc:creator>Zak</dc:creator>
  <cp:lastModifiedBy>Zak</cp:lastModifiedBy>
  <cp:revision>1</cp:revision>
  <dcterms:modified xsi:type="dcterms:W3CDTF">2014-04-20T18:25:07Z</dcterms:modified>
</cp:coreProperties>
</file>