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8"/>
  </p:notesMasterIdLst>
  <p:sldIdLst>
    <p:sldId id="310" r:id="rId2"/>
    <p:sldId id="362" r:id="rId3"/>
    <p:sldId id="361" r:id="rId4"/>
    <p:sldId id="280" r:id="rId5"/>
    <p:sldId id="285" r:id="rId6"/>
    <p:sldId id="287" r:id="rId7"/>
    <p:sldId id="288" r:id="rId8"/>
    <p:sldId id="289" r:id="rId9"/>
    <p:sldId id="291" r:id="rId10"/>
    <p:sldId id="290" r:id="rId11"/>
    <p:sldId id="292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53" r:id="rId22"/>
    <p:sldId id="352" r:id="rId23"/>
    <p:sldId id="354" r:id="rId24"/>
    <p:sldId id="303" r:id="rId25"/>
    <p:sldId id="304" r:id="rId26"/>
    <p:sldId id="305" r:id="rId27"/>
    <p:sldId id="306" r:id="rId28"/>
    <p:sldId id="307" r:id="rId29"/>
    <p:sldId id="308" r:id="rId30"/>
    <p:sldId id="311" r:id="rId31"/>
    <p:sldId id="317" r:id="rId32"/>
    <p:sldId id="348" r:id="rId33"/>
    <p:sldId id="318" r:id="rId34"/>
    <p:sldId id="286" r:id="rId35"/>
    <p:sldId id="319" r:id="rId36"/>
    <p:sldId id="349" r:id="rId37"/>
    <p:sldId id="312" r:id="rId38"/>
    <p:sldId id="313" r:id="rId39"/>
    <p:sldId id="314" r:id="rId40"/>
    <p:sldId id="315" r:id="rId41"/>
    <p:sldId id="316" r:id="rId42"/>
    <p:sldId id="309" r:id="rId43"/>
    <p:sldId id="355" r:id="rId44"/>
    <p:sldId id="320" r:id="rId45"/>
    <p:sldId id="321" r:id="rId46"/>
    <p:sldId id="323" r:id="rId47"/>
    <p:sldId id="328" r:id="rId48"/>
    <p:sldId id="327" r:id="rId49"/>
    <p:sldId id="325" r:id="rId50"/>
    <p:sldId id="326" r:id="rId51"/>
    <p:sldId id="329" r:id="rId52"/>
    <p:sldId id="330" r:id="rId53"/>
    <p:sldId id="331" r:id="rId54"/>
    <p:sldId id="341" r:id="rId55"/>
    <p:sldId id="359" r:id="rId56"/>
    <p:sldId id="360" r:id="rId57"/>
    <p:sldId id="332" r:id="rId58"/>
    <p:sldId id="333" r:id="rId59"/>
    <p:sldId id="334" r:id="rId60"/>
    <p:sldId id="335" r:id="rId61"/>
    <p:sldId id="336" r:id="rId62"/>
    <p:sldId id="337" r:id="rId63"/>
    <p:sldId id="338" r:id="rId64"/>
    <p:sldId id="339" r:id="rId65"/>
    <p:sldId id="350" r:id="rId66"/>
    <p:sldId id="356" r:id="rId67"/>
    <p:sldId id="357" r:id="rId68"/>
    <p:sldId id="256" r:id="rId69"/>
    <p:sldId id="257" r:id="rId70"/>
    <p:sldId id="258" r:id="rId71"/>
    <p:sldId id="260" r:id="rId72"/>
    <p:sldId id="259" r:id="rId73"/>
    <p:sldId id="261" r:id="rId74"/>
    <p:sldId id="262" r:id="rId75"/>
    <p:sldId id="263" r:id="rId76"/>
    <p:sldId id="264" r:id="rId77"/>
    <p:sldId id="266" r:id="rId78"/>
    <p:sldId id="267" r:id="rId79"/>
    <p:sldId id="351" r:id="rId80"/>
    <p:sldId id="268" r:id="rId81"/>
    <p:sldId id="269" r:id="rId82"/>
    <p:sldId id="344" r:id="rId83"/>
    <p:sldId id="270" r:id="rId84"/>
    <p:sldId id="271" r:id="rId85"/>
    <p:sldId id="345" r:id="rId86"/>
    <p:sldId id="272" r:id="rId87"/>
    <p:sldId id="273" r:id="rId88"/>
    <p:sldId id="274" r:id="rId89"/>
    <p:sldId id="275" r:id="rId90"/>
    <p:sldId id="276" r:id="rId91"/>
    <p:sldId id="346" r:id="rId92"/>
    <p:sldId id="277" r:id="rId93"/>
    <p:sldId id="278" r:id="rId94"/>
    <p:sldId id="279" r:id="rId95"/>
    <p:sldId id="283" r:id="rId96"/>
    <p:sldId id="342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D586B-8B60-463D-91C1-E3263D7F4523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8B326-4A42-40CA-AB07-CABC26BEB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2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326-4A42-40CA-AB07-CABC26BEB7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9C693-AC30-4490-9DAE-F9602637351F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5745-6623-4935-96FB-9EDFAEB1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Calcium Metabolism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Primary </a:t>
            </a:r>
            <a:r>
              <a:rPr lang="en-US" dirty="0"/>
              <a:t>Hyperparathyroidism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Pathogenesis and etiology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routine measurement led to a marked rise in the incidence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1. Radiation exposure:  to the head and neck, 20 - 40 </a:t>
            </a:r>
            <a:r>
              <a:rPr lang="en-US" dirty="0" err="1" smtClean="0"/>
              <a:t>yrs</a:t>
            </a:r>
            <a:r>
              <a:rPr lang="en-US" dirty="0"/>
              <a:t> </a:t>
            </a:r>
            <a:r>
              <a:rPr lang="en-US" dirty="0" smtClean="0"/>
              <a:t>earlier</a:t>
            </a:r>
          </a:p>
          <a:p>
            <a:pPr>
              <a:buNone/>
            </a:pPr>
            <a:r>
              <a:rPr lang="en-US" dirty="0" smtClean="0"/>
              <a:t>              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Genetic or chromosomal defects :</a:t>
            </a:r>
          </a:p>
          <a:p>
            <a:pPr>
              <a:buNone/>
            </a:pPr>
            <a:r>
              <a:rPr lang="en-US" dirty="0" smtClean="0"/>
              <a:t>        a. </a:t>
            </a:r>
            <a:r>
              <a:rPr lang="en-US" b="1" dirty="0" err="1" smtClean="0"/>
              <a:t>Cyclin</a:t>
            </a:r>
            <a:r>
              <a:rPr lang="en-US" b="1" dirty="0" smtClean="0"/>
              <a:t> D1/PRAD1 gene</a:t>
            </a:r>
            <a:r>
              <a:rPr lang="en-US" dirty="0" smtClean="0"/>
              <a:t>: parathyroid adenoma 1, proto-oncogene </a:t>
            </a:r>
          </a:p>
          <a:p>
            <a:pPr>
              <a:buNone/>
            </a:pPr>
            <a:r>
              <a:rPr lang="en-US" dirty="0" smtClean="0"/>
              <a:t>      20-40 % of sporadic parathyroid adenomas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   b.  </a:t>
            </a:r>
            <a:r>
              <a:rPr lang="en-US" b="1" dirty="0" smtClean="0"/>
              <a:t>MEN1 (tumor suppressor gene)</a:t>
            </a:r>
            <a:r>
              <a:rPr lang="en-US" dirty="0" smtClean="0"/>
              <a:t>: sporadic </a:t>
            </a:r>
            <a:r>
              <a:rPr lang="en-US" dirty="0" err="1" smtClean="0"/>
              <a:t>nonfamilial</a:t>
            </a:r>
            <a:r>
              <a:rPr lang="en-US" dirty="0" smtClean="0"/>
              <a:t> parathyroid adenomas</a:t>
            </a:r>
          </a:p>
          <a:p>
            <a:pPr>
              <a:buNone/>
            </a:pPr>
            <a:r>
              <a:rPr lang="en-US" dirty="0" smtClean="0"/>
              <a:t>     16 %  with sporadic tumors.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C.  HRPT2 gene</a:t>
            </a:r>
            <a:r>
              <a:rPr lang="en-US" dirty="0" smtClean="0"/>
              <a:t> : inactivating mutations in </a:t>
            </a:r>
            <a:r>
              <a:rPr lang="en-US" b="1" dirty="0" smtClean="0"/>
              <a:t>parathyroid ca</a:t>
            </a:r>
          </a:p>
          <a:p>
            <a:r>
              <a:rPr lang="en-US" b="1" dirty="0" smtClean="0"/>
              <a:t>D. RET gene</a:t>
            </a:r>
            <a:r>
              <a:rPr lang="en-US" dirty="0" smtClean="0"/>
              <a:t> :  </a:t>
            </a:r>
            <a:r>
              <a:rPr lang="en-US" b="1" dirty="0" err="1" smtClean="0"/>
              <a:t>rarley</a:t>
            </a:r>
            <a:r>
              <a:rPr lang="en-US" b="1" dirty="0" smtClean="0"/>
              <a:t> found </a:t>
            </a:r>
            <a:r>
              <a:rPr lang="en-US" dirty="0" smtClean="0"/>
              <a:t>in sporadic primary hyperparathyroidism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PATHOLOGY </a:t>
            </a:r>
            <a:r>
              <a:rPr lang="en-US" dirty="0" smtClean="0"/>
              <a:t>IN PRIMARY HYPERPARATHYROIDISM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1. Adenoma:</a:t>
            </a:r>
          </a:p>
          <a:p>
            <a:pPr>
              <a:buNone/>
            </a:pPr>
            <a:r>
              <a:rPr lang="en-US" dirty="0" smtClean="0"/>
              <a:t>       Single adenoma: 89 % </a:t>
            </a:r>
          </a:p>
          <a:p>
            <a:pPr>
              <a:buNone/>
            </a:pPr>
            <a:r>
              <a:rPr lang="en-US" dirty="0" smtClean="0"/>
              <a:t>       double adenomas: 5 % </a:t>
            </a:r>
          </a:p>
          <a:p>
            <a:pPr>
              <a:buNone/>
            </a:pPr>
            <a:r>
              <a:rPr lang="en-US" dirty="0" smtClean="0"/>
              <a:t>       rarely in the thymus.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2</a:t>
            </a:r>
            <a:r>
              <a:rPr lang="en-US" b="1" dirty="0" smtClean="0"/>
              <a:t>. Glandular hyperplasia</a:t>
            </a:r>
            <a:r>
              <a:rPr lang="en-US" dirty="0" smtClean="0"/>
              <a:t>:</a:t>
            </a:r>
            <a:r>
              <a:rPr lang="en-US" b="1" dirty="0" smtClean="0"/>
              <a:t> 6 % of cases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3. </a:t>
            </a:r>
            <a:r>
              <a:rPr lang="en-US" b="1" dirty="0" smtClean="0"/>
              <a:t>Carcinoma</a:t>
            </a:r>
            <a:r>
              <a:rPr lang="en-US" dirty="0" smtClean="0"/>
              <a:t>: </a:t>
            </a:r>
            <a:r>
              <a:rPr lang="en-US" b="1" dirty="0" smtClean="0"/>
              <a:t>1-2%</a:t>
            </a:r>
            <a:r>
              <a:rPr lang="en-US" dirty="0" smtClean="0"/>
              <a:t>  of cases </a:t>
            </a:r>
          </a:p>
          <a:p>
            <a:pPr>
              <a:buNone/>
            </a:pPr>
            <a:r>
              <a:rPr lang="en-US" dirty="0" smtClean="0"/>
              <a:t>           at least one: </a:t>
            </a:r>
          </a:p>
          <a:p>
            <a:pPr>
              <a:buNone/>
            </a:pPr>
            <a:r>
              <a:rPr lang="en-US" b="1" dirty="0" smtClean="0"/>
              <a:t>     - local invasion of contiguous structures</a:t>
            </a:r>
          </a:p>
          <a:p>
            <a:pPr>
              <a:buNone/>
            </a:pPr>
            <a:r>
              <a:rPr lang="en-US" b="1" dirty="0" smtClean="0"/>
              <a:t>     - lymph node </a:t>
            </a:r>
          </a:p>
          <a:p>
            <a:pPr>
              <a:buNone/>
            </a:pPr>
            <a:r>
              <a:rPr lang="en-US" b="1" dirty="0" smtClean="0"/>
              <a:t>     - distant metastases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manifestations –  </a:t>
            </a:r>
            <a:r>
              <a:rPr lang="en-US" dirty="0" err="1" smtClean="0"/>
              <a:t>PrimaryHyperparathyroidism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asymptomatic </a:t>
            </a:r>
            <a:r>
              <a:rPr lang="en-US" b="1" dirty="0" err="1" smtClean="0"/>
              <a:t>hypercalcemia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Biochemical screening detects 80 % of pts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ASYMPTOMATIC PRIMARY HYPERPARATHYROIDISM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mild and sometimes only intermittent </a:t>
            </a:r>
            <a:r>
              <a:rPr lang="en-US" dirty="0" err="1" smtClean="0"/>
              <a:t>hypercalcemia</a:t>
            </a:r>
            <a:r>
              <a:rPr lang="en-US" dirty="0" smtClean="0"/>
              <a:t> .  </a:t>
            </a:r>
          </a:p>
          <a:p>
            <a:pPr>
              <a:buNone/>
            </a:pPr>
            <a:r>
              <a:rPr lang="en-US" dirty="0" smtClean="0"/>
              <a:t>    The mean s ca is &lt; 1.0 mg/</a:t>
            </a:r>
            <a:r>
              <a:rPr lang="en-US" dirty="0" err="1" smtClean="0"/>
              <a:t>dL</a:t>
            </a:r>
            <a:r>
              <a:rPr lang="en-US" dirty="0" smtClean="0"/>
              <a:t> above </a:t>
            </a:r>
            <a:r>
              <a:rPr lang="en-US" dirty="0" err="1" smtClean="0"/>
              <a:t>nl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nonspecific symptoms: fatigue, weakness, anorexia, mild depression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Anorexia, nausea, constipation,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P</a:t>
            </a:r>
            <a:r>
              <a:rPr lang="en-US" dirty="0" smtClean="0"/>
              <a:t>olydipsia, and polyuria.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Osteitis</a:t>
            </a:r>
            <a:r>
              <a:rPr lang="en-US" dirty="0" smtClean="0"/>
              <a:t> </a:t>
            </a:r>
            <a:r>
              <a:rPr lang="en-US" dirty="0" err="1" smtClean="0"/>
              <a:t>fibrosa</a:t>
            </a:r>
            <a:r>
              <a:rPr lang="en-US" dirty="0" smtClean="0"/>
              <a:t> </a:t>
            </a:r>
            <a:r>
              <a:rPr lang="en-US" dirty="0" err="1" smtClean="0"/>
              <a:t>cystica</a:t>
            </a:r>
            <a:r>
              <a:rPr lang="en-US" dirty="0" smtClean="0"/>
              <a:t>: is rare (&lt;5 % of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Nephrolithiasis</a:t>
            </a:r>
            <a:r>
              <a:rPr lang="en-US" dirty="0" smtClean="0"/>
              <a:t>: </a:t>
            </a:r>
            <a:r>
              <a:rPr lang="en-US" b="1" dirty="0" smtClean="0"/>
              <a:t>most common complication, </a:t>
            </a:r>
            <a:r>
              <a:rPr lang="en-US" dirty="0" smtClean="0"/>
              <a:t>15-20 % of newly diagnosed pts 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:\Total%20Body%20Calc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112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Osteitis</a:t>
            </a:r>
            <a:r>
              <a:rPr lang="en-US" dirty="0" smtClean="0"/>
              <a:t> </a:t>
            </a:r>
            <a:r>
              <a:rPr lang="en-US" dirty="0" err="1" smtClean="0"/>
              <a:t>fibrosa</a:t>
            </a:r>
            <a:r>
              <a:rPr lang="en-US" dirty="0" smtClean="0"/>
              <a:t> </a:t>
            </a:r>
            <a:r>
              <a:rPr lang="en-US" dirty="0" err="1" smtClean="0"/>
              <a:t>cystica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 bone pain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X-ray </a:t>
            </a:r>
          </a:p>
          <a:p>
            <a:pPr>
              <a:buNone/>
            </a:pPr>
            <a:r>
              <a:rPr lang="en-US" b="1" dirty="0" smtClean="0"/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err="1" smtClean="0"/>
              <a:t>Subperiosteal</a:t>
            </a:r>
            <a:r>
              <a:rPr lang="en-US" sz="2000" dirty="0" smtClean="0"/>
              <a:t> bone </a:t>
            </a:r>
            <a:r>
              <a:rPr lang="en-US" sz="2000" dirty="0" err="1" smtClean="0"/>
              <a:t>resorption</a:t>
            </a:r>
            <a:r>
              <a:rPr lang="en-US" sz="2000" dirty="0" smtClean="0"/>
              <a:t>                          Tapering of distal clavicles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ar-JO" dirty="0"/>
          </a:p>
        </p:txBody>
      </p:sp>
      <p:pic>
        <p:nvPicPr>
          <p:cNvPr id="201730" name="Picture 2" descr="C:\Users\amccor\Pictures\Ost_fibr_cyst_phal_cla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382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            after surgery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1026" name="AutoShape 2" descr="Imag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1028" name="AutoShape 4" descr="Imag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1029" name="Picture 5" descr="C:\Users\amccor\Pictures\Ost_fibr_cyst_skull_xr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1"/>
            <a:ext cx="9144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Brown tumors of pelvis ( ? PTH ca)</a:t>
            </a:r>
            <a:endParaRPr lang="ar-JO" sz="1800" dirty="0"/>
          </a:p>
        </p:txBody>
      </p:sp>
      <p:pic>
        <p:nvPicPr>
          <p:cNvPr id="202754" name="Picture 2" descr="C:\Users\amccor\Pictures\Brown_tumors_pelvic_bo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229600" cy="4595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Neuromuscular/Psych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Neuromuscular</a:t>
            </a:r>
            <a:r>
              <a:rPr lang="en-US" dirty="0" smtClean="0"/>
              <a:t>: weakness and fatigue. </a:t>
            </a:r>
            <a:r>
              <a:rPr lang="en-US" dirty="0" err="1" smtClean="0"/>
              <a:t>Myopath</a:t>
            </a:r>
            <a:r>
              <a:rPr lang="en-US" dirty="0" smtClean="0"/>
              <a:t> is rare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Neuropsychiatric:</a:t>
            </a:r>
            <a:r>
              <a:rPr lang="en-US" dirty="0" smtClean="0"/>
              <a:t> depressed mood, psychosis,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mineral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Decreased BMD : cortical sites (forearm and hip)  &gt;  </a:t>
            </a:r>
            <a:r>
              <a:rPr lang="en-US" dirty="0" err="1" smtClean="0"/>
              <a:t>cancellous</a:t>
            </a:r>
            <a:r>
              <a:rPr lang="en-US" dirty="0" smtClean="0"/>
              <a:t> sites (spine)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 • HTN is common</a:t>
            </a:r>
          </a:p>
          <a:p>
            <a:pPr>
              <a:buNone/>
            </a:pPr>
            <a:r>
              <a:rPr lang="en-US" dirty="0" smtClean="0"/>
              <a:t>      • Mean carotid </a:t>
            </a:r>
            <a:r>
              <a:rPr lang="en-US" dirty="0" err="1" smtClean="0"/>
              <a:t>intima</a:t>
            </a:r>
            <a:r>
              <a:rPr lang="en-US" dirty="0" smtClean="0"/>
              <a:t>-media thickness was significantly higher compared with controls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increased mortality: primarily due to CVS disease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b="1" dirty="0" smtClean="0"/>
              <a:t>Serum calcium</a:t>
            </a:r>
            <a:r>
              <a:rPr lang="en-US" dirty="0" smtClean="0"/>
              <a:t> : confirmed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PTH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      -80-90 %: high PTH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-10-20 %: minimally elevated or high normal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609600" indent="-609600" algn="l" rtl="0" eaLnBrk="1" hangingPunct="1">
              <a:defRPr/>
            </a:pPr>
            <a:r>
              <a:rPr lang="en-US" dirty="0" smtClean="0"/>
              <a:t>99% of total body calcium in the bone </a:t>
            </a:r>
          </a:p>
          <a:p>
            <a:pPr marL="609600" indent="-609600" algn="l" rtl="0" eaLnBrk="1" hangingPunct="1">
              <a:defRPr/>
            </a:pPr>
            <a:r>
              <a:rPr lang="en-US" dirty="0" smtClean="0"/>
              <a:t>1% in ICF ,ECF , cell membranes *</a:t>
            </a:r>
          </a:p>
          <a:p>
            <a:pPr marL="609600" indent="-609600" algn="l" rtl="0" eaLnBrk="1" hangingPunct="1">
              <a:defRPr/>
            </a:pPr>
            <a:r>
              <a:rPr lang="en-US" dirty="0" smtClean="0"/>
              <a:t>Calcium content</a:t>
            </a:r>
            <a:endParaRPr lang="en-US" dirty="0"/>
          </a:p>
          <a:p>
            <a:pPr marL="0" indent="0" algn="l" rtl="0" eaLnBrk="1" hangingPunct="1">
              <a:buNone/>
              <a:defRPr/>
            </a:pPr>
            <a:r>
              <a:rPr lang="en-US" dirty="0" smtClean="0"/>
              <a:t>               400mg/kg in infant </a:t>
            </a:r>
            <a:endParaRPr lang="en-US" dirty="0"/>
          </a:p>
          <a:p>
            <a:pPr marL="0" indent="0" algn="l" rtl="0" eaLnBrk="1" hangingPunct="1">
              <a:buNone/>
              <a:defRPr/>
            </a:pPr>
            <a:r>
              <a:rPr lang="en-US" dirty="0" smtClean="0"/>
              <a:t>               950mg/kg in adult </a:t>
            </a:r>
          </a:p>
          <a:p>
            <a:pPr marL="0" indent="0" algn="l" rtl="0" eaLnBrk="1" hangingPunct="1">
              <a:buNone/>
              <a:defRPr/>
            </a:pPr>
            <a:endParaRPr lang="en-US" dirty="0" smtClean="0"/>
          </a:p>
          <a:p>
            <a:pPr marL="0" indent="0" algn="l" rtl="0">
              <a:buNone/>
              <a:defRPr/>
            </a:pPr>
            <a:r>
              <a:rPr lang="en-US" dirty="0" smtClean="0"/>
              <a:t>         * 50% ionized </a:t>
            </a:r>
          </a:p>
          <a:p>
            <a:pPr marL="0" indent="0" algn="l" rtl="0">
              <a:buNone/>
              <a:defRPr/>
            </a:pPr>
            <a:r>
              <a:rPr lang="en-US" dirty="0" smtClean="0"/>
              <a:t>            40% bound to albumin.     </a:t>
            </a:r>
          </a:p>
          <a:p>
            <a:pPr marL="0" indent="0" algn="l" rtl="0">
              <a:buNone/>
              <a:defRPr/>
            </a:pPr>
            <a:r>
              <a:rPr lang="en-US" dirty="0" smtClean="0"/>
              <a:t>            10% citrate, phosphate</a:t>
            </a:r>
          </a:p>
          <a:p>
            <a:pPr marL="609600" indent="-609600" algn="l" rtl="0" eaLnBrk="1" hangingPunct="1">
              <a:defRPr/>
            </a:pPr>
            <a:endParaRPr lang="en-US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Calcium metabolism</a:t>
            </a:r>
            <a:br>
              <a:rPr lang="en-US" smtClean="0"/>
            </a:b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5971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1. Malignancy: often evident clinically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Intact PTH: very low in </a:t>
            </a:r>
            <a:r>
              <a:rPr lang="en-US" dirty="0" err="1" smtClean="0"/>
              <a:t>hypercalcemia</a:t>
            </a:r>
            <a:r>
              <a:rPr lang="en-US" dirty="0" smtClean="0"/>
              <a:t> of </a:t>
            </a:r>
            <a:r>
              <a:rPr lang="en-US" dirty="0" smtClean="0"/>
              <a:t>malignancy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mediated by </a:t>
            </a:r>
            <a:r>
              <a:rPr lang="en-US" dirty="0" err="1" smtClean="0"/>
              <a:t>PTHrP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FHH: an inactivating mutation in the Ca-SR in the parathyroid glands and the kidneys </a:t>
            </a:r>
          </a:p>
          <a:p>
            <a:pPr>
              <a:buNone/>
            </a:pPr>
            <a:r>
              <a:rPr lang="en-US" b="1" dirty="0" smtClean="0"/>
              <a:t>   - A f/h of </a:t>
            </a:r>
            <a:r>
              <a:rPr lang="en-US" b="1" dirty="0" err="1" smtClean="0"/>
              <a:t>hypercalcemia</a:t>
            </a:r>
            <a:r>
              <a:rPr lang="en-US" dirty="0" smtClean="0"/>
              <a:t> (</a:t>
            </a:r>
            <a:r>
              <a:rPr lang="en-US" b="1" dirty="0" smtClean="0"/>
              <a:t>young children)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b="1" dirty="0" smtClean="0"/>
              <a:t>absence of symptoms and signs of </a:t>
            </a:r>
            <a:r>
              <a:rPr lang="en-US" b="1" dirty="0" err="1" smtClean="0"/>
              <a:t>hypercalcemia</a:t>
            </a:r>
            <a:r>
              <a:rPr lang="en-US" b="1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15- 20 % of pts with FHH: mildly elevated PTH</a:t>
            </a:r>
          </a:p>
          <a:p>
            <a:r>
              <a:rPr lang="en-US" dirty="0" smtClean="0"/>
              <a:t> </a:t>
            </a:r>
          </a:p>
          <a:p>
            <a:r>
              <a:rPr lang="en-US" b="1" dirty="0" smtClean="0"/>
              <a:t>FHH </a:t>
            </a:r>
            <a:r>
              <a:rPr lang="en-US" b="1" dirty="0" err="1" smtClean="0"/>
              <a:t>vs</a:t>
            </a:r>
            <a:r>
              <a:rPr lang="en-US" b="1" dirty="0" smtClean="0"/>
              <a:t> primary hyperparathyroidism: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low urine </a:t>
            </a:r>
            <a:r>
              <a:rPr lang="en-US" b="1" dirty="0" err="1" smtClean="0"/>
              <a:t>ca</a:t>
            </a:r>
            <a:r>
              <a:rPr lang="en-US" b="1" dirty="0" smtClean="0"/>
              <a:t> excretion and Ca/Cr clearance ratio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3. Drugs :</a:t>
            </a:r>
            <a:r>
              <a:rPr lang="en-US" dirty="0" err="1" smtClean="0"/>
              <a:t>thiazide</a:t>
            </a:r>
            <a:r>
              <a:rPr lang="en-US" dirty="0" smtClean="0"/>
              <a:t> diuretics and lithium. </a:t>
            </a:r>
          </a:p>
          <a:p>
            <a:pPr>
              <a:buNone/>
            </a:pPr>
            <a:r>
              <a:rPr lang="en-US" dirty="0" smtClean="0"/>
              <a:t>     reduce u ca excretion and can cause mild </a:t>
            </a:r>
            <a:r>
              <a:rPr lang="en-US" dirty="0" err="1" smtClean="0"/>
              <a:t>hypercalcemia</a:t>
            </a:r>
            <a:r>
              <a:rPr lang="en-US" dirty="0" smtClean="0"/>
              <a:t> (up to 11.5 mg/</a:t>
            </a:r>
            <a:r>
              <a:rPr lang="en-US" dirty="0" err="1" smtClean="0"/>
              <a:t>dL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thiazide</a:t>
            </a:r>
            <a:r>
              <a:rPr lang="en-US" dirty="0" smtClean="0"/>
              <a:t> should be stopped and calcium and PTH assessed </a:t>
            </a:r>
            <a:r>
              <a:rPr lang="en-US" b="1" dirty="0" smtClean="0"/>
              <a:t>2-3 months </a:t>
            </a:r>
            <a:r>
              <a:rPr lang="en-US" dirty="0" smtClean="0"/>
              <a:t>later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 bipolar disorder </a:t>
            </a:r>
          </a:p>
          <a:p>
            <a:r>
              <a:rPr lang="en-US" smtClean="0"/>
              <a:t>s/e: nephrogenic</a:t>
            </a:r>
            <a:r>
              <a:rPr lang="en-US" dirty="0" smtClean="0"/>
              <a:t> DI, hypothyroidism and hyperparathyroidism.</a:t>
            </a:r>
          </a:p>
          <a:p>
            <a:r>
              <a:rPr lang="en-US" dirty="0" smtClean="0"/>
              <a:t>PTH less inhibited by calcium </a:t>
            </a:r>
          </a:p>
          <a:p>
            <a:r>
              <a:rPr lang="en-US" dirty="0" smtClean="0"/>
              <a:t>It decreases renal Ca excretion (independent of PTH)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Secondary hyperparathyroidism</a:t>
            </a:r>
            <a:r>
              <a:rPr lang="en-US" dirty="0" smtClean="0"/>
              <a:t>: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   High PTH and </a:t>
            </a:r>
            <a:r>
              <a:rPr lang="en-US" dirty="0" err="1" smtClean="0"/>
              <a:t>nl</a:t>
            </a:r>
            <a:r>
              <a:rPr lang="en-US" dirty="0" smtClean="0"/>
              <a:t> or low ca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causes: </a:t>
            </a:r>
          </a:p>
          <a:p>
            <a:pPr>
              <a:buNone/>
            </a:pPr>
            <a:r>
              <a:rPr lang="en-US" dirty="0" smtClean="0"/>
              <a:t>   - renal failure and impaired </a:t>
            </a:r>
            <a:r>
              <a:rPr lang="en-US" dirty="0" err="1" smtClean="0"/>
              <a:t>calcitriol</a:t>
            </a:r>
            <a:r>
              <a:rPr lang="en-US" dirty="0" smtClean="0"/>
              <a:t> production</a:t>
            </a:r>
          </a:p>
          <a:p>
            <a:pPr>
              <a:buNone/>
            </a:pPr>
            <a:r>
              <a:rPr lang="en-US" dirty="0" smtClean="0"/>
              <a:t>   - inadequate calcium intake or absorption:</a:t>
            </a:r>
          </a:p>
          <a:p>
            <a:pPr>
              <a:buNone/>
            </a:pPr>
            <a:r>
              <a:rPr lang="en-US" dirty="0" smtClean="0"/>
              <a:t>           - vitamin D deficiency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err="1" smtClean="0"/>
              <a:t>malabsorption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TO CONFIRM PRIMARY HYPERPARATHYROIDISM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1. </a:t>
            </a:r>
            <a:r>
              <a:rPr lang="en-US" b="1" dirty="0" smtClean="0"/>
              <a:t>Urinary Ca excretion</a:t>
            </a:r>
            <a:r>
              <a:rPr lang="en-US" dirty="0" smtClean="0"/>
              <a:t> : distinguishes PHPT from FHH</a:t>
            </a:r>
          </a:p>
          <a:p>
            <a:r>
              <a:rPr lang="en-US" dirty="0" smtClean="0"/>
              <a:t>If low ( &lt; 200 mg/day): FHH </a:t>
            </a:r>
            <a:r>
              <a:rPr lang="en-US" dirty="0" err="1" smtClean="0"/>
              <a:t>vs</a:t>
            </a:r>
            <a:r>
              <a:rPr lang="en-US" dirty="0" smtClean="0"/>
              <a:t>  hyperparathyroidism with </a:t>
            </a:r>
            <a:r>
              <a:rPr lang="en-US" dirty="0" err="1" smtClean="0"/>
              <a:t>vit</a:t>
            </a:r>
            <a:r>
              <a:rPr lang="en-US" dirty="0" smtClean="0"/>
              <a:t> D deficiency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2.  25 Vitamin D:</a:t>
            </a:r>
          </a:p>
          <a:p>
            <a:pPr>
              <a:buNone/>
            </a:pPr>
            <a:r>
              <a:rPr lang="en-US" dirty="0" smtClean="0"/>
              <a:t>     replete low levels ( ≤ 50 </a:t>
            </a:r>
            <a:r>
              <a:rPr lang="en-US" dirty="0" err="1" smtClean="0"/>
              <a:t>nmol</a:t>
            </a:r>
            <a:r>
              <a:rPr lang="en-US" dirty="0" smtClean="0"/>
              <a:t>/L) before management decisions </a:t>
            </a:r>
          </a:p>
          <a:p>
            <a:pPr>
              <a:buNone/>
            </a:pPr>
            <a:r>
              <a:rPr lang="en-US" dirty="0" smtClean="0"/>
              <a:t>    3. Serum phosphorus: decreased or low </a:t>
            </a:r>
            <a:r>
              <a:rPr lang="en-US" dirty="0" err="1" smtClean="0"/>
              <a:t>nl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Renal imaging:  renal U/S should be performed if kidney stones are suspected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 PTH SECRETION/ACTIONS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PTH 1-84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secreted within seconds after </a:t>
            </a:r>
            <a:r>
              <a:rPr lang="en-US" dirty="0" err="1" smtClean="0"/>
              <a:t>hypocalcemia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Intact PTH </a:t>
            </a:r>
            <a:r>
              <a:rPr lang="en-US" dirty="0" smtClean="0"/>
              <a:t>half life </a:t>
            </a:r>
            <a:r>
              <a:rPr lang="en-US" dirty="0"/>
              <a:t>of 2-4 min </a:t>
            </a:r>
            <a:r>
              <a:rPr lang="en-US" dirty="0" smtClean="0"/>
              <a:t>(renal </a:t>
            </a:r>
            <a:r>
              <a:rPr lang="en-US" dirty="0"/>
              <a:t>and hepatic </a:t>
            </a:r>
            <a:r>
              <a:rPr lang="en-US" dirty="0" err="1"/>
              <a:t>clearence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Localization studies</a:t>
            </a:r>
            <a:r>
              <a:rPr lang="en-US" dirty="0" smtClean="0"/>
              <a:t>: </a:t>
            </a:r>
          </a:p>
          <a:p>
            <a:pPr>
              <a:buNone/>
            </a:pPr>
            <a:r>
              <a:rPr lang="en-US" dirty="0" smtClean="0"/>
              <a:t>     U/S,</a:t>
            </a:r>
          </a:p>
          <a:p>
            <a:pPr>
              <a:buNone/>
            </a:pPr>
            <a:r>
              <a:rPr lang="en-US" dirty="0" smtClean="0"/>
              <a:t>     technetium-99m </a:t>
            </a:r>
            <a:r>
              <a:rPr lang="en-US" dirty="0" err="1" smtClean="0"/>
              <a:t>sestamibi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CT, or MRI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intraoperative</a:t>
            </a:r>
            <a:r>
              <a:rPr lang="en-US" dirty="0" smtClean="0"/>
              <a:t> PTH monitoring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primary hyperparathyroidism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- </a:t>
            </a:r>
            <a:r>
              <a:rPr lang="en-US" b="1" dirty="0" err="1" smtClean="0"/>
              <a:t>Parathyroidectomy</a:t>
            </a:r>
            <a:r>
              <a:rPr lang="en-US" b="1" dirty="0" smtClean="0"/>
              <a:t>: first line therapy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  - indicated in </a:t>
            </a:r>
            <a:r>
              <a:rPr lang="en-US" b="1" dirty="0" smtClean="0"/>
              <a:t>asymptomatic patients </a:t>
            </a:r>
            <a:r>
              <a:rPr lang="en-US" dirty="0" smtClean="0"/>
              <a:t>if :</a:t>
            </a:r>
          </a:p>
          <a:p>
            <a:pPr>
              <a:buNone/>
            </a:pPr>
            <a:r>
              <a:rPr lang="en-US" dirty="0" smtClean="0"/>
              <a:t>       • S Ca &gt;= 1.0 mg/</a:t>
            </a:r>
            <a:r>
              <a:rPr lang="en-US" dirty="0" err="1" smtClean="0"/>
              <a:t>dL</a:t>
            </a:r>
            <a:r>
              <a:rPr lang="en-US" dirty="0" smtClean="0"/>
              <a:t> above the upper </a:t>
            </a:r>
            <a:r>
              <a:rPr lang="en-US" dirty="0" err="1" smtClean="0"/>
              <a:t>nl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 • Cr clearance &lt;60 </a:t>
            </a:r>
            <a:r>
              <a:rPr lang="en-US" dirty="0" err="1" smtClean="0"/>
              <a:t>mL</a:t>
            </a:r>
            <a:r>
              <a:rPr lang="en-US" dirty="0" smtClean="0"/>
              <a:t>/min</a:t>
            </a:r>
          </a:p>
          <a:p>
            <a:pPr>
              <a:buNone/>
            </a:pPr>
            <a:r>
              <a:rPr lang="en-US" dirty="0" smtClean="0"/>
              <a:t>       • BMD at hip, lumbar spine, or distal radius  (T score &lt;-2.5) </a:t>
            </a:r>
            <a:r>
              <a:rPr lang="en-US" b="1" dirty="0" smtClean="0"/>
              <a:t>and/or</a:t>
            </a:r>
            <a:r>
              <a:rPr lang="en-US" dirty="0" smtClean="0"/>
              <a:t> previous fragility fracture</a:t>
            </a:r>
          </a:p>
          <a:p>
            <a:pPr>
              <a:buNone/>
            </a:pPr>
            <a:r>
              <a:rPr lang="en-US" dirty="0" smtClean="0"/>
              <a:t>       • Age &lt; 50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SURGERY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• Avoid: thiazide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lithium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volume depletion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prolonged bed rest / inactivity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high calcium diet (&gt;1000 mg/day)</a:t>
            </a:r>
          </a:p>
          <a:p>
            <a:pPr>
              <a:buNone/>
            </a:pPr>
            <a:r>
              <a:rPr lang="en-US" dirty="0" smtClean="0"/>
              <a:t>   • Encourage physical activity</a:t>
            </a:r>
          </a:p>
          <a:p>
            <a:pPr>
              <a:buNone/>
            </a:pPr>
            <a:r>
              <a:rPr lang="en-US" dirty="0" smtClean="0"/>
              <a:t>   • Adequate hydration to minimize the risk of </a:t>
            </a:r>
            <a:r>
              <a:rPr lang="en-US" dirty="0" err="1" smtClean="0"/>
              <a:t>nephrolithiasis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Moderate calcium intake (800-1000 mg/day).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A low calcium diet may lead to further increases in PTH secretion and bone disease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Maintain moderate vitamin D intake (400-600 IU/ d) 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Monitoring: S Ca and Cr annually and bone density (hip, spine, and forearm) every 1-2 years is sufficient.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therapy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Bisphosphonates</a:t>
            </a:r>
            <a:r>
              <a:rPr lang="en-US" dirty="0" smtClean="0"/>
              <a:t>: </a:t>
            </a:r>
          </a:p>
          <a:p>
            <a:pPr>
              <a:buNone/>
            </a:pPr>
            <a:r>
              <a:rPr lang="en-US" dirty="0" smtClean="0"/>
              <a:t>     Drug of choice for </a:t>
            </a:r>
            <a:r>
              <a:rPr lang="en-US" dirty="0" err="1" smtClean="0"/>
              <a:t>pts</a:t>
            </a:r>
            <a:r>
              <a:rPr lang="en-US" dirty="0" smtClean="0"/>
              <a:t> </a:t>
            </a:r>
            <a:r>
              <a:rPr lang="en-US" b="1" dirty="0" smtClean="0"/>
              <a:t>who do not meet surgical criteria or who prefer to avoid surgery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Calcimimetics</a:t>
            </a:r>
            <a:r>
              <a:rPr lang="en-US" dirty="0" smtClean="0"/>
              <a:t>: activate the calcium-sensing receptor in the parathyroid gland, thereby inhibiting PTH secretion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cinacalcet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- Rx of 2 hyperparathyroidism associated with renal failure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- </a:t>
            </a:r>
            <a:r>
              <a:rPr lang="en-US" dirty="0" err="1" smtClean="0"/>
              <a:t>hypercalcemia</a:t>
            </a:r>
            <a:r>
              <a:rPr lang="en-US" dirty="0" smtClean="0"/>
              <a:t> in parathyroid cancer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TREATMENT OF HYPERCALCEMIA regardless of etiology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    1. Asymptomatic or mildly symptomatic </a:t>
            </a:r>
            <a:r>
              <a:rPr lang="en-US" dirty="0" err="1" smtClean="0"/>
              <a:t>hypercalcemia</a:t>
            </a:r>
            <a:r>
              <a:rPr lang="en-US" dirty="0" smtClean="0"/>
              <a:t> (Ca &lt;12 mg/</a:t>
            </a:r>
            <a:r>
              <a:rPr lang="en-US" dirty="0" err="1" smtClean="0"/>
              <a:t>dL</a:t>
            </a:r>
            <a:r>
              <a:rPr lang="en-US" dirty="0" smtClean="0"/>
              <a:t>) do not require immediate treatment.</a:t>
            </a:r>
          </a:p>
          <a:p>
            <a:pPr>
              <a:buNone/>
            </a:pPr>
            <a:r>
              <a:rPr lang="en-US" dirty="0" smtClean="0"/>
              <a:t>     2. S Ca of 12-14 mg/</a:t>
            </a:r>
            <a:r>
              <a:rPr lang="en-US" dirty="0" err="1" smtClean="0"/>
              <a:t>dL</a:t>
            </a:r>
            <a:r>
              <a:rPr lang="en-US" dirty="0" smtClean="0"/>
              <a:t> may be well-tolerated chronically, but acutely requires more aggressive measures </a:t>
            </a:r>
          </a:p>
          <a:p>
            <a:pPr>
              <a:buNone/>
            </a:pPr>
            <a:r>
              <a:rPr lang="en-US" dirty="0" smtClean="0"/>
              <a:t>     3. S Ca &gt;14 mg/</a:t>
            </a:r>
            <a:r>
              <a:rPr lang="en-US" dirty="0" err="1" smtClean="0"/>
              <a:t>dL</a:t>
            </a:r>
            <a:r>
              <a:rPr lang="en-US" dirty="0" smtClean="0"/>
              <a:t> requires treatment, regardless of symptoms.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SALINE HYDRATION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  isotonic saline at 200-300 </a:t>
            </a:r>
            <a:r>
              <a:rPr lang="en-US" dirty="0" err="1" smtClean="0"/>
              <a:t>mL</a:t>
            </a:r>
            <a:r>
              <a:rPr lang="en-US" dirty="0" smtClean="0"/>
              <a:t>/h initially</a:t>
            </a:r>
          </a:p>
          <a:p>
            <a:r>
              <a:rPr lang="en-US" dirty="0" smtClean="0"/>
              <a:t>if edema: loop diuretic may be used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Calcitriol</a:t>
            </a:r>
            <a:r>
              <a:rPr lang="en-US" dirty="0" smtClean="0"/>
              <a:t>: inhibits PTH synthesis  </a:t>
            </a:r>
          </a:p>
          <a:p>
            <a:r>
              <a:rPr lang="en-US" dirty="0" smtClean="0"/>
              <a:t>Mg: binds to Calcium Sensing Receptor</a:t>
            </a:r>
          </a:p>
          <a:p>
            <a:r>
              <a:rPr lang="en-US" dirty="0" smtClean="0"/>
              <a:t> low Mg causes:</a:t>
            </a:r>
          </a:p>
          <a:p>
            <a:pPr>
              <a:buNone/>
            </a:pPr>
            <a:r>
              <a:rPr lang="en-US" dirty="0" smtClean="0"/>
              <a:t>           - PTH resistance </a:t>
            </a:r>
          </a:p>
          <a:p>
            <a:pPr>
              <a:buNone/>
            </a:pPr>
            <a:r>
              <a:rPr lang="en-US" dirty="0" smtClean="0"/>
              <a:t>           - reduced PTH secretion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Low Ca, high PO4 stimulate PTH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CALCITONIN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Salmon </a:t>
            </a:r>
            <a:r>
              <a:rPr lang="en-US" dirty="0" err="1" smtClean="0"/>
              <a:t>calcitonin</a:t>
            </a:r>
            <a:r>
              <a:rPr lang="en-US" dirty="0" smtClean="0"/>
              <a:t> (4 IU/kg) IM or sc q 12 hrs. Nasal calcitonin is not effective</a:t>
            </a:r>
          </a:p>
          <a:p>
            <a:endParaRPr lang="en-US" dirty="0" smtClean="0"/>
          </a:p>
          <a:p>
            <a:r>
              <a:rPr lang="en-US" dirty="0" smtClean="0"/>
              <a:t>lowers </a:t>
            </a:r>
            <a:r>
              <a:rPr lang="en-US" dirty="0" err="1" smtClean="0"/>
              <a:t>ca</a:t>
            </a:r>
            <a:r>
              <a:rPr lang="en-US" dirty="0" smtClean="0"/>
              <a:t> by 1-2 mg/</a:t>
            </a:r>
            <a:r>
              <a:rPr lang="en-US" dirty="0" err="1" smtClean="0"/>
              <a:t>dL</a:t>
            </a:r>
            <a:r>
              <a:rPr lang="en-US" dirty="0" smtClean="0"/>
              <a:t> within 4-6 hours</a:t>
            </a:r>
          </a:p>
          <a:p>
            <a:endParaRPr lang="en-US" dirty="0" smtClean="0"/>
          </a:p>
          <a:p>
            <a:r>
              <a:rPr lang="en-US" dirty="0" smtClean="0"/>
              <a:t>Efficacy limited to the first 48 hrs, even with repeated doses (</a:t>
            </a:r>
            <a:r>
              <a:rPr lang="en-US" dirty="0" err="1" smtClean="0"/>
              <a:t>tachyphylaxis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BISPHOSPHONATES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Pamidronate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      malignancy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acute primary hyperparathyroidism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immobilization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hypervitaminosis</a:t>
            </a:r>
            <a:r>
              <a:rPr lang="en-US" dirty="0" smtClean="0"/>
              <a:t> 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sarcoidosis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(60 mg over 2-4 hrs): NL ca for &gt;2 wks </a:t>
            </a:r>
          </a:p>
          <a:p>
            <a:r>
              <a:rPr lang="en-US" dirty="0" smtClean="0"/>
              <a:t> Serum ca decreases in 1-2 days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Zoledronic</a:t>
            </a:r>
            <a:r>
              <a:rPr lang="en-US" b="1" dirty="0" smtClean="0"/>
              <a:t> acid</a:t>
            </a:r>
            <a:r>
              <a:rPr lang="en-US" dirty="0" smtClean="0"/>
              <a:t>: 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drug of choice for malignancy-associated </a:t>
            </a:r>
            <a:r>
              <a:rPr lang="en-US" dirty="0" err="1" smtClean="0"/>
              <a:t>hypercalcemia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4 mg/15 min</a:t>
            </a:r>
          </a:p>
          <a:p>
            <a:r>
              <a:rPr lang="en-US" dirty="0" smtClean="0"/>
              <a:t>a single dose normalized calcium in 88 % of pts the median duration control  32 -43 days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GLUCOCORTICOIDS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high </a:t>
            </a:r>
            <a:r>
              <a:rPr lang="en-US" dirty="0" err="1" smtClean="0"/>
              <a:t>Ca</a:t>
            </a:r>
            <a:r>
              <a:rPr lang="en-US" dirty="0" smtClean="0"/>
              <a:t> with overproduction of </a:t>
            </a:r>
            <a:r>
              <a:rPr lang="en-US" dirty="0" err="1" smtClean="0"/>
              <a:t>calcitriol</a:t>
            </a:r>
            <a:r>
              <a:rPr lang="en-US" dirty="0" smtClean="0"/>
              <a:t>  (</a:t>
            </a:r>
            <a:r>
              <a:rPr lang="en-US" b="1" dirty="0" err="1" smtClean="0"/>
              <a:t>sarcoidosis</a:t>
            </a:r>
            <a:r>
              <a:rPr lang="en-US" b="1" dirty="0" smtClean="0"/>
              <a:t> and lymphoma) </a:t>
            </a:r>
          </a:p>
          <a:p>
            <a:r>
              <a:rPr lang="en-US" dirty="0" smtClean="0"/>
              <a:t> prednisone 20 to 40 mg/day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reduces serum calcium  within 2-5 days 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HYPOCALCEMIA</a:t>
            </a:r>
            <a:endParaRPr lang="en-US" sz="4800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Tetany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203778" name="Picture 2" descr="C:\Users\amccor\Pictures\teta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5438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620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Etiology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A. HYPOCALCEMIA WITH LOW PTH (HYPOPARATHYROIDISM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  1. Destruction of the parathyroid glands</a:t>
            </a:r>
          </a:p>
          <a:p>
            <a:pPr>
              <a:buNone/>
            </a:pPr>
            <a:r>
              <a:rPr lang="en-US" dirty="0" smtClean="0"/>
              <a:t>      - Surgical :</a:t>
            </a:r>
            <a:r>
              <a:rPr lang="en-US" b="1" dirty="0" smtClean="0"/>
              <a:t> most common cause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Transient:20 % </a:t>
            </a:r>
          </a:p>
          <a:p>
            <a:pPr>
              <a:buNone/>
            </a:pPr>
            <a:r>
              <a:rPr lang="en-US" dirty="0" smtClean="0"/>
              <a:t>    permanent: 0.8-3 % after total thyroidectomy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2. Autoimmune :	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err="1" smtClean="0"/>
              <a:t>polyglandular</a:t>
            </a:r>
            <a:r>
              <a:rPr lang="en-US" b="1" dirty="0" smtClean="0"/>
              <a:t> autoimmune syndrome type 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presents in childhood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candidiasis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hypoparathyroidism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adrenal insufficiency during adolescence. 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Abnormal parathyroid gland development:</a:t>
            </a:r>
          </a:p>
          <a:p>
            <a:pPr>
              <a:buNone/>
            </a:pPr>
            <a:r>
              <a:rPr lang="en-US" dirty="0" smtClean="0"/>
              <a:t>      Genetic defects: </a:t>
            </a:r>
          </a:p>
          <a:p>
            <a:pPr>
              <a:buNone/>
            </a:pPr>
            <a:r>
              <a:rPr lang="en-US" dirty="0" smtClean="0"/>
              <a:t>       - X-linked, autosomal recessive </a:t>
            </a:r>
          </a:p>
          <a:p>
            <a:pPr>
              <a:buNone/>
            </a:pPr>
            <a:r>
              <a:rPr lang="en-US" dirty="0" smtClean="0"/>
              <a:t>       - </a:t>
            </a:r>
            <a:r>
              <a:rPr lang="en-US" dirty="0" err="1" smtClean="0"/>
              <a:t>DiGeorge</a:t>
            </a:r>
            <a:r>
              <a:rPr lang="en-US" dirty="0" smtClean="0"/>
              <a:t> syndrome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PTH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A.  </a:t>
            </a:r>
            <a:r>
              <a:rPr lang="en-US" b="1" dirty="0" smtClean="0"/>
              <a:t>Skeletal actions of PTH</a:t>
            </a:r>
            <a:r>
              <a:rPr lang="en-US" dirty="0" smtClean="0"/>
              <a:t> : </a:t>
            </a:r>
          </a:p>
          <a:p>
            <a:pPr>
              <a:buNone/>
            </a:pPr>
            <a:r>
              <a:rPr lang="en-US" dirty="0" smtClean="0"/>
              <a:t>       • release of calcium by activation of bone </a:t>
            </a:r>
            <a:r>
              <a:rPr lang="en-US" dirty="0" err="1" smtClean="0"/>
              <a:t>resorption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      </a:t>
            </a:r>
            <a:r>
              <a:rPr lang="en-US" b="1" dirty="0" smtClean="0"/>
              <a:t>B. HYPOCALCEMIA WITH HIGH PTH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   1. PTH resistance: (</a:t>
            </a:r>
            <a:r>
              <a:rPr lang="en-US" dirty="0" err="1" smtClean="0"/>
              <a:t>Pseudohypoparathyroidism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         - childhood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smtClean="0"/>
              <a:t>low </a:t>
            </a:r>
            <a:r>
              <a:rPr lang="en-US" dirty="0" err="1" smtClean="0"/>
              <a:t>Ca</a:t>
            </a:r>
            <a:r>
              <a:rPr lang="en-US" dirty="0" smtClean="0"/>
              <a:t>, </a:t>
            </a:r>
            <a:r>
              <a:rPr lang="en-US" dirty="0" smtClean="0"/>
              <a:t>high </a:t>
            </a:r>
            <a:r>
              <a:rPr lang="en-US" dirty="0" smtClean="0"/>
              <a:t>phosphate, </a:t>
            </a:r>
            <a:r>
              <a:rPr lang="en-US" dirty="0" smtClean="0"/>
              <a:t>and elevated PTH </a:t>
            </a:r>
          </a:p>
          <a:p>
            <a:pPr>
              <a:buNone/>
            </a:pPr>
            <a:r>
              <a:rPr lang="en-US" dirty="0" smtClean="0"/>
              <a:t>       2. Vitamin D deficiency or resistance </a:t>
            </a:r>
          </a:p>
          <a:p>
            <a:pPr>
              <a:buNone/>
            </a:pPr>
            <a:r>
              <a:rPr lang="en-US" dirty="0" smtClean="0"/>
              <a:t>       3. </a:t>
            </a:r>
            <a:r>
              <a:rPr lang="en-US" dirty="0" err="1" smtClean="0"/>
              <a:t>Extravascular</a:t>
            </a:r>
            <a:r>
              <a:rPr lang="en-US" dirty="0" smtClean="0"/>
              <a:t> deposition: deposition in tissues or binding within the vascular space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4. </a:t>
            </a:r>
            <a:r>
              <a:rPr lang="en-US" dirty="0" err="1" smtClean="0"/>
              <a:t>Hyperphosphatemia</a:t>
            </a:r>
            <a:r>
              <a:rPr lang="en-US" dirty="0" smtClean="0"/>
              <a:t> : CKD / ARF/ </a:t>
            </a:r>
            <a:r>
              <a:rPr lang="en-US" dirty="0" err="1" smtClean="0"/>
              <a:t>rhabdomyolysis</a:t>
            </a:r>
            <a:r>
              <a:rPr lang="en-US" dirty="0" smtClean="0"/>
              <a:t>/ tumor </a:t>
            </a:r>
            <a:r>
              <a:rPr lang="en-US" dirty="0" err="1" smtClean="0"/>
              <a:t>lysis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5. </a:t>
            </a:r>
            <a:r>
              <a:rPr lang="en-US" dirty="0" err="1" smtClean="0"/>
              <a:t>Osteoblastic</a:t>
            </a:r>
            <a:r>
              <a:rPr lang="en-US" dirty="0" smtClean="0"/>
              <a:t> metastases: breast or prostate cancer </a:t>
            </a:r>
          </a:p>
          <a:p>
            <a:pPr>
              <a:buNone/>
            </a:pPr>
            <a:r>
              <a:rPr lang="en-US" dirty="0" smtClean="0"/>
              <a:t>  6. Acute pancreatitis :precipitation of calcium soaps in the abdominal cavity </a:t>
            </a:r>
          </a:p>
          <a:p>
            <a:pPr>
              <a:buNone/>
            </a:pPr>
            <a:r>
              <a:rPr lang="en-US" dirty="0" smtClean="0"/>
              <a:t>  7. Sepsis or severe illness: </a:t>
            </a:r>
            <a:r>
              <a:rPr lang="en-US" dirty="0" err="1" smtClean="0"/>
              <a:t>hypocalcemia</a:t>
            </a:r>
            <a:r>
              <a:rPr lang="en-US" dirty="0" smtClean="0"/>
              <a:t> in critically ill or postsurgical pts 80-90 %.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C. DISORDERS OF MAGNESIUM METABOLISM:</a:t>
            </a:r>
          </a:p>
          <a:p>
            <a:pPr>
              <a:buNone/>
            </a:pPr>
            <a:r>
              <a:rPr lang="en-US" dirty="0" smtClean="0"/>
              <a:t>       1. magnesium depletion: </a:t>
            </a:r>
            <a:r>
              <a:rPr lang="en-US" b="1" dirty="0" smtClean="0"/>
              <a:t>PTH resistance</a:t>
            </a:r>
            <a:r>
              <a:rPr lang="en-US" dirty="0" smtClean="0"/>
              <a:t> (Mg &lt; 1 mg/</a:t>
            </a:r>
            <a:r>
              <a:rPr lang="en-US" dirty="0" err="1" smtClean="0"/>
              <a:t>dL</a:t>
            </a:r>
            <a:r>
              <a:rPr lang="en-US" dirty="0" smtClean="0"/>
              <a:t>) or by </a:t>
            </a:r>
            <a:r>
              <a:rPr lang="en-US" b="1" dirty="0" smtClean="0"/>
              <a:t>decreasing PTH secretion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b="1" dirty="0" err="1" smtClean="0"/>
              <a:t>Malabsorption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- Chronic alcoholism </a:t>
            </a:r>
          </a:p>
          <a:p>
            <a:pPr>
              <a:buNone/>
            </a:pPr>
            <a:r>
              <a:rPr lang="en-US" b="1" dirty="0" smtClean="0"/>
              <a:t>   - </a:t>
            </a:r>
            <a:r>
              <a:rPr lang="en-US" b="1" dirty="0" err="1" smtClean="0"/>
              <a:t>Cisplatin</a:t>
            </a:r>
            <a:r>
              <a:rPr lang="en-US" b="1" dirty="0" smtClean="0"/>
              <a:t> therapy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diuretic therapy</a:t>
            </a:r>
          </a:p>
          <a:p>
            <a:pPr>
              <a:buNone/>
            </a:pPr>
            <a:r>
              <a:rPr lang="en-US" dirty="0" smtClean="0"/>
              <a:t>   - aminoglycosides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2. Severe </a:t>
            </a:r>
            <a:r>
              <a:rPr lang="en-US" b="1" dirty="0" err="1" smtClean="0"/>
              <a:t>hypermagnesemia</a:t>
            </a:r>
            <a:r>
              <a:rPr lang="en-US" dirty="0" smtClean="0"/>
              <a:t>: suppressing the secretion of PTH ( mg &gt; 6 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</a:t>
            </a:r>
            <a:r>
              <a:rPr lang="en-US" dirty="0" err="1" smtClean="0"/>
              <a:t>hypocalcemia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IV calcium : </a:t>
            </a:r>
          </a:p>
          <a:p>
            <a:pPr>
              <a:buNone/>
            </a:pPr>
            <a:r>
              <a:rPr lang="en-US" dirty="0" smtClean="0"/>
              <a:t>     - acute symptomatic pts</a:t>
            </a:r>
          </a:p>
          <a:p>
            <a:pPr>
              <a:buNone/>
            </a:pPr>
            <a:r>
              <a:rPr lang="en-US" dirty="0" smtClean="0"/>
              <a:t>    - asymptomatic </a:t>
            </a:r>
            <a:r>
              <a:rPr lang="en-US" dirty="0" err="1" smtClean="0"/>
              <a:t>hypocalcemia</a:t>
            </a:r>
            <a:r>
              <a:rPr lang="en-US" dirty="0" smtClean="0"/>
              <a:t> with acute decreases to ≤7.5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r>
              <a:rPr lang="en-US" dirty="0" smtClean="0"/>
              <a:t>1 - 2 g of calcium </a:t>
            </a:r>
            <a:r>
              <a:rPr lang="en-US" dirty="0" err="1" smtClean="0"/>
              <a:t>gluconate</a:t>
            </a:r>
            <a:r>
              <a:rPr lang="en-US" dirty="0" smtClean="0"/>
              <a:t> ( 90 - 180 mg elemental calcium) in 50 mL of 5 % </a:t>
            </a:r>
            <a:r>
              <a:rPr lang="en-US" dirty="0"/>
              <a:t>D</a:t>
            </a:r>
            <a:r>
              <a:rPr lang="en-US" dirty="0" smtClean="0"/>
              <a:t> over 10 - 20 minutes</a:t>
            </a:r>
          </a:p>
          <a:p>
            <a:r>
              <a:rPr lang="en-US" dirty="0" smtClean="0"/>
              <a:t>iv solution: 100 </a:t>
            </a:r>
            <a:r>
              <a:rPr lang="en-US" dirty="0" err="1" smtClean="0"/>
              <a:t>mL</a:t>
            </a:r>
            <a:r>
              <a:rPr lang="en-US" dirty="0" smtClean="0"/>
              <a:t> (10 amp) of 10 % calcium </a:t>
            </a:r>
            <a:r>
              <a:rPr lang="en-US" dirty="0" err="1" smtClean="0"/>
              <a:t>gluconate</a:t>
            </a:r>
            <a:r>
              <a:rPr lang="en-US" dirty="0" smtClean="0"/>
              <a:t> in 1000 </a:t>
            </a:r>
            <a:r>
              <a:rPr lang="en-US" dirty="0" err="1" smtClean="0"/>
              <a:t>mL</a:t>
            </a:r>
            <a:r>
              <a:rPr lang="en-US" dirty="0" smtClean="0"/>
              <a:t> of 5 % dextrose in water, at 50 </a:t>
            </a:r>
            <a:r>
              <a:rPr lang="en-US" dirty="0" err="1" smtClean="0"/>
              <a:t>mL</a:t>
            </a:r>
            <a:r>
              <a:rPr lang="en-US" dirty="0" smtClean="0"/>
              <a:t>/h 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 calcium continued until the patient is </a:t>
            </a:r>
            <a:r>
              <a:rPr lang="en-US" dirty="0" err="1" smtClean="0"/>
              <a:t>recieving</a:t>
            </a:r>
            <a:r>
              <a:rPr lang="en-US" dirty="0" smtClean="0"/>
              <a:t> oral calcium and </a:t>
            </a:r>
            <a:r>
              <a:rPr lang="en-US" dirty="0" err="1" smtClean="0"/>
              <a:t>Calcitriol</a:t>
            </a:r>
            <a:endParaRPr lang="en-US" dirty="0" smtClean="0"/>
          </a:p>
          <a:p>
            <a:r>
              <a:rPr lang="en-US" dirty="0" smtClean="0"/>
              <a:t>Oral calcium: mild acute </a:t>
            </a:r>
            <a:r>
              <a:rPr lang="en-US" dirty="0" err="1" smtClean="0"/>
              <a:t>hypocalcemia</a:t>
            </a:r>
            <a:r>
              <a:rPr lang="en-US" dirty="0" smtClean="0"/>
              <a:t> (7.5 - 8.0 mg/</a:t>
            </a:r>
            <a:r>
              <a:rPr lang="en-US" dirty="0" err="1" smtClean="0"/>
              <a:t>dL</a:t>
            </a:r>
            <a:r>
              <a:rPr lang="en-US" dirty="0" smtClean="0"/>
              <a:t>) or for chronic </a:t>
            </a:r>
            <a:r>
              <a:rPr lang="en-US" dirty="0" err="1" smtClean="0"/>
              <a:t>hypocalcemia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1500 - 2000 mg of elemental calcium</a:t>
            </a:r>
          </a:p>
          <a:p>
            <a:r>
              <a:rPr lang="en-US" dirty="0" smtClean="0"/>
              <a:t>Vitamin D supplement is also needed.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Thank you</a:t>
            </a:r>
            <a:endParaRPr lang="en-US" sz="66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Clinical manifestations and diagnosis of MEN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 </a:t>
            </a:r>
            <a:r>
              <a:rPr lang="en-US" dirty="0" smtClean="0"/>
              <a:t>MEN1 :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/>
              <a:t>autosomal </a:t>
            </a:r>
            <a:r>
              <a:rPr lang="en-US" dirty="0" smtClean="0"/>
              <a:t>dominant: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dirty="0"/>
              <a:t>parathyroid glands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 anterior pituitary</a:t>
            </a:r>
          </a:p>
          <a:p>
            <a:pPr>
              <a:buNone/>
            </a:pPr>
            <a:r>
              <a:rPr lang="en-US" dirty="0" smtClean="0"/>
              <a:t>     - pancreatic </a:t>
            </a:r>
            <a:r>
              <a:rPr lang="en-US" dirty="0"/>
              <a:t>islet </a:t>
            </a:r>
            <a:r>
              <a:rPr lang="en-US" dirty="0" smtClean="0"/>
              <a:t>cells</a:t>
            </a:r>
          </a:p>
          <a:p>
            <a:pPr>
              <a:buNone/>
            </a:pPr>
            <a:r>
              <a:rPr lang="en-US" dirty="0" smtClean="0"/>
              <a:t>          Also:</a:t>
            </a:r>
          </a:p>
          <a:p>
            <a:pPr>
              <a:buNone/>
            </a:pPr>
            <a:r>
              <a:rPr lang="en-US" dirty="0" smtClean="0"/>
              <a:t>       - duodenum: </a:t>
            </a:r>
            <a:r>
              <a:rPr lang="en-US" dirty="0" err="1" smtClean="0"/>
              <a:t>gastrinomas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err="1"/>
              <a:t>carcinoid</a:t>
            </a:r>
            <a:r>
              <a:rPr lang="en-US" dirty="0"/>
              <a:t> </a:t>
            </a:r>
            <a:r>
              <a:rPr lang="en-US" dirty="0" smtClean="0"/>
              <a:t>tumors </a:t>
            </a:r>
          </a:p>
          <a:p>
            <a:pPr>
              <a:buNone/>
            </a:pPr>
            <a:r>
              <a:rPr lang="en-US" dirty="0" smtClean="0"/>
              <a:t>      - adrenal </a:t>
            </a:r>
            <a:r>
              <a:rPr lang="en-US" dirty="0"/>
              <a:t>adenomas, and </a:t>
            </a:r>
            <a:r>
              <a:rPr lang="en-US" dirty="0" err="1"/>
              <a:t>lipomas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B. </a:t>
            </a:r>
            <a:r>
              <a:rPr lang="en-US" b="1" dirty="0" smtClean="0"/>
              <a:t>Renal </a:t>
            </a:r>
            <a:r>
              <a:rPr lang="en-US" b="1" dirty="0"/>
              <a:t>actions of PTH</a:t>
            </a:r>
            <a:r>
              <a:rPr lang="en-US" dirty="0"/>
              <a:t> 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Ca</a:t>
            </a:r>
            <a:r>
              <a:rPr lang="en-US" dirty="0" smtClean="0"/>
              <a:t> Reabsorption:</a:t>
            </a:r>
          </a:p>
          <a:p>
            <a:pPr>
              <a:buNone/>
            </a:pPr>
            <a:r>
              <a:rPr lang="en-US" b="1" dirty="0" smtClean="0"/>
              <a:t>         on distal tubule to stimulate ca reabsorption 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MEN1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smtClean="0"/>
              <a:t>presence </a:t>
            </a:r>
            <a:r>
              <a:rPr lang="en-US" b="1" dirty="0"/>
              <a:t>of two of the three main MEN1 tumor types </a:t>
            </a:r>
            <a:r>
              <a:rPr lang="en-US" dirty="0"/>
              <a:t>(parathyroid, </a:t>
            </a:r>
            <a:r>
              <a:rPr lang="en-US" dirty="0" err="1"/>
              <a:t>entero</a:t>
            </a:r>
            <a:r>
              <a:rPr lang="en-US" dirty="0"/>
              <a:t>-pancreatic endocrine adenomas, and pituitary adenomas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Familial </a:t>
            </a:r>
            <a:r>
              <a:rPr lang="en-US" b="1" dirty="0"/>
              <a:t>MEN1 </a:t>
            </a:r>
            <a:r>
              <a:rPr lang="en-US" dirty="0" smtClean="0"/>
              <a:t>: index </a:t>
            </a:r>
            <a:r>
              <a:rPr lang="en-US" dirty="0"/>
              <a:t>MEN1 case with at least </a:t>
            </a:r>
            <a:r>
              <a:rPr lang="en-US" dirty="0" smtClean="0"/>
              <a:t>1 </a:t>
            </a:r>
            <a:r>
              <a:rPr lang="en-US" dirty="0"/>
              <a:t>relative </a:t>
            </a:r>
            <a:r>
              <a:rPr lang="en-US" dirty="0" smtClean="0"/>
              <a:t>with 1 of 3 </a:t>
            </a:r>
            <a:r>
              <a:rPr lang="en-US" dirty="0"/>
              <a:t>main MEN1 tumors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HYPERPARATHYROIDISM in MEN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dirty="0" smtClean="0"/>
              <a:t>most </a:t>
            </a:r>
            <a:r>
              <a:rPr lang="en-US" dirty="0"/>
              <a:t>common </a:t>
            </a:r>
            <a:r>
              <a:rPr lang="en-US" dirty="0" smtClean="0"/>
              <a:t>: almost </a:t>
            </a:r>
            <a:r>
              <a:rPr lang="en-US" dirty="0"/>
              <a:t>100 </a:t>
            </a:r>
            <a:r>
              <a:rPr lang="en-US" dirty="0" smtClean="0"/>
              <a:t>% </a:t>
            </a:r>
            <a:r>
              <a:rPr lang="en-US" dirty="0"/>
              <a:t>by age </a:t>
            </a:r>
            <a:r>
              <a:rPr lang="en-US" dirty="0" smtClean="0"/>
              <a:t>40-50 yrs </a:t>
            </a:r>
          </a:p>
          <a:p>
            <a:r>
              <a:rPr lang="en-US" dirty="0" smtClean="0"/>
              <a:t>1-2 % of </a:t>
            </a:r>
            <a:r>
              <a:rPr lang="en-US" dirty="0"/>
              <a:t>primary hyperparathyroidism are due to MEN1  </a:t>
            </a:r>
          </a:p>
          <a:p>
            <a:r>
              <a:rPr lang="en-US" dirty="0" smtClean="0"/>
              <a:t>different </a:t>
            </a:r>
            <a:r>
              <a:rPr lang="en-US" dirty="0"/>
              <a:t>features from the </a:t>
            </a:r>
            <a:r>
              <a:rPr lang="en-US" dirty="0" smtClean="0"/>
              <a:t>sporadic </a:t>
            </a:r>
            <a:r>
              <a:rPr lang="en-US" dirty="0"/>
              <a:t>form 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/>
              <a:t> • The </a:t>
            </a:r>
            <a:r>
              <a:rPr lang="en-US" dirty="0" smtClean="0"/>
              <a:t>M: F </a:t>
            </a:r>
            <a:r>
              <a:rPr lang="en-US" dirty="0"/>
              <a:t>ratio is even in MEN1 in contrast to the female predominance in sporadic </a:t>
            </a:r>
            <a:r>
              <a:rPr lang="en-US" dirty="0" smtClean="0"/>
              <a:t>form</a:t>
            </a:r>
            <a:endParaRPr lang="en-US" dirty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/>
              <a:t> </a:t>
            </a:r>
            <a:r>
              <a:rPr lang="en-US" dirty="0" smtClean="0"/>
              <a:t>  • in MEN1 </a:t>
            </a:r>
            <a:r>
              <a:rPr lang="en-US" dirty="0"/>
              <a:t>presents in the </a:t>
            </a:r>
            <a:r>
              <a:rPr lang="en-US" dirty="0" smtClean="0"/>
              <a:t>2nd - 4th </a:t>
            </a:r>
            <a:r>
              <a:rPr lang="en-US" dirty="0"/>
              <a:t>decade of </a:t>
            </a:r>
            <a:r>
              <a:rPr lang="en-US" dirty="0" smtClean="0"/>
              <a:t>life (2 </a:t>
            </a:r>
            <a:r>
              <a:rPr lang="en-US" dirty="0"/>
              <a:t>decades earlier than in sporadic </a:t>
            </a:r>
            <a:r>
              <a:rPr lang="en-US" dirty="0" smtClean="0"/>
              <a:t>form)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• </a:t>
            </a:r>
            <a:r>
              <a:rPr lang="en-US" b="1" dirty="0"/>
              <a:t>Multiple gland </a:t>
            </a:r>
            <a:r>
              <a:rPr lang="en-US" b="1" dirty="0" smtClean="0"/>
              <a:t>involvement </a:t>
            </a:r>
            <a:r>
              <a:rPr lang="en-US" b="1" dirty="0"/>
              <a:t>in </a:t>
            </a:r>
            <a:r>
              <a:rPr lang="en-US" b="1" dirty="0" smtClean="0"/>
              <a:t>MEN1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80-85 % </a:t>
            </a:r>
            <a:r>
              <a:rPr lang="en-US" dirty="0"/>
              <a:t>of </a:t>
            </a:r>
            <a:r>
              <a:rPr lang="en-US" dirty="0" smtClean="0"/>
              <a:t>pts </a:t>
            </a:r>
            <a:r>
              <a:rPr lang="en-US" dirty="0"/>
              <a:t>with </a:t>
            </a:r>
            <a:r>
              <a:rPr lang="en-US" b="1" dirty="0"/>
              <a:t>sporadic</a:t>
            </a:r>
            <a:r>
              <a:rPr lang="en-US" dirty="0"/>
              <a:t> disease have single parathyroid adenomas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• </a:t>
            </a:r>
            <a:r>
              <a:rPr lang="en-US" dirty="0"/>
              <a:t>A </a:t>
            </a:r>
            <a:r>
              <a:rPr lang="en-US" dirty="0" smtClean="0"/>
              <a:t>high </a:t>
            </a:r>
            <a:r>
              <a:rPr lang="en-US" dirty="0"/>
              <a:t>rate of recurrent hyperparathyroidism </a:t>
            </a:r>
            <a:r>
              <a:rPr lang="en-US" dirty="0" smtClean="0"/>
              <a:t>after </a:t>
            </a:r>
            <a:r>
              <a:rPr lang="en-US" dirty="0"/>
              <a:t>subtotal </a:t>
            </a:r>
            <a:r>
              <a:rPr lang="en-US" dirty="0" err="1"/>
              <a:t>parathyroidectomy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recurrence </a:t>
            </a:r>
            <a:r>
              <a:rPr lang="en-US" dirty="0"/>
              <a:t>rate </a:t>
            </a:r>
            <a:r>
              <a:rPr lang="en-US" dirty="0" smtClean="0"/>
              <a:t>&gt; </a:t>
            </a:r>
            <a:r>
              <a:rPr lang="en-US" dirty="0"/>
              <a:t>50 </a:t>
            </a:r>
            <a:r>
              <a:rPr lang="en-US" dirty="0" smtClean="0"/>
              <a:t>% </a:t>
            </a:r>
            <a:r>
              <a:rPr lang="en-US" dirty="0"/>
              <a:t>at 12 </a:t>
            </a:r>
            <a:r>
              <a:rPr lang="en-US" dirty="0" smtClean="0"/>
              <a:t>yrs .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 </a:t>
            </a:r>
            <a:r>
              <a:rPr lang="en-US" dirty="0" err="1" smtClean="0"/>
              <a:t>hypercalcemia</a:t>
            </a:r>
            <a:r>
              <a:rPr lang="en-US" dirty="0" smtClean="0"/>
              <a:t> </a:t>
            </a:r>
            <a:r>
              <a:rPr lang="en-US" dirty="0"/>
              <a:t>with inappropriately </a:t>
            </a:r>
            <a:r>
              <a:rPr lang="en-US" dirty="0" smtClean="0"/>
              <a:t>high PTH  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ADENOMAS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Clinically apparent </a:t>
            </a:r>
            <a:r>
              <a:rPr lang="en-US" dirty="0"/>
              <a:t>in </a:t>
            </a:r>
            <a:r>
              <a:rPr lang="en-US" dirty="0" smtClean="0"/>
              <a:t>15 - </a:t>
            </a:r>
            <a:r>
              <a:rPr lang="en-US" dirty="0"/>
              <a:t>20 </a:t>
            </a:r>
            <a:r>
              <a:rPr lang="en-US" dirty="0" smtClean="0"/>
              <a:t>% </a:t>
            </a:r>
            <a:r>
              <a:rPr lang="en-US" dirty="0"/>
              <a:t>by CT or MRI </a:t>
            </a:r>
            <a:r>
              <a:rPr lang="en-US" dirty="0" smtClean="0"/>
              <a:t>; </a:t>
            </a:r>
          </a:p>
          <a:p>
            <a:r>
              <a:rPr lang="en-US" dirty="0" smtClean="0"/>
              <a:t>Pathological </a:t>
            </a:r>
            <a:r>
              <a:rPr lang="en-US" dirty="0"/>
              <a:t>prevalence </a:t>
            </a:r>
            <a:r>
              <a:rPr lang="en-US" dirty="0" smtClean="0"/>
              <a:t>&gt; </a:t>
            </a:r>
            <a:r>
              <a:rPr lang="en-US" dirty="0"/>
              <a:t>60 %</a:t>
            </a:r>
            <a:r>
              <a:rPr lang="en-US" dirty="0" smtClean="0"/>
              <a:t> . </a:t>
            </a:r>
          </a:p>
          <a:p>
            <a:r>
              <a:rPr lang="en-US" dirty="0" smtClean="0"/>
              <a:t> The </a:t>
            </a:r>
            <a:r>
              <a:rPr lang="en-US" dirty="0"/>
              <a:t>most common </a:t>
            </a:r>
            <a:r>
              <a:rPr lang="en-US" dirty="0" smtClean="0"/>
              <a:t>type </a:t>
            </a:r>
            <a:r>
              <a:rPr lang="en-US" dirty="0"/>
              <a:t>is a </a:t>
            </a:r>
            <a:r>
              <a:rPr lang="en-US" dirty="0" err="1"/>
              <a:t>prolactinoma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GH-producing,</a:t>
            </a:r>
            <a:r>
              <a:rPr lang="en-US" dirty="0"/>
              <a:t> </a:t>
            </a:r>
            <a:r>
              <a:rPr lang="en-US" dirty="0" smtClean="0"/>
              <a:t>ACTH-producing</a:t>
            </a:r>
            <a:r>
              <a:rPr lang="en-US" dirty="0"/>
              <a:t>, </a:t>
            </a:r>
            <a:r>
              <a:rPr lang="en-US" dirty="0" err="1"/>
              <a:t>gonadotroph</a:t>
            </a:r>
            <a:r>
              <a:rPr lang="en-US" dirty="0"/>
              <a:t> and clinically non-functioning tumors can also occur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Multiple </a:t>
            </a:r>
            <a:r>
              <a:rPr lang="en-US" dirty="0"/>
              <a:t>tumors are </a:t>
            </a:r>
            <a:r>
              <a:rPr lang="en-US" dirty="0" smtClean="0"/>
              <a:t>rare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macroadenomas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- 85 % had </a:t>
            </a:r>
            <a:r>
              <a:rPr lang="en-US" dirty="0" err="1" smtClean="0"/>
              <a:t>macroadenomas</a:t>
            </a:r>
            <a:r>
              <a:rPr lang="en-US" dirty="0" smtClean="0"/>
              <a:t> versus 42 % in non-MEN1 patients</a:t>
            </a:r>
          </a:p>
          <a:p>
            <a:pPr>
              <a:buNone/>
            </a:pPr>
            <a:r>
              <a:rPr lang="en-US" dirty="0" smtClean="0"/>
              <a:t>   - MEN1 patients had tumors that were larger and more aggressive than those in non-MEN patients</a:t>
            </a: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The approach to diagnosis and therapy of pituitary adenomas in patients with MEN1 is similar to that in patients with sporadic adenomas.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PANCREATIC ISLET CELL/GASTROINTESTINAL ADENOMAS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1/3 </a:t>
            </a:r>
            <a:r>
              <a:rPr lang="en-US" dirty="0"/>
              <a:t>of </a:t>
            </a:r>
            <a:r>
              <a:rPr lang="en-US" dirty="0" smtClean="0"/>
              <a:t>pts </a:t>
            </a:r>
            <a:r>
              <a:rPr lang="en-US" dirty="0"/>
              <a:t>with </a:t>
            </a:r>
            <a:r>
              <a:rPr lang="en-US" dirty="0" smtClean="0"/>
              <a:t>MEN1</a:t>
            </a:r>
          </a:p>
          <a:p>
            <a:r>
              <a:rPr lang="en-US" dirty="0" smtClean="0"/>
              <a:t>The </a:t>
            </a:r>
            <a:r>
              <a:rPr lang="en-US" dirty="0"/>
              <a:t>most common cause of symptomatic disease is the </a:t>
            </a:r>
            <a:r>
              <a:rPr lang="en-US" dirty="0" err="1"/>
              <a:t>Zollinger</a:t>
            </a:r>
            <a:r>
              <a:rPr lang="en-US" dirty="0"/>
              <a:t>-Ellison (</a:t>
            </a:r>
            <a:r>
              <a:rPr lang="en-US" dirty="0" err="1"/>
              <a:t>gastrinoma</a:t>
            </a:r>
            <a:r>
              <a:rPr lang="en-US" dirty="0"/>
              <a:t>) </a:t>
            </a:r>
            <a:r>
              <a:rPr lang="en-US" dirty="0" smtClean="0"/>
              <a:t>syndrome, </a:t>
            </a:r>
            <a:r>
              <a:rPr lang="en-US" dirty="0"/>
              <a:t>leading to multiple peptic ulcers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60 % </a:t>
            </a:r>
            <a:r>
              <a:rPr lang="en-US" dirty="0"/>
              <a:t>of </a:t>
            </a:r>
            <a:r>
              <a:rPr lang="en-US" dirty="0" smtClean="0"/>
              <a:t>pts </a:t>
            </a:r>
            <a:r>
              <a:rPr lang="en-US" dirty="0"/>
              <a:t>with MEN1 </a:t>
            </a:r>
            <a:r>
              <a:rPr lang="en-US" dirty="0" smtClean="0"/>
              <a:t>have ZES </a:t>
            </a:r>
            <a:r>
              <a:rPr lang="en-US" dirty="0"/>
              <a:t>or asymptomatic elevation in serum </a:t>
            </a:r>
            <a:r>
              <a:rPr lang="en-US" dirty="0" err="1" smtClean="0"/>
              <a:t>gastrin</a:t>
            </a:r>
            <a:endParaRPr lang="en-US" dirty="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MEN1 is present in 20- 60 % of pts with ZES</a:t>
            </a:r>
          </a:p>
          <a:p>
            <a:r>
              <a:rPr lang="en-US" dirty="0" smtClean="0"/>
              <a:t> Symptomatic </a:t>
            </a:r>
            <a:r>
              <a:rPr lang="en-US" dirty="0" err="1" smtClean="0"/>
              <a:t>insulinomas</a:t>
            </a:r>
            <a:r>
              <a:rPr lang="en-US" dirty="0" smtClean="0"/>
              <a:t> also occur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VIPomas</a:t>
            </a:r>
            <a:r>
              <a:rPr lang="en-US" dirty="0" smtClean="0"/>
              <a:t> and </a:t>
            </a:r>
            <a:r>
              <a:rPr lang="en-US" dirty="0" err="1" smtClean="0"/>
              <a:t>glucagonomas</a:t>
            </a:r>
            <a:r>
              <a:rPr lang="en-US" dirty="0" smtClean="0"/>
              <a:t> are rare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 inhibit tubular reabsorption of phosphate</a:t>
            </a:r>
            <a:r>
              <a:rPr lang="en-US" dirty="0" smtClean="0"/>
              <a:t> 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3. Synthesis of </a:t>
            </a:r>
            <a:r>
              <a:rPr lang="en-US" b="1" dirty="0" err="1" smtClean="0"/>
              <a:t>calcitriol</a:t>
            </a:r>
            <a:r>
              <a:rPr lang="en-US" dirty="0" smtClean="0"/>
              <a:t> :</a:t>
            </a:r>
          </a:p>
          <a:p>
            <a:pPr>
              <a:buNone/>
            </a:pPr>
            <a:r>
              <a:rPr lang="en-US" dirty="0" smtClean="0"/>
              <a:t>     1-alpha hydroxylase in proximal tubules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prevalence </a:t>
            </a:r>
            <a:r>
              <a:rPr lang="en-US" dirty="0" smtClean="0"/>
              <a:t>of </a:t>
            </a:r>
            <a:r>
              <a:rPr lang="en-US" dirty="0"/>
              <a:t>nonfunctioning tumors </a:t>
            </a:r>
            <a:r>
              <a:rPr lang="en-US" dirty="0" smtClean="0"/>
              <a:t>is 30- 80 %. </a:t>
            </a:r>
          </a:p>
          <a:p>
            <a:r>
              <a:rPr lang="en-US" dirty="0" smtClean="0"/>
              <a:t>clinically nonfunctioning Pancreatic Endocrine Tumors </a:t>
            </a:r>
            <a:r>
              <a:rPr lang="en-US" dirty="0"/>
              <a:t>may be </a:t>
            </a:r>
            <a:r>
              <a:rPr lang="en-US" dirty="0" smtClean="0"/>
              <a:t>malignant </a:t>
            </a:r>
            <a:r>
              <a:rPr lang="en-US" dirty="0"/>
              <a:t>causing liver metastases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Zollinger</a:t>
            </a:r>
            <a:r>
              <a:rPr lang="en-US" dirty="0" smtClean="0"/>
              <a:t>-Ellison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gastrinomas</a:t>
            </a:r>
            <a:r>
              <a:rPr lang="en-US" dirty="0"/>
              <a:t> in </a:t>
            </a:r>
            <a:r>
              <a:rPr lang="en-US" dirty="0" smtClean="0"/>
              <a:t>MEN1 </a:t>
            </a:r>
            <a:r>
              <a:rPr lang="en-US" dirty="0"/>
              <a:t>are </a:t>
            </a:r>
            <a:r>
              <a:rPr lang="en-US" b="1" dirty="0"/>
              <a:t>multifocal, often </a:t>
            </a:r>
            <a:r>
              <a:rPr lang="en-US" b="1" dirty="0" smtClean="0"/>
              <a:t>very small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duodenum is a common site of </a:t>
            </a:r>
            <a:r>
              <a:rPr lang="en-US" dirty="0" err="1" smtClean="0"/>
              <a:t>gastrinomas</a:t>
            </a:r>
            <a:r>
              <a:rPr lang="en-US" dirty="0" smtClean="0"/>
              <a:t> </a:t>
            </a:r>
            <a:r>
              <a:rPr lang="en-US" dirty="0"/>
              <a:t>in MEN1 </a:t>
            </a:r>
            <a:r>
              <a:rPr lang="en-US" dirty="0" smtClean="0"/>
              <a:t>and sporadic form </a:t>
            </a:r>
          </a:p>
          <a:p>
            <a:r>
              <a:rPr lang="en-US" dirty="0" smtClean="0"/>
              <a:t>Tumors in </a:t>
            </a:r>
            <a:r>
              <a:rPr lang="en-US" dirty="0"/>
              <a:t>the pancreas do not usually secrete </a:t>
            </a:r>
            <a:r>
              <a:rPr lang="en-US" dirty="0" err="1"/>
              <a:t>gastrin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risk of death from malignant MEN1 </a:t>
            </a:r>
            <a:r>
              <a:rPr lang="en-US" dirty="0" err="1" smtClean="0"/>
              <a:t>gastrinoma</a:t>
            </a:r>
            <a:r>
              <a:rPr lang="en-US" dirty="0" smtClean="0"/>
              <a:t> is &lt; sporadic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/>
              <a:t> </a:t>
            </a:r>
            <a:r>
              <a:rPr lang="en-US" dirty="0" smtClean="0"/>
              <a:t>• ZES : initial </a:t>
            </a:r>
            <a:r>
              <a:rPr lang="en-US" dirty="0"/>
              <a:t>manifestation of MEN1 in 40 </a:t>
            </a:r>
            <a:r>
              <a:rPr lang="en-US" dirty="0" smtClean="0"/>
              <a:t>% </a:t>
            </a:r>
            <a:endParaRPr lang="en-US" dirty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/>
              <a:t> • The onset of ZES symptoms preceded the 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n-US" dirty="0"/>
              <a:t>of hyperparathyroidism in 45 </a:t>
            </a:r>
            <a:r>
              <a:rPr lang="en-US" dirty="0" smtClean="0"/>
              <a:t>% </a:t>
            </a:r>
            <a:r>
              <a:rPr lang="en-US" dirty="0"/>
              <a:t>of </a:t>
            </a:r>
            <a:r>
              <a:rPr lang="en-US" dirty="0" smtClean="0"/>
              <a:t>pts</a:t>
            </a:r>
            <a:endParaRPr lang="en-US" dirty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/>
              <a:t> • Pituitary disease occurred in 60 </a:t>
            </a:r>
            <a:r>
              <a:rPr lang="en-US" dirty="0" smtClean="0"/>
              <a:t>% </a:t>
            </a:r>
            <a:r>
              <a:rPr lang="en-US" dirty="0"/>
              <a:t>of patients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Suspected </a:t>
            </a:r>
            <a:r>
              <a:rPr lang="en-US" dirty="0"/>
              <a:t>clinically by the presence of multiple peptic ulcers </a:t>
            </a:r>
            <a:r>
              <a:rPr lang="en-US" dirty="0" smtClean="0"/>
              <a:t> </a:t>
            </a:r>
            <a:r>
              <a:rPr lang="en-US" dirty="0"/>
              <a:t>or symptoms like </a:t>
            </a:r>
            <a:r>
              <a:rPr lang="en-US" dirty="0" smtClean="0"/>
              <a:t>diarrhea</a:t>
            </a:r>
          </a:p>
          <a:p>
            <a:pPr>
              <a:buNone/>
            </a:pPr>
            <a:r>
              <a:rPr lang="en-US" dirty="0" smtClean="0"/>
              <a:t>  similar to sporadic form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nonfamilial</a:t>
            </a:r>
            <a:r>
              <a:rPr lang="en-US" b="1" dirty="0" smtClean="0"/>
              <a:t> </a:t>
            </a:r>
            <a:r>
              <a:rPr lang="en-US" b="1" dirty="0" err="1" smtClean="0"/>
              <a:t>gastrinoma</a:t>
            </a:r>
            <a:r>
              <a:rPr lang="en-US" b="1" dirty="0" smtClean="0"/>
              <a:t>: the usual cause is ectopic ACTH release </a:t>
            </a:r>
            <a:r>
              <a:rPr lang="en-US" dirty="0" smtClean="0"/>
              <a:t>from the islet-cell tumor. </a:t>
            </a:r>
          </a:p>
          <a:p>
            <a:r>
              <a:rPr lang="en-US" dirty="0" smtClean="0"/>
              <a:t>Patients </a:t>
            </a:r>
            <a:r>
              <a:rPr lang="en-US" b="1" dirty="0" smtClean="0"/>
              <a:t>with MEN1 and ZES who develop Cushing's syndrome usually have a </a:t>
            </a:r>
            <a:r>
              <a:rPr lang="en-US" b="1" dirty="0" err="1" smtClean="0"/>
              <a:t>corticotroph</a:t>
            </a:r>
            <a:r>
              <a:rPr lang="en-US" b="1" dirty="0" smtClean="0"/>
              <a:t> adenoma </a:t>
            </a:r>
            <a:r>
              <a:rPr lang="en-US" dirty="0" smtClean="0"/>
              <a:t>of the pituitary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Insulinoma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In </a:t>
            </a:r>
            <a:r>
              <a:rPr lang="en-US" dirty="0"/>
              <a:t>MEN1 are often small, may be multiple, 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Nonfunctioning pancreatic Endocrine tumors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Detected </a:t>
            </a:r>
            <a:r>
              <a:rPr lang="en-US" dirty="0"/>
              <a:t>as early as ages 12 </a:t>
            </a:r>
            <a:r>
              <a:rPr lang="en-US" dirty="0" smtClean="0"/>
              <a:t>-14 </a:t>
            </a:r>
            <a:r>
              <a:rPr lang="en-US" dirty="0"/>
              <a:t>in asymptomatic </a:t>
            </a:r>
            <a:r>
              <a:rPr lang="en-US" dirty="0" smtClean="0"/>
              <a:t>children</a:t>
            </a:r>
            <a:endParaRPr lang="en-US" dirty="0"/>
          </a:p>
          <a:p>
            <a:pPr>
              <a:buNone/>
            </a:pPr>
            <a:r>
              <a:rPr lang="en-US" dirty="0" smtClean="0"/>
              <a:t>• The </a:t>
            </a:r>
            <a:r>
              <a:rPr lang="en-US" dirty="0"/>
              <a:t>risks of metastasis and </a:t>
            </a:r>
            <a:r>
              <a:rPr lang="en-US" dirty="0" smtClean="0"/>
              <a:t>death are </a:t>
            </a:r>
            <a:r>
              <a:rPr lang="en-US" dirty="0"/>
              <a:t>low </a:t>
            </a:r>
            <a:r>
              <a:rPr lang="en-US" dirty="0" smtClean="0"/>
              <a:t>for tumors </a:t>
            </a:r>
            <a:r>
              <a:rPr lang="en-US" dirty="0"/>
              <a:t>≤ 20 </a:t>
            </a:r>
            <a:r>
              <a:rPr lang="en-US" dirty="0" smtClean="0"/>
              <a:t>mm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Carcinoid</a:t>
            </a:r>
            <a:r>
              <a:rPr lang="en-US" dirty="0" smtClean="0"/>
              <a:t>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dirty="0" err="1" smtClean="0"/>
              <a:t>Thymic</a:t>
            </a:r>
            <a:r>
              <a:rPr lang="en-US" dirty="0" smtClean="0"/>
              <a:t> </a:t>
            </a:r>
            <a:r>
              <a:rPr lang="en-US" dirty="0" err="1"/>
              <a:t>carcinoid</a:t>
            </a:r>
            <a:r>
              <a:rPr lang="en-US" dirty="0"/>
              <a:t> tumors occur </a:t>
            </a:r>
            <a:r>
              <a:rPr lang="en-US" dirty="0" smtClean="0"/>
              <a:t>in </a:t>
            </a:r>
            <a:r>
              <a:rPr lang="en-US" dirty="0"/>
              <a:t>MEN1 (2.6 </a:t>
            </a:r>
            <a:r>
              <a:rPr lang="en-US" dirty="0" smtClean="0"/>
              <a:t>-5 %), </a:t>
            </a:r>
          </a:p>
          <a:p>
            <a:pPr>
              <a:buNone/>
            </a:pPr>
            <a:r>
              <a:rPr lang="en-US" dirty="0" smtClean="0"/>
              <a:t>   - mostly in men</a:t>
            </a:r>
          </a:p>
          <a:p>
            <a:pPr>
              <a:buNone/>
            </a:pPr>
            <a:r>
              <a:rPr lang="en-US" dirty="0" smtClean="0"/>
              <a:t>   - heavy smoking ? </a:t>
            </a:r>
            <a:r>
              <a:rPr lang="en-US" dirty="0"/>
              <a:t>a risk factor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Thymic</a:t>
            </a:r>
            <a:r>
              <a:rPr lang="en-US" dirty="0" smtClean="0"/>
              <a:t> </a:t>
            </a:r>
            <a:r>
              <a:rPr lang="en-US" dirty="0" err="1" smtClean="0"/>
              <a:t>carcinoids</a:t>
            </a:r>
            <a:r>
              <a:rPr lang="en-US" dirty="0" smtClean="0"/>
              <a:t> : are </a:t>
            </a:r>
            <a:r>
              <a:rPr lang="en-US" b="1" dirty="0"/>
              <a:t>typically nonfunctional </a:t>
            </a:r>
            <a:r>
              <a:rPr lang="en-US" dirty="0"/>
              <a:t>(in contrast to the substantial incidence of ectopic Cushing's syndrome in </a:t>
            </a:r>
            <a:r>
              <a:rPr lang="en-US" dirty="0" smtClean="0"/>
              <a:t>pts </a:t>
            </a:r>
            <a:r>
              <a:rPr lang="en-US" dirty="0"/>
              <a:t>with sporadic </a:t>
            </a:r>
            <a:r>
              <a:rPr lang="en-US" dirty="0" err="1"/>
              <a:t>thymic</a:t>
            </a:r>
            <a:r>
              <a:rPr lang="en-US" dirty="0"/>
              <a:t> </a:t>
            </a:r>
            <a:r>
              <a:rPr lang="en-US" dirty="0" err="1"/>
              <a:t>carcinoid</a:t>
            </a:r>
            <a:r>
              <a:rPr lang="en-US" dirty="0"/>
              <a:t>), and tend to </a:t>
            </a:r>
            <a:r>
              <a:rPr lang="en-US" b="1" dirty="0"/>
              <a:t>be aggressive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Thymic</a:t>
            </a:r>
            <a:r>
              <a:rPr lang="en-US" dirty="0" smtClean="0"/>
              <a:t> </a:t>
            </a:r>
            <a:r>
              <a:rPr lang="en-US" dirty="0" err="1" smtClean="0"/>
              <a:t>carcinoids</a:t>
            </a:r>
            <a:r>
              <a:rPr lang="en-US" dirty="0" smtClean="0"/>
              <a:t> in MEN1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/>
              <a:t> • CT and MRI </a:t>
            </a:r>
            <a:r>
              <a:rPr lang="en-US" dirty="0" smtClean="0"/>
              <a:t>were sensitive </a:t>
            </a:r>
            <a:r>
              <a:rPr lang="en-US" dirty="0"/>
              <a:t>for detecting the tumors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/>
              <a:t> • All patients underwent surgical </a:t>
            </a:r>
            <a:r>
              <a:rPr lang="en-US" dirty="0" smtClean="0"/>
              <a:t>resection with high rate of recurrence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hyperparathyroidism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Mostly asymptomatic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Mild </a:t>
            </a:r>
            <a:r>
              <a:rPr lang="en-US" dirty="0" err="1" smtClean="0"/>
              <a:t>hypercalcemia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Mostly &gt; 45 years . </a:t>
            </a:r>
          </a:p>
          <a:p>
            <a:endParaRPr lang="en-US" dirty="0" smtClean="0"/>
          </a:p>
          <a:p>
            <a:r>
              <a:rPr lang="en-US" dirty="0" smtClean="0"/>
              <a:t>F:M (2:1)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Cutaneous</a:t>
            </a:r>
            <a:r>
              <a:rPr lang="en-US" dirty="0" smtClean="0"/>
              <a:t>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 </a:t>
            </a:r>
            <a:r>
              <a:rPr lang="en-US" dirty="0" smtClean="0"/>
              <a:t>  •  </a:t>
            </a:r>
            <a:r>
              <a:rPr lang="en-US" dirty="0" err="1" smtClean="0"/>
              <a:t>Angiofibromas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collagenomas</a:t>
            </a:r>
            <a:r>
              <a:rPr lang="en-US" dirty="0"/>
              <a:t> were more common in MEN1 patients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•  </a:t>
            </a:r>
            <a:r>
              <a:rPr lang="en-US" dirty="0" err="1"/>
              <a:t>lipomas</a:t>
            </a:r>
            <a:r>
              <a:rPr lang="en-US" dirty="0"/>
              <a:t> were present in 17 </a:t>
            </a:r>
            <a:r>
              <a:rPr lang="en-US" dirty="0" smtClean="0"/>
              <a:t>%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- adrenal tumors, especially nonfunctional </a:t>
            </a:r>
            <a:r>
              <a:rPr lang="en-US" dirty="0" err="1" smtClean="0"/>
              <a:t>adrenocortical</a:t>
            </a:r>
            <a:r>
              <a:rPr lang="en-US" dirty="0" smtClean="0"/>
              <a:t> adenomas, </a:t>
            </a:r>
          </a:p>
          <a:p>
            <a:pPr>
              <a:buNone/>
            </a:pPr>
            <a:r>
              <a:rPr lang="en-US" dirty="0" smtClean="0"/>
              <a:t>   - gastric </a:t>
            </a:r>
            <a:r>
              <a:rPr lang="en-US" dirty="0" err="1" smtClean="0"/>
              <a:t>carcinoids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pheochromocytoma</a:t>
            </a:r>
            <a:r>
              <a:rPr lang="en-US" dirty="0" smtClean="0"/>
              <a:t> (very rarely)</a:t>
            </a:r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angiomyolipomas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- spinal cord </a:t>
            </a:r>
            <a:r>
              <a:rPr lang="en-US" dirty="0" err="1" smtClean="0"/>
              <a:t>ependymomas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SCREENING OF FAMILY MEMBERS IN MEN1 KINDREDS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little </a:t>
            </a:r>
            <a:r>
              <a:rPr lang="en-US" dirty="0"/>
              <a:t>evidence that early, </a:t>
            </a:r>
            <a:r>
              <a:rPr lang="en-US" dirty="0" err="1"/>
              <a:t>presymptomatic</a:t>
            </a:r>
            <a:r>
              <a:rPr lang="en-US" dirty="0"/>
              <a:t> detection actually reduces overall morbidity or mortality in </a:t>
            </a:r>
            <a:r>
              <a:rPr lang="en-US" dirty="0" smtClean="0"/>
              <a:t>MEN1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one low-cost </a:t>
            </a:r>
            <a:r>
              <a:rPr lang="en-US" dirty="0" smtClean="0"/>
              <a:t>option for screening </a:t>
            </a:r>
            <a:r>
              <a:rPr lang="en-US" dirty="0"/>
              <a:t>is measurement of serum </a:t>
            </a:r>
            <a:r>
              <a:rPr lang="en-US" dirty="0" smtClean="0"/>
              <a:t>calcium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DNA TESTING IN DIAGNOSIS OR SCREENING FOR MEN1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</a:t>
            </a:r>
            <a:r>
              <a:rPr lang="en-US" dirty="0"/>
              <a:t>DNA testing for MEN1 mutations is </a:t>
            </a:r>
            <a:r>
              <a:rPr lang="en-US" dirty="0" smtClean="0"/>
              <a:t>available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DNA testing in specific individuals can be helpful when the diagnosis of MEN1 is unable to be clearly established on clinical grounds and would </a:t>
            </a:r>
            <a:r>
              <a:rPr lang="en-US" dirty="0" smtClean="0"/>
              <a:t>alter management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      </a:t>
            </a:r>
            <a:r>
              <a:rPr lang="en-US" dirty="0"/>
              <a:t>current </a:t>
            </a:r>
            <a:r>
              <a:rPr lang="en-US" dirty="0" smtClean="0"/>
              <a:t>evidence does not support </a:t>
            </a:r>
            <a:r>
              <a:rPr lang="en-US" dirty="0"/>
              <a:t>routine use of intensive laboratory evaluation and/or imaging studies in the absence of relevant signs or </a:t>
            </a:r>
            <a:r>
              <a:rPr lang="en-US" dirty="0" smtClean="0"/>
              <a:t>symptoms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PTH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1.  PTH / </a:t>
            </a:r>
            <a:r>
              <a:rPr lang="en-US" dirty="0" err="1" smtClean="0"/>
              <a:t>PTHrP</a:t>
            </a:r>
            <a:r>
              <a:rPr lang="en-US" dirty="0" smtClean="0"/>
              <a:t> receptor (type 1R) :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b="1" dirty="0" smtClean="0"/>
              <a:t>bone and kidney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- recognizes PTH and PTH-related protein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2. PTH2 receptor (type 2R):</a:t>
            </a:r>
          </a:p>
          <a:p>
            <a:pPr>
              <a:buNone/>
            </a:pPr>
            <a:r>
              <a:rPr lang="en-US" dirty="0" smtClean="0"/>
              <a:t>      - binds PTH but not </a:t>
            </a:r>
            <a:r>
              <a:rPr lang="en-US" dirty="0" err="1" smtClean="0"/>
              <a:t>PTHrP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1421</Words>
  <Application>Microsoft Office PowerPoint</Application>
  <PresentationFormat>On-screen Show (4:3)</PresentationFormat>
  <Paragraphs>478</Paragraphs>
  <Slides>96</Slides>
  <Notes>86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Office Theme</vt:lpstr>
      <vt:lpstr>Calcium Metabolism </vt:lpstr>
      <vt:lpstr>PowerPoint Presentation</vt:lpstr>
      <vt:lpstr>Calcium metabolism </vt:lpstr>
      <vt:lpstr>NORMAL PTH SECRETION/ACTIONS </vt:lpstr>
      <vt:lpstr>PowerPoint Presentation</vt:lpstr>
      <vt:lpstr>ACTIONS OF PTH </vt:lpstr>
      <vt:lpstr>PowerPoint Presentation</vt:lpstr>
      <vt:lpstr>PowerPoint Presentation</vt:lpstr>
      <vt:lpstr>Primary hyperparathyroidism</vt:lpstr>
      <vt:lpstr>Pathogenesis and etiology </vt:lpstr>
      <vt:lpstr>ETIOLOGY </vt:lpstr>
      <vt:lpstr>Etiology</vt:lpstr>
      <vt:lpstr>PowerPoint Presentation</vt:lpstr>
      <vt:lpstr>PowerPoint Presentation</vt:lpstr>
      <vt:lpstr>PATHOLOGY IN PRIMARY HYPERPARATHYROIDISM</vt:lpstr>
      <vt:lpstr>PowerPoint Presentation</vt:lpstr>
      <vt:lpstr>Clinical manifestations –  PrimaryHyperparathyroidism </vt:lpstr>
      <vt:lpstr>ASYMPTOMATIC PRIMARY HYPERPARATHYROIDISM</vt:lpstr>
      <vt:lpstr>CLASSICAL MANIFESTATIONS</vt:lpstr>
      <vt:lpstr>Osteitis fibrosa cystica </vt:lpstr>
      <vt:lpstr>PowerPoint Presentation</vt:lpstr>
      <vt:lpstr>Before             after surgery </vt:lpstr>
      <vt:lpstr>PowerPoint Presentation</vt:lpstr>
      <vt:lpstr>Neuromuscular/Psych symptoms</vt:lpstr>
      <vt:lpstr>Bone mineral density</vt:lpstr>
      <vt:lpstr>Cardiovascular</vt:lpstr>
      <vt:lpstr>Mortality </vt:lpstr>
      <vt:lpstr>DIAGNOSIS </vt:lpstr>
      <vt:lpstr>Measurement of PTH</vt:lpstr>
      <vt:lpstr>DIFFERENTIAL DIAGNOSIS </vt:lpstr>
      <vt:lpstr>PowerPoint Presentation</vt:lpstr>
      <vt:lpstr>PowerPoint Presentation</vt:lpstr>
      <vt:lpstr>PowerPoint Presentation</vt:lpstr>
      <vt:lpstr>Lithium</vt:lpstr>
      <vt:lpstr>PowerPoint Presentation</vt:lpstr>
      <vt:lpstr>PowerPoint Presentation</vt:lpstr>
      <vt:lpstr>TESTS TO CONFIRM PRIMARY HYPERPARATHYROIDISM</vt:lpstr>
      <vt:lpstr>PowerPoint Presentation</vt:lpstr>
      <vt:lpstr>PowerPoint Presentation</vt:lpstr>
      <vt:lpstr>PowerPoint Presentation</vt:lpstr>
      <vt:lpstr>Management of primary hyperparathyroidism</vt:lpstr>
      <vt:lpstr>ALTERNATIVES TO SURGERY </vt:lpstr>
      <vt:lpstr>PowerPoint Presentation</vt:lpstr>
      <vt:lpstr>PowerPoint Presentation</vt:lpstr>
      <vt:lpstr>Drug therapy </vt:lpstr>
      <vt:lpstr>PowerPoint Presentation</vt:lpstr>
      <vt:lpstr>HYPERCALCEMIA</vt:lpstr>
      <vt:lpstr>INDICATIONS FOR TREATMENT</vt:lpstr>
      <vt:lpstr>SALINE HYDRATION </vt:lpstr>
      <vt:lpstr>CALCITONIN </vt:lpstr>
      <vt:lpstr>BISPHOSPHONATES</vt:lpstr>
      <vt:lpstr>PowerPoint Presentation</vt:lpstr>
      <vt:lpstr>GLUCOCORTICOIDS </vt:lpstr>
      <vt:lpstr>PowerPoint Presentation</vt:lpstr>
      <vt:lpstr>Tetany</vt:lpstr>
      <vt:lpstr>PowerPoint Presentation</vt:lpstr>
      <vt:lpstr>  Etiology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hypocalcemia </vt:lpstr>
      <vt:lpstr>PowerPoint Presentation</vt:lpstr>
      <vt:lpstr>PowerPoint Presentation</vt:lpstr>
      <vt:lpstr>PowerPoint Presentation</vt:lpstr>
      <vt:lpstr>PowerPoint Presentation</vt:lpstr>
      <vt:lpstr> Clinical manifestations and diagnosis of MEN 1 </vt:lpstr>
      <vt:lpstr>INTRODUCTION </vt:lpstr>
      <vt:lpstr>DEFINITION OF MEN1</vt:lpstr>
      <vt:lpstr>PRIMARY HYPERPARATHYROIDISM in MEN 1</vt:lpstr>
      <vt:lpstr>PowerPoint Presentation</vt:lpstr>
      <vt:lpstr>PowerPoint Presentation</vt:lpstr>
      <vt:lpstr>Diagnosis</vt:lpstr>
      <vt:lpstr>PITUITARY ADENOMAS</vt:lpstr>
      <vt:lpstr>macroadenomas</vt:lpstr>
      <vt:lpstr>PowerPoint Presentation</vt:lpstr>
      <vt:lpstr>PANCREATIC ISLET CELL/GASTROINTESTINAL ADENOMAS</vt:lpstr>
      <vt:lpstr>PowerPoint Presentation</vt:lpstr>
      <vt:lpstr>PowerPoint Presentation</vt:lpstr>
      <vt:lpstr>Zollinger-Ellison syndrome</vt:lpstr>
      <vt:lpstr>PowerPoint Presentation</vt:lpstr>
      <vt:lpstr>PowerPoint Presentation</vt:lpstr>
      <vt:lpstr>Diagnosis </vt:lpstr>
      <vt:lpstr>PowerPoint Presentation</vt:lpstr>
      <vt:lpstr>Insulinoma</vt:lpstr>
      <vt:lpstr>Nonfunctioning pancreatic Endocrine tumors </vt:lpstr>
      <vt:lpstr>Carcinoid tumors</vt:lpstr>
      <vt:lpstr>Thymic carcinoids in MEN1</vt:lpstr>
      <vt:lpstr>Cutaneous tumors</vt:lpstr>
      <vt:lpstr>others</vt:lpstr>
      <vt:lpstr>SCREENING OF FAMILY MEMBERS IN MEN1 KINDREDS</vt:lpstr>
      <vt:lpstr>DNA TESTING IN DIAGNOSIS OR SCREENING FOR MEN1</vt:lpstr>
      <vt:lpstr>PowerPoint Presentation</vt:lpstr>
      <vt:lpstr>PTH receptors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munther</dc:creator>
  <cp:lastModifiedBy>munther</cp:lastModifiedBy>
  <cp:revision>177</cp:revision>
  <dcterms:created xsi:type="dcterms:W3CDTF">2010-12-27T19:55:48Z</dcterms:created>
  <dcterms:modified xsi:type="dcterms:W3CDTF">2017-01-14T17:17:21Z</dcterms:modified>
</cp:coreProperties>
</file>