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79" r:id="rId4"/>
    <p:sldId id="280" r:id="rId5"/>
    <p:sldId id="282" r:id="rId6"/>
    <p:sldId id="281" r:id="rId7"/>
    <p:sldId id="267" r:id="rId8"/>
    <p:sldId id="258" r:id="rId9"/>
    <p:sldId id="263" r:id="rId10"/>
    <p:sldId id="273" r:id="rId11"/>
    <p:sldId id="272" r:id="rId12"/>
    <p:sldId id="277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</a:t>
            </a:r>
            <a:r>
              <a:rPr lang="en-US" sz="4000" b="1" dirty="0" smtClean="0"/>
              <a:t>Graded (</a:t>
            </a:r>
            <a:r>
              <a:rPr lang="en-US" sz="4000" b="1" dirty="0" err="1" smtClean="0"/>
              <a:t>Electrotonic</a:t>
            </a:r>
            <a:r>
              <a:rPr lang="en-US" sz="4000" b="1" dirty="0" smtClean="0"/>
              <a:t>) Potential </a:t>
            </a:r>
          </a:p>
          <a:p>
            <a:pPr marL="0" indent="0" algn="ctr">
              <a:buNone/>
            </a:pPr>
            <a:r>
              <a:rPr lang="en-US" sz="4000" b="1" dirty="0" smtClean="0"/>
              <a:t> </a:t>
            </a:r>
          </a:p>
          <a:p>
            <a:pPr marL="0" indent="0" algn="ctr">
              <a:buNone/>
            </a:pPr>
            <a:r>
              <a:rPr lang="en-US" sz="4000" b="1" dirty="0" smtClean="0"/>
              <a:t>(lec-3)</a:t>
            </a:r>
            <a:endParaRPr lang="ar-JO" sz="4000" b="1" dirty="0"/>
          </a:p>
        </p:txBody>
      </p:sp>
    </p:spTree>
    <p:extLst>
      <p:ext uri="{BB962C8B-B14F-4D97-AF65-F5344CB8AC3E}">
        <p14:creationId xmlns:p14="http://schemas.microsoft.com/office/powerpoint/2010/main" xmlns="" val="105832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Graded(</a:t>
            </a:r>
            <a:r>
              <a:rPr lang="en-US" b="1" dirty="0" err="1" smtClean="0"/>
              <a:t>Electrotonic</a:t>
            </a:r>
            <a:r>
              <a:rPr lang="en-US" b="1" dirty="0" smtClean="0"/>
              <a:t>) potential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Arises mainly in dendrites and soma.</a:t>
            </a:r>
          </a:p>
          <a:p>
            <a:r>
              <a:rPr lang="en-US" sz="1800" dirty="0" smtClean="0"/>
              <a:t>Ligand-gated or Mechanically gated channels</a:t>
            </a:r>
          </a:p>
          <a:p>
            <a:r>
              <a:rPr lang="en-US" sz="1800" dirty="0" smtClean="0"/>
              <a:t>Decremental (non-propagating) conduction  </a:t>
            </a:r>
          </a:p>
          <a:p>
            <a:r>
              <a:rPr lang="en-US" sz="1800" dirty="0" smtClean="0"/>
              <a:t>Amplitude depends on stimulus strength (1-50 mv)</a:t>
            </a:r>
          </a:p>
          <a:p>
            <a:r>
              <a:rPr lang="en-US" sz="1800" dirty="0" smtClean="0"/>
              <a:t>Duration longer than Action Potential</a:t>
            </a:r>
          </a:p>
          <a:p>
            <a:r>
              <a:rPr lang="en-US" sz="1800" dirty="0" smtClean="0"/>
              <a:t>Hyperpolarizing </a:t>
            </a:r>
            <a:r>
              <a:rPr lang="en-US" sz="1800" b="1" u="sng" dirty="0" smtClean="0"/>
              <a:t>or</a:t>
            </a:r>
            <a:r>
              <a:rPr lang="en-US" sz="1800" dirty="0" smtClean="0"/>
              <a:t> depolarizing</a:t>
            </a:r>
          </a:p>
          <a:p>
            <a:r>
              <a:rPr lang="en-US" sz="1800" dirty="0" smtClean="0"/>
              <a:t>No refractory period</a:t>
            </a:r>
          </a:p>
          <a:p>
            <a:r>
              <a:rPr lang="en-US" sz="1800" dirty="0" smtClean="0"/>
              <a:t>Temporal / Spatial Summation.</a:t>
            </a:r>
          </a:p>
          <a:p>
            <a:pPr marL="0" indent="0">
              <a:buNone/>
            </a:pPr>
            <a:r>
              <a:rPr lang="en-US" sz="1800" b="1" dirty="0" smtClean="0"/>
              <a:t>       </a:t>
            </a:r>
            <a:r>
              <a:rPr lang="en-US" sz="1800" b="1" u="sng" dirty="0" smtClean="0"/>
              <a:t>Function: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 smtClean="0"/>
              <a:t>        1. Higher cortical functions; thinking, solving problems, retrieval…</a:t>
            </a:r>
            <a:r>
              <a:rPr lang="en-US" sz="1800" dirty="0" err="1" smtClean="0"/>
              <a:t>etc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        2. Seeing all the mixed colors.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ar-JO" sz="1800" dirty="0"/>
          </a:p>
        </p:txBody>
      </p:sp>
    </p:spTree>
    <p:extLst>
      <p:ext uri="{BB962C8B-B14F-4D97-AF65-F5344CB8AC3E}">
        <p14:creationId xmlns:p14="http://schemas.microsoft.com/office/powerpoint/2010/main" xmlns="" val="24223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Peripheral nerve, </a:t>
            </a:r>
            <a:br>
              <a:rPr lang="en-US" dirty="0" smtClean="0"/>
            </a:br>
            <a:r>
              <a:rPr lang="en-US" sz="2700" dirty="0" smtClean="0"/>
              <a:t>What electrical activity can we record from?</a:t>
            </a:r>
            <a:endParaRPr lang="ar-JO" sz="2700" dirty="0"/>
          </a:p>
        </p:txBody>
      </p:sp>
      <p:pic>
        <p:nvPicPr>
          <p:cNvPr id="4" name="Picture 6" descr="image4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815306"/>
            <a:ext cx="42862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701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injuries to the brachial plexus</a:t>
            </a:r>
            <a:endParaRPr lang="ar-JO" dirty="0"/>
          </a:p>
        </p:txBody>
      </p:sp>
      <p:pic>
        <p:nvPicPr>
          <p:cNvPr id="9218" name="Picture 2" descr="C:\Users\user-pc\Desktop\scan0003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3914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11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170" name="Picture 2" descr="C:\Users\user-pc\Desktop\scan0001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7086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73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2" descr="C:\Users\user-pc\Desktop\scan0001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3914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33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-pc\Desktop\FG8_26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8" y="566738"/>
            <a:ext cx="7629525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\lectures\silverthorn images\FG8_08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719138"/>
            <a:ext cx="76200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\lectures\silverthorn images\FG8_08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763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99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\lectures\silverthorn images\FG8_08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6738"/>
            <a:ext cx="76200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40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\lectures\silverthorn images\FG8_26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8" y="566738"/>
            <a:ext cx="7629525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407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-pc\Desktop\FG8_26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8" y="566738"/>
            <a:ext cx="7629525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32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50" name="Picture 2" descr="C:\Users\user-pc\Desktop\scan0001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001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961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219200" y="106363"/>
            <a:ext cx="879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Fig. 12.10</a:t>
            </a:r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1325" y="254000"/>
            <a:ext cx="318135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327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605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93</Words>
  <Application>Microsoft Office PowerPoint</Application>
  <PresentationFormat>On-screen Show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Graded(Electrotonic) potential</vt:lpstr>
      <vt:lpstr>Peripheral nerve,  What electrical activity can we record from?</vt:lpstr>
      <vt:lpstr>Common injuries to the brachial plexus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user-pc</dc:creator>
  <cp:lastModifiedBy>Zak</cp:lastModifiedBy>
  <cp:revision>13</cp:revision>
  <dcterms:created xsi:type="dcterms:W3CDTF">2006-08-16T00:00:00Z</dcterms:created>
  <dcterms:modified xsi:type="dcterms:W3CDTF">2014-04-19T14:04:30Z</dcterms:modified>
</cp:coreProperties>
</file>