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94" r:id="rId5"/>
    <p:sldId id="296" r:id="rId6"/>
    <p:sldId id="297" r:id="rId7"/>
    <p:sldId id="287" r:id="rId8"/>
    <p:sldId id="261" r:id="rId9"/>
    <p:sldId id="262" r:id="rId10"/>
    <p:sldId id="295" r:id="rId11"/>
    <p:sldId id="293" r:id="rId12"/>
    <p:sldId id="290" r:id="rId13"/>
    <p:sldId id="291" r:id="rId14"/>
    <p:sldId id="289" r:id="rId15"/>
    <p:sldId id="288" r:id="rId16"/>
    <p:sldId id="29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225A881-0467-4D4A-B067-ADD8816E5FB6}" type="datetimeFigureOut">
              <a:rPr lang="ar-JO" smtClean="0"/>
              <a:pPr/>
              <a:t>19/06/1435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DACBDF7-CBCE-491E-B1FE-768BA1DB3EF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56036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DA5A75-75B0-415B-B2E3-E2E51AF0E0FE}" type="slidenum">
              <a:rPr lang="en-US"/>
              <a:pPr/>
              <a:t>10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Electrical Signals within the Nervous System (</a:t>
            </a:r>
            <a:r>
              <a:rPr lang="en-US" dirty="0" err="1" smtClean="0"/>
              <a:t>lec</a:t>
            </a:r>
            <a:r>
              <a:rPr lang="en-US" dirty="0" smtClean="0"/>
              <a:t>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8811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smtClean="0"/>
              <a:t>Classification for </a:t>
            </a:r>
            <a:r>
              <a:rPr lang="en-US" dirty="0"/>
              <a:t>Peripheral Fibers</a:t>
            </a:r>
          </a:p>
        </p:txBody>
      </p:sp>
      <p:pic>
        <p:nvPicPr>
          <p:cNvPr id="164867" name="Picture 3" descr="PeripheralFib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8610600" cy="38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7696200" y="6324600"/>
            <a:ext cx="1001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Nolte 9-21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0" y="3048000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Major afferent</a:t>
            </a: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0" y="5776913"/>
            <a:ext cx="159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Major efferent</a:t>
            </a:r>
          </a:p>
        </p:txBody>
      </p:sp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2133600" y="1524000"/>
            <a:ext cx="518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tabLst>
                <a:tab pos="3317875" algn="l"/>
              </a:tabLst>
            </a:pPr>
            <a:r>
              <a:rPr lang="en-US" sz="2800"/>
              <a:t>Fiber size:	I, II, III, IV</a:t>
            </a:r>
          </a:p>
          <a:p>
            <a:pPr>
              <a:tabLst>
                <a:tab pos="3317875" algn="l"/>
              </a:tabLst>
            </a:pPr>
            <a:r>
              <a:rPr lang="en-US" sz="2800"/>
              <a:t>Conduction velocity:	A, B, C</a:t>
            </a:r>
          </a:p>
        </p:txBody>
      </p:sp>
    </p:spTree>
    <p:extLst>
      <p:ext uri="{BB962C8B-B14F-4D97-AF65-F5344CB8AC3E}">
        <p14:creationId xmlns:p14="http://schemas.microsoft.com/office/powerpoint/2010/main" xmlns="" val="322499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685801"/>
            <a:ext cx="7772400" cy="2438399"/>
          </a:xfrm>
        </p:spPr>
        <p:txBody>
          <a:bodyPr/>
          <a:lstStyle/>
          <a:p>
            <a:endParaRPr lang="ar-JO" dirty="0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838200" y="2236678"/>
            <a:ext cx="7543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dirty="0" smtClean="0"/>
              <a:t>Susceptibility </a:t>
            </a:r>
            <a:r>
              <a:rPr lang="en-US" dirty="0"/>
              <a:t>of Different Types of Fibers to</a:t>
            </a:r>
            <a:br>
              <a:rPr lang="en-US" dirty="0"/>
            </a:br>
            <a:r>
              <a:rPr lang="en-US" dirty="0"/>
              <a:t>Conduction Block by Various Agents </a:t>
            </a:r>
          </a:p>
        </p:txBody>
      </p:sp>
      <p:graphicFrame>
        <p:nvGraphicFramePr>
          <p:cNvPr id="46189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1222237"/>
              </p:ext>
            </p:extLst>
          </p:nvPr>
        </p:nvGraphicFramePr>
        <p:xfrm>
          <a:off x="533400" y="3276600"/>
          <a:ext cx="7391400" cy="2333626"/>
        </p:xfrm>
        <a:graphic>
          <a:graphicData uri="http://schemas.openxmlformats.org/drawingml/2006/table">
            <a:tbl>
              <a:tblPr/>
              <a:tblGrid>
                <a:gridCol w="1847850"/>
                <a:gridCol w="1847850"/>
                <a:gridCol w="1847850"/>
                <a:gridCol w="1847850"/>
              </a:tblGrid>
              <a:tr h="595313">
                <a:tc>
                  <a:txBody>
                    <a:bodyPr/>
                    <a:lstStyle/>
                    <a:p>
                      <a:endParaRPr lang="ar-JO" sz="1600" dirty="0"/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Most susceptible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Effect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Least susceptible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Block by hypoxia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Block by pressure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Block by local anesthetics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149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Absolute &amp; Relative Refractory Period</a:t>
            </a:r>
            <a:endParaRPr lang="ar-JO" dirty="0"/>
          </a:p>
        </p:txBody>
      </p:sp>
      <p:pic>
        <p:nvPicPr>
          <p:cNvPr id="3" name="Picture 2" descr="http://www.csupomona.edu/~seskandari/physiology/images/Figure_refractory_period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8486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167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Refractory period</a:t>
            </a:r>
            <a:endParaRPr lang="ar-JO" dirty="0"/>
          </a:p>
        </p:txBody>
      </p:sp>
      <p:pic>
        <p:nvPicPr>
          <p:cNvPr id="4" name="Content Placeholder 3" descr="Recovery of neuronal excitability after exictation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6792" y="2258409"/>
            <a:ext cx="4090416" cy="3209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488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potential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Regenerative,</a:t>
            </a:r>
          </a:p>
          <a:p>
            <a:r>
              <a:rPr lang="en-US" sz="1800" dirty="0" smtClean="0"/>
              <a:t>Threshold</a:t>
            </a:r>
          </a:p>
          <a:p>
            <a:r>
              <a:rPr lang="en-US" sz="1800" dirty="0" smtClean="0"/>
              <a:t>Move along axon</a:t>
            </a:r>
          </a:p>
          <a:p>
            <a:r>
              <a:rPr lang="en-US" sz="1800" dirty="0" smtClean="0"/>
              <a:t>Voltage gated channels</a:t>
            </a:r>
          </a:p>
          <a:p>
            <a:r>
              <a:rPr lang="en-US" sz="1800" dirty="0" smtClean="0"/>
              <a:t>Propagates</a:t>
            </a:r>
          </a:p>
          <a:p>
            <a:r>
              <a:rPr lang="en-US" sz="1800" dirty="0" smtClean="0"/>
              <a:t>All or None </a:t>
            </a:r>
          </a:p>
          <a:p>
            <a:r>
              <a:rPr lang="en-US" sz="1800" dirty="0" smtClean="0"/>
              <a:t>Amplitude above 100 mv</a:t>
            </a:r>
          </a:p>
          <a:p>
            <a:r>
              <a:rPr lang="en-US" sz="1800" dirty="0" smtClean="0"/>
              <a:t>Short duration</a:t>
            </a:r>
          </a:p>
          <a:p>
            <a:r>
              <a:rPr lang="en-US" sz="1800" dirty="0" smtClean="0"/>
              <a:t>Depolarizing then repolarizing</a:t>
            </a:r>
          </a:p>
          <a:p>
            <a:r>
              <a:rPr lang="en-US" sz="1800" dirty="0" smtClean="0"/>
              <a:t>Refractory period</a:t>
            </a:r>
          </a:p>
          <a:p>
            <a:r>
              <a:rPr lang="en-US" sz="1800" dirty="0" smtClean="0"/>
              <a:t>No summation.</a:t>
            </a:r>
          </a:p>
          <a:p>
            <a:r>
              <a:rPr lang="en-US" sz="1800" b="1" u="sng" dirty="0" smtClean="0"/>
              <a:t>Function:</a:t>
            </a:r>
            <a:r>
              <a:rPr lang="en-US" sz="1800" dirty="0" smtClean="0"/>
              <a:t> carries information faithfully unchanged from one end of neuron to other, without decrement. 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xmlns="" val="8061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Convulsion/Fit/Seizure </a:t>
            </a:r>
            <a:endParaRPr lang="ar-JO" dirty="0"/>
          </a:p>
        </p:txBody>
      </p:sp>
      <p:pic>
        <p:nvPicPr>
          <p:cNvPr id="3" name="Picture 4" descr="Greenberg 8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925" y="2057400"/>
            <a:ext cx="877887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461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685800" y="762000"/>
            <a:ext cx="77724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Effect of ionic composition on nerve fiber excitability: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95400" y="3374258"/>
            <a:ext cx="6172200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sz="2800" dirty="0" err="1" smtClean="0"/>
              <a:t>Hypercalcaemia</a:t>
            </a:r>
            <a:r>
              <a:rPr lang="en-US" sz="2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&amp; Hypokalemia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Decrease </a:t>
            </a:r>
            <a:r>
              <a:rPr lang="en-US" sz="2800" dirty="0" err="1"/>
              <a:t>n.f</a:t>
            </a:r>
            <a:r>
              <a:rPr lang="en-US" sz="2800" dirty="0"/>
              <a:t>. excitability</a:t>
            </a:r>
            <a:r>
              <a:rPr lang="en-US" sz="2800" dirty="0" smtClean="0"/>
              <a:t>.</a:t>
            </a:r>
            <a:r>
              <a:rPr lang="en-US" sz="2800" dirty="0"/>
              <a:t>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Hypocalcaemia 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increase </a:t>
            </a:r>
            <a:r>
              <a:rPr lang="en-US" sz="2800" dirty="0" err="1"/>
              <a:t>n.f</a:t>
            </a:r>
            <a:r>
              <a:rPr lang="en-US" sz="2800" dirty="0"/>
              <a:t>. excitability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2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Electrical Signals </a:t>
            </a:r>
            <a:r>
              <a:rPr lang="en-US" dirty="0"/>
              <a:t>within the </a:t>
            </a:r>
            <a:r>
              <a:rPr lang="en-US" dirty="0" smtClean="0"/>
              <a:t>NS</a:t>
            </a:r>
            <a:endParaRPr lang="en-US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1-Action </a:t>
            </a:r>
            <a:r>
              <a:rPr lang="en-US" dirty="0"/>
              <a:t>potential</a:t>
            </a:r>
          </a:p>
          <a:p>
            <a:r>
              <a:rPr lang="en-US" dirty="0" smtClean="0"/>
              <a:t>2-Electrotonic(graded) </a:t>
            </a:r>
            <a:r>
              <a:rPr lang="en-US" dirty="0"/>
              <a:t>potential</a:t>
            </a:r>
          </a:p>
        </p:txBody>
      </p:sp>
    </p:spTree>
    <p:extLst>
      <p:ext uri="{BB962C8B-B14F-4D97-AF65-F5344CB8AC3E}">
        <p14:creationId xmlns:p14="http://schemas.microsoft.com/office/powerpoint/2010/main" xmlns="" val="18691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638" y="228601"/>
            <a:ext cx="834072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171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9924" name="Picture 4" descr="FG8_14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1077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106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Fig. 12.13</a:t>
            </a:r>
          </a:p>
        </p:txBody>
      </p:sp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475" y="1060450"/>
            <a:ext cx="8143875" cy="564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41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Myelination increase </a:t>
            </a:r>
            <a:r>
              <a:rPr lang="en-US" sz="4000" dirty="0" smtClean="0">
                <a:solidFill>
                  <a:schemeClr val="tx1"/>
                </a:solidFill>
              </a:rPr>
              <a:t>membrane resistance &amp; </a:t>
            </a:r>
            <a:r>
              <a:rPr lang="en-US" sz="4000" dirty="0">
                <a:solidFill>
                  <a:schemeClr val="tx1"/>
                </a:solidFill>
              </a:rPr>
              <a:t>decrease </a:t>
            </a:r>
            <a:r>
              <a:rPr lang="en-US" sz="4000" dirty="0" smtClean="0">
                <a:solidFill>
                  <a:schemeClr val="tx1"/>
                </a:solidFill>
              </a:rPr>
              <a:t>membrane capacitance</a:t>
            </a:r>
            <a:r>
              <a:rPr lang="en-US" sz="40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134151" name="Picture 7" descr="Neuro3e-Fig-03-14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063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-pc\Desktop\scan000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0066"/>
            <a:ext cx="9144000" cy="663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6208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9" name="Picture 5" descr="show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80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3" name="Picture 5" descr="show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85344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6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153</Words>
  <Application>Microsoft Office PowerPoint</Application>
  <PresentationFormat>On-screen Show (4:3)</PresentationFormat>
  <Paragraphs>55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Electrical Signals within the NS</vt:lpstr>
      <vt:lpstr>Slide 3</vt:lpstr>
      <vt:lpstr>Slide 4</vt:lpstr>
      <vt:lpstr>Slide 5</vt:lpstr>
      <vt:lpstr>Myelination increase membrane resistance &amp; decrease membrane capacitance. </vt:lpstr>
      <vt:lpstr>Slide 7</vt:lpstr>
      <vt:lpstr>Slide 8</vt:lpstr>
      <vt:lpstr>Slide 9</vt:lpstr>
      <vt:lpstr>Classification for Peripheral Fibers</vt:lpstr>
      <vt:lpstr>Slide 11</vt:lpstr>
      <vt:lpstr>Absolute &amp; Relative Refractory Period</vt:lpstr>
      <vt:lpstr>Refractory period</vt:lpstr>
      <vt:lpstr>Action potential</vt:lpstr>
      <vt:lpstr>Convulsion/Fit/Seizure 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user-pc</dc:creator>
  <cp:lastModifiedBy>Zak</cp:lastModifiedBy>
  <cp:revision>18</cp:revision>
  <dcterms:created xsi:type="dcterms:W3CDTF">2006-08-16T00:00:00Z</dcterms:created>
  <dcterms:modified xsi:type="dcterms:W3CDTF">2014-04-19T14:04:12Z</dcterms:modified>
</cp:coreProperties>
</file>