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261" r:id="rId3"/>
    <p:sldId id="294" r:id="rId4"/>
    <p:sldId id="274" r:id="rId5"/>
    <p:sldId id="271" r:id="rId6"/>
    <p:sldId id="277" r:id="rId7"/>
    <p:sldId id="273" r:id="rId8"/>
    <p:sldId id="276" r:id="rId9"/>
    <p:sldId id="278" r:id="rId10"/>
    <p:sldId id="280" r:id="rId11"/>
    <p:sldId id="286" r:id="rId12"/>
    <p:sldId id="289" r:id="rId13"/>
    <p:sldId id="290" r:id="rId14"/>
    <p:sldId id="293" r:id="rId15"/>
    <p:sldId id="256" r:id="rId16"/>
    <p:sldId id="279" r:id="rId17"/>
    <p:sldId id="296" r:id="rId18"/>
    <p:sldId id="297" r:id="rId19"/>
    <p:sldId id="29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8382" autoAdjust="0"/>
    <p:restoredTop sz="99821" autoAdjust="0"/>
  </p:normalViewPr>
  <p:slideViewPr>
    <p:cSldViewPr>
      <p:cViewPr varScale="1">
        <p:scale>
          <a:sx n="73" d="100"/>
          <a:sy n="73" d="100"/>
        </p:scale>
        <p:origin x="-10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F6664F-1071-4134-9E7C-9FE9F2537BF8}"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FFAE3-9EC6-488F-8421-C1837DE3E8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F6664F-1071-4134-9E7C-9FE9F2537BF8}"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FFAE3-9EC6-488F-8421-C1837DE3E8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F6664F-1071-4134-9E7C-9FE9F2537BF8}"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FFAE3-9EC6-488F-8421-C1837DE3E8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F6664F-1071-4134-9E7C-9FE9F2537BF8}"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FFAE3-9EC6-488F-8421-C1837DE3E8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F6664F-1071-4134-9E7C-9FE9F2537BF8}"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FFAE3-9EC6-488F-8421-C1837DE3E8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F6664F-1071-4134-9E7C-9FE9F2537BF8}"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BFFAE3-9EC6-488F-8421-C1837DE3E8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F6664F-1071-4134-9E7C-9FE9F2537BF8}" type="datetimeFigureOut">
              <a:rPr lang="en-US" smtClean="0"/>
              <a:pPr/>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BFFAE3-9EC6-488F-8421-C1837DE3E8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F6664F-1071-4134-9E7C-9FE9F2537BF8}" type="datetimeFigureOut">
              <a:rPr lang="en-US" smtClean="0"/>
              <a:pPr/>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BFFAE3-9EC6-488F-8421-C1837DE3E8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6664F-1071-4134-9E7C-9FE9F2537BF8}" type="datetimeFigureOut">
              <a:rPr lang="en-US" smtClean="0"/>
              <a:pPr/>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BFFAE3-9EC6-488F-8421-C1837DE3E8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F6664F-1071-4134-9E7C-9FE9F2537BF8}"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BFFAE3-9EC6-488F-8421-C1837DE3E8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F6664F-1071-4134-9E7C-9FE9F2537BF8}"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BFFAE3-9EC6-488F-8421-C1837DE3E8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6664F-1071-4134-9E7C-9FE9F2537BF8}" type="datetimeFigureOut">
              <a:rPr lang="en-US" smtClean="0"/>
              <a:pPr/>
              <a:t>10/22/2014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FFAE3-9EC6-488F-8421-C1837DE3E8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user\Desktop\10694923_4700442165129_1573966799_n.jpg"/>
          <p:cNvPicPr>
            <a:picLocks noChangeAspect="1" noChangeArrowheads="1"/>
          </p:cNvPicPr>
          <p:nvPr/>
        </p:nvPicPr>
        <p:blipFill>
          <a:blip r:embed="rId2"/>
          <a:srcRect/>
          <a:stretch>
            <a:fillRect/>
          </a:stretch>
        </p:blipFill>
        <p:spPr bwMode="auto">
          <a:xfrm>
            <a:off x="609600" y="0"/>
            <a:ext cx="7924800" cy="6629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838200"/>
          </a:xfrm>
        </p:spPr>
        <p:txBody>
          <a:bodyPr/>
          <a:lstStyle/>
          <a:p>
            <a:pPr algn="l"/>
            <a:r>
              <a:rPr lang="en-US" dirty="0" smtClean="0"/>
              <a:t>Goals of a Health Care System</a:t>
            </a:r>
            <a:endParaRPr lang="en-US" dirty="0"/>
          </a:p>
        </p:txBody>
      </p:sp>
      <p:sp>
        <p:nvSpPr>
          <p:cNvPr id="5" name="Content Placeholder 4"/>
          <p:cNvSpPr>
            <a:spLocks noGrp="1"/>
          </p:cNvSpPr>
          <p:nvPr>
            <p:ph idx="1"/>
          </p:nvPr>
        </p:nvSpPr>
        <p:spPr>
          <a:xfrm>
            <a:off x="457200" y="1219200"/>
            <a:ext cx="8534400" cy="5410200"/>
          </a:xfrm>
        </p:spPr>
        <p:txBody>
          <a:bodyPr>
            <a:normAutofit/>
          </a:bodyPr>
          <a:lstStyle/>
          <a:p>
            <a:pPr>
              <a:buNone/>
            </a:pPr>
            <a:r>
              <a:rPr lang="en-US" dirty="0" smtClean="0"/>
              <a:t>The </a:t>
            </a:r>
            <a:r>
              <a:rPr lang="en-US" b="1" dirty="0" smtClean="0">
                <a:solidFill>
                  <a:srgbClr val="00B050"/>
                </a:solidFill>
              </a:rPr>
              <a:t>goals</a:t>
            </a:r>
            <a:r>
              <a:rPr lang="en-US" dirty="0" smtClean="0"/>
              <a:t> for health systems, according to the World Health Report (WHO, 2000), are: </a:t>
            </a:r>
          </a:p>
          <a:p>
            <a:r>
              <a:rPr lang="en-US" dirty="0" smtClean="0">
                <a:solidFill>
                  <a:srgbClr val="FF0000"/>
                </a:solidFill>
              </a:rPr>
              <a:t>Good health </a:t>
            </a:r>
            <a:r>
              <a:rPr lang="en-US" dirty="0" smtClean="0"/>
              <a:t>for the population </a:t>
            </a:r>
          </a:p>
          <a:p>
            <a:r>
              <a:rPr lang="en-US" dirty="0" smtClean="0">
                <a:solidFill>
                  <a:srgbClr val="FF0000"/>
                </a:solidFill>
              </a:rPr>
              <a:t>Responsiveness</a:t>
            </a:r>
            <a:r>
              <a:rPr lang="en-US" dirty="0" smtClean="0"/>
              <a:t> to the needs and expectations of the population</a:t>
            </a:r>
          </a:p>
          <a:p>
            <a:r>
              <a:rPr lang="en-US" dirty="0" smtClean="0">
                <a:solidFill>
                  <a:srgbClr val="FF0000"/>
                </a:solidFill>
              </a:rPr>
              <a:t>Fair financial contribution </a:t>
            </a:r>
            <a:r>
              <a:rPr lang="en-US" dirty="0" smtClean="0"/>
              <a:t>to the health care system</a:t>
            </a:r>
          </a:p>
          <a:p>
            <a:r>
              <a:rPr lang="en-US" dirty="0" smtClean="0">
                <a:solidFill>
                  <a:srgbClr val="FF0000"/>
                </a:solidFill>
              </a:rPr>
              <a:t>Efficient</a:t>
            </a:r>
            <a:r>
              <a:rPr lang="en-US" dirty="0" smtClean="0"/>
              <a:t> to achieve the best outcomes possible given available resources and circumstances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b="1" dirty="0" smtClean="0"/>
              <a:t>What is a Health Care </a:t>
            </a:r>
            <a:r>
              <a:rPr lang="en-US" sz="4000" b="1" dirty="0" smtClean="0">
                <a:solidFill>
                  <a:srgbClr val="00B050"/>
                </a:solidFill>
              </a:rPr>
              <a:t>Delivery</a:t>
            </a:r>
            <a:r>
              <a:rPr lang="en-US" sz="4000" b="1" dirty="0" smtClean="0"/>
              <a:t> System?</a:t>
            </a:r>
            <a:endParaRPr lang="en-US" sz="4000" b="1" dirty="0"/>
          </a:p>
        </p:txBody>
      </p:sp>
      <p:sp>
        <p:nvSpPr>
          <p:cNvPr id="3" name="Content Placeholder 2"/>
          <p:cNvSpPr>
            <a:spLocks noGrp="1"/>
          </p:cNvSpPr>
          <p:nvPr>
            <p:ph idx="1"/>
          </p:nvPr>
        </p:nvSpPr>
        <p:spPr>
          <a:xfrm>
            <a:off x="685800" y="1752600"/>
            <a:ext cx="8001000" cy="4373563"/>
          </a:xfrm>
        </p:spPr>
        <p:txBody>
          <a:bodyPr/>
          <a:lstStyle/>
          <a:p>
            <a:pPr>
              <a:buNone/>
            </a:pPr>
            <a:endParaRPr lang="en-US" dirty="0" smtClean="0"/>
          </a:p>
          <a:p>
            <a:pPr>
              <a:buNone/>
            </a:pPr>
            <a:r>
              <a:rPr lang="en-US" dirty="0" smtClean="0"/>
              <a:t>Three major components that make up the Health Care Delivery System are:</a:t>
            </a:r>
          </a:p>
          <a:p>
            <a:pPr marL="514350" indent="-514350">
              <a:buAutoNum type="arabicPeriod"/>
            </a:pPr>
            <a:r>
              <a:rPr lang="en-US" sz="4000" dirty="0" smtClean="0">
                <a:solidFill>
                  <a:srgbClr val="0070C0"/>
                </a:solidFill>
              </a:rPr>
              <a:t>Facilities</a:t>
            </a:r>
          </a:p>
          <a:p>
            <a:pPr marL="514350" indent="-514350">
              <a:buAutoNum type="arabicPeriod"/>
            </a:pPr>
            <a:r>
              <a:rPr lang="en-US" sz="4000" dirty="0" smtClean="0">
                <a:solidFill>
                  <a:srgbClr val="0070C0"/>
                </a:solidFill>
              </a:rPr>
              <a:t>Practitioners</a:t>
            </a:r>
          </a:p>
          <a:p>
            <a:pPr marL="514350" indent="-514350">
              <a:buAutoNum type="arabicPeriod"/>
            </a:pPr>
            <a:r>
              <a:rPr lang="en-US" sz="4000" dirty="0" smtClean="0">
                <a:solidFill>
                  <a:srgbClr val="0070C0"/>
                </a:solidFill>
              </a:rPr>
              <a:t>Entities</a:t>
            </a:r>
            <a:endParaRPr lang="en-US" sz="4000" dirty="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b="1" dirty="0" smtClean="0">
                <a:solidFill>
                  <a:srgbClr val="0070C0"/>
                </a:solidFill>
              </a:rPr>
              <a:t>Facilities</a:t>
            </a:r>
            <a:endParaRPr lang="en-US" b="1" dirty="0">
              <a:solidFill>
                <a:srgbClr val="0070C0"/>
              </a:solidFill>
            </a:endParaRPr>
          </a:p>
        </p:txBody>
      </p:sp>
      <p:sp>
        <p:nvSpPr>
          <p:cNvPr id="5" name="Content Placeholder 4"/>
          <p:cNvSpPr>
            <a:spLocks noGrp="1"/>
          </p:cNvSpPr>
          <p:nvPr>
            <p:ph idx="1"/>
          </p:nvPr>
        </p:nvSpPr>
        <p:spPr>
          <a:xfrm>
            <a:off x="304800" y="1600200"/>
            <a:ext cx="8839200" cy="4525963"/>
          </a:xfrm>
        </p:spPr>
        <p:txBody>
          <a:bodyPr>
            <a:normAutofit lnSpcReduction="10000"/>
          </a:bodyPr>
          <a:lstStyle/>
          <a:p>
            <a:r>
              <a:rPr lang="en-US" sz="2900" dirty="0" smtClean="0"/>
              <a:t>Hospitals: acute and sub-acute care, primary care, and tertiary care (medical education and complex cases)</a:t>
            </a:r>
          </a:p>
          <a:p>
            <a:r>
              <a:rPr lang="en-US" sz="2900" dirty="0"/>
              <a:t>Health Centers </a:t>
            </a:r>
            <a:r>
              <a:rPr lang="en-US" sz="2900" dirty="0" smtClean="0"/>
              <a:t>or Ambulatory </a:t>
            </a:r>
            <a:r>
              <a:rPr lang="en-US" sz="2900" dirty="0"/>
              <a:t>Surgery (</a:t>
            </a:r>
            <a:r>
              <a:rPr lang="en-US" sz="2900" dirty="0" smtClean="0"/>
              <a:t>out-patient)</a:t>
            </a:r>
          </a:p>
          <a:p>
            <a:r>
              <a:rPr lang="en-US" sz="2900" dirty="0" smtClean="0"/>
              <a:t>Physician offices (GP,s and specialists)</a:t>
            </a:r>
          </a:p>
          <a:p>
            <a:r>
              <a:rPr lang="en-US" sz="2900" dirty="0" smtClean="0"/>
              <a:t>Skilled Nursing Facilities</a:t>
            </a:r>
          </a:p>
          <a:p>
            <a:r>
              <a:rPr lang="en-US" sz="2900" dirty="0" smtClean="0"/>
              <a:t>Home Health Agencies: nursing care at home</a:t>
            </a:r>
          </a:p>
          <a:p>
            <a:r>
              <a:rPr lang="en-US" sz="2900" dirty="0" smtClean="0"/>
              <a:t>Freestanding Substance Abuse Facilities: inpatient</a:t>
            </a:r>
          </a:p>
          <a:p>
            <a:r>
              <a:rPr lang="en-US" sz="2900" dirty="0" smtClean="0"/>
              <a:t>Hospice: care for terminally ill patients</a:t>
            </a:r>
          </a:p>
          <a:p>
            <a:r>
              <a:rPr lang="en-US" sz="2900" dirty="0" smtClean="0"/>
              <a:t>End-stage Renal Disease Centers</a:t>
            </a:r>
            <a:endParaRPr lang="en-US" sz="29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rgbClr val="0070C0"/>
                </a:solidFill>
              </a:rPr>
              <a:t>Practitioners</a:t>
            </a:r>
            <a:endParaRPr lang="en-US" b="1" dirty="0">
              <a:solidFill>
                <a:srgbClr val="0070C0"/>
              </a:solidFill>
            </a:endParaRPr>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a:buNone/>
            </a:pPr>
            <a:r>
              <a:rPr lang="en-US" b="1" dirty="0" smtClean="0"/>
              <a:t>Physicians</a:t>
            </a:r>
          </a:p>
          <a:p>
            <a:r>
              <a:rPr lang="en-US" dirty="0" smtClean="0"/>
              <a:t>Medical Doctors (MD’s)</a:t>
            </a:r>
            <a:endParaRPr lang="en-US" b="1" dirty="0" smtClean="0"/>
          </a:p>
          <a:p>
            <a:pPr>
              <a:buNone/>
            </a:pPr>
            <a:r>
              <a:rPr lang="en-US" b="1" dirty="0" smtClean="0"/>
              <a:t>Nurses</a:t>
            </a:r>
          </a:p>
          <a:p>
            <a:r>
              <a:rPr lang="en-US" dirty="0" smtClean="0"/>
              <a:t>Nurse Practitioners </a:t>
            </a:r>
          </a:p>
          <a:p>
            <a:r>
              <a:rPr lang="en-US" dirty="0" smtClean="0"/>
              <a:t>Registered Nurse (RN)</a:t>
            </a:r>
            <a:endParaRPr lang="en-US" b="1" dirty="0" smtClean="0"/>
          </a:p>
          <a:p>
            <a:pPr>
              <a:buNone/>
            </a:pPr>
            <a:r>
              <a:rPr lang="en-US" b="1" dirty="0" smtClean="0"/>
              <a:t>Physician Assistants (Pas)</a:t>
            </a:r>
          </a:p>
          <a:p>
            <a:pPr>
              <a:buNone/>
            </a:pPr>
            <a:r>
              <a:rPr lang="en-US" b="1" dirty="0" smtClean="0"/>
              <a:t>Therapists</a:t>
            </a:r>
          </a:p>
          <a:p>
            <a:r>
              <a:rPr lang="en-US" dirty="0" smtClean="0"/>
              <a:t>Physiotherapist (PT)</a:t>
            </a:r>
          </a:p>
          <a:p>
            <a:r>
              <a:rPr lang="en-US" dirty="0" smtClean="0"/>
              <a:t>Occupational therapist (OT)</a:t>
            </a:r>
          </a:p>
          <a:p>
            <a:r>
              <a:rPr lang="en-US" dirty="0" smtClean="0"/>
              <a:t>Speech therapist (ST)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normAutofit/>
          </a:bodyPr>
          <a:lstStyle/>
          <a:p>
            <a:pPr algn="l"/>
            <a:r>
              <a:rPr lang="en-US" b="1" dirty="0" smtClean="0">
                <a:solidFill>
                  <a:srgbClr val="0070C0"/>
                </a:solidFill>
              </a:rPr>
              <a:t>Entities</a:t>
            </a:r>
            <a:endParaRPr lang="en-US" b="1" dirty="0">
              <a:solidFill>
                <a:srgbClr val="0070C0"/>
              </a:solidFill>
            </a:endParaRPr>
          </a:p>
        </p:txBody>
      </p:sp>
      <p:sp>
        <p:nvSpPr>
          <p:cNvPr id="5" name="Content Placeholder 4"/>
          <p:cNvSpPr>
            <a:spLocks noGrp="1"/>
          </p:cNvSpPr>
          <p:nvPr>
            <p:ph idx="1"/>
          </p:nvPr>
        </p:nvSpPr>
        <p:spPr/>
        <p:txBody>
          <a:bodyPr>
            <a:normAutofit lnSpcReduction="10000"/>
          </a:bodyPr>
          <a:lstStyle/>
          <a:p>
            <a:pPr>
              <a:buNone/>
            </a:pPr>
            <a:r>
              <a:rPr lang="en-US" dirty="0" smtClean="0"/>
              <a:t>Provide the </a:t>
            </a:r>
            <a:r>
              <a:rPr lang="en-US" b="1" dirty="0" smtClean="0"/>
              <a:t>financial</a:t>
            </a:r>
            <a:r>
              <a:rPr lang="en-US" dirty="0" smtClean="0"/>
              <a:t> and </a:t>
            </a:r>
            <a:r>
              <a:rPr lang="en-US" b="1" dirty="0" smtClean="0"/>
              <a:t>regulatory</a:t>
            </a:r>
            <a:r>
              <a:rPr lang="en-US" dirty="0" smtClean="0"/>
              <a:t> functions for the facilities and practitioners,  e.g. government.</a:t>
            </a:r>
          </a:p>
          <a:p>
            <a:pPr>
              <a:buNone/>
            </a:pPr>
            <a:endParaRPr lang="en-US" dirty="0" smtClean="0"/>
          </a:p>
          <a:p>
            <a:pPr>
              <a:buNone/>
            </a:pPr>
            <a:r>
              <a:rPr lang="en-US" b="1" dirty="0" smtClean="0"/>
              <a:t>Governmental Health Care Functions</a:t>
            </a:r>
            <a:r>
              <a:rPr lang="en-US" dirty="0" smtClean="0"/>
              <a:t>:</a:t>
            </a:r>
          </a:p>
          <a:p>
            <a:pPr marL="514350" indent="-514350">
              <a:buAutoNum type="arabicPeriod"/>
            </a:pPr>
            <a:r>
              <a:rPr lang="en-US" sz="2800" dirty="0" smtClean="0"/>
              <a:t>Direct Services (hospitals, health care centers)</a:t>
            </a:r>
          </a:p>
          <a:p>
            <a:pPr marL="514350" indent="-514350">
              <a:buAutoNum type="arabicPeriod"/>
            </a:pPr>
            <a:r>
              <a:rPr lang="en-US" sz="2800" dirty="0" smtClean="0"/>
              <a:t>Financing</a:t>
            </a:r>
          </a:p>
          <a:p>
            <a:pPr marL="514350" indent="-514350">
              <a:buAutoNum type="arabicPeriod"/>
            </a:pPr>
            <a:r>
              <a:rPr lang="en-US" sz="2800" dirty="0" smtClean="0"/>
              <a:t>Information</a:t>
            </a:r>
          </a:p>
          <a:p>
            <a:pPr marL="514350" indent="-514350">
              <a:buAutoNum type="arabicPeriod"/>
            </a:pPr>
            <a:r>
              <a:rPr lang="en-US" sz="2800" dirty="0" smtClean="0"/>
              <a:t>Policy Setting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img.tfd.com/mk/S/X2604-S-75.png"/>
          <p:cNvPicPr>
            <a:picLocks noChangeAspect="1" noChangeArrowheads="1"/>
          </p:cNvPicPr>
          <p:nvPr/>
        </p:nvPicPr>
        <p:blipFill>
          <a:blip r:embed="rId2" cstate="print"/>
          <a:srcRect/>
          <a:stretch>
            <a:fillRect/>
          </a:stretch>
        </p:blipFill>
        <p:spPr bwMode="auto">
          <a:xfrm>
            <a:off x="457201" y="533400"/>
            <a:ext cx="7911840" cy="5591176"/>
          </a:xfrm>
          <a:prstGeom prst="rect">
            <a:avLst/>
          </a:prstGeom>
          <a:noFill/>
        </p:spPr>
      </p:pic>
      <p:sp>
        <p:nvSpPr>
          <p:cNvPr id="2" name="TextBox 1"/>
          <p:cNvSpPr txBox="1"/>
          <p:nvPr/>
        </p:nvSpPr>
        <p:spPr>
          <a:xfrm>
            <a:off x="381001" y="3124200"/>
            <a:ext cx="1904999" cy="707886"/>
          </a:xfrm>
          <a:prstGeom prst="rect">
            <a:avLst/>
          </a:prstGeom>
          <a:solidFill>
            <a:schemeClr val="accent6">
              <a:lumMod val="40000"/>
              <a:lumOff val="60000"/>
            </a:schemeClr>
          </a:solidFill>
        </p:spPr>
        <p:txBody>
          <a:bodyPr wrap="square" rtlCol="0">
            <a:spAutoFit/>
          </a:bodyPr>
          <a:lstStyle/>
          <a:p>
            <a:r>
              <a:rPr lang="en-US" sz="2000" b="1" dirty="0" smtClean="0"/>
              <a:t>Health Care Delivery System</a:t>
            </a:r>
            <a:endParaRPr lang="en-US" sz="2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8229600" cy="792162"/>
          </a:xfrm>
        </p:spPr>
        <p:txBody>
          <a:bodyPr/>
          <a:lstStyle/>
          <a:p>
            <a:r>
              <a:rPr lang="en-US" dirty="0" smtClean="0"/>
              <a:t>Elements of a health care system</a:t>
            </a:r>
            <a:endParaRPr lang="en-US" dirty="0"/>
          </a:p>
        </p:txBody>
      </p:sp>
      <p:sp>
        <p:nvSpPr>
          <p:cNvPr id="5" name="Content Placeholder 4"/>
          <p:cNvSpPr>
            <a:spLocks noGrp="1"/>
          </p:cNvSpPr>
          <p:nvPr>
            <p:ph idx="1"/>
          </p:nvPr>
        </p:nvSpPr>
        <p:spPr>
          <a:xfrm>
            <a:off x="304800" y="1020762"/>
            <a:ext cx="8610600" cy="5334000"/>
          </a:xfrm>
        </p:spPr>
        <p:txBody>
          <a:bodyPr>
            <a:noAutofit/>
          </a:bodyPr>
          <a:lstStyle/>
          <a:p>
            <a:pPr>
              <a:buNone/>
            </a:pPr>
            <a:r>
              <a:rPr lang="en-US" sz="2800" dirty="0" smtClean="0"/>
              <a:t>One way to look at the HCS is by identifying </a:t>
            </a:r>
            <a:r>
              <a:rPr lang="en-US" sz="2800" b="1" dirty="0" smtClean="0">
                <a:solidFill>
                  <a:schemeClr val="accent1"/>
                </a:solidFill>
              </a:rPr>
              <a:t>elements</a:t>
            </a:r>
            <a:r>
              <a:rPr lang="en-US" sz="2800" dirty="0" smtClean="0"/>
              <a:t> of a health care system that embrace the following: </a:t>
            </a:r>
          </a:p>
          <a:p>
            <a:pPr marL="514350" indent="-514350">
              <a:buAutoNum type="arabicParenBoth"/>
            </a:pPr>
            <a:r>
              <a:rPr lang="en-US" sz="2800" b="1" dirty="0" smtClean="0">
                <a:solidFill>
                  <a:srgbClr val="0070C0"/>
                </a:solidFill>
              </a:rPr>
              <a:t>Personal health care services for individuals and families</a:t>
            </a:r>
            <a:r>
              <a:rPr lang="en-US" sz="2800" dirty="0" smtClean="0"/>
              <a:t>, available at hospitals, clinics, neighborhood centers, and in physicians' offices, etc……  .</a:t>
            </a:r>
          </a:p>
          <a:p>
            <a:pPr marL="514350" indent="-514350">
              <a:buAutoNum type="arabicParenBoth"/>
            </a:pPr>
            <a:r>
              <a:rPr lang="en-US" sz="2800" b="1" dirty="0" smtClean="0">
                <a:solidFill>
                  <a:srgbClr val="0070C0"/>
                </a:solidFill>
              </a:rPr>
              <a:t>Public health services </a:t>
            </a:r>
            <a:r>
              <a:rPr lang="en-US" sz="2800" dirty="0" smtClean="0"/>
              <a:t>needed to maintain a healthy environment, such as control of water and food supplies, regulation of drugs, and safety regulations. </a:t>
            </a:r>
          </a:p>
          <a:p>
            <a:pPr marL="514350" indent="-514350">
              <a:buAutoNum type="arabicParenBoth"/>
            </a:pPr>
            <a:r>
              <a:rPr lang="en-US" sz="2800" b="1" dirty="0" smtClean="0">
                <a:solidFill>
                  <a:srgbClr val="0070C0"/>
                </a:solidFill>
              </a:rPr>
              <a:t>Teaching and research activities </a:t>
            </a:r>
            <a:r>
              <a:rPr lang="en-US" sz="2800" dirty="0" smtClean="0"/>
              <a:t>related to the prevention, detection, and treatment of disease.</a:t>
            </a:r>
          </a:p>
          <a:p>
            <a:pPr marL="514350" indent="-514350">
              <a:buAutoNum type="arabicParenBoth"/>
            </a:pPr>
            <a:r>
              <a:rPr lang="en-US" sz="2800" b="1" dirty="0" smtClean="0">
                <a:solidFill>
                  <a:srgbClr val="0070C0"/>
                </a:solidFill>
              </a:rPr>
              <a:t>Third party </a:t>
            </a:r>
            <a:r>
              <a:rPr lang="en-US" sz="2800" dirty="0" smtClean="0"/>
              <a:t>(health insurance, pharmaceutical companies) of system services.</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b="1" dirty="0">
                <a:solidFill>
                  <a:prstClr val="black"/>
                </a:solidFill>
              </a:rPr>
              <a:t>Key components of a well functioning health system</a:t>
            </a:r>
            <a:endParaRPr lang="en-US" sz="4000" b="1" dirty="0"/>
          </a:p>
        </p:txBody>
      </p:sp>
      <p:sp>
        <p:nvSpPr>
          <p:cNvPr id="3" name="Content Placeholder 2"/>
          <p:cNvSpPr>
            <a:spLocks noGrp="1"/>
          </p:cNvSpPr>
          <p:nvPr>
            <p:ph idx="1"/>
          </p:nvPr>
        </p:nvSpPr>
        <p:spPr>
          <a:xfrm>
            <a:off x="381000" y="1905000"/>
            <a:ext cx="8229600" cy="4800600"/>
          </a:xfrm>
        </p:spPr>
        <p:txBody>
          <a:bodyPr>
            <a:normAutofit/>
          </a:bodyPr>
          <a:lstStyle/>
          <a:p>
            <a:pPr marL="0" indent="0">
              <a:buNone/>
            </a:pPr>
            <a:r>
              <a:rPr lang="en-US" b="1" dirty="0">
                <a:solidFill>
                  <a:srgbClr val="00B050"/>
                </a:solidFill>
              </a:rPr>
              <a:t>Health System Building Blocks</a:t>
            </a:r>
            <a:endParaRPr lang="en-US" dirty="0" smtClean="0">
              <a:solidFill>
                <a:srgbClr val="00B050"/>
              </a:solidFill>
            </a:endParaRPr>
          </a:p>
          <a:p>
            <a:r>
              <a:rPr lang="en-US" dirty="0" smtClean="0"/>
              <a:t>The building blocks alone do not constitute a system, any more than a pile of bricks constitutes a functioning building. </a:t>
            </a:r>
          </a:p>
          <a:p>
            <a:r>
              <a:rPr lang="en-US" dirty="0" smtClean="0"/>
              <a:t>It is the multiple </a:t>
            </a:r>
            <a:r>
              <a:rPr lang="en-US" dirty="0" smtClean="0">
                <a:solidFill>
                  <a:srgbClr val="0070C0"/>
                </a:solidFill>
              </a:rPr>
              <a:t>relationships</a:t>
            </a:r>
            <a:r>
              <a:rPr lang="en-US" dirty="0" smtClean="0"/>
              <a:t> and </a:t>
            </a:r>
            <a:r>
              <a:rPr lang="en-US" dirty="0" smtClean="0">
                <a:solidFill>
                  <a:srgbClr val="FF0000"/>
                </a:solidFill>
              </a:rPr>
              <a:t>interactions</a:t>
            </a:r>
            <a:r>
              <a:rPr lang="en-US" dirty="0" smtClean="0"/>
              <a:t> </a:t>
            </a:r>
            <a:r>
              <a:rPr lang="en-US" dirty="0" smtClean="0">
                <a:solidFill>
                  <a:srgbClr val="009900"/>
                </a:solidFill>
              </a:rPr>
              <a:t>(integration)</a:t>
            </a:r>
            <a:r>
              <a:rPr lang="en-US" dirty="0" smtClean="0"/>
              <a:t> among the blocks – how one affects and influences the others, and is in turn affected by them – that convert these blocks into a system.</a:t>
            </a:r>
            <a:endParaRPr lang="en-US" dirty="0"/>
          </a:p>
        </p:txBody>
      </p:sp>
    </p:spTree>
    <p:extLst>
      <p:ext uri="{BB962C8B-B14F-4D97-AF65-F5344CB8AC3E}">
        <p14:creationId xmlns:p14="http://schemas.microsoft.com/office/powerpoint/2010/main" xmlns="" val="4142565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057400" y="304800"/>
            <a:ext cx="5102357" cy="5562600"/>
          </a:xfrm>
          <a:prstGeom prst="rect">
            <a:avLst/>
          </a:prstGeom>
          <a:noFill/>
          <a:ln w="9525">
            <a:noFill/>
            <a:miter lim="800000"/>
            <a:headEnd/>
            <a:tailEnd/>
          </a:ln>
        </p:spPr>
      </p:pic>
      <p:sp>
        <p:nvSpPr>
          <p:cNvPr id="7" name="Rectangle 6"/>
          <p:cNvSpPr/>
          <p:nvPr/>
        </p:nvSpPr>
        <p:spPr>
          <a:xfrm>
            <a:off x="685800" y="5943600"/>
            <a:ext cx="7772400" cy="646331"/>
          </a:xfrm>
          <a:prstGeom prst="rect">
            <a:avLst/>
          </a:prstGeom>
        </p:spPr>
        <p:txBody>
          <a:bodyPr wrap="square">
            <a:spAutoFit/>
          </a:bodyPr>
          <a:lstStyle/>
          <a:p>
            <a:r>
              <a:rPr lang="en-US" b="1" dirty="0" smtClean="0"/>
              <a:t>Figure 1.2 The dynamic architecture and interconnectedness of the health system building blocks</a:t>
            </a:r>
            <a:endParaRPr lang="en-US" dirty="0"/>
          </a:p>
        </p:txBody>
      </p:sp>
    </p:spTree>
    <p:extLst>
      <p:ext uri="{BB962C8B-B14F-4D97-AF65-F5344CB8AC3E}">
        <p14:creationId xmlns:p14="http://schemas.microsoft.com/office/powerpoint/2010/main" xmlns="" val="39427779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04799" y="457200"/>
            <a:ext cx="8773647" cy="6379246"/>
          </a:xfrm>
          <a:prstGeom prst="rect">
            <a:avLst/>
          </a:prstGeom>
          <a:noFill/>
          <a:ln w="9525">
            <a:noFill/>
            <a:miter lim="800000"/>
            <a:headEnd/>
            <a:tailEnd/>
          </a:ln>
        </p:spPr>
      </p:pic>
    </p:spTree>
    <p:extLst>
      <p:ext uri="{BB962C8B-B14F-4D97-AF65-F5344CB8AC3E}">
        <p14:creationId xmlns:p14="http://schemas.microsoft.com/office/powerpoint/2010/main" xmlns="" val="1984738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4402" y="457200"/>
            <a:ext cx="8388597" cy="1015663"/>
          </a:xfrm>
          <a:prstGeom prst="rect">
            <a:avLst/>
          </a:prstGeom>
          <a:noFill/>
        </p:spPr>
        <p:txBody>
          <a:bodyPr wrap="square" rtlCol="0">
            <a:spAutoFit/>
          </a:bodyPr>
          <a:lstStyle/>
          <a:p>
            <a:pPr algn="ctr"/>
            <a:r>
              <a:rPr lang="en-US" sz="6000" b="1" dirty="0"/>
              <a:t>Health </a:t>
            </a:r>
            <a:r>
              <a:rPr lang="en-US" sz="6000" b="1" dirty="0" smtClean="0"/>
              <a:t>Care Management</a:t>
            </a:r>
            <a:endParaRPr lang="en-US" sz="6000" dirty="0"/>
          </a:p>
        </p:txBody>
      </p:sp>
      <p:sp>
        <p:nvSpPr>
          <p:cNvPr id="5" name="TextBox 4"/>
          <p:cNvSpPr txBox="1"/>
          <p:nvPr/>
        </p:nvSpPr>
        <p:spPr>
          <a:xfrm flipH="1">
            <a:off x="685800" y="4724400"/>
            <a:ext cx="7924800" cy="1692771"/>
          </a:xfrm>
          <a:prstGeom prst="rect">
            <a:avLst/>
          </a:prstGeom>
          <a:noFill/>
        </p:spPr>
        <p:txBody>
          <a:bodyPr wrap="square" rtlCol="0">
            <a:spAutoFit/>
          </a:bodyPr>
          <a:lstStyle/>
          <a:p>
            <a:r>
              <a:rPr lang="en-US" sz="3200" b="1" dirty="0" smtClean="0"/>
              <a:t>Dr. Sireen Alkhaldi, </a:t>
            </a:r>
            <a:r>
              <a:rPr lang="en-US" sz="2800" b="1" dirty="0" smtClean="0"/>
              <a:t>BDS, MPH, </a:t>
            </a:r>
            <a:r>
              <a:rPr lang="en-US" sz="2800" b="1" dirty="0" err="1" smtClean="0"/>
              <a:t>DrPH</a:t>
            </a:r>
            <a:endParaRPr lang="en-US" sz="2800" b="1" dirty="0" smtClean="0"/>
          </a:p>
          <a:p>
            <a:r>
              <a:rPr lang="en-US" sz="2400" b="1" dirty="0" smtClean="0"/>
              <a:t>Community Health / First Semester 2014/2015</a:t>
            </a:r>
          </a:p>
          <a:p>
            <a:r>
              <a:rPr lang="en-US" sz="2400" b="1" dirty="0" smtClean="0"/>
              <a:t>Department of Family and Community Medicine</a:t>
            </a:r>
          </a:p>
          <a:p>
            <a:r>
              <a:rPr lang="en-US" sz="2400" b="1" dirty="0" smtClean="0"/>
              <a:t>Faculty of Medicine/ The University of Jordan</a:t>
            </a:r>
            <a:endParaRPr lang="en-US" sz="2400" b="1" dirty="0"/>
          </a:p>
        </p:txBody>
      </p:sp>
      <p:pic>
        <p:nvPicPr>
          <p:cNvPr id="34818" name="Picture 2" descr="Health and care tags cloud - csp10962869"/>
          <p:cNvPicPr>
            <a:picLocks noChangeAspect="1" noChangeArrowheads="1"/>
          </p:cNvPicPr>
          <p:nvPr/>
        </p:nvPicPr>
        <p:blipFill>
          <a:blip r:embed="rId2" cstate="print"/>
          <a:srcRect/>
          <a:stretch>
            <a:fillRect/>
          </a:stretch>
        </p:blipFill>
        <p:spPr bwMode="auto">
          <a:xfrm>
            <a:off x="2209800" y="2022095"/>
            <a:ext cx="5219467" cy="240095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fontScale="90000"/>
          </a:bodyPr>
          <a:lstStyle/>
          <a:p>
            <a:pPr algn="l"/>
            <a:r>
              <a:rPr lang="en-US" b="1" dirty="0" smtClean="0">
                <a:solidFill>
                  <a:srgbClr val="009900"/>
                </a:solidFill>
              </a:rPr>
              <a:t>Health Care Management </a:t>
            </a:r>
            <a:endParaRPr lang="en-US" b="1" dirty="0">
              <a:solidFill>
                <a:srgbClr val="009900"/>
              </a:solidFill>
            </a:endParaRPr>
          </a:p>
        </p:txBody>
      </p:sp>
      <p:sp>
        <p:nvSpPr>
          <p:cNvPr id="3" name="Content Placeholder 2"/>
          <p:cNvSpPr>
            <a:spLocks noGrp="1"/>
          </p:cNvSpPr>
          <p:nvPr>
            <p:ph idx="1"/>
          </p:nvPr>
        </p:nvSpPr>
        <p:spPr>
          <a:xfrm>
            <a:off x="95250" y="1219200"/>
            <a:ext cx="9048750" cy="5662411"/>
          </a:xfrm>
        </p:spPr>
        <p:txBody>
          <a:bodyPr>
            <a:normAutofit fontScale="47500" lnSpcReduction="20000"/>
          </a:bodyPr>
          <a:lstStyle/>
          <a:p>
            <a:pPr>
              <a:buNone/>
            </a:pPr>
            <a:r>
              <a:rPr lang="en-US" sz="5900" b="1" dirty="0" smtClean="0"/>
              <a:t>In the next four lectures you are going to get introduced to:</a:t>
            </a:r>
          </a:p>
          <a:p>
            <a:pPr>
              <a:buNone/>
            </a:pPr>
            <a:endParaRPr lang="en-US" sz="5900" b="1" dirty="0" smtClean="0"/>
          </a:p>
          <a:p>
            <a:pPr marL="0" indent="0">
              <a:lnSpc>
                <a:spcPct val="140000"/>
              </a:lnSpc>
              <a:spcBef>
                <a:spcPts val="600"/>
              </a:spcBef>
              <a:spcAft>
                <a:spcPts val="300"/>
              </a:spcAft>
              <a:buNone/>
            </a:pPr>
            <a:r>
              <a:rPr lang="en-US" sz="5800" dirty="0" smtClean="0"/>
              <a:t>1. A </a:t>
            </a:r>
            <a:r>
              <a:rPr lang="en-US" sz="5800" b="1" dirty="0" smtClean="0"/>
              <a:t>Health Care </a:t>
            </a:r>
            <a:r>
              <a:rPr lang="en-US" sz="5800" dirty="0" smtClean="0"/>
              <a:t>System and its components  (</a:t>
            </a:r>
            <a:r>
              <a:rPr lang="en-US" sz="5800" b="1" dirty="0" smtClean="0"/>
              <a:t>Macro</a:t>
            </a:r>
            <a:r>
              <a:rPr lang="en-US" sz="5800" dirty="0" smtClean="0"/>
              <a:t> level)</a:t>
            </a:r>
          </a:p>
          <a:p>
            <a:pPr>
              <a:lnSpc>
                <a:spcPct val="140000"/>
              </a:lnSpc>
              <a:spcBef>
                <a:spcPts val="600"/>
              </a:spcBef>
              <a:spcAft>
                <a:spcPts val="300"/>
              </a:spcAft>
              <a:buNone/>
            </a:pPr>
            <a:r>
              <a:rPr lang="en-US" sz="5800" dirty="0" smtClean="0"/>
              <a:t>2. </a:t>
            </a:r>
            <a:r>
              <a:rPr lang="en-US" sz="5800" b="1" dirty="0" smtClean="0"/>
              <a:t>Levels </a:t>
            </a:r>
            <a:r>
              <a:rPr lang="en-US" sz="5800" dirty="0" smtClean="0"/>
              <a:t>of Health care, and the main </a:t>
            </a:r>
            <a:r>
              <a:rPr lang="en-US" sz="5800" b="1" dirty="0" smtClean="0"/>
              <a:t>approaches</a:t>
            </a:r>
            <a:r>
              <a:rPr lang="en-US" sz="5800" dirty="0" smtClean="0"/>
              <a:t> to health care provision, in addition to </a:t>
            </a:r>
            <a:r>
              <a:rPr lang="en-US" sz="5800" b="1" dirty="0" smtClean="0"/>
              <a:t>Resources</a:t>
            </a:r>
            <a:r>
              <a:rPr lang="en-US" sz="5800" dirty="0" smtClean="0"/>
              <a:t>, and </a:t>
            </a:r>
            <a:r>
              <a:rPr lang="en-US" sz="5800" b="1" dirty="0" smtClean="0"/>
              <a:t>Financing</a:t>
            </a:r>
            <a:r>
              <a:rPr lang="en-US" sz="5800" dirty="0" smtClean="0"/>
              <a:t>. </a:t>
            </a:r>
          </a:p>
          <a:p>
            <a:pPr>
              <a:lnSpc>
                <a:spcPct val="140000"/>
              </a:lnSpc>
              <a:spcBef>
                <a:spcPts val="600"/>
              </a:spcBef>
              <a:spcAft>
                <a:spcPts val="300"/>
              </a:spcAft>
              <a:buNone/>
            </a:pPr>
            <a:r>
              <a:rPr lang="en-US" sz="5800" dirty="0" smtClean="0"/>
              <a:t>3. Introduction to Management in health care organizations (</a:t>
            </a:r>
            <a:r>
              <a:rPr lang="en-US" sz="5800" b="1" dirty="0" smtClean="0"/>
              <a:t>Micro</a:t>
            </a:r>
            <a:r>
              <a:rPr lang="en-US" sz="5800" dirty="0" smtClean="0"/>
              <a:t> level ).</a:t>
            </a:r>
          </a:p>
          <a:p>
            <a:pPr>
              <a:lnSpc>
                <a:spcPct val="140000"/>
              </a:lnSpc>
              <a:spcBef>
                <a:spcPts val="600"/>
              </a:spcBef>
              <a:spcAft>
                <a:spcPts val="300"/>
              </a:spcAft>
              <a:buNone/>
            </a:pPr>
            <a:r>
              <a:rPr lang="en-US" sz="5800" dirty="0" smtClean="0"/>
              <a:t>4. The Four </a:t>
            </a:r>
            <a:r>
              <a:rPr lang="en-US" sz="5800" b="1" dirty="0" smtClean="0"/>
              <a:t>Functions </a:t>
            </a:r>
            <a:r>
              <a:rPr lang="en-US" sz="5800" dirty="0" smtClean="0"/>
              <a:t>of Management: </a:t>
            </a:r>
            <a:r>
              <a:rPr lang="en-US" sz="5800" b="1" dirty="0" smtClean="0">
                <a:solidFill>
                  <a:srgbClr val="FF0000"/>
                </a:solidFill>
              </a:rPr>
              <a:t>Planning, Organizing, Leading and Controlling.</a:t>
            </a:r>
          </a:p>
          <a:p>
            <a:pPr>
              <a:lnSpc>
                <a:spcPct val="140000"/>
              </a:lnSpc>
              <a:spcBef>
                <a:spcPts val="600"/>
              </a:spcBef>
              <a:spcAft>
                <a:spcPts val="300"/>
              </a:spcAft>
              <a:buNone/>
            </a:pPr>
            <a:r>
              <a:rPr lang="en-US" sz="4000" b="1" dirty="0" smtClean="0"/>
              <a:t> </a:t>
            </a:r>
            <a:endParaRPr lang="en-US" sz="4000" b="1" dirty="0"/>
          </a:p>
        </p:txBody>
      </p:sp>
    </p:spTree>
    <p:extLst>
      <p:ext uri="{BB962C8B-B14F-4D97-AF65-F5344CB8AC3E}">
        <p14:creationId xmlns:p14="http://schemas.microsoft.com/office/powerpoint/2010/main" xmlns="" val="4121394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What is a Health Care System? </a:t>
            </a:r>
            <a:endParaRPr lang="en-US" dirty="0"/>
          </a:p>
        </p:txBody>
      </p:sp>
      <p:sp>
        <p:nvSpPr>
          <p:cNvPr id="3" name="Content Placeholder 2"/>
          <p:cNvSpPr>
            <a:spLocks noGrp="1"/>
          </p:cNvSpPr>
          <p:nvPr>
            <p:ph idx="1"/>
          </p:nvPr>
        </p:nvSpPr>
        <p:spPr>
          <a:xfrm>
            <a:off x="381000" y="1524000"/>
            <a:ext cx="8229600" cy="5135563"/>
          </a:xfrm>
        </p:spPr>
        <p:txBody>
          <a:bodyPr/>
          <a:lstStyle/>
          <a:p>
            <a:pPr>
              <a:buNone/>
            </a:pPr>
            <a:r>
              <a:rPr lang="en-US" sz="3600" dirty="0" smtClean="0"/>
              <a:t>What is </a:t>
            </a:r>
            <a:r>
              <a:rPr lang="en-US" sz="3600" b="1" dirty="0" smtClean="0">
                <a:solidFill>
                  <a:srgbClr val="009900"/>
                </a:solidFill>
              </a:rPr>
              <a:t>Health</a:t>
            </a:r>
            <a:r>
              <a:rPr lang="en-US" sz="3600" dirty="0" smtClean="0"/>
              <a:t>?</a:t>
            </a:r>
          </a:p>
          <a:p>
            <a:pPr>
              <a:buNone/>
            </a:pPr>
            <a:endParaRPr lang="en-US" dirty="0" smtClean="0"/>
          </a:p>
          <a:p>
            <a:pPr>
              <a:buNone/>
            </a:pPr>
            <a:r>
              <a:rPr lang="en-US" dirty="0" smtClean="0"/>
              <a:t>The World Health Organization (WHO) defined health in 1946 as: </a:t>
            </a:r>
          </a:p>
          <a:p>
            <a:pPr>
              <a:buNone/>
            </a:pPr>
            <a:r>
              <a:rPr lang="en-US" sz="4000" b="1" dirty="0" smtClean="0"/>
              <a:t>“Health is a state of complete physical, mental and social well-being and not merely the absence of disease or infirmity.”</a:t>
            </a:r>
            <a:endParaRPr lang="en-US" sz="4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020762"/>
          </a:xfrm>
        </p:spPr>
        <p:txBody>
          <a:bodyPr>
            <a:normAutofit/>
          </a:bodyPr>
          <a:lstStyle/>
          <a:p>
            <a:pPr algn="l"/>
            <a:r>
              <a:rPr lang="en-US" dirty="0" smtClean="0"/>
              <a:t>What is a Health Care System? </a:t>
            </a:r>
            <a:endParaRPr lang="en-US" dirty="0"/>
          </a:p>
        </p:txBody>
      </p:sp>
      <p:sp>
        <p:nvSpPr>
          <p:cNvPr id="5" name="Content Placeholder 4"/>
          <p:cNvSpPr>
            <a:spLocks noGrp="1"/>
          </p:cNvSpPr>
          <p:nvPr>
            <p:ph idx="1"/>
          </p:nvPr>
        </p:nvSpPr>
        <p:spPr>
          <a:xfrm>
            <a:off x="457200" y="1447800"/>
            <a:ext cx="8229600" cy="5334000"/>
          </a:xfrm>
        </p:spPr>
        <p:txBody>
          <a:bodyPr>
            <a:normAutofit fontScale="85000" lnSpcReduction="20000"/>
          </a:bodyPr>
          <a:lstStyle/>
          <a:p>
            <a:pPr>
              <a:buNone/>
            </a:pPr>
            <a:r>
              <a:rPr lang="en-US" sz="3800" b="1" dirty="0" smtClean="0"/>
              <a:t>What is a System?</a:t>
            </a:r>
          </a:p>
          <a:p>
            <a:pPr>
              <a:buNone/>
            </a:pPr>
            <a:endParaRPr lang="en-US" sz="1400" b="1" dirty="0" smtClean="0"/>
          </a:p>
          <a:p>
            <a:r>
              <a:rPr lang="en-US" sz="3500" dirty="0" smtClean="0"/>
              <a:t>System: “a set or arrangement of things connected or related to form a unity or organic whole”. </a:t>
            </a:r>
          </a:p>
          <a:p>
            <a:r>
              <a:rPr lang="en-US" sz="3500" dirty="0" smtClean="0"/>
              <a:t>System: “a collection of components organized to accomplish a specific function or a set of functions”. </a:t>
            </a:r>
          </a:p>
          <a:p>
            <a:pPr>
              <a:buNone/>
            </a:pPr>
            <a:endParaRPr lang="en-US" sz="3500" dirty="0" smtClean="0"/>
          </a:p>
          <a:p>
            <a:pPr>
              <a:buFont typeface="Wingdings" pitchFamily="2" charset="2"/>
              <a:buChar char="ü"/>
            </a:pPr>
            <a:r>
              <a:rPr lang="en-US" sz="3000" b="1" dirty="0" smtClean="0"/>
              <a:t>The parts of a system can be referred to as its elements or components</a:t>
            </a:r>
          </a:p>
          <a:p>
            <a:pPr>
              <a:buFont typeface="Wingdings" pitchFamily="2" charset="2"/>
              <a:buChar char="ü"/>
            </a:pPr>
            <a:r>
              <a:rPr lang="en-US" sz="3000" b="1" dirty="0" smtClean="0"/>
              <a:t> The environment of the system is defined as all of the factors that affect the system and are affected by it. </a:t>
            </a:r>
            <a:endParaRPr lang="en-US" sz="3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What is a Health Care System?</a:t>
            </a:r>
            <a:endParaRPr lang="en-US" dirty="0"/>
          </a:p>
        </p:txBody>
      </p:sp>
      <p:sp>
        <p:nvSpPr>
          <p:cNvPr id="5" name="Content Placeholder 4"/>
          <p:cNvSpPr>
            <a:spLocks noGrp="1"/>
          </p:cNvSpPr>
          <p:nvPr>
            <p:ph idx="1"/>
          </p:nvPr>
        </p:nvSpPr>
        <p:spPr/>
        <p:txBody>
          <a:bodyPr/>
          <a:lstStyle/>
          <a:p>
            <a:r>
              <a:rPr lang="en-US" b="1" dirty="0" smtClean="0">
                <a:solidFill>
                  <a:srgbClr val="FF0000"/>
                </a:solidFill>
              </a:rPr>
              <a:t>A Health Care System</a:t>
            </a:r>
            <a:r>
              <a:rPr lang="en-US" dirty="0" smtClean="0"/>
              <a:t>: “the complete network of agencies, facilities, and all providers of health care in a specified geographic area.”</a:t>
            </a:r>
          </a:p>
          <a:p>
            <a:pPr>
              <a:buNone/>
            </a:pPr>
            <a:r>
              <a:rPr lang="en-US" sz="2400" dirty="0" smtClean="0"/>
              <a:t>     (Mosby's Medical Dictionary, 8th edition. © 2009, Elsevier.)</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What is a Health Care System?</a:t>
            </a:r>
            <a:endParaRPr lang="en-US" dirty="0"/>
          </a:p>
        </p:txBody>
      </p:sp>
      <p:sp>
        <p:nvSpPr>
          <p:cNvPr id="5" name="Content Placeholder 4"/>
          <p:cNvSpPr>
            <a:spLocks noGrp="1"/>
          </p:cNvSpPr>
          <p:nvPr>
            <p:ph idx="1"/>
          </p:nvPr>
        </p:nvSpPr>
        <p:spPr/>
        <p:txBody>
          <a:bodyPr/>
          <a:lstStyle/>
          <a:p>
            <a:r>
              <a:rPr lang="en-US" b="1" dirty="0" smtClean="0">
                <a:solidFill>
                  <a:srgbClr val="FF0000"/>
                </a:solidFill>
              </a:rPr>
              <a:t>health care system</a:t>
            </a:r>
            <a:r>
              <a:rPr lang="en-US" b="1" dirty="0" smtClean="0"/>
              <a:t>:</a:t>
            </a:r>
            <a:r>
              <a:rPr lang="en-US" dirty="0" smtClean="0"/>
              <a:t> “an organized plan of health services.” </a:t>
            </a:r>
          </a:p>
          <a:p>
            <a:r>
              <a:rPr lang="en-US" dirty="0" smtClean="0"/>
              <a:t>The term is usually used to refer to the system or program by which health care is made available to the population and financed by government, private enterprise, or both.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Health Care System</a:t>
            </a:r>
            <a:endParaRPr lang="en-US" dirty="0"/>
          </a:p>
        </p:txBody>
      </p:sp>
      <p:sp>
        <p:nvSpPr>
          <p:cNvPr id="5" name="Content Placeholder 4"/>
          <p:cNvSpPr>
            <a:spLocks noGrp="1"/>
          </p:cNvSpPr>
          <p:nvPr>
            <p:ph idx="1"/>
          </p:nvPr>
        </p:nvSpPr>
        <p:spPr>
          <a:xfrm>
            <a:off x="457200" y="1600200"/>
            <a:ext cx="8229600" cy="4876800"/>
          </a:xfrm>
        </p:spPr>
        <p:txBody>
          <a:bodyPr>
            <a:normAutofit/>
          </a:bodyPr>
          <a:lstStyle/>
          <a:p>
            <a:r>
              <a:rPr lang="en-US" dirty="0"/>
              <a:t>E</a:t>
            </a:r>
            <a:r>
              <a:rPr lang="en-US" dirty="0" smtClean="0"/>
              <a:t>very country has a health care system, however fragmented it may be among different organizations or however unsystematically it may seem to operate. </a:t>
            </a:r>
          </a:p>
          <a:p>
            <a:r>
              <a:rPr lang="en-US" dirty="0" smtClean="0"/>
              <a:t>Integration and oversight do not determine the system, but they may greatly influence how well it performs.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Health Care Systems</a:t>
            </a:r>
            <a:endParaRPr lang="en-US" dirty="0"/>
          </a:p>
        </p:txBody>
      </p:sp>
      <p:sp>
        <p:nvSpPr>
          <p:cNvPr id="3" name="Content Placeholder 2"/>
          <p:cNvSpPr>
            <a:spLocks noGrp="1"/>
          </p:cNvSpPr>
          <p:nvPr>
            <p:ph idx="1"/>
          </p:nvPr>
        </p:nvSpPr>
        <p:spPr/>
        <p:txBody>
          <a:bodyPr>
            <a:normAutofit lnSpcReduction="10000"/>
          </a:bodyPr>
          <a:lstStyle/>
          <a:p>
            <a:r>
              <a:rPr lang="en-US" dirty="0" smtClean="0"/>
              <a:t>Health care systems are designed to meet the health care </a:t>
            </a:r>
            <a:r>
              <a:rPr lang="en-US" dirty="0" smtClean="0">
                <a:solidFill>
                  <a:srgbClr val="0070C0"/>
                </a:solidFill>
              </a:rPr>
              <a:t>needs</a:t>
            </a:r>
            <a:r>
              <a:rPr lang="en-US" dirty="0" smtClean="0"/>
              <a:t> of target populations. </a:t>
            </a:r>
          </a:p>
          <a:p>
            <a:r>
              <a:rPr lang="en-US" dirty="0" smtClean="0"/>
              <a:t>In some countries, the health care system has evolved and has not been planned, whereas in others efforts have been made by governments, trade unions, charities, religious, or other coordinated bodies to deliver planned health care services targeted to the populations they serve.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20959</TotalTime>
  <Words>881</Words>
  <Application>Microsoft Office PowerPoint</Application>
  <PresentationFormat>On-screen Show (4:3)</PresentationFormat>
  <Paragraphs>90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Health Care Management </vt:lpstr>
      <vt:lpstr>What is a Health Care System? </vt:lpstr>
      <vt:lpstr>What is a Health Care System? </vt:lpstr>
      <vt:lpstr>What is a Health Care System?</vt:lpstr>
      <vt:lpstr>What is a Health Care System?</vt:lpstr>
      <vt:lpstr>Health Care System</vt:lpstr>
      <vt:lpstr>Health Care Systems</vt:lpstr>
      <vt:lpstr>Goals of a Health Care System</vt:lpstr>
      <vt:lpstr>What is a Health Care Delivery System?</vt:lpstr>
      <vt:lpstr>Facilities</vt:lpstr>
      <vt:lpstr>Practitioners</vt:lpstr>
      <vt:lpstr>Entities</vt:lpstr>
      <vt:lpstr>Slide 15</vt:lpstr>
      <vt:lpstr>Elements of a health care system</vt:lpstr>
      <vt:lpstr>Key components of a well functioning health system</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user</cp:lastModifiedBy>
  <cp:revision>292</cp:revision>
  <dcterms:created xsi:type="dcterms:W3CDTF">2014-02-09T20:13:58Z</dcterms:created>
  <dcterms:modified xsi:type="dcterms:W3CDTF">2014-10-22T14:35:37Z</dcterms:modified>
</cp:coreProperties>
</file>