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5"/>
  </p:notesMasterIdLst>
  <p:sldIdLst>
    <p:sldId id="303" r:id="rId2"/>
    <p:sldId id="263" r:id="rId3"/>
    <p:sldId id="304" r:id="rId4"/>
    <p:sldId id="264" r:id="rId5"/>
    <p:sldId id="305" r:id="rId6"/>
    <p:sldId id="265" r:id="rId7"/>
    <p:sldId id="294" r:id="rId8"/>
    <p:sldId id="295" r:id="rId9"/>
    <p:sldId id="296" r:id="rId10"/>
    <p:sldId id="297" r:id="rId11"/>
    <p:sldId id="298" r:id="rId12"/>
    <p:sldId id="266" r:id="rId13"/>
    <p:sldId id="267" r:id="rId14"/>
    <p:sldId id="268" r:id="rId15"/>
    <p:sldId id="269" r:id="rId16"/>
    <p:sldId id="270" r:id="rId17"/>
    <p:sldId id="271" r:id="rId18"/>
    <p:sldId id="272" r:id="rId19"/>
    <p:sldId id="274" r:id="rId20"/>
    <p:sldId id="273" r:id="rId21"/>
    <p:sldId id="275" r:id="rId22"/>
    <p:sldId id="276" r:id="rId23"/>
    <p:sldId id="277" r:id="rId24"/>
    <p:sldId id="278" r:id="rId25"/>
    <p:sldId id="279" r:id="rId26"/>
    <p:sldId id="281" r:id="rId27"/>
    <p:sldId id="280"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9" r:id="rId41"/>
    <p:sldId id="300" r:id="rId42"/>
    <p:sldId id="301" r:id="rId43"/>
    <p:sldId id="30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19" autoAdjust="0"/>
  </p:normalViewPr>
  <p:slideViewPr>
    <p:cSldViewPr>
      <p:cViewPr>
        <p:scale>
          <a:sx n="60" d="100"/>
          <a:sy n="60" d="100"/>
        </p:scale>
        <p:origin x="-1644"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7F1612-BFB9-484E-AC27-EA16A61EB62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IN"/>
        </a:p>
      </dgm:t>
    </dgm:pt>
    <dgm:pt modelId="{B4E1DB8A-2246-4AE8-9299-8861AC3613A3}">
      <dgm:prSet phldrT="[Text]"/>
      <dgm:spPr/>
      <dgm:t>
        <a:bodyPr/>
        <a:lstStyle/>
        <a:p>
          <a:r>
            <a:rPr lang="en-IN" dirty="0" smtClean="0"/>
            <a:t>Diagnosis of BKV infection </a:t>
          </a:r>
          <a:endParaRPr lang="en-IN" dirty="0"/>
        </a:p>
      </dgm:t>
    </dgm:pt>
    <dgm:pt modelId="{63FB5106-D2B4-457D-85F3-CBD21EE98888}" type="parTrans" cxnId="{F2CC7539-4D13-4695-ABF4-CB241719F785}">
      <dgm:prSet/>
      <dgm:spPr/>
      <dgm:t>
        <a:bodyPr/>
        <a:lstStyle/>
        <a:p>
          <a:endParaRPr lang="en-IN"/>
        </a:p>
      </dgm:t>
    </dgm:pt>
    <dgm:pt modelId="{E397EAAD-7D24-471D-9F90-48ACB829853F}" type="sibTrans" cxnId="{F2CC7539-4D13-4695-ABF4-CB241719F785}">
      <dgm:prSet/>
      <dgm:spPr/>
      <dgm:t>
        <a:bodyPr/>
        <a:lstStyle/>
        <a:p>
          <a:endParaRPr lang="en-IN"/>
        </a:p>
      </dgm:t>
    </dgm:pt>
    <dgm:pt modelId="{AAA75BD0-598D-4E3E-B422-6C003A1D0662}">
      <dgm:prSet phldrT="[Text]" custT="1"/>
      <dgm:spPr/>
      <dgm:t>
        <a:bodyPr/>
        <a:lstStyle/>
        <a:p>
          <a:r>
            <a:rPr lang="en-IN" sz="3200" dirty="0" smtClean="0"/>
            <a:t>Documentation of viral </a:t>
          </a:r>
          <a:r>
            <a:rPr lang="en-IN" sz="3200" dirty="0" err="1" smtClean="0"/>
            <a:t>cytopathic</a:t>
          </a:r>
          <a:r>
            <a:rPr lang="en-IN" sz="3200" dirty="0" smtClean="0"/>
            <a:t> effects </a:t>
          </a:r>
          <a:endParaRPr lang="en-IN" sz="3200" dirty="0"/>
        </a:p>
      </dgm:t>
    </dgm:pt>
    <dgm:pt modelId="{C9BFB00E-BDFA-40EB-8B75-54D3D13DB6A7}" type="parTrans" cxnId="{D2AD24EC-E826-4DE5-B083-50FC1B784132}">
      <dgm:prSet/>
      <dgm:spPr/>
      <dgm:t>
        <a:bodyPr/>
        <a:lstStyle/>
        <a:p>
          <a:endParaRPr lang="en-IN"/>
        </a:p>
      </dgm:t>
    </dgm:pt>
    <dgm:pt modelId="{474FF100-3308-4B5E-A57A-500742A41CD5}" type="sibTrans" cxnId="{D2AD24EC-E826-4DE5-B083-50FC1B784132}">
      <dgm:prSet/>
      <dgm:spPr/>
      <dgm:t>
        <a:bodyPr/>
        <a:lstStyle/>
        <a:p>
          <a:endParaRPr lang="en-IN"/>
        </a:p>
      </dgm:t>
    </dgm:pt>
    <dgm:pt modelId="{64BBB9A2-96A5-4623-8ECD-A37404682F9E}">
      <dgm:prSet phldrT="[Text]" custT="1"/>
      <dgm:spPr>
        <a:solidFill>
          <a:srgbClr val="FFC000"/>
        </a:solidFill>
      </dgm:spPr>
      <dgm:t>
        <a:bodyPr/>
        <a:lstStyle/>
        <a:p>
          <a:r>
            <a:rPr lang="en-IN" sz="3200" dirty="0" smtClean="0"/>
            <a:t>Demonstration of the virus itself </a:t>
          </a:r>
          <a:endParaRPr lang="en-IN" sz="3200" dirty="0"/>
        </a:p>
      </dgm:t>
    </dgm:pt>
    <dgm:pt modelId="{E0CCEAF4-8A7A-4F4A-AECE-628AFA7E864E}" type="parTrans" cxnId="{62A2534E-FA80-435E-89BE-D62599E99546}">
      <dgm:prSet/>
      <dgm:spPr/>
      <dgm:t>
        <a:bodyPr/>
        <a:lstStyle/>
        <a:p>
          <a:endParaRPr lang="en-IN"/>
        </a:p>
      </dgm:t>
    </dgm:pt>
    <dgm:pt modelId="{455D43C1-5F74-4495-923C-7CFEA020E6FC}" type="sibTrans" cxnId="{62A2534E-FA80-435E-89BE-D62599E99546}">
      <dgm:prSet/>
      <dgm:spPr/>
      <dgm:t>
        <a:bodyPr/>
        <a:lstStyle/>
        <a:p>
          <a:endParaRPr lang="en-IN"/>
        </a:p>
      </dgm:t>
    </dgm:pt>
    <dgm:pt modelId="{6AF2564D-C57E-48E3-8B68-631195DC9F66}">
      <dgm:prSet phldrT="[Text]" custT="1"/>
      <dgm:spPr>
        <a:solidFill>
          <a:srgbClr val="00B0F0"/>
        </a:solidFill>
      </dgm:spPr>
      <dgm:t>
        <a:bodyPr/>
        <a:lstStyle/>
        <a:p>
          <a:r>
            <a:rPr lang="en-US" sz="3200" dirty="0" smtClean="0"/>
            <a:t>Demonstration of </a:t>
          </a:r>
          <a:r>
            <a:rPr lang="en-IN" sz="3200" dirty="0" smtClean="0"/>
            <a:t>immunity to virus </a:t>
          </a:r>
          <a:endParaRPr lang="en-IN" sz="3200" dirty="0"/>
        </a:p>
      </dgm:t>
    </dgm:pt>
    <dgm:pt modelId="{6052F7FC-634D-4818-A478-8E098F0EF467}" type="parTrans" cxnId="{594B647F-DEF4-4F58-B6F7-8B0BC5516D2D}">
      <dgm:prSet/>
      <dgm:spPr/>
      <dgm:t>
        <a:bodyPr/>
        <a:lstStyle/>
        <a:p>
          <a:endParaRPr lang="en-IN"/>
        </a:p>
      </dgm:t>
    </dgm:pt>
    <dgm:pt modelId="{E23F2D7C-5A2E-4150-BF97-BB86C9D07B40}" type="sibTrans" cxnId="{594B647F-DEF4-4F58-B6F7-8B0BC5516D2D}">
      <dgm:prSet/>
      <dgm:spPr/>
      <dgm:t>
        <a:bodyPr/>
        <a:lstStyle/>
        <a:p>
          <a:endParaRPr lang="en-IN"/>
        </a:p>
      </dgm:t>
    </dgm:pt>
    <dgm:pt modelId="{E09844DC-6DC9-4108-ACD3-54C8CCAED98D}">
      <dgm:prSet phldrT="[Text]" custT="1"/>
      <dgm:spPr>
        <a:solidFill>
          <a:srgbClr val="C00000"/>
        </a:solidFill>
      </dgm:spPr>
      <dgm:t>
        <a:bodyPr/>
        <a:lstStyle/>
        <a:p>
          <a:r>
            <a:rPr lang="en-US" sz="3200" dirty="0" err="1" smtClean="0"/>
            <a:t>Histologic</a:t>
          </a:r>
          <a:r>
            <a:rPr lang="en-US" sz="3200" dirty="0" smtClean="0"/>
            <a:t> findings</a:t>
          </a:r>
          <a:endParaRPr lang="en-IN" sz="3200" dirty="0"/>
        </a:p>
      </dgm:t>
    </dgm:pt>
    <dgm:pt modelId="{C80AF47A-DFF6-4799-9CDE-926D12756E52}" type="parTrans" cxnId="{A6FB3EAB-225F-47A6-836F-A1E313D840DB}">
      <dgm:prSet/>
      <dgm:spPr/>
      <dgm:t>
        <a:bodyPr/>
        <a:lstStyle/>
        <a:p>
          <a:endParaRPr lang="en-IN"/>
        </a:p>
      </dgm:t>
    </dgm:pt>
    <dgm:pt modelId="{CFF466C7-B577-4C7E-B1FD-2E8106074418}" type="sibTrans" cxnId="{A6FB3EAB-225F-47A6-836F-A1E313D840DB}">
      <dgm:prSet/>
      <dgm:spPr/>
      <dgm:t>
        <a:bodyPr/>
        <a:lstStyle/>
        <a:p>
          <a:endParaRPr lang="en-IN"/>
        </a:p>
      </dgm:t>
    </dgm:pt>
    <dgm:pt modelId="{62AB377D-D48F-43EA-95FC-91FF9C945F20}" type="pres">
      <dgm:prSet presAssocID="{F07F1612-BFB9-484E-AC27-EA16A61EB621}" presName="diagram" presStyleCnt="0">
        <dgm:presLayoutVars>
          <dgm:chMax val="1"/>
          <dgm:dir/>
          <dgm:animLvl val="ctr"/>
          <dgm:resizeHandles val="exact"/>
        </dgm:presLayoutVars>
      </dgm:prSet>
      <dgm:spPr/>
      <dgm:t>
        <a:bodyPr/>
        <a:lstStyle/>
        <a:p>
          <a:endParaRPr lang="en-IN"/>
        </a:p>
      </dgm:t>
    </dgm:pt>
    <dgm:pt modelId="{47E6C615-18C8-45F4-A673-A3C4F6188C13}" type="pres">
      <dgm:prSet presAssocID="{F07F1612-BFB9-484E-AC27-EA16A61EB621}" presName="matrix" presStyleCnt="0"/>
      <dgm:spPr/>
    </dgm:pt>
    <dgm:pt modelId="{63517739-4AAF-47F4-89E1-9E72888FDF06}" type="pres">
      <dgm:prSet presAssocID="{F07F1612-BFB9-484E-AC27-EA16A61EB621}" presName="tile1" presStyleLbl="node1" presStyleIdx="0" presStyleCnt="4"/>
      <dgm:spPr/>
      <dgm:t>
        <a:bodyPr/>
        <a:lstStyle/>
        <a:p>
          <a:endParaRPr lang="en-IN"/>
        </a:p>
      </dgm:t>
    </dgm:pt>
    <dgm:pt modelId="{C6E07763-7326-4965-BF45-B62497CBC5B3}" type="pres">
      <dgm:prSet presAssocID="{F07F1612-BFB9-484E-AC27-EA16A61EB621}" presName="tile1text" presStyleLbl="node1" presStyleIdx="0" presStyleCnt="4">
        <dgm:presLayoutVars>
          <dgm:chMax val="0"/>
          <dgm:chPref val="0"/>
          <dgm:bulletEnabled val="1"/>
        </dgm:presLayoutVars>
      </dgm:prSet>
      <dgm:spPr/>
      <dgm:t>
        <a:bodyPr/>
        <a:lstStyle/>
        <a:p>
          <a:endParaRPr lang="en-IN"/>
        </a:p>
      </dgm:t>
    </dgm:pt>
    <dgm:pt modelId="{40C748C2-87FA-41A1-A25D-87FCDD52D720}" type="pres">
      <dgm:prSet presAssocID="{F07F1612-BFB9-484E-AC27-EA16A61EB621}" presName="tile2" presStyleLbl="node1" presStyleIdx="1" presStyleCnt="4"/>
      <dgm:spPr/>
      <dgm:t>
        <a:bodyPr/>
        <a:lstStyle/>
        <a:p>
          <a:endParaRPr lang="en-IN"/>
        </a:p>
      </dgm:t>
    </dgm:pt>
    <dgm:pt modelId="{F0020B15-83EE-4F35-824C-B4B90B873005}" type="pres">
      <dgm:prSet presAssocID="{F07F1612-BFB9-484E-AC27-EA16A61EB621}" presName="tile2text" presStyleLbl="node1" presStyleIdx="1" presStyleCnt="4">
        <dgm:presLayoutVars>
          <dgm:chMax val="0"/>
          <dgm:chPref val="0"/>
          <dgm:bulletEnabled val="1"/>
        </dgm:presLayoutVars>
      </dgm:prSet>
      <dgm:spPr/>
      <dgm:t>
        <a:bodyPr/>
        <a:lstStyle/>
        <a:p>
          <a:endParaRPr lang="en-IN"/>
        </a:p>
      </dgm:t>
    </dgm:pt>
    <dgm:pt modelId="{D437439B-5379-4E84-BA14-B3A34F55A5B7}" type="pres">
      <dgm:prSet presAssocID="{F07F1612-BFB9-484E-AC27-EA16A61EB621}" presName="tile3" presStyleLbl="node1" presStyleIdx="2" presStyleCnt="4"/>
      <dgm:spPr/>
      <dgm:t>
        <a:bodyPr/>
        <a:lstStyle/>
        <a:p>
          <a:endParaRPr lang="en-IN"/>
        </a:p>
      </dgm:t>
    </dgm:pt>
    <dgm:pt modelId="{7D56F1ED-AB7B-49DE-AAB1-A991562B8BB8}" type="pres">
      <dgm:prSet presAssocID="{F07F1612-BFB9-484E-AC27-EA16A61EB621}" presName="tile3text" presStyleLbl="node1" presStyleIdx="2" presStyleCnt="4">
        <dgm:presLayoutVars>
          <dgm:chMax val="0"/>
          <dgm:chPref val="0"/>
          <dgm:bulletEnabled val="1"/>
        </dgm:presLayoutVars>
      </dgm:prSet>
      <dgm:spPr/>
      <dgm:t>
        <a:bodyPr/>
        <a:lstStyle/>
        <a:p>
          <a:endParaRPr lang="en-IN"/>
        </a:p>
      </dgm:t>
    </dgm:pt>
    <dgm:pt modelId="{8E5B7447-D950-4000-B03B-BD19A97215EA}" type="pres">
      <dgm:prSet presAssocID="{F07F1612-BFB9-484E-AC27-EA16A61EB621}" presName="tile4" presStyleLbl="node1" presStyleIdx="3" presStyleCnt="4"/>
      <dgm:spPr/>
      <dgm:t>
        <a:bodyPr/>
        <a:lstStyle/>
        <a:p>
          <a:endParaRPr lang="en-IN"/>
        </a:p>
      </dgm:t>
    </dgm:pt>
    <dgm:pt modelId="{F1C8EB5C-F889-4793-80EB-C98F33A00399}" type="pres">
      <dgm:prSet presAssocID="{F07F1612-BFB9-484E-AC27-EA16A61EB621}" presName="tile4text" presStyleLbl="node1" presStyleIdx="3" presStyleCnt="4">
        <dgm:presLayoutVars>
          <dgm:chMax val="0"/>
          <dgm:chPref val="0"/>
          <dgm:bulletEnabled val="1"/>
        </dgm:presLayoutVars>
      </dgm:prSet>
      <dgm:spPr/>
      <dgm:t>
        <a:bodyPr/>
        <a:lstStyle/>
        <a:p>
          <a:endParaRPr lang="en-IN"/>
        </a:p>
      </dgm:t>
    </dgm:pt>
    <dgm:pt modelId="{EEDEDE6F-5AE1-4DCF-BBBD-350B4DF60AEC}" type="pres">
      <dgm:prSet presAssocID="{F07F1612-BFB9-484E-AC27-EA16A61EB621}" presName="centerTile" presStyleLbl="fgShp" presStyleIdx="0" presStyleCnt="1" custScaleX="195195" custScaleY="116456">
        <dgm:presLayoutVars>
          <dgm:chMax val="0"/>
          <dgm:chPref val="0"/>
        </dgm:presLayoutVars>
      </dgm:prSet>
      <dgm:spPr/>
      <dgm:t>
        <a:bodyPr/>
        <a:lstStyle/>
        <a:p>
          <a:endParaRPr lang="en-IN"/>
        </a:p>
      </dgm:t>
    </dgm:pt>
  </dgm:ptLst>
  <dgm:cxnLst>
    <dgm:cxn modelId="{8251DF02-1F8B-4AAB-8512-F5118BBF350C}" type="presOf" srcId="{64BBB9A2-96A5-4623-8ECD-A37404682F9E}" destId="{F0020B15-83EE-4F35-824C-B4B90B873005}" srcOrd="1" destOrd="0" presId="urn:microsoft.com/office/officeart/2005/8/layout/matrix1"/>
    <dgm:cxn modelId="{81DB6A70-BE85-4E3A-8C65-D8CFB579B5F9}" type="presOf" srcId="{6AF2564D-C57E-48E3-8B68-631195DC9F66}" destId="{D437439B-5379-4E84-BA14-B3A34F55A5B7}" srcOrd="0" destOrd="0" presId="urn:microsoft.com/office/officeart/2005/8/layout/matrix1"/>
    <dgm:cxn modelId="{3FC4DE7F-478C-4B0D-AEB8-CA7BD5AA2C89}" type="presOf" srcId="{6AF2564D-C57E-48E3-8B68-631195DC9F66}" destId="{7D56F1ED-AB7B-49DE-AAB1-A991562B8BB8}" srcOrd="1" destOrd="0" presId="urn:microsoft.com/office/officeart/2005/8/layout/matrix1"/>
    <dgm:cxn modelId="{F5C0C52F-D22A-4820-8BCA-943F94F33EA2}" type="presOf" srcId="{64BBB9A2-96A5-4623-8ECD-A37404682F9E}" destId="{40C748C2-87FA-41A1-A25D-87FCDD52D720}" srcOrd="0" destOrd="0" presId="urn:microsoft.com/office/officeart/2005/8/layout/matrix1"/>
    <dgm:cxn modelId="{2E757107-82F5-422D-AC44-BC05A40352AF}" type="presOf" srcId="{E09844DC-6DC9-4108-ACD3-54C8CCAED98D}" destId="{F1C8EB5C-F889-4793-80EB-C98F33A00399}" srcOrd="1" destOrd="0" presId="urn:microsoft.com/office/officeart/2005/8/layout/matrix1"/>
    <dgm:cxn modelId="{D3EE32F9-F583-49FC-95C8-808E3FDE6B41}" type="presOf" srcId="{E09844DC-6DC9-4108-ACD3-54C8CCAED98D}" destId="{8E5B7447-D950-4000-B03B-BD19A97215EA}" srcOrd="0" destOrd="0" presId="urn:microsoft.com/office/officeart/2005/8/layout/matrix1"/>
    <dgm:cxn modelId="{5A06F685-3059-4691-8C2E-BB4ABA542E76}" type="presOf" srcId="{F07F1612-BFB9-484E-AC27-EA16A61EB621}" destId="{62AB377D-D48F-43EA-95FC-91FF9C945F20}" srcOrd="0" destOrd="0" presId="urn:microsoft.com/office/officeart/2005/8/layout/matrix1"/>
    <dgm:cxn modelId="{A6FB3EAB-225F-47A6-836F-A1E313D840DB}" srcId="{B4E1DB8A-2246-4AE8-9299-8861AC3613A3}" destId="{E09844DC-6DC9-4108-ACD3-54C8CCAED98D}" srcOrd="3" destOrd="0" parTransId="{C80AF47A-DFF6-4799-9CDE-926D12756E52}" sibTransId="{CFF466C7-B577-4C7E-B1FD-2E8106074418}"/>
    <dgm:cxn modelId="{E56AFE5F-17AA-4AB3-9D03-1A811C63C9D2}" type="presOf" srcId="{AAA75BD0-598D-4E3E-B422-6C003A1D0662}" destId="{63517739-4AAF-47F4-89E1-9E72888FDF06}" srcOrd="0" destOrd="0" presId="urn:microsoft.com/office/officeart/2005/8/layout/matrix1"/>
    <dgm:cxn modelId="{184AC134-DF71-487F-AF65-2C4199AA1BC8}" type="presOf" srcId="{B4E1DB8A-2246-4AE8-9299-8861AC3613A3}" destId="{EEDEDE6F-5AE1-4DCF-BBBD-350B4DF60AEC}" srcOrd="0" destOrd="0" presId="urn:microsoft.com/office/officeart/2005/8/layout/matrix1"/>
    <dgm:cxn modelId="{594B647F-DEF4-4F58-B6F7-8B0BC5516D2D}" srcId="{B4E1DB8A-2246-4AE8-9299-8861AC3613A3}" destId="{6AF2564D-C57E-48E3-8B68-631195DC9F66}" srcOrd="2" destOrd="0" parTransId="{6052F7FC-634D-4818-A478-8E098F0EF467}" sibTransId="{E23F2D7C-5A2E-4150-BF97-BB86C9D07B40}"/>
    <dgm:cxn modelId="{E639C795-FF30-449A-B0D0-29A7134503A9}" type="presOf" srcId="{AAA75BD0-598D-4E3E-B422-6C003A1D0662}" destId="{C6E07763-7326-4965-BF45-B62497CBC5B3}" srcOrd="1" destOrd="0" presId="urn:microsoft.com/office/officeart/2005/8/layout/matrix1"/>
    <dgm:cxn modelId="{62A2534E-FA80-435E-89BE-D62599E99546}" srcId="{B4E1DB8A-2246-4AE8-9299-8861AC3613A3}" destId="{64BBB9A2-96A5-4623-8ECD-A37404682F9E}" srcOrd="1" destOrd="0" parTransId="{E0CCEAF4-8A7A-4F4A-AECE-628AFA7E864E}" sibTransId="{455D43C1-5F74-4495-923C-7CFEA020E6FC}"/>
    <dgm:cxn modelId="{F2CC7539-4D13-4695-ABF4-CB241719F785}" srcId="{F07F1612-BFB9-484E-AC27-EA16A61EB621}" destId="{B4E1DB8A-2246-4AE8-9299-8861AC3613A3}" srcOrd="0" destOrd="0" parTransId="{63FB5106-D2B4-457D-85F3-CBD21EE98888}" sibTransId="{E397EAAD-7D24-471D-9F90-48ACB829853F}"/>
    <dgm:cxn modelId="{D2AD24EC-E826-4DE5-B083-50FC1B784132}" srcId="{B4E1DB8A-2246-4AE8-9299-8861AC3613A3}" destId="{AAA75BD0-598D-4E3E-B422-6C003A1D0662}" srcOrd="0" destOrd="0" parTransId="{C9BFB00E-BDFA-40EB-8B75-54D3D13DB6A7}" sibTransId="{474FF100-3308-4B5E-A57A-500742A41CD5}"/>
    <dgm:cxn modelId="{8AAF6CB1-18CC-4011-B29A-E82047965C37}" type="presParOf" srcId="{62AB377D-D48F-43EA-95FC-91FF9C945F20}" destId="{47E6C615-18C8-45F4-A673-A3C4F6188C13}" srcOrd="0" destOrd="0" presId="urn:microsoft.com/office/officeart/2005/8/layout/matrix1"/>
    <dgm:cxn modelId="{59752D31-9DE3-4B16-BBB9-90B257F446DA}" type="presParOf" srcId="{47E6C615-18C8-45F4-A673-A3C4F6188C13}" destId="{63517739-4AAF-47F4-89E1-9E72888FDF06}" srcOrd="0" destOrd="0" presId="urn:microsoft.com/office/officeart/2005/8/layout/matrix1"/>
    <dgm:cxn modelId="{E1DB4239-FD03-4F15-8CFF-9E3052885340}" type="presParOf" srcId="{47E6C615-18C8-45F4-A673-A3C4F6188C13}" destId="{C6E07763-7326-4965-BF45-B62497CBC5B3}" srcOrd="1" destOrd="0" presId="urn:microsoft.com/office/officeart/2005/8/layout/matrix1"/>
    <dgm:cxn modelId="{0843F7DD-7D8D-4C1A-BE1E-1DD43DA7C6D9}" type="presParOf" srcId="{47E6C615-18C8-45F4-A673-A3C4F6188C13}" destId="{40C748C2-87FA-41A1-A25D-87FCDD52D720}" srcOrd="2" destOrd="0" presId="urn:microsoft.com/office/officeart/2005/8/layout/matrix1"/>
    <dgm:cxn modelId="{0D0DF046-AE28-41F8-A6CC-9315F25436C3}" type="presParOf" srcId="{47E6C615-18C8-45F4-A673-A3C4F6188C13}" destId="{F0020B15-83EE-4F35-824C-B4B90B873005}" srcOrd="3" destOrd="0" presId="urn:microsoft.com/office/officeart/2005/8/layout/matrix1"/>
    <dgm:cxn modelId="{5F0931CD-DC0F-4FB5-83AA-24B427BCD30A}" type="presParOf" srcId="{47E6C615-18C8-45F4-A673-A3C4F6188C13}" destId="{D437439B-5379-4E84-BA14-B3A34F55A5B7}" srcOrd="4" destOrd="0" presId="urn:microsoft.com/office/officeart/2005/8/layout/matrix1"/>
    <dgm:cxn modelId="{9410B7DB-9AAF-434B-B50F-11986FC31802}" type="presParOf" srcId="{47E6C615-18C8-45F4-A673-A3C4F6188C13}" destId="{7D56F1ED-AB7B-49DE-AAB1-A991562B8BB8}" srcOrd="5" destOrd="0" presId="urn:microsoft.com/office/officeart/2005/8/layout/matrix1"/>
    <dgm:cxn modelId="{8F84283B-D547-444B-90E6-D70BC9E59CEC}" type="presParOf" srcId="{47E6C615-18C8-45F4-A673-A3C4F6188C13}" destId="{8E5B7447-D950-4000-B03B-BD19A97215EA}" srcOrd="6" destOrd="0" presId="urn:microsoft.com/office/officeart/2005/8/layout/matrix1"/>
    <dgm:cxn modelId="{5ADD4D61-1587-418B-B5C8-B9FE712183BB}" type="presParOf" srcId="{47E6C615-18C8-45F4-A673-A3C4F6188C13}" destId="{F1C8EB5C-F889-4793-80EB-C98F33A00399}" srcOrd="7" destOrd="0" presId="urn:microsoft.com/office/officeart/2005/8/layout/matrix1"/>
    <dgm:cxn modelId="{4FF219E4-4A32-493D-BBC1-4E62C01E6EEF}" type="presParOf" srcId="{62AB377D-D48F-43EA-95FC-91FF9C945F20}" destId="{EEDEDE6F-5AE1-4DCF-BBBD-350B4DF60AEC}"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17739-4AAF-47F4-89E1-9E72888FDF06}">
      <dsp:nvSpPr>
        <dsp:cNvPr id="0" name=""/>
        <dsp:cNvSpPr/>
      </dsp:nvSpPr>
      <dsp:spPr>
        <a:xfrm rot="16200000">
          <a:off x="571500" y="-571500"/>
          <a:ext cx="3429000" cy="45720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IN" sz="3200" kern="1200" dirty="0" smtClean="0"/>
            <a:t>Documentation of viral </a:t>
          </a:r>
          <a:r>
            <a:rPr lang="en-IN" sz="3200" kern="1200" dirty="0" err="1" smtClean="0"/>
            <a:t>cytopathic</a:t>
          </a:r>
          <a:r>
            <a:rPr lang="en-IN" sz="3200" kern="1200" dirty="0" smtClean="0"/>
            <a:t> effects </a:t>
          </a:r>
          <a:endParaRPr lang="en-IN" sz="3200" kern="1200" dirty="0"/>
        </a:p>
      </dsp:txBody>
      <dsp:txXfrm rot="5400000">
        <a:off x="-1" y="1"/>
        <a:ext cx="4572000" cy="2571750"/>
      </dsp:txXfrm>
    </dsp:sp>
    <dsp:sp modelId="{40C748C2-87FA-41A1-A25D-87FCDD52D720}">
      <dsp:nvSpPr>
        <dsp:cNvPr id="0" name=""/>
        <dsp:cNvSpPr/>
      </dsp:nvSpPr>
      <dsp:spPr>
        <a:xfrm>
          <a:off x="4572000" y="0"/>
          <a:ext cx="4572000" cy="3429000"/>
        </a:xfrm>
        <a:prstGeom prst="round1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IN" sz="3200" kern="1200" dirty="0" smtClean="0"/>
            <a:t>Demonstration of the virus itself </a:t>
          </a:r>
          <a:endParaRPr lang="en-IN" sz="3200" kern="1200" dirty="0"/>
        </a:p>
      </dsp:txBody>
      <dsp:txXfrm>
        <a:off x="4572000" y="0"/>
        <a:ext cx="4572000" cy="2571750"/>
      </dsp:txXfrm>
    </dsp:sp>
    <dsp:sp modelId="{D437439B-5379-4E84-BA14-B3A34F55A5B7}">
      <dsp:nvSpPr>
        <dsp:cNvPr id="0" name=""/>
        <dsp:cNvSpPr/>
      </dsp:nvSpPr>
      <dsp:spPr>
        <a:xfrm rot="10800000">
          <a:off x="0" y="3429000"/>
          <a:ext cx="4572000" cy="3429000"/>
        </a:xfrm>
        <a:prstGeom prst="round1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t>Demonstration of </a:t>
          </a:r>
          <a:r>
            <a:rPr lang="en-IN" sz="3200" kern="1200" dirty="0" smtClean="0"/>
            <a:t>immunity to virus </a:t>
          </a:r>
          <a:endParaRPr lang="en-IN" sz="3200" kern="1200" dirty="0"/>
        </a:p>
      </dsp:txBody>
      <dsp:txXfrm rot="10800000">
        <a:off x="0" y="4286249"/>
        <a:ext cx="4572000" cy="2571750"/>
      </dsp:txXfrm>
    </dsp:sp>
    <dsp:sp modelId="{8E5B7447-D950-4000-B03B-BD19A97215EA}">
      <dsp:nvSpPr>
        <dsp:cNvPr id="0" name=""/>
        <dsp:cNvSpPr/>
      </dsp:nvSpPr>
      <dsp:spPr>
        <a:xfrm rot="5400000">
          <a:off x="5143500" y="2857500"/>
          <a:ext cx="3429000" cy="4572000"/>
        </a:xfrm>
        <a:prstGeom prst="round1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err="1" smtClean="0"/>
            <a:t>Histologic</a:t>
          </a:r>
          <a:r>
            <a:rPr lang="en-US" sz="3200" kern="1200" dirty="0" smtClean="0"/>
            <a:t> findings</a:t>
          </a:r>
          <a:endParaRPr lang="en-IN" sz="3200" kern="1200" dirty="0"/>
        </a:p>
      </dsp:txBody>
      <dsp:txXfrm rot="-5400000">
        <a:off x="4572000" y="4286250"/>
        <a:ext cx="4572000" cy="2571750"/>
      </dsp:txXfrm>
    </dsp:sp>
    <dsp:sp modelId="{EEDEDE6F-5AE1-4DCF-BBBD-350B4DF60AEC}">
      <dsp:nvSpPr>
        <dsp:cNvPr id="0" name=""/>
        <dsp:cNvSpPr/>
      </dsp:nvSpPr>
      <dsp:spPr>
        <a:xfrm>
          <a:off x="1894705" y="2430680"/>
          <a:ext cx="5354589" cy="1996638"/>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IN" sz="5000" kern="1200" dirty="0" smtClean="0"/>
            <a:t>Diagnosis of BKV infection </a:t>
          </a:r>
          <a:endParaRPr lang="en-IN" sz="5000" kern="1200" dirty="0"/>
        </a:p>
      </dsp:txBody>
      <dsp:txXfrm>
        <a:off x="1992173" y="2528148"/>
        <a:ext cx="5159653" cy="1801702"/>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ECBE1A-FE23-4331-8F57-E0DA7FF276BD}" type="datetimeFigureOut">
              <a:rPr lang="en-US" smtClean="0"/>
              <a:t>3/30/2016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CE1159-80D7-4C34-B632-1C7ED472C2B5}" type="slidenum">
              <a:rPr lang="en-US" smtClean="0"/>
              <a:t>‹#›</a:t>
            </a:fld>
            <a:endParaRPr lang="en-US"/>
          </a:p>
        </p:txBody>
      </p:sp>
    </p:spTree>
    <p:extLst>
      <p:ext uri="{BB962C8B-B14F-4D97-AF65-F5344CB8AC3E}">
        <p14:creationId xmlns:p14="http://schemas.microsoft.com/office/powerpoint/2010/main" val="96881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Donor: pediatric</a:t>
            </a:r>
            <a:r>
              <a:rPr lang="en-US" baseline="0" dirty="0" smtClean="0"/>
              <a:t> transplantation shows donor responsible as they were not yet exposed to infection. High donor BKV </a:t>
            </a:r>
            <a:r>
              <a:rPr lang="en-US" baseline="0" dirty="0" err="1" smtClean="0"/>
              <a:t>titres</a:t>
            </a:r>
            <a:r>
              <a:rPr lang="en-US" baseline="0" dirty="0" smtClean="0"/>
              <a:t> found to be related to the BKV infection in recipient. Also, </a:t>
            </a:r>
            <a:r>
              <a:rPr lang="en-US" baseline="0" dirty="0" err="1" smtClean="0"/>
              <a:t>recepients</a:t>
            </a:r>
            <a:r>
              <a:rPr lang="en-US" baseline="0" dirty="0" smtClean="0"/>
              <a:t> with high BKV </a:t>
            </a:r>
            <a:r>
              <a:rPr lang="en-US" baseline="0" dirty="0" err="1" smtClean="0"/>
              <a:t>titres</a:t>
            </a:r>
            <a:r>
              <a:rPr lang="en-US" baseline="0" dirty="0" smtClean="0"/>
              <a:t> were found to develop BKVN when the donors also had the same genotype virus infection.</a:t>
            </a:r>
            <a:endParaRPr lang="en-IN" dirty="0"/>
          </a:p>
        </p:txBody>
      </p:sp>
      <p:sp>
        <p:nvSpPr>
          <p:cNvPr id="4" name="Slide Number Placeholder 3"/>
          <p:cNvSpPr>
            <a:spLocks noGrp="1"/>
          </p:cNvSpPr>
          <p:nvPr>
            <p:ph type="sldNum" sz="quarter" idx="10"/>
          </p:nvPr>
        </p:nvSpPr>
        <p:spPr/>
        <p:txBody>
          <a:bodyPr/>
          <a:lstStyle/>
          <a:p>
            <a:fld id="{0241E8DE-DB2C-4AA0-9630-2BE60E958753}" type="slidenum">
              <a:rPr lang="en-IN" smtClean="0"/>
              <a:pPr/>
              <a:t>17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39621C-9BDD-48FB-9048-4317BCBBD94A}" type="datetimeFigureOut">
              <a:rPr lang="en-US" smtClean="0">
                <a:solidFill>
                  <a:srgbClr val="DBF5F9">
                    <a:shade val="90000"/>
                  </a:srgbClr>
                </a:solidFill>
              </a:rPr>
              <a:pPr/>
              <a:t>3/30/2016</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C2D1341F-8495-494D-B8EB-7A23A355F62F}"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04617B">
                    <a:shade val="90000"/>
                  </a:srgbClr>
                </a:solidFill>
              </a:rPr>
              <a:pPr/>
              <a:t>3/30/2016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04617B">
                    <a:shade val="90000"/>
                  </a:srgbClr>
                </a:solidFill>
              </a:rPr>
              <a:pPr/>
              <a:t>3/30/2016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AD75043-CE4A-4153-A8E9-6CED13900EEA}" type="slidenum">
              <a:rPr lang="en-US"/>
              <a:pPr>
                <a:defRPr/>
              </a:pPr>
              <a:t>‹#›</a:t>
            </a:fld>
            <a:endParaRPr lang="en-US"/>
          </a:p>
        </p:txBody>
      </p:sp>
    </p:spTree>
    <p:extLst>
      <p:ext uri="{BB962C8B-B14F-4D97-AF65-F5344CB8AC3E}">
        <p14:creationId xmlns:p14="http://schemas.microsoft.com/office/powerpoint/2010/main" val="63590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04617B">
                    <a:shade val="90000"/>
                  </a:srgbClr>
                </a:solidFill>
              </a:rPr>
              <a:pPr/>
              <a:t>3/30/2016</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39621C-9BDD-48FB-9048-4317BCBBD94A}" type="datetimeFigureOut">
              <a:rPr lang="en-US" smtClean="0">
                <a:solidFill>
                  <a:srgbClr val="DBF5F9">
                    <a:shade val="90000"/>
                  </a:srgbClr>
                </a:solidFill>
              </a:rPr>
              <a:pPr/>
              <a:t>3/30/2016</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C2D1341F-8495-494D-B8EB-7A23A355F62F}"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39621C-9BDD-48FB-9048-4317BCBBD94A}" type="datetimeFigureOut">
              <a:rPr lang="en-US" smtClean="0">
                <a:solidFill>
                  <a:srgbClr val="04617B">
                    <a:shade val="90000"/>
                  </a:srgbClr>
                </a:solidFill>
              </a:rPr>
              <a:pPr/>
              <a:t>3/30/2016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39621C-9BDD-48FB-9048-4317BCBBD94A}" type="datetimeFigureOut">
              <a:rPr lang="en-US" smtClean="0">
                <a:solidFill>
                  <a:srgbClr val="04617B">
                    <a:shade val="90000"/>
                  </a:srgbClr>
                </a:solidFill>
              </a:rPr>
              <a:pPr/>
              <a:t>3/30/2016</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39621C-9BDD-48FB-9048-4317BCBBD94A}" type="datetimeFigureOut">
              <a:rPr lang="en-US" smtClean="0">
                <a:solidFill>
                  <a:srgbClr val="04617B">
                    <a:shade val="90000"/>
                  </a:srgbClr>
                </a:solidFill>
              </a:rPr>
              <a:pPr/>
              <a:t>3/30/2016</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9621C-9BDD-48FB-9048-4317BCBBD94A}" type="datetimeFigureOut">
              <a:rPr lang="en-US" smtClean="0">
                <a:solidFill>
                  <a:srgbClr val="04617B">
                    <a:shade val="90000"/>
                  </a:srgbClr>
                </a:solidFill>
              </a:rPr>
              <a:pPr/>
              <a:t>3/30/2016</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39621C-9BDD-48FB-9048-4317BCBBD94A}" type="datetimeFigureOut">
              <a:rPr lang="en-US" smtClean="0">
                <a:solidFill>
                  <a:srgbClr val="04617B">
                    <a:shade val="90000"/>
                  </a:srgbClr>
                </a:solidFill>
              </a:rPr>
              <a:pPr/>
              <a:t>3/30/2016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39621C-9BDD-48FB-9048-4317BCBBD94A}" type="datetimeFigureOut">
              <a:rPr lang="en-US" smtClean="0">
                <a:solidFill>
                  <a:srgbClr val="04617B">
                    <a:shade val="90000"/>
                  </a:srgbClr>
                </a:solidFill>
              </a:rPr>
              <a:pPr/>
              <a:t>3/30/2016</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2D1341F-8495-494D-B8EB-7A23A355F62F}"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D9E461-9FAB-4290-8C55-46CDC3E11F2A}" type="datetimeFigureOut">
              <a:rPr lang="en-US" smtClean="0"/>
              <a:t>3/30/2016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810E7A-DEC9-4DF1-B12F-F7337D11F46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219200"/>
            <a:ext cx="8229600" cy="1219200"/>
          </a:xfrm>
        </p:spPr>
        <p:txBody>
          <a:bodyPr>
            <a:noAutofit/>
          </a:bodyPr>
          <a:lstStyle/>
          <a:p>
            <a:pPr algn="ctr"/>
            <a:r>
              <a:rPr lang="en-US" sz="4000" dirty="0">
                <a:cs typeface="Times New Roman" panose="02020603050405020304" pitchFamily="18" charset="0"/>
              </a:rPr>
              <a:t>Lower Urinary Tract Infections</a:t>
            </a:r>
            <a:br>
              <a:rPr lang="en-US" sz="4000" dirty="0">
                <a:cs typeface="Times New Roman" panose="02020603050405020304" pitchFamily="18" charset="0"/>
              </a:rPr>
            </a:br>
            <a:r>
              <a:rPr lang="en-US" sz="4000" dirty="0">
                <a:cs typeface="Times New Roman" panose="02020603050405020304" pitchFamily="18" charset="0"/>
              </a:rPr>
              <a:t>Hemorrhagic </a:t>
            </a:r>
            <a:r>
              <a:rPr lang="en-US" sz="4000" dirty="0" smtClean="0">
                <a:cs typeface="Times New Roman" panose="02020603050405020304" pitchFamily="18" charset="0"/>
              </a:rPr>
              <a:t>cystitis</a:t>
            </a:r>
            <a:endParaRPr lang="ar-JO" altLang="ar-JO" sz="4000" dirty="0" smtClean="0">
              <a:solidFill>
                <a:schemeClr val="tx2"/>
              </a:solidFill>
              <a:cs typeface="Arial" pitchFamily="34" charset="0"/>
            </a:endParaRPr>
          </a:p>
        </p:txBody>
      </p:sp>
      <p:sp>
        <p:nvSpPr>
          <p:cNvPr id="15363" name="Content Placeholder 2"/>
          <p:cNvSpPr>
            <a:spLocks noGrp="1"/>
          </p:cNvSpPr>
          <p:nvPr>
            <p:ph idx="1"/>
          </p:nvPr>
        </p:nvSpPr>
        <p:spPr>
          <a:xfrm>
            <a:off x="457200" y="2971800"/>
            <a:ext cx="8229600" cy="3352800"/>
          </a:xfrm>
        </p:spPr>
        <p:txBody>
          <a:bodyPr>
            <a:normAutofit/>
          </a:bodyPr>
          <a:lstStyle/>
          <a:p>
            <a:pPr marL="0" indent="0" algn="ctr">
              <a:buFont typeface="Wingdings 2" pitchFamily="18" charset="2"/>
              <a:buNone/>
            </a:pPr>
            <a:r>
              <a:rPr lang="en-US" altLang="ar-JO" sz="2400" dirty="0" smtClean="0">
                <a:solidFill>
                  <a:schemeClr val="tx2"/>
                </a:solidFill>
                <a:latin typeface="Arial" pitchFamily="34" charset="0"/>
                <a:cs typeface="Arial" pitchFamily="34" charset="0"/>
              </a:rPr>
              <a:t>Dr. Sameer Naji, MB, BCh, PhD (UK)</a:t>
            </a:r>
          </a:p>
          <a:p>
            <a:pPr marL="0" indent="0" algn="ctr">
              <a:buFont typeface="Wingdings 2" pitchFamily="18" charset="2"/>
              <a:buNone/>
            </a:pPr>
            <a:r>
              <a:rPr lang="en-US" altLang="ar-JO" sz="2400" dirty="0" smtClean="0">
                <a:solidFill>
                  <a:schemeClr val="tx2"/>
                </a:solidFill>
                <a:latin typeface="Arial" pitchFamily="34" charset="0"/>
                <a:cs typeface="Arial" pitchFamily="34" charset="0"/>
              </a:rPr>
              <a:t>Dean Assistant</a:t>
            </a:r>
          </a:p>
          <a:p>
            <a:pPr marL="0" indent="0" algn="ctr">
              <a:buFont typeface="Wingdings 2" pitchFamily="18" charset="2"/>
              <a:buNone/>
            </a:pPr>
            <a:r>
              <a:rPr lang="en-US" altLang="ar-JO" sz="2400" dirty="0" smtClean="0">
                <a:solidFill>
                  <a:schemeClr val="tx2"/>
                </a:solidFill>
                <a:latin typeface="Arial" pitchFamily="34" charset="0"/>
                <a:cs typeface="Arial" pitchFamily="34" charset="0"/>
              </a:rPr>
              <a:t>Head of Basic Medical Sciences Dept. </a:t>
            </a:r>
          </a:p>
          <a:p>
            <a:pPr marL="0" indent="0" algn="ctr">
              <a:buFont typeface="Wingdings 2" pitchFamily="18" charset="2"/>
              <a:buNone/>
            </a:pPr>
            <a:r>
              <a:rPr lang="en-US" altLang="ar-JO" sz="2400" dirty="0" smtClean="0">
                <a:solidFill>
                  <a:schemeClr val="tx2"/>
                </a:solidFill>
                <a:latin typeface="Arial" pitchFamily="34" charset="0"/>
                <a:cs typeface="Arial" pitchFamily="34" charset="0"/>
              </a:rPr>
              <a:t>Faculty of Medicine</a:t>
            </a:r>
          </a:p>
          <a:p>
            <a:pPr marL="0" indent="0" algn="ctr">
              <a:buFont typeface="Wingdings 2" pitchFamily="18" charset="2"/>
              <a:buNone/>
            </a:pPr>
            <a:r>
              <a:rPr lang="en-US" altLang="ar-JO" sz="2400" dirty="0" smtClean="0">
                <a:solidFill>
                  <a:schemeClr val="tx2"/>
                </a:solidFill>
                <a:latin typeface="Arial" pitchFamily="34" charset="0"/>
                <a:cs typeface="Arial" pitchFamily="34" charset="0"/>
              </a:rPr>
              <a:t>The Hashemite University</a:t>
            </a:r>
            <a:endParaRPr lang="ar-JO" altLang="ar-JO" sz="24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392005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914400"/>
            <a:ext cx="8229600" cy="533400"/>
          </a:xfrm>
        </p:spPr>
        <p:txBody>
          <a:bodyPr>
            <a:normAutofit/>
          </a:bodyPr>
          <a:lstStyle/>
          <a:p>
            <a:pPr eaLnBrk="1" hangingPunct="1"/>
            <a:r>
              <a:rPr lang="en-US" sz="2800" dirty="0" smtClean="0">
                <a:latin typeface="Arial" panose="020B0604020202020204" pitchFamily="34" charset="0"/>
                <a:cs typeface="Arial" panose="020B0604020202020204" pitchFamily="34" charset="0"/>
              </a:rPr>
              <a:t>Laboratory Diagnosis</a:t>
            </a:r>
          </a:p>
        </p:txBody>
      </p:sp>
      <p:sp>
        <p:nvSpPr>
          <p:cNvPr id="13315" name="Rectangle 3"/>
          <p:cNvSpPr>
            <a:spLocks noGrp="1" noChangeArrowheads="1"/>
          </p:cNvSpPr>
          <p:nvPr>
            <p:ph idx="1"/>
          </p:nvPr>
        </p:nvSpPr>
        <p:spPr>
          <a:xfrm>
            <a:off x="457200" y="1752600"/>
            <a:ext cx="8229600" cy="4572000"/>
          </a:xfrm>
        </p:spPr>
        <p:txBody>
          <a:bodyPr>
            <a:normAutofit fontScale="77500" lnSpcReduction="20000"/>
          </a:bodyPr>
          <a:lstStyle/>
          <a:p>
            <a:pPr marL="274320" indent="-274320" eaLnBrk="1" fontAlgn="auto" hangingPunct="1">
              <a:lnSpc>
                <a:spcPct val="90000"/>
              </a:lnSpc>
              <a:spcAft>
                <a:spcPts val="0"/>
              </a:spcAft>
              <a:buClr>
                <a:schemeClr val="accent3"/>
              </a:buClr>
              <a:buFont typeface="Wingdings 2"/>
              <a:buChar char=""/>
              <a:defRPr/>
            </a:pPr>
            <a:r>
              <a:rPr lang="en-US" sz="2400" dirty="0" smtClean="0">
                <a:latin typeface="Arial" panose="020B0604020202020204" pitchFamily="34" charset="0"/>
                <a:cs typeface="Arial" panose="020B0604020202020204" pitchFamily="34" charset="0"/>
              </a:rPr>
              <a:t>In addition to a complete medical history and physical examination, diagnostic tests for adenoviruses may include:</a:t>
            </a:r>
          </a:p>
          <a:p>
            <a:pPr marL="640080" lvl="1" indent="-246888" eaLnBrk="1" fontAlgn="auto" hangingPunct="1">
              <a:lnSpc>
                <a:spcPct val="90000"/>
              </a:lnSpc>
              <a:spcAft>
                <a:spcPts val="0"/>
              </a:spcAft>
              <a:buFont typeface="Wingdings 2"/>
              <a:buChar char=""/>
              <a:defRPr/>
            </a:pPr>
            <a:r>
              <a:rPr lang="en-US" sz="1800" dirty="0" smtClean="0">
                <a:latin typeface="Arial" panose="020B0604020202020204" pitchFamily="34" charset="0"/>
                <a:cs typeface="Arial" panose="020B0604020202020204" pitchFamily="34" charset="0"/>
              </a:rPr>
              <a:t>Blood tests</a:t>
            </a:r>
          </a:p>
          <a:p>
            <a:pPr marL="640080" lvl="1" indent="-246888" eaLnBrk="1" fontAlgn="auto" hangingPunct="1">
              <a:lnSpc>
                <a:spcPct val="90000"/>
              </a:lnSpc>
              <a:spcAft>
                <a:spcPts val="0"/>
              </a:spcAft>
              <a:buFont typeface="Wingdings 2"/>
              <a:buChar char=""/>
              <a:defRPr/>
            </a:pPr>
            <a:r>
              <a:rPr lang="en-US" sz="1800" dirty="0" smtClean="0">
                <a:latin typeface="Arial" panose="020B0604020202020204" pitchFamily="34" charset="0"/>
                <a:cs typeface="Arial" panose="020B0604020202020204" pitchFamily="34" charset="0"/>
              </a:rPr>
              <a:t>Urinalysis</a:t>
            </a:r>
          </a:p>
          <a:p>
            <a:pPr marL="393192" lvl="1" indent="0" eaLnBrk="1" fontAlgn="auto" hangingPunct="1">
              <a:lnSpc>
                <a:spcPct val="90000"/>
              </a:lnSpc>
              <a:spcAft>
                <a:spcPts val="0"/>
              </a:spcAft>
              <a:buNone/>
              <a:defRPr/>
            </a:pPr>
            <a:endParaRPr lang="en-US" sz="1800" dirty="0" smtClean="0">
              <a:latin typeface="Arial" panose="020B0604020202020204" pitchFamily="34" charset="0"/>
              <a:cs typeface="Arial" panose="020B0604020202020204" pitchFamily="34" charset="0"/>
            </a:endParaRPr>
          </a:p>
          <a:p>
            <a:pPr marL="274320" indent="-274320">
              <a:lnSpc>
                <a:spcPct val="90000"/>
              </a:lnSpc>
              <a:buClr>
                <a:schemeClr val="accent3"/>
              </a:buClr>
              <a:buFont typeface="Wingdings 2"/>
              <a:buChar char=""/>
              <a:defRPr/>
            </a:pPr>
            <a:r>
              <a:rPr lang="en-US" sz="2400" dirty="0">
                <a:latin typeface="Arial" panose="020B0604020202020204" pitchFamily="34" charset="0"/>
                <a:cs typeface="Arial" panose="020B0604020202020204" pitchFamily="34" charset="0"/>
              </a:rPr>
              <a:t>V</a:t>
            </a:r>
            <a:r>
              <a:rPr lang="en-US" sz="2400" dirty="0" smtClean="0">
                <a:latin typeface="Arial" panose="020B0604020202020204" pitchFamily="34" charset="0"/>
                <a:cs typeface="Arial" panose="020B0604020202020204" pitchFamily="34" charset="0"/>
              </a:rPr>
              <a:t>irus isolation: </a:t>
            </a:r>
            <a:r>
              <a:rPr lang="en-US" sz="2400" dirty="0">
                <a:latin typeface="Arial" panose="020B0604020202020204" pitchFamily="34" charset="0"/>
                <a:cs typeface="Arial" panose="020B0604020202020204" pitchFamily="34" charset="0"/>
              </a:rPr>
              <a:t>Primary human embryonic kidney </a:t>
            </a:r>
            <a:r>
              <a:rPr lang="en-US" sz="2400" dirty="0" smtClean="0">
                <a:latin typeface="Arial" panose="020B0604020202020204" pitchFamily="34" charset="0"/>
                <a:cs typeface="Arial" panose="020B0604020202020204" pitchFamily="34" charset="0"/>
              </a:rPr>
              <a:t>cells, expensive.</a:t>
            </a:r>
          </a:p>
          <a:p>
            <a:pPr marL="274320" indent="-274320">
              <a:lnSpc>
                <a:spcPct val="90000"/>
              </a:lnSpc>
              <a:buClr>
                <a:schemeClr val="accent3"/>
              </a:buClr>
              <a:buFont typeface="Wingdings 2"/>
              <a:buChar char=""/>
              <a:defRPr/>
            </a:pPr>
            <a:r>
              <a:rPr lang="en-US" sz="2400" dirty="0" smtClean="0">
                <a:latin typeface="Arial" panose="020B0604020202020204" pitchFamily="34" charset="0"/>
                <a:cs typeface="Arial" panose="020B0604020202020204" pitchFamily="34" charset="0"/>
              </a:rPr>
              <a:t>PCR: highly specific on urine samples</a:t>
            </a:r>
          </a:p>
          <a:p>
            <a:pPr marL="274320" indent="-274320">
              <a:lnSpc>
                <a:spcPct val="90000"/>
              </a:lnSpc>
              <a:buClr>
                <a:schemeClr val="accent3"/>
              </a:buClr>
              <a:buFont typeface="Wingdings 2"/>
              <a:buChar char=""/>
              <a:defRPr/>
            </a:pPr>
            <a:r>
              <a:rPr lang="en-US" sz="2400" dirty="0">
                <a:latin typeface="Arial" panose="020B0604020202020204" pitchFamily="34" charset="0"/>
                <a:cs typeface="Arial" panose="020B0604020202020204" pitchFamily="34" charset="0"/>
              </a:rPr>
              <a:t>Antigen </a:t>
            </a:r>
            <a:r>
              <a:rPr lang="en-US" sz="2400" dirty="0" smtClean="0">
                <a:latin typeface="Arial" panose="020B0604020202020204" pitchFamily="34" charset="0"/>
                <a:cs typeface="Arial" panose="020B0604020202020204" pitchFamily="34" charset="0"/>
              </a:rPr>
              <a:t>detection: </a:t>
            </a:r>
            <a:r>
              <a:rPr lang="en-US" sz="2400" dirty="0">
                <a:latin typeface="Arial" panose="020B0604020202020204" pitchFamily="34" charset="0"/>
                <a:cs typeface="Arial" panose="020B0604020202020204" pitchFamily="34" charset="0"/>
              </a:rPr>
              <a:t>Indirect immunofluorescence assays may be used for direct examination of tissue specimens</a:t>
            </a:r>
            <a:endParaRPr lang="en-US" sz="2400" dirty="0" smtClean="0">
              <a:latin typeface="Arial" panose="020B0604020202020204" pitchFamily="34" charset="0"/>
              <a:cs typeface="Arial" panose="020B0604020202020204" pitchFamily="34" charset="0"/>
            </a:endParaRPr>
          </a:p>
          <a:p>
            <a:pPr marL="274320" indent="-274320">
              <a:lnSpc>
                <a:spcPct val="90000"/>
              </a:lnSpc>
              <a:buClr>
                <a:schemeClr val="accent3"/>
              </a:buClr>
              <a:buFont typeface="Wingdings 2"/>
              <a:buChar char=""/>
              <a:defRPr/>
            </a:pPr>
            <a:r>
              <a:rPr lang="en-US" sz="2400" dirty="0" smtClean="0">
                <a:latin typeface="Arial" panose="020B0604020202020204" pitchFamily="34" charset="0"/>
                <a:cs typeface="Arial" panose="020B0604020202020204" pitchFamily="34" charset="0"/>
              </a:rPr>
              <a:t>Serology</a:t>
            </a:r>
            <a:r>
              <a:rPr lang="en-US" sz="2400" dirty="0">
                <a:latin typeface="Arial" panose="020B0604020202020204" pitchFamily="34" charset="0"/>
                <a:cs typeface="Arial" panose="020B0604020202020204" pitchFamily="34" charset="0"/>
              </a:rPr>
              <a:t>: Not useful in the acute clinical </a:t>
            </a:r>
            <a:r>
              <a:rPr lang="en-US" sz="2400" dirty="0" smtClean="0">
                <a:latin typeface="Arial" panose="020B0604020202020204" pitchFamily="34" charset="0"/>
                <a:cs typeface="Arial" panose="020B0604020202020204" pitchFamily="34" charset="0"/>
              </a:rPr>
              <a:t>setting. By </a:t>
            </a:r>
            <a:r>
              <a:rPr lang="en-US" sz="2400" dirty="0">
                <a:latin typeface="Arial" panose="020B0604020202020204" pitchFamily="34" charset="0"/>
                <a:cs typeface="Arial" panose="020B0604020202020204" pitchFamily="34" charset="0"/>
              </a:rPr>
              <a:t>age 4 years, approximately half of all children have positive adenovirus titers</a:t>
            </a:r>
            <a:r>
              <a:rPr lang="en-US" sz="2400" dirty="0" smtClean="0">
                <a:latin typeface="Arial" panose="020B0604020202020204" pitchFamily="34" charset="0"/>
                <a:cs typeface="Arial" panose="020B0604020202020204" pitchFamily="34" charset="0"/>
              </a:rPr>
              <a:t>.</a:t>
            </a:r>
          </a:p>
          <a:p>
            <a:pPr marL="274320" indent="-274320">
              <a:lnSpc>
                <a:spcPct val="90000"/>
              </a:lnSpc>
              <a:buClr>
                <a:schemeClr val="accent3"/>
              </a:buClr>
              <a:buFont typeface="Wingdings 2"/>
              <a:buChar char=""/>
              <a:defRPr/>
            </a:pPr>
            <a:endParaRPr lang="en-US" sz="2400" dirty="0">
              <a:latin typeface="Arial" panose="020B0604020202020204" pitchFamily="34" charset="0"/>
              <a:cs typeface="Arial" panose="020B0604020202020204" pitchFamily="34" charset="0"/>
            </a:endParaRPr>
          </a:p>
          <a:p>
            <a:pPr marL="274320" indent="-274320">
              <a:lnSpc>
                <a:spcPct val="90000"/>
              </a:lnSpc>
              <a:buClr>
                <a:schemeClr val="accent3"/>
              </a:buClr>
              <a:buFont typeface="Wingdings 2"/>
              <a:buChar char=""/>
              <a:defRPr/>
            </a:pPr>
            <a:r>
              <a:rPr lang="en-US" sz="2500" dirty="0">
                <a:latin typeface="Arial" panose="020B0604020202020204" pitchFamily="34" charset="0"/>
                <a:cs typeface="Arial" panose="020B0604020202020204" pitchFamily="34" charset="0"/>
              </a:rPr>
              <a:t>Urine cytology should be considered to exclude other causes if hemorrhagic cystitis does not resolve within 5 days.</a:t>
            </a:r>
            <a:endParaRPr lang="en-US" sz="2500" dirty="0" smtClean="0">
              <a:latin typeface="Arial" panose="020B0604020202020204" pitchFamily="34" charset="0"/>
              <a:cs typeface="Arial" panose="020B0604020202020204" pitchFamily="34" charset="0"/>
            </a:endParaRPr>
          </a:p>
          <a:p>
            <a:pPr marL="0" indent="0">
              <a:lnSpc>
                <a:spcPct val="90000"/>
              </a:lnSpc>
              <a:buClr>
                <a:schemeClr val="accent3"/>
              </a:buClr>
              <a:buNone/>
              <a:defRPr/>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274320" indent="-274320" eaLnBrk="1" fontAlgn="auto" hangingPunct="1">
              <a:lnSpc>
                <a:spcPct val="90000"/>
              </a:lnSpc>
              <a:spcAft>
                <a:spcPts val="0"/>
              </a:spcAft>
              <a:buClr>
                <a:schemeClr val="accent3"/>
              </a:buClr>
              <a:buFont typeface="Wingdings 2"/>
              <a:buChar char=""/>
              <a:defRPr/>
            </a:pPr>
            <a:r>
              <a:rPr lang="en-US" sz="2400" dirty="0" smtClean="0">
                <a:latin typeface="Arial" panose="020B0604020202020204" pitchFamily="34" charset="0"/>
                <a:cs typeface="Arial" panose="020B0604020202020204" pitchFamily="34" charset="0"/>
              </a:rPr>
              <a:t>Adenovirus typing is usually accomplished by </a:t>
            </a:r>
            <a:r>
              <a:rPr lang="en-US" sz="2400" dirty="0" err="1" smtClean="0">
                <a:latin typeface="Arial" panose="020B0604020202020204" pitchFamily="34" charset="0"/>
                <a:cs typeface="Arial" panose="020B0604020202020204" pitchFamily="34" charset="0"/>
              </a:rPr>
              <a:t>hemagglutination</a:t>
            </a:r>
            <a:r>
              <a:rPr lang="en-US" sz="2400" dirty="0" smtClean="0">
                <a:latin typeface="Arial" panose="020B0604020202020204" pitchFamily="34" charset="0"/>
                <a:cs typeface="Arial" panose="020B0604020202020204" pitchFamily="34" charset="0"/>
              </a:rPr>
              <a:t>-inhibition and/or neutralization with type-specific antisera. Since adenovirus can be excreted for prolonged periods, the presence of virus does not necessarily mean it is associated with disease.</a:t>
            </a:r>
          </a:p>
        </p:txBody>
      </p:sp>
    </p:spTree>
    <p:extLst>
      <p:ext uri="{BB962C8B-B14F-4D97-AF65-F5344CB8AC3E}">
        <p14:creationId xmlns:p14="http://schemas.microsoft.com/office/powerpoint/2010/main" val="2681459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1066800"/>
            <a:ext cx="8229600" cy="457200"/>
          </a:xfrm>
        </p:spPr>
        <p:txBody>
          <a:bodyPr>
            <a:noAutofit/>
          </a:bodyPr>
          <a:lstStyle/>
          <a:p>
            <a:r>
              <a:rPr lang="en-US" sz="3200" dirty="0" smtClean="0">
                <a:latin typeface="Arial" panose="020B0604020202020204" pitchFamily="34" charset="0"/>
                <a:cs typeface="Arial" panose="020B0604020202020204" pitchFamily="34" charset="0"/>
              </a:rPr>
              <a:t>Management &amp; Prevention</a:t>
            </a:r>
          </a:p>
        </p:txBody>
      </p:sp>
      <p:sp>
        <p:nvSpPr>
          <p:cNvPr id="32771" name="Rectangle 3"/>
          <p:cNvSpPr>
            <a:spLocks noGrp="1" noChangeArrowheads="1"/>
          </p:cNvSpPr>
          <p:nvPr>
            <p:ph idx="1"/>
          </p:nvPr>
        </p:nvSpPr>
        <p:spPr>
          <a:xfrm>
            <a:off x="457200" y="1752600"/>
            <a:ext cx="8229600" cy="4572000"/>
          </a:xfrm>
        </p:spPr>
        <p:txBody>
          <a:bodyPr>
            <a:normAutofit fontScale="85000" lnSpcReduction="10000"/>
          </a:bodyPr>
          <a:lstStyle/>
          <a:p>
            <a:r>
              <a:rPr lang="en-US" sz="2000" dirty="0" smtClean="0">
                <a:effectLst/>
                <a:latin typeface="Arial" panose="020B0604020202020204" pitchFamily="34" charset="0"/>
                <a:cs typeface="Arial" panose="020B0604020202020204" pitchFamily="34" charset="0"/>
              </a:rPr>
              <a:t>Treatment with continuous bladder irrigation and clot evacuation is implemented as in other cases of hematuria</a:t>
            </a:r>
          </a:p>
          <a:p>
            <a:r>
              <a:rPr lang="en-US" sz="2000" dirty="0" smtClean="0">
                <a:latin typeface="Arial" panose="020B0604020202020204" pitchFamily="34" charset="0"/>
                <a:cs typeface="Arial" panose="020B0604020202020204" pitchFamily="34" charset="0"/>
              </a:rPr>
              <a:t>Viral hemorrhagic cystitis in children generally spontaneously resolves within a few days</a:t>
            </a:r>
          </a:p>
          <a:p>
            <a:pPr eaLnBrk="1" hangingPunct="1"/>
            <a:r>
              <a:rPr lang="en-US" sz="2000" dirty="0" smtClean="0">
                <a:latin typeface="Arial" panose="020B0604020202020204" pitchFamily="34" charset="0"/>
                <a:cs typeface="Arial" panose="020B0604020202020204" pitchFamily="34" charset="0"/>
              </a:rPr>
              <a:t>There is no specific antiviral therapy, though patients might benefit from </a:t>
            </a:r>
            <a:r>
              <a:rPr lang="en-US" sz="2000" dirty="0" err="1" smtClean="0">
                <a:latin typeface="Arial" panose="020B0604020202020204" pitchFamily="34" charset="0"/>
                <a:cs typeface="Arial" panose="020B0604020202020204" pitchFamily="34" charset="0"/>
              </a:rPr>
              <a:t>cidofovir</a:t>
            </a:r>
            <a:r>
              <a:rPr lang="en-US" sz="2000" dirty="0" smtClean="0">
                <a:latin typeface="Arial" panose="020B0604020202020204" pitchFamily="34" charset="0"/>
                <a:cs typeface="Arial" panose="020B0604020202020204" pitchFamily="34" charset="0"/>
              </a:rPr>
              <a:t> treatment</a:t>
            </a:r>
          </a:p>
          <a:p>
            <a:pPr eaLnBrk="1" hangingPunct="1"/>
            <a:r>
              <a:rPr lang="en-US" sz="2000" dirty="0" smtClean="0">
                <a:latin typeface="Arial" panose="020B0604020202020204" pitchFamily="34" charset="0"/>
                <a:cs typeface="Arial" panose="020B0604020202020204" pitchFamily="34" charset="0"/>
              </a:rPr>
              <a:t>There are currently </a:t>
            </a:r>
            <a:r>
              <a:rPr lang="en-US" sz="2000" dirty="0" smtClean="0">
                <a:solidFill>
                  <a:srgbClr val="FF0000"/>
                </a:solidFill>
                <a:latin typeface="Arial" panose="020B0604020202020204" pitchFamily="34" charset="0"/>
                <a:cs typeface="Arial" panose="020B0604020202020204" pitchFamily="34" charset="0"/>
              </a:rPr>
              <a:t>no vaccines</a:t>
            </a:r>
            <a:r>
              <a:rPr lang="en-US" sz="2000" dirty="0" smtClean="0">
                <a:latin typeface="Arial" panose="020B0604020202020204" pitchFamily="34" charset="0"/>
                <a:cs typeface="Arial" panose="020B0604020202020204" pitchFamily="34" charset="0"/>
              </a:rPr>
              <a:t> available to protect against the adenovirus.</a:t>
            </a:r>
          </a:p>
          <a:p>
            <a:pPr eaLnBrk="1" hangingPunct="1"/>
            <a:r>
              <a:rPr lang="en-US" sz="2000" dirty="0" smtClean="0">
                <a:latin typeface="Arial" panose="020B0604020202020204" pitchFamily="34" charset="0"/>
                <a:cs typeface="Arial" panose="020B0604020202020204" pitchFamily="34" charset="0"/>
              </a:rPr>
              <a:t>A vaccine is available against Adult Respiratory Distress Syndrome only. It consists of live adenovirus 4, 7, and 21 in </a:t>
            </a:r>
            <a:r>
              <a:rPr lang="en-US" sz="2000" dirty="0" err="1" smtClean="0">
                <a:latin typeface="Arial" panose="020B0604020202020204" pitchFamily="34" charset="0"/>
                <a:cs typeface="Arial" panose="020B0604020202020204" pitchFamily="34" charset="0"/>
              </a:rPr>
              <a:t>enterically</a:t>
            </a:r>
            <a:r>
              <a:rPr lang="en-US" sz="2000" dirty="0" smtClean="0">
                <a:latin typeface="Arial" panose="020B0604020202020204" pitchFamily="34" charset="0"/>
                <a:cs typeface="Arial" panose="020B0604020202020204" pitchFamily="34" charset="0"/>
              </a:rPr>
              <a:t> coated capsules. It is given to new recruits into various arm forces around the world.</a:t>
            </a:r>
          </a:p>
          <a:p>
            <a:pPr marL="0" indent="0" eaLnBrk="1" hangingPunct="1">
              <a:buNone/>
            </a:pPr>
            <a:endParaRPr lang="en-US" sz="2000" dirty="0" smtClean="0">
              <a:latin typeface="Arial" panose="020B0604020202020204" pitchFamily="34" charset="0"/>
              <a:cs typeface="Arial" panose="020B0604020202020204" pitchFamily="34" charset="0"/>
            </a:endParaRPr>
          </a:p>
          <a:p>
            <a:r>
              <a:rPr lang="en-US" sz="2000" b="1" dirty="0" smtClean="0">
                <a:effectLst/>
                <a:latin typeface="Arial" panose="020B0604020202020204" pitchFamily="34" charset="0"/>
                <a:cs typeface="Arial" panose="020B0604020202020204" pitchFamily="34" charset="0"/>
              </a:rPr>
              <a:t>Continuous bladder irrigation </a:t>
            </a:r>
            <a:r>
              <a:rPr lang="en-US" sz="2000" dirty="0" smtClean="0">
                <a:effectLst/>
                <a:latin typeface="Arial" panose="020B0604020202020204" pitchFamily="34" charset="0"/>
                <a:cs typeface="Arial" panose="020B0604020202020204" pitchFamily="34" charset="0"/>
              </a:rPr>
              <a:t>in combination with </a:t>
            </a:r>
            <a:r>
              <a:rPr lang="en-US" sz="2000" b="1" dirty="0" err="1" smtClean="0">
                <a:effectLst/>
                <a:latin typeface="Arial" panose="020B0604020202020204" pitchFamily="34" charset="0"/>
                <a:cs typeface="Arial" panose="020B0604020202020204" pitchFamily="34" charset="0"/>
              </a:rPr>
              <a:t>mesna</a:t>
            </a:r>
            <a:r>
              <a:rPr lang="en-US" sz="2000" dirty="0">
                <a:latin typeface="Arial" panose="020B0604020202020204" pitchFamily="34" charset="0"/>
                <a:cs typeface="Arial" panose="020B0604020202020204" pitchFamily="34" charset="0"/>
              </a:rPr>
              <a:t> - 2-mercaptoethane sulfonate </a:t>
            </a:r>
            <a:r>
              <a:rPr lang="en-US" sz="2000" dirty="0" smtClean="0">
                <a:latin typeface="Arial" panose="020B0604020202020204" pitchFamily="34" charset="0"/>
                <a:cs typeface="Arial" panose="020B0604020202020204" pitchFamily="34" charset="0"/>
              </a:rPr>
              <a:t>Na - </a:t>
            </a:r>
            <a:r>
              <a:rPr lang="en-US" sz="2000" dirty="0" smtClean="0">
                <a:effectLst/>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which neutralizes the toxicity of the cyclophosphamide-metabolite </a:t>
            </a:r>
            <a:r>
              <a:rPr lang="en-US" sz="2000" dirty="0" err="1" smtClean="0">
                <a:latin typeface="Arial" panose="020B0604020202020204" pitchFamily="34" charset="0"/>
                <a:cs typeface="Arial" panose="020B0604020202020204" pitchFamily="34" charset="0"/>
              </a:rPr>
              <a:t>acrolein</a:t>
            </a:r>
            <a:r>
              <a:rPr lang="en-US" sz="2000" dirty="0" smtClean="0">
                <a:latin typeface="Arial" panose="020B0604020202020204" pitchFamily="34" charset="0"/>
                <a:cs typeface="Arial" panose="020B0604020202020204" pitchFamily="34" charset="0"/>
              </a:rPr>
              <a:t>)</a:t>
            </a:r>
            <a:r>
              <a:rPr lang="en-US" sz="2000" dirty="0" smtClean="0">
                <a:effectLst/>
                <a:latin typeface="Arial" panose="020B0604020202020204" pitchFamily="34" charset="0"/>
                <a:cs typeface="Arial" panose="020B0604020202020204" pitchFamily="34" charset="0"/>
              </a:rPr>
              <a:t>, hydration, and urinary alkalization during bone marrow transplantation may prevent hemorrhagic cystitis.</a:t>
            </a:r>
          </a:p>
          <a:p>
            <a:r>
              <a:rPr lang="en-US" sz="2100" dirty="0" smtClean="0">
                <a:latin typeface="Arial" panose="020B0604020202020204" pitchFamily="34" charset="0"/>
                <a:cs typeface="Arial" panose="020B0604020202020204" pitchFamily="34" charset="0"/>
              </a:rPr>
              <a:t>Good hygiene in the form of </a:t>
            </a:r>
            <a:r>
              <a:rPr lang="en-US" sz="2000" dirty="0" smtClean="0">
                <a:latin typeface="Arial" panose="020B0604020202020204" pitchFamily="34" charset="0"/>
                <a:cs typeface="Arial" panose="020B0604020202020204" pitchFamily="34" charset="0"/>
              </a:rPr>
              <a:t>hand washing is still the best way to avoid picking up the adenovirus from an infected person.</a:t>
            </a:r>
          </a:p>
          <a:p>
            <a:endParaRPr lang="en-US" sz="2000" dirty="0" smtClean="0"/>
          </a:p>
        </p:txBody>
      </p:sp>
    </p:spTree>
    <p:extLst>
      <p:ext uri="{BB962C8B-B14F-4D97-AF65-F5344CB8AC3E}">
        <p14:creationId xmlns:p14="http://schemas.microsoft.com/office/powerpoint/2010/main" val="1806593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838200"/>
            <a:ext cx="8229600" cy="533400"/>
          </a:xfrm>
        </p:spPr>
        <p:txBody>
          <a:bodyPr>
            <a:normAutofit fontScale="90000"/>
          </a:bodyPr>
          <a:lstStyle/>
          <a:p>
            <a:pPr algn="ctr"/>
            <a:r>
              <a:rPr lang="en-US" dirty="0" smtClean="0"/>
              <a:t>Virology</a:t>
            </a:r>
            <a:endParaRPr lang="en-IN" dirty="0"/>
          </a:p>
        </p:txBody>
      </p:sp>
      <p:sp>
        <p:nvSpPr>
          <p:cNvPr id="3" name="Content Placeholder 2"/>
          <p:cNvSpPr>
            <a:spLocks noGrp="1"/>
          </p:cNvSpPr>
          <p:nvPr>
            <p:ph idx="1"/>
          </p:nvPr>
        </p:nvSpPr>
        <p:spPr>
          <a:xfrm>
            <a:off x="457200" y="1646237"/>
            <a:ext cx="8435280" cy="4526280"/>
          </a:xfrm>
        </p:spPr>
        <p:txBody>
          <a:bodyPr>
            <a:normAutofit/>
          </a:bodyPr>
          <a:lstStyle/>
          <a:p>
            <a:pPr algn="ctr">
              <a:buNone/>
            </a:pPr>
            <a:r>
              <a:rPr lang="en-US" dirty="0" smtClean="0"/>
              <a:t>      </a:t>
            </a:r>
            <a:r>
              <a:rPr lang="en-US" dirty="0" smtClean="0">
                <a:latin typeface="Arial" panose="020B0604020202020204" pitchFamily="34" charset="0"/>
                <a:cs typeface="Arial" panose="020B0604020202020204" pitchFamily="34" charset="0"/>
              </a:rPr>
              <a:t>Family </a:t>
            </a:r>
            <a:r>
              <a:rPr lang="en-US" dirty="0" err="1" smtClean="0">
                <a:latin typeface="Arial" panose="020B0604020202020204" pitchFamily="34" charset="0"/>
                <a:cs typeface="Arial" panose="020B0604020202020204" pitchFamily="34" charset="0"/>
              </a:rPr>
              <a:t>Polyomaviridae</a:t>
            </a:r>
            <a:endParaRPr lang="en-US" dirty="0" smtClean="0">
              <a:latin typeface="Arial" panose="020B0604020202020204" pitchFamily="34" charset="0"/>
              <a:cs typeface="Arial" panose="020B0604020202020204" pitchFamily="34" charset="0"/>
            </a:endParaRPr>
          </a:p>
          <a:p>
            <a:pPr algn="ctr">
              <a:buNone/>
            </a:pPr>
            <a:endParaRPr lang="en-US" dirty="0" smtClean="0">
              <a:latin typeface="Arial" panose="020B0604020202020204" pitchFamily="34" charset="0"/>
              <a:cs typeface="Arial" panose="020B0604020202020204" pitchFamily="34" charset="0"/>
            </a:endParaRPr>
          </a:p>
          <a:p>
            <a:pPr algn="ctr">
              <a:buNone/>
            </a:pPr>
            <a:endParaRPr lang="en-US" dirty="0" smtClean="0">
              <a:latin typeface="Arial" panose="020B0604020202020204" pitchFamily="34" charset="0"/>
              <a:cs typeface="Arial" panose="020B0604020202020204" pitchFamily="34" charset="0"/>
            </a:endParaRPr>
          </a:p>
          <a:p>
            <a:pPr algn="ctr">
              <a:buNone/>
            </a:pPr>
            <a:r>
              <a:rPr lang="en-US" dirty="0" smtClean="0">
                <a:latin typeface="Arial" panose="020B0604020202020204" pitchFamily="34" charset="0"/>
                <a:cs typeface="Arial" panose="020B0604020202020204" pitchFamily="34" charset="0"/>
              </a:rPr>
              <a:t>Humans                            Animals</a:t>
            </a:r>
          </a:p>
          <a:p>
            <a:pPr algn="ctr">
              <a:buNone/>
            </a:pPr>
            <a:endParaRPr lang="en-US" dirty="0" smtClean="0">
              <a:latin typeface="Arial" panose="020B0604020202020204" pitchFamily="34" charset="0"/>
              <a:cs typeface="Arial" panose="020B0604020202020204" pitchFamily="34" charset="0"/>
            </a:endParaRPr>
          </a:p>
          <a:p>
            <a:pPr algn="ctr">
              <a:buNone/>
            </a:pPr>
            <a:endParaRPr lang="en-US" dirty="0">
              <a:latin typeface="Arial" panose="020B0604020202020204" pitchFamily="34" charset="0"/>
              <a:cs typeface="Arial" panose="020B0604020202020204" pitchFamily="34" charset="0"/>
            </a:endParaRPr>
          </a:p>
          <a:p>
            <a:pPr>
              <a:buNone/>
            </a:pPr>
            <a:r>
              <a:rPr lang="en-US" dirty="0" smtClean="0">
                <a:latin typeface="Arial" panose="020B0604020202020204" pitchFamily="34" charset="0"/>
                <a:cs typeface="Arial" panose="020B0604020202020204" pitchFamily="34" charset="0"/>
              </a:rPr>
              <a:t>JC virus          BK virus                 </a:t>
            </a:r>
          </a:p>
          <a:p>
            <a:pPr algn="ctr">
              <a:buNone/>
            </a:pPr>
            <a:r>
              <a:rPr lang="en-US" dirty="0" smtClean="0">
                <a:latin typeface="Arial" panose="020B0604020202020204" pitchFamily="34" charset="0"/>
                <a:cs typeface="Arial" panose="020B0604020202020204" pitchFamily="34" charset="0"/>
              </a:rPr>
              <a:t>                                          </a:t>
            </a:r>
          </a:p>
          <a:p>
            <a:pPr algn="ctr">
              <a:buNone/>
            </a:pP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Murine</a:t>
            </a:r>
            <a:r>
              <a:rPr lang="en-US" dirty="0" smtClean="0">
                <a:latin typeface="Arial" panose="020B0604020202020204" pitchFamily="34" charset="0"/>
                <a:cs typeface="Arial" panose="020B0604020202020204" pitchFamily="34" charset="0"/>
              </a:rPr>
              <a:t>       Simian(SV 40)</a:t>
            </a:r>
          </a:p>
          <a:p>
            <a:pPr algn="ctr"/>
            <a:endParaRPr lang="en-IN" dirty="0"/>
          </a:p>
        </p:txBody>
      </p:sp>
      <p:cxnSp>
        <p:nvCxnSpPr>
          <p:cNvPr id="5" name="Straight Connector 4"/>
          <p:cNvCxnSpPr/>
          <p:nvPr/>
        </p:nvCxnSpPr>
        <p:spPr>
          <a:xfrm>
            <a:off x="4644008" y="2132856"/>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44208" y="3645024"/>
            <a:ext cx="0" cy="136815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55776" y="3645024"/>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555776" y="2780928"/>
            <a:ext cx="38884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555776" y="2780928"/>
            <a:ext cx="0" cy="343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444208" y="2780928"/>
            <a:ext cx="0" cy="343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187624" y="4221088"/>
            <a:ext cx="22322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187624" y="4221088"/>
            <a:ext cx="0" cy="378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3398293" y="4221088"/>
            <a:ext cx="21579" cy="378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004048" y="5013176"/>
            <a:ext cx="23762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004048" y="5013176"/>
            <a:ext cx="0" cy="473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380312" y="5013176"/>
            <a:ext cx="0" cy="473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9741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Virology</a:t>
            </a:r>
            <a:endParaRPr lang="en-IN" dirty="0"/>
          </a:p>
        </p:txBody>
      </p:sp>
      <p:sp>
        <p:nvSpPr>
          <p:cNvPr id="3" name="Content Placeholder 2"/>
          <p:cNvSpPr>
            <a:spLocks noGrp="1"/>
          </p:cNvSpPr>
          <p:nvPr>
            <p:ph idx="1"/>
          </p:nvPr>
        </p:nvSpPr>
        <p:spPr>
          <a:xfrm>
            <a:off x="4932040" y="792560"/>
            <a:ext cx="3888432" cy="5760640"/>
          </a:xfrm>
          <a:noFill/>
        </p:spPr>
        <p:txBody>
          <a:bodyPr>
            <a:normAutofit fontScale="85000" lnSpcReduction="20000"/>
          </a:bodyPr>
          <a:lstStyle/>
          <a:p>
            <a:r>
              <a:rPr lang="en-IN" dirty="0" smtClean="0"/>
              <a:t>Double stranded circular DNA</a:t>
            </a:r>
          </a:p>
          <a:p>
            <a:r>
              <a:rPr lang="en-IN" dirty="0" smtClean="0"/>
              <a:t>Naked</a:t>
            </a:r>
          </a:p>
          <a:p>
            <a:r>
              <a:rPr lang="en-IN" dirty="0" smtClean="0"/>
              <a:t>Encode early and late genes</a:t>
            </a:r>
          </a:p>
          <a:p>
            <a:r>
              <a:rPr lang="en-IN" dirty="0" smtClean="0"/>
              <a:t>Early: small, middle and large T antigens involved in mRNA transcription, DNA replication, cell growth and transformation.</a:t>
            </a:r>
          </a:p>
          <a:p>
            <a:r>
              <a:rPr lang="en-IN" dirty="0" smtClean="0"/>
              <a:t>Late: capsid proteins VP1, VP2 and VP3.</a:t>
            </a:r>
          </a:p>
          <a:p>
            <a:r>
              <a:rPr lang="en-IN" dirty="0" smtClean="0"/>
              <a:t>4 major </a:t>
            </a:r>
            <a:r>
              <a:rPr lang="en-IN" dirty="0" err="1" smtClean="0"/>
              <a:t>sero</a:t>
            </a:r>
            <a:r>
              <a:rPr lang="en-IN" dirty="0" smtClean="0"/>
              <a:t>/genotypes: group I, II, III and IV</a:t>
            </a:r>
          </a:p>
          <a:p>
            <a:r>
              <a:rPr lang="en-IN" dirty="0" smtClean="0"/>
              <a:t>Associated with latency</a:t>
            </a:r>
          </a:p>
          <a:p>
            <a:r>
              <a:rPr lang="en-IN" dirty="0" smtClean="0"/>
              <a:t>Route of transmission not clear (respiratory or oral; contaminated food or water)</a:t>
            </a:r>
          </a:p>
          <a:p>
            <a:r>
              <a:rPr lang="en-IN" dirty="0" smtClean="0"/>
              <a:t>Do not cause malignancies in their natural host </a:t>
            </a:r>
          </a:p>
        </p:txBody>
      </p:sp>
      <p:pic>
        <p:nvPicPr>
          <p:cNvPr id="1026" name="Picture 2" descr="C:\Users\Vishal\Desktop\images.jpg"/>
          <p:cNvPicPr>
            <a:picLocks noChangeAspect="1" noChangeArrowheads="1"/>
          </p:cNvPicPr>
          <p:nvPr/>
        </p:nvPicPr>
        <p:blipFill>
          <a:blip r:embed="rId2" cstate="print"/>
          <a:srcRect/>
          <a:stretch>
            <a:fillRect/>
          </a:stretch>
        </p:blipFill>
        <p:spPr bwMode="auto">
          <a:xfrm>
            <a:off x="216024" y="1988840"/>
            <a:ext cx="4644008" cy="3456384"/>
          </a:xfrm>
          <a:prstGeom prst="rect">
            <a:avLst/>
          </a:prstGeom>
          <a:noFill/>
        </p:spPr>
      </p:pic>
      <p:sp>
        <p:nvSpPr>
          <p:cNvPr id="5" name="Rectangle 4"/>
          <p:cNvSpPr/>
          <p:nvPr/>
        </p:nvSpPr>
        <p:spPr>
          <a:xfrm>
            <a:off x="3766717" y="3779748"/>
            <a:ext cx="1035861" cy="369332"/>
          </a:xfrm>
          <a:prstGeom prst="rect">
            <a:avLst/>
          </a:prstGeom>
        </p:spPr>
        <p:txBody>
          <a:bodyPr wrap="none">
            <a:spAutoFit/>
          </a:bodyPr>
          <a:lstStyle/>
          <a:p>
            <a:r>
              <a:rPr lang="en-US" dirty="0" smtClean="0">
                <a:solidFill>
                  <a:schemeClr val="bg1"/>
                </a:solidFill>
              </a:rPr>
              <a:t>5300 </a:t>
            </a:r>
            <a:r>
              <a:rPr lang="en-US" dirty="0" err="1" smtClean="0">
                <a:solidFill>
                  <a:schemeClr val="bg1"/>
                </a:solidFill>
              </a:rPr>
              <a:t>bp</a:t>
            </a:r>
            <a:endParaRPr lang="en-IN" dirty="0">
              <a:solidFill>
                <a:schemeClr val="bg1"/>
              </a:solidFill>
            </a:endParaRPr>
          </a:p>
        </p:txBody>
      </p:sp>
      <p:sp>
        <p:nvSpPr>
          <p:cNvPr id="6" name="Rectangle 5"/>
          <p:cNvSpPr/>
          <p:nvPr/>
        </p:nvSpPr>
        <p:spPr>
          <a:xfrm>
            <a:off x="3347864" y="4437112"/>
            <a:ext cx="1584176" cy="698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7" name="Rectangle 6"/>
          <p:cNvSpPr/>
          <p:nvPr/>
        </p:nvSpPr>
        <p:spPr>
          <a:xfrm>
            <a:off x="539552" y="5435932"/>
            <a:ext cx="3063659" cy="369332"/>
          </a:xfrm>
          <a:prstGeom prst="rect">
            <a:avLst/>
          </a:prstGeom>
        </p:spPr>
        <p:txBody>
          <a:bodyPr wrap="none">
            <a:spAutoFit/>
          </a:bodyPr>
          <a:lstStyle/>
          <a:p>
            <a:r>
              <a:rPr lang="en-US" dirty="0" smtClean="0"/>
              <a:t>Icosahedral,40-44 nm diameter</a:t>
            </a:r>
            <a:endParaRPr lang="en-IN" dirty="0"/>
          </a:p>
        </p:txBody>
      </p:sp>
    </p:spTree>
    <p:extLst>
      <p:ext uri="{BB962C8B-B14F-4D97-AF65-F5344CB8AC3E}">
        <p14:creationId xmlns:p14="http://schemas.microsoft.com/office/powerpoint/2010/main" val="3563247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1085088"/>
          </a:xfrm>
        </p:spPr>
        <p:txBody>
          <a:bodyPr>
            <a:noAutofit/>
          </a:bodyPr>
          <a:lstStyle/>
          <a:p>
            <a:r>
              <a:rPr lang="en-US" sz="3600" dirty="0" smtClean="0"/>
              <a:t>History of </a:t>
            </a:r>
            <a:r>
              <a:rPr lang="en-US" sz="3600" dirty="0"/>
              <a:t>BKVN (BK </a:t>
            </a:r>
            <a:r>
              <a:rPr lang="en-US" sz="3600"/>
              <a:t>virus </a:t>
            </a:r>
            <a:r>
              <a:rPr lang="en-US" sz="3600" smtClean="0"/>
              <a:t>nephropathy</a:t>
            </a:r>
            <a:r>
              <a:rPr lang="en-US" sz="3600" smtClean="0"/>
              <a:t>) </a:t>
            </a:r>
            <a:r>
              <a:rPr lang="en-US" sz="3600" dirty="0" smtClean="0"/>
              <a:t>– BKVAN </a:t>
            </a:r>
            <a:r>
              <a:rPr lang="en-US" sz="3600" dirty="0"/>
              <a:t>(</a:t>
            </a:r>
            <a:r>
              <a:rPr lang="en-US" sz="3600" dirty="0" smtClean="0"/>
              <a:t>BK </a:t>
            </a:r>
            <a:r>
              <a:rPr lang="en-US" sz="3600" dirty="0"/>
              <a:t>Virus-Associated </a:t>
            </a:r>
            <a:r>
              <a:rPr lang="en-US" sz="3600" dirty="0" smtClean="0"/>
              <a:t>Nephropathy)</a:t>
            </a:r>
            <a:endParaRPr lang="en-IN" sz="3600" dirty="0"/>
          </a:p>
        </p:txBody>
      </p:sp>
      <p:sp>
        <p:nvSpPr>
          <p:cNvPr id="3" name="Content Placeholder 2"/>
          <p:cNvSpPr>
            <a:spLocks noGrp="1"/>
          </p:cNvSpPr>
          <p:nvPr>
            <p:ph idx="1"/>
          </p:nvPr>
        </p:nvSpPr>
        <p:spPr>
          <a:xfrm>
            <a:off x="457200" y="2057400"/>
            <a:ext cx="8229600" cy="4389120"/>
          </a:xfrm>
        </p:spPr>
        <p:txBody>
          <a:bodyPr>
            <a:normAutofit/>
          </a:bodyPr>
          <a:lstStyle/>
          <a:p>
            <a:r>
              <a:rPr lang="en-US" sz="2700" dirty="0">
                <a:latin typeface="Arial" panose="020B0604020202020204" pitchFamily="34" charset="0"/>
                <a:cs typeface="Arial" panose="020B0604020202020204" pitchFamily="34" charset="0"/>
              </a:rPr>
              <a:t>The term “BK” originated from a renal transplant </a:t>
            </a:r>
            <a:r>
              <a:rPr lang="en-US" sz="2700" dirty="0" smtClean="0">
                <a:latin typeface="Arial" panose="020B0604020202020204" pitchFamily="34" charset="0"/>
                <a:cs typeface="Arial" panose="020B0604020202020204" pitchFamily="34" charset="0"/>
              </a:rPr>
              <a:t>patient's </a:t>
            </a:r>
            <a:r>
              <a:rPr lang="en-US" sz="2700" dirty="0">
                <a:latin typeface="Arial" panose="020B0604020202020204" pitchFamily="34" charset="0"/>
                <a:cs typeface="Arial" panose="020B0604020202020204" pitchFamily="34" charset="0"/>
              </a:rPr>
              <a:t>initials, in whom it was first detected </a:t>
            </a:r>
            <a:r>
              <a:rPr lang="en-US" sz="2700" dirty="0" smtClean="0">
                <a:latin typeface="Arial" panose="020B0604020202020204" pitchFamily="34" charset="0"/>
                <a:cs typeface="Arial" panose="020B0604020202020204" pitchFamily="34" charset="0"/>
              </a:rPr>
              <a:t>in 1971.</a:t>
            </a:r>
          </a:p>
          <a:p>
            <a:pPr marL="0" indent="0">
              <a:buNone/>
            </a:pPr>
            <a:endParaRPr lang="en-US" sz="1600" dirty="0" smtClean="0">
              <a:latin typeface="Arial" panose="020B0604020202020204" pitchFamily="34" charset="0"/>
              <a:cs typeface="Arial" panose="020B0604020202020204" pitchFamily="34" charset="0"/>
            </a:endParaRPr>
          </a:p>
          <a:p>
            <a:r>
              <a:rPr lang="en-IN" sz="2700" dirty="0" smtClean="0">
                <a:latin typeface="Arial" panose="020B0604020202020204" pitchFamily="34" charset="0"/>
                <a:cs typeface="Arial" panose="020B0604020202020204" pitchFamily="34" charset="0"/>
              </a:rPr>
              <a:t>No reported cases of this disease for the next 24 years, until </a:t>
            </a:r>
            <a:r>
              <a:rPr lang="en-IN" sz="2700" dirty="0" err="1" smtClean="0">
                <a:latin typeface="Arial" panose="020B0604020202020204" pitchFamily="34" charset="0"/>
                <a:cs typeface="Arial" panose="020B0604020202020204" pitchFamily="34" charset="0"/>
              </a:rPr>
              <a:t>Purighalla</a:t>
            </a:r>
            <a:r>
              <a:rPr lang="en-IN" sz="2700" dirty="0" smtClean="0">
                <a:latin typeface="Arial" panose="020B0604020202020204" pitchFamily="34" charset="0"/>
                <a:cs typeface="Arial" panose="020B0604020202020204" pitchFamily="34" charset="0"/>
              </a:rPr>
              <a:t> and co-workers observed their first case in early 1995.</a:t>
            </a:r>
          </a:p>
          <a:p>
            <a:pPr marL="0" indent="0">
              <a:buNone/>
            </a:pPr>
            <a:endParaRPr lang="en-IN" sz="1600" dirty="0" smtClean="0">
              <a:latin typeface="Arial" panose="020B0604020202020204" pitchFamily="34" charset="0"/>
              <a:cs typeface="Arial" panose="020B0604020202020204" pitchFamily="34" charset="0"/>
            </a:endParaRPr>
          </a:p>
          <a:p>
            <a:r>
              <a:rPr lang="en-US" sz="2700" dirty="0" smtClean="0">
                <a:latin typeface="Arial" panose="020B0604020202020204" pitchFamily="34" charset="0"/>
                <a:cs typeface="Arial" panose="020B0604020202020204" pitchFamily="34" charset="0"/>
              </a:rPr>
              <a:t>Subsequently there has been a surge in reported cases worldwide.</a:t>
            </a:r>
            <a:endParaRPr lang="en-IN"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3701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153400" cy="627888"/>
          </a:xfrm>
        </p:spPr>
        <p:txBody>
          <a:bodyPr>
            <a:normAutofit fontScale="90000"/>
          </a:bodyPr>
          <a:lstStyle/>
          <a:p>
            <a:pPr algn="l"/>
            <a:r>
              <a:rPr lang="en-US" sz="4000" dirty="0" smtClean="0"/>
              <a:t>Epidemiology of BKV infection</a:t>
            </a:r>
            <a:endParaRPr lang="en-IN" sz="4000" dirty="0"/>
          </a:p>
        </p:txBody>
      </p:sp>
      <p:sp>
        <p:nvSpPr>
          <p:cNvPr id="3" name="Content Placeholder 2"/>
          <p:cNvSpPr>
            <a:spLocks noGrp="1"/>
          </p:cNvSpPr>
          <p:nvPr>
            <p:ph idx="1"/>
          </p:nvPr>
        </p:nvSpPr>
        <p:spPr/>
        <p:txBody>
          <a:bodyPr>
            <a:noAutofit/>
          </a:bodyPr>
          <a:lstStyle/>
          <a:p>
            <a:r>
              <a:rPr lang="en-IN" sz="2400" dirty="0" smtClean="0">
                <a:latin typeface="Arial" panose="020B0604020202020204" pitchFamily="34" charset="0"/>
                <a:cs typeface="Arial" panose="020B0604020202020204" pitchFamily="34" charset="0"/>
              </a:rPr>
              <a:t>Approx. 80% of the general population has a detectable antibody to BKV, which appears early in life and remains elevated throughout life.</a:t>
            </a:r>
          </a:p>
          <a:p>
            <a:endParaRPr lang="en-IN" sz="2400" dirty="0" smtClean="0">
              <a:latin typeface="Arial" panose="020B0604020202020204" pitchFamily="34" charset="0"/>
              <a:cs typeface="Arial" panose="020B0604020202020204" pitchFamily="34" charset="0"/>
            </a:endParaRPr>
          </a:p>
          <a:p>
            <a:r>
              <a:rPr lang="en-IN" sz="2400" dirty="0" smtClean="0">
                <a:latin typeface="Arial" panose="020B0604020202020204" pitchFamily="34" charset="0"/>
                <a:cs typeface="Arial" panose="020B0604020202020204" pitchFamily="34" charset="0"/>
              </a:rPr>
              <a:t>The prevalence of this virus in the ESRD population, kidney donors, and transplant recipients has not been well defined.</a:t>
            </a:r>
          </a:p>
          <a:p>
            <a:endParaRPr lang="en-IN" sz="2400" dirty="0" smtClean="0">
              <a:latin typeface="Arial" panose="020B0604020202020204" pitchFamily="34" charset="0"/>
              <a:cs typeface="Arial" panose="020B0604020202020204" pitchFamily="34" charset="0"/>
            </a:endParaRPr>
          </a:p>
          <a:p>
            <a:r>
              <a:rPr lang="en-IN" sz="2400" dirty="0" smtClean="0">
                <a:latin typeface="Arial" panose="020B0604020202020204" pitchFamily="34" charset="0"/>
                <a:cs typeface="Arial" panose="020B0604020202020204" pitchFamily="34" charset="0"/>
              </a:rPr>
              <a:t>The prevalence of BK </a:t>
            </a:r>
            <a:r>
              <a:rPr lang="en-IN" sz="2400" dirty="0" err="1" smtClean="0">
                <a:latin typeface="Arial" panose="020B0604020202020204" pitchFamily="34" charset="0"/>
                <a:cs typeface="Arial" panose="020B0604020202020204" pitchFamily="34" charset="0"/>
              </a:rPr>
              <a:t>viruria</a:t>
            </a:r>
            <a:r>
              <a:rPr lang="en-IN" sz="2400" dirty="0" smtClean="0">
                <a:latin typeface="Arial" panose="020B0604020202020204" pitchFamily="34" charset="0"/>
                <a:cs typeface="Arial" panose="020B0604020202020204" pitchFamily="34" charset="0"/>
              </a:rPr>
              <a:t>, </a:t>
            </a:r>
            <a:r>
              <a:rPr lang="en-IN" sz="2400" dirty="0" err="1" smtClean="0">
                <a:latin typeface="Arial" panose="020B0604020202020204" pitchFamily="34" charset="0"/>
                <a:cs typeface="Arial" panose="020B0604020202020204" pitchFamily="34" charset="0"/>
              </a:rPr>
              <a:t>viremia</a:t>
            </a:r>
            <a:r>
              <a:rPr lang="en-IN" sz="2400" dirty="0" smtClean="0">
                <a:latin typeface="Arial" panose="020B0604020202020204" pitchFamily="34" charset="0"/>
                <a:cs typeface="Arial" panose="020B0604020202020204" pitchFamily="34" charset="0"/>
              </a:rPr>
              <a:t>, and nephritis after renal </a:t>
            </a:r>
            <a:r>
              <a:rPr lang="en-IN" sz="2400" dirty="0" err="1" smtClean="0">
                <a:latin typeface="Arial" panose="020B0604020202020204" pitchFamily="34" charset="0"/>
                <a:cs typeface="Arial" panose="020B0604020202020204" pitchFamily="34" charset="0"/>
              </a:rPr>
              <a:t>Tx</a:t>
            </a:r>
            <a:r>
              <a:rPr lang="en-IN" sz="2400" dirty="0" smtClean="0">
                <a:latin typeface="Arial" panose="020B0604020202020204" pitchFamily="34" charset="0"/>
                <a:cs typeface="Arial" panose="020B0604020202020204" pitchFamily="34" charset="0"/>
              </a:rPr>
              <a:t> has been estimated at 30, 13, and 8%, respectively.</a:t>
            </a:r>
            <a:endParaRPr lang="en-I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0311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229600" cy="475488"/>
          </a:xfrm>
        </p:spPr>
        <p:txBody>
          <a:bodyPr>
            <a:normAutofit fontScale="90000"/>
          </a:bodyPr>
          <a:lstStyle/>
          <a:p>
            <a:pPr algn="l"/>
            <a:r>
              <a:rPr lang="en-US" sz="3600" dirty="0" smtClean="0"/>
              <a:t>Epidemiology of BKV infection</a:t>
            </a:r>
            <a:endParaRPr lang="en-IN" sz="3600" dirty="0"/>
          </a:p>
        </p:txBody>
      </p:sp>
      <p:sp>
        <p:nvSpPr>
          <p:cNvPr id="3" name="Content Placeholder 2"/>
          <p:cNvSpPr>
            <a:spLocks noGrp="1"/>
          </p:cNvSpPr>
          <p:nvPr>
            <p:ph idx="1"/>
          </p:nvPr>
        </p:nvSpPr>
        <p:spPr/>
        <p:txBody>
          <a:bodyPr>
            <a:noAutofit/>
          </a:bodyPr>
          <a:lstStyle/>
          <a:p>
            <a:r>
              <a:rPr lang="en-US" sz="2400" dirty="0" smtClean="0">
                <a:latin typeface="Arial" panose="020B0604020202020204" pitchFamily="34" charset="0"/>
                <a:cs typeface="Arial" panose="020B0604020202020204" pitchFamily="34" charset="0"/>
              </a:rPr>
              <a:t>BKVN is also seen in other Solid Organ Transplants but at a much lower rate. It also has been observed in patients with HIV infection, other immunodeficiency states and rarely also in SLE.</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Primary Infection occurs in early life when it is either asymptomatic or with mild URTI. </a:t>
            </a:r>
            <a:r>
              <a:rPr lang="en-IN" sz="2400" dirty="0" smtClean="0">
                <a:latin typeface="Arial" panose="020B0604020202020204" pitchFamily="34" charset="0"/>
                <a:cs typeface="Arial" panose="020B0604020202020204" pitchFamily="34" charset="0"/>
              </a:rPr>
              <a:t>Thereafter BKV largely persists in the kidneys and urinary tract in a latent form.</a:t>
            </a:r>
            <a:r>
              <a:rPr lang="en-US" sz="2400" dirty="0" smtClean="0">
                <a:latin typeface="Arial" panose="020B0604020202020204" pitchFamily="34" charset="0"/>
                <a:cs typeface="Arial" panose="020B0604020202020204" pitchFamily="34" charset="0"/>
              </a:rPr>
              <a:t> </a:t>
            </a:r>
          </a:p>
          <a:p>
            <a:pPr>
              <a:buNone/>
            </a:pP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The principal routes of transmission are </a:t>
            </a:r>
            <a:r>
              <a:rPr lang="en-IN" sz="2400" dirty="0" err="1" smtClean="0">
                <a:latin typeface="Arial" panose="020B0604020202020204" pitchFamily="34" charset="0"/>
                <a:cs typeface="Arial" panose="020B0604020202020204" pitchFamily="34" charset="0"/>
              </a:rPr>
              <a:t>fecal</a:t>
            </a:r>
            <a:r>
              <a:rPr lang="en-IN" sz="2400" dirty="0" smtClean="0">
                <a:latin typeface="Arial" panose="020B0604020202020204" pitchFamily="34" charset="0"/>
                <a:cs typeface="Arial" panose="020B0604020202020204" pitchFamily="34" charset="0"/>
              </a:rPr>
              <a:t>-oral, respiratory, </a:t>
            </a:r>
            <a:r>
              <a:rPr lang="en-IN" sz="2400" dirty="0" err="1" smtClean="0">
                <a:latin typeface="Arial" panose="020B0604020202020204" pitchFamily="34" charset="0"/>
                <a:cs typeface="Arial" panose="020B0604020202020204" pitchFamily="34" charset="0"/>
              </a:rPr>
              <a:t>transplacental</a:t>
            </a:r>
            <a:r>
              <a:rPr lang="en-IN" sz="2400" dirty="0" smtClean="0">
                <a:latin typeface="Arial" panose="020B0604020202020204" pitchFamily="34" charset="0"/>
                <a:cs typeface="Arial" panose="020B0604020202020204" pitchFamily="34" charset="0"/>
              </a:rPr>
              <a:t>, or from donor tissue.</a:t>
            </a:r>
            <a:endParaRPr lang="en-US" sz="2400" dirty="0" smtClean="0">
              <a:latin typeface="Arial" panose="020B0604020202020204" pitchFamily="34" charset="0"/>
              <a:cs typeface="Arial" panose="020B0604020202020204" pitchFamily="34" charset="0"/>
            </a:endParaRPr>
          </a:p>
          <a:p>
            <a:endParaRPr lang="en-IN" sz="2500" dirty="0"/>
          </a:p>
        </p:txBody>
      </p:sp>
    </p:spTree>
    <p:extLst>
      <p:ext uri="{BB962C8B-B14F-4D97-AF65-F5344CB8AC3E}">
        <p14:creationId xmlns:p14="http://schemas.microsoft.com/office/powerpoint/2010/main" val="2395130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153400" cy="551688"/>
          </a:xfrm>
        </p:spPr>
        <p:txBody>
          <a:bodyPr>
            <a:normAutofit fontScale="90000"/>
          </a:bodyPr>
          <a:lstStyle/>
          <a:p>
            <a:pPr algn="l"/>
            <a:r>
              <a:rPr lang="en-US" sz="4000" dirty="0" smtClean="0"/>
              <a:t>Source of infection</a:t>
            </a:r>
            <a:endParaRPr lang="en-IN" sz="4000" dirty="0"/>
          </a:p>
        </p:txBody>
      </p:sp>
      <p:sp>
        <p:nvSpPr>
          <p:cNvPr id="3" name="Content Placeholder 2"/>
          <p:cNvSpPr>
            <a:spLocks noGrp="1"/>
          </p:cNvSpPr>
          <p:nvPr>
            <p:ph idx="1"/>
          </p:nvPr>
        </p:nvSpPr>
        <p:spPr>
          <a:xfrm>
            <a:off x="467544" y="2060848"/>
            <a:ext cx="8229600" cy="2736304"/>
          </a:xfrm>
          <a:noFill/>
        </p:spPr>
        <p:txBody>
          <a:bodyPr>
            <a:normAutofit/>
          </a:bodyPr>
          <a:lstStyle/>
          <a:p>
            <a:pPr>
              <a:buNone/>
            </a:pPr>
            <a:endParaRPr lang="en-US" sz="2700" dirty="0" smtClean="0"/>
          </a:p>
          <a:p>
            <a:pPr>
              <a:buNone/>
            </a:pPr>
            <a:r>
              <a:rPr lang="en-US" sz="2700" dirty="0" smtClean="0">
                <a:latin typeface="Arial" panose="020B0604020202020204" pitchFamily="34" charset="0"/>
                <a:cs typeface="Arial" panose="020B0604020202020204" pitchFamily="34" charset="0"/>
              </a:rPr>
              <a:t>Two proposed hypotheses:</a:t>
            </a:r>
          </a:p>
          <a:p>
            <a:pPr marL="514350" indent="-514350">
              <a:buFont typeface="+mj-lt"/>
              <a:buAutoNum type="arabicPeriod"/>
            </a:pPr>
            <a:r>
              <a:rPr lang="en-US" sz="2700" dirty="0" smtClean="0">
                <a:latin typeface="Arial" panose="020B0604020202020204" pitchFamily="34" charset="0"/>
                <a:cs typeface="Arial" panose="020B0604020202020204" pitchFamily="34" charset="0"/>
              </a:rPr>
              <a:t>Transmission occurs through the donor kidney.</a:t>
            </a:r>
          </a:p>
          <a:p>
            <a:pPr marL="514350" indent="-514350">
              <a:buFont typeface="+mj-lt"/>
              <a:buAutoNum type="arabicPeriod"/>
            </a:pPr>
            <a:r>
              <a:rPr lang="en-IN" sz="2700" dirty="0" smtClean="0">
                <a:latin typeface="Arial" panose="020B0604020202020204" pitchFamily="34" charset="0"/>
                <a:cs typeface="Arial" panose="020B0604020202020204" pitchFamily="34" charset="0"/>
              </a:rPr>
              <a:t>Reactivation in the recipient renal epithelium after transplantation.</a:t>
            </a:r>
            <a:endParaRPr lang="en-IN"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7110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077200" cy="704088"/>
          </a:xfrm>
        </p:spPr>
        <p:txBody>
          <a:bodyPr>
            <a:normAutofit/>
          </a:bodyPr>
          <a:lstStyle/>
          <a:p>
            <a:pPr algn="l"/>
            <a:r>
              <a:rPr lang="en-US" sz="3600" dirty="0" err="1" smtClean="0"/>
              <a:t>Humoral</a:t>
            </a:r>
            <a:r>
              <a:rPr lang="en-US" sz="3600" dirty="0" smtClean="0"/>
              <a:t> immunity</a:t>
            </a:r>
            <a:endParaRPr lang="en-IN" sz="3600" dirty="0"/>
          </a:p>
        </p:txBody>
      </p:sp>
      <p:sp>
        <p:nvSpPr>
          <p:cNvPr id="3" name="Content Placeholder 2"/>
          <p:cNvSpPr>
            <a:spLocks noGrp="1"/>
          </p:cNvSpPr>
          <p:nvPr>
            <p:ph idx="1"/>
          </p:nvPr>
        </p:nvSpPr>
        <p:spPr>
          <a:xfrm>
            <a:off x="381000" y="2057400"/>
            <a:ext cx="8229600" cy="4389120"/>
          </a:xfrm>
        </p:spPr>
        <p:txBody>
          <a:bodyPr>
            <a:normAutofit/>
          </a:bodyPr>
          <a:lstStyle/>
          <a:p>
            <a:r>
              <a:rPr lang="en-IN" sz="2400" dirty="0" smtClean="0">
                <a:latin typeface="Arial" panose="020B0604020202020204" pitchFamily="34" charset="0"/>
                <a:cs typeface="Arial" panose="020B0604020202020204" pitchFamily="34" charset="0"/>
              </a:rPr>
              <a:t>BKV-specific antibodies provide </a:t>
            </a:r>
            <a:r>
              <a:rPr lang="en-IN" sz="2400" i="1" u="sng" dirty="0" smtClean="0">
                <a:latin typeface="Arial" panose="020B0604020202020204" pitchFamily="34" charset="0"/>
                <a:cs typeface="Arial" panose="020B0604020202020204" pitchFamily="34" charset="0"/>
              </a:rPr>
              <a:t>incomplete protection </a:t>
            </a:r>
            <a:r>
              <a:rPr lang="en-IN" sz="2400" dirty="0" smtClean="0">
                <a:latin typeface="Arial" panose="020B0604020202020204" pitchFamily="34" charset="0"/>
                <a:cs typeface="Arial" panose="020B0604020202020204" pitchFamily="34" charset="0"/>
              </a:rPr>
              <a:t>against BKVAN for patients after kidney transplantation.</a:t>
            </a:r>
          </a:p>
          <a:p>
            <a:pPr marL="0" indent="0">
              <a:buNone/>
            </a:pPr>
            <a:r>
              <a:rPr lang="en-IN" sz="2400" dirty="0" smtClean="0">
                <a:latin typeface="Arial" panose="020B0604020202020204" pitchFamily="34" charset="0"/>
                <a:cs typeface="Arial" panose="020B0604020202020204" pitchFamily="34" charset="0"/>
              </a:rPr>
              <a:t> </a:t>
            </a:r>
          </a:p>
          <a:p>
            <a:r>
              <a:rPr lang="en-IN" sz="2400" dirty="0" smtClean="0">
                <a:latin typeface="Arial" panose="020B0604020202020204" pitchFamily="34" charset="0"/>
                <a:cs typeface="Arial" panose="020B0604020202020204" pitchFamily="34" charset="0"/>
              </a:rPr>
              <a:t>However, they </a:t>
            </a:r>
            <a:r>
              <a:rPr lang="en-IN" sz="2400" i="1" u="sng" dirty="0" smtClean="0">
                <a:latin typeface="Arial" panose="020B0604020202020204" pitchFamily="34" charset="0"/>
                <a:cs typeface="Arial" panose="020B0604020202020204" pitchFamily="34" charset="0"/>
              </a:rPr>
              <a:t>may attenuate the severity </a:t>
            </a:r>
            <a:r>
              <a:rPr lang="en-IN" sz="2400" dirty="0" smtClean="0">
                <a:latin typeface="Arial" panose="020B0604020202020204" pitchFamily="34" charset="0"/>
                <a:cs typeface="Arial" panose="020B0604020202020204" pitchFamily="34" charset="0"/>
              </a:rPr>
              <a:t>of BKV infection and its clinical manifestations.</a:t>
            </a:r>
          </a:p>
          <a:p>
            <a:pPr marL="0" indent="0">
              <a:buNone/>
            </a:pPr>
            <a:r>
              <a:rPr lang="en-IN" sz="2400" dirty="0" smtClean="0">
                <a:latin typeface="Arial" panose="020B0604020202020204" pitchFamily="34" charset="0"/>
                <a:cs typeface="Arial" panose="020B0604020202020204" pitchFamily="34" charset="0"/>
              </a:rPr>
              <a:t> </a:t>
            </a:r>
          </a:p>
          <a:p>
            <a:r>
              <a:rPr lang="en-IN" sz="2400" dirty="0" smtClean="0">
                <a:latin typeface="Arial" panose="020B0604020202020204" pitchFamily="34" charset="0"/>
                <a:cs typeface="Arial" panose="020B0604020202020204" pitchFamily="34" charset="0"/>
              </a:rPr>
              <a:t>In addition, evaluation of BKV-specific antibody </a:t>
            </a:r>
            <a:r>
              <a:rPr lang="en-IN" sz="2400" dirty="0" err="1" smtClean="0">
                <a:latin typeface="Arial" panose="020B0604020202020204" pitchFamily="34" charset="0"/>
                <a:cs typeface="Arial" panose="020B0604020202020204" pitchFamily="34" charset="0"/>
              </a:rPr>
              <a:t>titers</a:t>
            </a:r>
            <a:r>
              <a:rPr lang="en-IN" sz="2400" dirty="0" smtClean="0">
                <a:latin typeface="Arial" panose="020B0604020202020204" pitchFamily="34" charset="0"/>
                <a:cs typeface="Arial" panose="020B0604020202020204" pitchFamily="34" charset="0"/>
              </a:rPr>
              <a:t> can provide information on the </a:t>
            </a:r>
            <a:r>
              <a:rPr lang="en-IN" sz="2400" i="1" u="sng" dirty="0" smtClean="0">
                <a:latin typeface="Arial" panose="020B0604020202020204" pitchFamily="34" charset="0"/>
                <a:cs typeface="Arial" panose="020B0604020202020204" pitchFamily="34" charset="0"/>
              </a:rPr>
              <a:t>severity</a:t>
            </a:r>
            <a:r>
              <a:rPr lang="en-IN" sz="2400" dirty="0" smtClean="0">
                <a:latin typeface="Arial" panose="020B0604020202020204" pitchFamily="34" charset="0"/>
                <a:cs typeface="Arial" panose="020B0604020202020204" pitchFamily="34" charset="0"/>
              </a:rPr>
              <a:t> of past or current BKV infections and on </a:t>
            </a:r>
            <a:r>
              <a:rPr lang="en-IN" sz="2400" i="1" u="sng" dirty="0" smtClean="0">
                <a:latin typeface="Arial" panose="020B0604020202020204" pitchFamily="34" charset="0"/>
                <a:cs typeface="Arial" panose="020B0604020202020204" pitchFamily="34" charset="0"/>
              </a:rPr>
              <a:t>prognosis.</a:t>
            </a:r>
            <a:endParaRPr lang="en-IN" sz="2700"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5665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3074" name="Picture 2"/>
          <p:cNvPicPr>
            <a:picLocks noGrp="1" noChangeAspect="1" noChangeArrowheads="1"/>
          </p:cNvPicPr>
          <p:nvPr>
            <p:ph idx="1"/>
          </p:nvPr>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
        <p:nvSpPr>
          <p:cNvPr id="5" name="Rectangle 4"/>
          <p:cNvSpPr/>
          <p:nvPr/>
        </p:nvSpPr>
        <p:spPr>
          <a:xfrm>
            <a:off x="7596336" y="6021288"/>
            <a:ext cx="914400"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05272" y="5877272"/>
            <a:ext cx="91440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221130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53400" cy="1143000"/>
          </a:xfrm>
        </p:spPr>
        <p:txBody>
          <a:bodyPr>
            <a:normAutofit/>
          </a:bodyPr>
          <a:lstStyle/>
          <a:p>
            <a:r>
              <a:rPr lang="en-US" sz="4000" dirty="0" smtClean="0"/>
              <a:t>Background</a:t>
            </a:r>
            <a:endParaRPr lang="en-US" sz="4000" dirty="0"/>
          </a:p>
        </p:txBody>
      </p:sp>
      <p:sp>
        <p:nvSpPr>
          <p:cNvPr id="3" name="Content Placeholder 2"/>
          <p:cNvSpPr>
            <a:spLocks noGrp="1"/>
          </p:cNvSpPr>
          <p:nvPr>
            <p:ph idx="1"/>
          </p:nvPr>
        </p:nvSpPr>
        <p:spPr>
          <a:xfrm>
            <a:off x="457200" y="1828800"/>
            <a:ext cx="8229600" cy="4724400"/>
          </a:xfrm>
        </p:spPr>
        <p:txBody>
          <a:bodyPr>
            <a:noAutofit/>
          </a:bodyPr>
          <a:lstStyle/>
          <a:p>
            <a:r>
              <a:rPr lang="en-US" sz="2200" dirty="0">
                <a:latin typeface="Arial" panose="020B0604020202020204" pitchFamily="34" charset="0"/>
                <a:cs typeface="Arial" panose="020B0604020202020204" pitchFamily="34" charset="0"/>
              </a:rPr>
              <a:t>L</a:t>
            </a:r>
            <a:r>
              <a:rPr lang="en-US" sz="2200" dirty="0" smtClean="0">
                <a:latin typeface="Arial" panose="020B0604020202020204" pitchFamily="34" charset="0"/>
                <a:cs typeface="Arial" panose="020B0604020202020204" pitchFamily="34" charset="0"/>
              </a:rPr>
              <a:t>ower urinary tract symptoms include dysuria, frequency, hematuria, and hemorrhage.</a:t>
            </a:r>
          </a:p>
          <a:p>
            <a:r>
              <a:rPr lang="en-US" sz="2200" dirty="0" smtClean="0">
                <a:effectLst/>
                <a:latin typeface="Arial" panose="020B0604020202020204" pitchFamily="34" charset="0"/>
                <a:cs typeface="Arial" panose="020B0604020202020204" pitchFamily="34" charset="0"/>
              </a:rPr>
              <a:t>Hemorrhagic cystitis results from damage to the bladder's transitional epithelium and blood vessels; characterized by nonspecific findings of intense inflammatory infiltrates, chronic inflammation, and fibrosis</a:t>
            </a:r>
          </a:p>
          <a:p>
            <a:r>
              <a:rPr lang="en-US" sz="2200" dirty="0" smtClean="0">
                <a:effectLst/>
                <a:latin typeface="Arial" panose="020B0604020202020204" pitchFamily="34" charset="0"/>
                <a:cs typeface="Arial" panose="020B0604020202020204" pitchFamily="34" charset="0"/>
              </a:rPr>
              <a:t>Hemorrhagic cystitis has both infectious and noninfectious causes</a:t>
            </a:r>
          </a:p>
          <a:p>
            <a:r>
              <a:rPr lang="en-US" sz="2200" dirty="0">
                <a:latin typeface="Arial" panose="020B0604020202020204" pitchFamily="34" charset="0"/>
                <a:cs typeface="Arial" panose="020B0604020202020204" pitchFamily="34" charset="0"/>
              </a:rPr>
              <a:t>T</a:t>
            </a:r>
            <a:r>
              <a:rPr lang="en-US" sz="2200" dirty="0" smtClean="0">
                <a:effectLst/>
                <a:latin typeface="Arial" panose="020B0604020202020204" pitchFamily="34" charset="0"/>
                <a:cs typeface="Arial" panose="020B0604020202020204" pitchFamily="34" charset="0"/>
              </a:rPr>
              <a:t>his condition most commonly develops as a complication of pelvic radiation or from toxicity related to the use of certain chemotherapeutic drugs (ex. cyclophosphamide, </a:t>
            </a:r>
            <a:r>
              <a:rPr lang="en-US" sz="2200" dirty="0" err="1" smtClean="0">
                <a:effectLst/>
                <a:latin typeface="Arial" panose="020B0604020202020204" pitchFamily="34" charset="0"/>
                <a:cs typeface="Arial" panose="020B0604020202020204" pitchFamily="34" charset="0"/>
              </a:rPr>
              <a:t>ifosfamide</a:t>
            </a:r>
            <a:r>
              <a:rPr lang="en-US" sz="2200" dirty="0" smtClean="0">
                <a:effectLst/>
                <a:latin typeface="Arial" panose="020B0604020202020204" pitchFamily="34" charset="0"/>
                <a:cs typeface="Arial" panose="020B0604020202020204" pitchFamily="34" charset="0"/>
              </a:rPr>
              <a:t>)</a:t>
            </a:r>
          </a:p>
          <a:p>
            <a:pPr marL="0" indent="0">
              <a:buNone/>
            </a:pPr>
            <a:endParaRPr lang="en-US" sz="2000" dirty="0"/>
          </a:p>
        </p:txBody>
      </p:sp>
    </p:spTree>
    <p:extLst>
      <p:ext uri="{BB962C8B-B14F-4D97-AF65-F5344CB8AC3E}">
        <p14:creationId xmlns:p14="http://schemas.microsoft.com/office/powerpoint/2010/main" val="1122135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1098848"/>
          </a:xfrm>
        </p:spPr>
        <p:txBody>
          <a:bodyPr>
            <a:noAutofit/>
          </a:bodyPr>
          <a:lstStyle/>
          <a:p>
            <a:pPr algn="l"/>
            <a:r>
              <a:rPr lang="en-US" sz="3200" dirty="0" smtClean="0"/>
              <a:t>Immunology of BKVN: </a:t>
            </a:r>
            <a:br>
              <a:rPr lang="en-US" sz="3200" dirty="0" smtClean="0"/>
            </a:br>
            <a:r>
              <a:rPr lang="en-US" sz="3200" dirty="0" smtClean="0"/>
              <a:t>Cellular immunity</a:t>
            </a:r>
            <a:endParaRPr lang="en-IN" sz="3200" dirty="0"/>
          </a:p>
        </p:txBody>
      </p:sp>
      <p:pic>
        <p:nvPicPr>
          <p:cNvPr id="2050" name="Picture 2"/>
          <p:cNvPicPr>
            <a:picLocks noGrp="1" noChangeAspect="1" noChangeArrowheads="1"/>
          </p:cNvPicPr>
          <p:nvPr>
            <p:ph idx="1"/>
          </p:nvPr>
        </p:nvPicPr>
        <p:blipFill>
          <a:blip r:embed="rId2" cstate="print"/>
          <a:stretch>
            <a:fillRect/>
          </a:stretch>
        </p:blipFill>
        <p:spPr bwMode="auto">
          <a:xfrm>
            <a:off x="1981200" y="1935163"/>
            <a:ext cx="5070733" cy="4922837"/>
          </a:xfrm>
          <a:prstGeom prst="rect">
            <a:avLst/>
          </a:prstGeom>
          <a:noFill/>
          <a:ln w="9525">
            <a:noFill/>
            <a:miter lim="800000"/>
            <a:headEnd/>
            <a:tailEnd/>
          </a:ln>
        </p:spPr>
      </p:pic>
    </p:spTree>
    <p:extLst>
      <p:ext uri="{BB962C8B-B14F-4D97-AF65-F5344CB8AC3E}">
        <p14:creationId xmlns:p14="http://schemas.microsoft.com/office/powerpoint/2010/main" val="1539329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457200"/>
          </a:xfrm>
        </p:spPr>
        <p:txBody>
          <a:bodyPr>
            <a:noAutofit/>
          </a:bodyPr>
          <a:lstStyle/>
          <a:p>
            <a:pPr algn="l"/>
            <a:r>
              <a:rPr lang="en-US" sz="3200" dirty="0" smtClean="0">
                <a:latin typeface="Arial" panose="020B0604020202020204" pitchFamily="34" charset="0"/>
                <a:cs typeface="Arial" panose="020B0604020202020204" pitchFamily="34" charset="0"/>
              </a:rPr>
              <a:t>Role of Immunosuppressive medications</a:t>
            </a:r>
            <a:endParaRPr lang="en-IN"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6400"/>
            <a:ext cx="8229600" cy="4953000"/>
          </a:xfrm>
        </p:spPr>
        <p:txBody>
          <a:bodyPr>
            <a:noAutofit/>
          </a:bodyPr>
          <a:lstStyle/>
          <a:p>
            <a:r>
              <a:rPr lang="en-US" sz="2400" dirty="0" smtClean="0">
                <a:latin typeface="Arial" panose="020B0604020202020204" pitchFamily="34" charset="0"/>
                <a:cs typeface="Arial" panose="020B0604020202020204" pitchFamily="34" charset="0"/>
              </a:rPr>
              <a:t>Prior to 1995; when </a:t>
            </a:r>
            <a:r>
              <a:rPr lang="en-US" sz="2400" dirty="0" err="1">
                <a:latin typeface="Arial" panose="020B0604020202020204" pitchFamily="34" charset="0"/>
                <a:cs typeface="Arial" panose="020B0604020202020204" pitchFamily="34" charset="0"/>
              </a:rPr>
              <a:t>tacrolimus</a:t>
            </a:r>
            <a:r>
              <a:rPr lang="en-US" sz="2400" dirty="0">
                <a:latin typeface="Arial" panose="020B0604020202020204" pitchFamily="34" charset="0"/>
                <a:cs typeface="Arial" panose="020B0604020202020204" pitchFamily="34" charset="0"/>
              </a:rPr>
              <a:t> and </a:t>
            </a:r>
            <a:r>
              <a:rPr lang="en-US" sz="2400" dirty="0" err="1">
                <a:latin typeface="Arial" panose="020B0604020202020204" pitchFamily="34" charset="0"/>
                <a:cs typeface="Arial" panose="020B0604020202020204" pitchFamily="34" charset="0"/>
              </a:rPr>
              <a:t>mycophenolate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mofetil</a:t>
            </a:r>
            <a:r>
              <a:rPr lang="en-US" sz="2400" dirty="0">
                <a:latin typeface="Arial" panose="020B0604020202020204" pitchFamily="34" charset="0"/>
                <a:cs typeface="Arial" panose="020B0604020202020204" pitchFamily="34" charset="0"/>
              </a:rPr>
              <a:t> (MMF</a:t>
            </a:r>
            <a:r>
              <a:rPr lang="en-US" sz="2400" dirty="0" smtClean="0">
                <a:latin typeface="Arial" panose="020B0604020202020204" pitchFamily="34" charset="0"/>
                <a:cs typeface="Arial" panose="020B0604020202020204" pitchFamily="34" charset="0"/>
              </a:rPr>
              <a:t>) were introduced, BKVAN was a rare entity.</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Reduction or pre-emptive withdrawal of immunosuppressive medication was associated with </a:t>
            </a:r>
            <a:r>
              <a:rPr lang="en-US" sz="2400" dirty="0" smtClean="0">
                <a:latin typeface="Arial" panose="020B0604020202020204" pitchFamily="34" charset="0"/>
                <a:cs typeface="Arial" panose="020B0604020202020204" pitchFamily="34" charset="0"/>
              </a:rPr>
              <a:t> BKV </a:t>
            </a:r>
            <a:r>
              <a:rPr lang="en-US" sz="2400" dirty="0" smtClean="0">
                <a:latin typeface="Arial" panose="020B0604020202020204" pitchFamily="34" charset="0"/>
                <a:cs typeface="Arial" panose="020B0604020202020204" pitchFamily="34" charset="0"/>
              </a:rPr>
              <a:t>clearance.</a:t>
            </a:r>
          </a:p>
          <a:p>
            <a:endParaRPr lang="en-US" sz="2400" dirty="0" smtClean="0">
              <a:latin typeface="Arial" panose="020B0604020202020204" pitchFamily="34" charset="0"/>
              <a:cs typeface="Arial" panose="020B0604020202020204" pitchFamily="34" charset="0"/>
            </a:endParaRPr>
          </a:p>
          <a:p>
            <a:r>
              <a:rPr lang="en-IN" sz="2400" dirty="0" smtClean="0">
                <a:latin typeface="Arial" panose="020B0604020202020204" pitchFamily="34" charset="0"/>
                <a:cs typeface="Arial" panose="020B0604020202020204" pitchFamily="34" charset="0"/>
              </a:rPr>
              <a:t>The occurrence of BKVN is not due to specific immunosuppressive agents, but may be related to the overall degree of </a:t>
            </a:r>
            <a:r>
              <a:rPr lang="en-IN" sz="2400" dirty="0" err="1" smtClean="0">
                <a:latin typeface="Arial" panose="020B0604020202020204" pitchFamily="34" charset="0"/>
                <a:cs typeface="Arial" panose="020B0604020202020204" pitchFamily="34" charset="0"/>
              </a:rPr>
              <a:t>immunosuppression</a:t>
            </a:r>
            <a:r>
              <a:rPr lang="en-IN" sz="24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01799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627888"/>
          </a:xfrm>
        </p:spPr>
        <p:txBody>
          <a:bodyPr>
            <a:normAutofit fontScale="90000"/>
          </a:bodyPr>
          <a:lstStyle/>
          <a:p>
            <a:pPr algn="l"/>
            <a:r>
              <a:rPr lang="en-US" sz="4100" dirty="0" smtClean="0"/>
              <a:t>Other factors in pathogenesis</a:t>
            </a:r>
            <a:endParaRPr lang="en-IN" sz="4100" dirty="0"/>
          </a:p>
        </p:txBody>
      </p:sp>
      <p:sp>
        <p:nvSpPr>
          <p:cNvPr id="3" name="Content Placeholder 2"/>
          <p:cNvSpPr>
            <a:spLocks noGrp="1"/>
          </p:cNvSpPr>
          <p:nvPr>
            <p:ph idx="1"/>
          </p:nvPr>
        </p:nvSpPr>
        <p:spPr/>
        <p:txBody>
          <a:bodyPr>
            <a:normAutofit/>
          </a:bodyPr>
          <a:lstStyle/>
          <a:p>
            <a:r>
              <a:rPr lang="en-US" sz="2400" i="1" u="sng" dirty="0" smtClean="0">
                <a:latin typeface="Arial" panose="020B0604020202020204" pitchFamily="34" charset="0"/>
                <a:cs typeface="Arial" panose="020B0604020202020204" pitchFamily="34" charset="0"/>
              </a:rPr>
              <a:t>Tropism</a:t>
            </a:r>
            <a:r>
              <a:rPr lang="en-US" sz="2400" dirty="0" smtClean="0">
                <a:latin typeface="Arial" panose="020B0604020202020204" pitchFamily="34" charset="0"/>
                <a:cs typeface="Arial" panose="020B0604020202020204" pitchFamily="34" charset="0"/>
              </a:rPr>
              <a:t> of the virus for renal tubular cells and their replication in these cells.</a:t>
            </a:r>
          </a:p>
          <a:p>
            <a:endParaRPr lang="en-US" sz="2400" dirty="0" smtClean="0">
              <a:latin typeface="Arial" panose="020B0604020202020204" pitchFamily="34" charset="0"/>
              <a:cs typeface="Arial" panose="020B0604020202020204" pitchFamily="34" charset="0"/>
            </a:endParaRPr>
          </a:p>
          <a:p>
            <a:r>
              <a:rPr lang="en-US" sz="2400" i="1" u="sng" dirty="0" smtClean="0">
                <a:latin typeface="Arial" panose="020B0604020202020204" pitchFamily="34" charset="0"/>
                <a:cs typeface="Arial" panose="020B0604020202020204" pitchFamily="34" charset="0"/>
              </a:rPr>
              <a:t>Higher virulence </a:t>
            </a:r>
            <a:r>
              <a:rPr lang="en-US" sz="2400" dirty="0" smtClean="0">
                <a:latin typeface="Arial" panose="020B0604020202020204" pitchFamily="34" charset="0"/>
                <a:cs typeface="Arial" panose="020B0604020202020204" pitchFamily="34" charset="0"/>
              </a:rPr>
              <a:t>acquired by BKV can contribute.</a:t>
            </a:r>
          </a:p>
          <a:p>
            <a:endParaRPr lang="en-US" sz="2400" dirty="0" smtClean="0">
              <a:latin typeface="Arial" panose="020B0604020202020204" pitchFamily="34" charset="0"/>
              <a:cs typeface="Arial" panose="020B0604020202020204" pitchFamily="34" charset="0"/>
            </a:endParaRPr>
          </a:p>
          <a:p>
            <a:r>
              <a:rPr lang="en-US" sz="2400" i="1" u="sng" dirty="0" smtClean="0">
                <a:latin typeface="Arial" panose="020B0604020202020204" pitchFamily="34" charset="0"/>
                <a:cs typeface="Arial" panose="020B0604020202020204" pitchFamily="34" charset="0"/>
              </a:rPr>
              <a:t>HLA mismatch </a:t>
            </a:r>
            <a:r>
              <a:rPr lang="en-US" sz="2400" dirty="0" smtClean="0">
                <a:latin typeface="Arial" panose="020B0604020202020204" pitchFamily="34" charset="0"/>
                <a:cs typeface="Arial" panose="020B0604020202020204" pitchFamily="34" charset="0"/>
              </a:rPr>
              <a:t>between the donor and recipient.  </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Age &gt;50yrs, male gender and diabetes have also been found to have increased risk.  </a:t>
            </a:r>
          </a:p>
        </p:txBody>
      </p:sp>
    </p:spTree>
    <p:extLst>
      <p:ext uri="{BB962C8B-B14F-4D97-AF65-F5344CB8AC3E}">
        <p14:creationId xmlns:p14="http://schemas.microsoft.com/office/powerpoint/2010/main" val="1334742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19200"/>
            <a:ext cx="8229600" cy="627888"/>
          </a:xfrm>
        </p:spPr>
        <p:txBody>
          <a:bodyPr>
            <a:noAutofit/>
          </a:bodyPr>
          <a:lstStyle/>
          <a:p>
            <a:pPr algn="l"/>
            <a:r>
              <a:rPr lang="en-US" sz="3600" dirty="0" smtClean="0"/>
              <a:t>Clinical Features of BKV infection</a:t>
            </a:r>
            <a:endParaRPr lang="en-IN" sz="3600" dirty="0"/>
          </a:p>
        </p:txBody>
      </p:sp>
      <p:sp>
        <p:nvSpPr>
          <p:cNvPr id="3" name="Content Placeholder 2"/>
          <p:cNvSpPr>
            <a:spLocks noGrp="1"/>
          </p:cNvSpPr>
          <p:nvPr>
            <p:ph idx="1"/>
          </p:nvPr>
        </p:nvSpPr>
        <p:spPr>
          <a:xfrm>
            <a:off x="457200" y="2209800"/>
            <a:ext cx="8229600" cy="4114800"/>
          </a:xfrm>
        </p:spPr>
        <p:txBody>
          <a:bodyPr>
            <a:normAutofit/>
          </a:bodyPr>
          <a:lstStyle/>
          <a:p>
            <a:r>
              <a:rPr lang="en-IN" dirty="0" smtClean="0">
                <a:latin typeface="Arial" panose="020B0604020202020204" pitchFamily="34" charset="0"/>
                <a:cs typeface="Arial" panose="020B0604020202020204" pitchFamily="34" charset="0"/>
              </a:rPr>
              <a:t>Fifty percent of patients who develop BK viremia do so by 3 months after kidney transplantation.</a:t>
            </a:r>
          </a:p>
          <a:p>
            <a:endParaRPr lang="en-IN" dirty="0" smtClean="0">
              <a:latin typeface="Arial" panose="020B0604020202020204" pitchFamily="34" charset="0"/>
              <a:cs typeface="Arial" panose="020B0604020202020204" pitchFamily="34" charset="0"/>
            </a:endParaRPr>
          </a:p>
          <a:p>
            <a:r>
              <a:rPr lang="en-IN" dirty="0" smtClean="0">
                <a:latin typeface="Arial" panose="020B0604020202020204" pitchFamily="34" charset="0"/>
                <a:cs typeface="Arial" panose="020B0604020202020204" pitchFamily="34" charset="0"/>
              </a:rPr>
              <a:t>Ninety-five percent of BKV nephropathy occurs in the first 2 years after kidney transplantation.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24658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475488"/>
          </a:xfrm>
        </p:spPr>
        <p:txBody>
          <a:bodyPr>
            <a:normAutofit fontScale="90000"/>
          </a:bodyPr>
          <a:lstStyle/>
          <a:p>
            <a:pPr algn="l"/>
            <a:r>
              <a:rPr lang="en-US" sz="3600" dirty="0" smtClean="0"/>
              <a:t>Clinical Features of BKV infection</a:t>
            </a:r>
            <a:endParaRPr lang="en-IN" sz="3600" dirty="0"/>
          </a:p>
        </p:txBody>
      </p:sp>
      <p:sp>
        <p:nvSpPr>
          <p:cNvPr id="3" name="Content Placeholder 2"/>
          <p:cNvSpPr>
            <a:spLocks noGrp="1"/>
          </p:cNvSpPr>
          <p:nvPr>
            <p:ph idx="1"/>
          </p:nvPr>
        </p:nvSpPr>
        <p:spPr>
          <a:xfrm>
            <a:off x="457200" y="1600200"/>
            <a:ext cx="8229600" cy="4997152"/>
          </a:xfrm>
        </p:spPr>
        <p:txBody>
          <a:bodyPr>
            <a:normAutofit/>
          </a:bodyPr>
          <a:lstStyle/>
          <a:p>
            <a:r>
              <a:rPr lang="en-IN" sz="2400" dirty="0" smtClean="0">
                <a:latin typeface="Arial" panose="020B0604020202020204" pitchFamily="34" charset="0"/>
                <a:cs typeface="Arial" panose="020B0604020202020204" pitchFamily="34" charset="0"/>
              </a:rPr>
              <a:t>Most renal transplant recipients with BKVN manifest with </a:t>
            </a:r>
            <a:r>
              <a:rPr lang="en-IN" sz="2400" b="1" i="1" u="sng" dirty="0" smtClean="0">
                <a:latin typeface="Arial" panose="020B0604020202020204" pitchFamily="34" charset="0"/>
                <a:cs typeface="Arial" panose="020B0604020202020204" pitchFamily="34" charset="0"/>
              </a:rPr>
              <a:t>renal dysfunction</a:t>
            </a:r>
            <a:r>
              <a:rPr lang="en-IN" sz="2400" dirty="0" smtClean="0">
                <a:latin typeface="Arial" panose="020B0604020202020204" pitchFamily="34" charset="0"/>
                <a:cs typeface="Arial" panose="020B0604020202020204" pitchFamily="34" charset="0"/>
              </a:rPr>
              <a:t>. Progressive renal failure has been reported in approximately 30–60% of cases.</a:t>
            </a:r>
          </a:p>
          <a:p>
            <a:endParaRPr lang="en-IN" sz="2400" dirty="0" smtClean="0">
              <a:latin typeface="Arial" panose="020B0604020202020204" pitchFamily="34" charset="0"/>
              <a:cs typeface="Arial" panose="020B0604020202020204" pitchFamily="34" charset="0"/>
            </a:endParaRPr>
          </a:p>
          <a:p>
            <a:r>
              <a:rPr lang="en-IN" sz="2400" dirty="0" smtClean="0">
                <a:latin typeface="Arial" panose="020B0604020202020204" pitchFamily="34" charset="0"/>
                <a:cs typeface="Arial" panose="020B0604020202020204" pitchFamily="34" charset="0"/>
              </a:rPr>
              <a:t>Occasionally, subjects can also present with </a:t>
            </a:r>
            <a:r>
              <a:rPr lang="en-IN" sz="2400" i="1" u="sng" dirty="0" err="1" smtClean="0">
                <a:latin typeface="Arial" panose="020B0604020202020204" pitchFamily="34" charset="0"/>
                <a:cs typeface="Arial" panose="020B0604020202020204" pitchFamily="34" charset="0"/>
              </a:rPr>
              <a:t>ureteric</a:t>
            </a:r>
            <a:r>
              <a:rPr lang="en-IN" sz="2400" i="1" u="sng" dirty="0" smtClean="0">
                <a:latin typeface="Arial" panose="020B0604020202020204" pitchFamily="34" charset="0"/>
                <a:cs typeface="Arial" panose="020B0604020202020204" pitchFamily="34" charset="0"/>
              </a:rPr>
              <a:t> obstruction</a:t>
            </a:r>
            <a:r>
              <a:rPr lang="en-IN" sz="2400" dirty="0" smtClean="0">
                <a:latin typeface="Arial" panose="020B0604020202020204" pitchFamily="34" charset="0"/>
                <a:cs typeface="Arial" panose="020B0604020202020204" pitchFamily="34" charset="0"/>
              </a:rPr>
              <a:t> and  </a:t>
            </a:r>
            <a:r>
              <a:rPr lang="en-IN" sz="2400" i="1" u="sng" dirty="0" err="1" smtClean="0">
                <a:latin typeface="Arial" panose="020B0604020202020204" pitchFamily="34" charset="0"/>
                <a:cs typeface="Arial" panose="020B0604020202020204" pitchFamily="34" charset="0"/>
              </a:rPr>
              <a:t>hydronephrosis</a:t>
            </a:r>
            <a:r>
              <a:rPr lang="en-IN" sz="2400" dirty="0" smtClean="0">
                <a:latin typeface="Arial" panose="020B0604020202020204" pitchFamily="34" charset="0"/>
                <a:cs typeface="Arial" panose="020B0604020202020204" pitchFamily="34" charset="0"/>
              </a:rPr>
              <a:t>. Cases of cystitis have been reported.</a:t>
            </a:r>
          </a:p>
          <a:p>
            <a:endParaRPr lang="en-IN" sz="2400" dirty="0" smtClean="0">
              <a:latin typeface="Arial" panose="020B0604020202020204" pitchFamily="34" charset="0"/>
              <a:cs typeface="Arial" panose="020B0604020202020204" pitchFamily="34" charset="0"/>
            </a:endParaRPr>
          </a:p>
          <a:p>
            <a:r>
              <a:rPr lang="en-IN" sz="2400" dirty="0" smtClean="0">
                <a:latin typeface="Arial" panose="020B0604020202020204" pitchFamily="34" charset="0"/>
                <a:cs typeface="Arial" panose="020B0604020202020204" pitchFamily="34" charset="0"/>
              </a:rPr>
              <a:t>Routine post-transplant protocol biopsy has also detected BKVN in the absence of serum </a:t>
            </a:r>
            <a:r>
              <a:rPr lang="en-IN" sz="2400" dirty="0" err="1" smtClean="0">
                <a:latin typeface="Arial" panose="020B0604020202020204" pitchFamily="34" charset="0"/>
                <a:cs typeface="Arial" panose="020B0604020202020204" pitchFamily="34" charset="0"/>
              </a:rPr>
              <a:t>creatinine</a:t>
            </a:r>
            <a:r>
              <a:rPr lang="en-IN" sz="2400" dirty="0" smtClean="0">
                <a:latin typeface="Arial" panose="020B0604020202020204" pitchFamily="34" charset="0"/>
                <a:cs typeface="Arial" panose="020B0604020202020204" pitchFamily="34" charset="0"/>
              </a:rPr>
              <a:t> elevation.</a:t>
            </a:r>
          </a:p>
          <a:p>
            <a:endParaRPr lang="en-IN" dirty="0" smtClean="0"/>
          </a:p>
        </p:txBody>
      </p:sp>
    </p:spTree>
    <p:extLst>
      <p:ext uri="{BB962C8B-B14F-4D97-AF65-F5344CB8AC3E}">
        <p14:creationId xmlns:p14="http://schemas.microsoft.com/office/powerpoint/2010/main" val="17023958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5400" dirty="0" smtClean="0">
              <a:latin typeface="+mj-lt"/>
            </a:endParaRPr>
          </a:p>
          <a:p>
            <a:pPr algn="ctr">
              <a:buNone/>
            </a:pPr>
            <a:r>
              <a:rPr lang="en-US" sz="5400" dirty="0" smtClean="0">
                <a:latin typeface="+mj-lt"/>
              </a:rPr>
              <a:t>Diagnosis of BKVAN</a:t>
            </a:r>
            <a:endParaRPr lang="en-IN" sz="5400" dirty="0">
              <a:latin typeface="+mj-lt"/>
            </a:endParaRPr>
          </a:p>
        </p:txBody>
      </p:sp>
    </p:spTree>
    <p:extLst>
      <p:ext uri="{BB962C8B-B14F-4D97-AF65-F5344CB8AC3E}">
        <p14:creationId xmlns:p14="http://schemas.microsoft.com/office/powerpoint/2010/main" val="34320004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70151774"/>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80621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5122" name="Picture 2"/>
          <p:cNvPicPr>
            <a:picLocks noChangeAspect="1" noChangeArrowheads="1"/>
          </p:cNvPicPr>
          <p:nvPr/>
        </p:nvPicPr>
        <p:blipFill>
          <a:blip r:embed="rId2" cstate="print"/>
          <a:srcRect/>
          <a:stretch>
            <a:fillRect/>
          </a:stretch>
        </p:blipFill>
        <p:spPr bwMode="auto">
          <a:xfrm>
            <a:off x="-2959" y="1"/>
            <a:ext cx="9146959" cy="6858000"/>
          </a:xfrm>
          <a:prstGeom prst="rect">
            <a:avLst/>
          </a:prstGeom>
          <a:noFill/>
          <a:ln w="9525">
            <a:noFill/>
            <a:miter lim="800000"/>
            <a:headEnd/>
            <a:tailEnd/>
          </a:ln>
        </p:spPr>
      </p:pic>
    </p:spTree>
    <p:extLst>
      <p:ext uri="{BB962C8B-B14F-4D97-AF65-F5344CB8AC3E}">
        <p14:creationId xmlns:p14="http://schemas.microsoft.com/office/powerpoint/2010/main" val="27478684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153400" cy="551688"/>
          </a:xfrm>
        </p:spPr>
        <p:txBody>
          <a:bodyPr>
            <a:normAutofit fontScale="90000"/>
          </a:bodyPr>
          <a:lstStyle/>
          <a:p>
            <a:pPr algn="l"/>
            <a:r>
              <a:rPr lang="en-US" sz="4000" dirty="0" smtClean="0"/>
              <a:t>Cellular changes due to BKV</a:t>
            </a:r>
            <a:endParaRPr lang="en-IN" sz="4000"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sz="2700" dirty="0" smtClean="0">
                <a:latin typeface="Arial" panose="020B0604020202020204" pitchFamily="34" charset="0"/>
                <a:cs typeface="Arial" panose="020B0604020202020204" pitchFamily="34" charset="0"/>
              </a:rPr>
              <a:t>Enlarged nucleus (“Ground-glass” appearance).</a:t>
            </a:r>
          </a:p>
          <a:p>
            <a:r>
              <a:rPr lang="en-US" sz="2700" dirty="0" smtClean="0">
                <a:latin typeface="Arial" panose="020B0604020202020204" pitchFamily="34" charset="0"/>
                <a:cs typeface="Arial" panose="020B0604020202020204" pitchFamily="34" charset="0"/>
              </a:rPr>
              <a:t>Chromatin </a:t>
            </a:r>
            <a:r>
              <a:rPr lang="en-US" sz="2700" dirty="0" err="1" smtClean="0">
                <a:latin typeface="Arial" panose="020B0604020202020204" pitchFamily="34" charset="0"/>
                <a:cs typeface="Arial" panose="020B0604020202020204" pitchFamily="34" charset="0"/>
              </a:rPr>
              <a:t>margination</a:t>
            </a:r>
            <a:r>
              <a:rPr lang="en-US" sz="2700" dirty="0" smtClean="0">
                <a:latin typeface="Arial" panose="020B0604020202020204" pitchFamily="34" charset="0"/>
                <a:cs typeface="Arial" panose="020B0604020202020204" pitchFamily="34" charset="0"/>
              </a:rPr>
              <a:t>.</a:t>
            </a:r>
          </a:p>
          <a:p>
            <a:r>
              <a:rPr lang="en-US" sz="2700" dirty="0" smtClean="0">
                <a:latin typeface="Arial" panose="020B0604020202020204" pitchFamily="34" charset="0"/>
                <a:cs typeface="Arial" panose="020B0604020202020204" pitchFamily="34" charset="0"/>
              </a:rPr>
              <a:t>Irregular chromatin pattern.</a:t>
            </a:r>
          </a:p>
          <a:p>
            <a:r>
              <a:rPr lang="en-US" sz="2700" dirty="0" smtClean="0">
                <a:latin typeface="Arial" panose="020B0604020202020204" pitchFamily="34" charset="0"/>
                <a:cs typeface="Arial" panose="020B0604020202020204" pitchFamily="34" charset="0"/>
              </a:rPr>
              <a:t>Multiple nuclear inclusion bodies of various shapes and sizes.</a:t>
            </a:r>
          </a:p>
          <a:p>
            <a:r>
              <a:rPr lang="en-US" sz="2700" dirty="0" smtClean="0">
                <a:latin typeface="Arial" panose="020B0604020202020204" pitchFamily="34" charset="0"/>
                <a:cs typeface="Arial" panose="020B0604020202020204" pitchFamily="34" charset="0"/>
              </a:rPr>
              <a:t>Single nuclear inclusion body with a </a:t>
            </a:r>
            <a:r>
              <a:rPr lang="en-US" sz="2700" b="1" dirty="0" smtClean="0">
                <a:latin typeface="Arial" panose="020B0604020202020204" pitchFamily="34" charset="0"/>
                <a:cs typeface="Arial" panose="020B0604020202020204" pitchFamily="34" charset="0"/>
              </a:rPr>
              <a:t>“bird-eye” </a:t>
            </a:r>
            <a:r>
              <a:rPr lang="en-US" sz="2700" dirty="0" smtClean="0">
                <a:latin typeface="Arial" panose="020B0604020202020204" pitchFamily="34" charset="0"/>
                <a:cs typeface="Arial" panose="020B0604020202020204" pitchFamily="34" charset="0"/>
              </a:rPr>
              <a:t>appearance.</a:t>
            </a:r>
          </a:p>
          <a:p>
            <a:r>
              <a:rPr lang="en-US" sz="2700" dirty="0" err="1" smtClean="0">
                <a:latin typeface="Arial" panose="020B0604020202020204" pitchFamily="34" charset="0"/>
                <a:cs typeface="Arial" panose="020B0604020202020204" pitchFamily="34" charset="0"/>
              </a:rPr>
              <a:t>Intracytoplasmic</a:t>
            </a:r>
            <a:r>
              <a:rPr lang="en-US" sz="2700" dirty="0" smtClean="0">
                <a:latin typeface="Arial" panose="020B0604020202020204" pitchFamily="34" charset="0"/>
                <a:cs typeface="Arial" panose="020B0604020202020204" pitchFamily="34" charset="0"/>
              </a:rPr>
              <a:t> vacuoles and vacuolated cytoplasm(rare)</a:t>
            </a:r>
          </a:p>
          <a:p>
            <a:r>
              <a:rPr lang="en-IN" sz="2700" b="1" dirty="0" smtClean="0">
                <a:latin typeface="Arial" panose="020B0604020202020204" pitchFamily="34" charset="0"/>
                <a:cs typeface="Arial" panose="020B0604020202020204" pitchFamily="34" charset="0"/>
              </a:rPr>
              <a:t>Decoy cells </a:t>
            </a:r>
            <a:r>
              <a:rPr lang="en-IN" sz="2700" dirty="0" smtClean="0">
                <a:latin typeface="Arial" panose="020B0604020202020204" pitchFamily="34" charset="0"/>
                <a:cs typeface="Arial" panose="020B0604020202020204" pitchFamily="34" charset="0"/>
              </a:rPr>
              <a:t>are renal tubular or </a:t>
            </a:r>
            <a:r>
              <a:rPr lang="en-IN" sz="2700" dirty="0" err="1" smtClean="0">
                <a:latin typeface="Arial" panose="020B0604020202020204" pitchFamily="34" charset="0"/>
                <a:cs typeface="Arial" panose="020B0604020202020204" pitchFamily="34" charset="0"/>
              </a:rPr>
              <a:t>urothelial</a:t>
            </a:r>
            <a:r>
              <a:rPr lang="en-IN" sz="2700" dirty="0" smtClean="0">
                <a:latin typeface="Arial" panose="020B0604020202020204" pitchFamily="34" charset="0"/>
                <a:cs typeface="Arial" panose="020B0604020202020204" pitchFamily="34" charset="0"/>
              </a:rPr>
              <a:t> cells with </a:t>
            </a:r>
            <a:r>
              <a:rPr lang="en-IN" sz="2700" dirty="0" err="1" smtClean="0">
                <a:latin typeface="Arial" panose="020B0604020202020204" pitchFamily="34" charset="0"/>
                <a:cs typeface="Arial" panose="020B0604020202020204" pitchFamily="34" charset="0"/>
              </a:rPr>
              <a:t>intranuclear</a:t>
            </a:r>
            <a:r>
              <a:rPr lang="en-IN" sz="2700" dirty="0" smtClean="0">
                <a:latin typeface="Arial" panose="020B0604020202020204" pitchFamily="34" charset="0"/>
                <a:cs typeface="Arial" panose="020B0604020202020204" pitchFamily="34" charset="0"/>
              </a:rPr>
              <a:t> BKV-bearing inclusion bodies.</a:t>
            </a:r>
          </a:p>
          <a:p>
            <a:endParaRPr lang="en-US" sz="2700" dirty="0" smtClean="0"/>
          </a:p>
          <a:p>
            <a:endParaRPr lang="en-IN" sz="2700" dirty="0"/>
          </a:p>
        </p:txBody>
      </p:sp>
    </p:spTree>
    <p:extLst>
      <p:ext uri="{BB962C8B-B14F-4D97-AF65-F5344CB8AC3E}">
        <p14:creationId xmlns:p14="http://schemas.microsoft.com/office/powerpoint/2010/main" val="7596659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772400" cy="551688"/>
          </a:xfrm>
        </p:spPr>
        <p:txBody>
          <a:bodyPr>
            <a:normAutofit fontScale="90000"/>
          </a:bodyPr>
          <a:lstStyle/>
          <a:p>
            <a:pPr algn="l"/>
            <a:r>
              <a:rPr lang="en-US" sz="4000" dirty="0" smtClean="0"/>
              <a:t>Urine cytology in BKV infection</a:t>
            </a:r>
            <a:endParaRPr lang="en-IN" sz="4000" dirty="0"/>
          </a:p>
        </p:txBody>
      </p:sp>
      <p:sp>
        <p:nvSpPr>
          <p:cNvPr id="3" name="Content Placeholder 2"/>
          <p:cNvSpPr>
            <a:spLocks noGrp="1"/>
          </p:cNvSpPr>
          <p:nvPr>
            <p:ph idx="1"/>
          </p:nvPr>
        </p:nvSpPr>
        <p:spPr>
          <a:xfrm>
            <a:off x="838200" y="2276873"/>
            <a:ext cx="7858944" cy="2088232"/>
          </a:xfrm>
          <a:noFill/>
        </p:spPr>
        <p:txBody>
          <a:bodyPr>
            <a:normAutofit/>
          </a:bodyPr>
          <a:lstStyle/>
          <a:p>
            <a:pPr>
              <a:buNone/>
            </a:pPr>
            <a:r>
              <a:rPr lang="en-US" sz="2800" dirty="0" smtClean="0">
                <a:latin typeface="Arial" panose="020B0604020202020204" pitchFamily="34" charset="0"/>
                <a:cs typeface="Arial" panose="020B0604020202020204" pitchFamily="34" charset="0"/>
              </a:rPr>
              <a:t>Decoy cells are seen with three methods:</a:t>
            </a:r>
          </a:p>
          <a:p>
            <a:r>
              <a:rPr lang="en-US" sz="2800" dirty="0" err="1" smtClean="0">
                <a:latin typeface="Arial" panose="020B0604020202020204" pitchFamily="34" charset="0"/>
                <a:cs typeface="Arial" panose="020B0604020202020204" pitchFamily="34" charset="0"/>
              </a:rPr>
              <a:t>Papanicolaou</a:t>
            </a:r>
            <a:r>
              <a:rPr lang="en-US" sz="2800" dirty="0" smtClean="0">
                <a:latin typeface="Arial" panose="020B0604020202020204" pitchFamily="34" charset="0"/>
                <a:cs typeface="Arial" panose="020B0604020202020204" pitchFamily="34" charset="0"/>
              </a:rPr>
              <a:t> stains</a:t>
            </a:r>
          </a:p>
          <a:p>
            <a:r>
              <a:rPr lang="en-US" sz="2800" dirty="0" smtClean="0">
                <a:latin typeface="Arial" panose="020B0604020202020204" pitchFamily="34" charset="0"/>
                <a:cs typeface="Arial" panose="020B0604020202020204" pitchFamily="34" charset="0"/>
              </a:rPr>
              <a:t>Electron microscopy</a:t>
            </a:r>
          </a:p>
          <a:p>
            <a:r>
              <a:rPr lang="en-US" sz="2800" dirty="0" smtClean="0">
                <a:latin typeface="Arial" panose="020B0604020202020204" pitchFamily="34" charset="0"/>
                <a:cs typeface="Arial" panose="020B0604020202020204" pitchFamily="34" charset="0"/>
              </a:rPr>
              <a:t>Phase contrast microscopy</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1927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772400" cy="4800600"/>
          </a:xfrm>
        </p:spPr>
        <p:txBody>
          <a:bodyPr/>
          <a:lstStyle/>
          <a:p>
            <a:r>
              <a:rPr lang="en-US" sz="2400" dirty="0">
                <a:latin typeface="Arial" panose="020B0604020202020204" pitchFamily="34" charset="0"/>
                <a:cs typeface="Arial" panose="020B0604020202020204" pitchFamily="34" charset="0"/>
              </a:rPr>
              <a:t>Chemical hemorrhagic cystitis can develop when vaginal products are inadvertently placed in the urethra</a:t>
            </a:r>
          </a:p>
          <a:p>
            <a:r>
              <a:rPr lang="en-US" sz="2400" dirty="0" smtClean="0">
                <a:latin typeface="Arial" panose="020B0604020202020204" pitchFamily="34" charset="0"/>
                <a:cs typeface="Arial" panose="020B0604020202020204" pitchFamily="34" charset="0"/>
              </a:rPr>
              <a:t>Causative </a:t>
            </a:r>
            <a:r>
              <a:rPr lang="en-US" sz="2400" dirty="0">
                <a:latin typeface="Arial" panose="020B0604020202020204" pitchFamily="34" charset="0"/>
                <a:cs typeface="Arial" panose="020B0604020202020204" pitchFamily="34" charset="0"/>
              </a:rPr>
              <a:t>infectious agents for hemorrhagic cystitis include the following</a:t>
            </a:r>
            <a:r>
              <a:rPr lang="en-US" sz="2400" dirty="0" smtClean="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pPr lvl="1"/>
            <a:r>
              <a:rPr lang="it-IT" i="1" dirty="0">
                <a:latin typeface="Arial" panose="020B0604020202020204" pitchFamily="34" charset="0"/>
                <a:cs typeface="Arial" panose="020B0604020202020204" pitchFamily="34" charset="0"/>
              </a:rPr>
              <a:t>Escherichia coli</a:t>
            </a:r>
            <a:endParaRPr lang="it-IT" dirty="0">
              <a:latin typeface="Arial" panose="020B0604020202020204" pitchFamily="34" charset="0"/>
              <a:cs typeface="Arial" panose="020B0604020202020204" pitchFamily="34" charset="0"/>
            </a:endParaRPr>
          </a:p>
          <a:p>
            <a:pPr lvl="1"/>
            <a:r>
              <a:rPr lang="it-IT" dirty="0">
                <a:latin typeface="Arial" panose="020B0604020202020204" pitchFamily="34" charset="0"/>
                <a:cs typeface="Arial" panose="020B0604020202020204" pitchFamily="34" charset="0"/>
              </a:rPr>
              <a:t>Adenoviruses 7, 11, 21, and 35</a:t>
            </a:r>
          </a:p>
          <a:p>
            <a:pPr lvl="1"/>
            <a:r>
              <a:rPr lang="it-IT" dirty="0">
                <a:latin typeface="Arial" panose="020B0604020202020204" pitchFamily="34" charset="0"/>
                <a:cs typeface="Arial" panose="020B0604020202020204" pitchFamily="34" charset="0"/>
              </a:rPr>
              <a:t>Papovavirus: polyoma BK virus</a:t>
            </a:r>
          </a:p>
          <a:p>
            <a:pPr lvl="1"/>
            <a:r>
              <a:rPr lang="it-IT" dirty="0">
                <a:latin typeface="Arial" panose="020B0604020202020204" pitchFamily="34" charset="0"/>
                <a:cs typeface="Arial" panose="020B0604020202020204" pitchFamily="34" charset="0"/>
              </a:rPr>
              <a:t>Cytomegalovirus (CMV)</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25188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7175" name="Picture 7" descr="C:\Users\Vishal\Desktop\2.JPG"/>
          <p:cNvPicPr>
            <a:picLocks noGrp="1" noChangeAspect="1" noChangeArrowheads="1"/>
          </p:cNvPicPr>
          <p:nvPr>
            <p:ph idx="1"/>
          </p:nvPr>
        </p:nvPicPr>
        <p:blipFill>
          <a:blip r:embed="rId2" cstate="print"/>
          <a:srcRect/>
          <a:stretch>
            <a:fillRect/>
          </a:stretch>
        </p:blipFill>
        <p:spPr bwMode="auto">
          <a:xfrm>
            <a:off x="4644008" y="-1"/>
            <a:ext cx="4499992" cy="3192047"/>
          </a:xfrm>
          <a:prstGeom prst="rect">
            <a:avLst/>
          </a:prstGeom>
          <a:noFill/>
        </p:spPr>
      </p:pic>
      <p:pic>
        <p:nvPicPr>
          <p:cNvPr id="7174" name="Picture 6" descr="C:\Users\Vishal\Desktop\1.JPG"/>
          <p:cNvPicPr>
            <a:picLocks noChangeAspect="1" noChangeArrowheads="1"/>
          </p:cNvPicPr>
          <p:nvPr/>
        </p:nvPicPr>
        <p:blipFill>
          <a:blip r:embed="rId3" cstate="print"/>
          <a:srcRect/>
          <a:stretch>
            <a:fillRect/>
          </a:stretch>
        </p:blipFill>
        <p:spPr bwMode="auto">
          <a:xfrm>
            <a:off x="0" y="0"/>
            <a:ext cx="4572000" cy="3140968"/>
          </a:xfrm>
          <a:prstGeom prst="rect">
            <a:avLst/>
          </a:prstGeom>
          <a:noFill/>
        </p:spPr>
      </p:pic>
      <p:pic>
        <p:nvPicPr>
          <p:cNvPr id="7176" name="Picture 8" descr="C:\Users\Vishal\Desktop\em.JPG"/>
          <p:cNvPicPr>
            <a:picLocks noChangeAspect="1" noChangeArrowheads="1"/>
          </p:cNvPicPr>
          <p:nvPr/>
        </p:nvPicPr>
        <p:blipFill>
          <a:blip r:embed="rId4" cstate="print"/>
          <a:srcRect/>
          <a:stretch>
            <a:fillRect/>
          </a:stretch>
        </p:blipFill>
        <p:spPr bwMode="auto">
          <a:xfrm>
            <a:off x="0" y="3227787"/>
            <a:ext cx="4572000" cy="3630213"/>
          </a:xfrm>
          <a:prstGeom prst="rect">
            <a:avLst/>
          </a:prstGeom>
          <a:noFill/>
        </p:spPr>
      </p:pic>
      <p:pic>
        <p:nvPicPr>
          <p:cNvPr id="7177" name="Picture 9" descr="C:\Users\Vishal\Desktop\em2.JPG"/>
          <p:cNvPicPr>
            <a:picLocks noChangeAspect="1" noChangeArrowheads="1"/>
          </p:cNvPicPr>
          <p:nvPr/>
        </p:nvPicPr>
        <p:blipFill>
          <a:blip r:embed="rId5" cstate="print"/>
          <a:srcRect/>
          <a:stretch>
            <a:fillRect/>
          </a:stretch>
        </p:blipFill>
        <p:spPr bwMode="auto">
          <a:xfrm>
            <a:off x="4644008" y="3275551"/>
            <a:ext cx="4499992" cy="3582449"/>
          </a:xfrm>
          <a:prstGeom prst="rect">
            <a:avLst/>
          </a:prstGeom>
          <a:noFill/>
        </p:spPr>
      </p:pic>
    </p:spTree>
    <p:extLst>
      <p:ext uri="{BB962C8B-B14F-4D97-AF65-F5344CB8AC3E}">
        <p14:creationId xmlns:p14="http://schemas.microsoft.com/office/powerpoint/2010/main" val="33476837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533400"/>
          </a:xfrm>
        </p:spPr>
        <p:txBody>
          <a:bodyPr>
            <a:noAutofit/>
          </a:bodyPr>
          <a:lstStyle/>
          <a:p>
            <a:pPr algn="l"/>
            <a:r>
              <a:rPr lang="en-US" sz="3600" dirty="0" smtClean="0"/>
              <a:t>Current screening guidelines (KDIGO)</a:t>
            </a:r>
            <a:endParaRPr lang="en-IN" sz="3600" dirty="0"/>
          </a:p>
        </p:txBody>
      </p:sp>
      <p:sp>
        <p:nvSpPr>
          <p:cNvPr id="3" name="Content Placeholder 2"/>
          <p:cNvSpPr>
            <a:spLocks noGrp="1"/>
          </p:cNvSpPr>
          <p:nvPr>
            <p:ph idx="1"/>
          </p:nvPr>
        </p:nvSpPr>
        <p:spPr>
          <a:xfrm>
            <a:off x="457200" y="1524000"/>
            <a:ext cx="8229600" cy="4800600"/>
          </a:xfrm>
        </p:spPr>
        <p:txBody>
          <a:bodyPr>
            <a:normAutofit fontScale="92500" lnSpcReduction="20000"/>
          </a:bodyPr>
          <a:lstStyle/>
          <a:p>
            <a:r>
              <a:rPr lang="en-IN" sz="2700" dirty="0">
                <a:latin typeface="Arial" panose="020B0604020202020204" pitchFamily="34" charset="0"/>
                <a:cs typeface="Arial" panose="020B0604020202020204" pitchFamily="34" charset="0"/>
              </a:rPr>
              <a:t>S</a:t>
            </a:r>
            <a:r>
              <a:rPr lang="en-IN" sz="2700" dirty="0" smtClean="0">
                <a:latin typeface="Arial" panose="020B0604020202020204" pitchFamily="34" charset="0"/>
                <a:cs typeface="Arial" panose="020B0604020202020204" pitchFamily="34" charset="0"/>
              </a:rPr>
              <a:t>creen all kidney transplant patients for BKV using quantitative PCR of serum or plasma samples at the following time points:</a:t>
            </a:r>
          </a:p>
          <a:p>
            <a:pPr lvl="1"/>
            <a:r>
              <a:rPr lang="en-IN" sz="2600" dirty="0" smtClean="0">
                <a:latin typeface="Arial" panose="020B0604020202020204" pitchFamily="34" charset="0"/>
                <a:cs typeface="Arial" panose="020B0604020202020204" pitchFamily="34" charset="0"/>
              </a:rPr>
              <a:t>Monthly for the first 3–6 months after transplantation, then every 3 months until the end of the first post-transplantation year. </a:t>
            </a:r>
          </a:p>
          <a:p>
            <a:pPr lvl="1">
              <a:buNone/>
            </a:pPr>
            <a:endParaRPr lang="en-IN" sz="2700" dirty="0" smtClean="0">
              <a:latin typeface="Arial" panose="020B0604020202020204" pitchFamily="34" charset="0"/>
              <a:cs typeface="Arial" panose="020B0604020202020204" pitchFamily="34" charset="0"/>
            </a:endParaRPr>
          </a:p>
          <a:p>
            <a:r>
              <a:rPr lang="en-IN" sz="2700" dirty="0" smtClean="0">
                <a:latin typeface="Arial" panose="020B0604020202020204" pitchFamily="34" charset="0"/>
                <a:cs typeface="Arial" panose="020B0604020202020204" pitchFamily="34" charset="0"/>
              </a:rPr>
              <a:t>In addition, patients should undergo PCR-based screening for BKV every time an unexplained rise in serum creatinine occurs, and after treatment for  acute rejection.</a:t>
            </a:r>
          </a:p>
          <a:p>
            <a:endParaRPr lang="en-IN" sz="2700" dirty="0">
              <a:latin typeface="Arial" panose="020B0604020202020204" pitchFamily="34" charset="0"/>
              <a:cs typeface="Arial" panose="020B0604020202020204" pitchFamily="34" charset="0"/>
            </a:endParaRPr>
          </a:p>
          <a:p>
            <a:r>
              <a:rPr lang="en-US" sz="2700" b="1" i="1" u="sng" dirty="0" smtClean="0">
                <a:solidFill>
                  <a:srgbClr val="00B0F0"/>
                </a:solidFill>
                <a:latin typeface="Arial" panose="020B0604020202020204" pitchFamily="34" charset="0"/>
                <a:cs typeface="Arial" panose="020B0604020202020204" pitchFamily="34" charset="0"/>
              </a:rPr>
              <a:t>Screening test</a:t>
            </a:r>
            <a:r>
              <a:rPr lang="en-US" sz="2700" i="1" u="sng" dirty="0" smtClean="0">
                <a:solidFill>
                  <a:srgbClr val="00B0F0"/>
                </a:solidFill>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Decoy cells in urine, Urine DNA-PCR for BKV, EM for BKV in urine.</a:t>
            </a:r>
          </a:p>
          <a:p>
            <a:endParaRPr lang="en-IN" sz="2700" dirty="0"/>
          </a:p>
        </p:txBody>
      </p:sp>
    </p:spTree>
    <p:extLst>
      <p:ext uri="{BB962C8B-B14F-4D97-AF65-F5344CB8AC3E}">
        <p14:creationId xmlns:p14="http://schemas.microsoft.com/office/powerpoint/2010/main" val="31836453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Autofit/>
          </a:bodyPr>
          <a:lstStyle/>
          <a:p>
            <a:pPr algn="l"/>
            <a:r>
              <a:rPr lang="en-US" sz="4000" dirty="0" smtClean="0"/>
              <a:t>Histology of BKVAN</a:t>
            </a:r>
            <a:endParaRPr lang="en-IN" sz="4000" dirty="0"/>
          </a:p>
        </p:txBody>
      </p:sp>
      <p:sp>
        <p:nvSpPr>
          <p:cNvPr id="3" name="Content Placeholder 2"/>
          <p:cNvSpPr>
            <a:spLocks noGrp="1"/>
          </p:cNvSpPr>
          <p:nvPr>
            <p:ph idx="1"/>
          </p:nvPr>
        </p:nvSpPr>
        <p:spPr>
          <a:xfrm>
            <a:off x="251520" y="1340768"/>
            <a:ext cx="8672382" cy="5212432"/>
          </a:xfrm>
        </p:spPr>
        <p:txBody>
          <a:bodyPr>
            <a:normAutofit/>
          </a:bodyPr>
          <a:lstStyle/>
          <a:p>
            <a:r>
              <a:rPr lang="en-US" sz="2000" dirty="0" smtClean="0">
                <a:latin typeface="Arial" panose="020B0604020202020204" pitchFamily="34" charset="0"/>
                <a:cs typeface="Arial" panose="020B0604020202020204" pitchFamily="34" charset="0"/>
              </a:rPr>
              <a:t>Renal biopsy is the gold standard in the diagnosis of BKVAN.</a:t>
            </a:r>
          </a:p>
          <a:p>
            <a:r>
              <a:rPr lang="en-US" sz="2000" dirty="0" smtClean="0">
                <a:latin typeface="Arial" panose="020B0604020202020204" pitchFamily="34" charset="0"/>
                <a:cs typeface="Arial" panose="020B0604020202020204" pitchFamily="34" charset="0"/>
              </a:rPr>
              <a:t>“Skip lesions” can cause false negative results (up to 36.5%) and therefore two cores containing medullary tissue should be examined.</a:t>
            </a:r>
          </a:p>
        </p:txBody>
      </p:sp>
      <p:pic>
        <p:nvPicPr>
          <p:cNvPr id="9218" name="Picture 2"/>
          <p:cNvPicPr>
            <a:picLocks noChangeAspect="1" noChangeArrowheads="1"/>
          </p:cNvPicPr>
          <p:nvPr/>
        </p:nvPicPr>
        <p:blipFill>
          <a:blip r:embed="rId2" cstate="print"/>
          <a:srcRect/>
          <a:stretch>
            <a:fillRect/>
          </a:stretch>
        </p:blipFill>
        <p:spPr bwMode="auto">
          <a:xfrm>
            <a:off x="381000" y="2514600"/>
            <a:ext cx="8382000" cy="419100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551600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8077200" cy="533400"/>
          </a:xfrm>
        </p:spPr>
        <p:txBody>
          <a:bodyPr>
            <a:normAutofit fontScale="90000"/>
          </a:bodyPr>
          <a:lstStyle/>
          <a:p>
            <a:pPr algn="l"/>
            <a:r>
              <a:rPr lang="en-US" sz="3600" dirty="0" smtClean="0">
                <a:latin typeface="Arial" panose="020B0604020202020204" pitchFamily="34" charset="0"/>
                <a:cs typeface="Arial" panose="020B0604020202020204" pitchFamily="34" charset="0"/>
              </a:rPr>
              <a:t>Outcome of BKVAN</a:t>
            </a:r>
            <a:endParaRPr lang="en-IN"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1108720"/>
          </a:xfrm>
        </p:spPr>
        <p:txBody>
          <a:bodyPr>
            <a:normAutofit/>
          </a:bodyPr>
          <a:lstStyle/>
          <a:p>
            <a:r>
              <a:rPr lang="en-IN" sz="2400" dirty="0" smtClean="0">
                <a:latin typeface="Arial" panose="020B0604020202020204" pitchFamily="34" charset="0"/>
                <a:cs typeface="Arial" panose="020B0604020202020204" pitchFamily="34" charset="0"/>
              </a:rPr>
              <a:t>Approximately 40–60% of renal grafts with BKVN develop progressive graft loss.</a:t>
            </a:r>
            <a:endParaRPr lang="en-IN" sz="2400" dirty="0">
              <a:latin typeface="Arial" panose="020B0604020202020204" pitchFamily="34" charset="0"/>
              <a:cs typeface="Arial" panose="020B0604020202020204" pitchFamily="34" charset="0"/>
            </a:endParaRPr>
          </a:p>
        </p:txBody>
      </p:sp>
      <p:pic>
        <p:nvPicPr>
          <p:cNvPr id="15362" name="Picture 2"/>
          <p:cNvPicPr>
            <a:picLocks noChangeAspect="1" noChangeArrowheads="1"/>
          </p:cNvPicPr>
          <p:nvPr/>
        </p:nvPicPr>
        <p:blipFill>
          <a:blip r:embed="rId2" cstate="print"/>
          <a:srcRect/>
          <a:stretch>
            <a:fillRect/>
          </a:stretch>
        </p:blipFill>
        <p:spPr bwMode="auto">
          <a:xfrm>
            <a:off x="827584" y="2664296"/>
            <a:ext cx="7514088" cy="4005064"/>
          </a:xfrm>
          <a:prstGeom prst="rect">
            <a:avLst/>
          </a:prstGeom>
          <a:noFill/>
          <a:ln w="9525">
            <a:noFill/>
            <a:miter lim="800000"/>
            <a:headEnd/>
            <a:tailEnd/>
          </a:ln>
        </p:spPr>
      </p:pic>
    </p:spTree>
    <p:extLst>
      <p:ext uri="{BB962C8B-B14F-4D97-AF65-F5344CB8AC3E}">
        <p14:creationId xmlns:p14="http://schemas.microsoft.com/office/powerpoint/2010/main" val="4125844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5400" dirty="0" smtClean="0">
              <a:latin typeface="+mj-lt"/>
            </a:endParaRPr>
          </a:p>
          <a:p>
            <a:pPr algn="ctr">
              <a:buNone/>
            </a:pPr>
            <a:r>
              <a:rPr lang="en-US" sz="5400" dirty="0" smtClean="0">
                <a:latin typeface="Arial" panose="020B0604020202020204" pitchFamily="34" charset="0"/>
                <a:cs typeface="Arial" panose="020B0604020202020204" pitchFamily="34" charset="0"/>
              </a:rPr>
              <a:t>Treatment of BKVAN</a:t>
            </a:r>
            <a:endParaRPr lang="en-IN"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24862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normAutofit fontScale="90000"/>
          </a:bodyPr>
          <a:lstStyle/>
          <a:p>
            <a:pPr algn="l"/>
            <a:r>
              <a:rPr lang="en-IN" dirty="0" smtClean="0"/>
              <a:t>Reduction of </a:t>
            </a:r>
            <a:r>
              <a:rPr lang="en-IN" dirty="0" err="1" smtClean="0"/>
              <a:t>immunosuppression</a:t>
            </a:r>
            <a:endParaRPr lang="en-IN" dirty="0"/>
          </a:p>
        </p:txBody>
      </p:sp>
      <p:sp>
        <p:nvSpPr>
          <p:cNvPr id="3" name="Content Placeholder 2"/>
          <p:cNvSpPr>
            <a:spLocks noGrp="1"/>
          </p:cNvSpPr>
          <p:nvPr>
            <p:ph idx="1"/>
          </p:nvPr>
        </p:nvSpPr>
        <p:spPr>
          <a:xfrm>
            <a:off x="0" y="1672209"/>
            <a:ext cx="4716016" cy="4307985"/>
          </a:xfrm>
          <a:solidFill>
            <a:srgbClr val="92D050"/>
          </a:solidFill>
          <a:ln>
            <a:solidFill>
              <a:schemeClr val="tx1"/>
            </a:solidFill>
          </a:ln>
        </p:spPr>
        <p:txBody>
          <a:bodyPr>
            <a:normAutofit/>
          </a:bodyPr>
          <a:lstStyle/>
          <a:p>
            <a:r>
              <a:rPr lang="en-US" sz="2400" dirty="0" smtClean="0">
                <a:latin typeface="Arial" panose="020B0604020202020204" pitchFamily="34" charset="0"/>
                <a:cs typeface="Arial" panose="020B0604020202020204" pitchFamily="34" charset="0"/>
              </a:rPr>
              <a:t>The most important component of management of BKVAN is a decrease in </a:t>
            </a:r>
            <a:r>
              <a:rPr lang="en-US" sz="2400" dirty="0" err="1" smtClean="0">
                <a:latin typeface="Arial" panose="020B0604020202020204" pitchFamily="34" charset="0"/>
                <a:cs typeface="Arial" panose="020B0604020202020204" pitchFamily="34" charset="0"/>
              </a:rPr>
              <a:t>immunosuppression</a:t>
            </a:r>
            <a:r>
              <a:rPr lang="en-US" sz="2400" dirty="0" smtClean="0">
                <a:latin typeface="Arial" panose="020B0604020202020204" pitchFamily="34" charset="0"/>
                <a:cs typeface="Arial" panose="020B0604020202020204" pitchFamily="34" charset="0"/>
              </a:rPr>
              <a:t>.</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Most centers withdraw the anti-metabolite and decrease </a:t>
            </a:r>
            <a:r>
              <a:rPr lang="en-US" sz="2400" dirty="0" err="1">
                <a:latin typeface="Arial" panose="020B0604020202020204" pitchFamily="34" charset="0"/>
                <a:cs typeface="Arial" panose="020B0604020202020204" pitchFamily="34" charset="0"/>
              </a:rPr>
              <a:t>Calcineurin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inhibitors to the lowest possible dose.</a:t>
            </a:r>
          </a:p>
          <a:p>
            <a:endParaRPr lang="en-IN" sz="2400" dirty="0"/>
          </a:p>
        </p:txBody>
      </p:sp>
      <p:pic>
        <p:nvPicPr>
          <p:cNvPr id="12290" name="Picture 2"/>
          <p:cNvPicPr>
            <a:picLocks noChangeAspect="1" noChangeArrowheads="1"/>
          </p:cNvPicPr>
          <p:nvPr/>
        </p:nvPicPr>
        <p:blipFill>
          <a:blip r:embed="rId2" cstate="print"/>
          <a:srcRect/>
          <a:stretch>
            <a:fillRect/>
          </a:stretch>
        </p:blipFill>
        <p:spPr bwMode="auto">
          <a:xfrm>
            <a:off x="4752528" y="1700808"/>
            <a:ext cx="4391472" cy="4279386"/>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354903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1+#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8077200" cy="1143000"/>
          </a:xfrm>
        </p:spPr>
        <p:txBody>
          <a:bodyPr>
            <a:normAutofit/>
          </a:bodyPr>
          <a:lstStyle/>
          <a:p>
            <a:pPr algn="l"/>
            <a:r>
              <a:rPr lang="en-IN" sz="4000" dirty="0"/>
              <a:t>A</a:t>
            </a:r>
            <a:r>
              <a:rPr lang="en-IN" sz="4000" dirty="0" smtClean="0"/>
              <a:t>djunctive therapies</a:t>
            </a:r>
            <a:endParaRPr lang="en-IN" sz="4000" dirty="0"/>
          </a:p>
        </p:txBody>
      </p:sp>
      <p:sp>
        <p:nvSpPr>
          <p:cNvPr id="3" name="Content Placeholder 2"/>
          <p:cNvSpPr>
            <a:spLocks noGrp="1"/>
          </p:cNvSpPr>
          <p:nvPr>
            <p:ph idx="1"/>
          </p:nvPr>
        </p:nvSpPr>
        <p:spPr>
          <a:xfrm>
            <a:off x="457200" y="2133600"/>
            <a:ext cx="8229600" cy="4191000"/>
          </a:xfrm>
        </p:spPr>
        <p:txBody>
          <a:bodyPr>
            <a:normAutofit/>
          </a:bodyPr>
          <a:lstStyle/>
          <a:p>
            <a:r>
              <a:rPr lang="en-IN" b="1" i="1" u="sng" dirty="0" err="1">
                <a:solidFill>
                  <a:srgbClr val="FFC000"/>
                </a:solidFill>
                <a:latin typeface="Arial" panose="020B0604020202020204" pitchFamily="34" charset="0"/>
                <a:cs typeface="Arial" panose="020B0604020202020204" pitchFamily="34" charset="0"/>
              </a:rPr>
              <a:t>Quinolone</a:t>
            </a:r>
            <a:r>
              <a:rPr lang="en-IN" b="1" i="1" u="sng" dirty="0">
                <a:solidFill>
                  <a:srgbClr val="FFC000"/>
                </a:solidFill>
                <a:latin typeface="Arial" panose="020B0604020202020204" pitchFamily="34" charset="0"/>
                <a:cs typeface="Arial" panose="020B0604020202020204" pitchFamily="34" charset="0"/>
              </a:rPr>
              <a:t> </a:t>
            </a:r>
            <a:r>
              <a:rPr lang="en-IN" b="1" i="1" u="sng" dirty="0" smtClean="0">
                <a:solidFill>
                  <a:srgbClr val="FFC000"/>
                </a:solidFill>
                <a:latin typeface="Arial" panose="020B0604020202020204" pitchFamily="34" charset="0"/>
                <a:cs typeface="Arial" panose="020B0604020202020204" pitchFamily="34" charset="0"/>
              </a:rPr>
              <a:t>antibiotics</a:t>
            </a:r>
            <a:r>
              <a:rPr lang="en-IN" dirty="0" smtClean="0">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may have anti-BK virus properties by inhibiting DNA </a:t>
            </a:r>
            <a:r>
              <a:rPr lang="en-IN" dirty="0" err="1">
                <a:latin typeface="Arial" panose="020B0604020202020204" pitchFamily="34" charset="0"/>
                <a:cs typeface="Arial" panose="020B0604020202020204" pitchFamily="34" charset="0"/>
              </a:rPr>
              <a:t>topoisomerase</a:t>
            </a:r>
            <a:r>
              <a:rPr lang="en-IN" dirty="0">
                <a:latin typeface="Arial" panose="020B0604020202020204" pitchFamily="34" charset="0"/>
                <a:cs typeface="Arial" panose="020B0604020202020204" pitchFamily="34" charset="0"/>
              </a:rPr>
              <a:t> activity and SV40 large T antigen </a:t>
            </a:r>
            <a:r>
              <a:rPr lang="en-IN" dirty="0" err="1" smtClean="0">
                <a:latin typeface="Arial" panose="020B0604020202020204" pitchFamily="34" charset="0"/>
                <a:cs typeface="Arial" panose="020B0604020202020204" pitchFamily="34" charset="0"/>
              </a:rPr>
              <a:t>helicase</a:t>
            </a:r>
            <a:r>
              <a:rPr lang="en-IN" dirty="0" smtClean="0">
                <a:latin typeface="Arial" panose="020B0604020202020204" pitchFamily="34" charset="0"/>
                <a:cs typeface="Arial" panose="020B0604020202020204" pitchFamily="34" charset="0"/>
              </a:rPr>
              <a:t>.</a:t>
            </a:r>
          </a:p>
          <a:p>
            <a:endParaRPr lang="en-IN" dirty="0" smtClean="0">
              <a:latin typeface="Arial" panose="020B0604020202020204" pitchFamily="34" charset="0"/>
              <a:cs typeface="Arial" panose="020B0604020202020204" pitchFamily="34" charset="0"/>
            </a:endParaRPr>
          </a:p>
          <a:p>
            <a:r>
              <a:rPr lang="en-US" b="1" i="1" u="sng" dirty="0" smtClean="0">
                <a:solidFill>
                  <a:srgbClr val="FFC000"/>
                </a:solidFill>
                <a:latin typeface="Arial" panose="020B0604020202020204" pitchFamily="34" charset="0"/>
                <a:cs typeface="Arial" panose="020B0604020202020204" pitchFamily="34" charset="0"/>
              </a:rPr>
              <a:t>IVIG:</a:t>
            </a:r>
            <a:r>
              <a:rPr lang="en-US" b="1" i="1" u="sng"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in doses of 500mg/kg have been used. The additional advantage of IVIG is that it is also used for Rx of rejection.</a:t>
            </a:r>
            <a:endParaRPr lang="en-IN" b="1" i="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95860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077200" cy="551688"/>
          </a:xfrm>
        </p:spPr>
        <p:txBody>
          <a:bodyPr>
            <a:normAutofit fontScale="90000"/>
          </a:bodyPr>
          <a:lstStyle/>
          <a:p>
            <a:pPr algn="l"/>
            <a:r>
              <a:rPr lang="en-IN" sz="4000" dirty="0" smtClean="0"/>
              <a:t>Adjunctive therapies</a:t>
            </a:r>
            <a:endParaRPr lang="en-IN" sz="4000" dirty="0"/>
          </a:p>
        </p:txBody>
      </p:sp>
      <p:sp>
        <p:nvSpPr>
          <p:cNvPr id="3" name="Content Placeholder 2"/>
          <p:cNvSpPr>
            <a:spLocks noGrp="1"/>
          </p:cNvSpPr>
          <p:nvPr>
            <p:ph idx="1"/>
          </p:nvPr>
        </p:nvSpPr>
        <p:spPr>
          <a:xfrm>
            <a:off x="457200" y="1524000"/>
            <a:ext cx="8229600" cy="5029200"/>
          </a:xfrm>
        </p:spPr>
        <p:txBody>
          <a:bodyPr>
            <a:noAutofit/>
          </a:bodyPr>
          <a:lstStyle/>
          <a:p>
            <a:r>
              <a:rPr lang="en-IN" sz="2700" b="1" i="1" u="sng" dirty="0" err="1" smtClean="0">
                <a:solidFill>
                  <a:srgbClr val="FFC000"/>
                </a:solidFill>
                <a:latin typeface="Arial" panose="020B0604020202020204" pitchFamily="34" charset="0"/>
                <a:cs typeface="Arial" panose="020B0604020202020204" pitchFamily="34" charset="0"/>
              </a:rPr>
              <a:t>Leflunomide</a:t>
            </a:r>
            <a:r>
              <a:rPr lang="en-IN" sz="2700" b="1" i="1" u="sng" dirty="0" smtClean="0">
                <a:solidFill>
                  <a:srgbClr val="FFC000"/>
                </a:solidFill>
                <a:latin typeface="Arial" panose="020B0604020202020204" pitchFamily="34" charset="0"/>
                <a:cs typeface="Arial" panose="020B0604020202020204" pitchFamily="34" charset="0"/>
              </a:rPr>
              <a:t>:</a:t>
            </a:r>
            <a:r>
              <a:rPr lang="en-IN" sz="2700" b="1" i="1" u="sng" dirty="0" smtClean="0">
                <a:latin typeface="Arial" panose="020B0604020202020204" pitchFamily="34" charset="0"/>
                <a:cs typeface="Arial" panose="020B0604020202020204" pitchFamily="34" charset="0"/>
              </a:rPr>
              <a:t> </a:t>
            </a:r>
            <a:r>
              <a:rPr lang="en-IN" sz="2700" dirty="0" smtClean="0">
                <a:latin typeface="Arial" panose="020B0604020202020204" pitchFamily="34" charset="0"/>
                <a:cs typeface="Arial" panose="020B0604020202020204" pitchFamily="34" charset="0"/>
              </a:rPr>
              <a:t>is </a:t>
            </a:r>
            <a:r>
              <a:rPr lang="en-IN" sz="2700" dirty="0">
                <a:latin typeface="Arial" panose="020B0604020202020204" pitchFamily="34" charset="0"/>
                <a:cs typeface="Arial" panose="020B0604020202020204" pitchFamily="34" charset="0"/>
              </a:rPr>
              <a:t>a </a:t>
            </a:r>
            <a:r>
              <a:rPr lang="en-IN" sz="2700" dirty="0" err="1">
                <a:latin typeface="Arial" panose="020B0604020202020204" pitchFamily="34" charset="0"/>
                <a:cs typeface="Arial" panose="020B0604020202020204" pitchFamily="34" charset="0"/>
              </a:rPr>
              <a:t>prodrug</a:t>
            </a:r>
            <a:r>
              <a:rPr lang="en-IN" sz="2700" dirty="0">
                <a:latin typeface="Arial" panose="020B0604020202020204" pitchFamily="34" charset="0"/>
                <a:cs typeface="Arial" panose="020B0604020202020204" pitchFamily="34" charset="0"/>
              </a:rPr>
              <a:t> whose anti-metabolite, A77 1726, has both immunosuppressive and anti-viral </a:t>
            </a:r>
            <a:r>
              <a:rPr lang="en-IN" sz="2700" dirty="0" smtClean="0">
                <a:latin typeface="Arial" panose="020B0604020202020204" pitchFamily="34" charset="0"/>
                <a:cs typeface="Arial" panose="020B0604020202020204" pitchFamily="34" charset="0"/>
              </a:rPr>
              <a:t>activity.</a:t>
            </a:r>
          </a:p>
          <a:p>
            <a:pPr lvl="1"/>
            <a:r>
              <a:rPr lang="en-US" sz="2300" dirty="0" smtClean="0">
                <a:latin typeface="Arial" panose="020B0604020202020204" pitchFamily="34" charset="0"/>
                <a:cs typeface="Arial" panose="020B0604020202020204" pitchFamily="34" charset="0"/>
              </a:rPr>
              <a:t>Dosage: 100mg/d X 5 days followed by </a:t>
            </a:r>
            <a:r>
              <a:rPr lang="en-IN" sz="2300" dirty="0" smtClean="0">
                <a:latin typeface="Arial" panose="020B0604020202020204" pitchFamily="34" charset="0"/>
                <a:cs typeface="Arial" panose="020B0604020202020204" pitchFamily="34" charset="0"/>
              </a:rPr>
              <a:t>20–60 mg daily, with a target trough blood level of 50–100 mg/ml</a:t>
            </a:r>
          </a:p>
          <a:p>
            <a:pPr lvl="1"/>
            <a:endParaRPr lang="en-IN" sz="2300" dirty="0" smtClean="0">
              <a:latin typeface="Arial" panose="020B0604020202020204" pitchFamily="34" charset="0"/>
              <a:cs typeface="Arial" panose="020B0604020202020204" pitchFamily="34" charset="0"/>
            </a:endParaRPr>
          </a:p>
          <a:p>
            <a:r>
              <a:rPr lang="en-US" sz="2700" b="1" i="1" u="sng" dirty="0" err="1" smtClean="0">
                <a:solidFill>
                  <a:srgbClr val="FFC000"/>
                </a:solidFill>
                <a:latin typeface="Arial" panose="020B0604020202020204" pitchFamily="34" charset="0"/>
                <a:cs typeface="Arial" panose="020B0604020202020204" pitchFamily="34" charset="0"/>
              </a:rPr>
              <a:t>Cidofovir</a:t>
            </a:r>
            <a:r>
              <a:rPr lang="en-US" sz="2700" b="1" i="1" u="sng" dirty="0" smtClean="0">
                <a:solidFill>
                  <a:srgbClr val="FFC000"/>
                </a:solidFill>
                <a:latin typeface="Arial" panose="020B0604020202020204" pitchFamily="34" charset="0"/>
                <a:cs typeface="Arial" panose="020B0604020202020204" pitchFamily="34" charset="0"/>
              </a:rPr>
              <a:t>:</a:t>
            </a:r>
            <a:r>
              <a:rPr lang="en-US" sz="2700" b="1" i="1" u="sng" dirty="0" smtClean="0">
                <a:latin typeface="Arial" panose="020B0604020202020204" pitchFamily="34" charset="0"/>
                <a:cs typeface="Arial" panose="020B0604020202020204" pitchFamily="34" charset="0"/>
              </a:rPr>
              <a:t> </a:t>
            </a:r>
            <a:r>
              <a:rPr lang="en-IN" sz="2700" dirty="0">
                <a:latin typeface="Arial" panose="020B0604020202020204" pitchFamily="34" charset="0"/>
                <a:cs typeface="Arial" panose="020B0604020202020204" pitchFamily="34" charset="0"/>
              </a:rPr>
              <a:t>a nucleotide analogue of cytosine that is active against various DNA </a:t>
            </a:r>
            <a:r>
              <a:rPr lang="en-IN" sz="2700" dirty="0" smtClean="0">
                <a:latin typeface="Arial" panose="020B0604020202020204" pitchFamily="34" charset="0"/>
                <a:cs typeface="Arial" panose="020B0604020202020204" pitchFamily="34" charset="0"/>
              </a:rPr>
              <a:t>viruses. </a:t>
            </a:r>
          </a:p>
          <a:p>
            <a:pPr lvl="1"/>
            <a:r>
              <a:rPr lang="en-US" sz="2300" dirty="0" smtClean="0">
                <a:latin typeface="Arial" panose="020B0604020202020204" pitchFamily="34" charset="0"/>
                <a:cs typeface="Arial" panose="020B0604020202020204" pitchFamily="34" charset="0"/>
              </a:rPr>
              <a:t>Dosage: 0.25-0.33mg/kg/dose X 1-3 doses every 2-3 weeks</a:t>
            </a:r>
          </a:p>
          <a:p>
            <a:pPr lvl="1"/>
            <a:r>
              <a:rPr lang="en-US" sz="2300" dirty="0" smtClean="0">
                <a:latin typeface="Arial" panose="020B0604020202020204" pitchFamily="34" charset="0"/>
                <a:cs typeface="Arial" panose="020B0604020202020204" pitchFamily="34" charset="0"/>
              </a:rPr>
              <a:t>Problem with </a:t>
            </a:r>
            <a:r>
              <a:rPr lang="en-US" sz="2300" dirty="0" err="1" smtClean="0">
                <a:latin typeface="Arial" panose="020B0604020202020204" pitchFamily="34" charset="0"/>
                <a:cs typeface="Arial" panose="020B0604020202020204" pitchFamily="34" charset="0"/>
              </a:rPr>
              <a:t>cidofovir</a:t>
            </a:r>
            <a:r>
              <a:rPr lang="en-US" sz="2300" dirty="0" smtClean="0">
                <a:latin typeface="Arial" panose="020B0604020202020204" pitchFamily="34" charset="0"/>
                <a:cs typeface="Arial" panose="020B0604020202020204" pitchFamily="34" charset="0"/>
              </a:rPr>
              <a:t> is that it is </a:t>
            </a:r>
            <a:r>
              <a:rPr lang="en-US" sz="2300" dirty="0" err="1" smtClean="0">
                <a:latin typeface="Arial" panose="020B0604020202020204" pitchFamily="34" charset="0"/>
                <a:cs typeface="Arial" panose="020B0604020202020204" pitchFamily="34" charset="0"/>
              </a:rPr>
              <a:t>nephrotoxic</a:t>
            </a:r>
            <a:r>
              <a:rPr lang="en-US" sz="2300" dirty="0" smtClean="0">
                <a:latin typeface="Arial" panose="020B0604020202020204" pitchFamily="34" charset="0"/>
                <a:cs typeface="Arial" panose="020B0604020202020204" pitchFamily="34" charset="0"/>
              </a:rPr>
              <a:t>.</a:t>
            </a:r>
            <a:endParaRPr lang="en-IN" sz="23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78333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149208" cy="627888"/>
          </a:xfrm>
        </p:spPr>
        <p:txBody>
          <a:bodyPr>
            <a:noAutofit/>
          </a:bodyPr>
          <a:lstStyle/>
          <a:p>
            <a:pPr algn="l"/>
            <a:r>
              <a:rPr lang="en-US" sz="3600" dirty="0" err="1" smtClean="0"/>
              <a:t>Retransplantation</a:t>
            </a:r>
            <a:r>
              <a:rPr lang="en-US" sz="3600" dirty="0" smtClean="0"/>
              <a:t> after BKVAN</a:t>
            </a:r>
            <a:endParaRPr lang="en-IN" sz="3600" dirty="0"/>
          </a:p>
        </p:txBody>
      </p:sp>
      <p:sp>
        <p:nvSpPr>
          <p:cNvPr id="3" name="Content Placeholder 2"/>
          <p:cNvSpPr>
            <a:spLocks noGrp="1"/>
          </p:cNvSpPr>
          <p:nvPr>
            <p:ph idx="1"/>
          </p:nvPr>
        </p:nvSpPr>
        <p:spPr>
          <a:xfrm>
            <a:off x="457200" y="1600200"/>
            <a:ext cx="8229600" cy="4853136"/>
          </a:xfrm>
        </p:spPr>
        <p:txBody>
          <a:bodyPr>
            <a:noAutofit/>
          </a:bodyPr>
          <a:lstStyle/>
          <a:p>
            <a:r>
              <a:rPr lang="en-US" dirty="0" err="1" smtClean="0">
                <a:latin typeface="Arial" panose="020B0604020202020204" pitchFamily="34" charset="0"/>
                <a:cs typeface="Arial" panose="020B0604020202020204" pitchFamily="34" charset="0"/>
              </a:rPr>
              <a:t>Retransplantation</a:t>
            </a:r>
            <a:r>
              <a:rPr lang="en-US" dirty="0" smtClean="0">
                <a:latin typeface="Arial" panose="020B0604020202020204" pitchFamily="34" charset="0"/>
                <a:cs typeface="Arial" panose="020B0604020202020204" pitchFamily="34" charset="0"/>
              </a:rPr>
              <a:t> remains a viable option for patients developing graft loss after BKVAN.</a:t>
            </a:r>
          </a:p>
          <a:p>
            <a:pPr marL="0" indent="0">
              <a:buNone/>
            </a:pPr>
            <a:endParaRPr lang="en-US" sz="1600" dirty="0" smtClean="0">
              <a:latin typeface="Arial" panose="020B0604020202020204" pitchFamily="34" charset="0"/>
              <a:cs typeface="Arial" panose="020B0604020202020204" pitchFamily="34" charset="0"/>
            </a:endParaRPr>
          </a:p>
          <a:p>
            <a:r>
              <a:rPr lang="en-IN" dirty="0" smtClean="0">
                <a:latin typeface="Arial" panose="020B0604020202020204" pitchFamily="34" charset="0"/>
                <a:cs typeface="Arial" panose="020B0604020202020204" pitchFamily="34" charset="0"/>
              </a:rPr>
              <a:t>In a review in 2005, BKVAN recurred in 15% of </a:t>
            </a:r>
            <a:r>
              <a:rPr lang="en-IN" dirty="0" err="1" smtClean="0">
                <a:latin typeface="Arial" panose="020B0604020202020204" pitchFamily="34" charset="0"/>
                <a:cs typeface="Arial" panose="020B0604020202020204" pitchFamily="34" charset="0"/>
              </a:rPr>
              <a:t>retransplantations</a:t>
            </a:r>
            <a:r>
              <a:rPr lang="en-IN" dirty="0" smtClean="0">
                <a:latin typeface="Arial" panose="020B0604020202020204" pitchFamily="34" charset="0"/>
                <a:cs typeface="Arial" panose="020B0604020202020204" pitchFamily="34" charset="0"/>
              </a:rPr>
              <a:t> compared with 5% of primary transplantations</a:t>
            </a:r>
          </a:p>
          <a:p>
            <a:pPr marL="0" indent="0">
              <a:buNone/>
            </a:pPr>
            <a:endParaRPr lang="en-US" sz="1600" dirty="0" smtClean="0">
              <a:latin typeface="Arial" panose="020B0604020202020204" pitchFamily="34" charset="0"/>
              <a:cs typeface="Arial" panose="020B0604020202020204" pitchFamily="34" charset="0"/>
            </a:endParaRPr>
          </a:p>
          <a:p>
            <a:r>
              <a:rPr lang="en-IN" dirty="0" err="1" smtClean="0">
                <a:latin typeface="Arial" panose="020B0604020202020204" pitchFamily="34" charset="0"/>
                <a:cs typeface="Arial" panose="020B0604020202020204" pitchFamily="34" charset="0"/>
              </a:rPr>
              <a:t>Dharnidharka</a:t>
            </a:r>
            <a:r>
              <a:rPr lang="en-IN" dirty="0" smtClean="0">
                <a:latin typeface="Arial" panose="020B0604020202020204" pitchFamily="34" charset="0"/>
                <a:cs typeface="Arial" panose="020B0604020202020204" pitchFamily="34" charset="0"/>
              </a:rPr>
              <a:t> et al. showed that the outcome in 126 re-</a:t>
            </a:r>
            <a:r>
              <a:rPr lang="en-IN" dirty="0" err="1" smtClean="0">
                <a:latin typeface="Arial" panose="020B0604020202020204" pitchFamily="34" charset="0"/>
                <a:cs typeface="Arial" panose="020B0604020202020204" pitchFamily="34" charset="0"/>
              </a:rPr>
              <a:t>Txs</a:t>
            </a:r>
            <a:r>
              <a:rPr lang="en-IN" dirty="0" smtClean="0">
                <a:latin typeface="Arial" panose="020B0604020202020204" pitchFamily="34" charset="0"/>
                <a:cs typeface="Arial" panose="020B0604020202020204" pitchFamily="34" charset="0"/>
              </a:rPr>
              <a:t> was almost similar to controls without BKVAN with respect to outcomes as well as immunosuppression.</a:t>
            </a:r>
          </a:p>
        </p:txBody>
      </p:sp>
    </p:spTree>
    <p:extLst>
      <p:ext uri="{BB962C8B-B14F-4D97-AF65-F5344CB8AC3E}">
        <p14:creationId xmlns:p14="http://schemas.microsoft.com/office/powerpoint/2010/main" val="1439208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551688"/>
          </a:xfrm>
        </p:spPr>
        <p:txBody>
          <a:bodyPr>
            <a:normAutofit fontScale="90000"/>
          </a:bodyPr>
          <a:lstStyle/>
          <a:p>
            <a:pPr algn="ctr"/>
            <a:r>
              <a:rPr lang="en-US" sz="4000" dirty="0" smtClean="0">
                <a:latin typeface="Arial" panose="020B0604020202020204" pitchFamily="34" charset="0"/>
                <a:cs typeface="Arial" panose="020B0604020202020204" pitchFamily="34" charset="0"/>
              </a:rPr>
              <a:t>Take home message</a:t>
            </a:r>
            <a:endParaRPr lang="en-IN"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en-US" dirty="0" smtClean="0">
                <a:latin typeface="Arial" panose="020B0604020202020204" pitchFamily="34" charset="0"/>
                <a:cs typeface="Arial" panose="020B0604020202020204" pitchFamily="34" charset="0"/>
              </a:rPr>
              <a:t>BKV infection is very common and this limits the improvement in transplantation outcomes.</a:t>
            </a:r>
          </a:p>
          <a:p>
            <a:pPr marL="0" indent="0">
              <a:buNone/>
            </a:pPr>
            <a:endParaRPr lang="en-US" sz="18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Screening and early detection of infection is necessary to initiate pre-emptive measures.</a:t>
            </a:r>
          </a:p>
          <a:p>
            <a:pPr marL="0" indent="0">
              <a:buNone/>
            </a:pPr>
            <a:endParaRPr lang="en-US" sz="18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Reduction of </a:t>
            </a:r>
            <a:r>
              <a:rPr lang="en-US" dirty="0" err="1" smtClean="0">
                <a:latin typeface="Arial" panose="020B0604020202020204" pitchFamily="34" charset="0"/>
                <a:cs typeface="Arial" panose="020B0604020202020204" pitchFamily="34" charset="0"/>
              </a:rPr>
              <a:t>immunosuppression</a:t>
            </a:r>
            <a:r>
              <a:rPr lang="en-US" dirty="0" smtClean="0">
                <a:latin typeface="Arial" panose="020B0604020202020204" pitchFamily="34" charset="0"/>
                <a:cs typeface="Arial" panose="020B0604020202020204" pitchFamily="34" charset="0"/>
              </a:rPr>
              <a:t> remains the only validated measures for treatment.</a:t>
            </a:r>
          </a:p>
          <a:p>
            <a:pPr marL="0" indent="0">
              <a:buNone/>
            </a:pPr>
            <a:endParaRPr lang="en-US" sz="18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approach is tricky due to the risk of rejection.</a:t>
            </a: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82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7924800" cy="4876800"/>
          </a:xfrm>
        </p:spPr>
        <p:txBody>
          <a:bodyPr>
            <a:noAutofit/>
          </a:bodyPr>
          <a:lstStyle/>
          <a:p>
            <a:r>
              <a:rPr lang="en-US" sz="2400" dirty="0" smtClean="0">
                <a:effectLst/>
                <a:latin typeface="Arial" panose="020B0604020202020204" pitchFamily="34" charset="0"/>
                <a:cs typeface="Arial" panose="020B0604020202020204" pitchFamily="34" charset="0"/>
              </a:rPr>
              <a:t>Radiation-induced hemorrhagic cystitis</a:t>
            </a:r>
          </a:p>
          <a:p>
            <a:pPr lvl="1"/>
            <a:r>
              <a:rPr lang="en-US" sz="2200" dirty="0" smtClean="0">
                <a:effectLst/>
                <a:latin typeface="Arial" panose="020B0604020202020204" pitchFamily="34" charset="0"/>
                <a:cs typeface="Arial" panose="020B0604020202020204" pitchFamily="34" charset="0"/>
              </a:rPr>
              <a:t>Nearly 25% of patients who undergo pelvic radiation develop bladder-related complications</a:t>
            </a:r>
          </a:p>
          <a:p>
            <a:pPr lvl="1"/>
            <a:r>
              <a:rPr lang="en-US" sz="2200" dirty="0" smtClean="0">
                <a:effectLst/>
                <a:latin typeface="Arial" panose="020B0604020202020204" pitchFamily="34" charset="0"/>
                <a:cs typeface="Arial" panose="020B0604020202020204" pitchFamily="34" charset="0"/>
              </a:rPr>
              <a:t>The incidence in the pediatric population is less than that in adults</a:t>
            </a:r>
          </a:p>
          <a:p>
            <a:pPr lvl="1"/>
            <a:r>
              <a:rPr lang="en-US" sz="2200" dirty="0" smtClean="0">
                <a:effectLst/>
                <a:latin typeface="Arial" panose="020B0604020202020204" pitchFamily="34" charset="0"/>
                <a:cs typeface="Arial" panose="020B0604020202020204" pitchFamily="34" charset="0"/>
              </a:rPr>
              <a:t>radiation therapy for cancer of the prostate, colon, cervix, or bladder</a:t>
            </a:r>
          </a:p>
          <a:p>
            <a:pPr lvl="1"/>
            <a:r>
              <a:rPr lang="en-US" sz="2200" dirty="0" smtClean="0">
                <a:effectLst/>
                <a:latin typeface="Arial" panose="020B0604020202020204" pitchFamily="34" charset="0"/>
                <a:cs typeface="Arial" panose="020B0604020202020204" pitchFamily="34" charset="0"/>
              </a:rPr>
              <a:t>Urgency, frequency, dysuria, and </a:t>
            </a:r>
            <a:r>
              <a:rPr lang="en-US" sz="2200" dirty="0" err="1" smtClean="0">
                <a:effectLst/>
                <a:latin typeface="Arial" panose="020B0604020202020204" pitchFamily="34" charset="0"/>
                <a:cs typeface="Arial" panose="020B0604020202020204" pitchFamily="34" charset="0"/>
              </a:rPr>
              <a:t>stranguria</a:t>
            </a:r>
            <a:r>
              <a:rPr lang="en-US" sz="2200" dirty="0" smtClean="0">
                <a:effectLst/>
                <a:latin typeface="Arial" panose="020B0604020202020204" pitchFamily="34" charset="0"/>
                <a:cs typeface="Arial" panose="020B0604020202020204" pitchFamily="34" charset="0"/>
              </a:rPr>
              <a:t> may develop acutely during radiation or may begin months to years after completion of radiotherapy.</a:t>
            </a:r>
          </a:p>
        </p:txBody>
      </p:sp>
    </p:spTree>
    <p:extLst>
      <p:ext uri="{BB962C8B-B14F-4D97-AF65-F5344CB8AC3E}">
        <p14:creationId xmlns:p14="http://schemas.microsoft.com/office/powerpoint/2010/main" val="8978543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457200" y="762000"/>
            <a:ext cx="8229600" cy="685800"/>
          </a:xfrm>
        </p:spPr>
        <p:txBody>
          <a:bodyPr>
            <a:normAutofit fontScale="90000"/>
          </a:bodyPr>
          <a:lstStyle/>
          <a:p>
            <a:pPr lvl="0" algn="ctr"/>
            <a:r>
              <a:rPr lang="en-US" dirty="0" smtClean="0">
                <a:ea typeface="微軟正黑體"/>
              </a:rPr>
              <a:t>CMV</a:t>
            </a:r>
            <a:endParaRPr lang="en-US" dirty="0">
              <a:ea typeface="微軟正黑體"/>
            </a:endParaRPr>
          </a:p>
        </p:txBody>
      </p:sp>
      <p:sp>
        <p:nvSpPr>
          <p:cNvPr id="3" name="Rectangle 3"/>
          <p:cNvSpPr txBox="1">
            <a:spLocks noGrp="1"/>
          </p:cNvSpPr>
          <p:nvPr>
            <p:ph idx="1"/>
          </p:nvPr>
        </p:nvSpPr>
        <p:spPr>
          <a:xfrm>
            <a:off x="533396" y="1447801"/>
            <a:ext cx="8077204" cy="4800606"/>
          </a:xfrm>
        </p:spPr>
        <p:txBody>
          <a:bodyPr/>
          <a:lstStyle/>
          <a:p>
            <a:pPr marL="574672" lvl="2" indent="-346072">
              <a:spcBef>
                <a:spcPts val="800"/>
              </a:spcBef>
            </a:pPr>
            <a:r>
              <a:rPr lang="en-US" sz="2000" dirty="0">
                <a:latin typeface="Arial" panose="020B0604020202020204" pitchFamily="34" charset="0"/>
                <a:ea typeface="新細明體"/>
                <a:cs typeface="Arial" panose="020B0604020202020204" pitchFamily="34" charset="0"/>
              </a:rPr>
              <a:t>Belong to the </a:t>
            </a:r>
            <a:r>
              <a:rPr lang="en-US" sz="2000" dirty="0" err="1">
                <a:latin typeface="Arial" panose="020B0604020202020204" pitchFamily="34" charset="0"/>
                <a:ea typeface="新細明體"/>
                <a:cs typeface="Arial" panose="020B0604020202020204" pitchFamily="34" charset="0"/>
              </a:rPr>
              <a:t>betaherpesvirus</a:t>
            </a:r>
            <a:r>
              <a:rPr lang="en-US" sz="2000" dirty="0">
                <a:latin typeface="Arial" panose="020B0604020202020204" pitchFamily="34" charset="0"/>
                <a:ea typeface="新細明體"/>
                <a:cs typeface="Arial" panose="020B0604020202020204" pitchFamily="34" charset="0"/>
              </a:rPr>
              <a:t> subfamily of </a:t>
            </a:r>
            <a:r>
              <a:rPr lang="en-US" sz="2000" dirty="0" err="1">
                <a:latin typeface="Arial" panose="020B0604020202020204" pitchFamily="34" charset="0"/>
                <a:ea typeface="新細明體"/>
                <a:cs typeface="Arial" panose="020B0604020202020204" pitchFamily="34" charset="0"/>
              </a:rPr>
              <a:t>herpesviruses</a:t>
            </a:r>
            <a:endParaRPr lang="en-US" sz="2000" dirty="0">
              <a:latin typeface="Arial" panose="020B0604020202020204" pitchFamily="34" charset="0"/>
              <a:ea typeface="新細明體"/>
              <a:cs typeface="Arial" panose="020B0604020202020204" pitchFamily="34" charset="0"/>
            </a:endParaRPr>
          </a:p>
          <a:p>
            <a:pPr marL="574672" lvl="2" indent="-346072">
              <a:spcBef>
                <a:spcPts val="800"/>
              </a:spcBef>
            </a:pPr>
            <a:r>
              <a:rPr lang="en-US" sz="2000" dirty="0">
                <a:latin typeface="Arial" panose="020B0604020202020204" pitchFamily="34" charset="0"/>
                <a:ea typeface="新細明體"/>
                <a:cs typeface="Arial" panose="020B0604020202020204" pitchFamily="34" charset="0"/>
              </a:rPr>
              <a:t>double stranded DNA enveloped virus</a:t>
            </a:r>
          </a:p>
          <a:p>
            <a:pPr marL="574672" lvl="2" indent="-346072">
              <a:spcBef>
                <a:spcPts val="800"/>
              </a:spcBef>
            </a:pPr>
            <a:r>
              <a:rPr lang="en-US" sz="2000" dirty="0" err="1">
                <a:latin typeface="Arial" panose="020B0604020202020204" pitchFamily="34" charset="0"/>
                <a:ea typeface="新細明體"/>
                <a:cs typeface="Arial" panose="020B0604020202020204" pitchFamily="34" charset="0"/>
              </a:rPr>
              <a:t>Nucleocapsid</a:t>
            </a:r>
            <a:r>
              <a:rPr lang="en-US" sz="2000" dirty="0">
                <a:latin typeface="Arial" panose="020B0604020202020204" pitchFamily="34" charset="0"/>
                <a:ea typeface="新細明體"/>
                <a:cs typeface="Arial" panose="020B0604020202020204" pitchFamily="34" charset="0"/>
              </a:rPr>
              <a:t> 105nm in diameter, 162 </a:t>
            </a:r>
            <a:r>
              <a:rPr lang="en-US" sz="2000" dirty="0" err="1">
                <a:latin typeface="Arial" panose="020B0604020202020204" pitchFamily="34" charset="0"/>
                <a:ea typeface="新細明體"/>
                <a:cs typeface="Arial" panose="020B0604020202020204" pitchFamily="34" charset="0"/>
              </a:rPr>
              <a:t>capsomers</a:t>
            </a:r>
            <a:endParaRPr lang="en-US" sz="2000" dirty="0">
              <a:latin typeface="Arial" panose="020B0604020202020204" pitchFamily="34" charset="0"/>
              <a:ea typeface="新細明體"/>
              <a:cs typeface="Arial" panose="020B0604020202020204" pitchFamily="34" charset="0"/>
            </a:endParaRPr>
          </a:p>
          <a:p>
            <a:pPr marL="574672" lvl="2" indent="-346072">
              <a:spcBef>
                <a:spcPts val="800"/>
              </a:spcBef>
            </a:pPr>
            <a:endParaRPr lang="en-US" sz="2000" dirty="0">
              <a:latin typeface="Arial" panose="020B0604020202020204" pitchFamily="34" charset="0"/>
              <a:ea typeface="新細明體"/>
              <a:cs typeface="Arial" panose="020B0604020202020204" pitchFamily="34" charset="0"/>
            </a:endParaRPr>
          </a:p>
          <a:p>
            <a:pPr lvl="0" algn="just">
              <a:lnSpc>
                <a:spcPct val="90000"/>
              </a:lnSpc>
              <a:spcBef>
                <a:spcPts val="800"/>
              </a:spcBef>
            </a:pPr>
            <a:r>
              <a:rPr lang="en-US" sz="2000" dirty="0" smtClean="0">
                <a:latin typeface="Arial" panose="020B0604020202020204" pitchFamily="34" charset="0"/>
                <a:ea typeface="新細明體"/>
                <a:cs typeface="Arial" panose="020B0604020202020204" pitchFamily="34" charset="0"/>
              </a:rPr>
              <a:t>Transmission </a:t>
            </a:r>
            <a:r>
              <a:rPr lang="en-US" sz="2000" dirty="0">
                <a:latin typeface="Arial" panose="020B0604020202020204" pitchFamily="34" charset="0"/>
                <a:ea typeface="新細明體"/>
                <a:cs typeface="Arial" panose="020B0604020202020204" pitchFamily="34" charset="0"/>
              </a:rPr>
              <a:t>may occur in </a:t>
            </a:r>
            <a:r>
              <a:rPr lang="en-US" sz="2000" dirty="0" err="1">
                <a:latin typeface="Arial" panose="020B0604020202020204" pitchFamily="34" charset="0"/>
                <a:ea typeface="新細明體"/>
                <a:cs typeface="Arial" panose="020B0604020202020204" pitchFamily="34" charset="0"/>
              </a:rPr>
              <a:t>utero</a:t>
            </a:r>
            <a:r>
              <a:rPr lang="en-US" sz="2000" dirty="0">
                <a:latin typeface="Arial" panose="020B0604020202020204" pitchFamily="34" charset="0"/>
                <a:ea typeface="新細明體"/>
                <a:cs typeface="Arial" panose="020B0604020202020204" pitchFamily="34" charset="0"/>
              </a:rPr>
              <a:t>, </a:t>
            </a:r>
            <a:r>
              <a:rPr lang="en-US" sz="2000" dirty="0" err="1">
                <a:latin typeface="Arial" panose="020B0604020202020204" pitchFamily="34" charset="0"/>
                <a:ea typeface="新細明體"/>
                <a:cs typeface="Arial" panose="020B0604020202020204" pitchFamily="34" charset="0"/>
              </a:rPr>
              <a:t>perinatally</a:t>
            </a:r>
            <a:r>
              <a:rPr lang="en-US" sz="2000" dirty="0">
                <a:latin typeface="Arial" panose="020B0604020202020204" pitchFamily="34" charset="0"/>
                <a:ea typeface="新細明體"/>
                <a:cs typeface="Arial" panose="020B0604020202020204" pitchFamily="34" charset="0"/>
              </a:rPr>
              <a:t> or </a:t>
            </a:r>
            <a:r>
              <a:rPr lang="en-US" sz="2000" dirty="0" err="1">
                <a:latin typeface="Arial" panose="020B0604020202020204" pitchFamily="34" charset="0"/>
                <a:ea typeface="新細明體"/>
                <a:cs typeface="Arial" panose="020B0604020202020204" pitchFamily="34" charset="0"/>
              </a:rPr>
              <a:t>postnatally</a:t>
            </a:r>
            <a:r>
              <a:rPr lang="en-US" sz="2000" dirty="0">
                <a:latin typeface="Arial" panose="020B0604020202020204" pitchFamily="34" charset="0"/>
                <a:ea typeface="新細明體"/>
                <a:cs typeface="Arial" panose="020B0604020202020204" pitchFamily="34" charset="0"/>
              </a:rPr>
              <a:t>. Once infected, the person carries the virus for life which may be activated from time to time, during which infectious </a:t>
            </a:r>
            <a:r>
              <a:rPr lang="en-US" sz="2000" dirty="0" err="1">
                <a:latin typeface="Arial" panose="020B0604020202020204" pitchFamily="34" charset="0"/>
                <a:ea typeface="新細明體"/>
                <a:cs typeface="Arial" panose="020B0604020202020204" pitchFamily="34" charset="0"/>
              </a:rPr>
              <a:t>virions</a:t>
            </a:r>
            <a:r>
              <a:rPr lang="en-US" sz="2000" dirty="0">
                <a:latin typeface="Arial" panose="020B0604020202020204" pitchFamily="34" charset="0"/>
                <a:ea typeface="新細明體"/>
                <a:cs typeface="Arial" panose="020B0604020202020204" pitchFamily="34" charset="0"/>
              </a:rPr>
              <a:t> appear in the urine and the saliva.</a:t>
            </a:r>
          </a:p>
          <a:p>
            <a:pPr lvl="0" algn="just">
              <a:lnSpc>
                <a:spcPct val="90000"/>
              </a:lnSpc>
              <a:spcBef>
                <a:spcPts val="800"/>
              </a:spcBef>
            </a:pPr>
            <a:r>
              <a:rPr lang="en-US" sz="2000" dirty="0">
                <a:latin typeface="Arial" panose="020B0604020202020204" pitchFamily="34" charset="0"/>
                <a:ea typeface="新細明體"/>
                <a:cs typeface="Arial" panose="020B0604020202020204" pitchFamily="34" charset="0"/>
              </a:rPr>
              <a:t>Reactivation can also lead to vertical transmission. It is also possible for people who have experienced primary infection to be </a:t>
            </a:r>
            <a:r>
              <a:rPr lang="en-US" sz="2000" dirty="0" err="1">
                <a:latin typeface="Arial" panose="020B0604020202020204" pitchFamily="34" charset="0"/>
                <a:ea typeface="新細明體"/>
                <a:cs typeface="Arial" panose="020B0604020202020204" pitchFamily="34" charset="0"/>
              </a:rPr>
              <a:t>reinfected</a:t>
            </a:r>
            <a:r>
              <a:rPr lang="en-US" sz="2000" dirty="0">
                <a:latin typeface="Arial" panose="020B0604020202020204" pitchFamily="34" charset="0"/>
                <a:ea typeface="新細明體"/>
                <a:cs typeface="Arial" panose="020B0604020202020204" pitchFamily="34" charset="0"/>
              </a:rPr>
              <a:t> with another or the same strain of CMV, this </a:t>
            </a:r>
            <a:r>
              <a:rPr lang="en-US" sz="2000" dirty="0" err="1">
                <a:latin typeface="Arial" panose="020B0604020202020204" pitchFamily="34" charset="0"/>
                <a:ea typeface="新細明體"/>
                <a:cs typeface="Arial" panose="020B0604020202020204" pitchFamily="34" charset="0"/>
              </a:rPr>
              <a:t>reinfection</a:t>
            </a:r>
            <a:r>
              <a:rPr lang="en-US" sz="2000" dirty="0">
                <a:latin typeface="Arial" panose="020B0604020202020204" pitchFamily="34" charset="0"/>
                <a:ea typeface="新細明體"/>
                <a:cs typeface="Arial" panose="020B0604020202020204" pitchFamily="34" charset="0"/>
              </a:rPr>
              <a:t> does not differ clinically from reactivation.</a:t>
            </a:r>
          </a:p>
          <a:p>
            <a:pPr marL="574672" lvl="2" indent="-346072">
              <a:spcBef>
                <a:spcPts val="800"/>
              </a:spcBef>
            </a:pPr>
            <a:endParaRPr lang="en-US" sz="1900" dirty="0">
              <a:latin typeface="Times New Roman" pitchFamily="18"/>
              <a:ea typeface="新細明體"/>
            </a:endParaRPr>
          </a:p>
          <a:p>
            <a:pPr marL="574672" lvl="2" indent="-346072" algn="just">
              <a:spcBef>
                <a:spcPts val="800"/>
              </a:spcBef>
              <a:buNone/>
            </a:pPr>
            <a:endParaRPr lang="en-US" sz="1900" dirty="0">
              <a:latin typeface="Times New Roman" pitchFamily="18"/>
              <a:ea typeface="新細明體"/>
            </a:endParaRPr>
          </a:p>
        </p:txBody>
      </p:sp>
    </p:spTree>
    <p:extLst>
      <p:ext uri="{BB962C8B-B14F-4D97-AF65-F5344CB8AC3E}">
        <p14:creationId xmlns:p14="http://schemas.microsoft.com/office/powerpoint/2010/main" val="78728530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762000" y="990600"/>
            <a:ext cx="8153400" cy="685800"/>
          </a:xfrm>
        </p:spPr>
        <p:txBody>
          <a:bodyPr>
            <a:normAutofit/>
          </a:bodyPr>
          <a:lstStyle/>
          <a:p>
            <a:pPr lvl="0"/>
            <a:r>
              <a:rPr lang="en-US" sz="4000" dirty="0">
                <a:ea typeface="微軟正黑體"/>
              </a:rPr>
              <a:t>Clinical Manifestations</a:t>
            </a:r>
          </a:p>
        </p:txBody>
      </p:sp>
      <p:sp>
        <p:nvSpPr>
          <p:cNvPr id="3" name="Rectangle 3"/>
          <p:cNvSpPr txBox="1">
            <a:spLocks noGrp="1"/>
          </p:cNvSpPr>
          <p:nvPr>
            <p:ph idx="1"/>
          </p:nvPr>
        </p:nvSpPr>
        <p:spPr>
          <a:xfrm>
            <a:off x="685800" y="2209800"/>
            <a:ext cx="7772400" cy="4114800"/>
          </a:xfrm>
        </p:spPr>
        <p:txBody>
          <a:bodyPr>
            <a:normAutofit/>
          </a:bodyPr>
          <a:lstStyle/>
          <a:p>
            <a:pPr lvl="0" algn="just">
              <a:lnSpc>
                <a:spcPct val="90000"/>
              </a:lnSpc>
              <a:spcBef>
                <a:spcPts val="1000"/>
              </a:spcBef>
            </a:pPr>
            <a:r>
              <a:rPr lang="en-US" sz="2400" dirty="0" smtClean="0">
                <a:latin typeface="Arial" panose="020B0604020202020204" pitchFamily="34" charset="0"/>
                <a:ea typeface="新細明體"/>
                <a:cs typeface="Arial" panose="020B0604020202020204" pitchFamily="34" charset="0"/>
              </a:rPr>
              <a:t>Immunocompromised </a:t>
            </a:r>
            <a:r>
              <a:rPr lang="en-US" sz="2400" dirty="0">
                <a:latin typeface="Arial" panose="020B0604020202020204" pitchFamily="34" charset="0"/>
                <a:ea typeface="新細明體"/>
                <a:cs typeface="Arial" panose="020B0604020202020204" pitchFamily="34" charset="0"/>
              </a:rPr>
              <a:t>patients such as transplant recipients and AIDS patients are prone to severe CMV disease such as pneumonitis, retinitis, colitis, and encephalopathy</a:t>
            </a:r>
            <a:r>
              <a:rPr lang="en-US" sz="2400" dirty="0" smtClean="0">
                <a:latin typeface="Arial" panose="020B0604020202020204" pitchFamily="34" charset="0"/>
                <a:ea typeface="新細明體"/>
                <a:cs typeface="Arial" panose="020B0604020202020204" pitchFamily="34" charset="0"/>
              </a:rPr>
              <a:t>.</a:t>
            </a:r>
          </a:p>
          <a:p>
            <a:pPr marL="0" lvl="0" indent="0" algn="just">
              <a:lnSpc>
                <a:spcPct val="90000"/>
              </a:lnSpc>
              <a:spcBef>
                <a:spcPts val="1000"/>
              </a:spcBef>
              <a:buNone/>
            </a:pPr>
            <a:endParaRPr lang="en-US" sz="2400" dirty="0">
              <a:latin typeface="Arial" panose="020B0604020202020204" pitchFamily="34" charset="0"/>
              <a:ea typeface="新細明體"/>
              <a:cs typeface="Arial" panose="020B0604020202020204" pitchFamily="34" charset="0"/>
            </a:endParaRPr>
          </a:p>
          <a:p>
            <a:pPr lvl="0" algn="just">
              <a:lnSpc>
                <a:spcPct val="90000"/>
              </a:lnSpc>
              <a:spcBef>
                <a:spcPts val="1000"/>
              </a:spcBef>
            </a:pPr>
            <a:r>
              <a:rPr lang="en-US" sz="2400" dirty="0">
                <a:latin typeface="Arial" panose="020B0604020202020204" pitchFamily="34" charset="0"/>
                <a:ea typeface="新細明體"/>
                <a:cs typeface="Arial" panose="020B0604020202020204" pitchFamily="34" charset="0"/>
              </a:rPr>
              <a:t>Reactivation or reinfection with CMV is usually asymptomatic except in immunocompromised patients.</a:t>
            </a:r>
          </a:p>
        </p:txBody>
      </p:sp>
    </p:spTree>
    <p:extLst>
      <p:ext uri="{BB962C8B-B14F-4D97-AF65-F5344CB8AC3E}">
        <p14:creationId xmlns:p14="http://schemas.microsoft.com/office/powerpoint/2010/main" val="1012713934"/>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Grp="1"/>
          </p:cNvSpPr>
          <p:nvPr>
            <p:ph type="title"/>
          </p:nvPr>
        </p:nvSpPr>
        <p:spPr>
          <a:xfrm>
            <a:off x="838200" y="1143000"/>
            <a:ext cx="7848600" cy="704088"/>
          </a:xfrm>
        </p:spPr>
        <p:txBody>
          <a:bodyPr>
            <a:normAutofit fontScale="90000"/>
          </a:bodyPr>
          <a:lstStyle/>
          <a:p>
            <a:pPr lvl="0"/>
            <a:r>
              <a:rPr lang="en-US" dirty="0">
                <a:ea typeface="微軟正黑體"/>
              </a:rPr>
              <a:t>Treatment</a:t>
            </a:r>
          </a:p>
        </p:txBody>
      </p:sp>
      <p:sp>
        <p:nvSpPr>
          <p:cNvPr id="3" name="Rectangle 3"/>
          <p:cNvSpPr txBox="1">
            <a:spLocks noGrp="1"/>
          </p:cNvSpPr>
          <p:nvPr>
            <p:ph idx="1"/>
          </p:nvPr>
        </p:nvSpPr>
        <p:spPr>
          <a:xfrm>
            <a:off x="685800" y="2209803"/>
            <a:ext cx="7772400" cy="4114800"/>
          </a:xfrm>
        </p:spPr>
        <p:txBody>
          <a:bodyPr>
            <a:normAutofit/>
          </a:bodyPr>
          <a:lstStyle/>
          <a:p>
            <a:pPr lvl="0" algn="just">
              <a:spcBef>
                <a:spcPts val="1100"/>
              </a:spcBef>
            </a:pPr>
            <a:r>
              <a:rPr lang="en-US" sz="2400" dirty="0" smtClean="0">
                <a:solidFill>
                  <a:srgbClr val="04617B"/>
                </a:solidFill>
                <a:latin typeface="Arial" panose="020B0604020202020204" pitchFamily="34" charset="0"/>
                <a:ea typeface="新細明體"/>
                <a:cs typeface="Arial" panose="020B0604020202020204" pitchFamily="34" charset="0"/>
              </a:rPr>
              <a:t>Immunocompromised </a:t>
            </a:r>
            <a:r>
              <a:rPr lang="en-US" sz="2400" dirty="0">
                <a:solidFill>
                  <a:srgbClr val="04617B"/>
                </a:solidFill>
                <a:latin typeface="Arial" panose="020B0604020202020204" pitchFamily="34" charset="0"/>
                <a:ea typeface="新細明體"/>
                <a:cs typeface="Arial" panose="020B0604020202020204" pitchFamily="34" charset="0"/>
              </a:rPr>
              <a:t>patients</a:t>
            </a:r>
            <a:r>
              <a:rPr lang="en-US" sz="2400" dirty="0">
                <a:latin typeface="Arial" panose="020B0604020202020204" pitchFamily="34" charset="0"/>
                <a:ea typeface="新細明體"/>
                <a:cs typeface="Arial" panose="020B0604020202020204" pitchFamily="34" charset="0"/>
              </a:rPr>
              <a:t> - it is necessary to make a diagnosis of CMV infection early and give prompt antiviral therapy. Anti-CMV agents in current use are </a:t>
            </a:r>
            <a:r>
              <a:rPr lang="en-US" sz="2400" dirty="0" err="1">
                <a:latin typeface="Arial" panose="020B0604020202020204" pitchFamily="34" charset="0"/>
                <a:ea typeface="新細明體"/>
                <a:cs typeface="Arial" panose="020B0604020202020204" pitchFamily="34" charset="0"/>
              </a:rPr>
              <a:t>ganciclovir</a:t>
            </a:r>
            <a:r>
              <a:rPr lang="en-US" sz="2400" dirty="0">
                <a:latin typeface="Arial" panose="020B0604020202020204" pitchFamily="34" charset="0"/>
                <a:ea typeface="新細明體"/>
                <a:cs typeface="Arial" panose="020B0604020202020204" pitchFamily="34" charset="0"/>
              </a:rPr>
              <a:t>, </a:t>
            </a:r>
            <a:r>
              <a:rPr lang="en-US" sz="2400" dirty="0" err="1">
                <a:latin typeface="Arial" panose="020B0604020202020204" pitchFamily="34" charset="0"/>
                <a:ea typeface="新細明體"/>
                <a:cs typeface="Arial" panose="020B0604020202020204" pitchFamily="34" charset="0"/>
              </a:rPr>
              <a:t>forscarnet</a:t>
            </a:r>
            <a:r>
              <a:rPr lang="en-US" sz="2400" dirty="0">
                <a:latin typeface="Arial" panose="020B0604020202020204" pitchFamily="34" charset="0"/>
                <a:ea typeface="新細明體"/>
                <a:cs typeface="Arial" panose="020B0604020202020204" pitchFamily="34" charset="0"/>
              </a:rPr>
              <a:t>, and </a:t>
            </a:r>
            <a:r>
              <a:rPr lang="en-US" sz="2400" dirty="0" err="1">
                <a:latin typeface="Arial" panose="020B0604020202020204" pitchFamily="34" charset="0"/>
                <a:ea typeface="新細明體"/>
                <a:cs typeface="Arial" panose="020B0604020202020204" pitchFamily="34" charset="0"/>
              </a:rPr>
              <a:t>cidofovir</a:t>
            </a:r>
            <a:r>
              <a:rPr lang="en-US" sz="2400" dirty="0">
                <a:latin typeface="Arial" panose="020B0604020202020204" pitchFamily="34" charset="0"/>
                <a:ea typeface="新細明體"/>
                <a:cs typeface="Arial" panose="020B0604020202020204" pitchFamily="34" charset="0"/>
              </a:rPr>
              <a:t>.</a:t>
            </a:r>
          </a:p>
        </p:txBody>
      </p:sp>
    </p:spTree>
    <p:extLst>
      <p:ext uri="{BB962C8B-B14F-4D97-AF65-F5344CB8AC3E}">
        <p14:creationId xmlns:p14="http://schemas.microsoft.com/office/powerpoint/2010/main" val="408253030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panose="020B0604020202020204" pitchFamily="34" charset="0"/>
                <a:cs typeface="Arial" panose="020B0604020202020204" pitchFamily="34" charset="0"/>
              </a:rPr>
              <a:t>Other viral causes </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ctr">
              <a:buNone/>
            </a:pPr>
            <a:r>
              <a:rPr lang="en-US" dirty="0" smtClean="0">
                <a:latin typeface="Arial" panose="020B0604020202020204" pitchFamily="34" charset="0"/>
                <a:cs typeface="Arial" panose="020B0604020202020204" pitchFamily="34" charset="0"/>
              </a:rPr>
              <a:t>HIV</a:t>
            </a:r>
          </a:p>
          <a:p>
            <a:pPr marL="0" indent="0" algn="ctr">
              <a:buNone/>
            </a:pPr>
            <a:r>
              <a:rPr lang="en-US" dirty="0" smtClean="0">
                <a:latin typeface="Arial" panose="020B0604020202020204" pitchFamily="34" charset="0"/>
                <a:cs typeface="Arial" panose="020B0604020202020204" pitchFamily="34" charset="0"/>
              </a:rPr>
              <a:t>INFLUENZA A</a:t>
            </a:r>
          </a:p>
          <a:p>
            <a:r>
              <a:rPr lang="en-US" dirty="0" smtClean="0">
                <a:latin typeface="Arial" panose="020B0604020202020204" pitchFamily="34" charset="0"/>
                <a:cs typeface="Arial" panose="020B0604020202020204" pitchFamily="34" charset="0"/>
              </a:rPr>
              <a:t>Cystitis last 2-5 days</a:t>
            </a:r>
          </a:p>
          <a:p>
            <a:r>
              <a:rPr lang="en-US" dirty="0" smtClean="0">
                <a:latin typeface="Arial" panose="020B0604020202020204" pitchFamily="34" charset="0"/>
                <a:cs typeface="Arial" panose="020B0604020202020204" pitchFamily="34" charset="0"/>
              </a:rPr>
              <a:t>Manifestations: dysuria, frequency and hematuria</a:t>
            </a:r>
          </a:p>
          <a:p>
            <a:r>
              <a:rPr lang="en-US" dirty="0" smtClean="0">
                <a:latin typeface="Arial" panose="020B0604020202020204" pitchFamily="34" charset="0"/>
                <a:cs typeface="Arial" panose="020B0604020202020204" pitchFamily="34" charset="0"/>
              </a:rPr>
              <a:t>Influenza A virus can be rarely recovered from urine</a:t>
            </a:r>
          </a:p>
          <a:p>
            <a:r>
              <a:rPr lang="en-US" dirty="0" smtClean="0">
                <a:latin typeface="Arial" panose="020B0604020202020204" pitchFamily="34" charset="0"/>
                <a:cs typeface="Arial" panose="020B0604020202020204" pitchFamily="34" charset="0"/>
              </a:rPr>
              <a:t>Increased </a:t>
            </a:r>
            <a:r>
              <a:rPr lang="en-US" dirty="0" err="1" smtClean="0">
                <a:latin typeface="Arial" panose="020B0604020202020204" pitchFamily="34" charset="0"/>
                <a:cs typeface="Arial" panose="020B0604020202020204" pitchFamily="34" charset="0"/>
              </a:rPr>
              <a:t>titre</a:t>
            </a:r>
            <a:r>
              <a:rPr lang="en-US" dirty="0" smtClean="0">
                <a:latin typeface="Arial" panose="020B0604020202020204" pitchFamily="34" charset="0"/>
                <a:cs typeface="Arial" panose="020B0604020202020204" pitchFamily="34" charset="0"/>
              </a:rPr>
              <a:t> from day 1 to 6-8 weeks</a:t>
            </a:r>
          </a:p>
        </p:txBody>
      </p:sp>
    </p:spTree>
    <p:extLst>
      <p:ext uri="{BB962C8B-B14F-4D97-AF65-F5344CB8AC3E}">
        <p14:creationId xmlns:p14="http://schemas.microsoft.com/office/powerpoint/2010/main" val="2689135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05400"/>
          </a:xfrm>
        </p:spPr>
        <p:txBody>
          <a:bodyPr/>
          <a:lstStyle/>
          <a:p>
            <a:r>
              <a:rPr lang="en-US" sz="2200" dirty="0">
                <a:latin typeface="Arial" panose="020B0604020202020204" pitchFamily="34" charset="0"/>
                <a:cs typeface="Arial" panose="020B0604020202020204" pitchFamily="34" charset="0"/>
              </a:rPr>
              <a:t>Drug-induced hemorrhagic cystitis</a:t>
            </a:r>
          </a:p>
          <a:p>
            <a:pPr lvl="1"/>
            <a:r>
              <a:rPr lang="en-US" sz="2200" dirty="0">
                <a:latin typeface="Arial" panose="020B0604020202020204" pitchFamily="34" charset="0"/>
                <a:cs typeface="Arial" panose="020B0604020202020204" pitchFamily="34" charset="0"/>
              </a:rPr>
              <a:t>The most common pharmacologic causes of hemorrhagic cystitis are the agents </a:t>
            </a:r>
            <a:r>
              <a:rPr lang="en-US" sz="2200" b="1" dirty="0">
                <a:latin typeface="Arial" panose="020B0604020202020204" pitchFamily="34" charset="0"/>
                <a:cs typeface="Arial" panose="020B0604020202020204" pitchFamily="34" charset="0"/>
              </a:rPr>
              <a:t>cyclophosphamide</a:t>
            </a:r>
            <a:r>
              <a:rPr lang="en-US" sz="2200" dirty="0">
                <a:latin typeface="Arial" panose="020B0604020202020204" pitchFamily="34" charset="0"/>
                <a:cs typeface="Arial" panose="020B0604020202020204" pitchFamily="34" charset="0"/>
              </a:rPr>
              <a:t> and </a:t>
            </a:r>
            <a:r>
              <a:rPr lang="en-US" sz="2200" b="1" dirty="0" err="1">
                <a:latin typeface="Arial" panose="020B0604020202020204" pitchFamily="34" charset="0"/>
                <a:cs typeface="Arial" panose="020B0604020202020204" pitchFamily="34" charset="0"/>
              </a:rPr>
              <a:t>ifosfamide</a:t>
            </a:r>
            <a:r>
              <a:rPr lang="en-US" sz="2200" b="1" dirty="0">
                <a:latin typeface="Arial" panose="020B0604020202020204" pitchFamily="34" charset="0"/>
                <a:cs typeface="Arial" panose="020B0604020202020204" pitchFamily="34" charset="0"/>
              </a:rPr>
              <a:t> </a:t>
            </a:r>
          </a:p>
          <a:p>
            <a:pPr lvl="1"/>
            <a:r>
              <a:rPr lang="en-US" sz="2200" dirty="0">
                <a:latin typeface="Arial" panose="020B0604020202020204" pitchFamily="34" charset="0"/>
                <a:cs typeface="Arial" panose="020B0604020202020204" pitchFamily="34" charset="0"/>
              </a:rPr>
              <a:t>Cyclophosphamide can cause microscopic and gross hematuria that usually occurs within 48 hours of treatment</a:t>
            </a:r>
          </a:p>
          <a:p>
            <a:pPr lvl="1"/>
            <a:r>
              <a:rPr lang="en-US" sz="2200" dirty="0">
                <a:latin typeface="Arial" panose="020B0604020202020204" pitchFamily="34" charset="0"/>
                <a:cs typeface="Arial" panose="020B0604020202020204" pitchFamily="34" charset="0"/>
              </a:rPr>
              <a:t>Cyclophosphamide itself is not toxic; the drug's toxicity is due to its hepatic conversion to the metabolite </a:t>
            </a:r>
            <a:r>
              <a:rPr lang="en-US" sz="2200" dirty="0" err="1">
                <a:latin typeface="Arial" panose="020B0604020202020204" pitchFamily="34" charset="0"/>
                <a:cs typeface="Arial" panose="020B0604020202020204" pitchFamily="34" charset="0"/>
              </a:rPr>
              <a:t>acrolein</a:t>
            </a:r>
            <a:r>
              <a:rPr lang="en-US" sz="2200" dirty="0">
                <a:latin typeface="Arial" panose="020B0604020202020204" pitchFamily="34" charset="0"/>
                <a:cs typeface="Arial" panose="020B0604020202020204" pitchFamily="34" charset="0"/>
              </a:rPr>
              <a:t>, which is excreted in the urine and causes bladder edema and bladder hemorrhage</a:t>
            </a:r>
          </a:p>
          <a:p>
            <a:pPr lvl="1"/>
            <a:r>
              <a:rPr lang="en-US" sz="2200" dirty="0" err="1">
                <a:latin typeface="Arial" panose="020B0604020202020204" pitchFamily="34" charset="0"/>
                <a:cs typeface="Arial" panose="020B0604020202020204" pitchFamily="34" charset="0"/>
              </a:rPr>
              <a:t>Ifosfamide</a:t>
            </a:r>
            <a:r>
              <a:rPr lang="en-US" sz="2200" dirty="0">
                <a:latin typeface="Arial" panose="020B0604020202020204" pitchFamily="34" charset="0"/>
                <a:cs typeface="Arial" panose="020B0604020202020204" pitchFamily="34" charset="0"/>
              </a:rPr>
              <a:t> causes the release of tumor necrosis factor-alpha and interleukin-1 beta, mediating the release of nitric oxide and leading to hemorrhagic cystitis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1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762000"/>
          </a:xfrm>
        </p:spPr>
        <p:txBody>
          <a:bodyPr>
            <a:normAutofit/>
          </a:bodyPr>
          <a:lstStyle/>
          <a:p>
            <a:r>
              <a:rPr lang="en-US" sz="3600" dirty="0" smtClean="0">
                <a:latin typeface="Arial" panose="020B0604020202020204" pitchFamily="34" charset="0"/>
                <a:cs typeface="Arial" panose="020B0604020202020204" pitchFamily="34" charset="0"/>
              </a:rPr>
              <a:t>Virus induced HC</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52600"/>
            <a:ext cx="8229600" cy="4191000"/>
          </a:xfrm>
        </p:spPr>
        <p:txBody>
          <a:bodyPr>
            <a:noAutofit/>
          </a:bodyPr>
          <a:lstStyle/>
          <a:p>
            <a:r>
              <a:rPr lang="en-US" sz="2200" dirty="0" smtClean="0">
                <a:effectLst/>
                <a:latin typeface="Arial" panose="020B0604020202020204" pitchFamily="34" charset="0"/>
                <a:cs typeface="Arial" panose="020B0604020202020204" pitchFamily="34" charset="0"/>
              </a:rPr>
              <a:t>Patients undergoing therapy to suppress the immune </a:t>
            </a:r>
            <a:r>
              <a:rPr lang="en-US" sz="2200" dirty="0" smtClean="0">
                <a:effectLst/>
                <a:latin typeface="Arial" panose="020B0604020202020204" pitchFamily="34" charset="0"/>
                <a:cs typeface="Arial" panose="020B0604020202020204" pitchFamily="34" charset="0"/>
              </a:rPr>
              <a:t>system after </a:t>
            </a:r>
            <a:r>
              <a:rPr lang="en-US" sz="2200" dirty="0" smtClean="0">
                <a:effectLst/>
                <a:latin typeface="Arial" panose="020B0604020202020204" pitchFamily="34" charset="0"/>
                <a:cs typeface="Arial" panose="020B0604020202020204" pitchFamily="34" charset="0"/>
              </a:rPr>
              <a:t>solid organ, bone marrow, or cord blood transplantation—are at risk for hemorrhagic cystitis due to either the direct effects of chemotherapy or activation of dormant viruses in the kidney, ureter, or bladder</a:t>
            </a:r>
          </a:p>
          <a:p>
            <a:r>
              <a:rPr lang="en-US" sz="2200" dirty="0" smtClean="0">
                <a:effectLst/>
                <a:latin typeface="Arial" panose="020B0604020202020204" pitchFamily="34" charset="0"/>
                <a:cs typeface="Arial" panose="020B0604020202020204" pitchFamily="34" charset="0"/>
              </a:rPr>
              <a:t>The BK </a:t>
            </a:r>
            <a:r>
              <a:rPr lang="en-US" sz="2200" dirty="0" err="1" smtClean="0">
                <a:effectLst/>
                <a:latin typeface="Arial" panose="020B0604020202020204" pitchFamily="34" charset="0"/>
                <a:cs typeface="Arial" panose="020B0604020202020204" pitchFamily="34" charset="0"/>
              </a:rPr>
              <a:t>polyomavirus</a:t>
            </a:r>
            <a:r>
              <a:rPr lang="en-US" sz="2200" baseline="30000" dirty="0">
                <a:latin typeface="Arial" panose="020B0604020202020204" pitchFamily="34" charset="0"/>
                <a:cs typeface="Arial" panose="020B0604020202020204" pitchFamily="34" charset="0"/>
              </a:rPr>
              <a:t> </a:t>
            </a:r>
            <a:r>
              <a:rPr lang="en-US" sz="2200" dirty="0" smtClean="0">
                <a:effectLst/>
                <a:latin typeface="Arial" panose="020B0604020202020204" pitchFamily="34" charset="0"/>
                <a:cs typeface="Arial" panose="020B0604020202020204" pitchFamily="34" charset="0"/>
              </a:rPr>
              <a:t>and adenovirus types 7, 11, </a:t>
            </a:r>
            <a:r>
              <a:rPr lang="en-US" sz="2200" dirty="0" smtClean="0">
                <a:latin typeface="Arial" panose="020B0604020202020204" pitchFamily="34" charset="0"/>
                <a:cs typeface="Arial" panose="020B0604020202020204" pitchFamily="34" charset="0"/>
              </a:rPr>
              <a:t>21</a:t>
            </a:r>
            <a:r>
              <a:rPr lang="en-US" sz="2200" dirty="0">
                <a:latin typeface="Arial" panose="020B0604020202020204" pitchFamily="34" charset="0"/>
                <a:cs typeface="Arial" panose="020B0604020202020204" pitchFamily="34" charset="0"/>
              </a:rPr>
              <a:t> </a:t>
            </a:r>
            <a:r>
              <a:rPr lang="en-US" sz="2200" dirty="0" smtClean="0">
                <a:effectLst/>
                <a:latin typeface="Arial" panose="020B0604020202020204" pitchFamily="34" charset="0"/>
                <a:cs typeface="Arial" panose="020B0604020202020204" pitchFamily="34" charset="0"/>
              </a:rPr>
              <a:t>and 35 have been the most commonly described viruses in these cases. Cytomegalovirus,</a:t>
            </a:r>
            <a:r>
              <a:rPr lang="en-US" sz="2200" baseline="30000" dirty="0">
                <a:latin typeface="Arial" panose="020B0604020202020204" pitchFamily="34" charset="0"/>
                <a:cs typeface="Arial" panose="020B0604020202020204" pitchFamily="34" charset="0"/>
              </a:rPr>
              <a:t> </a:t>
            </a:r>
            <a:r>
              <a:rPr lang="en-US" sz="2200" dirty="0" smtClean="0">
                <a:effectLst/>
                <a:latin typeface="Arial" panose="020B0604020202020204" pitchFamily="34" charset="0"/>
                <a:cs typeface="Arial" panose="020B0604020202020204" pitchFamily="34" charset="0"/>
              </a:rPr>
              <a:t>JC virus,</a:t>
            </a:r>
            <a:r>
              <a:rPr lang="en-US" sz="2200" baseline="30000" dirty="0" smtClean="0">
                <a:effectLst/>
                <a:latin typeface="Arial" panose="020B0604020202020204" pitchFamily="34" charset="0"/>
                <a:cs typeface="Arial" panose="020B0604020202020204" pitchFamily="34" charset="0"/>
              </a:rPr>
              <a:t> </a:t>
            </a:r>
            <a:r>
              <a:rPr lang="en-US" sz="2200" dirty="0" smtClean="0">
                <a:effectLst/>
                <a:latin typeface="Arial" panose="020B0604020202020204" pitchFamily="34" charset="0"/>
                <a:cs typeface="Arial" panose="020B0604020202020204" pitchFamily="34" charset="0"/>
              </a:rPr>
              <a:t>and </a:t>
            </a:r>
            <a:r>
              <a:rPr lang="en-US" sz="2200" dirty="0" err="1" smtClean="0">
                <a:effectLst/>
                <a:latin typeface="Arial" panose="020B0604020202020204" pitchFamily="34" charset="0"/>
                <a:cs typeface="Arial" panose="020B0604020202020204" pitchFamily="34" charset="0"/>
              </a:rPr>
              <a:t>herpesviruses</a:t>
            </a:r>
            <a:r>
              <a:rPr lang="en-US" sz="2200" baseline="30000" dirty="0" smtClean="0">
                <a:effectLst/>
                <a:latin typeface="Arial" panose="020B0604020202020204" pitchFamily="34" charset="0"/>
                <a:cs typeface="Arial" panose="020B0604020202020204" pitchFamily="34" charset="0"/>
              </a:rPr>
              <a:t> </a:t>
            </a:r>
            <a:r>
              <a:rPr lang="en-US" sz="2200" dirty="0" smtClean="0">
                <a:effectLst/>
                <a:latin typeface="Arial" panose="020B0604020202020204" pitchFamily="34" charset="0"/>
                <a:cs typeface="Arial" panose="020B0604020202020204" pitchFamily="34" charset="0"/>
              </a:rPr>
              <a:t>have also been identified as causative agents in these scenarios</a:t>
            </a:r>
          </a:p>
          <a:p>
            <a:r>
              <a:rPr lang="en-US" sz="2200" dirty="0" smtClean="0">
                <a:effectLst/>
                <a:latin typeface="Arial" panose="020B0604020202020204" pitchFamily="34" charset="0"/>
                <a:cs typeface="Arial" panose="020B0604020202020204" pitchFamily="34" charset="0"/>
              </a:rPr>
              <a:t>BK virus has also been suggested to be a causal transforming agent for bladder cancer</a:t>
            </a:r>
            <a:endParaRPr lang="en-US" sz="2200" b="1" dirty="0" smtClean="0">
              <a:effectLst/>
              <a:latin typeface="Arial" panose="020B0604020202020204" pitchFamily="34" charset="0"/>
              <a:cs typeface="Arial" panose="020B0604020202020204" pitchFamily="34" charset="0"/>
            </a:endParaRPr>
          </a:p>
          <a:p>
            <a:endParaRPr lang="en-US" sz="2400" dirty="0"/>
          </a:p>
        </p:txBody>
      </p:sp>
    </p:spTree>
    <p:extLst>
      <p:ext uri="{BB962C8B-B14F-4D97-AF65-F5344CB8AC3E}">
        <p14:creationId xmlns:p14="http://schemas.microsoft.com/office/powerpoint/2010/main" val="31056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762000" y="762000"/>
            <a:ext cx="7793037" cy="762000"/>
          </a:xfrm>
        </p:spPr>
        <p:txBody>
          <a:bodyPr>
            <a:normAutofit fontScale="90000"/>
          </a:bodyPr>
          <a:lstStyle/>
          <a:p>
            <a:pPr algn="ctr" eaLnBrk="1" hangingPunct="1"/>
            <a:r>
              <a:rPr lang="en-US" dirty="0" smtClean="0"/>
              <a:t>Adenovirus</a:t>
            </a:r>
          </a:p>
        </p:txBody>
      </p:sp>
      <p:graphicFrame>
        <p:nvGraphicFramePr>
          <p:cNvPr id="2050" name="Object 3"/>
          <p:cNvGraphicFramePr>
            <a:graphicFrameLocks noGrp="1" noChangeAspect="1"/>
          </p:cNvGraphicFramePr>
          <p:nvPr>
            <p:ph sz="half" idx="1"/>
          </p:nvPr>
        </p:nvGraphicFramePr>
        <p:xfrm>
          <a:off x="444500" y="2209800"/>
          <a:ext cx="2554288" cy="2514600"/>
        </p:xfrm>
        <a:graphic>
          <a:graphicData uri="http://schemas.openxmlformats.org/presentationml/2006/ole">
            <mc:AlternateContent xmlns:mc="http://schemas.openxmlformats.org/markup-compatibility/2006">
              <mc:Choice xmlns:v="urn:schemas-microsoft-com:vml" Requires="v">
                <p:oleObj spid="_x0000_s2090" name="PhotoSuite Image" r:id="rId3" imgW="1247760" imgH="1228680" progId="PhotoSuite.Image">
                  <p:embed/>
                </p:oleObj>
              </mc:Choice>
              <mc:Fallback>
                <p:oleObj name="PhotoSuite Image" r:id="rId3" imgW="1247760" imgH="1228680" progId="PhotoSuite.Imag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500" y="2209800"/>
                        <a:ext cx="2554288"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Rectangle 4"/>
          <p:cNvSpPr>
            <a:spLocks noGrp="1" noChangeArrowheads="1"/>
          </p:cNvSpPr>
          <p:nvPr>
            <p:ph type="body" sz="half" idx="2"/>
          </p:nvPr>
        </p:nvSpPr>
        <p:spPr>
          <a:xfrm>
            <a:off x="3276600" y="1844675"/>
            <a:ext cx="5678488" cy="4651375"/>
          </a:xfrm>
        </p:spPr>
        <p:txBody>
          <a:bodyPr>
            <a:normAutofit/>
          </a:bodyPr>
          <a:lstStyle/>
          <a:p>
            <a:pPr marL="274320" indent="-274320" eaLnBrk="1" fontAlgn="auto" hangingPunct="1">
              <a:lnSpc>
                <a:spcPct val="90000"/>
              </a:lnSpc>
              <a:spcAft>
                <a:spcPts val="0"/>
              </a:spcAft>
              <a:buClr>
                <a:schemeClr val="accent3"/>
              </a:buClr>
              <a:buFont typeface="Wingdings 2"/>
              <a:buChar char=""/>
              <a:defRPr/>
            </a:pPr>
            <a:r>
              <a:rPr lang="en-US" sz="2100" dirty="0" err="1" smtClean="0">
                <a:latin typeface="Arial" panose="020B0604020202020204" pitchFamily="34" charset="0"/>
                <a:cs typeface="Arial" panose="020B0604020202020204" pitchFamily="34" charset="0"/>
              </a:rPr>
              <a:t>Virion</a:t>
            </a:r>
            <a:r>
              <a:rPr lang="en-US" sz="2100" dirty="0" smtClean="0">
                <a:latin typeface="Arial" panose="020B0604020202020204" pitchFamily="34" charset="0"/>
                <a:cs typeface="Arial" panose="020B0604020202020204" pitchFamily="34" charset="0"/>
              </a:rPr>
              <a:t>: </a:t>
            </a:r>
          </a:p>
          <a:p>
            <a:pPr marL="640080" lvl="1" indent="-246888" eaLnBrk="1" fontAlgn="auto" hangingPunct="1">
              <a:lnSpc>
                <a:spcPct val="90000"/>
              </a:lnSpc>
              <a:spcAft>
                <a:spcPts val="0"/>
              </a:spcAft>
              <a:buFont typeface="Wingdings 2"/>
              <a:buChar char=""/>
              <a:defRPr/>
            </a:pPr>
            <a:r>
              <a:rPr lang="en-US" sz="2100" dirty="0" err="1" smtClean="0">
                <a:latin typeface="Arial" panose="020B0604020202020204" pitchFamily="34" charset="0"/>
                <a:cs typeface="Arial" panose="020B0604020202020204" pitchFamily="34" charset="0"/>
              </a:rPr>
              <a:t>Icosahedral</a:t>
            </a:r>
            <a:r>
              <a:rPr lang="en-US" sz="2100" dirty="0" smtClean="0">
                <a:latin typeface="Arial" panose="020B0604020202020204" pitchFamily="34" charset="0"/>
                <a:cs typeface="Arial" panose="020B0604020202020204" pitchFamily="34" charset="0"/>
              </a:rPr>
              <a:t>, non-enveloped</a:t>
            </a:r>
          </a:p>
          <a:p>
            <a:pPr marL="640080" lvl="1" indent="-246888" eaLnBrk="1" fontAlgn="auto" hangingPunct="1">
              <a:lnSpc>
                <a:spcPct val="90000"/>
              </a:lnSpc>
              <a:spcAft>
                <a:spcPts val="0"/>
              </a:spcAft>
              <a:buFont typeface="Wingdings 2"/>
              <a:buChar char=""/>
              <a:defRPr/>
            </a:pPr>
            <a:r>
              <a:rPr lang="en-US" sz="2100" dirty="0" smtClean="0">
                <a:latin typeface="Arial" panose="020B0604020202020204" pitchFamily="34" charset="0"/>
                <a:cs typeface="Arial" panose="020B0604020202020204" pitchFamily="34" charset="0"/>
              </a:rPr>
              <a:t>Genome: Double-stranded DNA</a:t>
            </a:r>
          </a:p>
          <a:p>
            <a:pPr marL="640080" lvl="1" indent="-246888" eaLnBrk="1" fontAlgn="auto" hangingPunct="1">
              <a:lnSpc>
                <a:spcPct val="90000"/>
              </a:lnSpc>
              <a:spcAft>
                <a:spcPts val="0"/>
              </a:spcAft>
              <a:buFont typeface="Wingdings 2"/>
              <a:buChar char=""/>
              <a:defRPr/>
            </a:pPr>
            <a:r>
              <a:rPr lang="en-US" sz="2100" dirty="0" smtClean="0">
                <a:latin typeface="Arial" panose="020B0604020202020204" pitchFamily="34" charset="0"/>
                <a:cs typeface="Arial" panose="020B0604020202020204" pitchFamily="34" charset="0"/>
              </a:rPr>
              <a:t>Proteins: Important antigens (</a:t>
            </a:r>
            <a:r>
              <a:rPr lang="en-US" sz="2100" dirty="0" err="1" smtClean="0">
                <a:latin typeface="Arial" panose="020B0604020202020204" pitchFamily="34" charset="0"/>
                <a:cs typeface="Arial" panose="020B0604020202020204" pitchFamily="34" charset="0"/>
              </a:rPr>
              <a:t>hexon</a:t>
            </a:r>
            <a:r>
              <a:rPr lang="en-US" sz="2100" dirty="0" smtClean="0">
                <a:latin typeface="Arial" panose="020B0604020202020204" pitchFamily="34" charset="0"/>
                <a:cs typeface="Arial" panose="020B0604020202020204" pitchFamily="34" charset="0"/>
              </a:rPr>
              <a:t>, </a:t>
            </a:r>
            <a:r>
              <a:rPr lang="en-US" sz="2100" dirty="0" err="1" smtClean="0">
                <a:latin typeface="Arial" panose="020B0604020202020204" pitchFamily="34" charset="0"/>
                <a:cs typeface="Arial" panose="020B0604020202020204" pitchFamily="34" charset="0"/>
              </a:rPr>
              <a:t>penton</a:t>
            </a:r>
            <a:r>
              <a:rPr lang="en-US" sz="2100" dirty="0" smtClean="0">
                <a:latin typeface="Arial" panose="020B0604020202020204" pitchFamily="34" charset="0"/>
                <a:cs typeface="Arial" panose="020B0604020202020204" pitchFamily="34" charset="0"/>
              </a:rPr>
              <a:t> base, fiber) are associated with the major outer </a:t>
            </a:r>
            <a:r>
              <a:rPr lang="en-US" sz="2100" dirty="0" err="1" smtClean="0">
                <a:latin typeface="Arial" panose="020B0604020202020204" pitchFamily="34" charset="0"/>
                <a:cs typeface="Arial" panose="020B0604020202020204" pitchFamily="34" charset="0"/>
              </a:rPr>
              <a:t>capsid</a:t>
            </a:r>
            <a:r>
              <a:rPr lang="en-US" sz="2100" dirty="0" smtClean="0">
                <a:latin typeface="Arial" panose="020B0604020202020204" pitchFamily="34" charset="0"/>
                <a:cs typeface="Arial" panose="020B0604020202020204" pitchFamily="34" charset="0"/>
              </a:rPr>
              <a:t> proteins</a:t>
            </a:r>
          </a:p>
          <a:p>
            <a:pPr marL="640080" lvl="1" indent="-246888" eaLnBrk="1" fontAlgn="auto" hangingPunct="1">
              <a:lnSpc>
                <a:spcPct val="90000"/>
              </a:lnSpc>
              <a:spcAft>
                <a:spcPts val="0"/>
              </a:spcAft>
              <a:buFont typeface="Wingdings 2"/>
              <a:buChar char=""/>
              <a:defRPr/>
            </a:pPr>
            <a:r>
              <a:rPr lang="en-US" sz="2100" dirty="0" smtClean="0">
                <a:latin typeface="Arial" panose="020B0604020202020204" pitchFamily="34" charset="0"/>
                <a:cs typeface="Arial" panose="020B0604020202020204" pitchFamily="34" charset="0"/>
              </a:rPr>
              <a:t>Replication: Nucleus</a:t>
            </a:r>
          </a:p>
          <a:p>
            <a:pPr marL="640080" lvl="1" indent="-246888" eaLnBrk="1" fontAlgn="auto" hangingPunct="1">
              <a:lnSpc>
                <a:spcPct val="90000"/>
              </a:lnSpc>
              <a:spcAft>
                <a:spcPts val="0"/>
              </a:spcAft>
              <a:buFont typeface="Wingdings 2"/>
              <a:buChar char=""/>
              <a:defRPr/>
            </a:pPr>
            <a:r>
              <a:rPr lang="en-US" sz="2100" dirty="0" smtClean="0">
                <a:latin typeface="Arial" panose="020B0604020202020204" pitchFamily="34" charset="0"/>
                <a:cs typeface="Arial" panose="020B0604020202020204" pitchFamily="34" charset="0"/>
              </a:rPr>
              <a:t>Virus classification: Family: </a:t>
            </a:r>
            <a:r>
              <a:rPr lang="en-US" sz="2100" dirty="0" err="1" smtClean="0">
                <a:latin typeface="Arial" panose="020B0604020202020204" pitchFamily="34" charset="0"/>
                <a:cs typeface="Arial" panose="020B0604020202020204" pitchFamily="34" charset="0"/>
              </a:rPr>
              <a:t>Adenoviridae</a:t>
            </a:r>
            <a:r>
              <a:rPr lang="en-US" sz="2100" dirty="0" smtClean="0">
                <a:latin typeface="Arial" panose="020B0604020202020204" pitchFamily="34" charset="0"/>
                <a:cs typeface="Arial" panose="020B0604020202020204" pitchFamily="34" charset="0"/>
              </a:rPr>
              <a:t>; Genus: </a:t>
            </a:r>
            <a:r>
              <a:rPr lang="en-US" sz="2100" dirty="0" err="1" smtClean="0">
                <a:latin typeface="Arial" panose="020B0604020202020204" pitchFamily="34" charset="0"/>
                <a:cs typeface="Arial" panose="020B0604020202020204" pitchFamily="34" charset="0"/>
              </a:rPr>
              <a:t>Mastadenovirus</a:t>
            </a:r>
            <a:r>
              <a:rPr lang="en-US" sz="2100" dirty="0" smtClean="0">
                <a:latin typeface="Arial" panose="020B0604020202020204" pitchFamily="34" charset="0"/>
                <a:cs typeface="Arial" panose="020B0604020202020204" pitchFamily="34" charset="0"/>
              </a:rPr>
              <a:t>; Species: Human adenovirus (H Ad)</a:t>
            </a:r>
          </a:p>
          <a:p>
            <a:pPr marL="274320" indent="-274320" eaLnBrk="1" fontAlgn="auto" hangingPunct="1">
              <a:spcBef>
                <a:spcPct val="30000"/>
              </a:spcBef>
              <a:spcAft>
                <a:spcPts val="0"/>
              </a:spcAft>
              <a:buClr>
                <a:schemeClr val="accent3"/>
              </a:buClr>
              <a:buFont typeface="Wingdings 2"/>
              <a:buChar char=""/>
              <a:defRPr/>
            </a:pPr>
            <a:r>
              <a:rPr lang="en-US" sz="2100" dirty="0" smtClean="0">
                <a:latin typeface="Arial" panose="020B0604020202020204" pitchFamily="34" charset="0"/>
                <a:cs typeface="Arial" panose="020B0604020202020204" pitchFamily="34" charset="0"/>
              </a:rPr>
              <a:t>At least 54 serotypes are known</a:t>
            </a:r>
          </a:p>
          <a:p>
            <a:pPr marL="274320" indent="-274320" eaLnBrk="1" fontAlgn="auto" hangingPunct="1">
              <a:spcBef>
                <a:spcPct val="30000"/>
              </a:spcBef>
              <a:spcAft>
                <a:spcPts val="0"/>
              </a:spcAft>
              <a:buClr>
                <a:schemeClr val="accent3"/>
              </a:buClr>
              <a:buFont typeface="Wingdings 2"/>
              <a:buChar char=""/>
              <a:defRPr/>
            </a:pPr>
            <a:r>
              <a:rPr lang="en-US" sz="2100" dirty="0" smtClean="0">
                <a:latin typeface="Arial" panose="020B0604020202020204" pitchFamily="34" charset="0"/>
                <a:cs typeface="Arial" panose="020B0604020202020204" pitchFamily="34" charset="0"/>
              </a:rPr>
              <a:t>classified into 7 subgenera: A to G</a:t>
            </a:r>
          </a:p>
          <a:p>
            <a:pPr marL="274320" indent="-274320" eaLnBrk="1" fontAlgn="auto" hangingPunct="1">
              <a:spcAft>
                <a:spcPts val="0"/>
              </a:spcAft>
              <a:buClr>
                <a:schemeClr val="accent3"/>
              </a:buClr>
              <a:buFont typeface="Wingdings 2"/>
              <a:buChar char=""/>
              <a:defRPr/>
            </a:pPr>
            <a:endParaRPr lang="en-US" sz="2800" dirty="0" smtClean="0"/>
          </a:p>
        </p:txBody>
      </p:sp>
    </p:spTree>
    <p:extLst>
      <p:ext uri="{BB962C8B-B14F-4D97-AF65-F5344CB8AC3E}">
        <p14:creationId xmlns:p14="http://schemas.microsoft.com/office/powerpoint/2010/main" val="1597998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38200" y="838200"/>
            <a:ext cx="7772400" cy="565150"/>
          </a:xfrm>
        </p:spPr>
        <p:txBody>
          <a:bodyPr>
            <a:normAutofit fontScale="90000"/>
          </a:bodyPr>
          <a:lstStyle/>
          <a:p>
            <a:pPr eaLnBrk="1" hangingPunct="1"/>
            <a:r>
              <a:rPr lang="en-US" sz="3600" dirty="0" smtClean="0">
                <a:latin typeface="Arial" panose="020B0604020202020204" pitchFamily="34" charset="0"/>
                <a:cs typeface="Arial" panose="020B0604020202020204" pitchFamily="34" charset="0"/>
              </a:rPr>
              <a:t>Adenovirus</a:t>
            </a:r>
          </a:p>
        </p:txBody>
      </p:sp>
      <p:sp>
        <p:nvSpPr>
          <p:cNvPr id="5123" name="Rectangle 3"/>
          <p:cNvSpPr>
            <a:spLocks noGrp="1" noChangeArrowheads="1"/>
          </p:cNvSpPr>
          <p:nvPr>
            <p:ph idx="1"/>
          </p:nvPr>
        </p:nvSpPr>
        <p:spPr>
          <a:xfrm>
            <a:off x="381000" y="1524000"/>
            <a:ext cx="8382000" cy="4876800"/>
          </a:xfrm>
        </p:spPr>
        <p:txBody>
          <a:bodyPr>
            <a:normAutofit/>
          </a:bodyPr>
          <a:lstStyle/>
          <a:p>
            <a:pPr marL="0" indent="0">
              <a:lnSpc>
                <a:spcPct val="90000"/>
              </a:lnSpc>
              <a:buNone/>
              <a:defRPr/>
            </a:pPr>
            <a:r>
              <a:rPr lang="en-US" sz="2000" dirty="0" smtClean="0">
                <a:latin typeface="Arial" panose="020B0604020202020204" pitchFamily="34" charset="0"/>
                <a:cs typeface="Arial" panose="020B0604020202020204" pitchFamily="34" charset="0"/>
              </a:rPr>
              <a:t>      Outstanding characteristics</a:t>
            </a:r>
          </a:p>
          <a:p>
            <a:pPr lvl="1" indent="-246888">
              <a:lnSpc>
                <a:spcPct val="90000"/>
              </a:lnSpc>
              <a:buFont typeface="Wingdings 2"/>
              <a:buChar char=""/>
              <a:defRPr/>
            </a:pPr>
            <a:r>
              <a:rPr lang="en-US" sz="2000" dirty="0" err="1" smtClean="0">
                <a:latin typeface="Arial" panose="020B0604020202020204" pitchFamily="34" charset="0"/>
                <a:cs typeface="Arial" panose="020B0604020202020204" pitchFamily="34" charset="0"/>
              </a:rPr>
              <a:t>virion</a:t>
            </a:r>
            <a:r>
              <a:rPr lang="en-US" sz="2000" dirty="0" smtClean="0">
                <a:latin typeface="Arial" panose="020B0604020202020204" pitchFamily="34" charset="0"/>
                <a:cs typeface="Arial" panose="020B0604020202020204" pitchFamily="34" charset="0"/>
              </a:rPr>
              <a:t> has unique "spike" or fiber associated with each penton base of   the capsid that aids in attachment to the host cell via the </a:t>
            </a:r>
            <a:r>
              <a:rPr lang="en-US" sz="2000" dirty="0" err="1" smtClean="0">
                <a:latin typeface="Arial" panose="020B0604020202020204" pitchFamily="34" charset="0"/>
                <a:cs typeface="Arial" panose="020B0604020202020204" pitchFamily="34" charset="0"/>
              </a:rPr>
              <a:t>coxsackie</a:t>
            </a:r>
            <a:r>
              <a:rPr lang="en-US" sz="2000" dirty="0" smtClean="0">
                <a:latin typeface="Arial" panose="020B0604020202020204" pitchFamily="34" charset="0"/>
                <a:cs typeface="Arial" panose="020B0604020202020204" pitchFamily="34" charset="0"/>
              </a:rPr>
              <a:t>-adenovirus receptor on the surface of the host cell; toxic  to cells</a:t>
            </a:r>
          </a:p>
          <a:p>
            <a:pPr marL="640080" lvl="1" indent="-246888" eaLnBrk="1" fontAlgn="auto" hangingPunct="1">
              <a:lnSpc>
                <a:spcPct val="90000"/>
              </a:lnSpc>
              <a:spcAft>
                <a:spcPts val="0"/>
              </a:spcAft>
              <a:buFont typeface="Wingdings 2"/>
              <a:buChar char=""/>
              <a:defRPr/>
            </a:pPr>
            <a:r>
              <a:rPr lang="en-US" sz="2000" dirty="0" smtClean="0">
                <a:latin typeface="Arial" panose="020B0604020202020204" pitchFamily="34" charset="0"/>
                <a:cs typeface="Arial" panose="020B0604020202020204" pitchFamily="34" charset="0"/>
              </a:rPr>
              <a:t>Adenovirus has tropism for </a:t>
            </a:r>
            <a:r>
              <a:rPr lang="en-US" sz="2000" dirty="0" smtClean="0">
                <a:solidFill>
                  <a:srgbClr val="FF0000"/>
                </a:solidFill>
                <a:latin typeface="Arial" panose="020B0604020202020204" pitchFamily="34" charset="0"/>
                <a:cs typeface="Arial" panose="020B0604020202020204" pitchFamily="34" charset="0"/>
              </a:rPr>
              <a:t>cells of epithelial origin</a:t>
            </a:r>
          </a:p>
          <a:p>
            <a:pPr marL="640080" lvl="1" indent="-246888" eaLnBrk="1" fontAlgn="auto" hangingPunct="1">
              <a:lnSpc>
                <a:spcPct val="90000"/>
              </a:lnSpc>
              <a:spcAft>
                <a:spcPts val="0"/>
              </a:spcAft>
              <a:buFont typeface="Wingdings 2"/>
              <a:buChar char=""/>
              <a:defRPr/>
            </a:pPr>
            <a:r>
              <a:rPr lang="en-US" sz="2000" dirty="0" err="1" smtClean="0">
                <a:latin typeface="Arial" panose="020B0604020202020204" pitchFamily="34" charset="0"/>
                <a:cs typeface="Arial" panose="020B0604020202020204" pitchFamily="34" charset="0"/>
              </a:rPr>
              <a:t>Replicative</a:t>
            </a:r>
            <a:r>
              <a:rPr lang="en-US" sz="2000" dirty="0" smtClean="0">
                <a:latin typeface="Arial" panose="020B0604020202020204" pitchFamily="34" charset="0"/>
                <a:cs typeface="Arial" panose="020B0604020202020204" pitchFamily="34" charset="0"/>
              </a:rPr>
              <a:t> cycle is sharply divided into EARLY &amp; LATE events</a:t>
            </a:r>
          </a:p>
          <a:p>
            <a:pPr marL="640080" lvl="1" indent="-246888" eaLnBrk="1" fontAlgn="auto" hangingPunct="1">
              <a:lnSpc>
                <a:spcPct val="90000"/>
              </a:lnSpc>
              <a:spcAft>
                <a:spcPts val="0"/>
              </a:spcAft>
              <a:buFont typeface="Wingdings 2"/>
              <a:buChar char=""/>
              <a:defRPr/>
            </a:pPr>
            <a:r>
              <a:rPr lang="en-US" sz="2000" dirty="0" smtClean="0">
                <a:latin typeface="Arial" panose="020B0604020202020204" pitchFamily="34" charset="0"/>
                <a:cs typeface="Arial" panose="020B0604020202020204" pitchFamily="34" charset="0"/>
              </a:rPr>
              <a:t>Infect by oral route, droplet and </a:t>
            </a:r>
            <a:r>
              <a:rPr lang="en-US" sz="2000" dirty="0" err="1" smtClean="0">
                <a:latin typeface="Arial" panose="020B0604020202020204" pitchFamily="34" charset="0"/>
                <a:cs typeface="Arial" panose="020B0604020202020204" pitchFamily="34" charset="0"/>
              </a:rPr>
              <a:t>fomites</a:t>
            </a:r>
            <a:endParaRPr lang="en-US" sz="2000" dirty="0" smtClean="0">
              <a:latin typeface="Arial" panose="020B0604020202020204" pitchFamily="34" charset="0"/>
              <a:cs typeface="Arial" panose="020B0604020202020204" pitchFamily="34" charset="0"/>
            </a:endParaRPr>
          </a:p>
          <a:p>
            <a:pPr marL="640080" lvl="1" indent="-246888" eaLnBrk="1" fontAlgn="auto" hangingPunct="1">
              <a:lnSpc>
                <a:spcPct val="90000"/>
              </a:lnSpc>
              <a:spcAft>
                <a:spcPts val="0"/>
              </a:spcAft>
              <a:buFont typeface="Wingdings 2"/>
              <a:buChar char=""/>
              <a:defRPr/>
            </a:pPr>
            <a:r>
              <a:rPr lang="en-US" sz="2000" dirty="0" smtClean="0">
                <a:latin typeface="Arial" panose="020B0604020202020204" pitchFamily="34" charset="0"/>
                <a:cs typeface="Arial" panose="020B0604020202020204" pitchFamily="34" charset="0"/>
              </a:rPr>
              <a:t>Epithelial cell replication, </a:t>
            </a:r>
            <a:r>
              <a:rPr lang="en-US" sz="2000" dirty="0" err="1" smtClean="0">
                <a:latin typeface="Arial" panose="020B0604020202020204" pitchFamily="34" charset="0"/>
                <a:cs typeface="Arial" panose="020B0604020202020204" pitchFamily="34" charset="0"/>
              </a:rPr>
              <a:t>viremia</a:t>
            </a:r>
            <a:r>
              <a:rPr lang="en-US" sz="2000" dirty="0" smtClean="0">
                <a:latin typeface="Arial" panose="020B0604020202020204" pitchFamily="34" charset="0"/>
                <a:cs typeface="Arial" panose="020B0604020202020204" pitchFamily="34" charset="0"/>
              </a:rPr>
              <a:t>, (kidney, bladder, liver, lymph nodes)</a:t>
            </a:r>
          </a:p>
          <a:p>
            <a:pPr marL="640080" lvl="1" indent="-246888" eaLnBrk="1" fontAlgn="auto" hangingPunct="1">
              <a:lnSpc>
                <a:spcPct val="90000"/>
              </a:lnSpc>
              <a:spcAft>
                <a:spcPts val="0"/>
              </a:spcAft>
              <a:buFont typeface="Wingdings 2"/>
              <a:buChar char=""/>
              <a:defRPr/>
            </a:pPr>
            <a:r>
              <a:rPr lang="en-US" sz="2000" dirty="0" smtClean="0">
                <a:latin typeface="Arial" panose="020B0604020202020204" pitchFamily="34" charset="0"/>
                <a:cs typeface="Arial" panose="020B0604020202020204" pitchFamily="34" charset="0"/>
              </a:rPr>
              <a:t>May remain in lymphoid structures (tonsils and adenoids), reactivation and shedding asymptomatically for 6-18 months</a:t>
            </a:r>
          </a:p>
          <a:p>
            <a:pPr marL="640080" lvl="1" indent="-246888" eaLnBrk="1" fontAlgn="auto" hangingPunct="1">
              <a:lnSpc>
                <a:spcPct val="90000"/>
              </a:lnSpc>
              <a:spcAft>
                <a:spcPts val="0"/>
              </a:spcAft>
              <a:buFont typeface="Wingdings 2"/>
              <a:buChar char=""/>
              <a:defRPr/>
            </a:pPr>
            <a:r>
              <a:rPr lang="en-US" sz="2000" dirty="0" smtClean="0">
                <a:latin typeface="Arial" panose="020B0604020202020204" pitchFamily="34" charset="0"/>
                <a:cs typeface="Arial" panose="020B0604020202020204" pitchFamily="34" charset="0"/>
              </a:rPr>
              <a:t>Integration of adenoviral DNA into host cell genome may occur and is associated with latency</a:t>
            </a:r>
          </a:p>
          <a:p>
            <a:pPr marL="640080" lvl="1" indent="-246888" eaLnBrk="1" fontAlgn="auto" hangingPunct="1">
              <a:lnSpc>
                <a:spcPct val="90000"/>
              </a:lnSpc>
              <a:spcAft>
                <a:spcPts val="0"/>
              </a:spcAft>
              <a:buFont typeface="Wingdings 2"/>
              <a:buChar char=""/>
              <a:defRPr/>
            </a:pPr>
            <a:r>
              <a:rPr lang="en-US" sz="2000" dirty="0" smtClean="0">
                <a:latin typeface="Arial" panose="020B0604020202020204" pitchFamily="34" charset="0"/>
                <a:cs typeface="Arial" panose="020B0604020202020204" pitchFamily="34" charset="0"/>
              </a:rPr>
              <a:t>Produce smudgy </a:t>
            </a:r>
            <a:r>
              <a:rPr lang="en-US" sz="2000" dirty="0" err="1" smtClean="0">
                <a:latin typeface="Arial" panose="020B0604020202020204" pitchFamily="34" charset="0"/>
                <a:cs typeface="Arial" panose="020B0604020202020204" pitchFamily="34" charset="0"/>
              </a:rPr>
              <a:t>intranuclear</a:t>
            </a:r>
            <a:r>
              <a:rPr lang="en-US" sz="2000" dirty="0" smtClean="0">
                <a:latin typeface="Arial" panose="020B0604020202020204" pitchFamily="34" charset="0"/>
                <a:cs typeface="Arial" panose="020B0604020202020204" pitchFamily="34" charset="0"/>
              </a:rPr>
              <a:t> inclusion bodies</a:t>
            </a:r>
          </a:p>
          <a:p>
            <a:pPr marL="640080" lvl="1" indent="-246888" eaLnBrk="1" fontAlgn="auto" hangingPunct="1">
              <a:lnSpc>
                <a:spcPct val="90000"/>
              </a:lnSpc>
              <a:spcAft>
                <a:spcPts val="0"/>
              </a:spcAft>
              <a:buFont typeface="Wingdings 2"/>
              <a:buChar char=""/>
              <a:defRPr/>
            </a:pPr>
            <a:endParaRPr lang="en-U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2120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762000" y="685800"/>
            <a:ext cx="7924800" cy="685800"/>
          </a:xfrm>
        </p:spPr>
        <p:txBody>
          <a:bodyPr>
            <a:noAutofit/>
          </a:bodyPr>
          <a:lstStyle/>
          <a:p>
            <a:pPr eaLnBrk="1" hangingPunct="1"/>
            <a:r>
              <a:rPr lang="en-US" sz="3200" dirty="0" smtClean="0">
                <a:latin typeface="Arial" panose="020B0604020202020204" pitchFamily="34" charset="0"/>
                <a:cs typeface="Arial" panose="020B0604020202020204" pitchFamily="34" charset="0"/>
              </a:rPr>
              <a:t>Clinical Syndromes</a:t>
            </a:r>
          </a:p>
        </p:txBody>
      </p:sp>
      <p:sp>
        <p:nvSpPr>
          <p:cNvPr id="26627" name="Rectangle 3"/>
          <p:cNvSpPr>
            <a:spLocks noGrp="1" noChangeArrowheads="1"/>
          </p:cNvSpPr>
          <p:nvPr>
            <p:ph idx="1"/>
          </p:nvPr>
        </p:nvSpPr>
        <p:spPr>
          <a:xfrm>
            <a:off x="685800" y="1524000"/>
            <a:ext cx="7543800" cy="4953000"/>
          </a:xfrm>
        </p:spPr>
        <p:txBody>
          <a:bodyPr>
            <a:noAutofit/>
          </a:bodyPr>
          <a:lstStyle/>
          <a:p>
            <a:pPr marL="457200" indent="-457200" eaLnBrk="1" fontAlgn="auto" hangingPunct="1">
              <a:spcAft>
                <a:spcPts val="0"/>
              </a:spcAft>
              <a:buClr>
                <a:schemeClr val="accent3"/>
              </a:buClr>
              <a:buFont typeface="Wingdings" pitchFamily="10" charset="2"/>
              <a:buAutoNum type="arabicPeriod"/>
              <a:tabLst>
                <a:tab pos="339725" algn="l"/>
              </a:tabLst>
              <a:defRPr/>
            </a:pPr>
            <a:r>
              <a:rPr lang="en-GB" sz="1800" dirty="0" smtClean="0">
                <a:latin typeface="Arial" panose="020B0604020202020204" pitchFamily="34" charset="0"/>
                <a:cs typeface="Arial" panose="020B0604020202020204" pitchFamily="34" charset="0"/>
              </a:rPr>
              <a:t>Pharyngitis 1, 2, 3, 5, 7</a:t>
            </a:r>
          </a:p>
          <a:p>
            <a:pPr marL="457200" indent="-457200" eaLnBrk="1" fontAlgn="auto" hangingPunct="1">
              <a:spcAft>
                <a:spcPts val="0"/>
              </a:spcAft>
              <a:buClr>
                <a:schemeClr val="accent3"/>
              </a:buClr>
              <a:buFont typeface="Wingdings" pitchFamily="10" charset="2"/>
              <a:buAutoNum type="arabicPeriod"/>
              <a:tabLst>
                <a:tab pos="339725" algn="l"/>
              </a:tabLst>
              <a:defRPr/>
            </a:pPr>
            <a:r>
              <a:rPr lang="en-GB" sz="1800" dirty="0" err="1" smtClean="0">
                <a:latin typeface="Arial" panose="020B0604020202020204" pitchFamily="34" charset="0"/>
                <a:cs typeface="Arial" panose="020B0604020202020204" pitchFamily="34" charset="0"/>
              </a:rPr>
              <a:t>Pharyngoconjunctival</a:t>
            </a:r>
            <a:r>
              <a:rPr lang="en-GB" sz="1800" dirty="0" smtClean="0">
                <a:latin typeface="Arial" panose="020B0604020202020204" pitchFamily="34" charset="0"/>
                <a:cs typeface="Arial" panose="020B0604020202020204" pitchFamily="34" charset="0"/>
              </a:rPr>
              <a:t> fever 3, 7</a:t>
            </a:r>
          </a:p>
          <a:p>
            <a:pPr marL="457200" indent="-457200" eaLnBrk="1" fontAlgn="auto" hangingPunct="1">
              <a:spcAft>
                <a:spcPts val="0"/>
              </a:spcAft>
              <a:buClr>
                <a:schemeClr val="accent3"/>
              </a:buClr>
              <a:buFont typeface="Wingdings" pitchFamily="10" charset="2"/>
              <a:buAutoNum type="arabicPeriod"/>
              <a:tabLst>
                <a:tab pos="339725" algn="l"/>
              </a:tabLst>
              <a:defRPr/>
            </a:pPr>
            <a:r>
              <a:rPr lang="en-GB" sz="1800" dirty="0" smtClean="0">
                <a:latin typeface="Arial" panose="020B0604020202020204" pitchFamily="34" charset="0"/>
                <a:cs typeface="Arial" panose="020B0604020202020204" pitchFamily="34" charset="0"/>
              </a:rPr>
              <a:t> Acute respiratory disease  4, 7, 14, 21</a:t>
            </a:r>
          </a:p>
          <a:p>
            <a:pPr marL="457200" indent="-457200" eaLnBrk="1" fontAlgn="auto" hangingPunct="1">
              <a:spcAft>
                <a:spcPts val="0"/>
              </a:spcAft>
              <a:buClr>
                <a:schemeClr val="accent3"/>
              </a:buClr>
              <a:buFont typeface="Wingdings" pitchFamily="10" charset="2"/>
              <a:buAutoNum type="arabicPeriod"/>
              <a:tabLst>
                <a:tab pos="339725" algn="l"/>
              </a:tabLst>
              <a:defRPr/>
            </a:pPr>
            <a:r>
              <a:rPr lang="en-GB" sz="1800" dirty="0" smtClean="0">
                <a:latin typeface="Arial" panose="020B0604020202020204" pitchFamily="34" charset="0"/>
                <a:cs typeface="Arial" panose="020B0604020202020204" pitchFamily="34" charset="0"/>
              </a:rPr>
              <a:t> Pneumonia 1, 2, 3, 7</a:t>
            </a:r>
          </a:p>
          <a:p>
            <a:pPr marL="457200" indent="-457200" eaLnBrk="1" fontAlgn="auto" hangingPunct="1">
              <a:spcAft>
                <a:spcPts val="0"/>
              </a:spcAft>
              <a:buClr>
                <a:schemeClr val="accent3"/>
              </a:buClr>
              <a:buFont typeface="Wingdings" pitchFamily="10" charset="2"/>
              <a:buAutoNum type="arabicPeriod"/>
              <a:tabLst>
                <a:tab pos="339725" algn="l"/>
              </a:tabLst>
              <a:defRPr/>
            </a:pPr>
            <a:r>
              <a:rPr lang="en-GB" sz="1800" dirty="0" smtClean="0">
                <a:latin typeface="Arial" panose="020B0604020202020204" pitchFamily="34" charset="0"/>
                <a:cs typeface="Arial" panose="020B0604020202020204" pitchFamily="34" charset="0"/>
              </a:rPr>
              <a:t> Follicular conjunctivitis 3, 4, 11</a:t>
            </a:r>
          </a:p>
          <a:p>
            <a:pPr marL="457200" indent="-457200" eaLnBrk="1" fontAlgn="auto" hangingPunct="1">
              <a:spcAft>
                <a:spcPts val="0"/>
              </a:spcAft>
              <a:buClr>
                <a:schemeClr val="accent3"/>
              </a:buClr>
              <a:buFont typeface="Wingdings" pitchFamily="10" charset="2"/>
              <a:buAutoNum type="arabicPeriod"/>
              <a:tabLst>
                <a:tab pos="339725" algn="l"/>
              </a:tabLst>
              <a:defRPr/>
            </a:pPr>
            <a:r>
              <a:rPr lang="en-GB" sz="1800" dirty="0" smtClean="0">
                <a:latin typeface="Arial" panose="020B0604020202020204" pitchFamily="34" charset="0"/>
                <a:cs typeface="Arial" panose="020B0604020202020204" pitchFamily="34" charset="0"/>
              </a:rPr>
              <a:t>Acute </a:t>
            </a:r>
            <a:r>
              <a:rPr lang="en-GB" sz="1800" dirty="0" err="1" smtClean="0">
                <a:latin typeface="Arial" panose="020B0604020202020204" pitchFamily="34" charset="0"/>
                <a:cs typeface="Arial" panose="020B0604020202020204" pitchFamily="34" charset="0"/>
              </a:rPr>
              <a:t>haemorrhaghic</a:t>
            </a:r>
            <a:r>
              <a:rPr lang="en-GB" sz="1800" dirty="0" smtClean="0">
                <a:latin typeface="Arial" panose="020B0604020202020204" pitchFamily="34" charset="0"/>
                <a:cs typeface="Arial" panose="020B0604020202020204" pitchFamily="34" charset="0"/>
              </a:rPr>
              <a:t> cystitis 11, 21</a:t>
            </a:r>
          </a:p>
          <a:p>
            <a:pPr marL="857250" lvl="1" indent="-457200">
              <a:buClr>
                <a:schemeClr val="accent3"/>
              </a:buClr>
              <a:buFont typeface="Wingdings" pitchFamily="10" charset="2"/>
              <a:buAutoNum type="arabicPeriod"/>
              <a:tabLst>
                <a:tab pos="339725" algn="l"/>
              </a:tabLst>
              <a:defRPr/>
            </a:pPr>
            <a:r>
              <a:rPr lang="en-US" sz="1800" dirty="0">
                <a:latin typeface="Arial" panose="020B0604020202020204" pitchFamily="34" charset="0"/>
                <a:cs typeface="Arial" panose="020B0604020202020204" pitchFamily="34" charset="0"/>
              </a:rPr>
              <a:t>Acute hemorrhagic cystitis usually affects children aged 5-15 years but may also affect immunosuppressed adults (</a:t>
            </a:r>
            <a:r>
              <a:rPr lang="en-US" sz="1800" dirty="0" smtClean="0">
                <a:latin typeface="Arial" panose="020B0604020202020204" pitchFamily="34" charset="0"/>
                <a:cs typeface="Arial" panose="020B0604020202020204" pitchFamily="34" charset="0"/>
              </a:rPr>
              <a:t>ex. </a:t>
            </a:r>
            <a:r>
              <a:rPr lang="en-US" sz="1800" dirty="0">
                <a:latin typeface="Arial" panose="020B0604020202020204" pitchFamily="34" charset="0"/>
                <a:cs typeface="Arial" panose="020B0604020202020204" pitchFamily="34" charset="0"/>
              </a:rPr>
              <a:t>from kidney or bone marrow transplantation, AIDS). Boys are affected more often than </a:t>
            </a:r>
            <a:r>
              <a:rPr lang="en-US" sz="1800" dirty="0" smtClean="0">
                <a:latin typeface="Arial" panose="020B0604020202020204" pitchFamily="34" charset="0"/>
                <a:cs typeface="Arial" panose="020B0604020202020204" pitchFamily="34" charset="0"/>
              </a:rPr>
              <a:t>girls</a:t>
            </a:r>
          </a:p>
          <a:p>
            <a:pPr marL="857250" lvl="1" indent="-457200">
              <a:buClr>
                <a:schemeClr val="accent3"/>
              </a:buClr>
              <a:buFont typeface="Wingdings" pitchFamily="10" charset="2"/>
              <a:buAutoNum type="arabicPeriod"/>
              <a:tabLst>
                <a:tab pos="339725" algn="l"/>
              </a:tabLst>
              <a:defRPr/>
            </a:pPr>
            <a:r>
              <a:rPr lang="en-US" sz="1800" dirty="0">
                <a:latin typeface="Arial" panose="020B0604020202020204" pitchFamily="34" charset="0"/>
                <a:cs typeface="Arial" panose="020B0604020202020204" pitchFamily="34" charset="0"/>
              </a:rPr>
              <a:t>Dysuria, frequency, and grossly bloody urine are reported. Hematuria is self-limited to 3 days, and other symptoms resolve later. Symptoms may be more prolonged in hematopoietic stem cell </a:t>
            </a:r>
            <a:r>
              <a:rPr lang="en-US" sz="1800" dirty="0" smtClean="0">
                <a:latin typeface="Arial" panose="020B0604020202020204" pitchFamily="34" charset="0"/>
                <a:cs typeface="Arial" panose="020B0604020202020204" pitchFamily="34" charset="0"/>
              </a:rPr>
              <a:t>recipients where nephritis may occur as well, manifested by </a:t>
            </a:r>
            <a:r>
              <a:rPr lang="en-US" sz="1800" dirty="0">
                <a:latin typeface="Arial" panose="020B0604020202020204" pitchFamily="34" charset="0"/>
                <a:cs typeface="Arial" panose="020B0604020202020204" pitchFamily="34" charset="0"/>
              </a:rPr>
              <a:t>fever, hematuria, and flank pain</a:t>
            </a:r>
            <a:endParaRPr lang="en-GB" sz="1800" dirty="0" smtClean="0">
              <a:latin typeface="Arial" panose="020B0604020202020204" pitchFamily="34" charset="0"/>
              <a:cs typeface="Arial" panose="020B0604020202020204" pitchFamily="34" charset="0"/>
            </a:endParaRPr>
          </a:p>
          <a:p>
            <a:pPr marL="457200" indent="-457200" eaLnBrk="1" fontAlgn="auto" hangingPunct="1">
              <a:spcAft>
                <a:spcPts val="0"/>
              </a:spcAft>
              <a:buClr>
                <a:schemeClr val="accent3"/>
              </a:buClr>
              <a:buFont typeface="Wingdings" pitchFamily="10" charset="2"/>
              <a:buAutoNum type="arabicPeriod"/>
              <a:tabLst>
                <a:tab pos="339725" algn="l"/>
              </a:tabLst>
              <a:defRPr/>
            </a:pPr>
            <a:r>
              <a:rPr lang="en-GB" sz="1800" dirty="0" smtClean="0">
                <a:latin typeface="Arial" panose="020B0604020202020204" pitchFamily="34" charset="0"/>
                <a:cs typeface="Arial" panose="020B0604020202020204" pitchFamily="34" charset="0"/>
              </a:rPr>
              <a:t>Acute infantile gastroenteritis 40, 41 </a:t>
            </a:r>
            <a:r>
              <a:rPr lang="en-GB" sz="1800" dirty="0" smtClean="0">
                <a:latin typeface="Times New Roman" pitchFamily="26" charset="0"/>
              </a:rPr>
              <a:t/>
            </a:r>
            <a:br>
              <a:rPr lang="en-GB" sz="1800" dirty="0" smtClean="0">
                <a:latin typeface="Times New Roman" pitchFamily="26" charset="0"/>
              </a:rPr>
            </a:br>
            <a:endParaRPr lang="en-US" sz="1800" dirty="0" smtClean="0"/>
          </a:p>
        </p:txBody>
      </p:sp>
    </p:spTree>
    <p:extLst>
      <p:ext uri="{BB962C8B-B14F-4D97-AF65-F5344CB8AC3E}">
        <p14:creationId xmlns:p14="http://schemas.microsoft.com/office/powerpoint/2010/main" val="14016867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337</TotalTime>
  <Words>2403</Words>
  <Application>Microsoft Office PowerPoint</Application>
  <PresentationFormat>On-screen Show (4:3)</PresentationFormat>
  <Paragraphs>244</Paragraphs>
  <Slides>43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Flow</vt:lpstr>
      <vt:lpstr>PhotoSuite Image</vt:lpstr>
      <vt:lpstr>Lower Urinary Tract Infections Hemorrhagic cystitis</vt:lpstr>
      <vt:lpstr>Background</vt:lpstr>
      <vt:lpstr>PowerPoint Presentation</vt:lpstr>
      <vt:lpstr>PowerPoint Presentation</vt:lpstr>
      <vt:lpstr>PowerPoint Presentation</vt:lpstr>
      <vt:lpstr>Virus induced HC</vt:lpstr>
      <vt:lpstr>Adenovirus</vt:lpstr>
      <vt:lpstr>Adenovirus</vt:lpstr>
      <vt:lpstr>Clinical Syndromes</vt:lpstr>
      <vt:lpstr>Laboratory Diagnosis</vt:lpstr>
      <vt:lpstr>Management &amp; Prevention</vt:lpstr>
      <vt:lpstr>Virology</vt:lpstr>
      <vt:lpstr>Virology</vt:lpstr>
      <vt:lpstr>History of BKVN (BK virus nephropathy) – BKVAN (BK Virus-Associated Nephropathy)</vt:lpstr>
      <vt:lpstr>Epidemiology of BKV infection</vt:lpstr>
      <vt:lpstr>Epidemiology of BKV infection</vt:lpstr>
      <vt:lpstr>Source of infection</vt:lpstr>
      <vt:lpstr>Humoral immunity</vt:lpstr>
      <vt:lpstr>PowerPoint Presentation</vt:lpstr>
      <vt:lpstr>Immunology of BKVN:  Cellular immunity</vt:lpstr>
      <vt:lpstr>Role of Immunosuppressive medications</vt:lpstr>
      <vt:lpstr>Other factors in pathogenesis</vt:lpstr>
      <vt:lpstr>Clinical Features of BKV infection</vt:lpstr>
      <vt:lpstr>Clinical Features of BKV infection</vt:lpstr>
      <vt:lpstr>PowerPoint Presentation</vt:lpstr>
      <vt:lpstr>PowerPoint Presentation</vt:lpstr>
      <vt:lpstr>PowerPoint Presentation</vt:lpstr>
      <vt:lpstr>Cellular changes due to BKV</vt:lpstr>
      <vt:lpstr>Urine cytology in BKV infection</vt:lpstr>
      <vt:lpstr>PowerPoint Presentation</vt:lpstr>
      <vt:lpstr>Current screening guidelines (KDIGO)</vt:lpstr>
      <vt:lpstr>Histology of BKVAN</vt:lpstr>
      <vt:lpstr>Outcome of BKVAN</vt:lpstr>
      <vt:lpstr>PowerPoint Presentation</vt:lpstr>
      <vt:lpstr>Reduction of immunosuppression</vt:lpstr>
      <vt:lpstr>Adjunctive therapies</vt:lpstr>
      <vt:lpstr>Adjunctive therapies</vt:lpstr>
      <vt:lpstr>Retransplantation after BKVAN</vt:lpstr>
      <vt:lpstr>Take home message</vt:lpstr>
      <vt:lpstr>CMV</vt:lpstr>
      <vt:lpstr>Clinical Manifestations</vt:lpstr>
      <vt:lpstr>Treatment</vt:lpstr>
      <vt:lpstr>Other viral causes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Lower urinary tract infection</dc:title>
  <dc:creator>ASHRAF</dc:creator>
  <cp:lastModifiedBy>Sameer</cp:lastModifiedBy>
  <cp:revision>44</cp:revision>
  <dcterms:created xsi:type="dcterms:W3CDTF">2014-03-18T10:14:06Z</dcterms:created>
  <dcterms:modified xsi:type="dcterms:W3CDTF">2016-03-30T19:02:03Z</dcterms:modified>
</cp:coreProperties>
</file>