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83" r:id="rId3"/>
    <p:sldId id="256" r:id="rId4"/>
    <p:sldId id="257" r:id="rId5"/>
    <p:sldId id="258" r:id="rId6"/>
    <p:sldId id="280" r:id="rId7"/>
    <p:sldId id="259" r:id="rId8"/>
    <p:sldId id="260" r:id="rId9"/>
    <p:sldId id="261" r:id="rId10"/>
    <p:sldId id="262" r:id="rId11"/>
    <p:sldId id="267" r:id="rId12"/>
    <p:sldId id="266" r:id="rId13"/>
    <p:sldId id="271" r:id="rId14"/>
    <p:sldId id="272" r:id="rId15"/>
    <p:sldId id="268" r:id="rId16"/>
    <p:sldId id="269" r:id="rId17"/>
    <p:sldId id="270" r:id="rId18"/>
    <p:sldId id="265" r:id="rId19"/>
    <p:sldId id="263" r:id="rId20"/>
    <p:sldId id="273" r:id="rId21"/>
    <p:sldId id="274" r:id="rId22"/>
    <p:sldId id="264" r:id="rId23"/>
    <p:sldId id="275" r:id="rId24"/>
    <p:sldId id="276" r:id="rId25"/>
    <p:sldId id="278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8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8513-0373-47D0-8B6B-F4405B32CF18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C574-4388-4E07-97C8-5560D4B91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4DD3D-FFCC-4B24-81BD-ADDB4E331169}" type="slidenum">
              <a:rPr lang="ar-SA"/>
              <a:pPr/>
              <a:t>25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8" y="4343716"/>
            <a:ext cx="5486085" cy="411385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esktop\genetics sl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Oncogenes</a:t>
            </a:r>
            <a:r>
              <a:rPr lang="en-US" sz="3600" dirty="0" smtClean="0"/>
              <a:t> and tumor suppressor genes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17202"/>
            <a:ext cx="4114800" cy="387798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Oncogene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700" y="2174875"/>
            <a:ext cx="4114800" cy="4398127"/>
          </a:xfrm>
        </p:spPr>
        <p:txBody>
          <a:bodyPr/>
          <a:lstStyle/>
          <a:p>
            <a:r>
              <a:rPr lang="en-US" sz="2600" dirty="0" smtClean="0"/>
              <a:t>A gene capable of inducing one or more characteristics of cancer cells when activated.</a:t>
            </a:r>
          </a:p>
          <a:p>
            <a:endParaRPr lang="en-US" sz="2600" dirty="0" smtClean="0"/>
          </a:p>
          <a:p>
            <a:r>
              <a:rPr lang="en-US" sz="2800" i="1" dirty="0" smtClean="0"/>
              <a:t>A proto-oncogene: a normal cell gene that can be converted into an </a:t>
            </a:r>
            <a:r>
              <a:rPr lang="en-US" sz="2800" i="1" dirty="0" err="1" smtClean="0"/>
              <a:t>oncogene</a:t>
            </a:r>
            <a:r>
              <a:rPr lang="en-US" sz="2800" i="1" dirty="0" smtClean="0"/>
              <a:t>.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981" y="1517202"/>
            <a:ext cx="4117019" cy="38779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Tumor suppressor gene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98727" y="2174875"/>
            <a:ext cx="4117974" cy="1080296"/>
          </a:xfrm>
        </p:spPr>
        <p:txBody>
          <a:bodyPr/>
          <a:lstStyle/>
          <a:p>
            <a:r>
              <a:rPr lang="en-US" sz="2600" dirty="0" smtClean="0"/>
              <a:t>A gene whose inactivation leads to tumor development.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</a:t>
            </a:r>
            <a:r>
              <a:rPr lang="en-US" dirty="0" err="1" smtClean="0"/>
              <a:t>oncogenes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29738" y="1172604"/>
          <a:ext cx="6587346" cy="312116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94080"/>
                <a:gridCol w="3993266"/>
              </a:tblGrid>
              <a:tr h="1081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/>
                        <a:t>Oncogene</a:t>
                      </a:r>
                      <a:endParaRPr lang="en-US" sz="2200" b="1" dirty="0"/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/>
                        <a:t>Virus</a:t>
                      </a:r>
                    </a:p>
                  </a:txBody>
                  <a:tcPr marL="26995" marR="26995" marT="5758" marB="5758"/>
                </a:tc>
              </a:tr>
              <a:tr h="1081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/>
                        <a:t>abl</a:t>
                      </a:r>
                      <a:endParaRPr lang="en-US" sz="2200" dirty="0"/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/>
                        <a:t>Abelson leukemia</a:t>
                      </a:r>
                    </a:p>
                  </a:txBody>
                  <a:tcPr marL="26995" marR="26995" marT="5758" marB="5758"/>
                </a:tc>
              </a:tr>
              <a:tr h="1081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>
                          <a:solidFill>
                            <a:srgbClr val="C00000"/>
                          </a:solidFill>
                        </a:rPr>
                        <a:t>akt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AKT8 virus</a:t>
                      </a:r>
                    </a:p>
                  </a:txBody>
                  <a:tcPr marL="26995" marR="26995" marT="5758" marB="5758"/>
                </a:tc>
              </a:tr>
              <a:tr h="2703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/>
                        <a:t>erbA</a:t>
                      </a:r>
                      <a:endParaRPr lang="en-US" sz="2200" dirty="0"/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/>
                        <a:t>Avian erythroblastosis-ES4</a:t>
                      </a:r>
                    </a:p>
                  </a:txBody>
                  <a:tcPr marL="26995" marR="26995" marT="5758" marB="5758"/>
                </a:tc>
              </a:tr>
              <a:tr h="2703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/>
                        <a:t>erbB</a:t>
                      </a:r>
                      <a:endParaRPr lang="en-US" sz="2200" dirty="0"/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/>
                        <a:t>Avian erythroblastosis-ES4</a:t>
                      </a:r>
                    </a:p>
                  </a:txBody>
                  <a:tcPr marL="26995" marR="26995" marT="5758" marB="5758"/>
                </a:tc>
              </a:tr>
              <a:tr h="1892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>
                          <a:solidFill>
                            <a:srgbClr val="C00000"/>
                          </a:solidFill>
                        </a:rPr>
                        <a:t>raf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3611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</a:rPr>
                        <a:t>murine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 sarcoma</a:t>
                      </a:r>
                    </a:p>
                  </a:txBody>
                  <a:tcPr marL="26995" marR="26995" marT="5758" marB="5758"/>
                </a:tc>
              </a:tr>
              <a:tr h="1081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>
                          <a:solidFill>
                            <a:srgbClr val="C00000"/>
                          </a:solidFill>
                        </a:rPr>
                        <a:t>rasH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Harvey sarcoma</a:t>
                      </a:r>
                    </a:p>
                  </a:txBody>
                  <a:tcPr marL="26995" marR="26995" marT="5758" marB="5758"/>
                </a:tc>
              </a:tr>
              <a:tr h="1081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>
                          <a:solidFill>
                            <a:srgbClr val="C00000"/>
                          </a:solidFill>
                        </a:rPr>
                        <a:t>rasK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Kirsten sarcoma</a:t>
                      </a:r>
                    </a:p>
                  </a:txBody>
                  <a:tcPr marL="26995" marR="26995" marT="5758" marB="5758"/>
                </a:tc>
              </a:tr>
              <a:tr h="1081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err="1">
                          <a:solidFill>
                            <a:srgbClr val="C00000"/>
                          </a:solidFill>
                        </a:rPr>
                        <a:t>src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 marL="26995" marR="26995" marT="5758" marB="57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Rous sarcoma</a:t>
                      </a:r>
                    </a:p>
                  </a:txBody>
                  <a:tcPr marL="26995" marR="26995" marT="5758" marB="5758"/>
                </a:tc>
              </a:tr>
            </a:tbl>
          </a:graphicData>
        </a:graphic>
      </p:graphicFrame>
      <p:pic>
        <p:nvPicPr>
          <p:cNvPr id="6146" name="Picture 2" descr="Figure 15.21. The Raf oncogene protei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79623"/>
            <a:ext cx="3491615" cy="2120480"/>
          </a:xfrm>
          <a:prstGeom prst="rect">
            <a:avLst/>
          </a:prstGeom>
          <a:noFill/>
        </p:spPr>
      </p:pic>
      <p:pic>
        <p:nvPicPr>
          <p:cNvPr id="6148" name="Picture 4" descr="http://www.utm.utoronto.ca/%7Ew3bio/bio477/lecture_files/cancer_part_3/cancer_part_3_files/slide0257_image013.jpg"/>
          <p:cNvPicPr>
            <a:picLocks noChangeAspect="1" noChangeArrowheads="1"/>
          </p:cNvPicPr>
          <p:nvPr/>
        </p:nvPicPr>
        <p:blipFill>
          <a:blip r:embed="rId3" cstate="print"/>
          <a:srcRect t="49177" r="10113"/>
          <a:stretch>
            <a:fillRect/>
          </a:stretch>
        </p:blipFill>
        <p:spPr bwMode="auto">
          <a:xfrm>
            <a:off x="150473" y="4942389"/>
            <a:ext cx="5278330" cy="16783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62582" y="4548851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Rous sarcoma virus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err="1" smtClean="0"/>
              <a:t>Oncogenes</a:t>
            </a:r>
            <a:r>
              <a:rPr lang="en-US" dirty="0" smtClean="0"/>
              <a:t> and signal 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093825" cy="2840778"/>
          </a:xfrm>
        </p:spPr>
        <p:txBody>
          <a:bodyPr/>
          <a:lstStyle/>
          <a:p>
            <a:r>
              <a:rPr lang="en-US" sz="2600" dirty="0" err="1" smtClean="0"/>
              <a:t>Oncogene</a:t>
            </a:r>
            <a:r>
              <a:rPr lang="en-US" sz="2600" dirty="0" smtClean="0"/>
              <a:t> proteins act as:</a:t>
            </a:r>
          </a:p>
          <a:p>
            <a:pPr lvl="1"/>
            <a:r>
              <a:rPr lang="en-US" sz="2600" dirty="0" smtClean="0"/>
              <a:t>Growth factors (e.g., EGF) </a:t>
            </a:r>
          </a:p>
          <a:p>
            <a:pPr lvl="1"/>
            <a:r>
              <a:rPr lang="en-US" sz="2600" dirty="0" smtClean="0"/>
              <a:t>growth factor receptors (e.g., </a:t>
            </a:r>
            <a:r>
              <a:rPr lang="en-US" sz="2600" dirty="0" err="1" smtClean="0"/>
              <a:t>ErbB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Intracellular signaling molecules (</a:t>
            </a:r>
            <a:r>
              <a:rPr lang="en-US" sz="2600" dirty="0" err="1" smtClean="0"/>
              <a:t>Ras</a:t>
            </a:r>
            <a:r>
              <a:rPr lang="en-US" sz="2600" dirty="0" smtClean="0"/>
              <a:t> and </a:t>
            </a:r>
            <a:r>
              <a:rPr lang="en-US" sz="2600" dirty="0" err="1" smtClean="0"/>
              <a:t>Raf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transcription factors (e.g., </a:t>
            </a:r>
            <a:r>
              <a:rPr lang="en-US" sz="2600" i="1" dirty="0" err="1" smtClean="0"/>
              <a:t>fos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7" name="Picture 2" descr="Figure 15.26. Oncogenes and signal transductio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872" y="1075622"/>
            <a:ext cx="2513294" cy="51624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Oncogenes</a:t>
            </a:r>
            <a:r>
              <a:rPr lang="en-US" dirty="0" smtClean="0"/>
              <a:t> and receptors</a:t>
            </a:r>
            <a:endParaRPr lang="en-US" dirty="0"/>
          </a:p>
        </p:txBody>
      </p:sp>
      <p:sp>
        <p:nvSpPr>
          <p:cNvPr id="32770" name="AutoShape 2" descr="نتيجة بحث الصور عن ‪breast cancer her-2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http://www.aboutcancer.com/her_meta_moa_t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27" y="1748542"/>
            <a:ext cx="5688348" cy="3448491"/>
          </a:xfrm>
          <a:prstGeom prst="rect">
            <a:avLst/>
          </a:prstGeom>
          <a:noFill/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 cstate="print"/>
          <a:srcRect r="64884"/>
          <a:stretch>
            <a:fillRect/>
          </a:stretch>
        </p:blipFill>
        <p:spPr bwMode="auto">
          <a:xfrm>
            <a:off x="6246107" y="1741748"/>
            <a:ext cx="2458055" cy="347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Oncogenes</a:t>
            </a:r>
            <a:r>
              <a:rPr lang="en-US" dirty="0" smtClean="0"/>
              <a:t> and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045370" cy="2412968"/>
          </a:xfrm>
        </p:spPr>
        <p:txBody>
          <a:bodyPr/>
          <a:lstStyle/>
          <a:p>
            <a:r>
              <a:rPr lang="en-US" dirty="0" smtClean="0"/>
              <a:t>A single nucleotide change, which alters codon 12 from GGC (Gly) to GTC (Val), is responsible for the </a:t>
            </a:r>
            <a:r>
              <a:rPr lang="en-US" dirty="0" err="1" smtClean="0"/>
              <a:t>tumorigenic</a:t>
            </a:r>
            <a:r>
              <a:rPr lang="en-US" dirty="0" smtClean="0"/>
              <a:t> activity of the </a:t>
            </a:r>
            <a:r>
              <a:rPr lang="en-US" i="1" dirty="0" err="1" smtClean="0"/>
              <a:t>ras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oncogene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mutation maintains the </a:t>
            </a:r>
            <a:r>
              <a:rPr lang="en-US" dirty="0" err="1" smtClean="0"/>
              <a:t>Ras</a:t>
            </a:r>
            <a:r>
              <a:rPr lang="en-US" dirty="0" smtClean="0"/>
              <a:t> proteins constitutively in the active GTP-bound conformation.</a:t>
            </a:r>
            <a:endParaRPr lang="en-US" dirty="0"/>
          </a:p>
        </p:txBody>
      </p:sp>
      <p:pic>
        <p:nvPicPr>
          <p:cNvPr id="6" name="Picture 2" descr="Figure 15.23. Point mutations in ras oncogene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41" y="4016448"/>
            <a:ext cx="8471823" cy="20949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err="1" smtClean="0"/>
              <a:t>Oncogenes</a:t>
            </a:r>
            <a:r>
              <a:rPr lang="en-US" dirty="0" smtClean="0"/>
              <a:t> and transcription factors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 bwMode="auto">
          <a:xfrm>
            <a:off x="964979" y="1030909"/>
            <a:ext cx="6963679" cy="534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05246" y="1134319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Normal cell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512" y="1113099"/>
            <a:ext cx="11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Tumor cell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http://www.mdpi.com/ijms/ijms-15-12094/article_deploy/html/images/ijms-15-12094-g001-1024.png"/>
          <p:cNvPicPr>
            <a:picLocks noChangeAspect="1" noChangeArrowheads="1"/>
          </p:cNvPicPr>
          <p:nvPr/>
        </p:nvPicPr>
        <p:blipFill>
          <a:blip r:embed="rId3" cstate="print"/>
          <a:srcRect l="66782" t="81732" r="5059" b="2468"/>
          <a:stretch>
            <a:fillRect/>
          </a:stretch>
        </p:blipFill>
        <p:spPr bwMode="auto">
          <a:xfrm>
            <a:off x="5810491" y="5451676"/>
            <a:ext cx="2384385" cy="9143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Oncogenes</a:t>
            </a:r>
            <a:r>
              <a:rPr lang="en-US" dirty="0" smtClean="0"/>
              <a:t> and cell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4901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Akt</a:t>
            </a:r>
            <a:r>
              <a:rPr lang="en-US" dirty="0" smtClean="0"/>
              <a:t> pathway involving proto-</a:t>
            </a:r>
            <a:r>
              <a:rPr lang="en-US" dirty="0" err="1" smtClean="0"/>
              <a:t>oncogenes</a:t>
            </a:r>
            <a:r>
              <a:rPr lang="en-US" dirty="0" smtClean="0"/>
              <a:t>  (</a:t>
            </a:r>
            <a:r>
              <a:rPr lang="en-US" dirty="0" err="1" smtClean="0"/>
              <a:t>ligands</a:t>
            </a:r>
            <a:r>
              <a:rPr lang="en-US" dirty="0" smtClean="0"/>
              <a:t>, receptors, PI-3 kinase, and AKT) promotes cell survival by inhibiting pro-apoptotic proteins  and inducing  anti-apoptotic proteins.</a:t>
            </a:r>
            <a:endParaRPr lang="en-US" dirty="0"/>
          </a:p>
        </p:txBody>
      </p:sp>
      <p:pic>
        <p:nvPicPr>
          <p:cNvPr id="10" name="Picture 3" descr="Figure 15.31. Oncogenes and cell survival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082" y="1388138"/>
            <a:ext cx="3844984" cy="44455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Oncogenes</a:t>
            </a:r>
            <a:r>
              <a:rPr lang="en-US" dirty="0" smtClean="0"/>
              <a:t> and cell differentiation</a:t>
            </a:r>
            <a:endParaRPr lang="en-US" dirty="0"/>
          </a:p>
        </p:txBody>
      </p:sp>
      <p:pic>
        <p:nvPicPr>
          <p:cNvPr id="8" name="Picture 2" descr="Figure 15.30. Action of the PML/RAR α oncogene protein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224" y="1239255"/>
            <a:ext cx="4757242" cy="48928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12932" y="1637832"/>
            <a:ext cx="529540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Mutated forms of both the thyroid hormone receptor (</a:t>
            </a:r>
            <a:r>
              <a:rPr lang="en-US" b="1" dirty="0" err="1" smtClean="0">
                <a:solidFill>
                  <a:srgbClr val="C00000"/>
                </a:solidFill>
              </a:rPr>
              <a:t>ErbA</a:t>
            </a:r>
            <a:r>
              <a:rPr lang="en-US" b="1" dirty="0" smtClean="0">
                <a:solidFill>
                  <a:srgbClr val="C00000"/>
                </a:solidFill>
              </a:rPr>
              <a:t>) and the retinoic acid receptor (PML/</a:t>
            </a:r>
            <a:r>
              <a:rPr lang="en-US" b="1" dirty="0" err="1" smtClean="0">
                <a:solidFill>
                  <a:srgbClr val="C00000"/>
                </a:solidFill>
              </a:rPr>
              <a:t>RARα</a:t>
            </a:r>
            <a:r>
              <a:rPr lang="en-US" b="1" dirty="0" smtClean="0">
                <a:solidFill>
                  <a:srgbClr val="C00000"/>
                </a:solidFill>
              </a:rPr>
              <a:t>) act as </a:t>
            </a:r>
            <a:r>
              <a:rPr lang="en-US" b="1" dirty="0" err="1" smtClean="0">
                <a:solidFill>
                  <a:srgbClr val="C00000"/>
                </a:solidFill>
              </a:rPr>
              <a:t>oncogene</a:t>
            </a:r>
            <a:r>
              <a:rPr lang="en-US" b="1" dirty="0" smtClean="0">
                <a:solidFill>
                  <a:srgbClr val="C00000"/>
                </a:solidFill>
              </a:rPr>
              <a:t> proteins in human acute </a:t>
            </a:r>
            <a:r>
              <a:rPr lang="en-US" b="1" dirty="0" err="1" smtClean="0">
                <a:solidFill>
                  <a:srgbClr val="C00000"/>
                </a:solidFill>
              </a:rPr>
              <a:t>promyelocytic</a:t>
            </a:r>
            <a:r>
              <a:rPr lang="en-US" b="1" dirty="0" smtClean="0">
                <a:solidFill>
                  <a:srgbClr val="C00000"/>
                </a:solidFill>
              </a:rPr>
              <a:t> leukemia where the mutated </a:t>
            </a:r>
            <a:r>
              <a:rPr lang="en-US" b="1" dirty="0" err="1" smtClean="0">
                <a:solidFill>
                  <a:srgbClr val="C00000"/>
                </a:solidFill>
              </a:rPr>
              <a:t>oncogene</a:t>
            </a:r>
            <a:r>
              <a:rPr lang="en-US" b="1" dirty="0" smtClean="0">
                <a:solidFill>
                  <a:srgbClr val="C00000"/>
                </a:solidFill>
              </a:rPr>
              <a:t> receptors block cell differentiation and maintain the leukemic cells in an actively proliferating state.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TSG and proliferation and survival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576364"/>
          </a:xfrm>
        </p:spPr>
        <p:txBody>
          <a:bodyPr/>
          <a:lstStyle/>
          <a:p>
            <a:r>
              <a:rPr lang="en-US" dirty="0" smtClean="0"/>
              <a:t>The tumor suppressor protein PTEN is a lipid </a:t>
            </a:r>
            <a:r>
              <a:rPr lang="en-US" dirty="0" err="1" smtClean="0"/>
              <a:t>phosphatase</a:t>
            </a:r>
            <a:r>
              <a:rPr lang="en-US" dirty="0" smtClean="0"/>
              <a:t> that </a:t>
            </a:r>
            <a:r>
              <a:rPr lang="en-US" dirty="0" err="1" smtClean="0"/>
              <a:t>dephosphorylates</a:t>
            </a:r>
            <a:r>
              <a:rPr lang="en-US" dirty="0" smtClean="0"/>
              <a:t> PIP</a:t>
            </a:r>
            <a:r>
              <a:rPr lang="en-US" baseline="-25000" dirty="0" smtClean="0"/>
              <a:t>3</a:t>
            </a:r>
            <a:r>
              <a:rPr lang="en-US" dirty="0" smtClean="0"/>
              <a:t> into PIP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counters the action of the </a:t>
            </a:r>
            <a:r>
              <a:rPr lang="en-US" dirty="0" err="1" smtClean="0"/>
              <a:t>oncogenes</a:t>
            </a:r>
            <a:r>
              <a:rPr lang="en-US" dirty="0" smtClean="0"/>
              <a:t> PI 3-kinase and </a:t>
            </a:r>
            <a:r>
              <a:rPr lang="en-US" dirty="0" err="1" smtClean="0"/>
              <a:t>Akt</a:t>
            </a:r>
            <a:r>
              <a:rPr lang="en-US" dirty="0" smtClean="0"/>
              <a:t>, which promote cell survival.</a:t>
            </a:r>
            <a:endParaRPr lang="en-US" dirty="0"/>
          </a:p>
        </p:txBody>
      </p:sp>
      <p:pic>
        <p:nvPicPr>
          <p:cNvPr id="8" name="Picture 2" descr="Figure 15.37. Suppression of cell survival by PTE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109" y="1353414"/>
            <a:ext cx="4412863" cy="46075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TSG and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392610" cy="1809726"/>
          </a:xfrm>
        </p:spPr>
        <p:txBody>
          <a:bodyPr/>
          <a:lstStyle/>
          <a:p>
            <a:r>
              <a:rPr lang="en-US" sz="2400" dirty="0" err="1" smtClean="0"/>
              <a:t>Rb</a:t>
            </a:r>
            <a:r>
              <a:rPr lang="en-US" sz="2400" dirty="0" smtClean="0"/>
              <a:t> inhibits progression past the restriction point in 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Cdk4/</a:t>
            </a:r>
            <a:r>
              <a:rPr lang="en-US" sz="2400" dirty="0" err="1" smtClean="0"/>
              <a:t>cyclin</a:t>
            </a:r>
            <a:r>
              <a:rPr lang="en-US" sz="2400" dirty="0" smtClean="0"/>
              <a:t> D complexes promote passage through the restriction point by </a:t>
            </a:r>
            <a:r>
              <a:rPr lang="en-US" sz="2400" dirty="0" err="1" smtClean="0"/>
              <a:t>phosphorylating</a:t>
            </a:r>
            <a:r>
              <a:rPr lang="en-US" sz="2400" dirty="0" smtClean="0"/>
              <a:t> and inactivating </a:t>
            </a:r>
            <a:r>
              <a:rPr lang="en-US" sz="2400" dirty="0" err="1" smtClean="0"/>
              <a:t>Rb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Inactivation of </a:t>
            </a:r>
            <a:r>
              <a:rPr lang="en-US" sz="2400" dirty="0" err="1" smtClean="0"/>
              <a:t>Rb</a:t>
            </a:r>
            <a:r>
              <a:rPr lang="en-US" sz="2400" dirty="0" smtClean="0"/>
              <a:t> results in increased cell cycle progression and tumor formation.</a:t>
            </a:r>
            <a:endParaRPr lang="en-US" sz="2400" dirty="0"/>
          </a:p>
        </p:txBody>
      </p:sp>
      <p:pic>
        <p:nvPicPr>
          <p:cNvPr id="6" name="Picture 2" descr="Figure 15.38. Inhibition of cell cycle progression by Rb and p16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692" r="6942"/>
          <a:stretch>
            <a:fillRect/>
          </a:stretch>
        </p:blipFill>
        <p:spPr bwMode="auto">
          <a:xfrm>
            <a:off x="3449256" y="2911260"/>
            <a:ext cx="5266481" cy="39467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/>
          <a:lstStyle/>
          <a:p>
            <a:r>
              <a:rPr lang="en-US" sz="4800" dirty="0" smtClean="0"/>
              <a:t>Lecture 12: </a:t>
            </a:r>
            <a:br>
              <a:rPr lang="en-US" sz="4800" dirty="0" smtClean="0"/>
            </a:br>
            <a:r>
              <a:rPr lang="en-US" sz="4800" dirty="0" smtClean="0"/>
              <a:t>Cancer: a cellular perspective</a:t>
            </a:r>
            <a:endParaRPr lang="en-US" sz="4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265783"/>
          </a:xfrm>
        </p:spPr>
        <p:txBody>
          <a:bodyPr/>
          <a:lstStyle/>
          <a:p>
            <a:r>
              <a:rPr lang="en-US" dirty="0" smtClean="0"/>
              <a:t>Loss of p53 prevents DNA damage-induced cell cycle arrest, leading to increased mutation frequencies and a general instability of the cell genome contributing to further alterations in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 during tumor progression. </a:t>
            </a:r>
            <a:endParaRPr lang="en-US" dirty="0"/>
          </a:p>
        </p:txBody>
      </p:sp>
      <p:pic>
        <p:nvPicPr>
          <p:cNvPr id="6" name="Picture 2" descr="Figure 15.39. Action of p53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94" y="1851126"/>
            <a:ext cx="3763615" cy="32996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mechanism of viral carcinogenesis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572965" cy="2129814"/>
          </a:xfrm>
        </p:spPr>
        <p:txBody>
          <a:bodyPr/>
          <a:lstStyle/>
          <a:p>
            <a:r>
              <a:rPr lang="en-US" dirty="0" smtClean="0"/>
              <a:t>The E6 and E7 proteins of the human </a:t>
            </a:r>
            <a:r>
              <a:rPr lang="en-US" dirty="0" err="1" smtClean="0"/>
              <a:t>papillomavirus</a:t>
            </a:r>
            <a:r>
              <a:rPr lang="en-US" dirty="0" smtClean="0"/>
              <a:t>  (HPV) block the function of the cellular </a:t>
            </a:r>
            <a:r>
              <a:rPr lang="en-US" dirty="0" err="1" smtClean="0"/>
              <a:t>Rb</a:t>
            </a:r>
            <a:r>
              <a:rPr lang="en-US" dirty="0" smtClean="0"/>
              <a:t> and p53 proteins. </a:t>
            </a:r>
          </a:p>
          <a:p>
            <a:r>
              <a:rPr lang="en-US" dirty="0" smtClean="0"/>
              <a:t>In particular, E7 binds to </a:t>
            </a:r>
            <a:r>
              <a:rPr lang="en-US" dirty="0" err="1" smtClean="0"/>
              <a:t>Rb</a:t>
            </a:r>
            <a:r>
              <a:rPr lang="en-US" dirty="0" smtClean="0"/>
              <a:t>, and E6 stimulates the degradation of p53 by proteolysis. </a:t>
            </a:r>
            <a:endParaRPr lang="en-US" dirty="0"/>
          </a:p>
        </p:txBody>
      </p:sp>
      <p:pic>
        <p:nvPicPr>
          <p:cNvPr id="7" name="Picture 4" descr="https://classconnection.s3.amazonaws.com/335/flashcards/705335/png/screen_shot_2012-02-20_at_9.23.25_pm132979443743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9712" y="1283967"/>
            <a:ext cx="3477844" cy="53222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997196"/>
          </a:xfrm>
        </p:spPr>
        <p:txBody>
          <a:bodyPr/>
          <a:lstStyle/>
          <a:p>
            <a:r>
              <a:rPr lang="en-US" sz="3600" dirty="0" smtClean="0"/>
              <a:t>The multistep genetic model for the formation of colorectal cancer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8334737" cy="1403461"/>
          </a:xfrm>
        </p:spPr>
        <p:txBody>
          <a:bodyPr/>
          <a:lstStyle/>
          <a:p>
            <a:r>
              <a:rPr lang="en-US" sz="2400" dirty="0" smtClean="0"/>
              <a:t>Inactivation of TSGs and the activation of </a:t>
            </a:r>
            <a:r>
              <a:rPr lang="en-US" sz="2400" dirty="0" err="1" smtClean="0"/>
              <a:t>oncogenes</a:t>
            </a:r>
            <a:r>
              <a:rPr lang="en-US" sz="2400" dirty="0" smtClean="0"/>
              <a:t> leading to </a:t>
            </a:r>
            <a:r>
              <a:rPr lang="en-US" sz="2400" dirty="0" err="1" smtClean="0"/>
              <a:t>dyfunctional</a:t>
            </a:r>
            <a:r>
              <a:rPr lang="en-US" sz="2400" dirty="0" smtClean="0"/>
              <a:t> pathways.</a:t>
            </a:r>
          </a:p>
          <a:p>
            <a:r>
              <a:rPr lang="en-US" sz="2400" dirty="0" smtClean="0"/>
              <a:t>Accumulation of mutations in a sequential manner, with mutations of some genes preceding that of others.</a:t>
            </a:r>
            <a:endParaRPr lang="en-US" sz="2400" dirty="0"/>
          </a:p>
        </p:txBody>
      </p:sp>
      <p:pic>
        <p:nvPicPr>
          <p:cNvPr id="11" name="Picture 2" descr="http://syscol-project.eu/wp-content/uploads/2011/11/a_lite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70" y="2943265"/>
            <a:ext cx="8595203" cy="2739722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002421" y="3587970"/>
            <a:ext cx="300942" cy="2662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9361" y="3877337"/>
            <a:ext cx="108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sym typeface="Symbol"/>
              </a:rPr>
              <a:t>-</a:t>
            </a:r>
            <a:r>
              <a:rPr lang="en-US" b="1" dirty="0" err="1" smtClean="0">
                <a:solidFill>
                  <a:srgbClr val="C00000"/>
                </a:solidFill>
              </a:rPr>
              <a:t>catenin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225" y="5754780"/>
            <a:ext cx="859830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Fearon</a:t>
            </a:r>
            <a:r>
              <a:rPr lang="en-US" b="1" dirty="0" smtClean="0">
                <a:solidFill>
                  <a:srgbClr val="C00000"/>
                </a:solidFill>
              </a:rPr>
              <a:t> ER, Vogelstein B. A genetic model for colorectal tumorigenesis. Cell. 1990;61:759-767.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17513" y="1611313"/>
            <a:ext cx="8278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800" b="1" i="1">
                <a:solidFill>
                  <a:srgbClr val="000066"/>
                </a:solidFill>
              </a:rPr>
              <a:t>Doctors are men who prescribe medicines of which they know little, to cure diseases of which they know less, in human beings of whom they know nothing.</a:t>
            </a:r>
          </a:p>
          <a:p>
            <a:pPr rtl="0"/>
            <a:endParaRPr lang="en-US" sz="2800" b="1">
              <a:solidFill>
                <a:srgbClr val="000066"/>
              </a:solidFill>
            </a:endParaRPr>
          </a:p>
          <a:p>
            <a:pPr rtl="0"/>
            <a:r>
              <a:rPr lang="en-US" sz="2800" b="1">
                <a:solidFill>
                  <a:srgbClr val="000066"/>
                </a:solidFill>
              </a:rPr>
              <a:t>Voltaire (1694-1778</a:t>
            </a:r>
            <a:r>
              <a:rPr lang="en-US" sz="2800" b="1"/>
              <a:t>)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64089" y="3357391"/>
            <a:ext cx="31353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Personalized medicine is the way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083760"/>
            <a:ext cx="4318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062896" y="2417814"/>
            <a:ext cx="352901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3600" b="1">
                <a:solidFill>
                  <a:srgbClr val="C00000"/>
                </a:solidFill>
              </a:rPr>
              <a:t>"Here's my</a:t>
            </a:r>
          </a:p>
          <a:p>
            <a:pPr algn="l" rtl="0"/>
            <a:r>
              <a:rPr lang="en-US" sz="3600" b="1">
                <a:solidFill>
                  <a:srgbClr val="C00000"/>
                </a:solidFill>
              </a:rPr>
              <a:t>sequence...”</a:t>
            </a:r>
          </a:p>
          <a:p>
            <a:pPr algn="l" rtl="0"/>
            <a:r>
              <a:rPr lang="en-US" sz="3200" b="1" i="1">
                <a:solidFill>
                  <a:srgbClr val="C00000"/>
                </a:solidFill>
              </a:rPr>
              <a:t>New Yorker, 2007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future outlook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3146" y="0"/>
            <a:ext cx="5973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19455" y="2326511"/>
            <a:ext cx="3152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Remember: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Diseases are proteomic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cancer?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3597908"/>
          </a:xfrm>
        </p:spPr>
        <p:txBody>
          <a:bodyPr/>
          <a:lstStyle/>
          <a:p>
            <a:r>
              <a:rPr lang="en-US" dirty="0" smtClean="0"/>
              <a:t>A tumor is any abnormal proliferation of cells.</a:t>
            </a:r>
          </a:p>
          <a:p>
            <a:pPr lvl="1"/>
            <a:r>
              <a:rPr lang="en-US" dirty="0" smtClean="0"/>
              <a:t>A benign tumor is confined to its original location. </a:t>
            </a:r>
          </a:p>
          <a:p>
            <a:pPr lvl="1"/>
            <a:r>
              <a:rPr lang="en-US" dirty="0" smtClean="0"/>
              <a:t>A malignant tumor (cancer) is capable of both invading surrounding normal tissue and spreading throughout the body via the circulatory or lymphatic systems (metastasis).</a:t>
            </a:r>
          </a:p>
          <a:p>
            <a:r>
              <a:rPr lang="en-US" dirty="0" smtClean="0"/>
              <a:t>It develops from a multistep process involving mutation with progressively increasing capacity for proliferation, survival, invasion, and metastasis.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of </a:t>
            </a:r>
            <a:r>
              <a:rPr lang="en-US" dirty="0" err="1" smtClean="0"/>
              <a:t>tumorigenesis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415136" cy="3484031"/>
          </a:xfrm>
        </p:spPr>
        <p:txBody>
          <a:bodyPr/>
          <a:lstStyle/>
          <a:p>
            <a:r>
              <a:rPr lang="en-US" dirty="0" smtClean="0"/>
              <a:t>Tumor initiation: a genetic alteration leading to abnormal proliferation of cells into a tumor</a:t>
            </a:r>
          </a:p>
          <a:p>
            <a:r>
              <a:rPr lang="en-US" dirty="0" smtClean="0"/>
              <a:t>Tumor progression: accumulation of mutations within cells of the tumor population.</a:t>
            </a:r>
          </a:p>
          <a:p>
            <a:pPr lvl="1"/>
            <a:r>
              <a:rPr lang="en-US" dirty="0" smtClean="0"/>
              <a:t>Some of these mutations confer a selective advantage to the cell, such as more rapid growth.</a:t>
            </a:r>
            <a:endParaRPr lang="en-US" dirty="0"/>
          </a:p>
        </p:txBody>
      </p:sp>
      <p:pic>
        <p:nvPicPr>
          <p:cNvPr id="6" name="Picture 2" descr="Figure 15.4. Stages of tumor developmen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1979712" cy="67486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3074364" y="1716208"/>
            <a:ext cx="1905000" cy="1676400"/>
          </a:xfrm>
          <a:custGeom>
            <a:avLst/>
            <a:gdLst>
              <a:gd name="G0" fmla="+- 720 0 0"/>
              <a:gd name="G1" fmla="+- 21600 0 720"/>
              <a:gd name="G2" fmla="+- 21600 0 72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gradFill rotWithShape="1">
            <a:gsLst>
              <a:gs pos="0">
                <a:srgbClr val="BC7D3E"/>
              </a:gs>
              <a:gs pos="50000">
                <a:srgbClr val="BC7D3E">
                  <a:gamma/>
                  <a:shade val="54118"/>
                  <a:invGamma/>
                </a:srgbClr>
              </a:gs>
              <a:gs pos="100000">
                <a:srgbClr val="BC7D3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3836364" y="324020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 rot="-3316614">
            <a:off x="4547564" y="289095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 rot="-1568056">
            <a:off x="4236414" y="315130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 rot="-5101307">
            <a:off x="4655514" y="250360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 rot="-7628329">
            <a:off x="4528514" y="213530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 rot="-9075581">
            <a:off x="4217364" y="187495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 rot="-11138402">
            <a:off x="3823664" y="180510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 rot="-12015655">
            <a:off x="3436314" y="190035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 rot="-14120298">
            <a:off x="3131514" y="216070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 rot="-16417709">
            <a:off x="3036264" y="254170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 rot="-18399141">
            <a:off x="3150564" y="290365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 rot="-20380573">
            <a:off x="3455364" y="3157658"/>
            <a:ext cx="381000" cy="762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 rot="2215973">
            <a:off x="3518864" y="2865558"/>
            <a:ext cx="165100" cy="220662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 rot="253265">
            <a:off x="3874464" y="3000495"/>
            <a:ext cx="141288" cy="22225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 rot="15629542">
            <a:off x="4568995" y="2307552"/>
            <a:ext cx="141287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 rot="14505016">
            <a:off x="4465014" y="2154358"/>
            <a:ext cx="139700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 rot="-8097204">
            <a:off x="4334839" y="2032121"/>
            <a:ext cx="136525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 rot="-9076002">
            <a:off x="4163389" y="1940045"/>
            <a:ext cx="157163" cy="22383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 rot="-10050384">
            <a:off x="3964952" y="1895595"/>
            <a:ext cx="153987" cy="22066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 rot="-15784347">
            <a:off x="3389482" y="2218652"/>
            <a:ext cx="119063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 rot="5251191">
            <a:off x="3319633" y="2380577"/>
            <a:ext cx="141287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 rot="3898572">
            <a:off x="3443458" y="2715539"/>
            <a:ext cx="122238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 rot="1061953">
            <a:off x="3701427" y="2940170"/>
            <a:ext cx="119062" cy="22066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 rot="4569896">
            <a:off x="3345033" y="2564727"/>
            <a:ext cx="141287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 rot="-2247368">
            <a:off x="4217364" y="2948108"/>
            <a:ext cx="165100" cy="220662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 rot="16500679">
            <a:off x="4595983" y="2475827"/>
            <a:ext cx="109537" cy="22225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 rot="-532768">
            <a:off x="4064964" y="2983033"/>
            <a:ext cx="122238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 rot="-3399351">
            <a:off x="4380876" y="2844921"/>
            <a:ext cx="119063" cy="220662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 rot="-3399351">
            <a:off x="4495176" y="2762371"/>
            <a:ext cx="119063" cy="220662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 rot="-3399351">
            <a:off x="4565026" y="2635371"/>
            <a:ext cx="119063" cy="220662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 rot="-11375457">
            <a:off x="3782389" y="1930520"/>
            <a:ext cx="136525" cy="2413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 rot="-11671490">
            <a:off x="3603002" y="1984495"/>
            <a:ext cx="153987" cy="22066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Rectangle 35"/>
          <p:cNvSpPr>
            <a:spLocks noChangeArrowheads="1"/>
          </p:cNvSpPr>
          <p:nvPr/>
        </p:nvSpPr>
        <p:spPr bwMode="auto">
          <a:xfrm rot="-13993808">
            <a:off x="3492670" y="2091652"/>
            <a:ext cx="92075" cy="220662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AutoShape 36"/>
          <p:cNvSpPr>
            <a:spLocks noChangeArrowheads="1"/>
          </p:cNvSpPr>
          <p:nvPr/>
        </p:nvSpPr>
        <p:spPr bwMode="auto">
          <a:xfrm>
            <a:off x="4064964" y="3346570"/>
            <a:ext cx="1614488" cy="1403350"/>
          </a:xfrm>
          <a:custGeom>
            <a:avLst/>
            <a:gdLst>
              <a:gd name="G0" fmla="+- 720 0 0"/>
              <a:gd name="G1" fmla="+- 21600 0 720"/>
              <a:gd name="G2" fmla="+- 21600 0 72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gradFill rotWithShape="1">
            <a:gsLst>
              <a:gs pos="0">
                <a:srgbClr val="BC7D3E"/>
              </a:gs>
              <a:gs pos="50000">
                <a:srgbClr val="BC7D3E">
                  <a:gamma/>
                  <a:shade val="54118"/>
                  <a:invGamma/>
                </a:srgbClr>
              </a:gs>
              <a:gs pos="100000">
                <a:srgbClr val="BC7D3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4711077" y="4622920"/>
            <a:ext cx="322262" cy="635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 rot="-3316614">
            <a:off x="5315914" y="4329233"/>
            <a:ext cx="319087" cy="65088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 rot="-1568056">
            <a:off x="5049214" y="4548308"/>
            <a:ext cx="323850" cy="635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 rot="-5101307">
            <a:off x="5406402" y="4005383"/>
            <a:ext cx="319087" cy="65087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 rot="-7628329">
            <a:off x="5299245" y="3698202"/>
            <a:ext cx="319087" cy="635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 rot="-9075581">
            <a:off x="5033339" y="3479920"/>
            <a:ext cx="323850" cy="635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 rot="-11138402">
            <a:off x="4699964" y="3421183"/>
            <a:ext cx="322263" cy="635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 rot="-12015655">
            <a:off x="4371352" y="3500558"/>
            <a:ext cx="323850" cy="635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 rot="-14120298">
            <a:off x="4115764" y="3718045"/>
            <a:ext cx="319088" cy="65088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 rot="-16417709">
            <a:off x="4034802" y="4037133"/>
            <a:ext cx="319087" cy="65087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 rot="-18399141">
            <a:off x="4131639" y="4340345"/>
            <a:ext cx="319088" cy="65088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 rot="-20380573">
            <a:off x="4387227" y="4553070"/>
            <a:ext cx="323850" cy="63500"/>
          </a:xfrm>
          <a:prstGeom prst="ellipse">
            <a:avLst/>
          </a:prstGeom>
          <a:gradFill rotWithShape="1">
            <a:gsLst>
              <a:gs pos="0">
                <a:srgbClr val="97D7FF"/>
              </a:gs>
              <a:gs pos="50000">
                <a:srgbClr val="97D7FF">
                  <a:gamma/>
                  <a:shade val="85882"/>
                  <a:invGamma/>
                </a:srgbClr>
              </a:gs>
              <a:gs pos="100000">
                <a:srgbClr val="97D7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Rectangle 49"/>
          <p:cNvSpPr>
            <a:spLocks noChangeArrowheads="1"/>
          </p:cNvSpPr>
          <p:nvPr/>
        </p:nvSpPr>
        <p:spPr bwMode="auto">
          <a:xfrm rot="2215973">
            <a:off x="4441202" y="4308595"/>
            <a:ext cx="139700" cy="18415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Rectangle 50"/>
          <p:cNvSpPr>
            <a:spLocks noChangeArrowheads="1"/>
          </p:cNvSpPr>
          <p:nvPr/>
        </p:nvSpPr>
        <p:spPr bwMode="auto">
          <a:xfrm rot="253265">
            <a:off x="4742827" y="4421308"/>
            <a:ext cx="120650" cy="18573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Rectangle 51"/>
          <p:cNvSpPr>
            <a:spLocks noChangeArrowheads="1"/>
          </p:cNvSpPr>
          <p:nvPr/>
        </p:nvSpPr>
        <p:spPr bwMode="auto">
          <a:xfrm rot="15629542">
            <a:off x="5331789" y="3840283"/>
            <a:ext cx="119063" cy="20478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Rectangle 52"/>
          <p:cNvSpPr>
            <a:spLocks noChangeArrowheads="1"/>
          </p:cNvSpPr>
          <p:nvPr/>
        </p:nvSpPr>
        <p:spPr bwMode="auto">
          <a:xfrm rot="14505016">
            <a:off x="5243683" y="3712489"/>
            <a:ext cx="117475" cy="20478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Rectangle 53"/>
          <p:cNvSpPr>
            <a:spLocks noChangeArrowheads="1"/>
          </p:cNvSpPr>
          <p:nvPr/>
        </p:nvSpPr>
        <p:spPr bwMode="auto">
          <a:xfrm rot="-8097204">
            <a:off x="5134146" y="3609301"/>
            <a:ext cx="114300" cy="20478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auto">
          <a:xfrm rot="-9076002">
            <a:off x="4987302" y="3533895"/>
            <a:ext cx="133350" cy="187325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auto">
          <a:xfrm rot="-10050384">
            <a:off x="4819027" y="3497383"/>
            <a:ext cx="131762" cy="18415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Rectangle 56"/>
          <p:cNvSpPr>
            <a:spLocks noChangeArrowheads="1"/>
          </p:cNvSpPr>
          <p:nvPr/>
        </p:nvSpPr>
        <p:spPr bwMode="auto">
          <a:xfrm rot="-15784347">
            <a:off x="4332458" y="3766464"/>
            <a:ext cx="100012" cy="20320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Rectangle 57"/>
          <p:cNvSpPr>
            <a:spLocks noChangeArrowheads="1"/>
          </p:cNvSpPr>
          <p:nvPr/>
        </p:nvSpPr>
        <p:spPr bwMode="auto">
          <a:xfrm rot="5251191">
            <a:off x="4273720" y="3901402"/>
            <a:ext cx="117475" cy="20478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Rectangle 58"/>
          <p:cNvSpPr>
            <a:spLocks noChangeArrowheads="1"/>
          </p:cNvSpPr>
          <p:nvPr/>
        </p:nvSpPr>
        <p:spPr bwMode="auto">
          <a:xfrm rot="3898572">
            <a:off x="4377702" y="4181595"/>
            <a:ext cx="103188" cy="20478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Rectangle 59"/>
          <p:cNvSpPr>
            <a:spLocks noChangeArrowheads="1"/>
          </p:cNvSpPr>
          <p:nvPr/>
        </p:nvSpPr>
        <p:spPr bwMode="auto">
          <a:xfrm rot="1061953">
            <a:off x="4596777" y="4370508"/>
            <a:ext cx="100012" cy="18573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Rectangle 60"/>
          <p:cNvSpPr>
            <a:spLocks noChangeArrowheads="1"/>
          </p:cNvSpPr>
          <p:nvPr/>
        </p:nvSpPr>
        <p:spPr bwMode="auto">
          <a:xfrm rot="4569896">
            <a:off x="4295945" y="4055389"/>
            <a:ext cx="117475" cy="204788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Rectangle 61"/>
          <p:cNvSpPr>
            <a:spLocks noChangeArrowheads="1"/>
          </p:cNvSpPr>
          <p:nvPr/>
        </p:nvSpPr>
        <p:spPr bwMode="auto">
          <a:xfrm rot="-2247368">
            <a:off x="5033339" y="4378445"/>
            <a:ext cx="139700" cy="184150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8" name="Rectangle 62"/>
          <p:cNvSpPr>
            <a:spLocks noChangeArrowheads="1"/>
          </p:cNvSpPr>
          <p:nvPr/>
        </p:nvSpPr>
        <p:spPr bwMode="auto">
          <a:xfrm rot="16500679">
            <a:off x="5354808" y="3980776"/>
            <a:ext cx="92075" cy="18891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9" name="Rectangle 63"/>
          <p:cNvSpPr>
            <a:spLocks noChangeArrowheads="1"/>
          </p:cNvSpPr>
          <p:nvPr/>
        </p:nvSpPr>
        <p:spPr bwMode="auto">
          <a:xfrm rot="-532768">
            <a:off x="4904752" y="4407020"/>
            <a:ext cx="103187" cy="20161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00" name="Rectangle 64"/>
          <p:cNvSpPr>
            <a:spLocks noChangeArrowheads="1"/>
          </p:cNvSpPr>
          <p:nvPr/>
        </p:nvSpPr>
        <p:spPr bwMode="auto">
          <a:xfrm rot="-3399351">
            <a:off x="5172245" y="4290339"/>
            <a:ext cx="100013" cy="187325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01" name="Rectangle 65"/>
          <p:cNvSpPr>
            <a:spLocks noChangeArrowheads="1"/>
          </p:cNvSpPr>
          <p:nvPr/>
        </p:nvSpPr>
        <p:spPr bwMode="auto">
          <a:xfrm rot="-3399351">
            <a:off x="5269083" y="4220489"/>
            <a:ext cx="100013" cy="187325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 rot="-3399351">
            <a:off x="5328615" y="4114920"/>
            <a:ext cx="100012" cy="18573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03" name="Rectangle 67"/>
          <p:cNvSpPr>
            <a:spLocks noChangeArrowheads="1"/>
          </p:cNvSpPr>
          <p:nvPr/>
        </p:nvSpPr>
        <p:spPr bwMode="auto">
          <a:xfrm rot="-11375457">
            <a:off x="4665039" y="3525958"/>
            <a:ext cx="115888" cy="201612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Rectangle 68"/>
          <p:cNvSpPr>
            <a:spLocks noChangeArrowheads="1"/>
          </p:cNvSpPr>
          <p:nvPr/>
        </p:nvSpPr>
        <p:spPr bwMode="auto">
          <a:xfrm rot="-11671490">
            <a:off x="4512639" y="3570408"/>
            <a:ext cx="130175" cy="185737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05" name="Rectangle 69"/>
          <p:cNvSpPr>
            <a:spLocks noChangeArrowheads="1"/>
          </p:cNvSpPr>
          <p:nvPr/>
        </p:nvSpPr>
        <p:spPr bwMode="auto">
          <a:xfrm rot="-13993808">
            <a:off x="4420565" y="3659307"/>
            <a:ext cx="76200" cy="187325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433014" y="3498970"/>
            <a:ext cx="1479550" cy="1249363"/>
            <a:chOff x="576" y="576"/>
            <a:chExt cx="1200" cy="1056"/>
          </a:xfrm>
        </p:grpSpPr>
        <p:sp>
          <p:nvSpPr>
            <p:cNvPr id="65607" name="AutoShape 71"/>
            <p:cNvSpPr>
              <a:spLocks noChangeArrowheads="1"/>
            </p:cNvSpPr>
            <p:nvPr/>
          </p:nvSpPr>
          <p:spPr bwMode="auto">
            <a:xfrm>
              <a:off x="576" y="576"/>
              <a:ext cx="1200" cy="1056"/>
            </a:xfrm>
            <a:custGeom>
              <a:avLst/>
              <a:gdLst>
                <a:gd name="G0" fmla="+- 720 0 0"/>
                <a:gd name="G1" fmla="+- 21600 0 720"/>
                <a:gd name="G2" fmla="+- 21600 0 72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20" y="10800"/>
                  </a:moveTo>
                  <a:cubicBezTo>
                    <a:pt x="720" y="16367"/>
                    <a:pt x="5233" y="20880"/>
                    <a:pt x="10800" y="20880"/>
                  </a:cubicBezTo>
                  <a:cubicBezTo>
                    <a:pt x="16367" y="20880"/>
                    <a:pt x="20880" y="16367"/>
                    <a:pt x="20880" y="10800"/>
                  </a:cubicBezTo>
                  <a:cubicBezTo>
                    <a:pt x="20880" y="5233"/>
                    <a:pt x="16367" y="720"/>
                    <a:pt x="10800" y="720"/>
                  </a:cubicBezTo>
                  <a:cubicBezTo>
                    <a:pt x="5233" y="720"/>
                    <a:pt x="720" y="5233"/>
                    <a:pt x="72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BC7D3E"/>
                </a:gs>
                <a:gs pos="50000">
                  <a:srgbClr val="BC7D3E">
                    <a:gamma/>
                    <a:shade val="54118"/>
                    <a:invGamma/>
                  </a:srgbClr>
                </a:gs>
                <a:gs pos="100000">
                  <a:srgbClr val="BC7D3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Oval 72"/>
            <p:cNvSpPr>
              <a:spLocks noChangeArrowheads="1"/>
            </p:cNvSpPr>
            <p:nvPr/>
          </p:nvSpPr>
          <p:spPr bwMode="auto">
            <a:xfrm>
              <a:off x="1056" y="1536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Oval 73"/>
            <p:cNvSpPr>
              <a:spLocks noChangeArrowheads="1"/>
            </p:cNvSpPr>
            <p:nvPr/>
          </p:nvSpPr>
          <p:spPr bwMode="auto">
            <a:xfrm rot="-3316614">
              <a:off x="1504" y="1316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Oval 74"/>
            <p:cNvSpPr>
              <a:spLocks noChangeArrowheads="1"/>
            </p:cNvSpPr>
            <p:nvPr/>
          </p:nvSpPr>
          <p:spPr bwMode="auto">
            <a:xfrm rot="-1568056">
              <a:off x="1308" y="1480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5"/>
            <p:cNvSpPr>
              <a:spLocks noChangeArrowheads="1"/>
            </p:cNvSpPr>
            <p:nvPr/>
          </p:nvSpPr>
          <p:spPr bwMode="auto">
            <a:xfrm rot="-5101307">
              <a:off x="1572" y="1072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6"/>
            <p:cNvSpPr>
              <a:spLocks noChangeArrowheads="1"/>
            </p:cNvSpPr>
            <p:nvPr/>
          </p:nvSpPr>
          <p:spPr bwMode="auto">
            <a:xfrm rot="-7628329">
              <a:off x="1492" y="840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Oval 77"/>
            <p:cNvSpPr>
              <a:spLocks noChangeArrowheads="1"/>
            </p:cNvSpPr>
            <p:nvPr/>
          </p:nvSpPr>
          <p:spPr bwMode="auto">
            <a:xfrm rot="-9075581">
              <a:off x="1296" y="676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Oval 78"/>
            <p:cNvSpPr>
              <a:spLocks noChangeArrowheads="1"/>
            </p:cNvSpPr>
            <p:nvPr/>
          </p:nvSpPr>
          <p:spPr bwMode="auto">
            <a:xfrm rot="-11138402">
              <a:off x="1048" y="632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Oval 79"/>
            <p:cNvSpPr>
              <a:spLocks noChangeArrowheads="1"/>
            </p:cNvSpPr>
            <p:nvPr/>
          </p:nvSpPr>
          <p:spPr bwMode="auto">
            <a:xfrm rot="-12015655">
              <a:off x="804" y="692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Oval 80"/>
            <p:cNvSpPr>
              <a:spLocks noChangeArrowheads="1"/>
            </p:cNvSpPr>
            <p:nvPr/>
          </p:nvSpPr>
          <p:spPr bwMode="auto">
            <a:xfrm rot="-14120298">
              <a:off x="612" y="856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81"/>
            <p:cNvSpPr>
              <a:spLocks noChangeArrowheads="1"/>
            </p:cNvSpPr>
            <p:nvPr/>
          </p:nvSpPr>
          <p:spPr bwMode="auto">
            <a:xfrm rot="-16417709">
              <a:off x="552" y="1096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Oval 82"/>
            <p:cNvSpPr>
              <a:spLocks noChangeArrowheads="1"/>
            </p:cNvSpPr>
            <p:nvPr/>
          </p:nvSpPr>
          <p:spPr bwMode="auto">
            <a:xfrm rot="-18399141">
              <a:off x="624" y="1324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Oval 83"/>
            <p:cNvSpPr>
              <a:spLocks noChangeArrowheads="1"/>
            </p:cNvSpPr>
            <p:nvPr/>
          </p:nvSpPr>
          <p:spPr bwMode="auto">
            <a:xfrm rot="-20380573">
              <a:off x="816" y="1484"/>
              <a:ext cx="240" cy="48"/>
            </a:xfrm>
            <a:prstGeom prst="ellipse">
              <a:avLst/>
            </a:prstGeom>
            <a:gradFill rotWithShape="1">
              <a:gsLst>
                <a:gs pos="0">
                  <a:srgbClr val="97D7FF"/>
                </a:gs>
                <a:gs pos="50000">
                  <a:srgbClr val="97D7FF">
                    <a:gamma/>
                    <a:shade val="85882"/>
                    <a:invGamma/>
                  </a:srgbClr>
                </a:gs>
                <a:gs pos="100000">
                  <a:srgbClr val="97D7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Rectangle 84"/>
            <p:cNvSpPr>
              <a:spLocks noChangeArrowheads="1"/>
            </p:cNvSpPr>
            <p:nvPr/>
          </p:nvSpPr>
          <p:spPr bwMode="auto">
            <a:xfrm rot="2215973">
              <a:off x="856" y="1300"/>
              <a:ext cx="104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Rectangle 85"/>
            <p:cNvSpPr>
              <a:spLocks noChangeArrowheads="1"/>
            </p:cNvSpPr>
            <p:nvPr/>
          </p:nvSpPr>
          <p:spPr bwMode="auto">
            <a:xfrm rot="253265">
              <a:off x="1080" y="1385"/>
              <a:ext cx="89" cy="140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Rectangle 86"/>
            <p:cNvSpPr>
              <a:spLocks noChangeArrowheads="1"/>
            </p:cNvSpPr>
            <p:nvPr/>
          </p:nvSpPr>
          <p:spPr bwMode="auto">
            <a:xfrm rot="15629542">
              <a:off x="1517" y="949"/>
              <a:ext cx="89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Rectangle 87"/>
            <p:cNvSpPr>
              <a:spLocks noChangeArrowheads="1"/>
            </p:cNvSpPr>
            <p:nvPr/>
          </p:nvSpPr>
          <p:spPr bwMode="auto">
            <a:xfrm rot="14505016">
              <a:off x="1452" y="852"/>
              <a:ext cx="88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Rectangle 88"/>
            <p:cNvSpPr>
              <a:spLocks noChangeArrowheads="1"/>
            </p:cNvSpPr>
            <p:nvPr/>
          </p:nvSpPr>
          <p:spPr bwMode="auto">
            <a:xfrm rot="-8097204">
              <a:off x="1370" y="775"/>
              <a:ext cx="86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Rectangle 89"/>
            <p:cNvSpPr>
              <a:spLocks noChangeArrowheads="1"/>
            </p:cNvSpPr>
            <p:nvPr/>
          </p:nvSpPr>
          <p:spPr bwMode="auto">
            <a:xfrm rot="-9076002">
              <a:off x="1262" y="717"/>
              <a:ext cx="99" cy="141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Rectangle 90"/>
            <p:cNvSpPr>
              <a:spLocks noChangeArrowheads="1"/>
            </p:cNvSpPr>
            <p:nvPr/>
          </p:nvSpPr>
          <p:spPr bwMode="auto">
            <a:xfrm rot="-10050384">
              <a:off x="1137" y="689"/>
              <a:ext cx="97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Rectangle 91"/>
            <p:cNvSpPr>
              <a:spLocks noChangeArrowheads="1"/>
            </p:cNvSpPr>
            <p:nvPr/>
          </p:nvSpPr>
          <p:spPr bwMode="auto">
            <a:xfrm rot="-15784347">
              <a:off x="774" y="893"/>
              <a:ext cx="75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Rectangle 92"/>
            <p:cNvSpPr>
              <a:spLocks noChangeArrowheads="1"/>
            </p:cNvSpPr>
            <p:nvPr/>
          </p:nvSpPr>
          <p:spPr bwMode="auto">
            <a:xfrm rot="5251191">
              <a:off x="730" y="995"/>
              <a:ext cx="89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Rectangle 93"/>
            <p:cNvSpPr>
              <a:spLocks noChangeArrowheads="1"/>
            </p:cNvSpPr>
            <p:nvPr/>
          </p:nvSpPr>
          <p:spPr bwMode="auto">
            <a:xfrm rot="3898572">
              <a:off x="808" y="1206"/>
              <a:ext cx="77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Rectangle 94"/>
            <p:cNvSpPr>
              <a:spLocks noChangeArrowheads="1"/>
            </p:cNvSpPr>
            <p:nvPr/>
          </p:nvSpPr>
          <p:spPr bwMode="auto">
            <a:xfrm rot="1061953">
              <a:off x="971" y="1347"/>
              <a:ext cx="75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Rectangle 95"/>
            <p:cNvSpPr>
              <a:spLocks noChangeArrowheads="1"/>
            </p:cNvSpPr>
            <p:nvPr/>
          </p:nvSpPr>
          <p:spPr bwMode="auto">
            <a:xfrm rot="4569896">
              <a:off x="746" y="1111"/>
              <a:ext cx="89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Rectangle 96"/>
            <p:cNvSpPr>
              <a:spLocks noChangeArrowheads="1"/>
            </p:cNvSpPr>
            <p:nvPr/>
          </p:nvSpPr>
          <p:spPr bwMode="auto">
            <a:xfrm rot="-2247368">
              <a:off x="1296" y="1352"/>
              <a:ext cx="104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Rectangle 97"/>
            <p:cNvSpPr>
              <a:spLocks noChangeArrowheads="1"/>
            </p:cNvSpPr>
            <p:nvPr/>
          </p:nvSpPr>
          <p:spPr bwMode="auto">
            <a:xfrm rot="16500679">
              <a:off x="1534" y="1055"/>
              <a:ext cx="69" cy="140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Rectangle 98"/>
            <p:cNvSpPr>
              <a:spLocks noChangeArrowheads="1"/>
            </p:cNvSpPr>
            <p:nvPr/>
          </p:nvSpPr>
          <p:spPr bwMode="auto">
            <a:xfrm rot="-532768">
              <a:off x="1200" y="1374"/>
              <a:ext cx="77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Rectangle 99"/>
            <p:cNvSpPr>
              <a:spLocks noChangeArrowheads="1"/>
            </p:cNvSpPr>
            <p:nvPr/>
          </p:nvSpPr>
          <p:spPr bwMode="auto">
            <a:xfrm rot="-3399351">
              <a:off x="1399" y="1287"/>
              <a:ext cx="75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Rectangle 100"/>
            <p:cNvSpPr>
              <a:spLocks noChangeArrowheads="1"/>
            </p:cNvSpPr>
            <p:nvPr/>
          </p:nvSpPr>
          <p:spPr bwMode="auto">
            <a:xfrm rot="-3399351">
              <a:off x="1471" y="1235"/>
              <a:ext cx="75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Rectangle 101"/>
            <p:cNvSpPr>
              <a:spLocks noChangeArrowheads="1"/>
            </p:cNvSpPr>
            <p:nvPr/>
          </p:nvSpPr>
          <p:spPr bwMode="auto">
            <a:xfrm rot="-3399351">
              <a:off x="1515" y="1155"/>
              <a:ext cx="75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Rectangle 102"/>
            <p:cNvSpPr>
              <a:spLocks noChangeArrowheads="1"/>
            </p:cNvSpPr>
            <p:nvPr/>
          </p:nvSpPr>
          <p:spPr bwMode="auto">
            <a:xfrm rot="-11375457">
              <a:off x="1022" y="711"/>
              <a:ext cx="86" cy="152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Rectangle 103"/>
            <p:cNvSpPr>
              <a:spLocks noChangeArrowheads="1"/>
            </p:cNvSpPr>
            <p:nvPr/>
          </p:nvSpPr>
          <p:spPr bwMode="auto">
            <a:xfrm rot="-11671490">
              <a:off x="909" y="745"/>
              <a:ext cx="97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Rectangle 104"/>
            <p:cNvSpPr>
              <a:spLocks noChangeArrowheads="1"/>
            </p:cNvSpPr>
            <p:nvPr/>
          </p:nvSpPr>
          <p:spPr bwMode="auto">
            <a:xfrm rot="-13993808">
              <a:off x="840" y="812"/>
              <a:ext cx="58" cy="139"/>
            </a:xfrm>
            <a:prstGeom prst="rect">
              <a:avLst/>
            </a:prstGeom>
            <a:gradFill rotWithShape="1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641" name="Oval 105"/>
          <p:cNvSpPr>
            <a:spLocks noChangeArrowheads="1"/>
          </p:cNvSpPr>
          <p:nvPr/>
        </p:nvSpPr>
        <p:spPr bwMode="auto">
          <a:xfrm>
            <a:off x="4466602" y="244804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2" name="Oval 106"/>
          <p:cNvSpPr>
            <a:spLocks noChangeArrowheads="1"/>
          </p:cNvSpPr>
          <p:nvPr/>
        </p:nvSpPr>
        <p:spPr bwMode="auto">
          <a:xfrm>
            <a:off x="4501527" y="2516308"/>
            <a:ext cx="88900" cy="88900"/>
          </a:xfrm>
          <a:prstGeom prst="ellipse">
            <a:avLst/>
          </a:prstGeom>
          <a:solidFill>
            <a:srgbClr val="CC00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3" name="Oval 107"/>
          <p:cNvSpPr>
            <a:spLocks noChangeArrowheads="1"/>
          </p:cNvSpPr>
          <p:nvPr/>
        </p:nvSpPr>
        <p:spPr bwMode="auto">
          <a:xfrm>
            <a:off x="4458664" y="2576633"/>
            <a:ext cx="88900" cy="88900"/>
          </a:xfrm>
          <a:prstGeom prst="ellipse">
            <a:avLst/>
          </a:prstGeom>
          <a:solidFill>
            <a:srgbClr val="CC00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4571377" y="243058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5" name="Oval 109"/>
          <p:cNvSpPr>
            <a:spLocks noChangeArrowheads="1"/>
          </p:cNvSpPr>
          <p:nvPr/>
        </p:nvSpPr>
        <p:spPr bwMode="auto">
          <a:xfrm>
            <a:off x="4492002" y="240518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4387227" y="2457570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7" name="Oval 111"/>
          <p:cNvSpPr>
            <a:spLocks noChangeArrowheads="1"/>
          </p:cNvSpPr>
          <p:nvPr/>
        </p:nvSpPr>
        <p:spPr bwMode="auto">
          <a:xfrm>
            <a:off x="4725364" y="246074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8" name="Oval 112"/>
          <p:cNvSpPr>
            <a:spLocks noChangeArrowheads="1"/>
          </p:cNvSpPr>
          <p:nvPr/>
        </p:nvSpPr>
        <p:spPr bwMode="auto">
          <a:xfrm>
            <a:off x="4639639" y="236549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49" name="Oval 113"/>
          <p:cNvSpPr>
            <a:spLocks noChangeArrowheads="1"/>
          </p:cNvSpPr>
          <p:nvPr/>
        </p:nvSpPr>
        <p:spPr bwMode="auto">
          <a:xfrm>
            <a:off x="4684090" y="2490114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0" name="Oval 114"/>
          <p:cNvSpPr>
            <a:spLocks noChangeArrowheads="1"/>
          </p:cNvSpPr>
          <p:nvPr/>
        </p:nvSpPr>
        <p:spPr bwMode="auto">
          <a:xfrm>
            <a:off x="4736477" y="248773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1" name="Oval 115"/>
          <p:cNvSpPr>
            <a:spLocks noChangeArrowheads="1"/>
          </p:cNvSpPr>
          <p:nvPr/>
        </p:nvSpPr>
        <p:spPr bwMode="auto">
          <a:xfrm>
            <a:off x="4747589" y="2428995"/>
            <a:ext cx="88900" cy="9683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2" name="Oval 116"/>
          <p:cNvSpPr>
            <a:spLocks noChangeArrowheads="1"/>
          </p:cNvSpPr>
          <p:nvPr/>
        </p:nvSpPr>
        <p:spPr bwMode="auto">
          <a:xfrm>
            <a:off x="4420564" y="247503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3" name="Oval 117"/>
          <p:cNvSpPr>
            <a:spLocks noChangeArrowheads="1"/>
          </p:cNvSpPr>
          <p:nvPr/>
        </p:nvSpPr>
        <p:spPr bwMode="auto">
          <a:xfrm>
            <a:off x="4372939" y="2427408"/>
            <a:ext cx="88900" cy="88900"/>
          </a:xfrm>
          <a:prstGeom prst="ellipse">
            <a:avLst/>
          </a:prstGeom>
          <a:solidFill>
            <a:srgbClr val="CC00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4" name="Oval 118"/>
          <p:cNvSpPr>
            <a:spLocks noChangeArrowheads="1"/>
          </p:cNvSpPr>
          <p:nvPr/>
        </p:nvSpPr>
        <p:spPr bwMode="auto">
          <a:xfrm>
            <a:off x="4606302" y="2313108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5" name="Oval 119"/>
          <p:cNvSpPr>
            <a:spLocks noChangeArrowheads="1"/>
          </p:cNvSpPr>
          <p:nvPr/>
        </p:nvSpPr>
        <p:spPr bwMode="auto">
          <a:xfrm>
            <a:off x="4484064" y="231469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6" name="Oval 120"/>
          <p:cNvSpPr>
            <a:spLocks noChangeArrowheads="1"/>
          </p:cNvSpPr>
          <p:nvPr/>
        </p:nvSpPr>
        <p:spPr bwMode="auto">
          <a:xfrm>
            <a:off x="4503114" y="2376608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7" name="Oval 121"/>
          <p:cNvSpPr>
            <a:spLocks noChangeArrowheads="1"/>
          </p:cNvSpPr>
          <p:nvPr/>
        </p:nvSpPr>
        <p:spPr bwMode="auto">
          <a:xfrm>
            <a:off x="4479302" y="2408358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8" name="Oval 122"/>
          <p:cNvSpPr>
            <a:spLocks noChangeArrowheads="1"/>
          </p:cNvSpPr>
          <p:nvPr/>
        </p:nvSpPr>
        <p:spPr bwMode="auto">
          <a:xfrm>
            <a:off x="4711077" y="235914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59" name="Oval 123"/>
          <p:cNvSpPr>
            <a:spLocks noChangeArrowheads="1"/>
          </p:cNvSpPr>
          <p:nvPr/>
        </p:nvSpPr>
        <p:spPr bwMode="auto">
          <a:xfrm>
            <a:off x="4411039" y="239089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0" name="Oval 124"/>
          <p:cNvSpPr>
            <a:spLocks noChangeArrowheads="1"/>
          </p:cNvSpPr>
          <p:nvPr/>
        </p:nvSpPr>
        <p:spPr bwMode="auto">
          <a:xfrm>
            <a:off x="4631702" y="2438520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1" name="Oval 125"/>
          <p:cNvSpPr>
            <a:spLocks noChangeArrowheads="1"/>
          </p:cNvSpPr>
          <p:nvPr/>
        </p:nvSpPr>
        <p:spPr bwMode="auto">
          <a:xfrm>
            <a:off x="4803152" y="2463920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2" name="Oval 126"/>
          <p:cNvSpPr>
            <a:spLocks noChangeArrowheads="1"/>
          </p:cNvSpPr>
          <p:nvPr/>
        </p:nvSpPr>
        <p:spPr bwMode="auto">
          <a:xfrm>
            <a:off x="4768227" y="2355970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3" name="Oval 127"/>
          <p:cNvSpPr>
            <a:spLocks noChangeArrowheads="1"/>
          </p:cNvSpPr>
          <p:nvPr/>
        </p:nvSpPr>
        <p:spPr bwMode="auto">
          <a:xfrm>
            <a:off x="4431677" y="229564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4" name="Oval 128"/>
          <p:cNvSpPr>
            <a:spLocks noChangeArrowheads="1"/>
          </p:cNvSpPr>
          <p:nvPr/>
        </p:nvSpPr>
        <p:spPr bwMode="auto">
          <a:xfrm>
            <a:off x="4412627" y="241788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5" name="Oval 129"/>
          <p:cNvSpPr>
            <a:spLocks noChangeArrowheads="1"/>
          </p:cNvSpPr>
          <p:nvPr/>
        </p:nvSpPr>
        <p:spPr bwMode="auto">
          <a:xfrm>
            <a:off x="4431677" y="2479795"/>
            <a:ext cx="88900" cy="88900"/>
          </a:xfrm>
          <a:prstGeom prst="ellipse">
            <a:avLst/>
          </a:prstGeom>
          <a:solidFill>
            <a:srgbClr val="CC00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6" name="Oval 130"/>
          <p:cNvSpPr>
            <a:spLocks noChangeArrowheads="1"/>
          </p:cNvSpPr>
          <p:nvPr/>
        </p:nvSpPr>
        <p:spPr bwMode="auto">
          <a:xfrm>
            <a:off x="4557089" y="2371845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7" name="Oval 131"/>
          <p:cNvSpPr>
            <a:spLocks noChangeArrowheads="1"/>
          </p:cNvSpPr>
          <p:nvPr/>
        </p:nvSpPr>
        <p:spPr bwMode="auto">
          <a:xfrm>
            <a:off x="4417389" y="2306758"/>
            <a:ext cx="88900" cy="88900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8" name="Oval 132"/>
          <p:cNvSpPr>
            <a:spLocks noChangeArrowheads="1"/>
          </p:cNvSpPr>
          <p:nvPr/>
        </p:nvSpPr>
        <p:spPr bwMode="auto">
          <a:xfrm>
            <a:off x="4561852" y="250043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9" name="Oval 133"/>
          <p:cNvSpPr>
            <a:spLocks noChangeArrowheads="1"/>
          </p:cNvSpPr>
          <p:nvPr/>
        </p:nvSpPr>
        <p:spPr bwMode="auto">
          <a:xfrm>
            <a:off x="4455489" y="2249608"/>
            <a:ext cx="88900" cy="88900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0" name="Oval 134"/>
          <p:cNvSpPr>
            <a:spLocks noChangeArrowheads="1"/>
          </p:cNvSpPr>
          <p:nvPr/>
        </p:nvSpPr>
        <p:spPr bwMode="auto">
          <a:xfrm>
            <a:off x="4407864" y="2201983"/>
            <a:ext cx="88900" cy="88900"/>
          </a:xfrm>
          <a:prstGeom prst="ellipse">
            <a:avLst/>
          </a:prstGeom>
          <a:solidFill>
            <a:srgbClr val="D60093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1" name="Oval 135"/>
          <p:cNvSpPr>
            <a:spLocks noChangeArrowheads="1"/>
          </p:cNvSpPr>
          <p:nvPr/>
        </p:nvSpPr>
        <p:spPr bwMode="auto">
          <a:xfrm>
            <a:off x="4523752" y="2319458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2" name="Oval 136"/>
          <p:cNvSpPr>
            <a:spLocks noChangeArrowheads="1"/>
          </p:cNvSpPr>
          <p:nvPr/>
        </p:nvSpPr>
        <p:spPr bwMode="auto">
          <a:xfrm>
            <a:off x="4490414" y="2381370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3" name="Oval 137"/>
          <p:cNvSpPr>
            <a:spLocks noChangeArrowheads="1"/>
          </p:cNvSpPr>
          <p:nvPr/>
        </p:nvSpPr>
        <p:spPr bwMode="auto">
          <a:xfrm>
            <a:off x="4509464" y="244328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4" name="Oval 138"/>
          <p:cNvSpPr>
            <a:spLocks noChangeArrowheads="1"/>
          </p:cNvSpPr>
          <p:nvPr/>
        </p:nvSpPr>
        <p:spPr bwMode="auto">
          <a:xfrm>
            <a:off x="5550864" y="2389308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5" name="Oval 139"/>
          <p:cNvSpPr>
            <a:spLocks noChangeArrowheads="1"/>
          </p:cNvSpPr>
          <p:nvPr/>
        </p:nvSpPr>
        <p:spPr bwMode="auto">
          <a:xfrm>
            <a:off x="5531814" y="2511545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6" name="Oval 140"/>
          <p:cNvSpPr>
            <a:spLocks noChangeArrowheads="1"/>
          </p:cNvSpPr>
          <p:nvPr/>
        </p:nvSpPr>
        <p:spPr bwMode="auto">
          <a:xfrm>
            <a:off x="5693739" y="2455983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7" name="Oval 141"/>
          <p:cNvSpPr>
            <a:spLocks noChangeArrowheads="1"/>
          </p:cNvSpPr>
          <p:nvPr/>
        </p:nvSpPr>
        <p:spPr bwMode="auto">
          <a:xfrm>
            <a:off x="5488952" y="2338508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8" name="Oval 142"/>
          <p:cNvSpPr>
            <a:spLocks noChangeArrowheads="1"/>
          </p:cNvSpPr>
          <p:nvPr/>
        </p:nvSpPr>
        <p:spPr bwMode="auto">
          <a:xfrm>
            <a:off x="5536577" y="2400420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9" name="Oval 143"/>
          <p:cNvSpPr>
            <a:spLocks noChangeArrowheads="1"/>
          </p:cNvSpPr>
          <p:nvPr/>
        </p:nvSpPr>
        <p:spPr bwMode="auto">
          <a:xfrm>
            <a:off x="5493714" y="2467095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0" name="Oval 144"/>
          <p:cNvSpPr>
            <a:spLocks noChangeArrowheads="1"/>
          </p:cNvSpPr>
          <p:nvPr/>
        </p:nvSpPr>
        <p:spPr bwMode="auto">
          <a:xfrm>
            <a:off x="5574677" y="2343270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1" name="Oval 145"/>
          <p:cNvSpPr>
            <a:spLocks noChangeArrowheads="1"/>
          </p:cNvSpPr>
          <p:nvPr/>
        </p:nvSpPr>
        <p:spPr bwMode="auto">
          <a:xfrm>
            <a:off x="5527052" y="2295645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2" name="Oval 146"/>
          <p:cNvSpPr>
            <a:spLocks noChangeArrowheads="1"/>
          </p:cNvSpPr>
          <p:nvPr/>
        </p:nvSpPr>
        <p:spPr bwMode="auto">
          <a:xfrm>
            <a:off x="5455614" y="2286120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3" name="Oval 147"/>
          <p:cNvSpPr>
            <a:spLocks noChangeArrowheads="1"/>
          </p:cNvSpPr>
          <p:nvPr/>
        </p:nvSpPr>
        <p:spPr bwMode="auto">
          <a:xfrm>
            <a:off x="5422277" y="2348033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4" name="Oval 148"/>
          <p:cNvSpPr>
            <a:spLocks noChangeArrowheads="1"/>
          </p:cNvSpPr>
          <p:nvPr/>
        </p:nvSpPr>
        <p:spPr bwMode="auto">
          <a:xfrm>
            <a:off x="5441327" y="2409945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5" name="Oval 149"/>
          <p:cNvSpPr>
            <a:spLocks noChangeArrowheads="1"/>
          </p:cNvSpPr>
          <p:nvPr/>
        </p:nvSpPr>
        <p:spPr bwMode="auto">
          <a:xfrm>
            <a:off x="5669927" y="2397245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6" name="Oval 150"/>
          <p:cNvSpPr>
            <a:spLocks noChangeArrowheads="1"/>
          </p:cNvSpPr>
          <p:nvPr/>
        </p:nvSpPr>
        <p:spPr bwMode="auto">
          <a:xfrm>
            <a:off x="5650877" y="2519483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7" name="Oval 151"/>
          <p:cNvSpPr>
            <a:spLocks noChangeArrowheads="1"/>
          </p:cNvSpPr>
          <p:nvPr/>
        </p:nvSpPr>
        <p:spPr bwMode="auto">
          <a:xfrm>
            <a:off x="5400052" y="2295645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8" name="Oval 152"/>
          <p:cNvSpPr>
            <a:spLocks noChangeArrowheads="1"/>
          </p:cNvSpPr>
          <p:nvPr/>
        </p:nvSpPr>
        <p:spPr bwMode="auto">
          <a:xfrm>
            <a:off x="5608014" y="2346445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9" name="Oval 153"/>
          <p:cNvSpPr>
            <a:spLocks noChangeArrowheads="1"/>
          </p:cNvSpPr>
          <p:nvPr/>
        </p:nvSpPr>
        <p:spPr bwMode="auto">
          <a:xfrm>
            <a:off x="5655639" y="2408358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0" name="Oval 154"/>
          <p:cNvSpPr>
            <a:spLocks noChangeArrowheads="1"/>
          </p:cNvSpPr>
          <p:nvPr/>
        </p:nvSpPr>
        <p:spPr bwMode="auto">
          <a:xfrm>
            <a:off x="5612777" y="2475033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1" name="Oval 155"/>
          <p:cNvSpPr>
            <a:spLocks noChangeArrowheads="1"/>
          </p:cNvSpPr>
          <p:nvPr/>
        </p:nvSpPr>
        <p:spPr bwMode="auto">
          <a:xfrm>
            <a:off x="5693739" y="2351208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2" name="Oval 156"/>
          <p:cNvSpPr>
            <a:spLocks noChangeArrowheads="1"/>
          </p:cNvSpPr>
          <p:nvPr/>
        </p:nvSpPr>
        <p:spPr bwMode="auto">
          <a:xfrm>
            <a:off x="5646114" y="2303583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3" name="Oval 157"/>
          <p:cNvSpPr>
            <a:spLocks noChangeArrowheads="1"/>
          </p:cNvSpPr>
          <p:nvPr/>
        </p:nvSpPr>
        <p:spPr bwMode="auto">
          <a:xfrm>
            <a:off x="5574677" y="2294058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4" name="Oval 158"/>
          <p:cNvSpPr>
            <a:spLocks noChangeArrowheads="1"/>
          </p:cNvSpPr>
          <p:nvPr/>
        </p:nvSpPr>
        <p:spPr bwMode="auto">
          <a:xfrm>
            <a:off x="5541339" y="2355970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5" name="Oval 159"/>
          <p:cNvSpPr>
            <a:spLocks noChangeArrowheads="1"/>
          </p:cNvSpPr>
          <p:nvPr/>
        </p:nvSpPr>
        <p:spPr bwMode="auto">
          <a:xfrm>
            <a:off x="5560389" y="2417883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6" name="Oval 160"/>
          <p:cNvSpPr>
            <a:spLocks noChangeArrowheads="1"/>
          </p:cNvSpPr>
          <p:nvPr/>
        </p:nvSpPr>
        <p:spPr bwMode="auto">
          <a:xfrm rot="13938345">
            <a:off x="5393702" y="1879720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7" name="Oval 161"/>
          <p:cNvSpPr>
            <a:spLocks noChangeArrowheads="1"/>
          </p:cNvSpPr>
          <p:nvPr/>
        </p:nvSpPr>
        <p:spPr bwMode="auto">
          <a:xfrm rot="13938345">
            <a:off x="5374652" y="2001958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8" name="Oval 162"/>
          <p:cNvSpPr>
            <a:spLocks noChangeArrowheads="1"/>
          </p:cNvSpPr>
          <p:nvPr/>
        </p:nvSpPr>
        <p:spPr bwMode="auto">
          <a:xfrm rot="13938345">
            <a:off x="5450852" y="175113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99" name="Oval 163"/>
          <p:cNvSpPr>
            <a:spLocks noChangeArrowheads="1"/>
          </p:cNvSpPr>
          <p:nvPr/>
        </p:nvSpPr>
        <p:spPr bwMode="auto">
          <a:xfrm rot="13938345">
            <a:off x="5331789" y="1828920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0" name="Oval 164"/>
          <p:cNvSpPr>
            <a:spLocks noChangeArrowheads="1"/>
          </p:cNvSpPr>
          <p:nvPr/>
        </p:nvSpPr>
        <p:spPr bwMode="auto">
          <a:xfrm rot="13938345">
            <a:off x="5379414" y="189083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1" name="Oval 165"/>
          <p:cNvSpPr>
            <a:spLocks noChangeArrowheads="1"/>
          </p:cNvSpPr>
          <p:nvPr/>
        </p:nvSpPr>
        <p:spPr bwMode="auto">
          <a:xfrm rot="13938345">
            <a:off x="5336552" y="1957508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2" name="Oval 166"/>
          <p:cNvSpPr>
            <a:spLocks noChangeArrowheads="1"/>
          </p:cNvSpPr>
          <p:nvPr/>
        </p:nvSpPr>
        <p:spPr bwMode="auto">
          <a:xfrm rot="13938345">
            <a:off x="5417514" y="183368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3" name="Oval 167"/>
          <p:cNvSpPr>
            <a:spLocks noChangeArrowheads="1"/>
          </p:cNvSpPr>
          <p:nvPr/>
        </p:nvSpPr>
        <p:spPr bwMode="auto">
          <a:xfrm rot="13938345">
            <a:off x="5369889" y="1786058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4" name="Oval 168"/>
          <p:cNvSpPr>
            <a:spLocks noChangeArrowheads="1"/>
          </p:cNvSpPr>
          <p:nvPr/>
        </p:nvSpPr>
        <p:spPr bwMode="auto">
          <a:xfrm rot="13938345">
            <a:off x="5298452" y="177653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5" name="Oval 169"/>
          <p:cNvSpPr>
            <a:spLocks noChangeArrowheads="1"/>
          </p:cNvSpPr>
          <p:nvPr/>
        </p:nvSpPr>
        <p:spPr bwMode="auto">
          <a:xfrm rot="13938345">
            <a:off x="5265114" y="1838445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6" name="Oval 170"/>
          <p:cNvSpPr>
            <a:spLocks noChangeArrowheads="1"/>
          </p:cNvSpPr>
          <p:nvPr/>
        </p:nvSpPr>
        <p:spPr bwMode="auto">
          <a:xfrm rot="13938345">
            <a:off x="5284164" y="1900358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7" name="Oval 171"/>
          <p:cNvSpPr>
            <a:spLocks noChangeArrowheads="1"/>
          </p:cNvSpPr>
          <p:nvPr/>
        </p:nvSpPr>
        <p:spPr bwMode="auto">
          <a:xfrm rot="13938345">
            <a:off x="5512764" y="1887658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8" name="Oval 172"/>
          <p:cNvSpPr>
            <a:spLocks noChangeArrowheads="1"/>
          </p:cNvSpPr>
          <p:nvPr/>
        </p:nvSpPr>
        <p:spPr bwMode="auto">
          <a:xfrm rot="13938345">
            <a:off x="5379414" y="171938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09" name="Oval 173"/>
          <p:cNvSpPr>
            <a:spLocks noChangeArrowheads="1"/>
          </p:cNvSpPr>
          <p:nvPr/>
        </p:nvSpPr>
        <p:spPr bwMode="auto">
          <a:xfrm rot="13938345">
            <a:off x="5268289" y="177653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0" name="Oval 174"/>
          <p:cNvSpPr>
            <a:spLocks noChangeArrowheads="1"/>
          </p:cNvSpPr>
          <p:nvPr/>
        </p:nvSpPr>
        <p:spPr bwMode="auto">
          <a:xfrm rot="13938345">
            <a:off x="5450852" y="1836858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1" name="Oval 175"/>
          <p:cNvSpPr>
            <a:spLocks noChangeArrowheads="1"/>
          </p:cNvSpPr>
          <p:nvPr/>
        </p:nvSpPr>
        <p:spPr bwMode="auto">
          <a:xfrm rot="13938345">
            <a:off x="5498477" y="1898770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2" name="Oval 176"/>
          <p:cNvSpPr>
            <a:spLocks noChangeArrowheads="1"/>
          </p:cNvSpPr>
          <p:nvPr/>
        </p:nvSpPr>
        <p:spPr bwMode="auto">
          <a:xfrm rot="13938345">
            <a:off x="5455614" y="1965445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3" name="Oval 177"/>
          <p:cNvSpPr>
            <a:spLocks noChangeArrowheads="1"/>
          </p:cNvSpPr>
          <p:nvPr/>
        </p:nvSpPr>
        <p:spPr bwMode="auto">
          <a:xfrm rot="13938345">
            <a:off x="5536577" y="1841620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4" name="Oval 178"/>
          <p:cNvSpPr>
            <a:spLocks noChangeArrowheads="1"/>
          </p:cNvSpPr>
          <p:nvPr/>
        </p:nvSpPr>
        <p:spPr bwMode="auto">
          <a:xfrm rot="13938345">
            <a:off x="5488952" y="1793995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5" name="Oval 179"/>
          <p:cNvSpPr>
            <a:spLocks noChangeArrowheads="1"/>
          </p:cNvSpPr>
          <p:nvPr/>
        </p:nvSpPr>
        <p:spPr bwMode="auto">
          <a:xfrm rot="13938345">
            <a:off x="5417514" y="1784470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6" name="Oval 180"/>
          <p:cNvSpPr>
            <a:spLocks noChangeArrowheads="1"/>
          </p:cNvSpPr>
          <p:nvPr/>
        </p:nvSpPr>
        <p:spPr bwMode="auto">
          <a:xfrm rot="13938345">
            <a:off x="5384177" y="184638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7" name="Oval 181"/>
          <p:cNvSpPr>
            <a:spLocks noChangeArrowheads="1"/>
          </p:cNvSpPr>
          <p:nvPr/>
        </p:nvSpPr>
        <p:spPr bwMode="auto">
          <a:xfrm rot="13938345">
            <a:off x="5403227" y="1908295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8" name="Oval 182"/>
          <p:cNvSpPr>
            <a:spLocks noChangeArrowheads="1"/>
          </p:cNvSpPr>
          <p:nvPr/>
        </p:nvSpPr>
        <p:spPr bwMode="auto">
          <a:xfrm rot="1754930">
            <a:off x="5119064" y="42355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19" name="Oval 183"/>
          <p:cNvSpPr>
            <a:spLocks noChangeArrowheads="1"/>
          </p:cNvSpPr>
          <p:nvPr/>
        </p:nvSpPr>
        <p:spPr bwMode="auto">
          <a:xfrm rot="1754930">
            <a:off x="5176214" y="42736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0" name="Oval 184"/>
          <p:cNvSpPr>
            <a:spLocks noChangeArrowheads="1"/>
          </p:cNvSpPr>
          <p:nvPr/>
        </p:nvSpPr>
        <p:spPr bwMode="auto">
          <a:xfrm rot="1754930">
            <a:off x="5109539" y="434034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1" name="Oval 185"/>
          <p:cNvSpPr>
            <a:spLocks noChangeArrowheads="1"/>
          </p:cNvSpPr>
          <p:nvPr/>
        </p:nvSpPr>
        <p:spPr bwMode="auto">
          <a:xfrm rot="1754930">
            <a:off x="5185739" y="43117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2" name="Oval 186"/>
          <p:cNvSpPr>
            <a:spLocks noChangeArrowheads="1"/>
          </p:cNvSpPr>
          <p:nvPr/>
        </p:nvSpPr>
        <p:spPr bwMode="auto">
          <a:xfrm rot="1754930">
            <a:off x="5214314" y="420699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3" name="Oval 187"/>
          <p:cNvSpPr>
            <a:spLocks noChangeArrowheads="1"/>
          </p:cNvSpPr>
          <p:nvPr/>
        </p:nvSpPr>
        <p:spPr bwMode="auto">
          <a:xfrm rot="1754930">
            <a:off x="5071439" y="426414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4" name="Oval 188"/>
          <p:cNvSpPr>
            <a:spLocks noChangeArrowheads="1"/>
          </p:cNvSpPr>
          <p:nvPr/>
        </p:nvSpPr>
        <p:spPr bwMode="auto">
          <a:xfrm rot="1754930">
            <a:off x="5090489" y="417842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5" name="Oval 189"/>
          <p:cNvSpPr>
            <a:spLocks noChangeArrowheads="1"/>
          </p:cNvSpPr>
          <p:nvPr/>
        </p:nvSpPr>
        <p:spPr bwMode="auto">
          <a:xfrm rot="1754930">
            <a:off x="5166689" y="41974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6" name="Oval 190"/>
          <p:cNvSpPr>
            <a:spLocks noChangeArrowheads="1"/>
          </p:cNvSpPr>
          <p:nvPr/>
        </p:nvSpPr>
        <p:spPr bwMode="auto">
          <a:xfrm rot="1754930">
            <a:off x="5261939" y="426414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7" name="Oval 191"/>
          <p:cNvSpPr>
            <a:spLocks noChangeArrowheads="1"/>
          </p:cNvSpPr>
          <p:nvPr/>
        </p:nvSpPr>
        <p:spPr bwMode="auto">
          <a:xfrm rot="1754930">
            <a:off x="5166689" y="435939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8" name="Oval 192"/>
          <p:cNvSpPr>
            <a:spLocks noChangeArrowheads="1"/>
          </p:cNvSpPr>
          <p:nvPr/>
        </p:nvSpPr>
        <p:spPr bwMode="auto">
          <a:xfrm rot="1754930">
            <a:off x="5271464" y="43879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29" name="Oval 193"/>
          <p:cNvSpPr>
            <a:spLocks noChangeArrowheads="1"/>
          </p:cNvSpPr>
          <p:nvPr/>
        </p:nvSpPr>
        <p:spPr bwMode="auto">
          <a:xfrm rot="1754930">
            <a:off x="5328614" y="44260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0" name="Oval 194"/>
          <p:cNvSpPr>
            <a:spLocks noChangeArrowheads="1"/>
          </p:cNvSpPr>
          <p:nvPr/>
        </p:nvSpPr>
        <p:spPr bwMode="auto">
          <a:xfrm rot="1754930">
            <a:off x="5204789" y="448322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1" name="Oval 195"/>
          <p:cNvSpPr>
            <a:spLocks noChangeArrowheads="1"/>
          </p:cNvSpPr>
          <p:nvPr/>
        </p:nvSpPr>
        <p:spPr bwMode="auto">
          <a:xfrm rot="1754930">
            <a:off x="5060327" y="432764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2" name="Oval 196"/>
          <p:cNvSpPr>
            <a:spLocks noChangeArrowheads="1"/>
          </p:cNvSpPr>
          <p:nvPr/>
        </p:nvSpPr>
        <p:spPr bwMode="auto">
          <a:xfrm rot="1754930">
            <a:off x="5366714" y="435939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3" name="Oval 197"/>
          <p:cNvSpPr>
            <a:spLocks noChangeArrowheads="1"/>
          </p:cNvSpPr>
          <p:nvPr/>
        </p:nvSpPr>
        <p:spPr bwMode="auto">
          <a:xfrm rot="1754930">
            <a:off x="5223839" y="441654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4" name="Oval 198"/>
          <p:cNvSpPr>
            <a:spLocks noChangeArrowheads="1"/>
          </p:cNvSpPr>
          <p:nvPr/>
        </p:nvSpPr>
        <p:spPr bwMode="auto">
          <a:xfrm rot="1754930">
            <a:off x="5242889" y="433082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5" name="Oval 199"/>
          <p:cNvSpPr>
            <a:spLocks noChangeArrowheads="1"/>
          </p:cNvSpPr>
          <p:nvPr/>
        </p:nvSpPr>
        <p:spPr bwMode="auto">
          <a:xfrm rot="1754930">
            <a:off x="5319089" y="43498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6" name="Oval 200"/>
          <p:cNvSpPr>
            <a:spLocks noChangeArrowheads="1"/>
          </p:cNvSpPr>
          <p:nvPr/>
        </p:nvSpPr>
        <p:spPr bwMode="auto">
          <a:xfrm rot="1754930">
            <a:off x="5277814" y="4448295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7" name="Oval 201"/>
          <p:cNvSpPr>
            <a:spLocks noChangeArrowheads="1"/>
          </p:cNvSpPr>
          <p:nvPr/>
        </p:nvSpPr>
        <p:spPr bwMode="auto">
          <a:xfrm rot="1754930">
            <a:off x="5147639" y="4426070"/>
            <a:ext cx="88900" cy="889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8" name="Oval 202"/>
          <p:cNvSpPr>
            <a:spLocks noChangeArrowheads="1"/>
          </p:cNvSpPr>
          <p:nvPr/>
        </p:nvSpPr>
        <p:spPr bwMode="auto">
          <a:xfrm rot="13938345">
            <a:off x="3406152" y="2309933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39" name="Oval 203"/>
          <p:cNvSpPr>
            <a:spLocks noChangeArrowheads="1"/>
          </p:cNvSpPr>
          <p:nvPr/>
        </p:nvSpPr>
        <p:spPr bwMode="auto">
          <a:xfrm rot="13938345">
            <a:off x="3387102" y="2432170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0" name="Oval 204"/>
          <p:cNvSpPr>
            <a:spLocks noChangeArrowheads="1"/>
          </p:cNvSpPr>
          <p:nvPr/>
        </p:nvSpPr>
        <p:spPr bwMode="auto">
          <a:xfrm rot="13938345">
            <a:off x="3463302" y="2181345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" name="Oval 205"/>
          <p:cNvSpPr>
            <a:spLocks noChangeArrowheads="1"/>
          </p:cNvSpPr>
          <p:nvPr/>
        </p:nvSpPr>
        <p:spPr bwMode="auto">
          <a:xfrm rot="13938345">
            <a:off x="3344239" y="2259133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2" name="Oval 206"/>
          <p:cNvSpPr>
            <a:spLocks noChangeArrowheads="1"/>
          </p:cNvSpPr>
          <p:nvPr/>
        </p:nvSpPr>
        <p:spPr bwMode="auto">
          <a:xfrm rot="13938345">
            <a:off x="3391864" y="2321045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3" name="Oval 207"/>
          <p:cNvSpPr>
            <a:spLocks noChangeArrowheads="1"/>
          </p:cNvSpPr>
          <p:nvPr/>
        </p:nvSpPr>
        <p:spPr bwMode="auto">
          <a:xfrm rot="13938345">
            <a:off x="3349002" y="2387720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4" name="Oval 208"/>
          <p:cNvSpPr>
            <a:spLocks noChangeArrowheads="1"/>
          </p:cNvSpPr>
          <p:nvPr/>
        </p:nvSpPr>
        <p:spPr bwMode="auto">
          <a:xfrm rot="13938345">
            <a:off x="3429964" y="2263895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5" name="Oval 209"/>
          <p:cNvSpPr>
            <a:spLocks noChangeArrowheads="1"/>
          </p:cNvSpPr>
          <p:nvPr/>
        </p:nvSpPr>
        <p:spPr bwMode="auto">
          <a:xfrm rot="13938345">
            <a:off x="3382339" y="2216270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6" name="Oval 210"/>
          <p:cNvSpPr>
            <a:spLocks noChangeArrowheads="1"/>
          </p:cNvSpPr>
          <p:nvPr/>
        </p:nvSpPr>
        <p:spPr bwMode="auto">
          <a:xfrm rot="13938345">
            <a:off x="3310902" y="2206745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7" name="Oval 211"/>
          <p:cNvSpPr>
            <a:spLocks noChangeArrowheads="1"/>
          </p:cNvSpPr>
          <p:nvPr/>
        </p:nvSpPr>
        <p:spPr bwMode="auto">
          <a:xfrm rot="13938345">
            <a:off x="3277564" y="2268658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8" name="Oval 212"/>
          <p:cNvSpPr>
            <a:spLocks noChangeArrowheads="1"/>
          </p:cNvSpPr>
          <p:nvPr/>
        </p:nvSpPr>
        <p:spPr bwMode="auto">
          <a:xfrm rot="13938345">
            <a:off x="3296614" y="2330570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9" name="Oval 213"/>
          <p:cNvSpPr>
            <a:spLocks noChangeArrowheads="1"/>
          </p:cNvSpPr>
          <p:nvPr/>
        </p:nvSpPr>
        <p:spPr bwMode="auto">
          <a:xfrm rot="13938345">
            <a:off x="3525214" y="2317870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0" name="Oval 214"/>
          <p:cNvSpPr>
            <a:spLocks noChangeArrowheads="1"/>
          </p:cNvSpPr>
          <p:nvPr/>
        </p:nvSpPr>
        <p:spPr bwMode="auto">
          <a:xfrm rot="13938345">
            <a:off x="3391864" y="2149595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1" name="Oval 215"/>
          <p:cNvSpPr>
            <a:spLocks noChangeArrowheads="1"/>
          </p:cNvSpPr>
          <p:nvPr/>
        </p:nvSpPr>
        <p:spPr bwMode="auto">
          <a:xfrm rot="13938345">
            <a:off x="3280739" y="2206745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2" name="Oval 216"/>
          <p:cNvSpPr>
            <a:spLocks noChangeArrowheads="1"/>
          </p:cNvSpPr>
          <p:nvPr/>
        </p:nvSpPr>
        <p:spPr bwMode="auto">
          <a:xfrm rot="13938345">
            <a:off x="3463302" y="2267070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3" name="Oval 217"/>
          <p:cNvSpPr>
            <a:spLocks noChangeArrowheads="1"/>
          </p:cNvSpPr>
          <p:nvPr/>
        </p:nvSpPr>
        <p:spPr bwMode="auto">
          <a:xfrm rot="13938345">
            <a:off x="3510927" y="2328983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4" name="Oval 218"/>
          <p:cNvSpPr>
            <a:spLocks noChangeArrowheads="1"/>
          </p:cNvSpPr>
          <p:nvPr/>
        </p:nvSpPr>
        <p:spPr bwMode="auto">
          <a:xfrm rot="13938345">
            <a:off x="3468064" y="2395658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5" name="Oval 219"/>
          <p:cNvSpPr>
            <a:spLocks noChangeArrowheads="1"/>
          </p:cNvSpPr>
          <p:nvPr/>
        </p:nvSpPr>
        <p:spPr bwMode="auto">
          <a:xfrm rot="13938345">
            <a:off x="3549027" y="2271833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6" name="Oval 220"/>
          <p:cNvSpPr>
            <a:spLocks noChangeArrowheads="1"/>
          </p:cNvSpPr>
          <p:nvPr/>
        </p:nvSpPr>
        <p:spPr bwMode="auto">
          <a:xfrm rot="13938345">
            <a:off x="3501402" y="2224208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7" name="Oval 221"/>
          <p:cNvSpPr>
            <a:spLocks noChangeArrowheads="1"/>
          </p:cNvSpPr>
          <p:nvPr/>
        </p:nvSpPr>
        <p:spPr bwMode="auto">
          <a:xfrm rot="13938345">
            <a:off x="3429964" y="2214683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8" name="Oval 222"/>
          <p:cNvSpPr>
            <a:spLocks noChangeArrowheads="1"/>
          </p:cNvSpPr>
          <p:nvPr/>
        </p:nvSpPr>
        <p:spPr bwMode="auto">
          <a:xfrm rot="13938345">
            <a:off x="3396627" y="2276595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59" name="Oval 223"/>
          <p:cNvSpPr>
            <a:spLocks noChangeArrowheads="1"/>
          </p:cNvSpPr>
          <p:nvPr/>
        </p:nvSpPr>
        <p:spPr bwMode="auto">
          <a:xfrm rot="13938345">
            <a:off x="3415677" y="2338508"/>
            <a:ext cx="88900" cy="88900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50000">
                <a:srgbClr val="33CC33">
                  <a:gamma/>
                  <a:shade val="63529"/>
                  <a:invGamma/>
                </a:srgbClr>
              </a:gs>
              <a:gs pos="100000">
                <a:srgbClr val="33CC33"/>
              </a:gs>
            </a:gsLst>
            <a:lin ang="5400000" scaled="1"/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0" name="Rectangle 2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Tumor heterogeneity</a:t>
            </a:r>
            <a:endParaRPr lang="en-US" dirty="0"/>
          </a:p>
        </p:txBody>
      </p:sp>
      <p:sp>
        <p:nvSpPr>
          <p:cNvPr id="65762" name="Oval 226"/>
          <p:cNvSpPr>
            <a:spLocks noChangeArrowheads="1"/>
          </p:cNvSpPr>
          <p:nvPr/>
        </p:nvSpPr>
        <p:spPr bwMode="auto">
          <a:xfrm>
            <a:off x="4679327" y="2413120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3" name="Oval 227"/>
          <p:cNvSpPr>
            <a:spLocks noChangeArrowheads="1"/>
          </p:cNvSpPr>
          <p:nvPr/>
        </p:nvSpPr>
        <p:spPr bwMode="auto">
          <a:xfrm>
            <a:off x="4680914" y="2290883"/>
            <a:ext cx="88900" cy="8890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4" name="Oval 228"/>
          <p:cNvSpPr>
            <a:spLocks noChangeArrowheads="1"/>
          </p:cNvSpPr>
          <p:nvPr/>
        </p:nvSpPr>
        <p:spPr bwMode="auto">
          <a:xfrm rot="13938345">
            <a:off x="2601289" y="4267320"/>
            <a:ext cx="88900" cy="889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5" name="Oval 229"/>
          <p:cNvSpPr>
            <a:spLocks noChangeArrowheads="1"/>
          </p:cNvSpPr>
          <p:nvPr/>
        </p:nvSpPr>
        <p:spPr bwMode="auto">
          <a:xfrm rot="13938345">
            <a:off x="4296739" y="3729158"/>
            <a:ext cx="88900" cy="889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6" name="Oval 230"/>
          <p:cNvSpPr>
            <a:spLocks noChangeArrowheads="1"/>
          </p:cNvSpPr>
          <p:nvPr/>
        </p:nvSpPr>
        <p:spPr bwMode="auto">
          <a:xfrm rot="13938345">
            <a:off x="4331664" y="3795833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7" name="Oval 231"/>
          <p:cNvSpPr>
            <a:spLocks noChangeArrowheads="1"/>
          </p:cNvSpPr>
          <p:nvPr/>
        </p:nvSpPr>
        <p:spPr bwMode="auto">
          <a:xfrm rot="13938345">
            <a:off x="4312614" y="3918070"/>
            <a:ext cx="88900" cy="889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8" name="Oval 232"/>
          <p:cNvSpPr>
            <a:spLocks noChangeArrowheads="1"/>
          </p:cNvSpPr>
          <p:nvPr/>
        </p:nvSpPr>
        <p:spPr bwMode="auto">
          <a:xfrm rot="13938345">
            <a:off x="4388814" y="3667245"/>
            <a:ext cx="88900" cy="88900"/>
          </a:xfrm>
          <a:prstGeom prst="ellipse">
            <a:avLst/>
          </a:prstGeom>
          <a:solidFill>
            <a:srgbClr val="DDDDDD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69" name="Oval 233"/>
          <p:cNvSpPr>
            <a:spLocks noChangeArrowheads="1"/>
          </p:cNvSpPr>
          <p:nvPr/>
        </p:nvSpPr>
        <p:spPr bwMode="auto">
          <a:xfrm rot="13938345">
            <a:off x="4269752" y="3745033"/>
            <a:ext cx="88900" cy="88900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0" name="Oval 234"/>
          <p:cNvSpPr>
            <a:spLocks noChangeArrowheads="1"/>
          </p:cNvSpPr>
          <p:nvPr/>
        </p:nvSpPr>
        <p:spPr bwMode="auto">
          <a:xfrm rot="13938345">
            <a:off x="4317377" y="3806945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1" name="Oval 235"/>
          <p:cNvSpPr>
            <a:spLocks noChangeArrowheads="1"/>
          </p:cNvSpPr>
          <p:nvPr/>
        </p:nvSpPr>
        <p:spPr bwMode="auto">
          <a:xfrm rot="13938345">
            <a:off x="4274514" y="3873620"/>
            <a:ext cx="88900" cy="889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2" name="Oval 236"/>
          <p:cNvSpPr>
            <a:spLocks noChangeArrowheads="1"/>
          </p:cNvSpPr>
          <p:nvPr/>
        </p:nvSpPr>
        <p:spPr bwMode="auto">
          <a:xfrm rot="13938345">
            <a:off x="4355477" y="3749795"/>
            <a:ext cx="88900" cy="88900"/>
          </a:xfrm>
          <a:prstGeom prst="ellipse">
            <a:avLst/>
          </a:prstGeom>
          <a:solidFill>
            <a:srgbClr val="0066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3" name="Oval 237"/>
          <p:cNvSpPr>
            <a:spLocks noChangeArrowheads="1"/>
          </p:cNvSpPr>
          <p:nvPr/>
        </p:nvSpPr>
        <p:spPr bwMode="auto">
          <a:xfrm rot="13938345">
            <a:off x="4307852" y="3702170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4" name="Oval 238"/>
          <p:cNvSpPr>
            <a:spLocks noChangeArrowheads="1"/>
          </p:cNvSpPr>
          <p:nvPr/>
        </p:nvSpPr>
        <p:spPr bwMode="auto">
          <a:xfrm rot="13938345">
            <a:off x="4236414" y="3692645"/>
            <a:ext cx="88900" cy="88900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5" name="Oval 239"/>
          <p:cNvSpPr>
            <a:spLocks noChangeArrowheads="1"/>
          </p:cNvSpPr>
          <p:nvPr/>
        </p:nvSpPr>
        <p:spPr bwMode="auto">
          <a:xfrm rot="13938345">
            <a:off x="4203077" y="3754558"/>
            <a:ext cx="88900" cy="88900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6" name="Oval 240"/>
          <p:cNvSpPr>
            <a:spLocks noChangeArrowheads="1"/>
          </p:cNvSpPr>
          <p:nvPr/>
        </p:nvSpPr>
        <p:spPr bwMode="auto">
          <a:xfrm rot="13938345">
            <a:off x="4222127" y="3816470"/>
            <a:ext cx="88900" cy="889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7" name="Oval 241"/>
          <p:cNvSpPr>
            <a:spLocks noChangeArrowheads="1"/>
          </p:cNvSpPr>
          <p:nvPr/>
        </p:nvSpPr>
        <p:spPr bwMode="auto">
          <a:xfrm rot="13938345">
            <a:off x="4450727" y="3803770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8" name="Oval 242"/>
          <p:cNvSpPr>
            <a:spLocks noChangeArrowheads="1"/>
          </p:cNvSpPr>
          <p:nvPr/>
        </p:nvSpPr>
        <p:spPr bwMode="auto">
          <a:xfrm rot="13938345">
            <a:off x="4317377" y="3635495"/>
            <a:ext cx="88900" cy="88900"/>
          </a:xfrm>
          <a:prstGeom prst="ellipse">
            <a:avLst/>
          </a:prstGeom>
          <a:solidFill>
            <a:srgbClr val="DDDDDD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79" name="Oval 243"/>
          <p:cNvSpPr>
            <a:spLocks noChangeArrowheads="1"/>
          </p:cNvSpPr>
          <p:nvPr/>
        </p:nvSpPr>
        <p:spPr bwMode="auto">
          <a:xfrm rot="13938345">
            <a:off x="4206252" y="3692645"/>
            <a:ext cx="88900" cy="88900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0" name="Oval 244"/>
          <p:cNvSpPr>
            <a:spLocks noChangeArrowheads="1"/>
          </p:cNvSpPr>
          <p:nvPr/>
        </p:nvSpPr>
        <p:spPr bwMode="auto">
          <a:xfrm rot="13938345">
            <a:off x="4388814" y="3752970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1" name="Oval 245"/>
          <p:cNvSpPr>
            <a:spLocks noChangeArrowheads="1"/>
          </p:cNvSpPr>
          <p:nvPr/>
        </p:nvSpPr>
        <p:spPr bwMode="auto">
          <a:xfrm rot="13938345">
            <a:off x="4436439" y="3814883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2" name="Oval 246"/>
          <p:cNvSpPr>
            <a:spLocks noChangeArrowheads="1"/>
          </p:cNvSpPr>
          <p:nvPr/>
        </p:nvSpPr>
        <p:spPr bwMode="auto">
          <a:xfrm rot="13938345">
            <a:off x="4393577" y="3881558"/>
            <a:ext cx="88900" cy="889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3" name="Oval 247"/>
          <p:cNvSpPr>
            <a:spLocks noChangeArrowheads="1"/>
          </p:cNvSpPr>
          <p:nvPr/>
        </p:nvSpPr>
        <p:spPr bwMode="auto">
          <a:xfrm rot="13938345">
            <a:off x="4474539" y="3757733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4" name="Oval 248"/>
          <p:cNvSpPr>
            <a:spLocks noChangeArrowheads="1"/>
          </p:cNvSpPr>
          <p:nvPr/>
        </p:nvSpPr>
        <p:spPr bwMode="auto">
          <a:xfrm rot="13938345">
            <a:off x="4426914" y="3710108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5" name="Oval 249"/>
          <p:cNvSpPr>
            <a:spLocks noChangeArrowheads="1"/>
          </p:cNvSpPr>
          <p:nvPr/>
        </p:nvSpPr>
        <p:spPr bwMode="auto">
          <a:xfrm rot="13938345">
            <a:off x="4355477" y="3700583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6" name="Oval 250"/>
          <p:cNvSpPr>
            <a:spLocks noChangeArrowheads="1"/>
          </p:cNvSpPr>
          <p:nvPr/>
        </p:nvSpPr>
        <p:spPr bwMode="auto">
          <a:xfrm rot="13938345">
            <a:off x="4322139" y="3762495"/>
            <a:ext cx="88900" cy="88900"/>
          </a:xfrm>
          <a:prstGeom prst="ellipse">
            <a:avLst/>
          </a:prstGeom>
          <a:solidFill>
            <a:srgbClr val="B2B2B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7" name="Oval 251"/>
          <p:cNvSpPr>
            <a:spLocks noChangeArrowheads="1"/>
          </p:cNvSpPr>
          <p:nvPr/>
        </p:nvSpPr>
        <p:spPr bwMode="auto">
          <a:xfrm rot="13938345">
            <a:off x="4341189" y="3824408"/>
            <a:ext cx="88900" cy="889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8" name="Oval 252"/>
          <p:cNvSpPr>
            <a:spLocks noChangeArrowheads="1"/>
          </p:cNvSpPr>
          <p:nvPr/>
        </p:nvSpPr>
        <p:spPr bwMode="auto">
          <a:xfrm>
            <a:off x="2613989" y="4224458"/>
            <a:ext cx="88900" cy="88900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89" name="Oval 253"/>
          <p:cNvSpPr>
            <a:spLocks noChangeArrowheads="1"/>
          </p:cNvSpPr>
          <p:nvPr/>
        </p:nvSpPr>
        <p:spPr bwMode="auto">
          <a:xfrm>
            <a:off x="2594939" y="4346695"/>
            <a:ext cx="88900" cy="88900"/>
          </a:xfrm>
          <a:prstGeom prst="ellipse">
            <a:avLst/>
          </a:prstGeom>
          <a:solidFill>
            <a:srgbClr val="FF00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0" name="Oval 254"/>
          <p:cNvSpPr>
            <a:spLocks noChangeArrowheads="1"/>
          </p:cNvSpPr>
          <p:nvPr/>
        </p:nvSpPr>
        <p:spPr bwMode="auto">
          <a:xfrm>
            <a:off x="2756864" y="4291133"/>
            <a:ext cx="88900" cy="88900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1" name="Oval 255"/>
          <p:cNvSpPr>
            <a:spLocks noChangeArrowheads="1"/>
          </p:cNvSpPr>
          <p:nvPr/>
        </p:nvSpPr>
        <p:spPr bwMode="auto">
          <a:xfrm>
            <a:off x="2552077" y="4173658"/>
            <a:ext cx="88900" cy="88900"/>
          </a:xfrm>
          <a:prstGeom prst="ellipse">
            <a:avLst/>
          </a:prstGeom>
          <a:solidFill>
            <a:srgbClr val="9900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2" name="Oval 256"/>
          <p:cNvSpPr>
            <a:spLocks noChangeArrowheads="1"/>
          </p:cNvSpPr>
          <p:nvPr/>
        </p:nvSpPr>
        <p:spPr bwMode="auto">
          <a:xfrm>
            <a:off x="2599702" y="4235570"/>
            <a:ext cx="88900" cy="889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3" name="Oval 257"/>
          <p:cNvSpPr>
            <a:spLocks noChangeArrowheads="1"/>
          </p:cNvSpPr>
          <p:nvPr/>
        </p:nvSpPr>
        <p:spPr bwMode="auto">
          <a:xfrm>
            <a:off x="2556839" y="4302245"/>
            <a:ext cx="88900" cy="88900"/>
          </a:xfrm>
          <a:prstGeom prst="ellipse">
            <a:avLst/>
          </a:prstGeom>
          <a:solidFill>
            <a:srgbClr val="FF00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4" name="Oval 258"/>
          <p:cNvSpPr>
            <a:spLocks noChangeArrowheads="1"/>
          </p:cNvSpPr>
          <p:nvPr/>
        </p:nvSpPr>
        <p:spPr bwMode="auto">
          <a:xfrm>
            <a:off x="2637802" y="4178420"/>
            <a:ext cx="88900" cy="88900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5" name="Oval 259"/>
          <p:cNvSpPr>
            <a:spLocks noChangeArrowheads="1"/>
          </p:cNvSpPr>
          <p:nvPr/>
        </p:nvSpPr>
        <p:spPr bwMode="auto">
          <a:xfrm>
            <a:off x="2590177" y="4130795"/>
            <a:ext cx="88900" cy="88900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6" name="Oval 260"/>
          <p:cNvSpPr>
            <a:spLocks noChangeArrowheads="1"/>
          </p:cNvSpPr>
          <p:nvPr/>
        </p:nvSpPr>
        <p:spPr bwMode="auto">
          <a:xfrm>
            <a:off x="2518739" y="4121270"/>
            <a:ext cx="88900" cy="88900"/>
          </a:xfrm>
          <a:prstGeom prst="ellipse">
            <a:avLst/>
          </a:prstGeom>
          <a:solidFill>
            <a:srgbClr val="9900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7" name="Oval 261"/>
          <p:cNvSpPr>
            <a:spLocks noChangeArrowheads="1"/>
          </p:cNvSpPr>
          <p:nvPr/>
        </p:nvSpPr>
        <p:spPr bwMode="auto">
          <a:xfrm>
            <a:off x="2485402" y="4183183"/>
            <a:ext cx="88900" cy="88900"/>
          </a:xfrm>
          <a:prstGeom prst="ellipse">
            <a:avLst/>
          </a:prstGeom>
          <a:solidFill>
            <a:srgbClr val="FF00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8" name="Oval 262"/>
          <p:cNvSpPr>
            <a:spLocks noChangeArrowheads="1"/>
          </p:cNvSpPr>
          <p:nvPr/>
        </p:nvSpPr>
        <p:spPr bwMode="auto">
          <a:xfrm>
            <a:off x="2504452" y="4245095"/>
            <a:ext cx="88900" cy="88900"/>
          </a:xfrm>
          <a:prstGeom prst="ellipse">
            <a:avLst/>
          </a:prstGeom>
          <a:solidFill>
            <a:srgbClr val="FF00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99" name="Oval 263"/>
          <p:cNvSpPr>
            <a:spLocks noChangeArrowheads="1"/>
          </p:cNvSpPr>
          <p:nvPr/>
        </p:nvSpPr>
        <p:spPr bwMode="auto">
          <a:xfrm>
            <a:off x="2733052" y="4232395"/>
            <a:ext cx="88900" cy="88900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0" name="Oval 264"/>
          <p:cNvSpPr>
            <a:spLocks noChangeArrowheads="1"/>
          </p:cNvSpPr>
          <p:nvPr/>
        </p:nvSpPr>
        <p:spPr bwMode="auto">
          <a:xfrm>
            <a:off x="2714002" y="4354633"/>
            <a:ext cx="88900" cy="88900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1" name="Oval 265"/>
          <p:cNvSpPr>
            <a:spLocks noChangeArrowheads="1"/>
          </p:cNvSpPr>
          <p:nvPr/>
        </p:nvSpPr>
        <p:spPr bwMode="auto">
          <a:xfrm>
            <a:off x="2463177" y="4130795"/>
            <a:ext cx="88900" cy="88900"/>
          </a:xfrm>
          <a:prstGeom prst="ellipse">
            <a:avLst/>
          </a:prstGeom>
          <a:solidFill>
            <a:srgbClr val="9900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2" name="Oval 266"/>
          <p:cNvSpPr>
            <a:spLocks noChangeArrowheads="1"/>
          </p:cNvSpPr>
          <p:nvPr/>
        </p:nvSpPr>
        <p:spPr bwMode="auto">
          <a:xfrm>
            <a:off x="2671139" y="4181595"/>
            <a:ext cx="88900" cy="88900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3" name="Oval 267"/>
          <p:cNvSpPr>
            <a:spLocks noChangeArrowheads="1"/>
          </p:cNvSpPr>
          <p:nvPr/>
        </p:nvSpPr>
        <p:spPr bwMode="auto">
          <a:xfrm>
            <a:off x="2718764" y="4243508"/>
            <a:ext cx="88900" cy="88900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4" name="Oval 268"/>
          <p:cNvSpPr>
            <a:spLocks noChangeArrowheads="1"/>
          </p:cNvSpPr>
          <p:nvPr/>
        </p:nvSpPr>
        <p:spPr bwMode="auto">
          <a:xfrm>
            <a:off x="2675902" y="4310183"/>
            <a:ext cx="88900" cy="88900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5" name="Oval 269"/>
          <p:cNvSpPr>
            <a:spLocks noChangeArrowheads="1"/>
          </p:cNvSpPr>
          <p:nvPr/>
        </p:nvSpPr>
        <p:spPr bwMode="auto">
          <a:xfrm>
            <a:off x="2756864" y="4186358"/>
            <a:ext cx="88900" cy="88900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6" name="Oval 270"/>
          <p:cNvSpPr>
            <a:spLocks noChangeArrowheads="1"/>
          </p:cNvSpPr>
          <p:nvPr/>
        </p:nvSpPr>
        <p:spPr bwMode="auto">
          <a:xfrm>
            <a:off x="2709239" y="4138733"/>
            <a:ext cx="88900" cy="88900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7" name="Oval 271"/>
          <p:cNvSpPr>
            <a:spLocks noChangeArrowheads="1"/>
          </p:cNvSpPr>
          <p:nvPr/>
        </p:nvSpPr>
        <p:spPr bwMode="auto">
          <a:xfrm>
            <a:off x="2637802" y="4129208"/>
            <a:ext cx="88900" cy="88900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8" name="Oval 272"/>
          <p:cNvSpPr>
            <a:spLocks noChangeArrowheads="1"/>
          </p:cNvSpPr>
          <p:nvPr/>
        </p:nvSpPr>
        <p:spPr bwMode="auto">
          <a:xfrm>
            <a:off x="2604464" y="4191120"/>
            <a:ext cx="88900" cy="88900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09" name="Oval 273"/>
          <p:cNvSpPr>
            <a:spLocks noChangeArrowheads="1"/>
          </p:cNvSpPr>
          <p:nvPr/>
        </p:nvSpPr>
        <p:spPr bwMode="auto">
          <a:xfrm>
            <a:off x="2623514" y="4253033"/>
            <a:ext cx="88900" cy="88900"/>
          </a:xfrm>
          <a:prstGeom prst="ellipse">
            <a:avLst/>
          </a:prstGeom>
          <a:solidFill>
            <a:srgbClr val="FFCCFF"/>
          </a:solidFill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65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65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5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65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65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65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C 0.00503 0.00486 0.00989 0.00949 0.01753 0.00694 C 0.02517 0.0044 0.03646 -0.01505 0.04601 -0.01528 C 0.05555 -0.01551 0.06493 0.00417 0.07517 0.00602 C 0.08542 0.00787 0.09618 0.00185 0.10712 -0.00417 " pathEditMode="relative" ptsTypes="aaaaA">
                                      <p:cBhvr>
                                        <p:cTn id="170" dur="2000" fill="hold"/>
                                        <p:tgtEl>
                                          <p:spTgt spid="65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0278 -0.00394 0.00556 -0.00764 0.01406 -0.01065 C 0.02257 -0.01366 0.04045 -0.01227 0.05139 -0.01875 C 0.06233 -0.02523 0.07222 -0.04445 0.07951 -0.04954 C 0.08681 -0.05463 0.09097 -0.05232 0.09531 -0.05 " pathEditMode="relative" rAng="0" ptsTypes="aaaaA">
                                      <p:cBhvr>
                                        <p:cTn id="172" dur="2000" fill="hold"/>
                                        <p:tgtEl>
                                          <p:spTgt spid="65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6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6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6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6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6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6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6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6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6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6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6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6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6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6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6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6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6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6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6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6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6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6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6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6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6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6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6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6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6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6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6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6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6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6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6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6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6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6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6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1000"/>
                                        <p:tgtEl>
                                          <p:spTgt spid="6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6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6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6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6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1000"/>
                                        <p:tgtEl>
                                          <p:spTgt spid="6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6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6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6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6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6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1000"/>
                                        <p:tgtEl>
                                          <p:spTgt spid="6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1000"/>
                                        <p:tgtEl>
                                          <p:spTgt spid="6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6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6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6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1000"/>
                                        <p:tgtEl>
                                          <p:spTgt spid="6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1000"/>
                                        <p:tgtEl>
                                          <p:spTgt spid="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1000"/>
                                        <p:tgtEl>
                                          <p:spTgt spid="6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1000"/>
                                        <p:tgtEl>
                                          <p:spTgt spid="6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1000"/>
                                        <p:tgtEl>
                                          <p:spTgt spid="6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1000"/>
                                        <p:tgtEl>
                                          <p:spTgt spid="6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1000"/>
                                        <p:tgtEl>
                                          <p:spTgt spid="6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6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1000"/>
                                        <p:tgtEl>
                                          <p:spTgt spid="6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1000"/>
                                        <p:tgtEl>
                                          <p:spTgt spid="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1000"/>
                                        <p:tgtEl>
                                          <p:spTgt spid="6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6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1000"/>
                                        <p:tgtEl>
                                          <p:spTgt spid="6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1000"/>
                                        <p:tgtEl>
                                          <p:spTgt spid="6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1000"/>
                                        <p:tgtEl>
                                          <p:spTgt spid="6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1000"/>
                                        <p:tgtEl>
                                          <p:spTgt spid="6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1000"/>
                                        <p:tgtEl>
                                          <p:spTgt spid="6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6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1000"/>
                                        <p:tgtEl>
                                          <p:spTgt spid="6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1000"/>
                                        <p:tgtEl>
                                          <p:spTgt spid="6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1000"/>
                                        <p:tgtEl>
                                          <p:spTgt spid="6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1000"/>
                                        <p:tgtEl>
                                          <p:spTgt spid="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1000"/>
                                        <p:tgtEl>
                                          <p:spTgt spid="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1000"/>
                                        <p:tgtEl>
                                          <p:spTgt spid="6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1000"/>
                                        <p:tgtEl>
                                          <p:spTgt spid="6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1000"/>
                                        <p:tgtEl>
                                          <p:spTgt spid="6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1000"/>
                                        <p:tgtEl>
                                          <p:spTgt spid="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1000"/>
                                        <p:tgtEl>
                                          <p:spTgt spid="6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0"/>
                                        <p:tgtEl>
                                          <p:spTgt spid="6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1000"/>
                                        <p:tgtEl>
                                          <p:spTgt spid="6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1000"/>
                                        <p:tgtEl>
                                          <p:spTgt spid="6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1000"/>
                                        <p:tgtEl>
                                          <p:spTgt spid="6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1000"/>
                                        <p:tgtEl>
                                          <p:spTgt spid="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1000"/>
                                        <p:tgtEl>
                                          <p:spTgt spid="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1000"/>
                                        <p:tgtEl>
                                          <p:spTgt spid="6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1000"/>
                                        <p:tgtEl>
                                          <p:spTgt spid="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1000"/>
                                        <p:tgtEl>
                                          <p:spTgt spid="6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1000"/>
                                        <p:tgtEl>
                                          <p:spTgt spid="6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6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1000"/>
                                        <p:tgtEl>
                                          <p:spTgt spid="6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1000"/>
                                        <p:tgtEl>
                                          <p:spTgt spid="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1000"/>
                                        <p:tgtEl>
                                          <p:spTgt spid="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1000"/>
                                        <p:tgtEl>
                                          <p:spTgt spid="6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1000"/>
                                        <p:tgtEl>
                                          <p:spTgt spid="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1000"/>
                                        <p:tgtEl>
                                          <p:spTgt spid="6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1000"/>
                                        <p:tgtEl>
                                          <p:spTgt spid="6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1000"/>
                                        <p:tgtEl>
                                          <p:spTgt spid="6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6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1000"/>
                                        <p:tgtEl>
                                          <p:spTgt spid="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1000"/>
                                        <p:tgtEl>
                                          <p:spTgt spid="6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1000"/>
                                        <p:tgtEl>
                                          <p:spTgt spid="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1000"/>
                                        <p:tgtEl>
                                          <p:spTgt spid="6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6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1000"/>
                                        <p:tgtEl>
                                          <p:spTgt spid="6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10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1000"/>
                                        <p:tgtEl>
                                          <p:spTgt spid="6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1000"/>
                                        <p:tgtEl>
                                          <p:spTgt spid="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1000"/>
                                        <p:tgtEl>
                                          <p:spTgt spid="6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1000"/>
                                        <p:tgtEl>
                                          <p:spTgt spid="6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1000"/>
                                        <p:tgtEl>
                                          <p:spTgt spid="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8" dur="1000"/>
                                        <p:tgtEl>
                                          <p:spTgt spid="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1000"/>
                                        <p:tgtEl>
                                          <p:spTgt spid="6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1000"/>
                                        <p:tgtEl>
                                          <p:spTgt spid="6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1000"/>
                                        <p:tgtEl>
                                          <p:spTgt spid="6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1000"/>
                                        <p:tgtEl>
                                          <p:spTgt spid="6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1000"/>
                                        <p:tgtEl>
                                          <p:spTgt spid="6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1000"/>
                                        <p:tgtEl>
                                          <p:spTgt spid="6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1000"/>
                                        <p:tgtEl>
                                          <p:spTgt spid="6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1000"/>
                                        <p:tgtEl>
                                          <p:spTgt spid="6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1000"/>
                                        <p:tgtEl>
                                          <p:spTgt spid="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1000"/>
                                        <p:tgtEl>
                                          <p:spTgt spid="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1000"/>
                                        <p:tgtEl>
                                          <p:spTgt spid="6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1000"/>
                                        <p:tgtEl>
                                          <p:spTgt spid="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1000"/>
                                        <p:tgtEl>
                                          <p:spTgt spid="6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1000"/>
                                        <p:tgtEl>
                                          <p:spTgt spid="6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3" dur="1000"/>
                                        <p:tgtEl>
                                          <p:spTgt spid="6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10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1000"/>
                                        <p:tgtEl>
                                          <p:spTgt spid="6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1000"/>
                                        <p:tgtEl>
                                          <p:spTgt spid="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5" dur="1000"/>
                                        <p:tgtEl>
                                          <p:spTgt spid="6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1000"/>
                                        <p:tgtEl>
                                          <p:spTgt spid="6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6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4" dur="1000"/>
                                        <p:tgtEl>
                                          <p:spTgt spid="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1000"/>
                                        <p:tgtEl>
                                          <p:spTgt spid="6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0" dur="1000"/>
                                        <p:tgtEl>
                                          <p:spTgt spid="6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3" dur="1000"/>
                                        <p:tgtEl>
                                          <p:spTgt spid="6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1000"/>
                                        <p:tgtEl>
                                          <p:spTgt spid="6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9" dur="1000"/>
                                        <p:tgtEl>
                                          <p:spTgt spid="6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1000"/>
                                        <p:tgtEl>
                                          <p:spTgt spid="6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5" dur="1000"/>
                                        <p:tgtEl>
                                          <p:spTgt spid="6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1000"/>
                                        <p:tgtEl>
                                          <p:spTgt spid="6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1000"/>
                                        <p:tgtEl>
                                          <p:spTgt spid="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4" dur="1000"/>
                                        <p:tgtEl>
                                          <p:spTgt spid="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1000"/>
                                        <p:tgtEl>
                                          <p:spTgt spid="6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1000"/>
                                        <p:tgtEl>
                                          <p:spTgt spid="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3" dur="1000"/>
                                        <p:tgtEl>
                                          <p:spTgt spid="6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4000"/>
                            </p:stCondLst>
                            <p:childTnLst>
                              <p:par>
                                <p:cTn id="8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1000"/>
                                        <p:tgtEl>
                                          <p:spTgt spid="6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1000"/>
                                        <p:tgtEl>
                                          <p:spTgt spid="6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1000"/>
                                        <p:tgtEl>
                                          <p:spTgt spid="6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1000"/>
                                        <p:tgtEl>
                                          <p:spTgt spid="6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1000"/>
                                        <p:tgtEl>
                                          <p:spTgt spid="6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1000"/>
                                        <p:tgtEl>
                                          <p:spTgt spid="6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1000"/>
                                        <p:tgtEl>
                                          <p:spTgt spid="6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1000"/>
                                        <p:tgtEl>
                                          <p:spTgt spid="6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1000"/>
                                        <p:tgtEl>
                                          <p:spTgt spid="6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1000"/>
                                        <p:tgtEl>
                                          <p:spTgt spid="6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1000"/>
                                        <p:tgtEl>
                                          <p:spTgt spid="6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0" dur="1000"/>
                                        <p:tgtEl>
                                          <p:spTgt spid="6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1000"/>
                                        <p:tgtEl>
                                          <p:spTgt spid="6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6" dur="1000"/>
                                        <p:tgtEl>
                                          <p:spTgt spid="6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9" dur="1000"/>
                                        <p:tgtEl>
                                          <p:spTgt spid="6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1000"/>
                                        <p:tgtEl>
                                          <p:spTgt spid="6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5" dur="1000"/>
                                        <p:tgtEl>
                                          <p:spTgt spid="6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8" dur="1000"/>
                                        <p:tgtEl>
                                          <p:spTgt spid="6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1" dur="1000"/>
                                        <p:tgtEl>
                                          <p:spTgt spid="6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4" dur="1000"/>
                                        <p:tgtEl>
                                          <p:spTgt spid="6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7" dur="1000"/>
                                        <p:tgtEl>
                                          <p:spTgt spid="6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0" dur="1000"/>
                                        <p:tgtEl>
                                          <p:spTgt spid="6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3" dur="1000"/>
                                        <p:tgtEl>
                                          <p:spTgt spid="6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6" dur="1000"/>
                                        <p:tgtEl>
                                          <p:spTgt spid="6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9" dur="1000"/>
                                        <p:tgtEl>
                                          <p:spTgt spid="6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1000"/>
                                        <p:tgtEl>
                                          <p:spTgt spid="6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5" dur="1000"/>
                                        <p:tgtEl>
                                          <p:spTgt spid="6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8" dur="1000"/>
                                        <p:tgtEl>
                                          <p:spTgt spid="6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1" dur="1000"/>
                                        <p:tgtEl>
                                          <p:spTgt spid="6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4" dur="1000"/>
                                        <p:tgtEl>
                                          <p:spTgt spid="6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7" dur="1000"/>
                                        <p:tgtEl>
                                          <p:spTgt spid="6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0" dur="1000"/>
                                        <p:tgtEl>
                                          <p:spTgt spid="6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3" dur="1000"/>
                                        <p:tgtEl>
                                          <p:spTgt spid="6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6" dur="1000"/>
                                        <p:tgtEl>
                                          <p:spTgt spid="6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9" dur="1000"/>
                                        <p:tgtEl>
                                          <p:spTgt spid="6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2" dur="1000"/>
                                        <p:tgtEl>
                                          <p:spTgt spid="6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5" dur="1000"/>
                                        <p:tgtEl>
                                          <p:spTgt spid="6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8" dur="1000"/>
                                        <p:tgtEl>
                                          <p:spTgt spid="6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1" dur="1000"/>
                                        <p:tgtEl>
                                          <p:spTgt spid="6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4" dur="1000"/>
                                        <p:tgtEl>
                                          <p:spTgt spid="6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7" dur="1000"/>
                                        <p:tgtEl>
                                          <p:spTgt spid="6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0" dur="1000"/>
                                        <p:tgtEl>
                                          <p:spTgt spid="6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3" dur="1000"/>
                                        <p:tgtEl>
                                          <p:spTgt spid="6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6" dur="1000"/>
                                        <p:tgtEl>
                                          <p:spTgt spid="6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0" dur="2000" fill="hold"/>
                                        <p:tgtEl>
                                          <p:spTgt spid="65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01" dur="2000" fill="hold"/>
                                        <p:tgtEl>
                                          <p:spTgt spid="65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2" dur="2000" fill="hold"/>
                                        <p:tgtEl>
                                          <p:spTgt spid="65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4" dur="2000" fill="hold"/>
                                        <p:tgtEl>
                                          <p:spTgt spid="65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05" dur="2000" fill="hold"/>
                                        <p:tgtEl>
                                          <p:spTgt spid="65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6" dur="2000" fill="hold"/>
                                        <p:tgtEl>
                                          <p:spTgt spid="657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500"/>
                                        <p:tgtEl>
                                          <p:spTgt spid="6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4" dur="500"/>
                                        <p:tgtEl>
                                          <p:spTgt spid="6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7" dur="500"/>
                                        <p:tgtEl>
                                          <p:spTgt spid="6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0" dur="500"/>
                                        <p:tgtEl>
                                          <p:spTgt spid="6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500"/>
                                        <p:tgtEl>
                                          <p:spTgt spid="6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6" dur="500"/>
                                        <p:tgtEl>
                                          <p:spTgt spid="6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9" dur="500"/>
                                        <p:tgtEl>
                                          <p:spTgt spid="6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2" dur="500"/>
                                        <p:tgtEl>
                                          <p:spTgt spid="6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500"/>
                                        <p:tgtEl>
                                          <p:spTgt spid="6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8" dur="500"/>
                                        <p:tgtEl>
                                          <p:spTgt spid="6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1" dur="500"/>
                                        <p:tgtEl>
                                          <p:spTgt spid="6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4" dur="500"/>
                                        <p:tgtEl>
                                          <p:spTgt spid="6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500"/>
                                        <p:tgtEl>
                                          <p:spTgt spid="6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0" dur="500"/>
                                        <p:tgtEl>
                                          <p:spTgt spid="6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500"/>
                                        <p:tgtEl>
                                          <p:spTgt spid="6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6" dur="500"/>
                                        <p:tgtEl>
                                          <p:spTgt spid="6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500"/>
                                        <p:tgtEl>
                                          <p:spTgt spid="6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2" dur="500"/>
                                        <p:tgtEl>
                                          <p:spTgt spid="6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5" dur="500"/>
                                        <p:tgtEl>
                                          <p:spTgt spid="6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8" dur="500"/>
                                        <p:tgtEl>
                                          <p:spTgt spid="6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500"/>
                                        <p:tgtEl>
                                          <p:spTgt spid="6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4" dur="500"/>
                                        <p:tgtEl>
                                          <p:spTgt spid="6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7" dur="500"/>
                                        <p:tgtEl>
                                          <p:spTgt spid="6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0" dur="500"/>
                                        <p:tgtEl>
                                          <p:spTgt spid="6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3" dur="500"/>
                                        <p:tgtEl>
                                          <p:spTgt spid="6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6" dur="500"/>
                                        <p:tgtEl>
                                          <p:spTgt spid="6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9" dur="500"/>
                                        <p:tgtEl>
                                          <p:spTgt spid="6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2" dur="500"/>
                                        <p:tgtEl>
                                          <p:spTgt spid="6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5" dur="500"/>
                                        <p:tgtEl>
                                          <p:spTgt spid="6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8" dur="500"/>
                                        <p:tgtEl>
                                          <p:spTgt spid="6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1" dur="500"/>
                                        <p:tgtEl>
                                          <p:spTgt spid="6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4" dur="500"/>
                                        <p:tgtEl>
                                          <p:spTgt spid="6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7" dur="500"/>
                                        <p:tgtEl>
                                          <p:spTgt spid="6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0" dur="500"/>
                                        <p:tgtEl>
                                          <p:spTgt spid="6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3" dur="500"/>
                                        <p:tgtEl>
                                          <p:spTgt spid="6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6" dur="500"/>
                                        <p:tgtEl>
                                          <p:spTgt spid="6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9" dur="500"/>
                                        <p:tgtEl>
                                          <p:spTgt spid="6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2" dur="500"/>
                                        <p:tgtEl>
                                          <p:spTgt spid="6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5" dur="500"/>
                                        <p:tgtEl>
                                          <p:spTgt spid="6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8" dur="500"/>
                                        <p:tgtEl>
                                          <p:spTgt spid="6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1" dur="500"/>
                                        <p:tgtEl>
                                          <p:spTgt spid="6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4" dur="500"/>
                                        <p:tgtEl>
                                          <p:spTgt spid="6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7" dur="500"/>
                                        <p:tgtEl>
                                          <p:spTgt spid="6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0" dur="500"/>
                                        <p:tgtEl>
                                          <p:spTgt spid="6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41" grpId="0" animBg="1"/>
      <p:bldP spid="65642" grpId="0" animBg="1"/>
      <p:bldP spid="65643" grpId="0" animBg="1"/>
      <p:bldP spid="65644" grpId="0" animBg="1"/>
      <p:bldP spid="65645" grpId="0" animBg="1"/>
      <p:bldP spid="65646" grpId="0" animBg="1"/>
      <p:bldP spid="65647" grpId="0" animBg="1"/>
      <p:bldP spid="65648" grpId="0" animBg="1"/>
      <p:bldP spid="65649" grpId="0" animBg="1"/>
      <p:bldP spid="65650" grpId="0" animBg="1"/>
      <p:bldP spid="65651" grpId="0" animBg="1"/>
      <p:bldP spid="65652" grpId="0" animBg="1"/>
      <p:bldP spid="65653" grpId="0" animBg="1"/>
      <p:bldP spid="65654" grpId="0" animBg="1"/>
      <p:bldP spid="65655" grpId="0" animBg="1"/>
      <p:bldP spid="65656" grpId="0" animBg="1"/>
      <p:bldP spid="65657" grpId="0" animBg="1"/>
      <p:bldP spid="65658" grpId="0" animBg="1"/>
      <p:bldP spid="65659" grpId="0" animBg="1"/>
      <p:bldP spid="65660" grpId="0" animBg="1"/>
      <p:bldP spid="65661" grpId="0" animBg="1"/>
      <p:bldP spid="65662" grpId="0" animBg="1"/>
      <p:bldP spid="65663" grpId="0" animBg="1"/>
      <p:bldP spid="65664" grpId="0" animBg="1"/>
      <p:bldP spid="65665" grpId="0" animBg="1"/>
      <p:bldP spid="65666" grpId="0" animBg="1"/>
      <p:bldP spid="65667" grpId="0" animBg="1"/>
      <p:bldP spid="65668" grpId="0" animBg="1"/>
      <p:bldP spid="65669" grpId="0" animBg="1"/>
      <p:bldP spid="65670" grpId="0" animBg="1"/>
      <p:bldP spid="65671" grpId="0" animBg="1"/>
      <p:bldP spid="65672" grpId="0" animBg="1"/>
      <p:bldP spid="65673" grpId="0" animBg="1"/>
      <p:bldP spid="65674" grpId="0" animBg="1"/>
      <p:bldP spid="65674" grpId="1" animBg="1"/>
      <p:bldP spid="65674" grpId="2" animBg="1"/>
      <p:bldP spid="65674" grpId="3" animBg="1"/>
      <p:bldP spid="65675" grpId="0" animBg="1"/>
      <p:bldP spid="65675" grpId="1" animBg="1"/>
      <p:bldP spid="65675" grpId="2" animBg="1"/>
      <p:bldP spid="65675" grpId="3" animBg="1"/>
      <p:bldP spid="65676" grpId="0" animBg="1"/>
      <p:bldP spid="65676" grpId="1" animBg="1"/>
      <p:bldP spid="65676" grpId="2" animBg="1"/>
      <p:bldP spid="65676" grpId="3" animBg="1"/>
      <p:bldP spid="65677" grpId="0" animBg="1"/>
      <p:bldP spid="65677" grpId="1" animBg="1"/>
      <p:bldP spid="65677" grpId="2" animBg="1"/>
      <p:bldP spid="65677" grpId="3" animBg="1"/>
      <p:bldP spid="65677" grpId="4" animBg="1"/>
      <p:bldP spid="65678" grpId="0" animBg="1"/>
      <p:bldP spid="65678" grpId="1" animBg="1"/>
      <p:bldP spid="65678" grpId="2" animBg="1"/>
      <p:bldP spid="65678" grpId="3" animBg="1"/>
      <p:bldP spid="65678" grpId="4" animBg="1"/>
      <p:bldP spid="65679" grpId="0" animBg="1"/>
      <p:bldP spid="65679" grpId="1" animBg="1"/>
      <p:bldP spid="65679" grpId="2" animBg="1"/>
      <p:bldP spid="65679" grpId="3" animBg="1"/>
      <p:bldP spid="65679" grpId="4" animBg="1"/>
      <p:bldP spid="65680" grpId="0" animBg="1"/>
      <p:bldP spid="65680" grpId="1" animBg="1"/>
      <p:bldP spid="65680" grpId="2" animBg="1"/>
      <p:bldP spid="65680" grpId="3" animBg="1"/>
      <p:bldP spid="65680" grpId="4" animBg="1"/>
      <p:bldP spid="65681" grpId="0" animBg="1"/>
      <p:bldP spid="65681" grpId="1" animBg="1"/>
      <p:bldP spid="65681" grpId="2" animBg="1"/>
      <p:bldP spid="65681" grpId="3" animBg="1"/>
      <p:bldP spid="65681" grpId="4" animBg="1"/>
      <p:bldP spid="65682" grpId="0" animBg="1"/>
      <p:bldP spid="65682" grpId="1" animBg="1"/>
      <p:bldP spid="65682" grpId="2" animBg="1"/>
      <p:bldP spid="65682" grpId="3" animBg="1"/>
      <p:bldP spid="65682" grpId="4" animBg="1"/>
      <p:bldP spid="65683" grpId="0" animBg="1"/>
      <p:bldP spid="65683" grpId="1" animBg="1"/>
      <p:bldP spid="65683" grpId="2" animBg="1"/>
      <p:bldP spid="65683" grpId="3" animBg="1"/>
      <p:bldP spid="65683" grpId="4" animBg="1"/>
      <p:bldP spid="65684" grpId="0" animBg="1"/>
      <p:bldP spid="65684" grpId="1" animBg="1"/>
      <p:bldP spid="65684" grpId="2" animBg="1"/>
      <p:bldP spid="65684" grpId="3" animBg="1"/>
      <p:bldP spid="65684" grpId="4" animBg="1"/>
      <p:bldP spid="65685" grpId="0" animBg="1"/>
      <p:bldP spid="65685" grpId="1" animBg="1"/>
      <p:bldP spid="65685" grpId="2" animBg="1"/>
      <p:bldP spid="65685" grpId="3" animBg="1"/>
      <p:bldP spid="65686" grpId="0" animBg="1"/>
      <p:bldP spid="65686" grpId="1" animBg="1"/>
      <p:bldP spid="65686" grpId="2" animBg="1"/>
      <p:bldP spid="65686" grpId="3" animBg="1"/>
      <p:bldP spid="65687" grpId="0" animBg="1"/>
      <p:bldP spid="65687" grpId="1" animBg="1"/>
      <p:bldP spid="65687" grpId="2" animBg="1"/>
      <p:bldP spid="65687" grpId="3" animBg="1"/>
      <p:bldP spid="65688" grpId="0" animBg="1"/>
      <p:bldP spid="65688" grpId="1" animBg="1"/>
      <p:bldP spid="65688" grpId="2" animBg="1"/>
      <p:bldP spid="65688" grpId="3" animBg="1"/>
      <p:bldP spid="65688" grpId="4" animBg="1"/>
      <p:bldP spid="65689" grpId="0" animBg="1"/>
      <p:bldP spid="65689" grpId="1" animBg="1"/>
      <p:bldP spid="65689" grpId="2" animBg="1"/>
      <p:bldP spid="65689" grpId="3" animBg="1"/>
      <p:bldP spid="65689" grpId="4" animBg="1"/>
      <p:bldP spid="65690" grpId="0" animBg="1"/>
      <p:bldP spid="65690" grpId="1" animBg="1"/>
      <p:bldP spid="65690" grpId="2" animBg="1"/>
      <p:bldP spid="65690" grpId="3" animBg="1"/>
      <p:bldP spid="65690" grpId="4" animBg="1"/>
      <p:bldP spid="65691" grpId="0" animBg="1"/>
      <p:bldP spid="65691" grpId="1" animBg="1"/>
      <p:bldP spid="65691" grpId="2" animBg="1"/>
      <p:bldP spid="65691" grpId="3" animBg="1"/>
      <p:bldP spid="65691" grpId="4" animBg="1"/>
      <p:bldP spid="65692" grpId="0" animBg="1"/>
      <p:bldP spid="65692" grpId="1" animBg="1"/>
      <p:bldP spid="65692" grpId="2" animBg="1"/>
      <p:bldP spid="65692" grpId="3" animBg="1"/>
      <p:bldP spid="65692" grpId="4" animBg="1"/>
      <p:bldP spid="65693" grpId="0" animBg="1"/>
      <p:bldP spid="65693" grpId="1" animBg="1"/>
      <p:bldP spid="65693" grpId="2" animBg="1"/>
      <p:bldP spid="65693" grpId="3" animBg="1"/>
      <p:bldP spid="65693" grpId="4" animBg="1"/>
      <p:bldP spid="65694" grpId="0" animBg="1"/>
      <p:bldP spid="65694" grpId="1" animBg="1"/>
      <p:bldP spid="65694" grpId="2" animBg="1"/>
      <p:bldP spid="65694" grpId="3" animBg="1"/>
      <p:bldP spid="65694" grpId="4" animBg="1"/>
      <p:bldP spid="65695" grpId="0" animBg="1"/>
      <p:bldP spid="65695" grpId="1" animBg="1"/>
      <p:bldP spid="65695" grpId="2" animBg="1"/>
      <p:bldP spid="65695" grpId="3" animBg="1"/>
      <p:bldP spid="65695" grpId="4" animBg="1"/>
      <p:bldP spid="65696" grpId="0" animBg="1"/>
      <p:bldP spid="65696" grpId="1" animBg="1"/>
      <p:bldP spid="65696" grpId="2" animBg="1"/>
      <p:bldP spid="65696" grpId="3" animBg="1"/>
      <p:bldP spid="65696" grpId="4" animBg="1"/>
      <p:bldP spid="65697" grpId="0" animBg="1"/>
      <p:bldP spid="65697" grpId="1" animBg="1"/>
      <p:bldP spid="65697" grpId="2" animBg="1"/>
      <p:bldP spid="65697" grpId="3" animBg="1"/>
      <p:bldP spid="65697" grpId="4" animBg="1"/>
      <p:bldP spid="65698" grpId="0" animBg="1"/>
      <p:bldP spid="65698" grpId="1" animBg="1"/>
      <p:bldP spid="65698" grpId="2" animBg="1"/>
      <p:bldP spid="65698" grpId="3" animBg="1"/>
      <p:bldP spid="65698" grpId="4" animBg="1"/>
      <p:bldP spid="65699" grpId="0" animBg="1"/>
      <p:bldP spid="65699" grpId="1" animBg="1"/>
      <p:bldP spid="65699" grpId="2" animBg="1"/>
      <p:bldP spid="65699" grpId="3" animBg="1"/>
      <p:bldP spid="65699" grpId="4" animBg="1"/>
      <p:bldP spid="65699" grpId="5" animBg="1"/>
      <p:bldP spid="65700" grpId="0" animBg="1"/>
      <p:bldP spid="65700" grpId="1" animBg="1"/>
      <p:bldP spid="65700" grpId="2" animBg="1"/>
      <p:bldP spid="65700" grpId="3" animBg="1"/>
      <p:bldP spid="65700" grpId="4" animBg="1"/>
      <p:bldP spid="65700" grpId="5" animBg="1"/>
      <p:bldP spid="65701" grpId="0" animBg="1"/>
      <p:bldP spid="65701" grpId="1" animBg="1"/>
      <p:bldP spid="65701" grpId="2" animBg="1"/>
      <p:bldP spid="65701" grpId="3" animBg="1"/>
      <p:bldP spid="65701" grpId="4" animBg="1"/>
      <p:bldP spid="65701" grpId="5" animBg="1"/>
      <p:bldP spid="65702" grpId="0" animBg="1"/>
      <p:bldP spid="65702" grpId="1" animBg="1"/>
      <p:bldP spid="65702" grpId="2" animBg="1"/>
      <p:bldP spid="65702" grpId="3" animBg="1"/>
      <p:bldP spid="65702" grpId="4" animBg="1"/>
      <p:bldP spid="65702" grpId="5" animBg="1"/>
      <p:bldP spid="65703" grpId="0" animBg="1"/>
      <p:bldP spid="65703" grpId="1" animBg="1"/>
      <p:bldP spid="65703" grpId="2" animBg="1"/>
      <p:bldP spid="65703" grpId="3" animBg="1"/>
      <p:bldP spid="65703" grpId="4" animBg="1"/>
      <p:bldP spid="65703" grpId="5" animBg="1"/>
      <p:bldP spid="65704" grpId="0" animBg="1"/>
      <p:bldP spid="65704" grpId="1" animBg="1"/>
      <p:bldP spid="65704" grpId="2" animBg="1"/>
      <p:bldP spid="65704" grpId="3" animBg="1"/>
      <p:bldP spid="65704" grpId="4" animBg="1"/>
      <p:bldP spid="65704" grpId="5" animBg="1"/>
      <p:bldP spid="65705" grpId="0" animBg="1"/>
      <p:bldP spid="65705" grpId="1" animBg="1"/>
      <p:bldP spid="65705" grpId="2" animBg="1"/>
      <p:bldP spid="65705" grpId="3" animBg="1"/>
      <p:bldP spid="65705" grpId="4" animBg="1"/>
      <p:bldP spid="65705" grpId="5" animBg="1"/>
      <p:bldP spid="65706" grpId="0" animBg="1"/>
      <p:bldP spid="65706" grpId="1" animBg="1"/>
      <p:bldP spid="65706" grpId="2" animBg="1"/>
      <p:bldP spid="65706" grpId="3" animBg="1"/>
      <p:bldP spid="65706" grpId="4" animBg="1"/>
      <p:bldP spid="65706" grpId="5" animBg="1"/>
      <p:bldP spid="65707" grpId="0" animBg="1"/>
      <p:bldP spid="65707" grpId="1" animBg="1"/>
      <p:bldP spid="65707" grpId="2" animBg="1"/>
      <p:bldP spid="65707" grpId="3" animBg="1"/>
      <p:bldP spid="65707" grpId="4" animBg="1"/>
      <p:bldP spid="65708" grpId="0" animBg="1"/>
      <p:bldP spid="65708" grpId="1" animBg="1"/>
      <p:bldP spid="65708" grpId="2" animBg="1"/>
      <p:bldP spid="65708" grpId="3" animBg="1"/>
      <p:bldP spid="65708" grpId="4" animBg="1"/>
      <p:bldP spid="65709" grpId="0" animBg="1"/>
      <p:bldP spid="65709" grpId="1" animBg="1"/>
      <p:bldP spid="65709" grpId="2" animBg="1"/>
      <p:bldP spid="65709" grpId="3" animBg="1"/>
      <p:bldP spid="65709" grpId="4" animBg="1"/>
      <p:bldP spid="65710" grpId="0" animBg="1"/>
      <p:bldP spid="65710" grpId="1" animBg="1"/>
      <p:bldP spid="65710" grpId="2" animBg="1"/>
      <p:bldP spid="65710" grpId="3" animBg="1"/>
      <p:bldP spid="65710" grpId="4" animBg="1"/>
      <p:bldP spid="65710" grpId="5" animBg="1"/>
      <p:bldP spid="65711" grpId="0" animBg="1"/>
      <p:bldP spid="65711" grpId="1" animBg="1"/>
      <p:bldP spid="65711" grpId="2" animBg="1"/>
      <p:bldP spid="65711" grpId="3" animBg="1"/>
      <p:bldP spid="65711" grpId="4" animBg="1"/>
      <p:bldP spid="65711" grpId="5" animBg="1"/>
      <p:bldP spid="65712" grpId="0" animBg="1"/>
      <p:bldP spid="65712" grpId="1" animBg="1"/>
      <p:bldP spid="65712" grpId="2" animBg="1"/>
      <p:bldP spid="65712" grpId="3" animBg="1"/>
      <p:bldP spid="65712" grpId="4" animBg="1"/>
      <p:bldP spid="65712" grpId="5" animBg="1"/>
      <p:bldP spid="65713" grpId="0" animBg="1"/>
      <p:bldP spid="65713" grpId="1" animBg="1"/>
      <p:bldP spid="65713" grpId="2" animBg="1"/>
      <p:bldP spid="65713" grpId="3" animBg="1"/>
      <p:bldP spid="65713" grpId="4" animBg="1"/>
      <p:bldP spid="65713" grpId="5" animBg="1"/>
      <p:bldP spid="65714" grpId="0" animBg="1"/>
      <p:bldP spid="65714" grpId="1" animBg="1"/>
      <p:bldP spid="65714" grpId="2" animBg="1"/>
      <p:bldP spid="65714" grpId="3" animBg="1"/>
      <p:bldP spid="65714" grpId="4" animBg="1"/>
      <p:bldP spid="65714" grpId="5" animBg="1"/>
      <p:bldP spid="65715" grpId="0" animBg="1"/>
      <p:bldP spid="65715" grpId="1" animBg="1"/>
      <p:bldP spid="65715" grpId="2" animBg="1"/>
      <p:bldP spid="65715" grpId="3" animBg="1"/>
      <p:bldP spid="65715" grpId="4" animBg="1"/>
      <p:bldP spid="65715" grpId="5" animBg="1"/>
      <p:bldP spid="65716" grpId="0" animBg="1"/>
      <p:bldP spid="65716" grpId="1" animBg="1"/>
      <p:bldP spid="65716" grpId="2" animBg="1"/>
      <p:bldP spid="65716" grpId="3" animBg="1"/>
      <p:bldP spid="65716" grpId="4" animBg="1"/>
      <p:bldP spid="65716" grpId="5" animBg="1"/>
      <p:bldP spid="65717" grpId="0" animBg="1"/>
      <p:bldP spid="65717" grpId="1" animBg="1"/>
      <p:bldP spid="65717" grpId="2" animBg="1"/>
      <p:bldP spid="65717" grpId="3" animBg="1"/>
      <p:bldP spid="65717" grpId="4" animBg="1"/>
      <p:bldP spid="65717" grpId="5" animBg="1"/>
      <p:bldP spid="65718" grpId="0" animBg="1"/>
      <p:bldP spid="65719" grpId="0" animBg="1"/>
      <p:bldP spid="65720" grpId="0" animBg="1"/>
      <p:bldP spid="65721" grpId="0" animBg="1"/>
      <p:bldP spid="65722" grpId="0" animBg="1"/>
      <p:bldP spid="65723" grpId="0" animBg="1"/>
      <p:bldP spid="65724" grpId="0" animBg="1"/>
      <p:bldP spid="65725" grpId="0" animBg="1"/>
      <p:bldP spid="65726" grpId="0" animBg="1"/>
      <p:bldP spid="65727" grpId="0" animBg="1"/>
      <p:bldP spid="65728" grpId="0" animBg="1"/>
      <p:bldP spid="65729" grpId="0" animBg="1"/>
      <p:bldP spid="65730" grpId="0" animBg="1"/>
      <p:bldP spid="65731" grpId="0" animBg="1"/>
      <p:bldP spid="65732" grpId="0" animBg="1"/>
      <p:bldP spid="65733" grpId="0" animBg="1"/>
      <p:bldP spid="65734" grpId="0" animBg="1"/>
      <p:bldP spid="65735" grpId="0" animBg="1"/>
      <p:bldP spid="65736" grpId="0" animBg="1"/>
      <p:bldP spid="65737" grpId="0" animBg="1"/>
      <p:bldP spid="65738" grpId="0" animBg="1"/>
      <p:bldP spid="65739" grpId="0" animBg="1"/>
      <p:bldP spid="65740" grpId="0" animBg="1"/>
      <p:bldP spid="65741" grpId="0" animBg="1"/>
      <p:bldP spid="65742" grpId="0" animBg="1"/>
      <p:bldP spid="65743" grpId="0" animBg="1"/>
      <p:bldP spid="65744" grpId="0" animBg="1"/>
      <p:bldP spid="65745" grpId="0" animBg="1"/>
      <p:bldP spid="65746" grpId="0" animBg="1"/>
      <p:bldP spid="65747" grpId="0" animBg="1"/>
      <p:bldP spid="65748" grpId="0" animBg="1"/>
      <p:bldP spid="65749" grpId="0" animBg="1"/>
      <p:bldP spid="65750" grpId="0" animBg="1"/>
      <p:bldP spid="65751" grpId="0" animBg="1"/>
      <p:bldP spid="65752" grpId="0" animBg="1"/>
      <p:bldP spid="65753" grpId="0" animBg="1"/>
      <p:bldP spid="65754" grpId="0" animBg="1"/>
      <p:bldP spid="65755" grpId="0" animBg="1"/>
      <p:bldP spid="65756" grpId="0" animBg="1"/>
      <p:bldP spid="65757" grpId="0" animBg="1"/>
      <p:bldP spid="65758" grpId="0" animBg="1"/>
      <p:bldP spid="65759" grpId="0" animBg="1"/>
      <p:bldP spid="65762" grpId="0" animBg="1"/>
      <p:bldP spid="65762" grpId="1" animBg="1"/>
      <p:bldP spid="65763" grpId="0" animBg="1"/>
      <p:bldP spid="65763" grpId="1" animBg="1"/>
      <p:bldP spid="65764" grpId="0" animBg="1"/>
      <p:bldP spid="65765" grpId="0" animBg="1"/>
      <p:bldP spid="65766" grpId="0" animBg="1"/>
      <p:bldP spid="65767" grpId="0" animBg="1"/>
      <p:bldP spid="65768" grpId="0" animBg="1"/>
      <p:bldP spid="65769" grpId="0" animBg="1"/>
      <p:bldP spid="65770" grpId="0" animBg="1"/>
      <p:bldP spid="65771" grpId="0" animBg="1"/>
      <p:bldP spid="65772" grpId="0" animBg="1"/>
      <p:bldP spid="65773" grpId="0" animBg="1"/>
      <p:bldP spid="65774" grpId="0" animBg="1"/>
      <p:bldP spid="65775" grpId="0" animBg="1"/>
      <p:bldP spid="65776" grpId="0" animBg="1"/>
      <p:bldP spid="65777" grpId="0" animBg="1"/>
      <p:bldP spid="65778" grpId="0" animBg="1"/>
      <p:bldP spid="65779" grpId="0" animBg="1"/>
      <p:bldP spid="65780" grpId="0" animBg="1"/>
      <p:bldP spid="65781" grpId="0" animBg="1"/>
      <p:bldP spid="65782" grpId="0" animBg="1"/>
      <p:bldP spid="65783" grpId="0" animBg="1"/>
      <p:bldP spid="65784" grpId="0" animBg="1"/>
      <p:bldP spid="65785" grpId="0" animBg="1"/>
      <p:bldP spid="65786" grpId="0" animBg="1"/>
      <p:bldP spid="65787" grpId="0" animBg="1"/>
      <p:bldP spid="65788" grpId="0" animBg="1"/>
      <p:bldP spid="65789" grpId="0" animBg="1"/>
      <p:bldP spid="65790" grpId="0" animBg="1"/>
      <p:bldP spid="65791" grpId="0" animBg="1"/>
      <p:bldP spid="65792" grpId="0" animBg="1"/>
      <p:bldP spid="65793" grpId="0" animBg="1"/>
      <p:bldP spid="65794" grpId="0" animBg="1"/>
      <p:bldP spid="65795" grpId="0" animBg="1"/>
      <p:bldP spid="65796" grpId="0" animBg="1"/>
      <p:bldP spid="65797" grpId="0" animBg="1"/>
      <p:bldP spid="65798" grpId="0" animBg="1"/>
      <p:bldP spid="65799" grpId="0" animBg="1"/>
      <p:bldP spid="65800" grpId="0" animBg="1"/>
      <p:bldP spid="65801" grpId="0" animBg="1"/>
      <p:bldP spid="65802" grpId="0" animBg="1"/>
      <p:bldP spid="65803" grpId="0" animBg="1"/>
      <p:bldP spid="65804" grpId="0" animBg="1"/>
      <p:bldP spid="65805" grpId="0" animBg="1"/>
      <p:bldP spid="65806" grpId="0" animBg="1"/>
      <p:bldP spid="65807" grpId="0" animBg="1"/>
      <p:bldP spid="65808" grpId="0" animBg="1"/>
      <p:bldP spid="658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cause of cancer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623048" cy="4672048"/>
          </a:xfrm>
        </p:spPr>
        <p:txBody>
          <a:bodyPr/>
          <a:lstStyle/>
          <a:p>
            <a:r>
              <a:rPr lang="en-US" sz="2200" dirty="0" smtClean="0"/>
              <a:t>Carcinogens (substances that cause cancer) are of two types:</a:t>
            </a:r>
          </a:p>
          <a:p>
            <a:r>
              <a:rPr lang="en-US" sz="2200" dirty="0" smtClean="0"/>
              <a:t>Initiators: induce genetic mutations</a:t>
            </a:r>
          </a:p>
          <a:p>
            <a:pPr lvl="1"/>
            <a:r>
              <a:rPr lang="en-US" sz="2200" dirty="0" smtClean="0"/>
              <a:t>Radiation, viral, and chemical carcinogens (chemicals in tobacco smoke and </a:t>
            </a:r>
            <a:r>
              <a:rPr lang="en-US" sz="2200" dirty="0" err="1" smtClean="0"/>
              <a:t>aflatoxin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Promoters: stimulate cell proliferation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 err="1" smtClean="0"/>
              <a:t>phorbol</a:t>
            </a:r>
            <a:r>
              <a:rPr lang="en-US" sz="2200" dirty="0" smtClean="0"/>
              <a:t> esters stimulate cell proliferation by activating protein kinase C.</a:t>
            </a:r>
          </a:p>
          <a:p>
            <a:pPr lvl="1"/>
            <a:r>
              <a:rPr lang="en-US" sz="2200" dirty="0" smtClean="0"/>
              <a:t>Hormones (estrogens) increase risk of female cancers.</a:t>
            </a:r>
          </a:p>
          <a:p>
            <a:pPr lvl="1"/>
            <a:r>
              <a:rPr lang="en-US" sz="2200" dirty="0" smtClean="0"/>
              <a:t>Pathogens </a:t>
            </a:r>
            <a:endParaRPr lang="en-US" sz="2200" dirty="0"/>
          </a:p>
        </p:txBody>
      </p:sp>
      <p:pic>
        <p:nvPicPr>
          <p:cNvPr id="8" name="Picture 2" descr="Figure 15.7. Induction of tumors in mouse ski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572041" cy="46749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cancer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5522089" cy="4321183"/>
          </a:xfrm>
        </p:spPr>
        <p:txBody>
          <a:bodyPr/>
          <a:lstStyle/>
          <a:p>
            <a:r>
              <a:rPr lang="en-US" sz="2400" dirty="0" err="1" smtClean="0"/>
              <a:t>Clonality</a:t>
            </a:r>
            <a:endParaRPr lang="en-US" sz="2400" dirty="0" smtClean="0"/>
          </a:p>
          <a:p>
            <a:r>
              <a:rPr lang="en-US" sz="2400" dirty="0" smtClean="0"/>
              <a:t>Accumulation of genetic mutations</a:t>
            </a:r>
          </a:p>
          <a:p>
            <a:r>
              <a:rPr lang="en-US" sz="2400" dirty="0" smtClean="0"/>
              <a:t>Uncontrolled proliferation</a:t>
            </a:r>
          </a:p>
          <a:p>
            <a:r>
              <a:rPr lang="en-US" sz="2400" dirty="0" err="1" smtClean="0"/>
              <a:t>Autocrine</a:t>
            </a:r>
            <a:r>
              <a:rPr lang="en-US" sz="2400" dirty="0" smtClean="0"/>
              <a:t> growth stimulation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Reduced cell-cell contact and cell-matrix adhesion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2" descr="Figure 15.4. Stages of tumor developmen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1993114" cy="6794301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230" y="2072408"/>
            <a:ext cx="1255337" cy="14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cancer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363724"/>
          </a:xfrm>
        </p:spPr>
        <p:txBody>
          <a:bodyPr/>
          <a:lstStyle/>
          <a:p>
            <a:r>
              <a:rPr lang="en-US" sz="2400" dirty="0" smtClean="0"/>
              <a:t>Density-dependent inhibition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Contact inhibition</a:t>
            </a:r>
          </a:p>
          <a:p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28620"/>
          <a:stretch>
            <a:fillRect/>
          </a:stretch>
        </p:blipFill>
        <p:spPr bwMode="auto">
          <a:xfrm>
            <a:off x="695146" y="1764709"/>
            <a:ext cx="5207944" cy="118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occc.edu/biologylabs/Images/Homeostasis%20Images/Cells_N0_contact_inhibi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33" y="3426106"/>
            <a:ext cx="2928393" cy="2948520"/>
          </a:xfrm>
          <a:prstGeom prst="rect">
            <a:avLst/>
          </a:prstGeom>
          <a:noFill/>
        </p:spPr>
      </p:pic>
      <p:pic>
        <p:nvPicPr>
          <p:cNvPr id="7" name="Picture 2" descr="http://1.bp.blogspot.com/-pSnW4ut3E0U/TmANaYLT7OI/AAAAAAAABlQ/2_6QfHlR214/s1600/EMT1.jpg"/>
          <p:cNvPicPr>
            <a:picLocks noChangeAspect="1" noChangeArrowheads="1"/>
          </p:cNvPicPr>
          <p:nvPr/>
        </p:nvPicPr>
        <p:blipFill>
          <a:blip r:embed="rId4" cstate="print"/>
          <a:srcRect l="70072" b="16158"/>
          <a:stretch>
            <a:fillRect/>
          </a:stretch>
        </p:blipFill>
        <p:spPr bwMode="auto">
          <a:xfrm>
            <a:off x="6375216" y="1226916"/>
            <a:ext cx="2363670" cy="41981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33045" y="5501397"/>
            <a:ext cx="36868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400" b="1" dirty="0"/>
              <a:t>Invasiveness and extracellular proteolysis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cancer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120581"/>
          </a:xfrm>
        </p:spPr>
        <p:txBody>
          <a:bodyPr/>
          <a:lstStyle/>
          <a:p>
            <a:r>
              <a:rPr lang="en-US" sz="2600" dirty="0" smtClean="0"/>
              <a:t>Angiogenesis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Lack of differentiation</a:t>
            </a:r>
          </a:p>
        </p:txBody>
      </p:sp>
      <p:pic>
        <p:nvPicPr>
          <p:cNvPr id="21506" name="Picture 2" descr="http://cisncancer.org/research/images/angiogenesis-rew.jpg"/>
          <p:cNvPicPr>
            <a:picLocks noChangeAspect="1" noChangeArrowheads="1"/>
          </p:cNvPicPr>
          <p:nvPr/>
        </p:nvPicPr>
        <p:blipFill>
          <a:blip r:embed="rId2" cstate="print"/>
          <a:srcRect b="19434"/>
          <a:stretch>
            <a:fillRect/>
          </a:stretch>
        </p:blipFill>
        <p:spPr bwMode="auto">
          <a:xfrm>
            <a:off x="3190996" y="980250"/>
            <a:ext cx="4598767" cy="1886443"/>
          </a:xfrm>
          <a:prstGeom prst="rect">
            <a:avLst/>
          </a:prstGeom>
          <a:noFill/>
        </p:spPr>
      </p:pic>
      <p:pic>
        <p:nvPicPr>
          <p:cNvPr id="21508" name="Picture 4" descr="http://www.nature.com/nrurol/journal/v9/n10/images/nrurol.2012.157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243" y="2963270"/>
            <a:ext cx="4613757" cy="38947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7769" y="3742046"/>
            <a:ext cx="3971634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600" b="1" dirty="0"/>
              <a:t>Loss of apoptotic </a:t>
            </a:r>
            <a:r>
              <a:rPr lang="en-US" sz="2600" b="1" dirty="0" smtClean="0"/>
              <a:t>capability</a:t>
            </a:r>
          </a:p>
          <a:p>
            <a:pPr marL="396875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600" b="1" dirty="0" smtClean="0"/>
              <a:t>Cessation of senescence</a:t>
            </a:r>
            <a:endParaRPr lang="en-US" sz="2600" b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476</TotalTime>
  <Words>806</Words>
  <Application>Microsoft Office PowerPoint</Application>
  <PresentationFormat>On-screen Show (4:3)</PresentationFormat>
  <Paragraphs>119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Green template 1</vt:lpstr>
      <vt:lpstr>White with Courier font for code slides</vt:lpstr>
      <vt:lpstr>Slide 1</vt:lpstr>
      <vt:lpstr>Lecture 12:  Cancer: a cellular perspective</vt:lpstr>
      <vt:lpstr>What is cancer?</vt:lpstr>
      <vt:lpstr>Processes of tumorigenesis</vt:lpstr>
      <vt:lpstr>Tumor heterogeneity</vt:lpstr>
      <vt:lpstr>Environmental cause of cancer</vt:lpstr>
      <vt:lpstr>Features of cancer (1)</vt:lpstr>
      <vt:lpstr>Features of cancer (2)</vt:lpstr>
      <vt:lpstr>Features of cancer (3)</vt:lpstr>
      <vt:lpstr>Oncogenes and tumor suppressor genes</vt:lpstr>
      <vt:lpstr>Viral oncogenes</vt:lpstr>
      <vt:lpstr>Oncogenes and signal transduction</vt:lpstr>
      <vt:lpstr>Oncogenes and receptors</vt:lpstr>
      <vt:lpstr>Oncogenes and transducers</vt:lpstr>
      <vt:lpstr>Oncogenes and transcription factors</vt:lpstr>
      <vt:lpstr>Oncogenes and cell survival</vt:lpstr>
      <vt:lpstr>Oncogenes and cell differentiation</vt:lpstr>
      <vt:lpstr>TSG and proliferation and survival</vt:lpstr>
      <vt:lpstr>TSG and cell cycle</vt:lpstr>
      <vt:lpstr>Role of p53</vt:lpstr>
      <vt:lpstr>A mechanism of viral carcinogenesis</vt:lpstr>
      <vt:lpstr>The multistep genetic model for the formation of colorectal cancer</vt:lpstr>
      <vt:lpstr>Personalized medicine is the way</vt:lpstr>
      <vt:lpstr>A future outlook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 Cancer: a cellular perspective</dc:title>
  <dc:creator>Ahram</dc:creator>
  <cp:lastModifiedBy>Hasan</cp:lastModifiedBy>
  <cp:revision>42</cp:revision>
  <dcterms:created xsi:type="dcterms:W3CDTF">2015-02-25T08:55:59Z</dcterms:created>
  <dcterms:modified xsi:type="dcterms:W3CDTF">2015-03-02T15:40:35Z</dcterms:modified>
</cp:coreProperties>
</file>