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6" r:id="rId5"/>
    <p:sldId id="267" r:id="rId6"/>
    <p:sldId id="268" r:id="rId7"/>
    <p:sldId id="269" r:id="rId8"/>
    <p:sldId id="277" r:id="rId9"/>
    <p:sldId id="258" r:id="rId10"/>
    <p:sldId id="259" r:id="rId11"/>
    <p:sldId id="260" r:id="rId12"/>
    <p:sldId id="261" r:id="rId13"/>
    <p:sldId id="262" r:id="rId14"/>
    <p:sldId id="270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lookfordiagnosis.com/mesh_info.php?term=Filariasis&amp;lang=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89175"/>
          </a:xfrm>
        </p:spPr>
        <p:txBody>
          <a:bodyPr>
            <a:normAutofit/>
          </a:bodyPr>
          <a:lstStyle/>
          <a:p>
            <a:r>
              <a:rPr lang="en-US" dirty="0" smtClean="0"/>
              <a:t>Body fluid Abnormalities  Microcirculation</a:t>
            </a:r>
            <a:br>
              <a:rPr lang="en-US" dirty="0" smtClean="0"/>
            </a:br>
            <a:r>
              <a:rPr lang="en-US" dirty="0" smtClean="0"/>
              <a:t>Edema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9528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Starling Equilibrium for capillary exchange</a:t>
            </a:r>
            <a:endParaRPr lang="ar-JO" dirty="0"/>
          </a:p>
        </p:txBody>
      </p:sp>
      <p:pic>
        <p:nvPicPr>
          <p:cNvPr id="4" name="Picture 5" descr=" 21.07.jpg                                                      00008284tor15014                       B8893C0B: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5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Edema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EC edema </a:t>
            </a:r>
          </a:p>
          <a:p>
            <a:pPr marL="0" indent="0">
              <a:buNone/>
            </a:pPr>
            <a:r>
              <a:rPr lang="en-US" dirty="0" smtClean="0"/>
              <a:t>(abnormal accumulation of fluid in the interstitial space)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 smtClean="0"/>
              <a:t>IC edema </a:t>
            </a:r>
            <a:r>
              <a:rPr lang="en-US" dirty="0" smtClean="0"/>
              <a:t>(cell swelling) due to;</a:t>
            </a:r>
          </a:p>
          <a:p>
            <a:pPr marL="0" indent="0">
              <a:buNone/>
            </a:pPr>
            <a:r>
              <a:rPr lang="en-US" dirty="0" smtClean="0"/>
              <a:t>Depression of cell metabolism</a:t>
            </a:r>
          </a:p>
          <a:p>
            <a:pPr marL="0" indent="0">
              <a:buNone/>
            </a:pPr>
            <a:r>
              <a:rPr lang="en-US" dirty="0" smtClean="0"/>
              <a:t>Lack of cell nutrition</a:t>
            </a:r>
          </a:p>
          <a:p>
            <a:pPr marL="0" indent="0">
              <a:buNone/>
            </a:pPr>
            <a:r>
              <a:rPr lang="en-US" dirty="0" smtClean="0"/>
              <a:t>Inflammation</a:t>
            </a:r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31984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EC edema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1. Increased capillary pressure;</a:t>
            </a:r>
          </a:p>
          <a:p>
            <a:r>
              <a:rPr lang="en-US" dirty="0" smtClean="0"/>
              <a:t>Excess kidney retention</a:t>
            </a:r>
          </a:p>
          <a:p>
            <a:r>
              <a:rPr lang="en-US" dirty="0" smtClean="0"/>
              <a:t>High venous pressure</a:t>
            </a:r>
          </a:p>
          <a:p>
            <a:r>
              <a:rPr lang="en-US" dirty="0" smtClean="0"/>
              <a:t>Decreased arteriolar resistance</a:t>
            </a:r>
          </a:p>
        </p:txBody>
      </p:sp>
    </p:spTree>
    <p:extLst>
      <p:ext uri="{BB962C8B-B14F-4D97-AF65-F5344CB8AC3E}">
        <p14:creationId xmlns:p14="http://schemas.microsoft.com/office/powerpoint/2010/main" val="158528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EC edema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 2. Decreased plasma proteins:</a:t>
            </a:r>
          </a:p>
          <a:p>
            <a:pPr marL="0" indent="0">
              <a:buNone/>
            </a:pPr>
            <a:endParaRPr lang="en-US" b="1" u="sng" dirty="0" smtClean="0"/>
          </a:p>
          <a:p>
            <a:r>
              <a:rPr lang="en-US" dirty="0" smtClean="0"/>
              <a:t>Loss of proteins by nephritic syndrome, burns….</a:t>
            </a:r>
          </a:p>
          <a:p>
            <a:r>
              <a:rPr lang="en-US" dirty="0" smtClean="0"/>
              <a:t>Failure to produce proteins; liver disease</a:t>
            </a:r>
          </a:p>
          <a:p>
            <a:r>
              <a:rPr lang="en-US" dirty="0" smtClean="0"/>
              <a:t>Starvation (malnutrition)</a:t>
            </a:r>
          </a:p>
          <a:p>
            <a:endParaRPr lang="en-US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27279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Malnutrition Kwashiorkor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endParaRPr lang="ar-JO" dirty="0"/>
          </a:p>
        </p:txBody>
      </p:sp>
      <p:pic>
        <p:nvPicPr>
          <p:cNvPr id="1026" name="Picture 2" descr="C:\Users\user-pc\Desktop\untitle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295399"/>
            <a:ext cx="4876799" cy="528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ts2.mm.bing.net/th?id=H.4512598600845145&amp;pid=15.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00200"/>
            <a:ext cx="31242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10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EC edema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3. Increased capillary permeability;</a:t>
            </a:r>
          </a:p>
          <a:p>
            <a:pPr marL="0" indent="0">
              <a:buNone/>
            </a:pPr>
            <a:endParaRPr lang="en-US" b="1" u="sng" dirty="0" smtClean="0"/>
          </a:p>
          <a:p>
            <a:r>
              <a:rPr lang="en-US" dirty="0" smtClean="0"/>
              <a:t>Immune reactions</a:t>
            </a:r>
          </a:p>
          <a:p>
            <a:r>
              <a:rPr lang="en-US" dirty="0" smtClean="0"/>
              <a:t>Infections</a:t>
            </a:r>
          </a:p>
          <a:p>
            <a:r>
              <a:rPr lang="en-US" dirty="0" smtClean="0"/>
              <a:t>Toxins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44378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EC edema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4. Lymphatic blockage:</a:t>
            </a:r>
          </a:p>
          <a:p>
            <a:pPr marL="0" indent="0">
              <a:buNone/>
            </a:pPr>
            <a:endParaRPr lang="en-US" b="1" u="sng" dirty="0" smtClean="0"/>
          </a:p>
          <a:p>
            <a:r>
              <a:rPr lang="en-US" dirty="0" smtClean="0"/>
              <a:t>After Radical mastectomy</a:t>
            </a:r>
          </a:p>
          <a:p>
            <a:r>
              <a:rPr lang="en-US" dirty="0" smtClean="0"/>
              <a:t>After Radiation therapy </a:t>
            </a:r>
          </a:p>
          <a:p>
            <a:r>
              <a:rPr lang="en-US" dirty="0" err="1" smtClean="0"/>
              <a:t>Filariasis</a:t>
            </a:r>
            <a:r>
              <a:rPr lang="en-US" dirty="0" smtClean="0"/>
              <a:t>/ Elephantiasis (</a:t>
            </a:r>
            <a:r>
              <a:rPr lang="en-US" dirty="0" err="1" smtClean="0"/>
              <a:t>Wuchereria</a:t>
            </a:r>
            <a:r>
              <a:rPr lang="en-US" dirty="0" smtClean="0"/>
              <a:t> </a:t>
            </a:r>
            <a:r>
              <a:rPr lang="en-US" dirty="0" err="1" smtClean="0"/>
              <a:t>Bancrofti</a:t>
            </a:r>
            <a:r>
              <a:rPr lang="en-US" dirty="0" smtClean="0"/>
              <a:t>)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90199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Filariasis</a:t>
            </a:r>
            <a:r>
              <a:rPr lang="en-US" dirty="0" smtClean="0"/>
              <a:t>/ Elephantiasis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1026" name="Picture 2" descr="http://www.medicalook.com/diseases_images/Filariasis2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1534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79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 fluid Abnormalities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1. Hypo-osmotic dehydration</a:t>
            </a:r>
          </a:p>
          <a:p>
            <a:pPr marL="0" indent="0">
              <a:buNone/>
            </a:pPr>
            <a:r>
              <a:rPr lang="en-US" dirty="0" smtClean="0"/>
              <a:t>2. Hypo-osmotic </a:t>
            </a:r>
            <a:r>
              <a:rPr lang="en-US" dirty="0" err="1" smtClean="0"/>
              <a:t>overhydration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Hyper-osmotic dehydration</a:t>
            </a:r>
          </a:p>
          <a:p>
            <a:pPr marL="0" indent="0">
              <a:buNone/>
            </a:pPr>
            <a:r>
              <a:rPr lang="en-US" dirty="0" smtClean="0"/>
              <a:t>4. Hyper-osmotic </a:t>
            </a:r>
            <a:r>
              <a:rPr lang="en-US" dirty="0" err="1" smtClean="0"/>
              <a:t>overhydration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2128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Hypo-osmotic dehydration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Addison’s disease</a:t>
            </a:r>
          </a:p>
          <a:p>
            <a:r>
              <a:rPr lang="en-US" dirty="0" smtClean="0"/>
              <a:t>Overuse of Diuretics</a:t>
            </a:r>
          </a:p>
          <a:p>
            <a:r>
              <a:rPr lang="en-US" dirty="0" smtClean="0"/>
              <a:t>Vomiting &amp; diarrhea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81910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Addison’s </a:t>
            </a:r>
            <a:r>
              <a:rPr lang="en-US" dirty="0" smtClean="0"/>
              <a:t>disease / </a:t>
            </a:r>
            <a:r>
              <a:rPr lang="en-US" b="1" dirty="0" smtClean="0"/>
              <a:t>Hyperpigmentation</a:t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endParaRPr lang="ar-JO" dirty="0"/>
          </a:p>
        </p:txBody>
      </p:sp>
      <p:pic>
        <p:nvPicPr>
          <p:cNvPr id="4" name="Content Placeholder 3" descr="C:\Users\user-pc\Desktop\1048885-1096911-2037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339181"/>
            <a:ext cx="4762500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2759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Hypo-osmotic </a:t>
            </a:r>
            <a:r>
              <a:rPr lang="en-US" dirty="0" err="1"/>
              <a:t>overhydration</a:t>
            </a:r>
            <a:r>
              <a:rPr lang="en-US" dirty="0"/>
              <a:t/>
            </a:r>
            <a:br>
              <a:rPr lang="en-US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Due to excess ADH;</a:t>
            </a:r>
          </a:p>
          <a:p>
            <a:r>
              <a:rPr lang="en-US" dirty="0" smtClean="0"/>
              <a:t>Syndrome of inappropriate ADH secretion (SIADH)</a:t>
            </a:r>
          </a:p>
          <a:p>
            <a:r>
              <a:rPr lang="en-US" dirty="0" smtClean="0"/>
              <a:t>Ectopic ADH secretion; Bronchogenic cancer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54725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Hyper-osmotic </a:t>
            </a:r>
            <a:r>
              <a:rPr lang="en-US" dirty="0"/>
              <a:t>dehydration</a:t>
            </a:r>
            <a:br>
              <a:rPr lang="en-US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Diabetes </a:t>
            </a:r>
            <a:r>
              <a:rPr lang="en-US" b="1" dirty="0" err="1" smtClean="0"/>
              <a:t>insipidus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 (decrease ADH secretion)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Excessive sweating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42882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Hyper-osmotic </a:t>
            </a:r>
            <a:r>
              <a:rPr lang="en-US" dirty="0" err="1"/>
              <a:t>overhydration</a:t>
            </a:r>
            <a:r>
              <a:rPr lang="ar-JO" dirty="0"/>
              <a:t/>
            </a:r>
            <a:br>
              <a:rPr lang="ar-JO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="1" dirty="0" smtClean="0"/>
              <a:t>Primary aldosteronism</a:t>
            </a:r>
          </a:p>
          <a:p>
            <a:r>
              <a:rPr lang="en-US" b="1" dirty="0" smtClean="0"/>
              <a:t>Cushing’s syndrome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61458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Cushing’s </a:t>
            </a:r>
            <a:r>
              <a:rPr lang="en-US" b="1" dirty="0" smtClean="0"/>
              <a:t>syndrome / Buffalo Hump</a:t>
            </a:r>
            <a:r>
              <a:rPr lang="en-US" b="1" dirty="0"/>
              <a:t/>
            </a:r>
            <a:br>
              <a:rPr lang="en-US" b="1" dirty="0"/>
            </a:br>
            <a:endParaRPr lang="ar-JO" dirty="0"/>
          </a:p>
        </p:txBody>
      </p:sp>
      <p:pic>
        <p:nvPicPr>
          <p:cNvPr id="4" name="Content Placeholder 3" descr="C:\Users\user-pc\Desktop\04-23-07 buffalo hump 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4" y="2438400"/>
            <a:ext cx="4429125" cy="396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9659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Regulation of fluid exchange between body Compartments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ICF &amp; ECF;</a:t>
            </a:r>
          </a:p>
          <a:p>
            <a:pPr marL="0" indent="0">
              <a:buNone/>
            </a:pPr>
            <a:r>
              <a:rPr lang="en-US" dirty="0" smtClean="0"/>
              <a:t>Determined by osmotic effect of solutes across the cell membrane.</a:t>
            </a:r>
          </a:p>
          <a:p>
            <a:pPr marL="0" indent="0">
              <a:buNone/>
            </a:pPr>
            <a:r>
              <a:rPr lang="en-US" b="1" u="sng" dirty="0" smtClean="0"/>
              <a:t>Plasma &amp; interstitial spaces</a:t>
            </a:r>
          </a:p>
          <a:p>
            <a:pPr marL="0" indent="0">
              <a:buNone/>
            </a:pPr>
            <a:r>
              <a:rPr lang="en-US" dirty="0" smtClean="0"/>
              <a:t>Colloid osmotic force  &amp;  hydrostatic force across the capillary membrane.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07913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237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Body fluid Abnormalities  Microcirculation Edema</vt:lpstr>
      <vt:lpstr>Body fluid Abnormalities</vt:lpstr>
      <vt:lpstr>Hypo-osmotic dehydration</vt:lpstr>
      <vt:lpstr>  Addison’s disease / Hyperpigmentation  </vt:lpstr>
      <vt:lpstr>Hypo-osmotic overhydration </vt:lpstr>
      <vt:lpstr> Hyper-osmotic dehydration </vt:lpstr>
      <vt:lpstr> Hyper-osmotic overhydration </vt:lpstr>
      <vt:lpstr>Cushing’s syndrome / Buffalo Hump </vt:lpstr>
      <vt:lpstr>Regulation of fluid exchange between body Compartments</vt:lpstr>
      <vt:lpstr>Starling Equilibrium for capillary exchange</vt:lpstr>
      <vt:lpstr>Edema</vt:lpstr>
      <vt:lpstr>Causes of EC edema</vt:lpstr>
      <vt:lpstr>Causes of EC edema</vt:lpstr>
      <vt:lpstr>Malnutrition Kwashiorkor</vt:lpstr>
      <vt:lpstr>Causes of EC edema</vt:lpstr>
      <vt:lpstr>Causes of EC edema</vt:lpstr>
      <vt:lpstr>Filariasis/ Elephantiasis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fluid Abnormalities  Microcirculation Edema</dc:title>
  <dc:creator>user-pc</dc:creator>
  <cp:lastModifiedBy>user-pc</cp:lastModifiedBy>
  <cp:revision>15</cp:revision>
  <dcterms:created xsi:type="dcterms:W3CDTF">2006-08-16T00:00:00Z</dcterms:created>
  <dcterms:modified xsi:type="dcterms:W3CDTF">2014-04-28T08:05:53Z</dcterms:modified>
</cp:coreProperties>
</file>