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70" r:id="rId3"/>
    <p:sldId id="256" r:id="rId4"/>
    <p:sldId id="257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DC62"/>
    <a:srgbClr val="CBEC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09" autoAdjust="0"/>
    <p:restoredTop sz="94660"/>
  </p:normalViewPr>
  <p:slideViewPr>
    <p:cSldViewPr>
      <p:cViewPr>
        <p:scale>
          <a:sx n="50" d="100"/>
          <a:sy n="50" d="100"/>
        </p:scale>
        <p:origin x="-215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306" y="0"/>
            <a:ext cx="138249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Lecture #: </a:t>
            </a:r>
            <a:br>
              <a:rPr lang="en-US" dirty="0" smtClean="0"/>
            </a:br>
            <a:r>
              <a:rPr lang="en-US" sz="3200" dirty="0" smtClean="0"/>
              <a:t>Principles of Genetics and Molecular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Dr. Mamoun Ahram</a:t>
            </a:r>
          </a:p>
          <a:p>
            <a:r>
              <a:rPr lang="en-US" dirty="0" smtClean="0"/>
              <a:t>Faculty of Medicine</a:t>
            </a:r>
          </a:p>
          <a:p>
            <a:r>
              <a:rPr lang="en-US" dirty="0" smtClean="0"/>
              <a:t>Second year, Second semester, 2014-2014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niversity_of_Jordan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52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58751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558751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540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412875"/>
            <a:ext cx="80772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5124" name="Picture 3" descr="bottombar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000" b="1" spc="-150" dirty="0">
          <a:ln w="3175">
            <a:noFill/>
          </a:ln>
          <a:solidFill>
            <a:srgbClr val="C00000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600" b="1" kern="1200">
          <a:solidFill>
            <a:srgbClr val="2C4810"/>
          </a:solidFill>
          <a:latin typeface="+mn-lt"/>
          <a:ea typeface="+mn-ea"/>
          <a:cs typeface="+mn-cs"/>
        </a:defRPr>
      </a:lvl2pPr>
      <a:lvl3pPr marL="1258888" indent="-344488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rgbClr val="C00000"/>
          </a:solidFill>
          <a:latin typeface="+mn-lt"/>
          <a:ea typeface="+mn-ea"/>
          <a:cs typeface="+mn-cs"/>
        </a:defRPr>
      </a:lvl3pPr>
      <a:lvl4pPr marL="1604963" indent="-3460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175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0413" indent="-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3788" indent="63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55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EMP\Desktop\genetics sli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/>
          <a:lstStyle/>
          <a:p>
            <a:r>
              <a:rPr lang="en-US" sz="4800" dirty="0" smtClean="0"/>
              <a:t>Lecture 11: Cell proliferation, differentiation, and death</a:t>
            </a:r>
            <a:endParaRPr lang="en-US" sz="48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/>
          <a:lstStyle/>
          <a:p>
            <a:r>
              <a:rPr lang="en-US" dirty="0" smtClean="0"/>
              <a:t>Dr. Mamoun Ahram</a:t>
            </a:r>
          </a:p>
          <a:p>
            <a:r>
              <a:rPr lang="en-US" dirty="0" smtClean="0"/>
              <a:t>Faculty of Medicine</a:t>
            </a:r>
          </a:p>
          <a:p>
            <a:r>
              <a:rPr lang="en-US" dirty="0" smtClean="0"/>
              <a:t>Second year, Second semester, 2014-2014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5867400"/>
            <a:ext cx="5855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Principles of Genetics and Molecular Biology</a:t>
            </a:r>
            <a:endParaRPr lang="en-US" sz="2400" b="1" i="1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Programmed cell death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4570482"/>
          </a:xfrm>
        </p:spPr>
        <p:txBody>
          <a:bodyPr/>
          <a:lstStyle/>
          <a:p>
            <a:r>
              <a:rPr lang="en-US" dirty="0" smtClean="0"/>
              <a:t>It is a normal physiological form of cell death with a distinct process known as </a:t>
            </a:r>
            <a:r>
              <a:rPr lang="en-US" dirty="0" smtClean="0">
                <a:solidFill>
                  <a:srgbClr val="C00000"/>
                </a:solidFill>
              </a:rPr>
              <a:t>apoptosis.</a:t>
            </a:r>
          </a:p>
          <a:p>
            <a:r>
              <a:rPr lang="en-US" dirty="0" smtClean="0"/>
              <a:t>It plays a key role both in the maintenance of adult tissues and in embryonic development.</a:t>
            </a:r>
          </a:p>
          <a:p>
            <a:pPr lvl="1"/>
            <a:r>
              <a:rPr lang="en-US" dirty="0" smtClean="0"/>
              <a:t>Renewal of 5 × 10</a:t>
            </a:r>
            <a:r>
              <a:rPr lang="en-US" baseline="30000" dirty="0" smtClean="0"/>
              <a:t>11</a:t>
            </a:r>
            <a:r>
              <a:rPr lang="en-US" dirty="0" smtClean="0"/>
              <a:t> blood cells a day</a:t>
            </a:r>
          </a:p>
          <a:p>
            <a:pPr lvl="1"/>
            <a:r>
              <a:rPr lang="en-US" dirty="0" smtClean="0"/>
              <a:t>elimination of nerve cells with faulty connection</a:t>
            </a:r>
          </a:p>
          <a:p>
            <a:pPr lvl="1"/>
            <a:r>
              <a:rPr lang="en-US" dirty="0" smtClean="0"/>
              <a:t>Elimination of damaged and potentially dangerous cells</a:t>
            </a:r>
          </a:p>
          <a:p>
            <a:pPr lvl="2"/>
            <a:r>
              <a:rPr lang="en-US" dirty="0" smtClean="0"/>
              <a:t>Cells with DNA damage</a:t>
            </a:r>
          </a:p>
          <a:p>
            <a:pPr lvl="2"/>
            <a:r>
              <a:rPr lang="en-US" dirty="0" smtClean="0"/>
              <a:t>Virus-infected cells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53000" y="4495800"/>
            <a:ext cx="4038600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Intrinsic pathway: simulated by DNA damage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Extrinsic pathway: stimulated by signals from other cells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igure 13.47. Apoptosis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7447" t="5831" b="3078"/>
          <a:stretch>
            <a:fillRect/>
          </a:stretch>
        </p:blipFill>
        <p:spPr bwMode="auto">
          <a:xfrm>
            <a:off x="5715000" y="-1"/>
            <a:ext cx="3429001" cy="6858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Apoptosis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5410200" cy="5161413"/>
          </a:xfrm>
        </p:spPr>
        <p:txBody>
          <a:bodyPr/>
          <a:lstStyle/>
          <a:p>
            <a:r>
              <a:rPr lang="en-US" sz="2600" dirty="0" smtClean="0"/>
              <a:t>Fragmentation of chromosomal DNA</a:t>
            </a:r>
          </a:p>
          <a:p>
            <a:r>
              <a:rPr lang="en-US" sz="2600" dirty="0" smtClean="0"/>
              <a:t>Chromatin condensation</a:t>
            </a:r>
          </a:p>
          <a:p>
            <a:r>
              <a:rPr lang="en-US" sz="2600" dirty="0" smtClean="0"/>
              <a:t>Breaking up nucleus into small pieces. </a:t>
            </a:r>
          </a:p>
          <a:p>
            <a:r>
              <a:rPr lang="en-US" sz="2600" dirty="0" smtClean="0"/>
              <a:t>Cell shrinkage </a:t>
            </a:r>
          </a:p>
          <a:p>
            <a:r>
              <a:rPr lang="en-US" sz="2600" dirty="0" smtClean="0"/>
              <a:t>Cell fragmentation (</a:t>
            </a:r>
            <a:r>
              <a:rPr lang="en-US" sz="2600" dirty="0" smtClean="0">
                <a:solidFill>
                  <a:srgbClr val="C00000"/>
                </a:solidFill>
              </a:rPr>
              <a:t>apoptotic bodies</a:t>
            </a:r>
            <a:r>
              <a:rPr lang="en-US" sz="2600" dirty="0" smtClean="0"/>
              <a:t>)</a:t>
            </a:r>
          </a:p>
          <a:p>
            <a:r>
              <a:rPr lang="en-US" sz="2600" dirty="0" err="1" smtClean="0"/>
              <a:t>Phagocytosis</a:t>
            </a:r>
            <a:r>
              <a:rPr lang="en-US" sz="2600" dirty="0" smtClean="0"/>
              <a:t> by macrophages and neighboring cells</a:t>
            </a:r>
          </a:p>
          <a:p>
            <a:r>
              <a:rPr lang="en-US" sz="2600" dirty="0" smtClean="0"/>
              <a:t>In contrast, cell necrosis results in membrane damage, enlargement of cells, release of intracellular contents, and causing inflammation.</a:t>
            </a: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882" t="5703" b="51524"/>
          <a:stretch>
            <a:fillRect/>
          </a:stretch>
        </p:blipFill>
        <p:spPr bwMode="auto">
          <a:xfrm>
            <a:off x="2743200" y="-1"/>
            <a:ext cx="1371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5882" t="54483"/>
          <a:stretch>
            <a:fillRect/>
          </a:stretch>
        </p:blipFill>
        <p:spPr bwMode="auto">
          <a:xfrm>
            <a:off x="4267200" y="0"/>
            <a:ext cx="128892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</a:t>
            </a:r>
            <a:r>
              <a:rPr lang="en-US" dirty="0" err="1" smtClean="0"/>
              <a:t>phosphatidylserine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3274743"/>
          </a:xfrm>
        </p:spPr>
        <p:txBody>
          <a:bodyPr/>
          <a:lstStyle/>
          <a:p>
            <a:r>
              <a:rPr lang="en-US" dirty="0" smtClean="0"/>
              <a:t>Normally, PS is expressed on the inner leaflet of cells.</a:t>
            </a:r>
          </a:p>
          <a:p>
            <a:r>
              <a:rPr lang="en-US" dirty="0" smtClean="0"/>
              <a:t>During the initiation of apoptosis, PS is flipped to the outer leaflet.  </a:t>
            </a:r>
          </a:p>
          <a:p>
            <a:r>
              <a:rPr lang="en-US" dirty="0" smtClean="0"/>
              <a:t>It is then recognized by </a:t>
            </a:r>
            <a:r>
              <a:rPr lang="en-US" dirty="0" err="1" smtClean="0"/>
              <a:t>phagocytic</a:t>
            </a:r>
            <a:r>
              <a:rPr lang="en-US" dirty="0" smtClean="0"/>
              <a:t> cells.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810000" cy="390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230188"/>
            <a:ext cx="7269162" cy="526298"/>
          </a:xfrm>
        </p:spPr>
        <p:txBody>
          <a:bodyPr/>
          <a:lstStyle/>
          <a:p>
            <a:r>
              <a:rPr lang="en-US" sz="3800" dirty="0" smtClean="0"/>
              <a:t>The molecular activation of apoptosis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8001000" cy="2240613"/>
          </a:xfrm>
        </p:spPr>
        <p:txBody>
          <a:bodyPr/>
          <a:lstStyle/>
          <a:p>
            <a:r>
              <a:rPr lang="en-US" sz="2600" dirty="0" smtClean="0"/>
              <a:t>Release of </a:t>
            </a:r>
            <a:r>
              <a:rPr lang="en-US" sz="2600" dirty="0" err="1" smtClean="0"/>
              <a:t>cytochrome</a:t>
            </a:r>
            <a:r>
              <a:rPr lang="en-US" sz="2600" dirty="0" smtClean="0"/>
              <a:t> </a:t>
            </a:r>
            <a:r>
              <a:rPr lang="en-US" sz="2600" i="1" dirty="0" smtClean="0"/>
              <a:t>c</a:t>
            </a:r>
            <a:r>
              <a:rPr lang="en-US" sz="2600" dirty="0" smtClean="0"/>
              <a:t> from mitochondria thus signals the activation of caspase-9, which then activates downstream </a:t>
            </a:r>
            <a:r>
              <a:rPr lang="en-US" sz="2600" dirty="0" err="1" smtClean="0"/>
              <a:t>caspases</a:t>
            </a:r>
            <a:r>
              <a:rPr lang="en-US" sz="2600" dirty="0" smtClean="0"/>
              <a:t> to induce apoptosis.</a:t>
            </a:r>
          </a:p>
          <a:p>
            <a:r>
              <a:rPr lang="en-US" sz="2600" dirty="0" smtClean="0"/>
              <a:t>Regulators of the Bcl-2 family act at the mitochondria to control release of </a:t>
            </a:r>
            <a:r>
              <a:rPr lang="en-US" sz="2600" dirty="0" err="1" smtClean="0"/>
              <a:t>cytochrome</a:t>
            </a:r>
            <a:r>
              <a:rPr lang="en-US" sz="2600" dirty="0" smtClean="0"/>
              <a:t> </a:t>
            </a:r>
            <a:r>
              <a:rPr lang="en-US" sz="2600" i="1" dirty="0" smtClean="0"/>
              <a:t>c</a:t>
            </a:r>
            <a:r>
              <a:rPr lang="en-US" sz="2600" dirty="0" smtClean="0"/>
              <a:t>, which is required for the binding of caspase-9 to the adaptor Apaf-1 </a:t>
            </a:r>
          </a:p>
        </p:txBody>
      </p:sp>
      <p:pic>
        <p:nvPicPr>
          <p:cNvPr id="6" name="Picture 2" descr="Figure 13.48. Regulators and effectors of apoptosis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8656"/>
          <a:stretch>
            <a:fillRect/>
          </a:stretch>
        </p:blipFill>
        <p:spPr bwMode="auto">
          <a:xfrm>
            <a:off x="0" y="4267200"/>
            <a:ext cx="9135534" cy="192981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dirty="0" err="1" smtClean="0"/>
              <a:t>caspases</a:t>
            </a:r>
            <a:r>
              <a:rPr lang="en-US" dirty="0" smtClean="0"/>
              <a:t> do?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36" t="10268" r="3636"/>
          <a:stretch>
            <a:fillRect/>
          </a:stretch>
        </p:blipFill>
        <p:spPr bwMode="auto">
          <a:xfrm>
            <a:off x="533400" y="1219200"/>
            <a:ext cx="777240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reen template 1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template MBG 2014-2015</Template>
  <TotalTime>214</TotalTime>
  <Words>260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Green template 1</vt:lpstr>
      <vt:lpstr>White with Courier font for code slides</vt:lpstr>
      <vt:lpstr>Slide 1</vt:lpstr>
      <vt:lpstr>Lecture 11: Cell proliferation, differentiation, and death</vt:lpstr>
      <vt:lpstr>Programmed cell death</vt:lpstr>
      <vt:lpstr>Apoptosis</vt:lpstr>
      <vt:lpstr>Role of phosphatidylserine</vt:lpstr>
      <vt:lpstr>The molecular activation of apoptosis</vt:lpstr>
      <vt:lpstr>What do caspases do?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11: Cell proliferation, differentiation, and death</dc:title>
  <dc:creator>Ahram</dc:creator>
  <cp:lastModifiedBy>Hasan</cp:lastModifiedBy>
  <cp:revision>17</cp:revision>
  <dcterms:created xsi:type="dcterms:W3CDTF">2015-02-23T05:05:56Z</dcterms:created>
  <dcterms:modified xsi:type="dcterms:W3CDTF">2015-02-26T07:41:41Z</dcterms:modified>
</cp:coreProperties>
</file>