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sldIdLst>
    <p:sldId id="268" r:id="rId3"/>
    <p:sldId id="256" r:id="rId4"/>
    <p:sldId id="258" r:id="rId5"/>
    <p:sldId id="259" r:id="rId6"/>
    <p:sldId id="261" r:id="rId7"/>
    <p:sldId id="260" r:id="rId8"/>
    <p:sldId id="257" r:id="rId9"/>
    <p:sldId id="262" r:id="rId10"/>
    <p:sldId id="263" r:id="rId11"/>
    <p:sldId id="264" r:id="rId12"/>
    <p:sldId id="265" r:id="rId13"/>
    <p:sldId id="267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306" y="0"/>
            <a:ext cx="138249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Lecture #: </a:t>
            </a:r>
            <a:br>
              <a:rPr lang="en-US" dirty="0" smtClean="0"/>
            </a:br>
            <a:r>
              <a:rPr lang="en-US" sz="3200" dirty="0" smtClean="0"/>
              <a:t>Principles of Genetics and Molecular Biology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Dr. Mamoun Ahram</a:t>
            </a:r>
          </a:p>
          <a:p>
            <a:r>
              <a:rPr lang="en-US" dirty="0" smtClean="0"/>
              <a:t>Faculty of Medicine</a:t>
            </a:r>
          </a:p>
          <a:p>
            <a:r>
              <a:rPr lang="en-US" dirty="0" smtClean="0"/>
              <a:t>Second year, Second semester, 2014-2014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University_of_Jordan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52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411552"/>
            <a:ext cx="81534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58751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 u="sng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558751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 u="sng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540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412875"/>
            <a:ext cx="807720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5124" name="Picture 3" descr="bottombar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000" b="1" spc="-150" dirty="0">
          <a:ln w="3175">
            <a:noFill/>
          </a:ln>
          <a:solidFill>
            <a:srgbClr val="C00000"/>
          </a:solidFill>
          <a:latin typeface="+mj-lt"/>
          <a:ea typeface="+mn-ea"/>
          <a:cs typeface="Arial" pitchFamily="34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600" b="1" kern="1200">
          <a:solidFill>
            <a:srgbClr val="2C4810"/>
          </a:solidFill>
          <a:latin typeface="+mn-lt"/>
          <a:ea typeface="+mn-ea"/>
          <a:cs typeface="+mn-cs"/>
        </a:defRPr>
      </a:lvl2pPr>
      <a:lvl3pPr marL="1258888" indent="-344488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rgbClr val="C00000"/>
          </a:solidFill>
          <a:latin typeface="+mn-lt"/>
          <a:ea typeface="+mn-ea"/>
          <a:cs typeface="+mn-cs"/>
        </a:defRPr>
      </a:lvl3pPr>
      <a:lvl4pPr marL="1604963" indent="-3460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+mn-ea"/>
          <a:cs typeface="Arial" pitchFamily="34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EMP\Desktop\genetics sli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Cells signaling </a:t>
            </a:r>
            <a:r>
              <a:rPr lang="en-US" dirty="0" smtClean="0"/>
              <a:t>and cell cycle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5127558"/>
          </a:xfrm>
        </p:spPr>
        <p:txBody>
          <a:bodyPr/>
          <a:lstStyle/>
          <a:p>
            <a:r>
              <a:rPr lang="en-US" dirty="0" smtClean="0"/>
              <a:t>Growth factors regulate cell cycle progression through the G</a:t>
            </a:r>
            <a:r>
              <a:rPr lang="en-US" baseline="-25000" dirty="0" smtClean="0"/>
              <a:t>1</a:t>
            </a:r>
            <a:r>
              <a:rPr lang="en-US" dirty="0" smtClean="0"/>
              <a:t> restriction point by inducing synthesis of D-type </a:t>
            </a:r>
            <a:r>
              <a:rPr lang="en-US" dirty="0" err="1" smtClean="0"/>
              <a:t>cyclins</a:t>
            </a:r>
            <a:r>
              <a:rPr lang="en-US" dirty="0" smtClean="0"/>
              <a:t> via the Ras/</a:t>
            </a:r>
            <a:r>
              <a:rPr lang="en-US" dirty="0" err="1" smtClean="0"/>
              <a:t>Raf</a:t>
            </a:r>
            <a:r>
              <a:rPr lang="en-US" dirty="0" smtClean="0"/>
              <a:t>/ERK signaling pathway.</a:t>
            </a:r>
          </a:p>
          <a:p>
            <a:r>
              <a:rPr lang="en-US" dirty="0" smtClean="0"/>
              <a:t>Defects in </a:t>
            </a:r>
            <a:r>
              <a:rPr lang="en-US" dirty="0" err="1" smtClean="0"/>
              <a:t>cyclin</a:t>
            </a:r>
            <a:r>
              <a:rPr lang="en-US" dirty="0" smtClean="0"/>
              <a:t> D regulation lead to the loss of growth regulation characteristic of cancer cells.</a:t>
            </a:r>
            <a:endParaRPr lang="en-US" dirty="0"/>
          </a:p>
        </p:txBody>
      </p:sp>
      <p:pic>
        <p:nvPicPr>
          <p:cNvPr id="8" name="Picture 2" descr="Figure 14.19. Induction of D-type cyclins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4306936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Retinoblastoma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8153400" cy="1403461"/>
          </a:xfrm>
        </p:spPr>
        <p:txBody>
          <a:bodyPr/>
          <a:lstStyle/>
          <a:p>
            <a:r>
              <a:rPr lang="en-US" sz="2400" dirty="0" smtClean="0"/>
              <a:t>When </a:t>
            </a:r>
            <a:r>
              <a:rPr lang="en-US" sz="2400" dirty="0" err="1" smtClean="0"/>
              <a:t>unphosphorylated</a:t>
            </a:r>
            <a:r>
              <a:rPr lang="en-US" sz="2400" dirty="0" smtClean="0"/>
              <a:t>, </a:t>
            </a:r>
            <a:r>
              <a:rPr lang="en-US" sz="2400" dirty="0" err="1" smtClean="0"/>
              <a:t>Rb</a:t>
            </a:r>
            <a:r>
              <a:rPr lang="en-US" sz="2400" dirty="0" smtClean="0"/>
              <a:t> binds to E2F proteins and represses transcription. </a:t>
            </a:r>
          </a:p>
          <a:p>
            <a:r>
              <a:rPr lang="en-US" sz="2400" dirty="0" smtClean="0"/>
              <a:t>E2F is freed when </a:t>
            </a:r>
            <a:r>
              <a:rPr lang="en-US" sz="2400" dirty="0" err="1" smtClean="0"/>
              <a:t>Rb</a:t>
            </a:r>
            <a:r>
              <a:rPr lang="en-US" sz="2400" dirty="0" smtClean="0"/>
              <a:t> is </a:t>
            </a:r>
            <a:r>
              <a:rPr lang="en-US" sz="2400" dirty="0" err="1" smtClean="0"/>
              <a:t>phosphorylated</a:t>
            </a:r>
            <a:r>
              <a:rPr lang="en-US" sz="2400" dirty="0" smtClean="0"/>
              <a:t> by Cdk4, 6/</a:t>
            </a:r>
            <a:r>
              <a:rPr lang="en-US" sz="2400" dirty="0" err="1" smtClean="0"/>
              <a:t>cyclin</a:t>
            </a:r>
            <a:r>
              <a:rPr lang="en-US" sz="2400" dirty="0" smtClean="0"/>
              <a:t> D stimulating cell cycle progression through restriction point.</a:t>
            </a:r>
            <a:endParaRPr lang="en-US" sz="2400" dirty="0"/>
          </a:p>
        </p:txBody>
      </p:sp>
      <p:pic>
        <p:nvPicPr>
          <p:cNvPr id="6" name="Picture 2" descr="Figure 14.20. Cell cycle regulation of Rb and E2F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95600"/>
            <a:ext cx="7176001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 arrest by DNA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5029200" cy="4281172"/>
          </a:xfrm>
        </p:spPr>
        <p:txBody>
          <a:bodyPr/>
          <a:lstStyle/>
          <a:p>
            <a:r>
              <a:rPr lang="en-US" sz="2600" dirty="0" smtClean="0"/>
              <a:t>ATM and ATR are protein </a:t>
            </a:r>
            <a:r>
              <a:rPr lang="en-US" sz="2600" dirty="0" err="1" smtClean="0"/>
              <a:t>kinases</a:t>
            </a:r>
            <a:endParaRPr lang="en-US" sz="2600" dirty="0" smtClean="0"/>
          </a:p>
          <a:p>
            <a:pPr lvl="1"/>
            <a:r>
              <a:rPr lang="en-US" sz="2600" dirty="0" smtClean="0"/>
              <a:t>ATR is activated by single-stranded DNA damage.</a:t>
            </a:r>
          </a:p>
          <a:p>
            <a:pPr lvl="1"/>
            <a:r>
              <a:rPr lang="en-US" sz="2600" dirty="0" smtClean="0"/>
              <a:t>ATM is activated by double-strand DNA damage.</a:t>
            </a:r>
          </a:p>
          <a:p>
            <a:r>
              <a:rPr lang="en-US" sz="2600" dirty="0" smtClean="0"/>
              <a:t>ATR and ATM activate the checkpoint </a:t>
            </a:r>
            <a:r>
              <a:rPr lang="en-US" sz="2600" dirty="0" err="1" smtClean="0"/>
              <a:t>kinases</a:t>
            </a:r>
            <a:r>
              <a:rPr lang="en-US" sz="2600" dirty="0" smtClean="0"/>
              <a:t>, Chk1 and Chk2, respectively, which inhibit Cdc25 </a:t>
            </a:r>
            <a:r>
              <a:rPr lang="en-US" sz="2600" dirty="0" err="1" smtClean="0"/>
              <a:t>phosphatase</a:t>
            </a:r>
            <a:r>
              <a:rPr lang="en-US" sz="2600" dirty="0" smtClean="0"/>
              <a:t>.</a:t>
            </a:r>
          </a:p>
          <a:p>
            <a:r>
              <a:rPr lang="en-US" sz="2600" dirty="0" err="1" smtClean="0"/>
              <a:t>Phosphatases</a:t>
            </a:r>
            <a:r>
              <a:rPr lang="en-US" sz="2600" dirty="0" smtClean="0"/>
              <a:t> cannot activate  </a:t>
            </a:r>
            <a:r>
              <a:rPr lang="en-US" sz="2600" dirty="0" err="1" smtClean="0"/>
              <a:t>Cdk’s</a:t>
            </a:r>
            <a:r>
              <a:rPr lang="en-US" sz="2600" dirty="0" smtClean="0"/>
              <a:t> causing cell arrest.</a:t>
            </a:r>
            <a:endParaRPr lang="en-US" sz="26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78868" b="59459"/>
          <a:stretch>
            <a:fillRect/>
          </a:stretch>
        </p:blipFill>
        <p:spPr bwMode="auto">
          <a:xfrm>
            <a:off x="5410200" y="1295400"/>
            <a:ext cx="3154378" cy="506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4754562" cy="554037"/>
          </a:xfrm>
        </p:spPr>
        <p:txBody>
          <a:bodyPr/>
          <a:lstStyle/>
          <a:p>
            <a:r>
              <a:rPr lang="en-US" dirty="0" smtClean="0"/>
              <a:t>Role of p53 in cell cycle arrest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6400800" cy="2800767"/>
          </a:xfrm>
        </p:spPr>
        <p:txBody>
          <a:bodyPr/>
          <a:lstStyle/>
          <a:p>
            <a:r>
              <a:rPr lang="en-US" dirty="0" smtClean="0"/>
              <a:t>DNA damage results in phosphorylation of p53 protein stabilizing it.</a:t>
            </a:r>
          </a:p>
          <a:p>
            <a:r>
              <a:rPr lang="en-US" dirty="0" smtClean="0"/>
              <a:t>Activated p53 activates expression of p21, which is a protein that inhibits a </a:t>
            </a:r>
            <a:r>
              <a:rPr lang="en-US" dirty="0" err="1" smtClean="0"/>
              <a:t>Cdk</a:t>
            </a:r>
            <a:r>
              <a:rPr lang="en-US" dirty="0" smtClean="0"/>
              <a:t>/</a:t>
            </a:r>
            <a:r>
              <a:rPr lang="en-US" dirty="0" err="1" smtClean="0"/>
              <a:t>cyclin</a:t>
            </a:r>
            <a:r>
              <a:rPr lang="en-US" dirty="0" smtClean="0"/>
              <a:t> complex.</a:t>
            </a:r>
            <a:endParaRPr lang="en-US" dirty="0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-15924"/>
            <a:ext cx="2209800" cy="687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://www.kandioler.at/wp/wp-content/uploads/Sci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114675"/>
            <a:ext cx="2828925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/>
          <a:lstStyle/>
          <a:p>
            <a:r>
              <a:rPr lang="en-US" dirty="0" smtClean="0"/>
              <a:t>Lecture 10: </a:t>
            </a:r>
            <a:br>
              <a:rPr lang="en-US" dirty="0" smtClean="0"/>
            </a:br>
            <a:r>
              <a:rPr lang="en-US" dirty="0" smtClean="0"/>
              <a:t>Cell cycle</a:t>
            </a:r>
            <a:endParaRPr lang="en-US" sz="40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/>
          <a:lstStyle/>
          <a:p>
            <a:r>
              <a:rPr lang="en-US" dirty="0" smtClean="0"/>
              <a:t>Dr. Mamoun Ahram</a:t>
            </a:r>
          </a:p>
          <a:p>
            <a:r>
              <a:rPr lang="en-US" dirty="0" smtClean="0"/>
              <a:t>Faculty of Medicine</a:t>
            </a:r>
          </a:p>
          <a:p>
            <a:r>
              <a:rPr lang="en-US" dirty="0" smtClean="0"/>
              <a:t>Second year, Second semester, 2014-2014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5867400"/>
            <a:ext cx="5855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Principles of Genetics and Molecular Biology</a:t>
            </a:r>
            <a:endParaRPr lang="en-US" sz="2400" b="1" i="1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cycle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4690515"/>
          </a:xfrm>
        </p:spPr>
        <p:txBody>
          <a:bodyPr/>
          <a:lstStyle/>
          <a:p>
            <a:r>
              <a:rPr lang="en-US" sz="2400" dirty="0" smtClean="0"/>
              <a:t>A typical eukaryotic cell cycle divides ~every 24 hours.</a:t>
            </a:r>
          </a:p>
          <a:p>
            <a:pPr lvl="1"/>
            <a:r>
              <a:rPr lang="en-US" dirty="0" smtClean="0"/>
              <a:t>Mitosis and </a:t>
            </a:r>
            <a:r>
              <a:rPr lang="en-US" dirty="0" err="1" smtClean="0"/>
              <a:t>cytokinesis</a:t>
            </a:r>
            <a:r>
              <a:rPr lang="en-US" dirty="0" smtClean="0"/>
              <a:t> = ~1 hour</a:t>
            </a:r>
          </a:p>
          <a:p>
            <a:r>
              <a:rPr lang="en-US" sz="2400" dirty="0" err="1" smtClean="0"/>
              <a:t>Interphase</a:t>
            </a:r>
            <a:r>
              <a:rPr lang="en-US" sz="2400" dirty="0" smtClean="0"/>
              <a:t>: cell growth and DNA replication occur in an orderly manner in preparation for cell division.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Yeast cells: 90 minutes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Zygote: no G1 or G2, but rapid S and M phases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Some cells (</a:t>
            </a:r>
            <a:r>
              <a:rPr lang="en-US" sz="2400" dirty="0" err="1" smtClean="0">
                <a:solidFill>
                  <a:srgbClr val="C00000"/>
                </a:solidFill>
              </a:rPr>
              <a:t>neve</a:t>
            </a:r>
            <a:r>
              <a:rPr lang="en-US" sz="2400" dirty="0" smtClean="0">
                <a:solidFill>
                  <a:srgbClr val="C00000"/>
                </a:solidFill>
              </a:rPr>
              <a:t> cells) enter </a:t>
            </a:r>
            <a:r>
              <a:rPr lang="en-US" sz="2400" dirty="0" smtClean="0"/>
              <a:t>a quiescent stage (G</a:t>
            </a:r>
            <a:r>
              <a:rPr lang="en-US" sz="2400" baseline="-25000" dirty="0" smtClean="0"/>
              <a:t>0 </a:t>
            </a:r>
            <a:r>
              <a:rPr lang="en-US" sz="2400" dirty="0" smtClean="0"/>
              <a:t>phase)</a:t>
            </a:r>
          </a:p>
        </p:txBody>
      </p:sp>
      <p:pic>
        <p:nvPicPr>
          <p:cNvPr id="10" name="Picture 4" descr="http://www.esu7.org/%7Eleiweb/Staff/DSchmidt/Biology/Internet/Protein_Synthesis_and_Mitosis/cell_cycle_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0"/>
            <a:ext cx="438126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4524315"/>
          </a:xfrm>
        </p:spPr>
        <p:txBody>
          <a:bodyPr/>
          <a:lstStyle/>
          <a:p>
            <a:r>
              <a:rPr lang="en-US" dirty="0" smtClean="0"/>
              <a:t>G1: increased metabolism and cell growth; cells are </a:t>
            </a:r>
            <a:r>
              <a:rPr lang="en-US" dirty="0" err="1" smtClean="0"/>
              <a:t>dipoloid</a:t>
            </a:r>
            <a:r>
              <a:rPr lang="en-US" dirty="0" smtClean="0"/>
              <a:t> (2n)</a:t>
            </a:r>
          </a:p>
          <a:p>
            <a:r>
              <a:rPr lang="en-US" dirty="0" smtClean="0"/>
              <a:t>S: DNA replication; cells are 2-4n</a:t>
            </a:r>
          </a:p>
          <a:p>
            <a:r>
              <a:rPr lang="en-US" dirty="0" smtClean="0"/>
              <a:t>G2: metabolism and cell growth; cells are 4n</a:t>
            </a:r>
          </a:p>
          <a:p>
            <a:r>
              <a:rPr lang="en-US" dirty="0" smtClean="0"/>
              <a:t>M: chromosomal segregation, nuclear and cell division (4n)</a:t>
            </a:r>
            <a:endParaRPr lang="en-US" dirty="0"/>
          </a:p>
        </p:txBody>
      </p:sp>
      <p:pic>
        <p:nvPicPr>
          <p:cNvPr id="5" name="Content Placeholder 4" descr="http://www.esu7.org/%7Eleiweb/Staff/DSchmidt/Biology/Internet/Protein_Synthesis_and_Mitosis/cell_cycle_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3803" y="1371600"/>
            <a:ext cx="3987057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Regulation of cell cycle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3576364"/>
          </a:xfrm>
        </p:spPr>
        <p:txBody>
          <a:bodyPr/>
          <a:lstStyle/>
          <a:p>
            <a:r>
              <a:rPr lang="en-US" dirty="0" smtClean="0"/>
              <a:t>Restriction point: a decision point in late G</a:t>
            </a:r>
            <a:r>
              <a:rPr lang="en-US" baseline="-25000" dirty="0" smtClean="0"/>
              <a:t>1</a:t>
            </a:r>
            <a:r>
              <a:rPr lang="en-US" dirty="0" smtClean="0"/>
              <a:t> regulated by the extracellular growth factors</a:t>
            </a:r>
          </a:p>
          <a:p>
            <a:r>
              <a:rPr lang="en-US" dirty="0" smtClean="0"/>
              <a:t>If not there, cells enter G</a:t>
            </a:r>
            <a:r>
              <a:rPr lang="en-US" baseline="-25000" dirty="0" smtClean="0"/>
              <a:t>0</a:t>
            </a:r>
            <a:r>
              <a:rPr lang="en-US" dirty="0" smtClean="0"/>
              <a:t> phase where they are metabolically active without growth.</a:t>
            </a:r>
            <a:endParaRPr lang="en-US" dirty="0"/>
          </a:p>
        </p:txBody>
      </p:sp>
      <p:pic>
        <p:nvPicPr>
          <p:cNvPr id="9" name="Picture 4" descr="Figure 14.6. Regulation of animal cell cycles by growth factors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56502" y="1371600"/>
            <a:ext cx="4237652" cy="3810000"/>
          </a:xfr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495800" cy="4351961"/>
          </a:xfrm>
        </p:spPr>
        <p:txBody>
          <a:bodyPr/>
          <a:lstStyle/>
          <a:p>
            <a:r>
              <a:rPr lang="en-US" dirty="0" smtClean="0"/>
              <a:t>DNA damage checkpoints: to ensure that incomplete or damaged DNA is not replicated and passed on to daughter cells.</a:t>
            </a:r>
          </a:p>
          <a:p>
            <a:r>
              <a:rPr lang="en-US" dirty="0" smtClean="0"/>
              <a:t>Spindle assembly checkpoints monitor the alignment of chromosomes on the mitotic spindle.</a:t>
            </a:r>
            <a:endParaRPr lang="en-US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5226" r="12026"/>
          <a:stretch>
            <a:fillRect/>
          </a:stretch>
        </p:blipFill>
        <p:spPr bwMode="auto">
          <a:xfrm>
            <a:off x="5089459" y="1600200"/>
            <a:ext cx="382594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igure 14.17. Complexes of cyclins and cyclin-dependent kinases."/>
          <p:cNvPicPr>
            <a:picLocks noChangeAspect="1" noChangeArrowheads="1"/>
          </p:cNvPicPr>
          <p:nvPr/>
        </p:nvPicPr>
        <p:blipFill>
          <a:blip r:embed="rId2" cstate="print"/>
          <a:srcRect t="53039"/>
          <a:stretch>
            <a:fillRect/>
          </a:stretch>
        </p:blipFill>
        <p:spPr bwMode="auto">
          <a:xfrm>
            <a:off x="5412443" y="1219200"/>
            <a:ext cx="3731557" cy="281940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Regulators of cell cycle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412875"/>
            <a:ext cx="4648200" cy="2585323"/>
          </a:xfrm>
        </p:spPr>
        <p:txBody>
          <a:bodyPr/>
          <a:lstStyle/>
          <a:p>
            <a:r>
              <a:rPr lang="en-US" sz="2400" dirty="0" err="1" smtClean="0"/>
              <a:t>Cyclins</a:t>
            </a:r>
            <a:r>
              <a:rPr lang="en-US" sz="2400" dirty="0" smtClean="0"/>
              <a:t>: proteins that accumulate throughout </a:t>
            </a:r>
            <a:r>
              <a:rPr lang="en-US" sz="2400" dirty="0" err="1" smtClean="0"/>
              <a:t>interphase</a:t>
            </a:r>
            <a:r>
              <a:rPr lang="en-US" sz="2400" dirty="0" smtClean="0"/>
              <a:t> and are rapidly degraded toward the end of mitosis.</a:t>
            </a:r>
          </a:p>
          <a:p>
            <a:r>
              <a:rPr lang="en-US" sz="2400" dirty="0" err="1" smtClean="0"/>
              <a:t>Cyclin</a:t>
            </a:r>
            <a:r>
              <a:rPr lang="en-US" sz="2400" dirty="0" smtClean="0"/>
              <a:t>-dependent </a:t>
            </a:r>
            <a:r>
              <a:rPr lang="en-US" sz="2400" dirty="0" err="1" smtClean="0"/>
              <a:t>kinases</a:t>
            </a:r>
            <a:r>
              <a:rPr lang="en-US" sz="2400" dirty="0" smtClean="0"/>
              <a:t> (</a:t>
            </a:r>
            <a:r>
              <a:rPr lang="en-US" sz="2400" dirty="0" err="1" smtClean="0"/>
              <a:t>Cdk’s</a:t>
            </a:r>
            <a:r>
              <a:rPr lang="en-US" sz="2400" dirty="0" smtClean="0"/>
              <a:t>): bind to </a:t>
            </a:r>
            <a:r>
              <a:rPr lang="en-US" sz="2400" dirty="0" err="1" smtClean="0"/>
              <a:t>cyclins</a:t>
            </a:r>
            <a:r>
              <a:rPr lang="en-US" sz="2400" dirty="0" smtClean="0"/>
              <a:t> and get activated.</a:t>
            </a:r>
          </a:p>
          <a:p>
            <a:r>
              <a:rPr lang="en-US" sz="2400" dirty="0" err="1" smtClean="0"/>
              <a:t>Cdk</a:t>
            </a:r>
            <a:r>
              <a:rPr lang="en-US" sz="2400" dirty="0" smtClean="0"/>
              <a:t> inhibitors: inhibit </a:t>
            </a:r>
            <a:r>
              <a:rPr lang="en-US" sz="2400" dirty="0" err="1" smtClean="0"/>
              <a:t>Cdk</a:t>
            </a:r>
            <a:r>
              <a:rPr lang="en-US" sz="2400" dirty="0" smtClean="0"/>
              <a:t> activity</a:t>
            </a:r>
          </a:p>
          <a:p>
            <a:endParaRPr lang="en-US" sz="2400" dirty="0"/>
          </a:p>
        </p:txBody>
      </p:sp>
      <p:pic>
        <p:nvPicPr>
          <p:cNvPr id="2050" name="Picture 2" descr="Figure 14.14. Accumulation and degradation of cyclins in sea urchin embryo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1" y="4078747"/>
            <a:ext cx="6096000" cy="2779253"/>
          </a:xfrm>
          <a:prstGeom prst="rect">
            <a:avLst/>
          </a:prstGeom>
          <a:noFill/>
        </p:spPr>
      </p:pic>
      <p:pic>
        <p:nvPicPr>
          <p:cNvPr id="2052" name="Picture 4" descr="Figure 14.15. Structure of MPF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0"/>
            <a:ext cx="2057400" cy="185380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1107996"/>
          </a:xfrm>
        </p:spPr>
        <p:txBody>
          <a:bodyPr/>
          <a:lstStyle/>
          <a:p>
            <a:r>
              <a:rPr lang="en-US" dirty="0" smtClean="0"/>
              <a:t>Example of regulation of cell cycle progression</a:t>
            </a:r>
            <a:endParaRPr lang="en-US" dirty="0"/>
          </a:p>
        </p:txBody>
      </p:sp>
      <p:pic>
        <p:nvPicPr>
          <p:cNvPr id="5" name="Picture 2" descr="Figure 14.16. MPF regulation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799"/>
            <a:ext cx="8001000" cy="469519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of </a:t>
            </a:r>
            <a:r>
              <a:rPr lang="en-US" dirty="0" err="1" smtClean="0"/>
              <a:t>Cdk</a:t>
            </a:r>
            <a:r>
              <a:rPr lang="en-US" dirty="0" smtClean="0"/>
              <a:t> regulation</a:t>
            </a:r>
            <a:endParaRPr lang="en-US" dirty="0"/>
          </a:p>
        </p:txBody>
      </p:sp>
      <p:pic>
        <p:nvPicPr>
          <p:cNvPr id="5" name="Picture 2" descr="Figure 14.18. Mechanisms of Cdk regulation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7692157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reen template 1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template MBG 2014-2015</Template>
  <TotalTime>166</TotalTime>
  <Words>430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Green template 1</vt:lpstr>
      <vt:lpstr>White with Courier font for code slides</vt:lpstr>
      <vt:lpstr>Slide 1</vt:lpstr>
      <vt:lpstr>Lecture 10:  Cell cycle</vt:lpstr>
      <vt:lpstr>The cell cycle</vt:lpstr>
      <vt:lpstr>Phases of cell cycle</vt:lpstr>
      <vt:lpstr>Regulation of cell cycle</vt:lpstr>
      <vt:lpstr>Checkpoints </vt:lpstr>
      <vt:lpstr>Regulators of cell cycle</vt:lpstr>
      <vt:lpstr>Example of regulation of cell cycle progression</vt:lpstr>
      <vt:lpstr>Mechanisms of Cdk regulation</vt:lpstr>
      <vt:lpstr>Cells signaling and cell cycle</vt:lpstr>
      <vt:lpstr>Retinoblastoma</vt:lpstr>
      <vt:lpstr>Cell cycle arrest by DNA damage</vt:lpstr>
      <vt:lpstr>Role of p53 in cell cycle arrest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10:  Cell cycle</dc:title>
  <dc:creator>Ahram</dc:creator>
  <cp:lastModifiedBy>Hasan</cp:lastModifiedBy>
  <cp:revision>9</cp:revision>
  <dcterms:created xsi:type="dcterms:W3CDTF">2015-02-21T09:04:48Z</dcterms:created>
  <dcterms:modified xsi:type="dcterms:W3CDTF">2015-02-26T07:31:56Z</dcterms:modified>
</cp:coreProperties>
</file>