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305" r:id="rId3"/>
    <p:sldId id="256" r:id="rId4"/>
    <p:sldId id="257" r:id="rId5"/>
    <p:sldId id="265" r:id="rId6"/>
    <p:sldId id="266" r:id="rId7"/>
    <p:sldId id="258" r:id="rId8"/>
    <p:sldId id="260" r:id="rId9"/>
    <p:sldId id="259" r:id="rId10"/>
    <p:sldId id="262" r:id="rId11"/>
    <p:sldId id="263" r:id="rId12"/>
    <p:sldId id="268" r:id="rId13"/>
    <p:sldId id="264" r:id="rId14"/>
    <p:sldId id="304" r:id="rId15"/>
    <p:sldId id="267" r:id="rId16"/>
    <p:sldId id="269" r:id="rId17"/>
    <p:sldId id="261" r:id="rId18"/>
    <p:sldId id="271" r:id="rId19"/>
    <p:sldId id="272" r:id="rId20"/>
    <p:sldId id="273" r:id="rId21"/>
    <p:sldId id="299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306" y="0"/>
            <a:ext cx="138249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Lecture #: </a:t>
            </a:r>
            <a:br>
              <a:rPr lang="en-US" dirty="0" smtClean="0"/>
            </a:br>
            <a:r>
              <a:rPr lang="en-US" sz="3200" dirty="0" smtClean="0"/>
              <a:t>Principles of Genetics and Molecular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Dr. Mamoun Ahram</a:t>
            </a:r>
          </a:p>
          <a:p>
            <a:r>
              <a:rPr lang="en-US" dirty="0" smtClean="0"/>
              <a:t>Faculty of Medicine</a:t>
            </a:r>
          </a:p>
          <a:p>
            <a:r>
              <a:rPr lang="en-US" dirty="0" smtClean="0"/>
              <a:t>Second year, Second semester, 2014-2014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niversity_of_Jordan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52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58751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558751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40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412875"/>
            <a:ext cx="80772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5124" name="Picture 3" descr="bottombar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000" b="1" spc="-150" dirty="0">
          <a:ln w="3175">
            <a:noFill/>
          </a:ln>
          <a:solidFill>
            <a:srgbClr val="C00000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600" b="1" kern="1200">
          <a:solidFill>
            <a:srgbClr val="2C4810"/>
          </a:solidFill>
          <a:latin typeface="+mn-lt"/>
          <a:ea typeface="+mn-ea"/>
          <a:cs typeface="+mn-cs"/>
        </a:defRPr>
      </a:lvl2pPr>
      <a:lvl3pPr marL="1258888" indent="-344488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rgbClr val="C00000"/>
          </a:solidFill>
          <a:latin typeface="+mn-lt"/>
          <a:ea typeface="+mn-ea"/>
          <a:cs typeface="+mn-cs"/>
        </a:defRPr>
      </a:lvl3pPr>
      <a:lvl4pPr marL="1604963" indent="-3460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" y="0"/>
            <a:ext cx="9692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1103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of action</a:t>
            </a:r>
            <a:endParaRPr lang="en-US" dirty="0"/>
          </a:p>
        </p:txBody>
      </p:sp>
      <p:pic>
        <p:nvPicPr>
          <p:cNvPr id="5" name="Picture 2" descr="http://www.zoology.ubc.ca/%7Egardner/ch20f42b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096000" cy="511165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Cell surface receptors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1107996"/>
          </a:xfrm>
        </p:spPr>
        <p:txBody>
          <a:bodyPr/>
          <a:lstStyle/>
          <a:p>
            <a:r>
              <a:rPr lang="en-US" dirty="0" smtClean="0"/>
              <a:t>Players </a:t>
            </a:r>
            <a:r>
              <a:rPr lang="en-US" smtClean="0"/>
              <a:t>of signaling </a:t>
            </a:r>
            <a:r>
              <a:rPr lang="en-US" dirty="0" smtClean="0"/>
              <a:t>by cell surface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91000" cy="3360920"/>
          </a:xfrm>
        </p:spPr>
        <p:txBody>
          <a:bodyPr/>
          <a:lstStyle/>
          <a:p>
            <a:r>
              <a:rPr lang="en-US" sz="2400" dirty="0" smtClean="0"/>
              <a:t>Ligand (hormone, growth factor)</a:t>
            </a:r>
          </a:p>
          <a:p>
            <a:r>
              <a:rPr lang="en-US" sz="2400" dirty="0" smtClean="0"/>
              <a:t>Receptor (GPCR, RTK)</a:t>
            </a:r>
          </a:p>
          <a:p>
            <a:r>
              <a:rPr lang="en-US" sz="2400" dirty="0" smtClean="0"/>
              <a:t>Transducers (G protein, Ras)</a:t>
            </a:r>
          </a:p>
          <a:p>
            <a:r>
              <a:rPr lang="en-US" sz="2400" dirty="0" smtClean="0"/>
              <a:t>Effector molecules (</a:t>
            </a:r>
            <a:r>
              <a:rPr lang="en-US" sz="2400" dirty="0" err="1" smtClean="0"/>
              <a:t>adenylate</a:t>
            </a:r>
            <a:r>
              <a:rPr lang="en-US" sz="2400" dirty="0" smtClean="0"/>
              <a:t> </a:t>
            </a:r>
            <a:r>
              <a:rPr lang="en-US" sz="2400" dirty="0" err="1" smtClean="0"/>
              <a:t>cyclase</a:t>
            </a:r>
            <a:r>
              <a:rPr lang="en-US" sz="2400" dirty="0" smtClean="0"/>
              <a:t>, MAPK, Ca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Second messengers</a:t>
            </a:r>
          </a:p>
          <a:p>
            <a:r>
              <a:rPr lang="en-US" sz="2400" dirty="0" smtClean="0"/>
              <a:t>Final target molecules (e.g., DNA, channel) 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 Response</a:t>
            </a:r>
            <a:endParaRPr lang="en-US" sz="2400" dirty="0"/>
          </a:p>
        </p:txBody>
      </p:sp>
      <p:pic>
        <p:nvPicPr>
          <p:cNvPr id="8" name="Picture 3" descr="15_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072"/>
          <a:stretch>
            <a:fillRect/>
          </a:stretch>
        </p:blipFill>
        <p:spPr bwMode="auto">
          <a:xfrm>
            <a:off x="4800600" y="1371600"/>
            <a:ext cx="411711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response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2875"/>
            <a:ext cx="8153400" cy="1403461"/>
          </a:xfrm>
        </p:spPr>
        <p:txBody>
          <a:bodyPr/>
          <a:lstStyle/>
          <a:p>
            <a:r>
              <a:rPr lang="en-US" sz="2400" dirty="0" smtClean="0"/>
              <a:t>Primary response direct activation of a small number of specific genes (30 minutes).</a:t>
            </a:r>
          </a:p>
          <a:p>
            <a:r>
              <a:rPr lang="en-US" sz="2400" dirty="0" smtClean="0"/>
              <a:t>Secondary response the protein products of the primary response activate other genes.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 l="12642" r="43962" b="56757"/>
          <a:stretch>
            <a:fillRect/>
          </a:stretch>
        </p:blipFill>
        <p:spPr bwMode="auto">
          <a:xfrm>
            <a:off x="2457450" y="2933700"/>
            <a:ext cx="4381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2911450" y="4586630"/>
            <a:ext cx="7315" cy="5340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 protein-coupled receptors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648200" cy="3730252"/>
          </a:xfrm>
        </p:spPr>
        <p:txBody>
          <a:bodyPr/>
          <a:lstStyle/>
          <a:p>
            <a:r>
              <a:rPr lang="en-US" sz="2600" dirty="0" smtClean="0"/>
              <a:t>A family of receptors composed of seven membrane-spanning </a:t>
            </a:r>
            <a:r>
              <a:rPr lang="el-GR" sz="2600" dirty="0" smtClean="0"/>
              <a:t>α </a:t>
            </a:r>
            <a:r>
              <a:rPr lang="en-US" sz="2600" dirty="0" smtClean="0"/>
              <a:t>helices.</a:t>
            </a:r>
          </a:p>
          <a:p>
            <a:r>
              <a:rPr lang="en-US" sz="2600" dirty="0" smtClean="0"/>
              <a:t>The binding of </a:t>
            </a:r>
            <a:r>
              <a:rPr lang="en-US" sz="2600" dirty="0" err="1" smtClean="0"/>
              <a:t>ligands</a:t>
            </a:r>
            <a:r>
              <a:rPr lang="en-US" sz="2600" dirty="0" smtClean="0"/>
              <a:t> to the extracellular domain of these receptors induces a conformational change that allows the </a:t>
            </a:r>
            <a:r>
              <a:rPr lang="en-US" sz="2600" dirty="0" err="1" smtClean="0"/>
              <a:t>cytosolic</a:t>
            </a:r>
            <a:r>
              <a:rPr lang="en-US" sz="2600" dirty="0" smtClean="0"/>
              <a:t> domain of the receptor to bind to a G protein.</a:t>
            </a:r>
            <a:endParaRPr lang="en-US" sz="2600" dirty="0"/>
          </a:p>
        </p:txBody>
      </p:sp>
      <p:pic>
        <p:nvPicPr>
          <p:cNvPr id="7" name="Picture 2" descr="Figure 13.10. Structure of a G protein-coupled receptor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95400"/>
            <a:ext cx="3202150" cy="447120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Heterotrimeric</a:t>
            </a:r>
            <a:r>
              <a:rPr lang="en-US" dirty="0" smtClean="0"/>
              <a:t> G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875181"/>
          </a:xfrm>
        </p:spPr>
        <p:txBody>
          <a:bodyPr/>
          <a:lstStyle/>
          <a:p>
            <a:r>
              <a:rPr lang="en-US" sz="2400" dirty="0" smtClean="0"/>
              <a:t>G proteins are composed of three protein subunits—α, β, and γ. </a:t>
            </a:r>
          </a:p>
          <a:p>
            <a:r>
              <a:rPr lang="en-US" sz="2400" dirty="0" smtClean="0"/>
              <a:t>In the </a:t>
            </a:r>
            <a:r>
              <a:rPr lang="en-US" sz="2400" dirty="0" err="1" smtClean="0"/>
              <a:t>unstimulated</a:t>
            </a:r>
            <a:r>
              <a:rPr lang="en-US" sz="2400" dirty="0" smtClean="0"/>
              <a:t> state, the α subunit has GDP bound and the G protein is inactive. </a:t>
            </a:r>
          </a:p>
          <a:p>
            <a:r>
              <a:rPr lang="en-US" sz="2400" dirty="0" smtClean="0"/>
              <a:t>When stimulated, the α subunit releases its bound GDP, allowing GTP to bind in its place. </a:t>
            </a:r>
          </a:p>
          <a:p>
            <a:r>
              <a:rPr lang="en-US" sz="2400" dirty="0" smtClean="0"/>
              <a:t>This exchange causes the </a:t>
            </a:r>
            <a:r>
              <a:rPr lang="en-US" sz="2400" dirty="0" err="1" smtClean="0"/>
              <a:t>trimer</a:t>
            </a:r>
            <a:r>
              <a:rPr lang="en-US" sz="2400" dirty="0" smtClean="0"/>
              <a:t> to dissociate into active components: α subunit and a </a:t>
            </a:r>
            <a:r>
              <a:rPr lang="en-US" sz="2400" dirty="0" err="1" smtClean="0"/>
              <a:t>βγ</a:t>
            </a:r>
            <a:r>
              <a:rPr lang="en-US" sz="2400" dirty="0" smtClean="0"/>
              <a:t> complex.</a:t>
            </a:r>
            <a:endParaRPr lang="en-US" sz="2400" dirty="0"/>
          </a:p>
        </p:txBody>
      </p:sp>
      <p:pic>
        <p:nvPicPr>
          <p:cNvPr id="6" name="Picture 2" descr="Figure 15-28. The disassembly of an activated G-protein into two signaling components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3748674" cy="49448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 protein inactivation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8229600" cy="1329595"/>
          </a:xfrm>
        </p:spPr>
        <p:txBody>
          <a:bodyPr/>
          <a:lstStyle/>
          <a:p>
            <a:r>
              <a:rPr lang="en-US" sz="2400" dirty="0" smtClean="0"/>
              <a:t>The activity of the α subunit is terminated by hydrolysis of the bound GTP by an intrinsic </a:t>
            </a:r>
            <a:r>
              <a:rPr lang="en-US" sz="2400" dirty="0" err="1" smtClean="0"/>
              <a:t>GTPase</a:t>
            </a:r>
            <a:r>
              <a:rPr lang="en-US" sz="2400" dirty="0" smtClean="0"/>
              <a:t> activity, and the inactive α subunit (now with GDP bound) then </a:t>
            </a:r>
            <a:r>
              <a:rPr lang="en-US" sz="2400" dirty="0" err="1" smtClean="0"/>
              <a:t>reassociates</a:t>
            </a:r>
            <a:r>
              <a:rPr lang="en-US" sz="2400" dirty="0" smtClean="0"/>
              <a:t> with the </a:t>
            </a:r>
            <a:r>
              <a:rPr lang="en-US" sz="2400" dirty="0" err="1" smtClean="0"/>
              <a:t>βγ</a:t>
            </a:r>
            <a:r>
              <a:rPr lang="en-US" sz="2400" dirty="0" smtClean="0"/>
              <a:t> complex.</a:t>
            </a:r>
            <a:endParaRPr lang="en-US" sz="2400" dirty="0"/>
          </a:p>
        </p:txBody>
      </p:sp>
      <p:pic>
        <p:nvPicPr>
          <p:cNvPr id="7" name="Picture 2" descr="http://www.mun.ca/biology/desmid/brian/BIOL2060/BIOL2060-14/14_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38" t="48855" b="2290"/>
          <a:stretch>
            <a:fillRect/>
          </a:stretch>
        </p:blipFill>
        <p:spPr bwMode="auto">
          <a:xfrm>
            <a:off x="381000" y="2895600"/>
            <a:ext cx="8610600" cy="32895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 proteins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412875"/>
          <a:ext cx="8153400" cy="3291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14400"/>
                <a:gridCol w="3352800"/>
                <a:gridCol w="3886200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2000" b="1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class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Initiating signal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Downstream signal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G</a:t>
                      </a:r>
                      <a:r>
                        <a:rPr kumimoji="0" lang="en-US" sz="2000" b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as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sym typeface="Symbol"/>
                        </a:rPr>
                        <a:t>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-Adrenergic receptor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Stimulates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adenylate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cyclase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G</a:t>
                      </a:r>
                      <a:r>
                        <a:rPr kumimoji="0" lang="en-US" sz="2000" b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ai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Acetylcholine,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sym typeface="Symbol"/>
                        </a:rPr>
                        <a:t>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-adrenergic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Inhibits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adenylate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cyclase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G</a:t>
                      </a:r>
                      <a:r>
                        <a:rPr kumimoji="0" lang="en-US" sz="2000" b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aq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Acetylcholine,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sym typeface="Symbol"/>
                        </a:rPr>
                        <a:t>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-adrenergic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Increases IP</a:t>
                      </a:r>
                      <a:r>
                        <a:rPr kumimoji="0" lang="en-US" sz="2000" b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and intracellular calcium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2000" b="1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at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Photons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Stimulates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cGMP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phosphodiesterase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2000" b="1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a13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Thrombin, other agonists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Stimulates Na</a:t>
                      </a:r>
                      <a:r>
                        <a:rPr kumimoji="0" lang="en-US" sz="20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and H</a:t>
                      </a:r>
                      <a:r>
                        <a:rPr kumimoji="0" lang="en-US" sz="20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exchange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ure 13.13. Organization of receptor protein-tyrosine kinas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008" y="2362200"/>
            <a:ext cx="5308992" cy="449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26298"/>
          </a:xfrm>
        </p:spPr>
        <p:txBody>
          <a:bodyPr/>
          <a:lstStyle/>
          <a:p>
            <a:r>
              <a:rPr lang="en-US" sz="3800" dirty="0" smtClean="0"/>
              <a:t>Receptor protein tyrosine kinase (RTK)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7924800" cy="1403461"/>
          </a:xfrm>
        </p:spPr>
        <p:txBody>
          <a:bodyPr/>
          <a:lstStyle/>
          <a:p>
            <a:r>
              <a:rPr lang="en-US" sz="2400" dirty="0" smtClean="0"/>
              <a:t>Some receptors are directly linked to intracellular enzymes.</a:t>
            </a:r>
          </a:p>
          <a:p>
            <a:r>
              <a:rPr lang="en-US" sz="2400" dirty="0" smtClean="0"/>
              <a:t>RTKs have the enzymatic activity as part of the protein itself.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1444" y="2558832"/>
            <a:ext cx="342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3968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2400" b="1" dirty="0" smtClean="0"/>
              <a:t>Binding of </a:t>
            </a:r>
            <a:r>
              <a:rPr lang="en-US" sz="2400" b="1" dirty="0" err="1" smtClean="0"/>
              <a:t>ligands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extraellularly</a:t>
            </a:r>
            <a:r>
              <a:rPr lang="en-US" sz="2400" b="1" dirty="0" smtClean="0"/>
              <a:t> activates the </a:t>
            </a:r>
            <a:r>
              <a:rPr lang="en-US" sz="2400" b="1" dirty="0" err="1" smtClean="0"/>
              <a:t>cytosolic</a:t>
            </a:r>
            <a:r>
              <a:rPr lang="en-US" sz="2400" b="1" dirty="0" smtClean="0"/>
              <a:t> kinase domains, resulting in phosphorylation of both the receptors themselves and intracellular target proteins. 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activation of RTKs</a:t>
            </a:r>
            <a:endParaRPr lang="en-US" dirty="0"/>
          </a:p>
        </p:txBody>
      </p:sp>
      <p:pic>
        <p:nvPicPr>
          <p:cNvPr id="5" name="Picture 2" descr="Figure 13.14. Dimerization and autophosphorylation of receptor protein-tyrosine kinase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253" y="1206397"/>
            <a:ext cx="7645824" cy="2835327"/>
          </a:xfrm>
          <a:prstGeom prst="rect">
            <a:avLst/>
          </a:prstGeom>
          <a:noFill/>
        </p:spPr>
      </p:pic>
      <p:pic>
        <p:nvPicPr>
          <p:cNvPr id="33796" name="Picture 4" descr="Figure 13.15. Association of downstream signaling molecules with receptor protein-tyrosine kinas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4813" y="4152900"/>
            <a:ext cx="4381500" cy="27051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6120581" y="1356852"/>
            <a:ext cx="1224116" cy="206477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44529" y="1361769"/>
            <a:ext cx="1224116" cy="206477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/>
          <a:lstStyle/>
          <a:p>
            <a:r>
              <a:rPr lang="en-US" dirty="0" smtClean="0"/>
              <a:t>Lecture 9: </a:t>
            </a:r>
            <a:br>
              <a:rPr lang="en-US" dirty="0" smtClean="0"/>
            </a:br>
            <a:r>
              <a:rPr lang="en-US" dirty="0" smtClean="0"/>
              <a:t>Cell signaling</a:t>
            </a:r>
            <a:endParaRPr lang="en-US" sz="40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/>
          <a:lstStyle/>
          <a:p>
            <a:r>
              <a:rPr lang="en-US" dirty="0" smtClean="0"/>
              <a:t>Dr. Mamoun Ahram</a:t>
            </a:r>
          </a:p>
          <a:p>
            <a:r>
              <a:rPr lang="en-US" dirty="0" smtClean="0"/>
              <a:t>Faculty of Medicine</a:t>
            </a:r>
          </a:p>
          <a:p>
            <a:r>
              <a:rPr lang="en-US" dirty="0" smtClean="0"/>
              <a:t>Second year, Second semester, 2014-2014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5867400"/>
            <a:ext cx="5855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Principles of Genetics and Molecular Biology</a:t>
            </a:r>
            <a:endParaRPr lang="en-US" sz="2400" b="1" i="1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autophosphorylation activate signaling?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93835" y="1838544"/>
            <a:ext cx="8153400" cy="2499146"/>
          </a:xfrm>
        </p:spPr>
        <p:txBody>
          <a:bodyPr/>
          <a:lstStyle/>
          <a:p>
            <a:r>
              <a:rPr lang="en-US" smtClean="0"/>
              <a:t>Autophosphorylation activates signaling by:</a:t>
            </a:r>
          </a:p>
          <a:p>
            <a:pPr lvl="1"/>
            <a:r>
              <a:rPr lang="en-US" sz="2800" smtClean="0"/>
              <a:t>First, phosphorylation of tyrosines within the kinase domain increases the kinase activity</a:t>
            </a:r>
          </a:p>
          <a:p>
            <a:pPr lvl="1"/>
            <a:r>
              <a:rPr lang="en-US" sz="2800" smtClean="0"/>
              <a:t>Second, phosphorylation of tyrosines outside the kinase domain creates high-affinity binding sites for the binding of other signaling proteins</a:t>
            </a:r>
            <a:endParaRPr lang="en-US" sz="280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Nonreceptor</a:t>
            </a:r>
            <a:r>
              <a:rPr lang="en-US" dirty="0" smtClean="0"/>
              <a:t> protein tyrosine </a:t>
            </a:r>
            <a:r>
              <a:rPr lang="en-US" dirty="0" err="1" smtClean="0"/>
              <a:t>kinases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</a:t>
            </a:r>
            <a:r>
              <a:rPr lang="en-US" sz="3200" i="1" dirty="0" smtClean="0"/>
              <a:t>ytokine receptor </a:t>
            </a:r>
            <a:r>
              <a:rPr lang="en-US" sz="3200" i="1" dirty="0" err="1" smtClean="0"/>
              <a:t>superfamily</a:t>
            </a:r>
            <a:endParaRPr lang="en-US" sz="3200" i="1" dirty="0"/>
          </a:p>
        </p:txBody>
      </p:sp>
      <p:pic>
        <p:nvPicPr>
          <p:cNvPr id="34818" name="Picture 2" descr="Figure 13.17. Signaling from cytokine receptors."/>
          <p:cNvPicPr>
            <a:picLocks noChangeAspect="1" noChangeArrowheads="1"/>
          </p:cNvPicPr>
          <p:nvPr/>
        </p:nvPicPr>
        <p:blipFill>
          <a:blip r:embed="rId2" cstate="print"/>
          <a:srcRect b="72991"/>
          <a:stretch>
            <a:fillRect/>
          </a:stretch>
        </p:blipFill>
        <p:spPr bwMode="auto">
          <a:xfrm>
            <a:off x="442451" y="2162532"/>
            <a:ext cx="2324819" cy="2525884"/>
          </a:xfrm>
          <a:prstGeom prst="rect">
            <a:avLst/>
          </a:prstGeom>
          <a:noFill/>
        </p:spPr>
      </p:pic>
      <p:pic>
        <p:nvPicPr>
          <p:cNvPr id="5" name="Picture 2" descr="Figure 13.17. Signaling from cytokine receptors."/>
          <p:cNvPicPr>
            <a:picLocks noChangeAspect="1" noChangeArrowheads="1"/>
          </p:cNvPicPr>
          <p:nvPr/>
        </p:nvPicPr>
        <p:blipFill>
          <a:blip r:embed="rId2" cstate="print"/>
          <a:srcRect t="69990"/>
          <a:stretch>
            <a:fillRect/>
          </a:stretch>
        </p:blipFill>
        <p:spPr bwMode="auto">
          <a:xfrm>
            <a:off x="6517047" y="2109020"/>
            <a:ext cx="2095500" cy="2529707"/>
          </a:xfrm>
          <a:prstGeom prst="rect">
            <a:avLst/>
          </a:prstGeom>
          <a:noFill/>
        </p:spPr>
      </p:pic>
      <p:pic>
        <p:nvPicPr>
          <p:cNvPr id="6" name="Picture 2" descr="Figure 13.17. Signaling from cytokine receptors."/>
          <p:cNvPicPr>
            <a:picLocks noChangeAspect="1" noChangeArrowheads="1"/>
          </p:cNvPicPr>
          <p:nvPr/>
        </p:nvPicPr>
        <p:blipFill>
          <a:blip r:embed="rId2" cstate="print"/>
          <a:srcRect t="33949" b="36483"/>
          <a:stretch>
            <a:fillRect/>
          </a:stretch>
        </p:blipFill>
        <p:spPr bwMode="auto">
          <a:xfrm>
            <a:off x="3594409" y="2123768"/>
            <a:ext cx="2095500" cy="2492478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2856375" y="3156155"/>
            <a:ext cx="64892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79014" y="3146323"/>
            <a:ext cx="64892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0942" y="4911213"/>
            <a:ext cx="299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Examples: JAK and </a:t>
            </a:r>
            <a:r>
              <a:rPr lang="en-US" sz="2400" b="1" dirty="0" err="1" smtClean="0">
                <a:solidFill>
                  <a:srgbClr val="C00000"/>
                </a:solidFill>
              </a:rPr>
              <a:t>Src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2973122"/>
          </a:xfrm>
        </p:spPr>
        <p:txBody>
          <a:bodyPr/>
          <a:lstStyle/>
          <a:p>
            <a:r>
              <a:rPr lang="en-US" dirty="0" smtClean="0"/>
              <a:t>Protein-tyrosine </a:t>
            </a:r>
            <a:r>
              <a:rPr lang="en-US" dirty="0" err="1" smtClean="0"/>
              <a:t>phosphatases</a:t>
            </a:r>
            <a:r>
              <a:rPr lang="en-US" dirty="0" smtClean="0"/>
              <a:t>: activation and inhibition roles</a:t>
            </a:r>
          </a:p>
          <a:p>
            <a:r>
              <a:rPr lang="en-US" dirty="0" smtClean="0"/>
              <a:t>Protein-serine/</a:t>
            </a:r>
            <a:r>
              <a:rPr lang="en-US" dirty="0" err="1" smtClean="0"/>
              <a:t>threonine</a:t>
            </a:r>
            <a:r>
              <a:rPr lang="en-US" dirty="0" smtClean="0"/>
              <a:t> kinase: transforming growth factor β (TGF-β) </a:t>
            </a:r>
          </a:p>
          <a:p>
            <a:r>
              <a:rPr lang="en-US" dirty="0" smtClean="0"/>
              <a:t>Receptor </a:t>
            </a:r>
            <a:r>
              <a:rPr lang="en-US" dirty="0" err="1" smtClean="0"/>
              <a:t>guanylyl</a:t>
            </a:r>
            <a:r>
              <a:rPr lang="en-US" dirty="0" smtClean="0"/>
              <a:t> </a:t>
            </a:r>
            <a:r>
              <a:rPr lang="en-US" dirty="0" err="1" smtClean="0"/>
              <a:t>cyclases</a:t>
            </a:r>
            <a:endParaRPr lang="en-US" dirty="0" smtClean="0"/>
          </a:p>
          <a:p>
            <a:r>
              <a:rPr lang="en-US" dirty="0" smtClean="0"/>
              <a:t>Protease-associated receptor: tumor necrosis factor (TNF)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Second messengers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3998"/>
          </a:xfrm>
        </p:spPr>
        <p:txBody>
          <a:bodyPr/>
          <a:lstStyle/>
          <a:p>
            <a:r>
              <a:rPr lang="en-US" dirty="0" smtClean="0"/>
              <a:t>Synthesis and degradation of </a:t>
            </a:r>
            <a:r>
              <a:rPr lang="en-US" dirty="0" err="1" smtClean="0"/>
              <a:t>cAMP</a:t>
            </a:r>
            <a:endParaRPr lang="en-US" dirty="0"/>
          </a:p>
        </p:txBody>
      </p:sp>
      <p:pic>
        <p:nvPicPr>
          <p:cNvPr id="10" name="Picture 4" descr="https://classconnection.s3.amazonaws.com/838/flashcards/2220838/png/untitled-13F54A5F10817BE574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54" y="1678346"/>
            <a:ext cx="8130108" cy="27461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26298"/>
          </a:xfrm>
        </p:spPr>
        <p:txBody>
          <a:bodyPr/>
          <a:lstStyle/>
          <a:p>
            <a:r>
              <a:rPr lang="en-US" sz="3800" dirty="0" smtClean="0"/>
              <a:t>Regulation of protein kinase A by </a:t>
            </a:r>
            <a:r>
              <a:rPr lang="en-US" sz="3800" dirty="0" err="1" smtClean="0"/>
              <a:t>cAMP</a:t>
            </a:r>
            <a:endParaRPr lang="en-US" sz="3800" dirty="0"/>
          </a:p>
        </p:txBody>
      </p:sp>
      <p:pic>
        <p:nvPicPr>
          <p:cNvPr id="5" name="Picture 2" descr="http://upload.wikimedia.org/wikipedia/commons/4/48/Activation_effects_of_cAMP_on_Protein_Kinase_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167" y="1368629"/>
            <a:ext cx="7462188" cy="394763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3998"/>
          </a:xfrm>
        </p:spPr>
        <p:txBody>
          <a:bodyPr/>
          <a:lstStyle/>
          <a:p>
            <a:r>
              <a:rPr lang="en-US" dirty="0" smtClean="0"/>
              <a:t>Regulation of glycogen metabolism</a:t>
            </a:r>
            <a:endParaRPr lang="en-US" dirty="0"/>
          </a:p>
        </p:txBody>
      </p:sp>
      <p:pic>
        <p:nvPicPr>
          <p:cNvPr id="5" name="Picture 2" descr="http://bioinfo.med.utoronto.ca/%7Elamoran/glycogen_regulation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977" y="1073662"/>
            <a:ext cx="7122140" cy="5304511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6784258" y="2079523"/>
            <a:ext cx="41295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79226" y="1651822"/>
            <a:ext cx="1106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No glycogen synthesis</a:t>
            </a:r>
            <a:endParaRPr lang="en-US" sz="1600" b="1" i="1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638" y="230188"/>
            <a:ext cx="4137588" cy="553998"/>
          </a:xfrm>
        </p:spPr>
        <p:txBody>
          <a:bodyPr/>
          <a:lstStyle/>
          <a:p>
            <a:r>
              <a:rPr lang="en-US" dirty="0" smtClean="0"/>
              <a:t>Cyclic AMP-inducible gene expression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0999" y="1411553"/>
            <a:ext cx="4711263" cy="3490186"/>
          </a:xfrm>
        </p:spPr>
        <p:txBody>
          <a:bodyPr/>
          <a:lstStyle/>
          <a:p>
            <a:r>
              <a:rPr lang="en-US" dirty="0" smtClean="0"/>
              <a:t>The free catalytic subunit of protein kinase A </a:t>
            </a:r>
            <a:r>
              <a:rPr lang="en-US" dirty="0" err="1" smtClean="0"/>
              <a:t>translocates</a:t>
            </a:r>
            <a:r>
              <a:rPr lang="en-US" dirty="0" smtClean="0"/>
              <a:t> into the nucleus and </a:t>
            </a:r>
            <a:r>
              <a:rPr lang="en-US" dirty="0" err="1" smtClean="0"/>
              <a:t>phosphorylates</a:t>
            </a:r>
            <a:r>
              <a:rPr lang="en-US" dirty="0" smtClean="0"/>
              <a:t> the transcription factor CREB (CRE-binding protein), leading to expression of </a:t>
            </a:r>
            <a:r>
              <a:rPr lang="en-US" dirty="0" err="1" smtClean="0"/>
              <a:t>cAMP</a:t>
            </a:r>
            <a:r>
              <a:rPr lang="en-US" dirty="0" smtClean="0"/>
              <a:t>-inducible genes.</a:t>
            </a:r>
            <a:endParaRPr lang="en-US" dirty="0"/>
          </a:p>
        </p:txBody>
      </p:sp>
      <p:pic>
        <p:nvPicPr>
          <p:cNvPr id="8" name="Picture 2" descr="Figure 13.21. Cyclic AMP-inducible gene expression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170" y="26545"/>
            <a:ext cx="2846439" cy="683145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3998"/>
          </a:xfrm>
        </p:spPr>
        <p:txBody>
          <a:bodyPr/>
          <a:lstStyle/>
          <a:p>
            <a:r>
              <a:rPr lang="en-US" dirty="0" smtClean="0"/>
              <a:t>Regulation by </a:t>
            </a:r>
            <a:r>
              <a:rPr lang="en-US" dirty="0" err="1" smtClean="0"/>
              <a:t>dephosphorylation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8158316" cy="1163395"/>
          </a:xfrm>
        </p:spPr>
        <p:txBody>
          <a:bodyPr/>
          <a:lstStyle/>
          <a:p>
            <a:r>
              <a:rPr lang="en-US" dirty="0" smtClean="0"/>
              <a:t>The phosphorylation of target proteins by protein kinase A is reversed by the action of protein </a:t>
            </a:r>
            <a:r>
              <a:rPr lang="en-US" dirty="0" err="1" smtClean="0"/>
              <a:t>phosphatase</a:t>
            </a:r>
            <a:r>
              <a:rPr lang="en-US" dirty="0" smtClean="0"/>
              <a:t> 1.</a:t>
            </a:r>
            <a:endParaRPr lang="en-US" dirty="0"/>
          </a:p>
        </p:txBody>
      </p:sp>
      <p:pic>
        <p:nvPicPr>
          <p:cNvPr id="6" name="Picture 2" descr="Figure 13.22. Regulation of protein phosphorylation by protein kinase A and protein phosphatase 1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161" y="2724033"/>
            <a:ext cx="8246101" cy="320481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3998"/>
          </a:xfrm>
        </p:spPr>
        <p:txBody>
          <a:bodyPr/>
          <a:lstStyle/>
          <a:p>
            <a:r>
              <a:rPr lang="en-US" dirty="0" smtClean="0"/>
              <a:t>Phospholipids and Ca</a:t>
            </a:r>
            <a:r>
              <a:rPr lang="en-US" baseline="30000" dirty="0" smtClean="0"/>
              <a:t>2+</a:t>
            </a:r>
            <a:endParaRPr lang="en-US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400" y="1353882"/>
            <a:ext cx="7955658" cy="496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83063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cell </a:t>
            </a:r>
            <a:r>
              <a:rPr lang="en-US" dirty="0" err="1" smtClean="0"/>
              <a:t>siganling</a:t>
            </a:r>
            <a:endParaRPr lang="en-US" dirty="0"/>
          </a:p>
        </p:txBody>
      </p:sp>
      <p:pic>
        <p:nvPicPr>
          <p:cNvPr id="1026" name="Picture 2" descr="Figure 13.1. Modes of cell-cell signaling."/>
          <p:cNvPicPr>
            <a:picLocks noChangeAspect="1" noChangeArrowheads="1"/>
          </p:cNvPicPr>
          <p:nvPr/>
        </p:nvPicPr>
        <p:blipFill>
          <a:blip r:embed="rId2" cstate="print"/>
          <a:srcRect t="63346" b="18495"/>
          <a:stretch>
            <a:fillRect/>
          </a:stretch>
        </p:blipFill>
        <p:spPr bwMode="auto">
          <a:xfrm>
            <a:off x="0" y="2596056"/>
            <a:ext cx="2914184" cy="1849821"/>
          </a:xfrm>
          <a:prstGeom prst="rect">
            <a:avLst/>
          </a:prstGeom>
          <a:noFill/>
        </p:spPr>
      </p:pic>
      <p:pic>
        <p:nvPicPr>
          <p:cNvPr id="6" name="Picture 2" descr="Figure 13.1. Modes of cell-cell signaling."/>
          <p:cNvPicPr>
            <a:picLocks noChangeAspect="1" noChangeArrowheads="1"/>
          </p:cNvPicPr>
          <p:nvPr/>
        </p:nvPicPr>
        <p:blipFill>
          <a:blip r:embed="rId2" cstate="print"/>
          <a:srcRect t="18391" b="37676"/>
          <a:stretch>
            <a:fillRect/>
          </a:stretch>
        </p:blipFill>
        <p:spPr bwMode="auto">
          <a:xfrm>
            <a:off x="6298318" y="830302"/>
            <a:ext cx="2438400" cy="3744686"/>
          </a:xfrm>
          <a:prstGeom prst="rect">
            <a:avLst/>
          </a:prstGeom>
          <a:noFill/>
        </p:spPr>
      </p:pic>
      <p:pic>
        <p:nvPicPr>
          <p:cNvPr id="7" name="Picture 2" descr="Figure 13.1. Modes of cell-cell signaling."/>
          <p:cNvPicPr>
            <a:picLocks noChangeAspect="1" noChangeArrowheads="1"/>
          </p:cNvPicPr>
          <p:nvPr/>
        </p:nvPicPr>
        <p:blipFill>
          <a:blip r:embed="rId2" cstate="print"/>
          <a:srcRect b="82631"/>
          <a:stretch>
            <a:fillRect/>
          </a:stretch>
        </p:blipFill>
        <p:spPr bwMode="auto">
          <a:xfrm>
            <a:off x="0" y="924910"/>
            <a:ext cx="2635624" cy="1600200"/>
          </a:xfrm>
          <a:prstGeom prst="rect">
            <a:avLst/>
          </a:prstGeom>
          <a:noFill/>
        </p:spPr>
      </p:pic>
      <p:pic>
        <p:nvPicPr>
          <p:cNvPr id="8" name="Picture 2" descr="Figure 13.1. Modes of cell-cell signaling."/>
          <p:cNvPicPr>
            <a:picLocks noChangeAspect="1" noChangeArrowheads="1"/>
          </p:cNvPicPr>
          <p:nvPr/>
        </p:nvPicPr>
        <p:blipFill>
          <a:blip r:embed="rId2" cstate="print"/>
          <a:srcRect t="81866"/>
          <a:stretch>
            <a:fillRect/>
          </a:stretch>
        </p:blipFill>
        <p:spPr bwMode="auto">
          <a:xfrm>
            <a:off x="31532" y="4493181"/>
            <a:ext cx="2914184" cy="184719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22883" y="4689152"/>
            <a:ext cx="3421117" cy="1785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Signaling molecules are secreted by endocrine cells and carried through the circulation to act on target cells at distant body sites.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11214" y="3090069"/>
            <a:ext cx="32004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A molecule released by one cell acts on neighboring target cells.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5448" y="4508965"/>
            <a:ext cx="2270235" cy="1785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Cells respond to signaling molecules that they themselves produce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7863" y="1103585"/>
            <a:ext cx="294042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Direct interaction of a cell with its neighbor 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en-US" dirty="0" smtClean="0"/>
              <a:t>/</a:t>
            </a:r>
            <a:r>
              <a:rPr lang="en-US" dirty="0" err="1" smtClean="0"/>
              <a:t>calmodulin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201150"/>
          </a:xfrm>
        </p:spPr>
        <p:txBody>
          <a:bodyPr/>
          <a:lstStyle/>
          <a:p>
            <a:r>
              <a:rPr lang="en-US" sz="2600" dirty="0"/>
              <a:t>Ca</a:t>
            </a:r>
            <a:r>
              <a:rPr lang="en-US" sz="2600" baseline="30000" dirty="0"/>
              <a:t>2+</a:t>
            </a:r>
            <a:r>
              <a:rPr lang="en-US" sz="2600" dirty="0"/>
              <a:t> binds to </a:t>
            </a:r>
            <a:r>
              <a:rPr lang="en-US" sz="2600" dirty="0" err="1"/>
              <a:t>calmodulin</a:t>
            </a:r>
            <a:r>
              <a:rPr lang="en-US" sz="2600" dirty="0"/>
              <a:t>, which regulates many proteins such as:</a:t>
            </a:r>
          </a:p>
          <a:p>
            <a:r>
              <a:rPr lang="en-US" sz="2600" dirty="0"/>
              <a:t>Ca</a:t>
            </a:r>
            <a:r>
              <a:rPr lang="en-US" sz="2600" baseline="30000" dirty="0"/>
              <a:t>2+</a:t>
            </a:r>
            <a:r>
              <a:rPr lang="en-US" sz="2600" dirty="0"/>
              <a:t>/</a:t>
            </a:r>
            <a:r>
              <a:rPr lang="en-US" sz="2600" dirty="0" err="1"/>
              <a:t>calmodulin</a:t>
            </a:r>
            <a:r>
              <a:rPr lang="en-US" sz="2600" dirty="0"/>
              <a:t>-dependent protein </a:t>
            </a:r>
            <a:r>
              <a:rPr lang="en-US" sz="2600" dirty="0" err="1"/>
              <a:t>kinases</a:t>
            </a:r>
            <a:r>
              <a:rPr lang="en-US" sz="2600" dirty="0"/>
              <a:t> signals actin-myosin contraction.</a:t>
            </a:r>
          </a:p>
          <a:p>
            <a:r>
              <a:rPr lang="en-US" sz="2600" dirty="0" err="1"/>
              <a:t>CaM</a:t>
            </a:r>
            <a:r>
              <a:rPr lang="en-US" sz="2600" dirty="0"/>
              <a:t> </a:t>
            </a:r>
            <a:r>
              <a:rPr lang="en-US" sz="2600" dirty="0" err="1"/>
              <a:t>kinases</a:t>
            </a:r>
            <a:r>
              <a:rPr lang="en-US" sz="2600" dirty="0"/>
              <a:t> regulates the synthesis and release of neurotransmitters.</a:t>
            </a:r>
          </a:p>
          <a:p>
            <a:pPr lvl="1"/>
            <a:r>
              <a:rPr lang="en-US" sz="2200" dirty="0"/>
              <a:t>CREB (at same site as PKA).</a:t>
            </a:r>
          </a:p>
        </p:txBody>
      </p:sp>
      <p:pic>
        <p:nvPicPr>
          <p:cNvPr id="8" name="Picture 2" descr="Figure 13.28. Function of calmodulin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6467" y="0"/>
            <a:ext cx="3174260" cy="6831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375811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are second messengers good?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2875"/>
            <a:ext cx="8153400" cy="3834896"/>
          </a:xfrm>
        </p:spPr>
        <p:txBody>
          <a:bodyPr/>
          <a:lstStyle/>
          <a:p>
            <a:r>
              <a:rPr lang="en-US" dirty="0" smtClean="0"/>
              <a:t>Second messengers are often free to diffuse to other compartments of the cell</a:t>
            </a:r>
          </a:p>
          <a:p>
            <a:endParaRPr lang="en-US" dirty="0" smtClean="0"/>
          </a:p>
          <a:p>
            <a:r>
              <a:rPr lang="en-US" dirty="0" smtClean="0"/>
              <a:t>The signal may be amplified significantly in the generation of second messengers </a:t>
            </a:r>
          </a:p>
          <a:p>
            <a:endParaRPr lang="en-US" dirty="0" smtClean="0"/>
          </a:p>
          <a:p>
            <a:r>
              <a:rPr lang="en-US" dirty="0" smtClean="0"/>
              <a:t>The use of common second messengers in multiple signaling pathways often results in cross-talk between different signaling pathways</a:t>
            </a:r>
          </a:p>
        </p:txBody>
      </p:sp>
    </p:spTree>
    <p:extLst>
      <p:ext uri="{BB962C8B-B14F-4D97-AF65-F5344CB8AC3E}">
        <p14:creationId xmlns:p14="http://schemas.microsoft.com/office/powerpoint/2010/main" val="75933402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Signaling pathways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5430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PI-3 kinase and AKT pathway</a:t>
            </a:r>
            <a:endParaRPr lang="en-US" dirty="0"/>
          </a:p>
        </p:txBody>
      </p:sp>
      <p:pic>
        <p:nvPicPr>
          <p:cNvPr id="5" name="Picture 2" descr="http://4.bp.blogspot.com/-x0vbEfXTH2U/UTcqhzByuOI/AAAAAAAAAU4/Y_3LD_1saOc/s1600/PI3K+Akt+Pathw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6134" y="1221148"/>
            <a:ext cx="5831673" cy="5321307"/>
          </a:xfrm>
          <a:prstGeom prst="rect">
            <a:avLst/>
          </a:prstGeom>
          <a:noFill/>
        </p:spPr>
      </p:pic>
      <p:pic>
        <p:nvPicPr>
          <p:cNvPr id="38916" name="Picture 4" descr="Figure 13.30. Activity of PI 3-kinas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814" y="1237534"/>
            <a:ext cx="2263160" cy="5311709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H="1">
            <a:off x="4218041" y="5604387"/>
            <a:ext cx="368709" cy="147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33139" y="5294672"/>
            <a:ext cx="100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Cell survival</a:t>
            </a:r>
          </a:p>
        </p:txBody>
      </p:sp>
    </p:spTree>
    <p:extLst>
      <p:ext uri="{BB962C8B-B14F-4D97-AF65-F5344CB8AC3E}">
        <p14:creationId xmlns:p14="http://schemas.microsoft.com/office/powerpoint/2010/main" val="370949158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mTOR</a:t>
            </a:r>
            <a:r>
              <a:rPr lang="en-US" dirty="0" smtClean="0"/>
              <a:t> pathway and </a:t>
            </a:r>
            <a:r>
              <a:rPr lang="en-US" dirty="0" err="1" smtClean="0"/>
              <a:t>autophagy</a:t>
            </a:r>
            <a:endParaRPr lang="en-US" dirty="0"/>
          </a:p>
        </p:txBody>
      </p:sp>
      <p:pic>
        <p:nvPicPr>
          <p:cNvPr id="5" name="Picture 2" descr="http://www.life-enhancement.com/images/LEM1005autophagy40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632" y="1147405"/>
            <a:ext cx="7176622" cy="51312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03988" y="3023421"/>
            <a:ext cx="330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1114205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3998"/>
          </a:xfrm>
        </p:spPr>
        <p:txBody>
          <a:bodyPr/>
          <a:lstStyle/>
          <a:p>
            <a:r>
              <a:rPr lang="en-US" dirty="0" smtClean="0"/>
              <a:t>Ras activation by RTKs</a:t>
            </a:r>
            <a:endParaRPr lang="en-US" dirty="0"/>
          </a:p>
        </p:txBody>
      </p:sp>
      <p:pic>
        <p:nvPicPr>
          <p:cNvPr id="5" name="Picture 2" descr="Figure 13.34. Ras activation downstream of receptor protein-tyrosine kinase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399" y="1516115"/>
            <a:ext cx="8061177" cy="3173873"/>
          </a:xfrm>
          <a:prstGeom prst="rect">
            <a:avLst/>
          </a:prstGeom>
          <a:noFill/>
        </p:spPr>
      </p:pic>
      <p:pic>
        <p:nvPicPr>
          <p:cNvPr id="6" name="Picture 8" descr="http://o.quizlet.com/ZjniYhWHKqoaShceIRubuA_m.png"/>
          <p:cNvPicPr>
            <a:picLocks noChangeAspect="1" noChangeArrowheads="1"/>
          </p:cNvPicPr>
          <p:nvPr/>
        </p:nvPicPr>
        <p:blipFill>
          <a:blip r:embed="rId3" cstate="print"/>
          <a:srcRect b="9788"/>
          <a:stretch>
            <a:fillRect/>
          </a:stretch>
        </p:blipFill>
        <p:spPr bwMode="auto">
          <a:xfrm>
            <a:off x="3341222" y="4321275"/>
            <a:ext cx="2833746" cy="249247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9092" y="1008995"/>
            <a:ext cx="6217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Ras a member of the small GTP-binding protein</a:t>
            </a:r>
          </a:p>
        </p:txBody>
      </p:sp>
    </p:spTree>
    <p:extLst>
      <p:ext uri="{BB962C8B-B14F-4D97-AF65-F5344CB8AC3E}">
        <p14:creationId xmlns:p14="http://schemas.microsoft.com/office/powerpoint/2010/main" val="1928391435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kinase pathway</a:t>
            </a:r>
            <a:endParaRPr lang="en-US" dirty="0"/>
          </a:p>
        </p:txBody>
      </p:sp>
      <p:pic>
        <p:nvPicPr>
          <p:cNvPr id="5" name="Picture 2" descr="Figure 13.32. Activation of the ERK MAP kinase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467" y="1191650"/>
            <a:ext cx="8360235" cy="4673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1285801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184" y="230189"/>
            <a:ext cx="9692216" cy="498598"/>
          </a:xfrm>
        </p:spPr>
        <p:txBody>
          <a:bodyPr/>
          <a:lstStyle/>
          <a:p>
            <a:r>
              <a:rPr lang="en-US" sz="3600" dirty="0"/>
              <a:t>ERK induction of immediate-early genes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633452" cy="5127558"/>
          </a:xfrm>
        </p:spPr>
        <p:txBody>
          <a:bodyPr/>
          <a:lstStyle/>
          <a:p>
            <a:r>
              <a:rPr lang="en-US" sz="2400" dirty="0"/>
              <a:t>ERK </a:t>
            </a:r>
            <a:r>
              <a:rPr lang="en-US" sz="2400" dirty="0" err="1"/>
              <a:t>translocates</a:t>
            </a:r>
            <a:r>
              <a:rPr lang="en-US" sz="2400" dirty="0"/>
              <a:t> to the nucleus and </a:t>
            </a:r>
            <a:r>
              <a:rPr lang="en-US" sz="2400" dirty="0" err="1"/>
              <a:t>phosphorylates</a:t>
            </a:r>
            <a:r>
              <a:rPr lang="en-US" sz="2400" dirty="0"/>
              <a:t> the transcription factor Elk-1.</a:t>
            </a:r>
          </a:p>
          <a:p>
            <a:r>
              <a:rPr lang="en-US" sz="2400" dirty="0"/>
              <a:t>Elk-1 binds to the serum response element (SRE) in a complex with serum response factor (SRF). </a:t>
            </a:r>
          </a:p>
          <a:p>
            <a:r>
              <a:rPr lang="en-US" sz="2400" dirty="0"/>
              <a:t>Phosphorylation stimulates Elk-1 and expression of immediate-early genes.</a:t>
            </a:r>
          </a:p>
          <a:p>
            <a:r>
              <a:rPr lang="en-US" sz="2400" dirty="0"/>
              <a:t>These genes stimulate expression of secondary response genes.</a:t>
            </a:r>
          </a:p>
          <a:p>
            <a:r>
              <a:rPr lang="en-US" sz="2400" dirty="0"/>
              <a:t>The ERK signaling leads to cell proliferation, survival, and differentiation.</a:t>
            </a:r>
          </a:p>
        </p:txBody>
      </p:sp>
      <p:pic>
        <p:nvPicPr>
          <p:cNvPr id="9" name="Picture 2" descr="Figure 13.35. Induction of immediate-early genes by ERK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2439" y="1116320"/>
            <a:ext cx="3149152" cy="5185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3374741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184" y="230189"/>
            <a:ext cx="9692216" cy="498598"/>
          </a:xfrm>
        </p:spPr>
        <p:txBody>
          <a:bodyPr/>
          <a:lstStyle/>
          <a:p>
            <a:r>
              <a:rPr lang="en-US" sz="3600" dirty="0"/>
              <a:t>Regulation of gene expression by STATs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81000" y="1411555"/>
            <a:ext cx="4102510" cy="4395049"/>
          </a:xfrm>
        </p:spPr>
        <p:txBody>
          <a:bodyPr/>
          <a:lstStyle/>
          <a:p>
            <a:r>
              <a:rPr lang="en-US" sz="2400" dirty="0"/>
              <a:t>STATs (transcription factors) link non-receptor tyrosine kinase pathways (like JAK pathway) to MAP kinase-regulated RTK pathways.</a:t>
            </a:r>
          </a:p>
          <a:p>
            <a:r>
              <a:rPr lang="en-US" sz="2400" dirty="0"/>
              <a:t>Phosphorylation of STATs by the receptors themselves or receptor-associated </a:t>
            </a:r>
            <a:r>
              <a:rPr lang="en-US" sz="2400" dirty="0" err="1"/>
              <a:t>kinases</a:t>
            </a:r>
            <a:r>
              <a:rPr lang="en-US" sz="2400" dirty="0"/>
              <a:t> promotes their </a:t>
            </a:r>
            <a:r>
              <a:rPr lang="en-US" sz="2400" dirty="0" err="1"/>
              <a:t>dimerization</a:t>
            </a:r>
            <a:r>
              <a:rPr lang="en-US" sz="2400" dirty="0"/>
              <a:t> and translocation to the nucleus, where they stimulate transcription of their target genes.</a:t>
            </a:r>
          </a:p>
        </p:txBody>
      </p:sp>
      <p:pic>
        <p:nvPicPr>
          <p:cNvPr id="1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7333" t="950" r="6490" b="13146"/>
          <a:stretch>
            <a:fillRect/>
          </a:stretch>
        </p:blipFill>
        <p:spPr bwMode="auto">
          <a:xfrm>
            <a:off x="4542501" y="1234309"/>
            <a:ext cx="4492265" cy="541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8958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NF-</a:t>
            </a:r>
            <a:r>
              <a:rPr lang="en-US" dirty="0" smtClean="0">
                <a:sym typeface="Symbol"/>
              </a:rPr>
              <a:t></a:t>
            </a:r>
            <a:r>
              <a:rPr lang="en-US" dirty="0" smtClean="0"/>
              <a:t>B signaling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5"/>
            <a:ext cx="4114800" cy="3240887"/>
          </a:xfrm>
        </p:spPr>
        <p:txBody>
          <a:bodyPr/>
          <a:lstStyle/>
          <a:p>
            <a:r>
              <a:rPr lang="en-US" sz="2600" dirty="0"/>
              <a:t>Tumor necrosis factor activates its receptor TNF receptor and induces inflammation and cell death via activation of the transcription factor NF-</a:t>
            </a:r>
            <a:r>
              <a:rPr lang="en-US" sz="2600" dirty="0">
                <a:sym typeface="Symbol"/>
              </a:rPr>
              <a:t></a:t>
            </a:r>
            <a:r>
              <a:rPr lang="en-US" sz="2600" dirty="0"/>
              <a:t>B by stimulating the phosphorylation and degradation of I</a:t>
            </a:r>
            <a:r>
              <a:rPr lang="en-US" sz="2600" dirty="0">
                <a:sym typeface="Symbol"/>
              </a:rPr>
              <a:t></a:t>
            </a:r>
            <a:r>
              <a:rPr lang="en-US" sz="2600" dirty="0"/>
              <a:t>B.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9922" t="29091" r="34066"/>
          <a:stretch>
            <a:fillRect/>
          </a:stretch>
        </p:blipFill>
        <p:spPr bwMode="auto">
          <a:xfrm>
            <a:off x="5397910" y="1120878"/>
            <a:ext cx="3111910" cy="476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7298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 of signaling molecules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4998291"/>
          </a:xfrm>
        </p:spPr>
        <p:txBody>
          <a:bodyPr/>
          <a:lstStyle/>
          <a:p>
            <a:r>
              <a:rPr lang="en-US" dirty="0" smtClean="0"/>
              <a:t>Peptides: growth factors (EGF), peptide hormones (insulin, glucagon), or </a:t>
            </a:r>
            <a:r>
              <a:rPr lang="en-US" dirty="0" err="1" smtClean="0"/>
              <a:t>neuropeptides</a:t>
            </a:r>
            <a:r>
              <a:rPr lang="en-US" dirty="0" smtClean="0"/>
              <a:t> (</a:t>
            </a:r>
            <a:r>
              <a:rPr lang="en-US" dirty="0" err="1" smtClean="0"/>
              <a:t>oxytocin</a:t>
            </a:r>
            <a:r>
              <a:rPr lang="en-US" dirty="0" smtClean="0"/>
              <a:t>, </a:t>
            </a:r>
            <a:r>
              <a:rPr lang="en-US" dirty="0" err="1" smtClean="0"/>
              <a:t>enkephalins</a:t>
            </a:r>
            <a:r>
              <a:rPr lang="en-US" dirty="0" smtClean="0"/>
              <a:t>)  </a:t>
            </a:r>
          </a:p>
          <a:p>
            <a:r>
              <a:rPr lang="en-US" dirty="0" smtClean="0"/>
              <a:t>Small molecule neurotransmitters: derived from amino acids like Epinephrine and thyroid hormone (tyrosine), serotonin (tryptophan).</a:t>
            </a:r>
          </a:p>
          <a:p>
            <a:r>
              <a:rPr lang="en-US" dirty="0" smtClean="0"/>
              <a:t>Steroids: derived from cholesterol like </a:t>
            </a:r>
            <a:r>
              <a:rPr lang="en-US" dirty="0" err="1" smtClean="0"/>
              <a:t>estradiol</a:t>
            </a:r>
            <a:r>
              <a:rPr lang="en-US" dirty="0" smtClean="0"/>
              <a:t>, </a:t>
            </a:r>
            <a:r>
              <a:rPr lang="en-US" dirty="0" err="1" smtClean="0"/>
              <a:t>cortisol</a:t>
            </a:r>
            <a:r>
              <a:rPr lang="en-US" dirty="0" smtClean="0"/>
              <a:t>, </a:t>
            </a:r>
            <a:r>
              <a:rPr lang="en-US" dirty="0" err="1" smtClean="0"/>
              <a:t>calciferol</a:t>
            </a:r>
            <a:r>
              <a:rPr lang="en-US" dirty="0" smtClean="0"/>
              <a:t> (Vitamin D), and testosterone.</a:t>
            </a:r>
          </a:p>
          <a:p>
            <a:r>
              <a:rPr lang="en-US" dirty="0" err="1" smtClean="0"/>
              <a:t>Eicosinoids</a:t>
            </a:r>
            <a:r>
              <a:rPr lang="en-US" dirty="0" smtClean="0"/>
              <a:t>: derivatives of </a:t>
            </a:r>
            <a:r>
              <a:rPr lang="en-US" dirty="0" err="1" smtClean="0"/>
              <a:t>arachidonic</a:t>
            </a:r>
            <a:r>
              <a:rPr lang="en-US" dirty="0" smtClean="0"/>
              <a:t> acid including prostaglandins, </a:t>
            </a:r>
            <a:r>
              <a:rPr lang="en-US" dirty="0" err="1" smtClean="0"/>
              <a:t>leukotrienes</a:t>
            </a:r>
            <a:r>
              <a:rPr lang="en-US" dirty="0" smtClean="0"/>
              <a:t>, and </a:t>
            </a:r>
            <a:r>
              <a:rPr lang="en-US" dirty="0" err="1" smtClean="0"/>
              <a:t>thromboxanes</a:t>
            </a:r>
            <a:r>
              <a:rPr lang="en-US" dirty="0" smtClean="0"/>
              <a:t> B.</a:t>
            </a:r>
          </a:p>
          <a:p>
            <a:r>
              <a:rPr lang="en-US" dirty="0" smtClean="0"/>
              <a:t>Gasses:  Nitric oxide (NO) and carbon monoxide (CO)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Wnt</a:t>
            </a:r>
            <a:r>
              <a:rPr lang="en-US" dirty="0" smtClean="0"/>
              <a:t> signaling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5"/>
            <a:ext cx="8158316" cy="1403461"/>
          </a:xfrm>
        </p:spPr>
        <p:txBody>
          <a:bodyPr/>
          <a:lstStyle/>
          <a:p>
            <a:r>
              <a:rPr lang="en-US" sz="2400" dirty="0" err="1"/>
              <a:t>Wnt</a:t>
            </a:r>
            <a:r>
              <a:rPr lang="en-US" sz="2400" dirty="0"/>
              <a:t> proteins are growth factors that bind to the Frizzled receptors and block </a:t>
            </a:r>
            <a:r>
              <a:rPr lang="en-US" sz="2400" dirty="0">
                <a:sym typeface="Symbol"/>
              </a:rPr>
              <a:t></a:t>
            </a:r>
            <a:r>
              <a:rPr lang="en-US" sz="2400" dirty="0"/>
              <a:t>-</a:t>
            </a:r>
            <a:r>
              <a:rPr lang="en-US" sz="2400" dirty="0" err="1"/>
              <a:t>catenin</a:t>
            </a:r>
            <a:r>
              <a:rPr lang="en-US" sz="2400" dirty="0"/>
              <a:t> degradation.</a:t>
            </a:r>
          </a:p>
          <a:p>
            <a:r>
              <a:rPr lang="en-US" sz="2400" dirty="0">
                <a:sym typeface="Symbol"/>
              </a:rPr>
              <a:t></a:t>
            </a:r>
            <a:r>
              <a:rPr lang="en-US" sz="2400" dirty="0"/>
              <a:t>-</a:t>
            </a:r>
            <a:r>
              <a:rPr lang="en-US" sz="2400" dirty="0" err="1"/>
              <a:t>catenin</a:t>
            </a:r>
            <a:r>
              <a:rPr lang="en-US" sz="2400" dirty="0"/>
              <a:t> can then </a:t>
            </a:r>
            <a:r>
              <a:rPr lang="en-US" sz="2400" dirty="0" err="1"/>
              <a:t>translocate</a:t>
            </a:r>
            <a:r>
              <a:rPr lang="en-US" sz="2400" dirty="0"/>
              <a:t> into nucleus and activate gene expression by </a:t>
            </a:r>
            <a:r>
              <a:rPr lang="en-US" sz="2400" dirty="0" err="1"/>
              <a:t>Tcf</a:t>
            </a:r>
            <a:r>
              <a:rPr lang="en-US" sz="2400" dirty="0"/>
              <a:t>.</a:t>
            </a:r>
          </a:p>
        </p:txBody>
      </p:sp>
      <p:pic>
        <p:nvPicPr>
          <p:cNvPr id="6" name="Picture 2" descr="http://www.wormbook.org/chapters/www_wntsignaling/wntfig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857" y="2625215"/>
            <a:ext cx="6144145" cy="423278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18472" y="3303327"/>
            <a:ext cx="2413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sym typeface="Symbol"/>
              </a:rPr>
              <a:t>Remember: </a:t>
            </a:r>
          </a:p>
          <a:p>
            <a:r>
              <a:rPr lang="en-US" sz="2400" b="1" dirty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2400" b="1" dirty="0">
                <a:solidFill>
                  <a:srgbClr val="C00000"/>
                </a:solidFill>
              </a:rPr>
              <a:t>-</a:t>
            </a:r>
            <a:r>
              <a:rPr lang="en-US" sz="2400" b="1" dirty="0" err="1">
                <a:solidFill>
                  <a:srgbClr val="C00000"/>
                </a:solidFill>
              </a:rPr>
              <a:t>catenin</a:t>
            </a:r>
            <a:r>
              <a:rPr lang="en-US" sz="2400" b="1" dirty="0">
                <a:solidFill>
                  <a:srgbClr val="C00000"/>
                </a:solidFill>
              </a:rPr>
              <a:t> links </a:t>
            </a:r>
            <a:r>
              <a:rPr lang="en-US" sz="2400" b="1" dirty="0" err="1">
                <a:solidFill>
                  <a:srgbClr val="C00000"/>
                </a:solidFill>
              </a:rPr>
              <a:t>cadherins</a:t>
            </a:r>
            <a:r>
              <a:rPr lang="en-US" sz="2400" b="1" dirty="0">
                <a:solidFill>
                  <a:srgbClr val="C00000"/>
                </a:solidFill>
              </a:rPr>
              <a:t> to actin.</a:t>
            </a:r>
          </a:p>
        </p:txBody>
      </p:sp>
    </p:spTree>
    <p:extLst>
      <p:ext uri="{BB962C8B-B14F-4D97-AF65-F5344CB8AC3E}">
        <p14:creationId xmlns:p14="http://schemas.microsoft.com/office/powerpoint/2010/main" val="2870668430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498598"/>
          </a:xfrm>
        </p:spPr>
        <p:txBody>
          <a:bodyPr/>
          <a:lstStyle/>
          <a:p>
            <a:r>
              <a:rPr lang="en-US" sz="3600" dirty="0"/>
              <a:t>Role of adhesion molecules in signaling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5"/>
            <a:ext cx="8246806" cy="664797"/>
          </a:xfrm>
        </p:spPr>
        <p:txBody>
          <a:bodyPr/>
          <a:lstStyle/>
          <a:p>
            <a:r>
              <a:rPr lang="en-US" sz="2400" dirty="0"/>
              <a:t>Interaction of </a:t>
            </a:r>
            <a:r>
              <a:rPr lang="en-US" sz="2400" dirty="0" err="1"/>
              <a:t>cadherins</a:t>
            </a:r>
            <a:r>
              <a:rPr lang="en-US" sz="2400" dirty="0"/>
              <a:t> with cell surface receptors result in dual regulation and signaling and promotion of cell survival.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732" r="36792" b="77252"/>
          <a:stretch>
            <a:fillRect/>
          </a:stretch>
        </p:blipFill>
        <p:spPr bwMode="auto">
          <a:xfrm>
            <a:off x="1066800" y="2237208"/>
            <a:ext cx="7286886" cy="233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874366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Rho subfamily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1551194"/>
          </a:xfrm>
        </p:spPr>
        <p:txBody>
          <a:bodyPr/>
          <a:lstStyle/>
          <a:p>
            <a:r>
              <a:rPr lang="en-US" dirty="0" smtClean="0"/>
              <a:t>Members of the Rho subfamily of small GTP-binding proteins (including Rho, </a:t>
            </a:r>
            <a:r>
              <a:rPr lang="en-US" dirty="0" err="1" smtClean="0"/>
              <a:t>Rac</a:t>
            </a:r>
            <a:r>
              <a:rPr lang="en-US" dirty="0" smtClean="0"/>
              <a:t>, and Cdc42) regulate the organization of the actin cytoskeleton (cell motility, cell adhesion, and </a:t>
            </a:r>
            <a:r>
              <a:rPr lang="en-US" dirty="0" err="1" smtClean="0"/>
              <a:t>cytokinesis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32342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effects</a:t>
            </a:r>
            <a:endParaRPr lang="en-US" dirty="0"/>
          </a:p>
        </p:txBody>
      </p:sp>
      <p:pic>
        <p:nvPicPr>
          <p:cNvPr id="10" name="Picture 2" descr="http://www.mechanobio.info/figure/13854503105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29" y="1411288"/>
            <a:ext cx="4409601" cy="4284662"/>
          </a:xfrm>
          <a:prstGeom prst="rect">
            <a:avLst/>
          </a:prstGeom>
          <a:noFill/>
        </p:spPr>
      </p:pic>
      <p:pic>
        <p:nvPicPr>
          <p:cNvPr id="11" name="Picture 6" descr="http://o.quizlet.com/cyJ3N9hfFQMUGyFhWoY2ng_m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5003"/>
          <a:stretch>
            <a:fillRect/>
          </a:stretch>
        </p:blipFill>
        <p:spPr bwMode="auto">
          <a:xfrm>
            <a:off x="4758501" y="1607574"/>
            <a:ext cx="4214051" cy="40883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241460" y="3333135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Rho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3558" y="5361960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</a:rPr>
              <a:t>Rac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6210" y="5409587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Cdc42</a:t>
            </a:r>
          </a:p>
        </p:txBody>
      </p:sp>
    </p:spTree>
    <p:extLst>
      <p:ext uri="{BB962C8B-B14F-4D97-AF65-F5344CB8AC3E}">
        <p14:creationId xmlns:p14="http://schemas.microsoft.com/office/powerpoint/2010/main" val="7184277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470898"/>
          </a:xfrm>
        </p:spPr>
        <p:txBody>
          <a:bodyPr/>
          <a:lstStyle/>
          <a:p>
            <a:r>
              <a:rPr lang="en-US" sz="3400" dirty="0" smtClean="0"/>
              <a:t>Mechanisms of action of neurotransmitter </a:t>
            </a:r>
            <a:endParaRPr lang="en-US" sz="3400" dirty="0"/>
          </a:p>
        </p:txBody>
      </p:sp>
      <p:pic>
        <p:nvPicPr>
          <p:cNvPr id="6" name="Picture 2" descr="http://www.geon.us/Images/Synaps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467600" cy="48596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3998"/>
          </a:xfrm>
        </p:spPr>
        <p:txBody>
          <a:bodyPr/>
          <a:lstStyle/>
          <a:p>
            <a:r>
              <a:rPr lang="en-US" dirty="0" err="1" smtClean="0"/>
              <a:t>Lipophilic</a:t>
            </a:r>
            <a:r>
              <a:rPr lang="en-US" dirty="0" smtClean="0"/>
              <a:t> hormones</a:t>
            </a:r>
            <a:endParaRPr lang="en-US" dirty="0"/>
          </a:p>
        </p:txBody>
      </p:sp>
      <p:pic>
        <p:nvPicPr>
          <p:cNvPr id="6" name="Picture 2" descr="Figure 13.2. Structure of steroid hormones, thyroid hormone, vitamin D 3, and retinoic acid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6800"/>
            <a:ext cx="5029200" cy="49855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498598"/>
          </a:xfrm>
        </p:spPr>
        <p:txBody>
          <a:bodyPr/>
          <a:lstStyle/>
          <a:p>
            <a:r>
              <a:rPr lang="en-US" sz="3600" dirty="0" smtClean="0"/>
              <a:t>Mechanism of action of steroid receptors</a:t>
            </a:r>
            <a:endParaRPr lang="en-US" sz="3600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2385" y="1458096"/>
            <a:ext cx="7524639" cy="451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1144" y="2920982"/>
            <a:ext cx="256032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1. No ligand, NR is </a:t>
            </a:r>
            <a:r>
              <a:rPr lang="en-US" sz="1600" b="1" dirty="0" err="1" smtClean="0">
                <a:solidFill>
                  <a:srgbClr val="C00000"/>
                </a:solidFill>
              </a:rPr>
              <a:t>cytosolic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5504" y="2204702"/>
            <a:ext cx="192024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2. Hormone binding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3093" y="1931721"/>
            <a:ext cx="1481752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4. </a:t>
            </a:r>
            <a:r>
              <a:rPr lang="en-US" sz="1600" b="1" dirty="0" err="1" smtClean="0">
                <a:solidFill>
                  <a:srgbClr val="C00000"/>
                </a:solidFill>
              </a:rPr>
              <a:t>Dimerization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6597" y="2571801"/>
            <a:ext cx="1576827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5. Translocation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9450" y="5188476"/>
            <a:ext cx="2473755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6. Specific NR-DNA binding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44463" y="1139241"/>
            <a:ext cx="218584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3. Dissociation of heat shock proteins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6472" y="4249987"/>
            <a:ext cx="1796582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8. Gene expression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1107996"/>
          </a:xfrm>
        </p:spPr>
        <p:txBody>
          <a:bodyPr/>
          <a:lstStyle/>
          <a:p>
            <a:r>
              <a:rPr lang="en-US" dirty="0" smtClean="0"/>
              <a:t>Gene regulation by the thyroid hormone receptor</a:t>
            </a:r>
            <a:endParaRPr lang="en-US" dirty="0"/>
          </a:p>
        </p:txBody>
      </p:sp>
      <p:pic>
        <p:nvPicPr>
          <p:cNvPr id="6" name="Picture 2" descr="https://classconnection.s3.amazonaws.com/416/flashcards/2983416/png/thyroid_hormone_signaling136513368682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799" t="2960" r="13766" b="6760"/>
          <a:stretch>
            <a:fillRect/>
          </a:stretch>
        </p:blipFill>
        <p:spPr bwMode="auto">
          <a:xfrm>
            <a:off x="2057400" y="1447800"/>
            <a:ext cx="4953000" cy="48731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nitric oxide (NO)</a:t>
            </a:r>
            <a:endParaRPr lang="en-US" dirty="0"/>
          </a:p>
        </p:txBody>
      </p:sp>
      <p:pic>
        <p:nvPicPr>
          <p:cNvPr id="5" name="Picture 2" descr="Figure 13.5. Synthesis of nitric oxide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1295400"/>
            <a:ext cx="7353299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reen template 1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template MBG 2014-2015</Template>
  <TotalTime>1937</TotalTime>
  <Words>1145</Words>
  <Application>Microsoft Office PowerPoint</Application>
  <PresentationFormat>On-screen Show (4:3)</PresentationFormat>
  <Paragraphs>139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Courier New</vt:lpstr>
      <vt:lpstr>Symbol</vt:lpstr>
      <vt:lpstr>Trebuchet MS</vt:lpstr>
      <vt:lpstr>Wingdings</vt:lpstr>
      <vt:lpstr>Green template 1</vt:lpstr>
      <vt:lpstr>White with Courier font for code slides</vt:lpstr>
      <vt:lpstr>PowerPoint Presentation</vt:lpstr>
      <vt:lpstr>Lecture 9:  Cell signaling</vt:lpstr>
      <vt:lpstr>Modes of cell siganling</vt:lpstr>
      <vt:lpstr>Classification of signaling molecules</vt:lpstr>
      <vt:lpstr>Mechanisms of action of neurotransmitter </vt:lpstr>
      <vt:lpstr>Lipophilic hormones</vt:lpstr>
      <vt:lpstr>Mechanism of action of steroid receptors</vt:lpstr>
      <vt:lpstr>Gene regulation by the thyroid hormone receptor</vt:lpstr>
      <vt:lpstr>Synthesis of nitric oxide (NO)</vt:lpstr>
      <vt:lpstr>Mechanisms of action</vt:lpstr>
      <vt:lpstr>PowerPoint Presentation</vt:lpstr>
      <vt:lpstr>Players of signaling by cell surface receptors</vt:lpstr>
      <vt:lpstr>Types of response</vt:lpstr>
      <vt:lpstr>G protein-coupled receptors</vt:lpstr>
      <vt:lpstr>Heterotrimeric G proteins</vt:lpstr>
      <vt:lpstr>G protein inactivation</vt:lpstr>
      <vt:lpstr>Types of G proteins</vt:lpstr>
      <vt:lpstr>Receptor protein tyrosine kinase (RTK)</vt:lpstr>
      <vt:lpstr>Mechanism of activation of RTKs</vt:lpstr>
      <vt:lpstr>How does autophosphorylation activate signaling?</vt:lpstr>
      <vt:lpstr>Nonreceptor protein tyrosine kinases Cytokine receptor superfamily</vt:lpstr>
      <vt:lpstr>Other examples</vt:lpstr>
      <vt:lpstr>PowerPoint Presentation</vt:lpstr>
      <vt:lpstr>Synthesis and degradation of cAMP</vt:lpstr>
      <vt:lpstr>Regulation of protein kinase A by cAMP</vt:lpstr>
      <vt:lpstr>Regulation of glycogen metabolism</vt:lpstr>
      <vt:lpstr>Cyclic AMP-inducible gene expression</vt:lpstr>
      <vt:lpstr>Regulation by dephosphorylation</vt:lpstr>
      <vt:lpstr>Phospholipids and Ca2+</vt:lpstr>
      <vt:lpstr>Ca2+/calmodulin</vt:lpstr>
      <vt:lpstr>Why are second messengers good?</vt:lpstr>
      <vt:lpstr>PowerPoint Presentation</vt:lpstr>
      <vt:lpstr>PI-3 kinase and AKT pathway</vt:lpstr>
      <vt:lpstr>mTOR pathway and autophagy</vt:lpstr>
      <vt:lpstr>Ras activation by RTKs</vt:lpstr>
      <vt:lpstr>MAP kinase pathway</vt:lpstr>
      <vt:lpstr>ERK induction of immediate-early genes </vt:lpstr>
      <vt:lpstr>Regulation of gene expression by STATs</vt:lpstr>
      <vt:lpstr>NF-B signaling</vt:lpstr>
      <vt:lpstr>Wnt signaling</vt:lpstr>
      <vt:lpstr>Role of adhesion molecules in signaling</vt:lpstr>
      <vt:lpstr>The Rho subfamily</vt:lpstr>
      <vt:lpstr>Biological effects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9:  Cell signaling</dc:title>
  <dc:creator>Ahram</dc:creator>
  <cp:lastModifiedBy>admin</cp:lastModifiedBy>
  <cp:revision>35</cp:revision>
  <dcterms:created xsi:type="dcterms:W3CDTF">2015-02-17T03:32:29Z</dcterms:created>
  <dcterms:modified xsi:type="dcterms:W3CDTF">2015-02-21T17:24:51Z</dcterms:modified>
</cp:coreProperties>
</file>