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26" r:id="rId3"/>
    <p:sldId id="257" r:id="rId4"/>
    <p:sldId id="312" r:id="rId5"/>
    <p:sldId id="258" r:id="rId6"/>
    <p:sldId id="259" r:id="rId7"/>
    <p:sldId id="260" r:id="rId8"/>
    <p:sldId id="262" r:id="rId9"/>
    <p:sldId id="271" r:id="rId10"/>
    <p:sldId id="272" r:id="rId11"/>
    <p:sldId id="273" r:id="rId12"/>
    <p:sldId id="278" r:id="rId13"/>
    <p:sldId id="282" r:id="rId14"/>
    <p:sldId id="283" r:id="rId15"/>
    <p:sldId id="279" r:id="rId16"/>
    <p:sldId id="285" r:id="rId17"/>
    <p:sldId id="286" r:id="rId18"/>
    <p:sldId id="287" r:id="rId19"/>
    <p:sldId id="288" r:id="rId20"/>
    <p:sldId id="290" r:id="rId21"/>
    <p:sldId id="292" r:id="rId22"/>
    <p:sldId id="293" r:id="rId23"/>
    <p:sldId id="295" r:id="rId24"/>
    <p:sldId id="298" r:id="rId25"/>
    <p:sldId id="299" r:id="rId26"/>
    <p:sldId id="300" r:id="rId27"/>
    <p:sldId id="301" r:id="rId28"/>
    <p:sldId id="302" r:id="rId29"/>
    <p:sldId id="306" r:id="rId30"/>
    <p:sldId id="307" r:id="rId31"/>
    <p:sldId id="303" r:id="rId32"/>
    <p:sldId id="309" r:id="rId33"/>
    <p:sldId id="304" r:id="rId34"/>
    <p:sldId id="305" r:id="rId35"/>
    <p:sldId id="308" r:id="rId36"/>
    <p:sldId id="310" r:id="rId37"/>
    <p:sldId id="311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06" y="0"/>
            <a:ext cx="1382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Lecture #: </a:t>
            </a:r>
            <a:br>
              <a:rPr lang="en-US" dirty="0" smtClean="0"/>
            </a:br>
            <a:r>
              <a:rPr lang="en-US" sz="3200" dirty="0" smtClean="0"/>
              <a:t>Principles of Genetics and Molecular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8751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558751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b="1" kern="1200">
          <a:solidFill>
            <a:srgbClr val="2C4810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ncbi.nlm.nih.gov/books/bookres.fcgi/mboc4/ch19f49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ncbi.nlm.nih.gov/books/bookres.fcgi/mboc4/ch19f47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0636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of fibrillar collagens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3398912" cy="4841325"/>
          </a:xfrm>
        </p:spPr>
        <p:txBody>
          <a:bodyPr/>
          <a:lstStyle/>
          <a:p>
            <a:r>
              <a:rPr lang="en-US" sz="2600" dirty="0" smtClean="0"/>
              <a:t>After secretion, they assemble into collagen fibrils (thin structures visible in electron micrographs).</a:t>
            </a:r>
          </a:p>
          <a:p>
            <a:r>
              <a:rPr lang="en-US" sz="2600" dirty="0" smtClean="0"/>
              <a:t>Collagen fibrils aggregate into collagen fibers (larger, cable-like bundles seen in the light microscope)</a:t>
            </a:r>
          </a:p>
          <a:p>
            <a:endParaRPr lang="en-US" sz="2600" dirty="0"/>
          </a:p>
        </p:txBody>
      </p:sp>
      <p:pic>
        <p:nvPicPr>
          <p:cNvPr id="9" name="Picture 2" descr="http://www.pnas.org/content/103/33/12285/F1.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340768"/>
            <a:ext cx="5192690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1553"/>
            <a:ext cx="5127104" cy="4764381"/>
          </a:xfrm>
        </p:spPr>
        <p:txBody>
          <a:bodyPr/>
          <a:lstStyle/>
          <a:p>
            <a:r>
              <a:rPr lang="en-US" dirty="0" smtClean="0"/>
              <a:t>Fibril-associated collagens</a:t>
            </a:r>
          </a:p>
          <a:p>
            <a:pPr lvl="1"/>
            <a:r>
              <a:rPr lang="en-US" dirty="0" smtClean="0"/>
              <a:t>Collagen types IX and XII: link fibrils to one another and to other components in the ECM.</a:t>
            </a:r>
          </a:p>
          <a:p>
            <a:r>
              <a:rPr lang="en-US" dirty="0" smtClean="0">
                <a:cs typeface="Arial" charset="0"/>
              </a:rPr>
              <a:t>Network-forming collagens</a:t>
            </a:r>
          </a:p>
          <a:p>
            <a:pPr lvl="1"/>
            <a:r>
              <a:rPr lang="en-US" dirty="0" smtClean="0">
                <a:cs typeface="Arial" charset="0"/>
              </a:rPr>
              <a:t>Types IV: constituent of the basal </a:t>
            </a:r>
            <a:r>
              <a:rPr lang="en-US" dirty="0" err="1" smtClean="0">
                <a:cs typeface="Arial" charset="0"/>
              </a:rPr>
              <a:t>laminae</a:t>
            </a:r>
            <a:r>
              <a:rPr lang="en-US" dirty="0" smtClean="0">
                <a:cs typeface="Arial" charset="0"/>
              </a:rPr>
              <a:t>.</a:t>
            </a:r>
          </a:p>
          <a:p>
            <a:r>
              <a:rPr lang="en-US" dirty="0" smtClean="0">
                <a:cs typeface="Arial" charset="0"/>
              </a:rPr>
              <a:t>Anchoring fibrils</a:t>
            </a:r>
          </a:p>
          <a:p>
            <a:pPr lvl="1"/>
            <a:r>
              <a:rPr lang="en-US" dirty="0" smtClean="0">
                <a:cs typeface="Arial" charset="0"/>
              </a:rPr>
              <a:t>Associate network-forming collagens to </a:t>
            </a:r>
            <a:r>
              <a:rPr lang="en-US" dirty="0" err="1" smtClean="0">
                <a:cs typeface="Arial" charset="0"/>
              </a:rPr>
              <a:t>fibrillar</a:t>
            </a:r>
            <a:r>
              <a:rPr lang="en-US" dirty="0" smtClean="0">
                <a:cs typeface="Arial" charset="0"/>
              </a:rPr>
              <a:t> collagens</a:t>
            </a:r>
          </a:p>
          <a:p>
            <a:pPr lvl="1"/>
            <a:endParaRPr lang="en-US" dirty="0" smtClean="0">
              <a:cs typeface="Arial" charset="0"/>
            </a:endParaRPr>
          </a:p>
          <a:p>
            <a:endParaRPr lang="en-US" dirty="0" smtClean="0"/>
          </a:p>
        </p:txBody>
      </p:sp>
      <p:pic>
        <p:nvPicPr>
          <p:cNvPr id="7" name="Picture 4" descr="http://www.ncbi.nlm.nih.gov/books/bookres.fcgi/mboc4/ch19f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 r="52219"/>
          <a:stretch>
            <a:fillRect/>
          </a:stretch>
        </p:blipFill>
        <p:spPr>
          <a:xfrm>
            <a:off x="5765069" y="1052736"/>
            <a:ext cx="3378931" cy="2448272"/>
          </a:xfrm>
        </p:spPr>
      </p:pic>
      <p:pic>
        <p:nvPicPr>
          <p:cNvPr id="27650" name="Picture 2" descr="http://www.nature.com/nrm/journal/v15/n12/images/nrm3902-f4.jpg"/>
          <p:cNvPicPr>
            <a:picLocks noChangeAspect="1" noChangeArrowheads="1"/>
          </p:cNvPicPr>
          <p:nvPr/>
        </p:nvPicPr>
        <p:blipFill>
          <a:blip r:embed="rId4" cstate="print"/>
          <a:srcRect t="57709" r="50194"/>
          <a:stretch>
            <a:fillRect/>
          </a:stretch>
        </p:blipFill>
        <p:spPr bwMode="auto">
          <a:xfrm>
            <a:off x="5111552" y="3691830"/>
            <a:ext cx="4032448" cy="3166170"/>
          </a:xfrm>
          <a:prstGeom prst="rect">
            <a:avLst/>
          </a:prstGeom>
          <a:noFill/>
        </p:spPr>
      </p:pic>
      <p:sp>
        <p:nvSpPr>
          <p:cNvPr id="18434" name="AutoShape 2" descr="Figure 12.55. Type IV collage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Figure 12.55. Type IV collagen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collagen I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5301208"/>
            <a:ext cx="2806700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Synthesis of collagen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5001369"/>
          </a:xfrm>
        </p:spPr>
        <p:txBody>
          <a:bodyPr/>
          <a:lstStyle/>
          <a:p>
            <a:r>
              <a:rPr lang="en-US" sz="2600" dirty="0" smtClean="0"/>
              <a:t>Individual collagen polypeptide chains are synthesized into the endoplasmic reticulum (ER) as pro-</a:t>
            </a:r>
            <a:r>
              <a:rPr lang="en-US" sz="2600" dirty="0" smtClean="0">
                <a:sym typeface="Symbol" pitchFamily="18" charset="2"/>
              </a:rPr>
              <a:t></a:t>
            </a:r>
            <a:r>
              <a:rPr lang="en-US" sz="2600" dirty="0" smtClean="0"/>
              <a:t> chains.</a:t>
            </a:r>
          </a:p>
          <a:p>
            <a:r>
              <a:rPr lang="en-US" sz="2600" dirty="0" smtClean="0"/>
              <a:t>In the ER, selected </a:t>
            </a:r>
            <a:r>
              <a:rPr lang="en-US" sz="2600" dirty="0" err="1" smtClean="0"/>
              <a:t>prolines</a:t>
            </a:r>
            <a:r>
              <a:rPr lang="en-US" sz="2600" dirty="0" smtClean="0"/>
              <a:t> and </a:t>
            </a:r>
            <a:r>
              <a:rPr lang="en-US" sz="2600" dirty="0" err="1" smtClean="0"/>
              <a:t>lysines</a:t>
            </a:r>
            <a:r>
              <a:rPr lang="en-US" sz="2600" dirty="0" smtClean="0"/>
              <a:t> are </a:t>
            </a:r>
            <a:r>
              <a:rPr lang="en-US" sz="2600" dirty="0" err="1" smtClean="0"/>
              <a:t>hydroxylated</a:t>
            </a:r>
            <a:r>
              <a:rPr lang="en-US" sz="2600" dirty="0" smtClean="0"/>
              <a:t> and some of the </a:t>
            </a:r>
            <a:r>
              <a:rPr lang="en-US" sz="2600" dirty="0" err="1" smtClean="0"/>
              <a:t>hydroxylysines</a:t>
            </a:r>
            <a:r>
              <a:rPr lang="en-US" sz="2600" dirty="0" smtClean="0"/>
              <a:t> are </a:t>
            </a:r>
            <a:r>
              <a:rPr lang="en-US" sz="2600" dirty="0" err="1" smtClean="0"/>
              <a:t>glycosylated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One </a:t>
            </a:r>
            <a:r>
              <a:rPr lang="en-US" sz="2600" dirty="0" smtClean="0">
                <a:sym typeface="Symbol" pitchFamily="18" charset="2"/>
              </a:rPr>
              <a:t></a:t>
            </a:r>
            <a:r>
              <a:rPr lang="en-US" sz="2600" dirty="0" smtClean="0"/>
              <a:t> chain combines with two others forming </a:t>
            </a:r>
            <a:r>
              <a:rPr lang="en-US" sz="2600" dirty="0" err="1" smtClean="0"/>
              <a:t>procollagen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During or following </a:t>
            </a:r>
            <a:r>
              <a:rPr lang="en-US" sz="2600" dirty="0" err="1" smtClean="0"/>
              <a:t>exocytosis</a:t>
            </a:r>
            <a:r>
              <a:rPr lang="en-US" sz="2600" dirty="0" smtClean="0"/>
              <a:t>, extracellular enzymes, the </a:t>
            </a:r>
            <a:r>
              <a:rPr lang="en-US" sz="2600" dirty="0" err="1" smtClean="0"/>
              <a:t>procollagen</a:t>
            </a:r>
            <a:r>
              <a:rPr lang="en-US" sz="2600" dirty="0" smtClean="0"/>
              <a:t> peptidases, remove the N-terminal and C-terminal </a:t>
            </a:r>
            <a:r>
              <a:rPr lang="en-US" sz="2600" dirty="0" err="1" smtClean="0"/>
              <a:t>propeptides</a:t>
            </a:r>
            <a:r>
              <a:rPr lang="en-US" sz="2600" dirty="0" smtClean="0"/>
              <a:t> forming </a:t>
            </a:r>
            <a:r>
              <a:rPr lang="en-US" sz="2600" dirty="0" err="1" smtClean="0"/>
              <a:t>tropocollagen</a:t>
            </a:r>
            <a:r>
              <a:rPr lang="en-US" sz="2600" dirty="0" smtClean="0"/>
              <a:t> (or simply collagen).</a:t>
            </a:r>
          </a:p>
          <a:p>
            <a:r>
              <a:rPr lang="en-US" sz="2600" dirty="0" smtClean="0"/>
              <a:t>Excision of both </a:t>
            </a:r>
            <a:r>
              <a:rPr lang="en-US" sz="2600" dirty="0" err="1" smtClean="0"/>
              <a:t>propeptides</a:t>
            </a:r>
            <a:r>
              <a:rPr lang="en-US" sz="2600" dirty="0" smtClean="0"/>
              <a:t> allows the collagen molecules to polymerize into normal fibrils in the extracellular space.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ttp://www.ncbi.nlm.nih.gov/books/bookres.fcgi/mboc4/ch19f47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644525"/>
            <a:ext cx="9144000" cy="6213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30188"/>
            <a:ext cx="7269162" cy="526298"/>
          </a:xfrm>
        </p:spPr>
        <p:txBody>
          <a:bodyPr/>
          <a:lstStyle/>
          <a:p>
            <a:r>
              <a:rPr lang="en-US" sz="3800" dirty="0" err="1" smtClean="0"/>
              <a:t>Fibrillar</a:t>
            </a:r>
            <a:r>
              <a:rPr lang="en-US" sz="3800" dirty="0" smtClean="0"/>
              <a:t> vs. network-forming collagens</a:t>
            </a:r>
            <a:endParaRPr lang="en-US" sz="3800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3040832"/>
          </a:xfrm>
        </p:spPr>
        <p:txBody>
          <a:bodyPr/>
          <a:lstStyle/>
          <a:p>
            <a:r>
              <a:rPr lang="en-US" sz="2600" dirty="0" smtClean="0"/>
              <a:t>The structure of network-forming collagens is interrupted by one or two short </a:t>
            </a:r>
            <a:r>
              <a:rPr lang="en-US" sz="2600" dirty="0" err="1" smtClean="0"/>
              <a:t>nonhelical</a:t>
            </a:r>
            <a:r>
              <a:rPr lang="en-US" sz="2600" dirty="0" smtClean="0"/>
              <a:t> domains, which makes the molecules more flexible than </a:t>
            </a:r>
            <a:r>
              <a:rPr lang="en-US" sz="2600" dirty="0" err="1" smtClean="0"/>
              <a:t>fibrillar</a:t>
            </a:r>
            <a:r>
              <a:rPr lang="en-US" sz="2600" dirty="0" smtClean="0"/>
              <a:t> collagen molecules.</a:t>
            </a:r>
          </a:p>
          <a:p>
            <a:r>
              <a:rPr lang="en-US" sz="2600" dirty="0" smtClean="0"/>
              <a:t>Network-forming collagens are not cleaved after secretion and therefore retain their </a:t>
            </a:r>
            <a:r>
              <a:rPr lang="en-US" sz="2600" dirty="0" err="1" smtClean="0"/>
              <a:t>propeptides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Network-forming collagens do not aggregate with one another to form fibrils in the extracellular space.</a:t>
            </a:r>
            <a:endParaRPr lang="en-US" sz="2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Premature cleavage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2015936"/>
          </a:xfrm>
        </p:spPr>
        <p:txBody>
          <a:bodyPr/>
          <a:lstStyle/>
          <a:p>
            <a:r>
              <a:rPr lang="en-US" dirty="0" smtClean="0"/>
              <a:t>The potentially catastrophic assembly of fibrils within the cell does not occur because: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propeptides</a:t>
            </a:r>
            <a:r>
              <a:rPr lang="en-US" dirty="0" smtClean="0"/>
              <a:t> inhibit fibril formation.</a:t>
            </a:r>
          </a:p>
          <a:p>
            <a:pPr lvl="1"/>
            <a:r>
              <a:rPr lang="en-US" dirty="0" err="1" smtClean="0"/>
              <a:t>Lysyl</a:t>
            </a:r>
            <a:r>
              <a:rPr lang="en-US" dirty="0" smtClean="0"/>
              <a:t> </a:t>
            </a:r>
            <a:r>
              <a:rPr lang="en-US" dirty="0" err="1" smtClean="0"/>
              <a:t>oxidase</a:t>
            </a:r>
            <a:r>
              <a:rPr lang="en-US" dirty="0" smtClean="0"/>
              <a:t>, which catalyzes formation of reactive </a:t>
            </a:r>
            <a:r>
              <a:rPr lang="en-US" dirty="0" err="1" smtClean="0"/>
              <a:t>aldehydes</a:t>
            </a:r>
            <a:r>
              <a:rPr lang="en-US" dirty="0" smtClean="0"/>
              <a:t>, is an extracellular enzyme.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Collagen-related diseases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Collagen is highly crosslinked in tissues where tensile strength is required such as Achilles tendon</a:t>
            </a:r>
          </a:p>
          <a:p>
            <a:r>
              <a:rPr lang="en-US" smtClean="0"/>
              <a:t>If crosslinking is inhibited, the tensile strength of fibers is greatly reduced, collagenous tissues become fragile, and structures tend to tear (skin, tendon, and blood vessels)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Scurvy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1553"/>
            <a:ext cx="4263008" cy="4481227"/>
          </a:xfrm>
        </p:spPr>
        <p:txBody>
          <a:bodyPr/>
          <a:lstStyle/>
          <a:p>
            <a:r>
              <a:rPr lang="en-US" sz="2600" dirty="0" smtClean="0"/>
              <a:t>Deficiency of vitamin C results in insufficient formation of </a:t>
            </a:r>
            <a:r>
              <a:rPr lang="en-US" sz="2600" dirty="0" err="1" smtClean="0"/>
              <a:t>hydroxyproline</a:t>
            </a:r>
            <a:r>
              <a:rPr lang="en-US" sz="2600" dirty="0" smtClean="0"/>
              <a:t> and, hence, poor synthesis of collagen, formation of unstable triple helices.</a:t>
            </a:r>
          </a:p>
          <a:p>
            <a:r>
              <a:rPr lang="en-US" sz="2600" dirty="0" err="1" smtClean="0"/>
              <a:t>Nonhydroxylated</a:t>
            </a:r>
            <a:r>
              <a:rPr lang="en-US" sz="2600" dirty="0" smtClean="0"/>
              <a:t> </a:t>
            </a:r>
            <a:r>
              <a:rPr lang="en-US" sz="2600" dirty="0" err="1" smtClean="0"/>
              <a:t>procollagen</a:t>
            </a:r>
            <a:r>
              <a:rPr lang="en-US" sz="2600" dirty="0" smtClean="0"/>
              <a:t> chains are then degraded within the cell.</a:t>
            </a:r>
          </a:p>
          <a:p>
            <a:r>
              <a:rPr lang="en-US" sz="2600" dirty="0" smtClean="0"/>
              <a:t>Symptoms: skin and gum lesions and weak blood vessels</a:t>
            </a:r>
            <a:endParaRPr lang="en-US" sz="2600" dirty="0"/>
          </a:p>
        </p:txBody>
      </p:sp>
      <p:pic>
        <p:nvPicPr>
          <p:cNvPr id="8" name="Picture 2" descr="http://33.media.tumblr.com/tumblr_m6ltbgJGsB1rsdqvqo2_500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389" y="2924944"/>
            <a:ext cx="4325611" cy="3744416"/>
          </a:xfrm>
          <a:prstGeom prst="rect">
            <a:avLst/>
          </a:prstGeom>
          <a:noFill/>
        </p:spPr>
      </p:pic>
      <p:pic>
        <p:nvPicPr>
          <p:cNvPr id="18436" name="Picture 4" descr="http://image.slidesharecdn.com/vit-cravisankar-130615115303-phpapp02/95/vitaminc-medicinal-chemistry-source-recommended-dietary-allowancedeficiency-of-vitamin-cfunctionsassay-reactionphysiological-importance-interactionsuses-of-vitaminc-16-638.jpg?cb=1371315570"/>
          <p:cNvPicPr>
            <a:picLocks noChangeAspect="1" noChangeArrowheads="1"/>
          </p:cNvPicPr>
          <p:nvPr/>
        </p:nvPicPr>
        <p:blipFill>
          <a:blip r:embed="rId3" cstate="print"/>
          <a:srcRect l="12558" t="55785" r="22395" b="11513"/>
          <a:stretch>
            <a:fillRect/>
          </a:stretch>
        </p:blipFill>
        <p:spPr bwMode="auto">
          <a:xfrm>
            <a:off x="4823520" y="1268760"/>
            <a:ext cx="4320480" cy="16321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30188"/>
            <a:ext cx="7269162" cy="1052596"/>
          </a:xfrm>
        </p:spPr>
        <p:txBody>
          <a:bodyPr/>
          <a:lstStyle/>
          <a:p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(Brittle-bone disease)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430887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" = imperfect bone formation</a:t>
            </a:r>
          </a:p>
          <a:p>
            <a:r>
              <a:rPr lang="en-US" dirty="0" smtClean="0"/>
              <a:t>A genetic disorder of several forms that cause fragile, soft, brittle, and easily broken bones.</a:t>
            </a:r>
          </a:p>
          <a:p>
            <a:r>
              <a:rPr lang="en-US" dirty="0" smtClean="0"/>
              <a:t>Four types of </a:t>
            </a: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 designated as type I through type IV</a:t>
            </a:r>
          </a:p>
          <a:p>
            <a:pPr lvl="1"/>
            <a:r>
              <a:rPr lang="en-US" dirty="0" smtClean="0"/>
              <a:t>Type I: the mildest form of the condition</a:t>
            </a:r>
          </a:p>
          <a:p>
            <a:pPr lvl="1"/>
            <a:r>
              <a:rPr lang="en-US" dirty="0" smtClean="0"/>
              <a:t>Type II: the most severe form that results in death in </a:t>
            </a:r>
            <a:r>
              <a:rPr lang="en-US" dirty="0" err="1" smtClean="0"/>
              <a:t>utero</a:t>
            </a:r>
            <a:r>
              <a:rPr lang="en-US" dirty="0" smtClean="0"/>
              <a:t> or shortly after birth</a:t>
            </a:r>
          </a:p>
          <a:p>
            <a:pPr lvl="1"/>
            <a:r>
              <a:rPr lang="en-US" dirty="0" smtClean="0"/>
              <a:t>Milder forms generate a severe crippling disease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Mutations of OI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2025170"/>
          </a:xfrm>
        </p:spPr>
        <p:txBody>
          <a:bodyPr/>
          <a:lstStyle/>
          <a:p>
            <a:r>
              <a:rPr lang="en-US" dirty="0" smtClean="0"/>
              <a:t>Mutations in the COL1A1 and COL1A2 genes that interfere with the assembly of type I collagen.</a:t>
            </a:r>
          </a:p>
          <a:p>
            <a:r>
              <a:rPr lang="en-US" dirty="0" smtClean="0"/>
              <a:t>Defective collagen weakens connective tissues, particularly bone, resulting in the characteristic features of OI</a:t>
            </a:r>
          </a:p>
        </p:txBody>
      </p:sp>
      <p:sp>
        <p:nvSpPr>
          <p:cNvPr id="15362" name="AutoShape 2" descr="Image result for osteogenesis imperfec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osteogenesis imperfec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upload.wikimedia.org/wikipedia/commons/c/ca/XrayOITypeV-Audult.jpg"/>
          <p:cNvPicPr>
            <a:picLocks noChangeAspect="1" noChangeArrowheads="1"/>
          </p:cNvPicPr>
          <p:nvPr/>
        </p:nvPicPr>
        <p:blipFill>
          <a:blip r:embed="rId2" cstate="print"/>
          <a:srcRect r="13796"/>
          <a:stretch>
            <a:fillRect/>
          </a:stretch>
        </p:blipFill>
        <p:spPr bwMode="auto">
          <a:xfrm>
            <a:off x="6709023" y="3114675"/>
            <a:ext cx="2471489" cy="37433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9552" y="3501008"/>
            <a:ext cx="5976664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800" b="1" dirty="0" smtClean="0"/>
              <a:t>OI types I, II, and IV have an autosomal dominant pattern of inheritance</a:t>
            </a:r>
          </a:p>
          <a:p>
            <a:pPr marL="914400" lvl="1" indent="-3968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600" b="1" dirty="0" smtClean="0">
                <a:solidFill>
                  <a:srgbClr val="2C4810"/>
                </a:solidFill>
              </a:rPr>
              <a:t>One copy of the altered gene is sufficient to cause the condition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8: the extracellular matrix and cell-cell interaction</a:t>
            </a:r>
            <a:endParaRPr lang="en-US" sz="36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867400"/>
            <a:ext cx="585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Principles of Genetics and Molecular Biology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Chondrodysplasias</a:t>
            </a:r>
            <a:r>
              <a:rPr lang="en-US" dirty="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1163395"/>
          </a:xfrm>
        </p:spPr>
        <p:txBody>
          <a:bodyPr/>
          <a:lstStyle/>
          <a:p>
            <a:r>
              <a:rPr lang="en-US" dirty="0" smtClean="0"/>
              <a:t>Mutations affecting type II collagen cause </a:t>
            </a:r>
            <a:r>
              <a:rPr lang="en-US" dirty="0" err="1" smtClean="0"/>
              <a:t>chondrodysplasias</a:t>
            </a:r>
            <a:r>
              <a:rPr lang="en-US" dirty="0" smtClean="0"/>
              <a:t>, characterized by abnormal cartilage, which leads to bone and joint deformities.</a:t>
            </a:r>
          </a:p>
        </p:txBody>
      </p:sp>
      <p:pic>
        <p:nvPicPr>
          <p:cNvPr id="13314" name="Picture 2" descr="http://www.mulla.pri.ee/Kelley%27s%20Textbook%20of%20Rheumatology,%208th%20ed./HTML/f4-u1.0-B978-1-4160-3285-4..10096-8..gr1.jpg"/>
          <p:cNvPicPr>
            <a:picLocks noChangeAspect="1" noChangeArrowheads="1"/>
          </p:cNvPicPr>
          <p:nvPr/>
        </p:nvPicPr>
        <p:blipFill>
          <a:blip r:embed="rId2" cstate="print"/>
          <a:srcRect r="42041" b="38987"/>
          <a:stretch>
            <a:fillRect/>
          </a:stretch>
        </p:blipFill>
        <p:spPr bwMode="auto">
          <a:xfrm>
            <a:off x="4067944" y="2924944"/>
            <a:ext cx="4248472" cy="3413846"/>
          </a:xfrm>
          <a:prstGeom prst="rect">
            <a:avLst/>
          </a:prstGeom>
          <a:noFill/>
        </p:spPr>
      </p:pic>
      <p:pic>
        <p:nvPicPr>
          <p:cNvPr id="13316" name="Picture 4" descr="http://www.netterimages.com/images/vtn/000/000/000/457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3491880" cy="34918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Ehlers-Danlos syndrome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2880789"/>
          </a:xfrm>
        </p:spPr>
        <p:txBody>
          <a:bodyPr/>
          <a:lstStyle/>
          <a:p>
            <a:r>
              <a:rPr lang="en-US" sz="2400" dirty="0" smtClean="0"/>
              <a:t>A heterogeneous group of disorders that affect the skin, bones, blood vessels, and other organs.</a:t>
            </a:r>
          </a:p>
          <a:p>
            <a:r>
              <a:rPr lang="en-US" sz="2400" dirty="0" smtClean="0"/>
              <a:t>The signs and symptoms vary from mild to life-threatening.</a:t>
            </a:r>
          </a:p>
          <a:p>
            <a:r>
              <a:rPr lang="en-US" sz="2400" dirty="0" smtClean="0"/>
              <a:t>All result from defects in collagen synthesis and/or processing.</a:t>
            </a:r>
          </a:p>
          <a:p>
            <a:pPr lvl="1"/>
            <a:r>
              <a:rPr lang="en-US" sz="2400" dirty="0" smtClean="0">
                <a:cs typeface="Arial" charset="0"/>
              </a:rPr>
              <a:t>Mutations in type I, III, or V collagen or in the synthesis of collagen processing enzymes like </a:t>
            </a:r>
            <a:r>
              <a:rPr lang="en-US" sz="2400" dirty="0" err="1" smtClean="0">
                <a:cs typeface="Arial" charset="0"/>
              </a:rPr>
              <a:t>procollagen</a:t>
            </a:r>
            <a:r>
              <a:rPr lang="en-US" sz="2400" dirty="0" smtClean="0">
                <a:cs typeface="Arial" charset="0"/>
              </a:rPr>
              <a:t> N-peptidase, or </a:t>
            </a:r>
            <a:r>
              <a:rPr lang="en-US" sz="2400" dirty="0" err="1" smtClean="0">
                <a:cs typeface="Arial" charset="0"/>
              </a:rPr>
              <a:t>lysyl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hydroxylase</a:t>
            </a:r>
            <a:endParaRPr lang="en-US" sz="2200" dirty="0" smtClean="0"/>
          </a:p>
        </p:txBody>
      </p:sp>
      <p:pic>
        <p:nvPicPr>
          <p:cNvPr id="12290" name="Picture 2" descr="http://medcell.med.yale.edu/histology/connective_tissue_lab/images/ehlers_danlos.jpg"/>
          <p:cNvPicPr>
            <a:picLocks noChangeAspect="1" noChangeArrowheads="1"/>
          </p:cNvPicPr>
          <p:nvPr/>
        </p:nvPicPr>
        <p:blipFill>
          <a:blip r:embed="rId2" cstate="print"/>
          <a:srcRect b="51909"/>
          <a:stretch>
            <a:fillRect/>
          </a:stretch>
        </p:blipFill>
        <p:spPr bwMode="auto">
          <a:xfrm>
            <a:off x="2987824" y="4437112"/>
            <a:ext cx="6120680" cy="220761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016" y="4596224"/>
            <a:ext cx="2843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Major manifestations are skin fragility and </a:t>
            </a:r>
            <a:r>
              <a:rPr lang="en-US" sz="2200" b="1" dirty="0" err="1" smtClean="0">
                <a:solidFill>
                  <a:srgbClr val="C00000"/>
                </a:solidFill>
              </a:rPr>
              <a:t>hyperextensibility</a:t>
            </a:r>
            <a:r>
              <a:rPr lang="en-US" sz="2200" b="1" dirty="0" smtClean="0">
                <a:solidFill>
                  <a:srgbClr val="C00000"/>
                </a:solidFill>
              </a:rPr>
              <a:t> and joint </a:t>
            </a:r>
            <a:r>
              <a:rPr lang="en-US" sz="2200" b="1" dirty="0" err="1" smtClean="0">
                <a:solidFill>
                  <a:srgbClr val="C00000"/>
                </a:solidFill>
              </a:rPr>
              <a:t>hypermobility</a:t>
            </a:r>
            <a:r>
              <a:rPr lang="en-US" sz="2200" b="1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III EDS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025170"/>
          </a:xfrm>
        </p:spPr>
        <p:txBody>
          <a:bodyPr/>
          <a:lstStyle/>
          <a:p>
            <a:r>
              <a:rPr lang="en-US" dirty="0" smtClean="0"/>
              <a:t>The most clinically important mutations are found in the gene of type III collagen.</a:t>
            </a:r>
          </a:p>
          <a:p>
            <a:r>
              <a:rPr lang="en-US" dirty="0" smtClean="0"/>
              <a:t>Since type III collagen is a major component of arteries, mutations affecting type III collagen result in fragile blood vessels.</a:t>
            </a:r>
          </a:p>
        </p:txBody>
      </p:sp>
      <p:pic>
        <p:nvPicPr>
          <p:cNvPr id="10242" name="Picture 2" descr="http://www.painneck.com/blog/wp-content/uploads/2011/12/neck-pain-ehlers-danlos-synd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24426"/>
            <a:ext cx="4572001" cy="333357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9552" y="3501008"/>
            <a:ext cx="388843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800" b="1" dirty="0" smtClean="0"/>
              <a:t>Other symptoms include stretchy skin and </a:t>
            </a:r>
            <a:r>
              <a:rPr lang="en-US" sz="2800" b="1" dirty="0" err="1" smtClean="0"/>
              <a:t>hypermobile</a:t>
            </a:r>
            <a:r>
              <a:rPr lang="en-US" sz="2800" b="1" dirty="0" smtClean="0"/>
              <a:t> joints.</a:t>
            </a:r>
          </a:p>
        </p:txBody>
      </p:sp>
      <p:pic>
        <p:nvPicPr>
          <p:cNvPr id="10244" name="Picture 4" descr="https://www.scienceopen.com/document_file/11be408d-d04b-435c-b729-c0f813c635f9/PubMedCentral/image/1824-7288-38-65-1"/>
          <p:cNvPicPr>
            <a:picLocks noChangeAspect="1" noChangeArrowheads="1"/>
          </p:cNvPicPr>
          <p:nvPr/>
        </p:nvPicPr>
        <p:blipFill>
          <a:blip r:embed="rId4" cstate="print"/>
          <a:srcRect l="53417" r="6044"/>
          <a:stretch>
            <a:fillRect/>
          </a:stretch>
        </p:blipFill>
        <p:spPr bwMode="auto">
          <a:xfrm>
            <a:off x="3563888" y="4626471"/>
            <a:ext cx="1656184" cy="22315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2283702"/>
          </a:xfrm>
        </p:spPr>
        <p:txBody>
          <a:bodyPr/>
          <a:lstStyle/>
          <a:p>
            <a:r>
              <a:rPr lang="en-US" dirty="0" smtClean="0"/>
              <a:t>The main component of elastic fibers is </a:t>
            </a:r>
            <a:r>
              <a:rPr lang="en-US" dirty="0" err="1" smtClean="0"/>
              <a:t>elastin</a:t>
            </a:r>
            <a:endParaRPr lang="en-US" dirty="0" smtClean="0"/>
          </a:p>
          <a:p>
            <a:r>
              <a:rPr lang="en-US" dirty="0" smtClean="0"/>
              <a:t>Highly hydrophobic </a:t>
            </a:r>
          </a:p>
          <a:p>
            <a:r>
              <a:rPr lang="en-US" dirty="0" smtClean="0"/>
              <a:t>Rich in </a:t>
            </a:r>
            <a:r>
              <a:rPr lang="en-US" dirty="0" err="1" smtClean="0"/>
              <a:t>proline</a:t>
            </a:r>
            <a:r>
              <a:rPr lang="en-US" dirty="0" smtClean="0"/>
              <a:t> and </a:t>
            </a:r>
            <a:r>
              <a:rPr lang="en-US" dirty="0" err="1" smtClean="0"/>
              <a:t>glycine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Contains some </a:t>
            </a:r>
            <a:r>
              <a:rPr lang="en-US" dirty="0" err="1" smtClean="0"/>
              <a:t>hydroxyproline</a:t>
            </a:r>
            <a:r>
              <a:rPr lang="en-US" dirty="0" smtClean="0"/>
              <a:t>, but no </a:t>
            </a:r>
            <a:r>
              <a:rPr lang="en-US" dirty="0" err="1" smtClean="0"/>
              <a:t>hydroxylysine</a:t>
            </a:r>
            <a:endParaRPr lang="en-US" dirty="0" smtClean="0"/>
          </a:p>
          <a:p>
            <a:r>
              <a:rPr lang="en-US" dirty="0" smtClean="0"/>
              <a:t>Not </a:t>
            </a:r>
            <a:r>
              <a:rPr lang="en-US" dirty="0" err="1" smtClean="0"/>
              <a:t>glycosylated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elastic network</a:t>
            </a:r>
          </a:p>
        </p:txBody>
      </p:sp>
      <p:pic>
        <p:nvPicPr>
          <p:cNvPr id="8" name="Picture 2" descr="http://intranet.tdmu.edu.ua/data/kafedra/internal/i_nurse/classes_stud/BSN%20%284year%29%20Program/Full%20time%20study/Second%20year/biochemistry/24.%20Biochemistry%20of%20connective%20tissue.files/image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4014"/>
          <a:stretch>
            <a:fillRect/>
          </a:stretch>
        </p:blipFill>
        <p:spPr bwMode="auto">
          <a:xfrm>
            <a:off x="4283968" y="1340768"/>
            <a:ext cx="4860033" cy="5539078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1553"/>
            <a:ext cx="3902968" cy="1600438"/>
          </a:xfrm>
        </p:spPr>
        <p:txBody>
          <a:bodyPr/>
          <a:lstStyle/>
          <a:p>
            <a:r>
              <a:rPr lang="en-US" sz="2600" dirty="0" smtClean="0"/>
              <a:t>Secretion of </a:t>
            </a:r>
            <a:r>
              <a:rPr lang="en-US" sz="2600" dirty="0" err="1" smtClean="0"/>
              <a:t>tropoelastin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Assembly into elastic fibers</a:t>
            </a:r>
          </a:p>
          <a:p>
            <a:r>
              <a:rPr lang="en-US" sz="2600" dirty="0" err="1" smtClean="0"/>
              <a:t>Crosslinking</a:t>
            </a:r>
            <a:r>
              <a:rPr lang="en-US" sz="2600" dirty="0" smtClean="0"/>
              <a:t> via </a:t>
            </a:r>
            <a:r>
              <a:rPr lang="en-US" sz="2600" dirty="0" err="1" smtClean="0"/>
              <a:t>lysines</a:t>
            </a:r>
            <a:endParaRPr lang="en-US" sz="2600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Elastin</a:t>
            </a:r>
            <a:r>
              <a:rPr lang="en-US" dirty="0" smtClean="0"/>
              <a:t> structure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4"/>
            <a:ext cx="8153400" cy="316825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elastin</a:t>
            </a:r>
            <a:r>
              <a:rPr lang="en-US" dirty="0" smtClean="0"/>
              <a:t> protein is composed largely of two types of short segments that alternate along the polypeptide chain: </a:t>
            </a:r>
          </a:p>
          <a:p>
            <a:pPr lvl="1"/>
            <a:r>
              <a:rPr lang="en-US" dirty="0" smtClean="0"/>
              <a:t>hydrophobic segments, which are responsible for the elastic properties of the molecule; and </a:t>
            </a:r>
          </a:p>
          <a:p>
            <a:pPr lvl="1"/>
            <a:r>
              <a:rPr lang="en-US" dirty="0" smtClean="0"/>
              <a:t>alanine- and lysine-rich a-helical segments, which form cross-links between adjacent molecules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 of elastic fiber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1553"/>
            <a:ext cx="4114800" cy="4481227"/>
          </a:xfrm>
        </p:spPr>
        <p:txBody>
          <a:bodyPr/>
          <a:lstStyle/>
          <a:p>
            <a:r>
              <a:rPr lang="en-US" sz="2600" dirty="0" err="1" smtClean="0"/>
              <a:t>Elastin</a:t>
            </a:r>
            <a:r>
              <a:rPr lang="en-US" sz="2600" dirty="0" smtClean="0"/>
              <a:t> is the dominant extracellular matrix protein in arteries.</a:t>
            </a:r>
          </a:p>
          <a:p>
            <a:r>
              <a:rPr lang="en-US" sz="2600" dirty="0" smtClean="0"/>
              <a:t>The normal elasticity of an artery restrains the proliferation of these cells.</a:t>
            </a:r>
          </a:p>
          <a:p>
            <a:r>
              <a:rPr lang="en-US" sz="2600" dirty="0" smtClean="0"/>
              <a:t>Abnormal or deficiency of the </a:t>
            </a:r>
            <a:r>
              <a:rPr lang="en-US" sz="2600" dirty="0" err="1" smtClean="0"/>
              <a:t>elastin</a:t>
            </a:r>
            <a:r>
              <a:rPr lang="en-US" sz="2600" dirty="0" smtClean="0"/>
              <a:t> results in excessive proliferation of smooth muscle cells in the arterial wall and narrowing of the aorta.</a:t>
            </a:r>
          </a:p>
        </p:txBody>
      </p:sp>
      <p:pic>
        <p:nvPicPr>
          <p:cNvPr id="8" name="Picture 2" descr="http://upload.wikimedia.org/wikipedia/commons/c/c8/Blausen_0055_ArteryWallStructu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608512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Microfibrils</a:t>
            </a:r>
            <a:endParaRPr 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1553"/>
            <a:ext cx="4114800" cy="3730252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elastin</a:t>
            </a:r>
            <a:r>
              <a:rPr lang="en-US" sz="2400" dirty="0" smtClean="0"/>
              <a:t> core is covered with a sheath of </a:t>
            </a:r>
            <a:r>
              <a:rPr lang="en-US" sz="2400" dirty="0" err="1" smtClean="0"/>
              <a:t>microfibrils</a:t>
            </a:r>
            <a:r>
              <a:rPr lang="en-US" sz="2400" dirty="0" smtClean="0"/>
              <a:t> (composed of a number of distinct </a:t>
            </a:r>
            <a:r>
              <a:rPr lang="en-US" sz="2400" dirty="0" err="1" smtClean="0"/>
              <a:t>glycoproteins</a:t>
            </a:r>
            <a:r>
              <a:rPr lang="en-US" sz="2400" dirty="0" smtClean="0"/>
              <a:t>, including the large glycoprotein </a:t>
            </a:r>
            <a:r>
              <a:rPr lang="en-US" sz="2400" dirty="0" err="1" smtClean="0"/>
              <a:t>fibrillin</a:t>
            </a:r>
            <a:r>
              <a:rPr lang="en-US" sz="2400" dirty="0" smtClean="0"/>
              <a:t>, which binds to </a:t>
            </a:r>
            <a:r>
              <a:rPr lang="en-US" sz="2400" dirty="0" err="1" smtClean="0"/>
              <a:t>elastin</a:t>
            </a:r>
            <a:r>
              <a:rPr lang="en-US" sz="2400" dirty="0" smtClean="0"/>
              <a:t> and is essential for the integrity of elastic fibers).</a:t>
            </a:r>
          </a:p>
          <a:p>
            <a:r>
              <a:rPr lang="en-US" sz="2400" dirty="0" err="1" smtClean="0">
                <a:cs typeface="Arial" charset="0"/>
              </a:rPr>
              <a:t>Marfan's</a:t>
            </a:r>
            <a:r>
              <a:rPr lang="en-US" sz="2400" dirty="0" smtClean="0">
                <a:cs typeface="Arial" charset="0"/>
              </a:rPr>
              <a:t> syndrome: mutated </a:t>
            </a:r>
            <a:r>
              <a:rPr lang="en-US" sz="2400" dirty="0" err="1" smtClean="0">
                <a:cs typeface="Arial" charset="0"/>
              </a:rPr>
              <a:t>fibrillin</a:t>
            </a:r>
            <a:r>
              <a:rPr lang="en-US" sz="2400" dirty="0" smtClean="0">
                <a:cs typeface="Arial" charset="0"/>
              </a:rPr>
              <a:t>, rupture of aorta.</a:t>
            </a:r>
            <a:endParaRPr lang="en-US" sz="2400" dirty="0" smtClean="0"/>
          </a:p>
        </p:txBody>
      </p:sp>
      <p:pic>
        <p:nvPicPr>
          <p:cNvPr id="8" name="Picture 2" descr="https://classconnection.s3.amazonaws.com/913/flashcards/683913/jpg/picture113169637356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8876" r="7115" b="19355"/>
          <a:stretch>
            <a:fillRect/>
          </a:stretch>
        </p:blipFill>
        <p:spPr bwMode="auto">
          <a:xfrm>
            <a:off x="4644008" y="1412776"/>
            <a:ext cx="4320480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cs typeface="Arial" charset="0"/>
              </a:rPr>
              <a:t>Marfan's</a:t>
            </a:r>
            <a:r>
              <a:rPr lang="en-US" dirty="0" smtClean="0">
                <a:cs typeface="Arial" charset="0"/>
              </a:rPr>
              <a:t> syndrome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738664"/>
          </a:xfrm>
        </p:spPr>
        <p:txBody>
          <a:bodyPr/>
          <a:lstStyle/>
          <a:p>
            <a:r>
              <a:rPr lang="en-US" sz="2400" dirty="0" smtClean="0">
                <a:cs typeface="Arial" charset="0"/>
              </a:rPr>
              <a:t>Due to mutated </a:t>
            </a:r>
            <a:r>
              <a:rPr lang="en-US" sz="2400" dirty="0" err="1" smtClean="0">
                <a:cs typeface="Arial" charset="0"/>
              </a:rPr>
              <a:t>fibrillin</a:t>
            </a:r>
            <a:endParaRPr lang="en-US" sz="2400" dirty="0" smtClean="0">
              <a:cs typeface="Arial" charset="0"/>
            </a:endParaRPr>
          </a:p>
          <a:p>
            <a:r>
              <a:rPr lang="en-US" sz="2400" dirty="0" smtClean="0">
                <a:cs typeface="Arial" charset="0"/>
              </a:rPr>
              <a:t>Rupture of aorta.</a:t>
            </a:r>
          </a:p>
        </p:txBody>
      </p:sp>
      <p:pic>
        <p:nvPicPr>
          <p:cNvPr id="1028" name="Picture 4" descr="http://www.kiltercare.com/wp-content/uploads/2014/06/Final_Marf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6213" y="1333500"/>
            <a:ext cx="3517788" cy="5524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1452" y="2204864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2400" b="1" dirty="0" smtClean="0">
                <a:cs typeface="Arial" charset="0"/>
              </a:rPr>
              <a:t>Others: A tall, thin build; Long arms, legs, fingers, and toes and flexible joints; Scoliosis, or curvature of the spine; A chest that sinks in or sticks out; Crowded teeth; Flat feet.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98598"/>
          </a:xfrm>
        </p:spPr>
        <p:txBody>
          <a:bodyPr/>
          <a:lstStyle/>
          <a:p>
            <a:r>
              <a:rPr lang="en-US" sz="3600" dirty="0" smtClean="0"/>
              <a:t>Emphysema (destructive lung disease)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474524"/>
          </a:xfrm>
        </p:spPr>
        <p:txBody>
          <a:bodyPr/>
          <a:lstStyle/>
          <a:p>
            <a:r>
              <a:rPr lang="en-US" sz="2400" dirty="0" smtClean="0"/>
              <a:t>Due to a dysfunctional alpha-1 antitrypsin deficiency leading to increased activity of </a:t>
            </a:r>
            <a:r>
              <a:rPr lang="en-US" sz="2400" dirty="0" err="1" smtClean="0"/>
              <a:t>elastase</a:t>
            </a:r>
            <a:r>
              <a:rPr lang="en-US" sz="2400" dirty="0" smtClean="0"/>
              <a:t> in lungs</a:t>
            </a:r>
          </a:p>
          <a:p>
            <a:r>
              <a:rPr lang="en-US" sz="2400" dirty="0" smtClean="0"/>
              <a:t>The lysine to-glutamate mutation causes protein </a:t>
            </a:r>
            <a:r>
              <a:rPr lang="en-US" sz="2400" dirty="0" err="1" smtClean="0"/>
              <a:t>misfolding</a:t>
            </a:r>
            <a:r>
              <a:rPr lang="en-US" sz="2400" dirty="0" smtClean="0"/>
              <a:t>, formation of an aggregate and block of ER export.</a:t>
            </a:r>
          </a:p>
          <a:p>
            <a:r>
              <a:rPr lang="en-US" sz="2400" dirty="0" smtClean="0"/>
              <a:t>Cigarette smoking also inactivates alpha 1-antitrypsin by oxidizing essential </a:t>
            </a:r>
            <a:r>
              <a:rPr lang="en-US" sz="2400" dirty="0" err="1" smtClean="0"/>
              <a:t>methionine</a:t>
            </a:r>
            <a:r>
              <a:rPr lang="en-US" sz="2400" dirty="0" smtClean="0"/>
              <a:t> residues, decreasing the enzyme activity by a factor of 2000.</a:t>
            </a:r>
            <a:endParaRPr lang="en-US" sz="2400" dirty="0"/>
          </a:p>
        </p:txBody>
      </p:sp>
      <p:pic>
        <p:nvPicPr>
          <p:cNvPr id="4" name="Picture 2" descr="http://drugline.org/img/ail/673_67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3" y="4073420"/>
            <a:ext cx="4283968" cy="278458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extracellular matrix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polysaccharides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4431983"/>
          </a:xfrm>
        </p:spPr>
        <p:txBody>
          <a:bodyPr/>
          <a:lstStyle/>
          <a:p>
            <a:r>
              <a:rPr lang="en-US" sz="2400" dirty="0" smtClean="0"/>
              <a:t>Glycosaminoglycans (GAGs): Polysaccharides of repeated </a:t>
            </a:r>
            <a:r>
              <a:rPr lang="en-US" sz="2400" dirty="0" err="1" smtClean="0"/>
              <a:t>disaccarides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One is either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acetylglucosamine</a:t>
            </a:r>
            <a:r>
              <a:rPr lang="en-US" sz="2400" dirty="0" smtClean="0"/>
              <a:t> or </a:t>
            </a:r>
            <a:r>
              <a:rPr lang="en-US" sz="2400" i="1" dirty="0" smtClean="0"/>
              <a:t>N</a:t>
            </a:r>
            <a:r>
              <a:rPr lang="en-US" sz="2400" dirty="0" smtClean="0"/>
              <a:t>-</a:t>
            </a:r>
            <a:r>
              <a:rPr lang="en-US" sz="2400" dirty="0" err="1" smtClean="0"/>
              <a:t>acetylgalactosamine</a:t>
            </a:r>
            <a:endParaRPr lang="en-US" sz="2400" dirty="0" smtClean="0"/>
          </a:p>
          <a:p>
            <a:pPr lvl="1"/>
            <a:r>
              <a:rPr lang="en-US" sz="2400" dirty="0" smtClean="0"/>
              <a:t>The other is usually acidic (either </a:t>
            </a:r>
            <a:r>
              <a:rPr lang="en-US" sz="2400" dirty="0" err="1" smtClean="0"/>
              <a:t>glucuronic</a:t>
            </a:r>
            <a:r>
              <a:rPr lang="en-US" sz="2400" dirty="0" smtClean="0"/>
              <a:t> acid or </a:t>
            </a:r>
            <a:r>
              <a:rPr lang="en-US" sz="2400" dirty="0" err="1" smtClean="0"/>
              <a:t>iduronic</a:t>
            </a:r>
            <a:r>
              <a:rPr lang="en-US" sz="2400" dirty="0" smtClean="0"/>
              <a:t> acid)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highly negatively charged</a:t>
            </a:r>
          </a:p>
          <a:p>
            <a:pPr lvl="1"/>
            <a:r>
              <a:rPr lang="en-US" sz="2400" dirty="0" smtClean="0"/>
              <a:t>Modified by a sulfate groups. </a:t>
            </a:r>
          </a:p>
          <a:p>
            <a:pPr lvl="1"/>
            <a:r>
              <a:rPr lang="en-US" sz="2400" dirty="0" smtClean="0"/>
              <a:t>Exist as </a:t>
            </a:r>
            <a:r>
              <a:rPr lang="en-US" sz="2400" dirty="0" err="1" smtClean="0"/>
              <a:t>proteoglycans</a:t>
            </a:r>
            <a:endParaRPr lang="en-US" sz="2400" dirty="0" smtClean="0"/>
          </a:p>
          <a:p>
            <a:pPr lvl="2"/>
            <a:r>
              <a:rPr lang="en-US" dirty="0" smtClean="0"/>
              <a:t>Some are cell surface proteins with either </a:t>
            </a:r>
            <a:r>
              <a:rPr lang="en-US" dirty="0" err="1" smtClean="0"/>
              <a:t>transmembrane</a:t>
            </a:r>
            <a:r>
              <a:rPr lang="en-US" dirty="0" smtClean="0"/>
              <a:t> domains (</a:t>
            </a:r>
            <a:r>
              <a:rPr lang="en-US" dirty="0" err="1" smtClean="0"/>
              <a:t>syndecans</a:t>
            </a:r>
            <a:r>
              <a:rPr lang="en-US" dirty="0" smtClean="0"/>
              <a:t>) or GPI anchors (</a:t>
            </a:r>
            <a:r>
              <a:rPr lang="en-US" dirty="0" err="1" smtClean="0"/>
              <a:t>glycipans</a:t>
            </a:r>
            <a:r>
              <a:rPr lang="en-US" dirty="0" smtClean="0"/>
              <a:t>) interacting with integrins.</a:t>
            </a:r>
          </a:p>
          <a:p>
            <a:pPr lvl="1"/>
            <a:r>
              <a:rPr lang="en-US" sz="2400" dirty="0" err="1" smtClean="0"/>
              <a:t>Hyaluronan</a:t>
            </a:r>
            <a:r>
              <a:rPr lang="en-US" sz="2400" dirty="0" smtClean="0"/>
              <a:t>: no sulfate, not a </a:t>
            </a:r>
            <a:r>
              <a:rPr lang="en-US" sz="2400" dirty="0" err="1" smtClean="0"/>
              <a:t>proteoglycan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www.scienceopen.com/document_file/e7c912e1-5c9b-4fa0-9745-f93228037bb4/PubMedCentral/image/cam-7-56-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60" y="3517900"/>
            <a:ext cx="4376790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Perlecan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111347"/>
          </a:xfrm>
        </p:spPr>
        <p:txBody>
          <a:bodyPr/>
          <a:lstStyle/>
          <a:p>
            <a:r>
              <a:rPr lang="en-US" dirty="0" smtClean="0"/>
              <a:t>Proteoglycans bind to matrix proteins forming gel-like networks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perlecan</a:t>
            </a:r>
            <a:endParaRPr lang="en-US" dirty="0" smtClean="0"/>
          </a:p>
          <a:p>
            <a:pPr lvl="1"/>
            <a:r>
              <a:rPr lang="en-US" dirty="0" err="1" smtClean="0"/>
              <a:t>Heparan</a:t>
            </a:r>
            <a:r>
              <a:rPr lang="en-US" dirty="0" smtClean="0"/>
              <a:t> </a:t>
            </a:r>
            <a:r>
              <a:rPr lang="en-US" dirty="0" err="1" smtClean="0"/>
              <a:t>sulfatee</a:t>
            </a:r>
            <a:r>
              <a:rPr lang="en-US" dirty="0" smtClean="0"/>
              <a:t> </a:t>
            </a:r>
            <a:r>
              <a:rPr lang="en-US" dirty="0" err="1" smtClean="0"/>
              <a:t>proteoglycan</a:t>
            </a:r>
            <a:r>
              <a:rPr lang="en-US" dirty="0" smtClean="0"/>
              <a:t> + collagen and </a:t>
            </a:r>
            <a:r>
              <a:rPr lang="en-US" dirty="0" err="1" smtClean="0"/>
              <a:t>laminin</a:t>
            </a:r>
            <a:r>
              <a:rPr lang="en-US" dirty="0" smtClean="0"/>
              <a:t> in basal </a:t>
            </a:r>
            <a:r>
              <a:rPr lang="en-US" dirty="0" err="1" smtClean="0"/>
              <a:t>laminae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362700" y="4648930"/>
            <a:ext cx="495738" cy="41837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auto">
          <a:xfrm>
            <a:off x="2955014" y="4224136"/>
            <a:ext cx="969286" cy="233563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1650" y="4417702"/>
            <a:ext cx="455449" cy="268598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36882" y="6131180"/>
            <a:ext cx="525518" cy="256920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55194" y="5026280"/>
            <a:ext cx="516906" cy="218820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Aggregan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343128" cy="4438138"/>
          </a:xfrm>
        </p:spPr>
        <p:txBody>
          <a:bodyPr/>
          <a:lstStyle/>
          <a:p>
            <a:r>
              <a:rPr lang="en-US" dirty="0" smtClean="0"/>
              <a:t>A large </a:t>
            </a:r>
            <a:r>
              <a:rPr lang="en-US" dirty="0" err="1" smtClean="0"/>
              <a:t>proteoglycan</a:t>
            </a:r>
            <a:r>
              <a:rPr lang="en-US" dirty="0" smtClean="0"/>
              <a:t> consisting of more than 100 </a:t>
            </a:r>
            <a:r>
              <a:rPr lang="en-US" dirty="0" err="1" smtClean="0"/>
              <a:t>chondroitin</a:t>
            </a:r>
            <a:r>
              <a:rPr lang="en-US" dirty="0" smtClean="0"/>
              <a:t> sulfate chains joined to a core protein. </a:t>
            </a:r>
          </a:p>
          <a:p>
            <a:r>
              <a:rPr lang="en-US" dirty="0" smtClean="0"/>
              <a:t>Multiple </a:t>
            </a:r>
            <a:r>
              <a:rPr lang="en-US" dirty="0" err="1" smtClean="0"/>
              <a:t>aggrecan</a:t>
            </a:r>
            <a:r>
              <a:rPr lang="en-US" dirty="0" smtClean="0"/>
              <a:t> molecules bind to long chains of </a:t>
            </a:r>
            <a:r>
              <a:rPr lang="en-US" dirty="0" err="1" smtClean="0"/>
              <a:t>hyaluronan</a:t>
            </a:r>
            <a:r>
              <a:rPr lang="en-US" dirty="0" smtClean="0"/>
              <a:t> that become trapped in the collagen network, forming large complexes in the ECM of cartilage.</a:t>
            </a:r>
          </a:p>
          <a:p>
            <a:endParaRPr lang="en-US" dirty="0"/>
          </a:p>
        </p:txBody>
      </p:sp>
      <p:pic>
        <p:nvPicPr>
          <p:cNvPr id="6" name="Picture 2" descr="Figure 12.57. Complexes of aggrecan and hyalurona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12776"/>
            <a:ext cx="2849930" cy="47967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adhesion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949047"/>
          </a:xfrm>
        </p:spPr>
        <p:txBody>
          <a:bodyPr/>
          <a:lstStyle/>
          <a:p>
            <a:r>
              <a:rPr lang="en-US" sz="2400" dirty="0" smtClean="0"/>
              <a:t>They link matrix proteins with one another and to the surfaces of cells. </a:t>
            </a:r>
          </a:p>
          <a:p>
            <a:r>
              <a:rPr lang="en-US" sz="2400" dirty="0" err="1" smtClean="0"/>
              <a:t>Fibronectin</a:t>
            </a:r>
            <a:r>
              <a:rPr lang="en-US" sz="2400" dirty="0" smtClean="0"/>
              <a:t>: the principal adhesion protein of connective tissues. 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dimeric</a:t>
            </a:r>
            <a:r>
              <a:rPr lang="en-US" dirty="0" smtClean="0"/>
              <a:t> glycoprotein that is </a:t>
            </a:r>
            <a:r>
              <a:rPr lang="en-US" dirty="0" err="1" smtClean="0"/>
              <a:t>crosslinked</a:t>
            </a:r>
            <a:r>
              <a:rPr lang="en-US" dirty="0" smtClean="0"/>
              <a:t> into fibrils by disulfide bonds. </a:t>
            </a:r>
          </a:p>
          <a:p>
            <a:pPr lvl="1"/>
            <a:r>
              <a:rPr lang="en-US" dirty="0" smtClean="0"/>
              <a:t>Binds to collagen and GAGs</a:t>
            </a:r>
          </a:p>
          <a:p>
            <a:pPr lvl="1"/>
            <a:r>
              <a:rPr lang="en-US" dirty="0" smtClean="0"/>
              <a:t>Binds to cell surface proteins like integrins linking cells to the ECM</a:t>
            </a:r>
            <a:endParaRPr lang="en-US" dirty="0"/>
          </a:p>
        </p:txBody>
      </p:sp>
      <p:pic>
        <p:nvPicPr>
          <p:cNvPr id="6" name="Picture 2" descr="Figure 12.58. Structure of fibronecti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165" y="1412776"/>
            <a:ext cx="4065603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Laminin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462353"/>
            <a:ext cx="8204200" cy="4210383"/>
          </a:xfrm>
        </p:spPr>
        <p:txBody>
          <a:bodyPr/>
          <a:lstStyle/>
          <a:p>
            <a:r>
              <a:rPr lang="en-US" sz="2400" dirty="0" smtClean="0"/>
              <a:t>Found in basal </a:t>
            </a:r>
            <a:r>
              <a:rPr lang="en-US" sz="2400" dirty="0" err="1" smtClean="0"/>
              <a:t>laminae</a:t>
            </a:r>
            <a:endParaRPr lang="en-US" sz="2400" dirty="0" smtClean="0"/>
          </a:p>
          <a:p>
            <a:r>
              <a:rPr lang="en-US" sz="2400" dirty="0" smtClean="0"/>
              <a:t>T-shaped </a:t>
            </a:r>
            <a:r>
              <a:rPr lang="en-US" sz="2400" dirty="0" err="1" smtClean="0"/>
              <a:t>heterodimers</a:t>
            </a:r>
            <a:r>
              <a:rPr lang="en-US" sz="2400" dirty="0" smtClean="0"/>
              <a:t> with binding sites for cell surface receptors, type IV collagen, and </a:t>
            </a:r>
            <a:r>
              <a:rPr lang="en-US" sz="2400" dirty="0" err="1" smtClean="0"/>
              <a:t>perlecan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laminins</a:t>
            </a:r>
            <a:r>
              <a:rPr lang="en-US" sz="2400" dirty="0" smtClean="0"/>
              <a:t> are tightly associated with another adhesion protein, called </a:t>
            </a:r>
            <a:r>
              <a:rPr lang="en-US" sz="2400" dirty="0" err="1" smtClean="0"/>
              <a:t>nidogen</a:t>
            </a:r>
            <a:r>
              <a:rPr lang="en-US" sz="2400" dirty="0" smtClean="0"/>
              <a:t>, which also binds to type IV collagen, all of which form </a:t>
            </a:r>
            <a:r>
              <a:rPr lang="en-US" sz="2400" dirty="0" err="1" smtClean="0"/>
              <a:t>crosslinked</a:t>
            </a:r>
            <a:r>
              <a:rPr lang="en-US" sz="2400" dirty="0" smtClean="0"/>
              <a:t> networks in the basal lamina. </a:t>
            </a:r>
            <a:endParaRPr lang="en-US" sz="2400" dirty="0"/>
          </a:p>
        </p:txBody>
      </p:sp>
      <p:pic>
        <p:nvPicPr>
          <p:cNvPr id="6" name="Picture 2" descr="Figure 12.59. Structure of laminin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613" y="3606800"/>
            <a:ext cx="1919087" cy="3086100"/>
          </a:xfrm>
          <a:prstGeom prst="rect">
            <a:avLst/>
          </a:prstGeom>
          <a:noFill/>
        </p:spPr>
      </p:pic>
      <p:pic>
        <p:nvPicPr>
          <p:cNvPr id="7" name="Picture 2" descr="https://www.scienceopen.com/document_file/e7c912e1-5c9b-4fa0-9745-f93228037bb4/PubMedCentral/image/cam-7-56-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60" y="3581400"/>
            <a:ext cx="4376790" cy="304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2383514" y="4287636"/>
            <a:ext cx="969286" cy="233563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10150" y="4481202"/>
            <a:ext cx="455449" cy="268598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65382" y="6194680"/>
            <a:ext cx="525518" cy="256920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83694" y="5127880"/>
            <a:ext cx="516906" cy="218820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63194" y="5153280"/>
            <a:ext cx="516906" cy="218820"/>
          </a:xfrm>
          <a:prstGeom prst="rect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/>
          <a:lstStyle/>
          <a:p>
            <a:r>
              <a:rPr lang="en-US" dirty="0" smtClean="0"/>
              <a:t>Cell-matrix interactions</a:t>
            </a:r>
            <a:br>
              <a:rPr lang="en-US" dirty="0" smtClean="0"/>
            </a:br>
            <a:r>
              <a:rPr lang="en-US" dirty="0" smtClean="0"/>
              <a:t>Role of integrins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461000" cy="2142125"/>
          </a:xfrm>
        </p:spPr>
        <p:txBody>
          <a:bodyPr/>
          <a:lstStyle/>
          <a:p>
            <a:r>
              <a:rPr lang="en-US" sz="2400" dirty="0" smtClean="0"/>
              <a:t>integrins are a family of transmembrane </a:t>
            </a:r>
            <a:r>
              <a:rPr lang="en-US" sz="2400" dirty="0" err="1" smtClean="0"/>
              <a:t>heterodimers</a:t>
            </a:r>
            <a:r>
              <a:rPr lang="en-US" sz="2400" dirty="0" smtClean="0"/>
              <a:t> (α and β)</a:t>
            </a:r>
          </a:p>
          <a:p>
            <a:r>
              <a:rPr lang="en-US" sz="2400" dirty="0" smtClean="0"/>
              <a:t>They bind to short sequences present in ECM proteins.</a:t>
            </a:r>
          </a:p>
          <a:p>
            <a:r>
              <a:rPr lang="en-US" sz="2400" dirty="0" smtClean="0"/>
              <a:t>They also anchor the cytoskeleton at focal adhesions and </a:t>
            </a:r>
            <a:r>
              <a:rPr lang="en-US" sz="2400" dirty="0" err="1" smtClean="0"/>
              <a:t>hemidesmosomes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2" descr="Figure 12.60. Structure of integrin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309688"/>
            <a:ext cx="2773329" cy="4808799"/>
          </a:xfrm>
          <a:prstGeom prst="rect">
            <a:avLst/>
          </a:prstGeom>
          <a:noFill/>
        </p:spPr>
      </p:pic>
      <p:pic>
        <p:nvPicPr>
          <p:cNvPr id="49156" name="Picture 4" descr="Figure 12.61. Junctions between cells and the extracellular matrix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075" y="3551237"/>
            <a:ext cx="4410075" cy="31718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Development of focal adhesion</a:t>
            </a:r>
            <a:endParaRPr lang="en-US" dirty="0"/>
          </a:p>
        </p:txBody>
      </p:sp>
      <p:pic>
        <p:nvPicPr>
          <p:cNvPr id="8" name="Picture 2" descr="http://www.nature.com/nrm/journal/v11/n11/images/nrm2996-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703"/>
          <a:stretch>
            <a:fillRect/>
          </a:stretch>
        </p:blipFill>
        <p:spPr bwMode="auto">
          <a:xfrm>
            <a:off x="545453" y="1409700"/>
            <a:ext cx="7992269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0700" y="4711700"/>
            <a:ext cx="8139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Activation of integrin and binding to ECM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Recruitment of additional integrins forming focal complex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</a:rPr>
              <a:t>Development of focal adhesion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Cell-cell interaction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3998"/>
          </a:xfrm>
        </p:spPr>
        <p:txBody>
          <a:bodyPr/>
          <a:lstStyle/>
          <a:p>
            <a:r>
              <a:rPr lang="en-US" dirty="0" smtClean="0"/>
              <a:t>Cell Adhesion Molecules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500" y="1412875"/>
          <a:ext cx="8153400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8500"/>
                <a:gridCol w="3225800"/>
                <a:gridCol w="2959100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/>
                        <a:t>Family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/>
                        <a:t>Ligands</a:t>
                      </a:r>
                      <a:r>
                        <a:rPr lang="en-US" sz="2400" dirty="0"/>
                        <a:t> recognized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/>
                        <a:t>Stable cell junctions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/>
                        <a:t>Selectins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Carbohydrates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2400" dirty="0"/>
                        <a:t>Integrins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/>
                        <a:t>Extracellular matrix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Focal adhesions and hemidesmosomes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fontAlgn="t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/>
                        <a:t>Members of </a:t>
                      </a:r>
                      <a:r>
                        <a:rPr lang="en-US" sz="2400" dirty="0" err="1"/>
                        <a:t>Ig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superfamily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Ig superfamily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/>
                        <a:t>Integrins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Homophilic interactions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Cadherins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/>
                        <a:t>Homophilic interactions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 err="1"/>
                        <a:t>Adherens</a:t>
                      </a:r>
                      <a:r>
                        <a:rPr lang="en-US" sz="2400" dirty="0"/>
                        <a:t> junctions and </a:t>
                      </a:r>
                      <a:r>
                        <a:rPr lang="en-US" sz="2400" dirty="0" err="1"/>
                        <a:t>desmosomes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Selectins</a:t>
            </a:r>
            <a:r>
              <a:rPr lang="en-US" dirty="0" smtClean="0"/>
              <a:t> in leukocyte-endothelial cell interaction</a:t>
            </a:r>
            <a:endParaRPr lang="en-US" dirty="0"/>
          </a:p>
        </p:txBody>
      </p:sp>
      <p:pic>
        <p:nvPicPr>
          <p:cNvPr id="8" name="Picture 4" descr="http://www.mun.ca/biology/desmid/brian/BIOL2060/BIOL2060-17/17_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306" y="1577975"/>
            <a:ext cx="6743894" cy="46225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4638193"/>
          </a:xfrm>
        </p:spPr>
        <p:txBody>
          <a:bodyPr/>
          <a:lstStyle/>
          <a:p>
            <a:r>
              <a:rPr lang="en-US" dirty="0" smtClean="0"/>
              <a:t>The extracellular matrix fills the spaces between cells and binds cells and tissues together.  Types:</a:t>
            </a:r>
          </a:p>
          <a:p>
            <a:pPr marL="2327275" lvl="1" indent="-358775"/>
            <a:r>
              <a:rPr lang="en-US" dirty="0" smtClean="0"/>
              <a:t>Basal </a:t>
            </a:r>
            <a:r>
              <a:rPr lang="en-US" dirty="0" err="1" smtClean="0"/>
              <a:t>laminae</a:t>
            </a:r>
            <a:r>
              <a:rPr lang="en-US" dirty="0" smtClean="0"/>
              <a:t>: thin, </a:t>
            </a:r>
            <a:r>
              <a:rPr lang="en-US" dirty="0" err="1" smtClean="0"/>
              <a:t>sheetlike</a:t>
            </a:r>
            <a:r>
              <a:rPr lang="en-US" dirty="0" smtClean="0"/>
              <a:t>, structure upon which layers of epithelial cells rest</a:t>
            </a:r>
          </a:p>
          <a:p>
            <a:pPr marL="2327275" lvl="2" indent="-358775"/>
            <a:r>
              <a:rPr lang="en-US" dirty="0" smtClean="0"/>
              <a:t> it supporting sheets of epithelial cells</a:t>
            </a:r>
          </a:p>
          <a:p>
            <a:pPr marL="2327275" lvl="2" indent="-358775"/>
            <a:r>
              <a:rPr lang="en-US" dirty="0" smtClean="0"/>
              <a:t>It surrounds muscle cells, adipose cells, and peripheral nerves. </a:t>
            </a:r>
          </a:p>
          <a:p>
            <a:pPr marL="2327275" lvl="1" indent="-358775"/>
            <a:r>
              <a:rPr lang="en-US" dirty="0" smtClean="0"/>
              <a:t>Connective tissues</a:t>
            </a:r>
          </a:p>
          <a:p>
            <a:pPr marL="2327275" lvl="2" indent="-358775"/>
            <a:r>
              <a:rPr lang="en-US" dirty="0" smtClean="0"/>
              <a:t>Loose network of proteins and carbohydrates underneath epithelial cell layers where fibroblasts are distributed. </a:t>
            </a:r>
          </a:p>
          <a:p>
            <a:pPr marL="2327275" lvl="2" indent="-358775"/>
            <a:r>
              <a:rPr lang="en-US" dirty="0" smtClean="0"/>
              <a:t>Others: bone, tendon, and cartilage.</a:t>
            </a:r>
            <a:endParaRPr lang="en-US" dirty="0"/>
          </a:p>
        </p:txBody>
      </p:sp>
      <p:pic>
        <p:nvPicPr>
          <p:cNvPr id="39938" name="Picture 2" descr="http://www.mun.ca/biology/desmid/brian/BIOL2060/BIOL2060-17/17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2431030" cy="35608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26298"/>
          </a:xfrm>
        </p:spPr>
        <p:txBody>
          <a:bodyPr/>
          <a:lstStyle/>
          <a:p>
            <a:r>
              <a:rPr lang="en-US" sz="3800" dirty="0" err="1" smtClean="0"/>
              <a:t>Homophilic</a:t>
            </a:r>
            <a:r>
              <a:rPr lang="en-US" sz="3800" dirty="0" smtClean="0"/>
              <a:t> vs. </a:t>
            </a:r>
            <a:r>
              <a:rPr lang="en-US" sz="3800" dirty="0" err="1" smtClean="0"/>
              <a:t>heterophilic</a:t>
            </a:r>
            <a:r>
              <a:rPr lang="en-US" sz="3800" dirty="0" smtClean="0"/>
              <a:t> interaction</a:t>
            </a:r>
            <a:endParaRPr lang="en-US" sz="3800" dirty="0"/>
          </a:p>
        </p:txBody>
      </p:sp>
      <p:pic>
        <p:nvPicPr>
          <p:cNvPr id="7" name="Picture 2" descr="http://www.erin.utoronto.ca/%7Ew3bio315/picts/lectures/lecture5/CellAdhesionType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00" y="1108075"/>
            <a:ext cx="6801287" cy="50379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Cadherins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318000" cy="3896451"/>
          </a:xfrm>
        </p:spPr>
        <p:txBody>
          <a:bodyPr/>
          <a:lstStyle/>
          <a:p>
            <a:r>
              <a:rPr lang="en-US" sz="2400" dirty="0" smtClean="0"/>
              <a:t>Selective adhesion between embryonic cells and formation of stable junctions between cells in tissues.</a:t>
            </a:r>
          </a:p>
          <a:p>
            <a:pPr lvl="1"/>
            <a:r>
              <a:rPr lang="en-US" sz="2400" dirty="0" smtClean="0"/>
              <a:t>Classic </a:t>
            </a:r>
            <a:r>
              <a:rPr lang="en-US" sz="2400" dirty="0" err="1" smtClean="0"/>
              <a:t>cadherins</a:t>
            </a:r>
            <a:endParaRPr lang="en-US" sz="2400" dirty="0" smtClean="0"/>
          </a:p>
          <a:p>
            <a:pPr lvl="2"/>
            <a:r>
              <a:rPr lang="en-US" sz="2000" dirty="0" smtClean="0"/>
              <a:t>E-</a:t>
            </a:r>
            <a:r>
              <a:rPr lang="en-US" sz="2000" dirty="0" err="1" smtClean="0"/>
              <a:t>cadherin</a:t>
            </a:r>
            <a:r>
              <a:rPr lang="en-US" sz="2000" dirty="0" smtClean="0"/>
              <a:t>: epithelial cells</a:t>
            </a:r>
          </a:p>
          <a:p>
            <a:pPr lvl="2"/>
            <a:r>
              <a:rPr lang="en-US" sz="2000" dirty="0" smtClean="0"/>
              <a:t>N-</a:t>
            </a:r>
            <a:r>
              <a:rPr lang="en-US" sz="2000" dirty="0" err="1" smtClean="0"/>
              <a:t>cadherin</a:t>
            </a:r>
            <a:r>
              <a:rPr lang="en-US" sz="2000" dirty="0" smtClean="0"/>
              <a:t>: neural cells</a:t>
            </a:r>
          </a:p>
          <a:p>
            <a:pPr lvl="2"/>
            <a:r>
              <a:rPr lang="en-US" sz="2000" dirty="0" smtClean="0"/>
              <a:t>P-</a:t>
            </a:r>
            <a:r>
              <a:rPr lang="en-US" sz="2000" dirty="0" err="1" smtClean="0"/>
              <a:t>cadherin</a:t>
            </a:r>
            <a:r>
              <a:rPr lang="en-US" sz="2000" dirty="0" smtClean="0"/>
              <a:t>: placental cells</a:t>
            </a:r>
          </a:p>
          <a:p>
            <a:pPr lvl="1"/>
            <a:r>
              <a:rPr lang="en-US" dirty="0" err="1" smtClean="0"/>
              <a:t>Desmosomal</a:t>
            </a:r>
            <a:r>
              <a:rPr lang="en-US" dirty="0" smtClean="0"/>
              <a:t> </a:t>
            </a:r>
            <a:r>
              <a:rPr lang="en-US" dirty="0" err="1" smtClean="0"/>
              <a:t>cadherins</a:t>
            </a:r>
            <a:endParaRPr lang="en-US" dirty="0" smtClean="0"/>
          </a:p>
          <a:p>
            <a:pPr lvl="1"/>
            <a:r>
              <a:rPr lang="en-US" sz="2400" dirty="0" smtClean="0"/>
              <a:t>7-Transmembrane </a:t>
            </a:r>
            <a:r>
              <a:rPr lang="en-US" sz="2400" dirty="0" err="1" smtClean="0"/>
              <a:t>cadherins</a:t>
            </a:r>
            <a:endParaRPr lang="en-US" sz="2400" dirty="0"/>
          </a:p>
        </p:txBody>
      </p:sp>
      <p:pic>
        <p:nvPicPr>
          <p:cNvPr id="6" name="Picture 2" descr="http://php.med.unsw.edu.au/cellbiology/images/4/4a/Cadherin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721" y="1474788"/>
            <a:ext cx="3914542" cy="37449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Adherens</a:t>
            </a:r>
            <a:r>
              <a:rPr lang="en-US" dirty="0" smtClean="0"/>
              <a:t> junctions</a:t>
            </a:r>
            <a:endParaRPr lang="en-US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70" y="1412874"/>
            <a:ext cx="770103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Desmosomes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2" descr="http://www.ganfyd.org/images/archive/1/12/20090413014032%21Desmosom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605" y="1120774"/>
            <a:ext cx="5482395" cy="4886247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5308600" y="939800"/>
            <a:ext cx="1651000" cy="1016000"/>
          </a:xfrm>
          <a:prstGeom prst="ellipse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7700" y="1409700"/>
            <a:ext cx="214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Desmosomal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cadherins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386" y="2279134"/>
            <a:ext cx="2421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heterophilic</a:t>
            </a:r>
            <a:r>
              <a:rPr lang="en-US" b="1" dirty="0" smtClean="0">
                <a:solidFill>
                  <a:srgbClr val="C00000"/>
                </a:solidFill>
              </a:rPr>
              <a:t> interaction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junctions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2476500"/>
            <a:ext cx="4114800" cy="3622530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Functions:</a:t>
            </a:r>
          </a:p>
          <a:p>
            <a:r>
              <a:rPr lang="en-US" sz="2200" dirty="0" smtClean="0"/>
              <a:t>Separation of the two sides of cells</a:t>
            </a:r>
          </a:p>
          <a:p>
            <a:pPr lvl="1"/>
            <a:r>
              <a:rPr lang="en-US" sz="2200" dirty="0" smtClean="0"/>
              <a:t>Example: lumen of the intestine from the underlying connective tissue</a:t>
            </a:r>
          </a:p>
          <a:p>
            <a:r>
              <a:rPr lang="en-US" sz="2200" dirty="0" smtClean="0"/>
              <a:t>Block free passage of molecules (including ions) between the cells of epithelial sheets.</a:t>
            </a:r>
          </a:p>
          <a:p>
            <a:r>
              <a:rPr lang="en-US" sz="2200" dirty="0" smtClean="0"/>
              <a:t>Separation of the apical and </a:t>
            </a:r>
            <a:r>
              <a:rPr lang="en-US" sz="2200" dirty="0" err="1" smtClean="0"/>
              <a:t>basolateral</a:t>
            </a:r>
            <a:r>
              <a:rPr lang="en-US" sz="2200" dirty="0" smtClean="0"/>
              <a:t> domains.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406400" y="744835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They are usually associated with </a:t>
            </a:r>
            <a:r>
              <a:rPr lang="en-US" sz="2400" b="1" dirty="0" err="1" smtClean="0">
                <a:solidFill>
                  <a:srgbClr val="C00000"/>
                </a:solidFill>
              </a:rPr>
              <a:t>adherens</a:t>
            </a:r>
            <a:r>
              <a:rPr lang="en-US" sz="2400" b="1" dirty="0" smtClean="0">
                <a:solidFill>
                  <a:srgbClr val="C00000"/>
                </a:solidFill>
              </a:rPr>
              <a:t> junctions and </a:t>
            </a:r>
            <a:r>
              <a:rPr lang="en-US" sz="2400" b="1" dirty="0" err="1" smtClean="0">
                <a:solidFill>
                  <a:srgbClr val="C00000"/>
                </a:solidFill>
              </a:rPr>
              <a:t>desmosomes</a:t>
            </a:r>
            <a:r>
              <a:rPr lang="en-US" sz="2400" b="1" dirty="0" smtClean="0">
                <a:solidFill>
                  <a:srgbClr val="C00000"/>
                </a:solidFill>
              </a:rPr>
              <a:t> in a </a:t>
            </a:r>
            <a:r>
              <a:rPr lang="en-US" sz="2400" b="1" dirty="0" err="1" smtClean="0">
                <a:solidFill>
                  <a:srgbClr val="C00000"/>
                </a:solidFill>
              </a:rPr>
              <a:t>junctional</a:t>
            </a:r>
            <a:r>
              <a:rPr lang="en-US" sz="2400" b="1" dirty="0" smtClean="0">
                <a:solidFill>
                  <a:srgbClr val="C00000"/>
                </a:solidFill>
              </a:rPr>
              <a:t> complex</a:t>
            </a:r>
          </a:p>
        </p:txBody>
      </p:sp>
      <p:pic>
        <p:nvPicPr>
          <p:cNvPr id="11" name="Picture 6" descr="http://physiologyonline.physiology.org/content/nips/25/1/16/F1.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7745" b="37454"/>
          <a:stretch>
            <a:fillRect/>
          </a:stretch>
        </p:blipFill>
        <p:spPr bwMode="auto">
          <a:xfrm>
            <a:off x="4858245" y="1728788"/>
            <a:ext cx="4035356" cy="41640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98598"/>
          </a:xfrm>
        </p:spPr>
        <p:txBody>
          <a:bodyPr/>
          <a:lstStyle/>
          <a:p>
            <a:r>
              <a:rPr lang="en-US" sz="3600" dirty="0" smtClean="0"/>
              <a:t>Molecular composition of tight junctions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025900" cy="4395049"/>
          </a:xfrm>
        </p:spPr>
        <p:txBody>
          <a:bodyPr/>
          <a:lstStyle/>
          <a:p>
            <a:r>
              <a:rPr lang="en-US" sz="2400" dirty="0" smtClean="0"/>
              <a:t>a network of protein strands that continues around the entire circumference of the cell</a:t>
            </a:r>
          </a:p>
          <a:p>
            <a:r>
              <a:rPr lang="en-US" sz="2400" dirty="0" smtClean="0"/>
              <a:t>Each strand in these networks is composed of transmembrane proteins (</a:t>
            </a:r>
            <a:r>
              <a:rPr lang="en-US" sz="2400" dirty="0" err="1" smtClean="0"/>
              <a:t>claudins</a:t>
            </a:r>
            <a:r>
              <a:rPr lang="en-US" sz="2400" dirty="0" smtClean="0"/>
              <a:t>,  </a:t>
            </a:r>
            <a:r>
              <a:rPr lang="en-US" sz="2400" dirty="0" err="1" smtClean="0"/>
              <a:t>occludin</a:t>
            </a:r>
            <a:r>
              <a:rPr lang="en-US" sz="2400" dirty="0" smtClean="0"/>
              <a:t>, and JAMs) that bind to similar proteins on adjacent cells, thereby sealing the space between their plasma membranes</a:t>
            </a:r>
            <a:endParaRPr lang="en-US" sz="2400" dirty="0"/>
          </a:p>
        </p:txBody>
      </p:sp>
      <p:pic>
        <p:nvPicPr>
          <p:cNvPr id="8" name="Picture 2" descr="Figure 12.65. Tight junction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430" y="1398588"/>
            <a:ext cx="4292111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junction proteins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662541"/>
          </a:xfrm>
        </p:spPr>
        <p:txBody>
          <a:bodyPr/>
          <a:lstStyle/>
          <a:p>
            <a:r>
              <a:rPr lang="en-US" dirty="0" smtClean="0"/>
              <a:t>The three proteins interact with similar proteins on adjacent cells.</a:t>
            </a:r>
          </a:p>
          <a:p>
            <a:r>
              <a:rPr lang="en-US" dirty="0" smtClean="0"/>
              <a:t>They also interact with the </a:t>
            </a:r>
            <a:r>
              <a:rPr lang="en-US" dirty="0" err="1" smtClean="0"/>
              <a:t>actin</a:t>
            </a:r>
            <a:r>
              <a:rPr lang="en-US" dirty="0" smtClean="0"/>
              <a:t> cytoskeleton via </a:t>
            </a:r>
            <a:r>
              <a:rPr lang="en-US" dirty="0" err="1" smtClean="0"/>
              <a:t>zonula</a:t>
            </a:r>
            <a:r>
              <a:rPr lang="en-US" dirty="0" smtClean="0"/>
              <a:t> </a:t>
            </a:r>
            <a:r>
              <a:rPr lang="en-US" dirty="0" err="1" smtClean="0"/>
              <a:t>occludens</a:t>
            </a:r>
            <a:r>
              <a:rPr lang="en-US" dirty="0" smtClean="0"/>
              <a:t> protein.</a:t>
            </a:r>
          </a:p>
          <a:p>
            <a:endParaRPr lang="en-US" dirty="0"/>
          </a:p>
        </p:txBody>
      </p:sp>
      <p:pic>
        <p:nvPicPr>
          <p:cNvPr id="12" name="Picture 4" descr="http://www.cellbiol.net/layout/imagesBook/groot/13.05%20JAM%20occl%20cla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9776"/>
          <a:stretch>
            <a:fillRect/>
          </a:stretch>
        </p:blipFill>
        <p:spPr bwMode="auto">
          <a:xfrm>
            <a:off x="4638910" y="1525588"/>
            <a:ext cx="4227016" cy="35417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961084"/>
          </a:xfrm>
        </p:spPr>
        <p:txBody>
          <a:bodyPr/>
          <a:lstStyle/>
          <a:p>
            <a:r>
              <a:rPr lang="en-US" sz="2600" dirty="0" smtClean="0"/>
              <a:t>They provide direct connections between the </a:t>
            </a:r>
            <a:r>
              <a:rPr lang="en-US" sz="2600" dirty="0" err="1" smtClean="0"/>
              <a:t>cytoplasms</a:t>
            </a:r>
            <a:r>
              <a:rPr lang="en-US" sz="2600" dirty="0" smtClean="0"/>
              <a:t> of adjacent cells as open channels allowing ions and small molecules including signaling molecules to diffuse freely between neighboring cells, but preventing the passage of proteins and nucleic acids. </a:t>
            </a:r>
          </a:p>
        </p:txBody>
      </p:sp>
      <p:pic>
        <p:nvPicPr>
          <p:cNvPr id="6" name="Content Placeholder 5" descr="GapjncA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89500" y="1528763"/>
            <a:ext cx="3962400" cy="39398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ature.com/nrm/journal/v4/n4/images/nrm1072-f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8633" r="20498"/>
          <a:stretch>
            <a:fillRect/>
          </a:stretch>
        </p:blipFill>
        <p:spPr bwMode="auto">
          <a:xfrm>
            <a:off x="5813509" y="1384300"/>
            <a:ext cx="3139991" cy="444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498598"/>
          </a:xfrm>
        </p:spPr>
        <p:txBody>
          <a:bodyPr/>
          <a:lstStyle/>
          <a:p>
            <a:r>
              <a:rPr lang="en-US" sz="3600" dirty="0" smtClean="0"/>
              <a:t>Molecular composition of gap junctions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715000" cy="2733056"/>
          </a:xfrm>
        </p:spPr>
        <p:txBody>
          <a:bodyPr/>
          <a:lstStyle/>
          <a:p>
            <a:r>
              <a:rPr lang="en-US" sz="2400" dirty="0" smtClean="0"/>
              <a:t>They are made of transmembrane proteins called </a:t>
            </a:r>
            <a:r>
              <a:rPr lang="en-US" sz="2400" dirty="0" err="1" smtClean="0"/>
              <a:t>connexins</a:t>
            </a:r>
            <a:r>
              <a:rPr lang="en-US" sz="2400" dirty="0" smtClean="0"/>
              <a:t> where six of them assemble to form a </a:t>
            </a:r>
            <a:r>
              <a:rPr lang="en-US" sz="2400" dirty="0" err="1" smtClean="0"/>
              <a:t>connexon</a:t>
            </a:r>
            <a:r>
              <a:rPr lang="en-US" sz="2400" dirty="0" smtClean="0"/>
              <a:t> (a cylinder with an open aqueous pore in its center).</a:t>
            </a:r>
          </a:p>
          <a:p>
            <a:r>
              <a:rPr lang="en-US" sz="2400" dirty="0" err="1" smtClean="0"/>
              <a:t>Specilaized</a:t>
            </a:r>
            <a:r>
              <a:rPr lang="en-US" sz="2400" dirty="0" smtClean="0"/>
              <a:t> </a:t>
            </a:r>
            <a:r>
              <a:rPr lang="en-US" sz="2400" dirty="0" err="1" smtClean="0"/>
              <a:t>connexon</a:t>
            </a:r>
            <a:r>
              <a:rPr lang="en-US" sz="2400" dirty="0" smtClean="0"/>
              <a:t> = electrical synapse</a:t>
            </a:r>
            <a:endParaRPr lang="en-US" sz="2400" dirty="0"/>
          </a:p>
        </p:txBody>
      </p:sp>
      <p:pic>
        <p:nvPicPr>
          <p:cNvPr id="61444" name="Picture 4" descr="http://www.nature.com/nrn/journal/v15/n4/images_article/nrn3708-f3.jpg"/>
          <p:cNvPicPr>
            <a:picLocks noChangeAspect="1" noChangeArrowheads="1"/>
          </p:cNvPicPr>
          <p:nvPr/>
        </p:nvPicPr>
        <p:blipFill>
          <a:blip r:embed="rId3" cstate="print"/>
          <a:srcRect t="39902"/>
          <a:stretch>
            <a:fillRect/>
          </a:stretch>
        </p:blipFill>
        <p:spPr bwMode="auto">
          <a:xfrm>
            <a:off x="541024" y="3594100"/>
            <a:ext cx="5224776" cy="26689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junction diseases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585323"/>
          </a:xfrm>
        </p:spPr>
        <p:txBody>
          <a:bodyPr/>
          <a:lstStyle/>
          <a:p>
            <a:r>
              <a:rPr lang="en-US" dirty="0" smtClean="0"/>
              <a:t>Charcot-Marie-</a:t>
            </a:r>
            <a:r>
              <a:rPr lang="en-US" dirty="0" err="1" smtClean="0"/>
              <a:t>Toth</a:t>
            </a:r>
            <a:r>
              <a:rPr lang="en-US" dirty="0" smtClean="0"/>
              <a:t> disease (degeneration of peripheral </a:t>
            </a:r>
            <a:r>
              <a:rPr lang="en-US" dirty="0" err="1" smtClean="0"/>
              <a:t>myelinated</a:t>
            </a:r>
            <a:r>
              <a:rPr lang="en-US" dirty="0" smtClean="0"/>
              <a:t> nerves)</a:t>
            </a:r>
          </a:p>
          <a:p>
            <a:r>
              <a:rPr lang="en-US" dirty="0" smtClean="0"/>
              <a:t>Deafness: inability to rapidly exchange K+</a:t>
            </a:r>
          </a:p>
          <a:p>
            <a:r>
              <a:rPr lang="en-US" dirty="0" smtClean="0"/>
              <a:t>Cataracts: inability to obtain nutrients from the lens epithelial cells</a:t>
            </a:r>
          </a:p>
          <a:p>
            <a:r>
              <a:rPr lang="en-US" dirty="0" smtClean="0"/>
              <a:t>Skin disease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structural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4431983"/>
          </a:xfrm>
        </p:spPr>
        <p:txBody>
          <a:bodyPr/>
          <a:lstStyle/>
          <a:p>
            <a:r>
              <a:rPr lang="en-US" sz="2400" dirty="0" smtClean="0"/>
              <a:t>Tough fibrous proteins embedded in a gel-like polysaccharide ground substance.</a:t>
            </a:r>
          </a:p>
          <a:p>
            <a:r>
              <a:rPr lang="en-US" sz="2400" dirty="0" smtClean="0"/>
              <a:t>Adhesion proteins that link components of the matrix both to one another and to attached cells.</a:t>
            </a:r>
          </a:p>
          <a:p>
            <a:endParaRPr lang="en-US" sz="2400" dirty="0" smtClean="0"/>
          </a:p>
          <a:p>
            <a:r>
              <a:rPr lang="en-US" sz="2400" dirty="0" smtClean="0"/>
              <a:t>The of basal </a:t>
            </a:r>
            <a:r>
              <a:rPr lang="en-US" sz="2400" dirty="0" err="1" smtClean="0"/>
              <a:t>laminae</a:t>
            </a:r>
            <a:r>
              <a:rPr lang="en-US" sz="2400" dirty="0" smtClean="0"/>
              <a:t> is formed of matrix components that differ from those found in connective tissues.</a:t>
            </a:r>
          </a:p>
          <a:p>
            <a:r>
              <a:rPr lang="en-US" sz="2400" dirty="0" smtClean="0"/>
              <a:t>Tendons contain a high proportion of fibrous proteins</a:t>
            </a:r>
          </a:p>
          <a:p>
            <a:r>
              <a:rPr lang="en-US" sz="2400" dirty="0" smtClean="0"/>
              <a:t>Cartilage contains a high concentration of polysaccharides that form a firm compression-resistant gel. </a:t>
            </a:r>
          </a:p>
          <a:p>
            <a:r>
              <a:rPr lang="en-US" sz="2400" dirty="0" smtClean="0"/>
              <a:t>In bone, the extracellular matrix is hardened by deposition of calcium phosphate crystals. 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un.ca/biology/desmid/brian/BIOL2060/BIOL2060-17/17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67725" cy="35242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collagens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3767185"/>
          </a:xfrm>
        </p:spPr>
        <p:txBody>
          <a:bodyPr/>
          <a:lstStyle/>
          <a:p>
            <a:r>
              <a:rPr lang="en-US" sz="2400" dirty="0" smtClean="0"/>
              <a:t>The most abundant proteins in mammals (25% of the total protein mass).</a:t>
            </a:r>
          </a:p>
          <a:p>
            <a:r>
              <a:rPr lang="en-US" sz="2400" dirty="0" smtClean="0"/>
              <a:t>Long, stiff, triple-stranded helical structure made of three </a:t>
            </a:r>
            <a:r>
              <a:rPr lang="el-GR" sz="2400" dirty="0" smtClean="0"/>
              <a:t>α</a:t>
            </a:r>
            <a:r>
              <a:rPr lang="en-US" sz="2400" dirty="0" smtClean="0"/>
              <a:t> chains</a:t>
            </a:r>
          </a:p>
          <a:p>
            <a:r>
              <a:rPr lang="en-US" sz="2400" dirty="0" smtClean="0"/>
              <a:t>A basic unit of mature collagen is called </a:t>
            </a:r>
            <a:r>
              <a:rPr lang="en-US" sz="2400" dirty="0" err="1" smtClean="0"/>
              <a:t>tropocollagen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cs typeface="Arial" charset="0"/>
              </a:rPr>
              <a:t>Rich in </a:t>
            </a:r>
            <a:r>
              <a:rPr lang="en-US" sz="2400" dirty="0" err="1" smtClean="0">
                <a:cs typeface="Arial" charset="0"/>
              </a:rPr>
              <a:t>glycine</a:t>
            </a:r>
            <a:r>
              <a:rPr lang="en-US" sz="2400" dirty="0" smtClean="0">
                <a:cs typeface="Arial" charset="0"/>
              </a:rPr>
              <a:t> (33%), </a:t>
            </a:r>
            <a:r>
              <a:rPr lang="en-US" sz="2400" dirty="0" err="1" smtClean="0">
                <a:cs typeface="Arial" charset="0"/>
              </a:rPr>
              <a:t>proline</a:t>
            </a:r>
            <a:r>
              <a:rPr lang="en-US" sz="2400" dirty="0" smtClean="0">
                <a:cs typeface="Arial" charset="0"/>
              </a:rPr>
              <a:t> (13%), and </a:t>
            </a:r>
            <a:r>
              <a:rPr lang="en-US" sz="2400" dirty="0" err="1" smtClean="0">
                <a:cs typeface="Arial" charset="0"/>
              </a:rPr>
              <a:t>hydroxyproline</a:t>
            </a:r>
            <a:r>
              <a:rPr lang="en-US" sz="2400" dirty="0" smtClean="0">
                <a:cs typeface="Arial" charset="0"/>
              </a:rPr>
              <a:t> (9%)</a:t>
            </a:r>
          </a:p>
          <a:p>
            <a:r>
              <a:rPr lang="en-US" sz="2400" dirty="0" smtClean="0">
                <a:cs typeface="Arial" charset="0"/>
              </a:rPr>
              <a:t>Sequence is (pro-Gly-X) or (</a:t>
            </a:r>
            <a:r>
              <a:rPr lang="en-US" sz="2400" dirty="0" err="1" smtClean="0">
                <a:cs typeface="Arial" charset="0"/>
              </a:rPr>
              <a:t>hydroxypro</a:t>
            </a:r>
            <a:r>
              <a:rPr lang="en-US" sz="2400" dirty="0" smtClean="0">
                <a:cs typeface="Arial" charset="0"/>
              </a:rPr>
              <a:t>-Gly-X)</a:t>
            </a:r>
          </a:p>
          <a:p>
            <a:r>
              <a:rPr lang="en-US" sz="2400" dirty="0" smtClean="0">
                <a:cs typeface="Arial" charset="0"/>
              </a:rPr>
              <a:t>Contains </a:t>
            </a:r>
            <a:r>
              <a:rPr lang="en-US" sz="2400" dirty="0" err="1" smtClean="0">
                <a:cs typeface="Arial" charset="0"/>
              </a:rPr>
              <a:t>hydroxylysine</a:t>
            </a:r>
            <a:r>
              <a:rPr lang="en-US" sz="2400" dirty="0" smtClean="0">
                <a:cs typeface="Arial" charset="0"/>
              </a:rPr>
              <a:t> (attachment of polysaccharides)</a:t>
            </a:r>
          </a:p>
          <a:p>
            <a:r>
              <a:rPr lang="en-US" sz="2400" dirty="0" err="1" smtClean="0">
                <a:cs typeface="Arial" charset="0"/>
              </a:rPr>
              <a:t>Crosslinking</a:t>
            </a:r>
            <a:r>
              <a:rPr lang="en-US" sz="2400" dirty="0" smtClean="0">
                <a:cs typeface="Arial" charset="0"/>
              </a:rPr>
              <a:t> of chains via lysine and </a:t>
            </a:r>
            <a:r>
              <a:rPr lang="en-US" sz="2400" dirty="0" err="1" smtClean="0">
                <a:cs typeface="Arial" charset="0"/>
              </a:rPr>
              <a:t>aldolysine</a:t>
            </a:r>
            <a:r>
              <a:rPr lang="en-US" sz="2400" dirty="0" smtClean="0">
                <a:cs typeface="Arial" charset="0"/>
              </a:rPr>
              <a:t> via the action of </a:t>
            </a:r>
            <a:r>
              <a:rPr lang="en-US" sz="2400" dirty="0" err="1" smtClean="0">
                <a:cs typeface="Arial" charset="0"/>
              </a:rPr>
              <a:t>lysyl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oxidase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Types of collagens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13"/>
            <a:ext cx="8229600" cy="3450175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30 collagen genes that form &gt;20 different types of collagen that resist tissue stretching.</a:t>
            </a:r>
          </a:p>
          <a:p>
            <a:pPr eaLnBrk="1" hangingPunct="1"/>
            <a:r>
              <a:rPr lang="en-US" b="1" dirty="0" smtClean="0">
                <a:cs typeface="Arial" charset="0"/>
              </a:rPr>
              <a:t>Types:</a:t>
            </a:r>
          </a:p>
          <a:p>
            <a:pPr lvl="1"/>
            <a:r>
              <a:rPr lang="en-US" dirty="0" err="1" smtClean="0">
                <a:cs typeface="Arial" charset="0"/>
              </a:rPr>
              <a:t>Fibrillar</a:t>
            </a:r>
            <a:r>
              <a:rPr lang="en-US" dirty="0" smtClean="0">
                <a:cs typeface="Arial" charset="0"/>
              </a:rPr>
              <a:t> collagens</a:t>
            </a:r>
          </a:p>
          <a:p>
            <a:pPr lvl="1"/>
            <a:r>
              <a:rPr lang="en-US" b="1" dirty="0" smtClean="0">
                <a:cs typeface="Arial" charset="0"/>
              </a:rPr>
              <a:t>Fibril-associated collagens</a:t>
            </a:r>
          </a:p>
          <a:p>
            <a:pPr lvl="1"/>
            <a:r>
              <a:rPr lang="en-US" dirty="0" smtClean="0">
                <a:cs typeface="Arial" charset="0"/>
              </a:rPr>
              <a:t>Network-forming collagens</a:t>
            </a:r>
          </a:p>
          <a:p>
            <a:pPr lvl="1"/>
            <a:r>
              <a:rPr lang="en-US" dirty="0" smtClean="0">
                <a:cs typeface="Arial" charset="0"/>
              </a:rPr>
              <a:t>Anchoring fibrils</a:t>
            </a:r>
          </a:p>
          <a:p>
            <a:pPr lvl="1"/>
            <a:r>
              <a:rPr lang="en-US" b="1" dirty="0" err="1" smtClean="0">
                <a:cs typeface="Arial" charset="0"/>
              </a:rPr>
              <a:t>Transmembrane</a:t>
            </a:r>
            <a:r>
              <a:rPr lang="en-US" b="1" dirty="0" smtClean="0">
                <a:cs typeface="Arial" charset="0"/>
              </a:rPr>
              <a:t> collagens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fibrillar</a:t>
            </a:r>
            <a:r>
              <a:rPr lang="en-US" dirty="0" smtClean="0"/>
              <a:t> collagens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4521238"/>
          </a:xfrm>
        </p:spPr>
        <p:txBody>
          <a:bodyPr/>
          <a:lstStyle/>
          <a:p>
            <a:r>
              <a:rPr lang="en-US" sz="2600" dirty="0" smtClean="0"/>
              <a:t>Type I: most connective tissues (</a:t>
            </a:r>
            <a:r>
              <a:rPr lang="en-US" sz="2600" dirty="0" smtClean="0">
                <a:cs typeface="Arial" charset="0"/>
              </a:rPr>
              <a:t>Long, aligned in parallel to each other, and rigid (fit to be in bone structure)</a:t>
            </a:r>
            <a:endParaRPr lang="en-US" sz="2600" dirty="0" smtClean="0"/>
          </a:p>
          <a:p>
            <a:r>
              <a:rPr lang="en-US" sz="2600" dirty="0" smtClean="0"/>
              <a:t>Type II: cartilage and vitreous humor</a:t>
            </a:r>
          </a:p>
          <a:p>
            <a:pPr lvl="1"/>
            <a:r>
              <a:rPr lang="en-US" dirty="0" smtClean="0">
                <a:cs typeface="Arial" charset="0"/>
              </a:rPr>
              <a:t>smaller in diameter than type I and oriented randomly in the viscous </a:t>
            </a:r>
            <a:r>
              <a:rPr lang="en-US" dirty="0" err="1" smtClean="0">
                <a:cs typeface="Arial" charset="0"/>
              </a:rPr>
              <a:t>proteoglycan</a:t>
            </a:r>
            <a:r>
              <a:rPr lang="en-US" dirty="0" smtClean="0">
                <a:cs typeface="Arial" charset="0"/>
              </a:rPr>
              <a:t> matrix</a:t>
            </a:r>
          </a:p>
          <a:p>
            <a:pPr lvl="1"/>
            <a:r>
              <a:rPr lang="en-US" dirty="0" smtClean="0">
                <a:cs typeface="Arial" charset="0"/>
              </a:rPr>
              <a:t>rigid macromolecules, but compressible (to resist large deformations in shape and absorb shocks)</a:t>
            </a:r>
          </a:p>
          <a:p>
            <a:r>
              <a:rPr lang="en-US" sz="2600" dirty="0" smtClean="0"/>
              <a:t>Type III: extensible tissues (skin and lung)</a:t>
            </a:r>
          </a:p>
          <a:p>
            <a:r>
              <a:rPr lang="en-US" sz="2600" dirty="0" smtClean="0"/>
              <a:t>Type XI: cartilage</a:t>
            </a:r>
          </a:p>
          <a:p>
            <a:r>
              <a:rPr lang="en-US" sz="2600" dirty="0" smtClean="0"/>
              <a:t>Type XXIV: bone and cornea</a:t>
            </a:r>
          </a:p>
          <a:p>
            <a:r>
              <a:rPr lang="en-US" sz="2600" dirty="0" smtClean="0"/>
              <a:t>Type XXVII: eye, ear, and lung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MBG 2014-2015</Template>
  <TotalTime>1109</TotalTime>
  <Words>1959</Words>
  <Application>Microsoft Office PowerPoint</Application>
  <PresentationFormat>On-screen Show (4:3)</PresentationFormat>
  <Paragraphs>222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Courier New</vt:lpstr>
      <vt:lpstr>Symbol</vt:lpstr>
      <vt:lpstr>Tahoma</vt:lpstr>
      <vt:lpstr>Trebuchet MS</vt:lpstr>
      <vt:lpstr>Wingdings</vt:lpstr>
      <vt:lpstr>Green template 1</vt:lpstr>
      <vt:lpstr>White with Courier font for code slides</vt:lpstr>
      <vt:lpstr>PowerPoint Presentation</vt:lpstr>
      <vt:lpstr>Lecture 8: the extracellular matrix and cell-cell interaction</vt:lpstr>
      <vt:lpstr>PowerPoint Presentation</vt:lpstr>
      <vt:lpstr>What is it?</vt:lpstr>
      <vt:lpstr>Matrix structural proteins</vt:lpstr>
      <vt:lpstr>PowerPoint Presentation</vt:lpstr>
      <vt:lpstr>The collagens </vt:lpstr>
      <vt:lpstr>Types of collagens</vt:lpstr>
      <vt:lpstr>Types of fibrillar collagens</vt:lpstr>
      <vt:lpstr>Assembly of fibrillar collagens</vt:lpstr>
      <vt:lpstr>Others </vt:lpstr>
      <vt:lpstr>Synthesis of collagen</vt:lpstr>
      <vt:lpstr>PowerPoint Presentation</vt:lpstr>
      <vt:lpstr>Fibrillar vs. network-forming collagens</vt:lpstr>
      <vt:lpstr>Premature cleavage</vt:lpstr>
      <vt:lpstr>Collagen-related diseases</vt:lpstr>
      <vt:lpstr>Scurvy</vt:lpstr>
      <vt:lpstr>Osteogenesis imperfecta (Brittle-bone disease)</vt:lpstr>
      <vt:lpstr>Mutations of OI</vt:lpstr>
      <vt:lpstr>Chondrodysplasias </vt:lpstr>
      <vt:lpstr>Ehlers-Danlos syndrome </vt:lpstr>
      <vt:lpstr>Type III EDS</vt:lpstr>
      <vt:lpstr>Elastin</vt:lpstr>
      <vt:lpstr>Formation of elastic network</vt:lpstr>
      <vt:lpstr>Elastin structure</vt:lpstr>
      <vt:lpstr>Function of elastic fiber</vt:lpstr>
      <vt:lpstr>Microfibrils</vt:lpstr>
      <vt:lpstr>Marfan's syndrome</vt:lpstr>
      <vt:lpstr>Emphysema (destructive lung disease)</vt:lpstr>
      <vt:lpstr>Matrix polysaccharides</vt:lpstr>
      <vt:lpstr>Perlecan</vt:lpstr>
      <vt:lpstr>Aggregan</vt:lpstr>
      <vt:lpstr>Matrix adhesion proteins</vt:lpstr>
      <vt:lpstr>Laminin</vt:lpstr>
      <vt:lpstr>Cell-matrix interactions Role of integrins</vt:lpstr>
      <vt:lpstr>Development of focal adhesion</vt:lpstr>
      <vt:lpstr>PowerPoint Presentation</vt:lpstr>
      <vt:lpstr>Cell Adhesion Molecules</vt:lpstr>
      <vt:lpstr>Role of Selectins in leukocyte-endothelial cell interaction</vt:lpstr>
      <vt:lpstr>Homophilic vs. heterophilic interaction</vt:lpstr>
      <vt:lpstr>Cadherins </vt:lpstr>
      <vt:lpstr>Adherens junctions</vt:lpstr>
      <vt:lpstr>Desmosomes </vt:lpstr>
      <vt:lpstr>Tight junctions</vt:lpstr>
      <vt:lpstr>Molecular composition of tight junctions</vt:lpstr>
      <vt:lpstr>Tight junction proteins</vt:lpstr>
      <vt:lpstr>Gap junctions</vt:lpstr>
      <vt:lpstr>Molecular composition of gap junctions</vt:lpstr>
      <vt:lpstr>Gap junction diseases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8: the extracellular matrix</dc:title>
  <dc:creator>Ahram</dc:creator>
  <cp:lastModifiedBy>admin</cp:lastModifiedBy>
  <cp:revision>43</cp:revision>
  <dcterms:created xsi:type="dcterms:W3CDTF">2015-02-11T14:06:21Z</dcterms:created>
  <dcterms:modified xsi:type="dcterms:W3CDTF">2015-02-21T17:19:25Z</dcterms:modified>
</cp:coreProperties>
</file>