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86" r:id="rId3"/>
    <p:sldId id="256" r:id="rId4"/>
    <p:sldId id="257" r:id="rId5"/>
    <p:sldId id="258" r:id="rId6"/>
    <p:sldId id="259" r:id="rId7"/>
    <p:sldId id="261" r:id="rId8"/>
    <p:sldId id="262" r:id="rId9"/>
    <p:sldId id="263" r:id="rId10"/>
    <p:sldId id="260" r:id="rId11"/>
    <p:sldId id="264" r:id="rId12"/>
    <p:sldId id="265" r:id="rId13"/>
    <p:sldId id="266" r:id="rId14"/>
    <p:sldId id="267" r:id="rId15"/>
    <p:sldId id="268" r:id="rId16"/>
    <p:sldId id="269" r:id="rId17"/>
    <p:sldId id="270" r:id="rId18"/>
    <p:sldId id="271" r:id="rId19"/>
    <p:sldId id="272" r:id="rId20"/>
    <p:sldId id="273" r:id="rId21"/>
    <p:sldId id="278" r:id="rId22"/>
    <p:sldId id="274" r:id="rId23"/>
    <p:sldId id="275" r:id="rId24"/>
    <p:sldId id="276" r:id="rId25"/>
    <p:sldId id="277" r:id="rId26"/>
    <p:sldId id="279" r:id="rId27"/>
    <p:sldId id="283" r:id="rId28"/>
    <p:sldId id="282" r:id="rId29"/>
    <p:sldId id="280" r:id="rId30"/>
    <p:sldId id="281" r:id="rId31"/>
    <p:sldId id="285"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288" y="-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University_of_Jordan_Logo.png"/>
          <p:cNvPicPr>
            <a:picLocks noChangeAspect="1"/>
          </p:cNvPicPr>
          <p:nvPr/>
        </p:nvPicPr>
        <p:blipFill>
          <a:blip r:embed="rId2" cstate="print"/>
          <a:srcRect/>
          <a:stretch>
            <a:fillRect/>
          </a:stretch>
        </p:blipFill>
        <p:spPr bwMode="auto">
          <a:xfrm>
            <a:off x="3875306" y="0"/>
            <a:ext cx="1382494" cy="1752600"/>
          </a:xfrm>
          <a:prstGeom prst="rect">
            <a:avLst/>
          </a:prstGeom>
          <a:noFill/>
          <a:ln w="9525">
            <a:noFill/>
            <a:miter lim="800000"/>
            <a:headEnd/>
            <a:tailEnd/>
          </a:ln>
        </p:spPr>
      </p:pic>
      <p:sp>
        <p:nvSpPr>
          <p:cNvPr id="2" name="Title 1"/>
          <p:cNvSpPr>
            <a:spLocks noGrp="1"/>
          </p:cNvSpPr>
          <p:nvPr>
            <p:ph type="ctrTitle" hasCustomPrompt="1"/>
          </p:nvPr>
        </p:nvSpPr>
        <p:spPr>
          <a:xfrm>
            <a:off x="730250" y="1905000"/>
            <a:ext cx="7681913" cy="1523495"/>
          </a:xfrm>
        </p:spPr>
        <p:txBody>
          <a:bodyPr>
            <a:noAutofit/>
          </a:bodyPr>
          <a:lstStyle>
            <a:lvl1pPr>
              <a:lnSpc>
                <a:spcPct val="90000"/>
              </a:lnSpc>
              <a:defRPr sz="5400" b="1">
                <a:solidFill>
                  <a:srgbClr val="C00000"/>
                </a:solidFill>
              </a:defRPr>
            </a:lvl1pPr>
          </a:lstStyle>
          <a:p>
            <a:r>
              <a:rPr lang="en-US" dirty="0" smtClean="0"/>
              <a:t>Lecture #: </a:t>
            </a:r>
            <a:br>
              <a:rPr lang="en-US" dirty="0" smtClean="0"/>
            </a:br>
            <a:r>
              <a:rPr lang="en-US" sz="3200" dirty="0" smtClean="0"/>
              <a:t>Principles of Genetics and Molecular Biology</a:t>
            </a:r>
            <a:endParaRPr lang="en-US" dirty="0"/>
          </a:p>
        </p:txBody>
      </p:sp>
      <p:sp>
        <p:nvSpPr>
          <p:cNvPr id="3" name="Subtitle 2"/>
          <p:cNvSpPr>
            <a:spLocks noGrp="1"/>
          </p:cNvSpPr>
          <p:nvPr>
            <p:ph type="subTitle" idx="1" hasCustomPrompt="1"/>
          </p:nvPr>
        </p:nvSpPr>
        <p:spPr>
          <a:xfrm>
            <a:off x="730249" y="4344988"/>
            <a:ext cx="7681913" cy="461665"/>
          </a:xfrm>
        </p:spPr>
        <p:txBody>
          <a:bodyPr>
            <a:noAutofit/>
          </a:bodyPr>
          <a:lstStyle>
            <a:lvl1pPr marL="0" indent="0" algn="l">
              <a:lnSpc>
                <a:spcPct val="90000"/>
              </a:lnSpc>
              <a:spcBef>
                <a:spcPts val="0"/>
              </a:spcBef>
              <a:buNone/>
              <a:defRPr sz="2800" b="1">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Dr. Mamoun Ahram</a:t>
            </a:r>
          </a:p>
          <a:p>
            <a:r>
              <a:rPr lang="en-US" dirty="0" smtClean="0"/>
              <a:t>Faculty of Medicine</a:t>
            </a:r>
          </a:p>
          <a:p>
            <a:r>
              <a:rPr lang="en-US" dirty="0" smtClean="0"/>
              <a:t>Second year, Second semester, 2014-2014</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cstate="print"/>
          <a:srcRect/>
          <a:stretch>
            <a:fillRect/>
          </a:stretch>
        </p:blipFill>
        <p:spPr bwMode="auto">
          <a:xfrm>
            <a:off x="0" y="2355850"/>
            <a:ext cx="7623175" cy="1622425"/>
          </a:xfrm>
          <a:prstGeom prst="rect">
            <a:avLst/>
          </a:prstGeom>
          <a:noFill/>
          <a:ln w="9525">
            <a:noFill/>
            <a:miter lim="800000"/>
            <a:headEnd/>
            <a:tailEnd/>
          </a:ln>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cstate="print"/>
          <a:srcRect/>
          <a:stretch>
            <a:fillRect/>
          </a:stretch>
        </p:blipFill>
        <p:spPr bwMode="auto">
          <a:xfrm>
            <a:off x="0" y="2355850"/>
            <a:ext cx="7623175" cy="1622425"/>
          </a:xfrm>
          <a:prstGeom prst="rect">
            <a:avLst/>
          </a:prstGeom>
          <a:noFill/>
          <a:ln w="9525">
            <a:noFill/>
            <a:miter lim="800000"/>
            <a:headEnd/>
            <a:tailEnd/>
          </a:ln>
        </p:spPr>
      </p:pic>
      <p:pic>
        <p:nvPicPr>
          <p:cNvPr id="6" name="Picture 4" descr="University_of_Jordan_Logo.png"/>
          <p:cNvPicPr>
            <a:picLocks noChangeAspect="1"/>
          </p:cNvPicPr>
          <p:nvPr/>
        </p:nvPicPr>
        <p:blipFill>
          <a:blip r:embed="rId3" cstate="print"/>
          <a:srcRect/>
          <a:stretch>
            <a:fillRect/>
          </a:stretch>
        </p:blipFill>
        <p:spPr bwMode="auto">
          <a:xfrm>
            <a:off x="8089900" y="76200"/>
            <a:ext cx="901700" cy="1143000"/>
          </a:xfrm>
          <a:prstGeom prst="rect">
            <a:avLst/>
          </a:prstGeom>
          <a:noFill/>
          <a:ln w="9525">
            <a:noFill/>
            <a:miter lim="800000"/>
            <a:headEnd/>
            <a:tailEnd/>
          </a:ln>
        </p:spPr>
      </p:pic>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52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4" descr="University_of_Jordan_Logo.png"/>
          <p:cNvPicPr>
            <a:picLocks noChangeAspect="1"/>
          </p:cNvPicPr>
          <p:nvPr/>
        </p:nvPicPr>
        <p:blipFill>
          <a:blip r:embed="rId2" cstate="print"/>
          <a:srcRect/>
          <a:stretch>
            <a:fillRect/>
          </a:stretch>
        </p:blipFill>
        <p:spPr bwMode="auto">
          <a:xfrm>
            <a:off x="8089900" y="76200"/>
            <a:ext cx="901700" cy="1143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609600" y="1411552"/>
            <a:ext cx="81534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University_of_Jordan_Logo.png"/>
          <p:cNvPicPr>
            <a:picLocks noChangeAspect="1"/>
          </p:cNvPicPr>
          <p:nvPr/>
        </p:nvPicPr>
        <p:blipFill>
          <a:blip r:embed="rId2" cstate="print"/>
          <a:srcRect/>
          <a:stretch>
            <a:fillRect/>
          </a:stretch>
        </p:blipFill>
        <p:spPr bwMode="auto">
          <a:xfrm>
            <a:off x="8089900" y="76200"/>
            <a:ext cx="901700" cy="1143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412875"/>
            <a:ext cx="81534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University_of_Jordan_Logo.png"/>
          <p:cNvPicPr>
            <a:picLocks noChangeAspect="1"/>
          </p:cNvPicPr>
          <p:nvPr/>
        </p:nvPicPr>
        <p:blipFill>
          <a:blip r:embed="rId2" cstate="print"/>
          <a:srcRect/>
          <a:stretch>
            <a:fillRect/>
          </a:stretch>
        </p:blipFill>
        <p:spPr bwMode="auto">
          <a:xfrm>
            <a:off x="8089900" y="76200"/>
            <a:ext cx="901700" cy="1143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University_of_Jordan_Logo.png"/>
          <p:cNvPicPr>
            <a:picLocks noChangeAspect="1"/>
          </p:cNvPicPr>
          <p:nvPr/>
        </p:nvPicPr>
        <p:blipFill>
          <a:blip r:embed="rId2" cstate="print"/>
          <a:srcRect/>
          <a:stretch>
            <a:fillRect/>
          </a:stretch>
        </p:blipFill>
        <p:spPr bwMode="auto">
          <a:xfrm>
            <a:off x="8089900" y="76200"/>
            <a:ext cx="901700" cy="1143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58751"/>
            <a:ext cx="4114800" cy="346249"/>
          </a:xfrm>
        </p:spPr>
        <p:txBody>
          <a:bodyPr anchor="b"/>
          <a:lstStyle>
            <a:lvl1pPr marL="0" indent="0">
              <a:lnSpc>
                <a:spcPct val="90000"/>
              </a:lnSpc>
              <a:spcBef>
                <a:spcPts val="0"/>
              </a:spcBef>
              <a:buNone/>
              <a:defRPr sz="2500" b="1" u="sng"/>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558751"/>
            <a:ext cx="4117019" cy="346249"/>
          </a:xfrm>
        </p:spPr>
        <p:txBody>
          <a:bodyPr anchor="b"/>
          <a:lstStyle>
            <a:lvl1pPr marL="0" indent="0">
              <a:lnSpc>
                <a:spcPct val="90000"/>
              </a:lnSpc>
              <a:spcBef>
                <a:spcPts val="0"/>
              </a:spcBef>
              <a:buNone/>
              <a:defRPr sz="2500" b="1" u="sng"/>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University_of_Jordan_Logo.png"/>
          <p:cNvPicPr>
            <a:picLocks noChangeAspect="1"/>
          </p:cNvPicPr>
          <p:nvPr/>
        </p:nvPicPr>
        <p:blipFill>
          <a:blip r:embed="rId2" cstate="print"/>
          <a:srcRect/>
          <a:stretch>
            <a:fillRect/>
          </a:stretch>
        </p:blipFill>
        <p:spPr bwMode="auto">
          <a:xfrm>
            <a:off x="8089900" y="76200"/>
            <a:ext cx="901700" cy="1143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University_of_Jordan_Logo.png"/>
          <p:cNvPicPr>
            <a:picLocks noChangeAspect="1"/>
          </p:cNvPicPr>
          <p:nvPr/>
        </p:nvPicPr>
        <p:blipFill>
          <a:blip r:embed="rId2" cstate="print"/>
          <a:srcRect/>
          <a:stretch>
            <a:fillRect/>
          </a:stretch>
        </p:blipFill>
        <p:spPr bwMode="auto">
          <a:xfrm>
            <a:off x="8089900" y="76200"/>
            <a:ext cx="901700" cy="1143000"/>
          </a:xfrm>
          <a:prstGeom prst="rect">
            <a:avLst/>
          </a:prstGeom>
          <a:noFill/>
          <a:ln w="9525">
            <a:noFill/>
            <a:miter lim="800000"/>
            <a:headEnd/>
            <a:tailEnd/>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4" descr="University_of_Jordan_Logo.png"/>
          <p:cNvPicPr>
            <a:picLocks noChangeAspect="1"/>
          </p:cNvPicPr>
          <p:nvPr/>
        </p:nvPicPr>
        <p:blipFill>
          <a:blip r:embed="rId2" cstate="print"/>
          <a:srcRect/>
          <a:stretch>
            <a:fillRect/>
          </a:stretch>
        </p:blipFill>
        <p:spPr bwMode="auto">
          <a:xfrm>
            <a:off x="8089900" y="76200"/>
            <a:ext cx="901700" cy="1143000"/>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638" y="230188"/>
            <a:ext cx="7269162" cy="55403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685800" y="1412875"/>
            <a:ext cx="8077200" cy="20467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5124" name="Picture 3" descr="bottombar.png"/>
          <p:cNvPicPr>
            <a:picLocks noChangeAspect="1"/>
          </p:cNvPicPr>
          <p:nvPr/>
        </p:nvPicPr>
        <p:blipFill>
          <a:blip r:embed="rId15" cstate="print"/>
          <a:srcRect/>
          <a:stretch>
            <a:fillRect/>
          </a:stretch>
        </p:blipFill>
        <p:spPr bwMode="auto">
          <a:xfrm>
            <a:off x="0" y="6299200"/>
            <a:ext cx="9144000" cy="557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2813" rtl="0" eaLnBrk="1" fontAlgn="base" hangingPunct="1">
        <a:lnSpc>
          <a:spcPct val="90000"/>
        </a:lnSpc>
        <a:spcBef>
          <a:spcPct val="0"/>
        </a:spcBef>
        <a:spcAft>
          <a:spcPct val="0"/>
        </a:spcAft>
        <a:defRPr lang="en-US" sz="4000" b="1" spc="-150" dirty="0">
          <a:ln w="3175">
            <a:noFill/>
          </a:ln>
          <a:solidFill>
            <a:srgbClr val="C00000"/>
          </a:solidFill>
          <a:latin typeface="+mj-lt"/>
          <a:ea typeface="+mn-ea"/>
          <a:cs typeface="Arial" pitchFamily="34" charset="0"/>
        </a:defRPr>
      </a:lvl1pPr>
      <a:lvl2pPr algn="l" defTabSz="912813" rtl="0" eaLnBrk="1" fontAlgn="base" hangingPunct="1">
        <a:lnSpc>
          <a:spcPct val="90000"/>
        </a:lnSpc>
        <a:spcBef>
          <a:spcPct val="0"/>
        </a:spcBef>
        <a:spcAft>
          <a:spcPct val="0"/>
        </a:spcAft>
        <a:defRPr sz="4000">
          <a:solidFill>
            <a:srgbClr val="005825"/>
          </a:solidFill>
          <a:latin typeface="Calibri" pitchFamily="34" charset="0"/>
          <a:cs typeface="Arial" charset="0"/>
        </a:defRPr>
      </a:lvl2pPr>
      <a:lvl3pPr algn="l" defTabSz="912813" rtl="0" eaLnBrk="1" fontAlgn="base" hangingPunct="1">
        <a:lnSpc>
          <a:spcPct val="90000"/>
        </a:lnSpc>
        <a:spcBef>
          <a:spcPct val="0"/>
        </a:spcBef>
        <a:spcAft>
          <a:spcPct val="0"/>
        </a:spcAft>
        <a:defRPr sz="4000">
          <a:solidFill>
            <a:srgbClr val="005825"/>
          </a:solidFill>
          <a:latin typeface="Calibri" pitchFamily="34" charset="0"/>
          <a:cs typeface="Arial" charset="0"/>
        </a:defRPr>
      </a:lvl3pPr>
      <a:lvl4pPr algn="l" defTabSz="912813" rtl="0" eaLnBrk="1" fontAlgn="base" hangingPunct="1">
        <a:lnSpc>
          <a:spcPct val="90000"/>
        </a:lnSpc>
        <a:spcBef>
          <a:spcPct val="0"/>
        </a:spcBef>
        <a:spcAft>
          <a:spcPct val="0"/>
        </a:spcAft>
        <a:defRPr sz="4000">
          <a:solidFill>
            <a:srgbClr val="005825"/>
          </a:solidFill>
          <a:latin typeface="Calibri" pitchFamily="34" charset="0"/>
          <a:cs typeface="Arial" charset="0"/>
        </a:defRPr>
      </a:lvl4pPr>
      <a:lvl5pPr algn="l" defTabSz="912813" rtl="0" eaLnBrk="1" fontAlgn="base" hangingPunct="1">
        <a:lnSpc>
          <a:spcPct val="90000"/>
        </a:lnSpc>
        <a:spcBef>
          <a:spcPct val="0"/>
        </a:spcBef>
        <a:spcAft>
          <a:spcPct val="0"/>
        </a:spcAft>
        <a:defRPr sz="4000">
          <a:solidFill>
            <a:srgbClr val="005825"/>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6"/>
        </a:buBlip>
        <a:defRPr sz="2800" b="1"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7"/>
        </a:buBlip>
        <a:defRPr sz="2600" b="1" kern="1200">
          <a:solidFill>
            <a:srgbClr val="2C4810"/>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7"/>
        </a:buBlip>
        <a:defRPr sz="2400" b="1" kern="1200">
          <a:solidFill>
            <a:srgbClr val="C00000"/>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7"/>
        </a:buBlip>
        <a:defRPr sz="2400" b="1"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7"/>
        </a:buBlip>
        <a:defRPr sz="2400" b="1"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6146" name="Picture 3" descr="white rectangle.png"/>
          <p:cNvPicPr>
            <a:picLocks noChangeAspect="1"/>
          </p:cNvPicPr>
          <p:nvPr/>
        </p:nvPicPr>
        <p:blipFill>
          <a:blip r:embed="rId4"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6148"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2813" rtl="0" eaLnBrk="1" fontAlgn="base" hangingPunct="1">
        <a:lnSpc>
          <a:spcPct val="90000"/>
        </a:lnSpc>
        <a:spcBef>
          <a:spcPct val="0"/>
        </a:spcBef>
        <a:spcAft>
          <a:spcPct val="0"/>
        </a:spcAft>
        <a:defRPr lang="en-US" sz="4800" spc="-150" dirty="0">
          <a:ln w="3175">
            <a:noFill/>
          </a:ln>
          <a:solidFill>
            <a:srgbClr val="005825"/>
          </a:solidFill>
          <a:latin typeface="+mj-lt"/>
          <a:ea typeface="+mn-ea"/>
          <a:cs typeface="Arial" pitchFamily="34" charset="0"/>
        </a:defRPr>
      </a:lvl1pPr>
      <a:lvl2pPr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2pPr>
      <a:lvl3pPr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3pPr>
      <a:lvl4pPr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4pPr>
      <a:lvl5pPr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9pPr>
    </p:titleStyle>
    <p:bodyStyle>
      <a:lvl1pPr algn="l" defTabSz="912813" rtl="0" eaLnBrk="1" fontAlgn="base" hangingPunct="1">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1" fontAlgn="base" hangingPunct="1">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5" Type="http://schemas.openxmlformats.org/officeDocument/2006/relationships/image" Target="../media/image32.gif"/><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TEMP\Desktop\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5638" y="230188"/>
            <a:ext cx="7269162" cy="997196"/>
          </a:xfrm>
        </p:spPr>
        <p:txBody>
          <a:bodyPr/>
          <a:lstStyle/>
          <a:p>
            <a:r>
              <a:rPr lang="en-US" sz="3600" dirty="0" smtClean="0"/>
              <a:t>Organization of microtubules within cells</a:t>
            </a:r>
            <a:br>
              <a:rPr lang="en-US" sz="3600" dirty="0" smtClean="0"/>
            </a:br>
            <a:r>
              <a:rPr lang="en-US" sz="3600" dirty="0" smtClean="0"/>
              <a:t>Example: neuron</a:t>
            </a:r>
            <a:endParaRPr lang="en-US" sz="3600" dirty="0"/>
          </a:p>
        </p:txBody>
      </p:sp>
      <p:sp>
        <p:nvSpPr>
          <p:cNvPr id="6" name="Content Placeholder 5"/>
          <p:cNvSpPr>
            <a:spLocks noGrp="1"/>
          </p:cNvSpPr>
          <p:nvPr>
            <p:ph idx="1"/>
          </p:nvPr>
        </p:nvSpPr>
        <p:spPr>
          <a:xfrm>
            <a:off x="304800" y="1412875"/>
            <a:ext cx="8610600" cy="1144929"/>
          </a:xfrm>
        </p:spPr>
        <p:txBody>
          <a:bodyPr/>
          <a:lstStyle/>
          <a:p>
            <a:r>
              <a:rPr lang="en-US" sz="2400" dirty="0" smtClean="0"/>
              <a:t>Neurons have two types of processes extend from the cell body:</a:t>
            </a:r>
          </a:p>
          <a:p>
            <a:pPr lvl="1"/>
            <a:r>
              <a:rPr lang="en-US" sz="2400" dirty="0" smtClean="0"/>
              <a:t>Dendrites: short; receive stimuli from other nerve cells</a:t>
            </a:r>
          </a:p>
          <a:p>
            <a:pPr lvl="1"/>
            <a:r>
              <a:rPr lang="en-US" sz="2400" dirty="0" smtClean="0"/>
              <a:t>Axon; long; carries impulses from the cell body to other cells</a:t>
            </a:r>
          </a:p>
        </p:txBody>
      </p:sp>
      <p:pic>
        <p:nvPicPr>
          <p:cNvPr id="24578" name="Picture 2" descr="http://o.quizlet.com/gEFHT7YxsQWVMAcGecXCmA_m.jpg"/>
          <p:cNvPicPr>
            <a:picLocks noChangeAspect="1" noChangeArrowheads="1"/>
          </p:cNvPicPr>
          <p:nvPr/>
        </p:nvPicPr>
        <p:blipFill>
          <a:blip r:embed="rId2" cstate="print"/>
          <a:srcRect/>
          <a:stretch>
            <a:fillRect/>
          </a:stretch>
        </p:blipFill>
        <p:spPr bwMode="auto">
          <a:xfrm>
            <a:off x="4724400" y="2667000"/>
            <a:ext cx="4267200" cy="4071622"/>
          </a:xfrm>
          <a:prstGeom prst="rect">
            <a:avLst/>
          </a:prstGeom>
          <a:noFill/>
        </p:spPr>
      </p:pic>
      <p:sp>
        <p:nvSpPr>
          <p:cNvPr id="8" name="Rectangle 7"/>
          <p:cNvSpPr/>
          <p:nvPr/>
        </p:nvSpPr>
        <p:spPr>
          <a:xfrm>
            <a:off x="152400" y="3048000"/>
            <a:ext cx="4572000" cy="2492990"/>
          </a:xfrm>
          <a:prstGeom prst="rect">
            <a:avLst/>
          </a:prstGeom>
          <a:solidFill>
            <a:schemeClr val="accent4">
              <a:lumMod val="40000"/>
              <a:lumOff val="60000"/>
            </a:schemeClr>
          </a:solidFill>
        </p:spPr>
        <p:txBody>
          <a:bodyPr>
            <a:spAutoFit/>
          </a:bodyPr>
          <a:lstStyle/>
          <a:p>
            <a:pPr marL="396875" indent="-396875" defTabSz="912813" fontAlgn="base">
              <a:lnSpc>
                <a:spcPct val="90000"/>
              </a:lnSpc>
              <a:spcBef>
                <a:spcPct val="20000"/>
              </a:spcBef>
              <a:spcAft>
                <a:spcPct val="0"/>
              </a:spcAft>
              <a:buBlip>
                <a:blip r:embed="rId3"/>
              </a:buBlip>
            </a:pPr>
            <a:r>
              <a:rPr lang="en-US" sz="2400" b="1" dirty="0" smtClean="0">
                <a:solidFill>
                  <a:srgbClr val="C00000"/>
                </a:solidFill>
              </a:rPr>
              <a:t>In dendrites, microtubules are bound to MAP2 and are oriented in both directions.</a:t>
            </a:r>
          </a:p>
          <a:p>
            <a:pPr marL="396875" indent="-396875" defTabSz="912813" fontAlgn="base">
              <a:lnSpc>
                <a:spcPct val="90000"/>
              </a:lnSpc>
              <a:spcBef>
                <a:spcPct val="20000"/>
              </a:spcBef>
              <a:spcAft>
                <a:spcPct val="0"/>
              </a:spcAft>
              <a:buBlip>
                <a:blip r:embed="rId3"/>
              </a:buBlip>
            </a:pPr>
            <a:r>
              <a:rPr lang="en-US" sz="2400" b="1" dirty="0" smtClean="0">
                <a:solidFill>
                  <a:srgbClr val="C00000"/>
                </a:solidFill>
              </a:rPr>
              <a:t>Microtubules in axons are bound to tau and are oriented with their plus ends pointing toward the tip of the axon.</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Vesicular transport</a:t>
            </a:r>
            <a:endParaRPr lang="en-US" dirty="0"/>
          </a:p>
        </p:txBody>
      </p:sp>
      <p:sp>
        <p:nvSpPr>
          <p:cNvPr id="3" name="Content Placeholder 2"/>
          <p:cNvSpPr>
            <a:spLocks noGrp="1"/>
          </p:cNvSpPr>
          <p:nvPr>
            <p:ph idx="1"/>
          </p:nvPr>
        </p:nvSpPr>
        <p:spPr>
          <a:xfrm>
            <a:off x="609600" y="1412875"/>
            <a:ext cx="8153400" cy="1403461"/>
          </a:xfrm>
        </p:spPr>
        <p:txBody>
          <a:bodyPr/>
          <a:lstStyle/>
          <a:p>
            <a:r>
              <a:rPr lang="en-US" sz="2400" dirty="0" smtClean="0"/>
              <a:t>Microtubules-motor proteins such as </a:t>
            </a:r>
            <a:r>
              <a:rPr lang="en-US" sz="2400" dirty="0" err="1" smtClean="0"/>
              <a:t>kinesin</a:t>
            </a:r>
            <a:r>
              <a:rPr lang="en-US" sz="2400" dirty="0" smtClean="0"/>
              <a:t> and </a:t>
            </a:r>
            <a:r>
              <a:rPr lang="en-US" sz="2400" dirty="0" err="1" smtClean="0"/>
              <a:t>dynein</a:t>
            </a:r>
            <a:r>
              <a:rPr lang="en-US" sz="2400" dirty="0" smtClean="0"/>
              <a:t> move along microtubules in opposite directions</a:t>
            </a:r>
          </a:p>
          <a:p>
            <a:pPr lvl="1"/>
            <a:r>
              <a:rPr lang="en-US" sz="2400" dirty="0" err="1" smtClean="0"/>
              <a:t>kinesin</a:t>
            </a:r>
            <a:r>
              <a:rPr lang="en-US" sz="2400" dirty="0" smtClean="0"/>
              <a:t> move toward the plus end and </a:t>
            </a:r>
            <a:r>
              <a:rPr lang="en-US" sz="2400" dirty="0" err="1" smtClean="0"/>
              <a:t>dynein</a:t>
            </a:r>
            <a:r>
              <a:rPr lang="en-US" sz="2400" dirty="0" smtClean="0"/>
              <a:t> toward the minus end.</a:t>
            </a:r>
            <a:endParaRPr lang="en-US" sz="2400" dirty="0"/>
          </a:p>
        </p:txBody>
      </p:sp>
      <p:pic>
        <p:nvPicPr>
          <p:cNvPr id="25602" name="Picture 2" descr="Figure 11.45. Microtubule motor proteins."/>
          <p:cNvPicPr>
            <a:picLocks noChangeAspect="1" noChangeArrowheads="1"/>
          </p:cNvPicPr>
          <p:nvPr/>
        </p:nvPicPr>
        <p:blipFill>
          <a:blip r:embed="rId2" cstate="print"/>
          <a:srcRect/>
          <a:stretch>
            <a:fillRect/>
          </a:stretch>
        </p:blipFill>
        <p:spPr bwMode="auto">
          <a:xfrm>
            <a:off x="3482730" y="2514601"/>
            <a:ext cx="5470769" cy="2133600"/>
          </a:xfrm>
          <a:prstGeom prst="rect">
            <a:avLst/>
          </a:prstGeom>
          <a:noFill/>
        </p:spPr>
      </p:pic>
      <p:sp>
        <p:nvSpPr>
          <p:cNvPr id="5" name="Rectangle 4"/>
          <p:cNvSpPr/>
          <p:nvPr/>
        </p:nvSpPr>
        <p:spPr>
          <a:xfrm>
            <a:off x="152400" y="2819400"/>
            <a:ext cx="3200400" cy="3785652"/>
          </a:xfrm>
          <a:prstGeom prst="rect">
            <a:avLst/>
          </a:prstGeom>
          <a:solidFill>
            <a:schemeClr val="accent4">
              <a:lumMod val="40000"/>
              <a:lumOff val="60000"/>
            </a:schemeClr>
          </a:solidFill>
        </p:spPr>
        <p:txBody>
          <a:bodyPr wrap="square">
            <a:spAutoFit/>
          </a:bodyPr>
          <a:lstStyle/>
          <a:p>
            <a:r>
              <a:rPr lang="en-US" sz="2000" b="1" dirty="0" smtClean="0">
                <a:solidFill>
                  <a:srgbClr val="C00000"/>
                </a:solidFill>
              </a:rPr>
              <a:t>In neurons, </a:t>
            </a:r>
            <a:r>
              <a:rPr lang="en-US" sz="2000" b="1" dirty="0" err="1" smtClean="0">
                <a:solidFill>
                  <a:srgbClr val="C00000"/>
                </a:solidFill>
              </a:rPr>
              <a:t>kinesin</a:t>
            </a:r>
            <a:r>
              <a:rPr lang="en-US" sz="2000" b="1" dirty="0" smtClean="0">
                <a:solidFill>
                  <a:srgbClr val="C00000"/>
                </a:solidFill>
              </a:rPr>
              <a:t> assists in transporting vesicles and organelles toward the end of the axon. It gets its energy from the hydrolysis of ATP that is bound to the head domain that also binds to microtubule. The tail portion binds to cell components (e.g., membrane vesicles and organelles.</a:t>
            </a:r>
            <a:endParaRPr lang="en-US" sz="2000" b="1" dirty="0">
              <a:solidFill>
                <a:srgbClr val="C00000"/>
              </a:solidFill>
            </a:endParaRPr>
          </a:p>
        </p:txBody>
      </p:sp>
      <p:sp>
        <p:nvSpPr>
          <p:cNvPr id="6" name="Rectangle 5"/>
          <p:cNvSpPr/>
          <p:nvPr/>
        </p:nvSpPr>
        <p:spPr>
          <a:xfrm>
            <a:off x="3505200" y="4800600"/>
            <a:ext cx="5486400" cy="1631216"/>
          </a:xfrm>
          <a:prstGeom prst="rect">
            <a:avLst/>
          </a:prstGeom>
          <a:solidFill>
            <a:schemeClr val="accent4">
              <a:lumMod val="40000"/>
              <a:lumOff val="60000"/>
            </a:schemeClr>
          </a:solidFill>
        </p:spPr>
        <p:txBody>
          <a:bodyPr wrap="square">
            <a:spAutoFit/>
          </a:bodyPr>
          <a:lstStyle/>
          <a:p>
            <a:r>
              <a:rPr lang="en-US" sz="2000" b="1" dirty="0" smtClean="0">
                <a:solidFill>
                  <a:srgbClr val="C00000"/>
                </a:solidFill>
              </a:rPr>
              <a:t>The head domain of </a:t>
            </a:r>
            <a:r>
              <a:rPr lang="en-US" sz="2000" b="1" dirty="0" err="1" smtClean="0">
                <a:solidFill>
                  <a:srgbClr val="C00000"/>
                </a:solidFill>
              </a:rPr>
              <a:t>dynein</a:t>
            </a:r>
            <a:r>
              <a:rPr lang="en-US" sz="2000" b="1" dirty="0" smtClean="0">
                <a:solidFill>
                  <a:srgbClr val="C00000"/>
                </a:solidFill>
              </a:rPr>
              <a:t> forms the ATP-binding motor domains that are responsible for movement along microtubules. The basal portion of </a:t>
            </a:r>
            <a:r>
              <a:rPr lang="en-US" sz="2000" b="1" dirty="0" err="1" smtClean="0">
                <a:solidFill>
                  <a:srgbClr val="C00000"/>
                </a:solidFill>
              </a:rPr>
              <a:t>dynein</a:t>
            </a:r>
            <a:r>
              <a:rPr lang="en-US" sz="2000" b="1" dirty="0" smtClean="0">
                <a:solidFill>
                  <a:srgbClr val="C00000"/>
                </a:solidFill>
              </a:rPr>
              <a:t> is thought to bind to other </a:t>
            </a:r>
            <a:r>
              <a:rPr lang="en-US" sz="2000" b="1" dirty="0" err="1" smtClean="0">
                <a:solidFill>
                  <a:srgbClr val="C00000"/>
                </a:solidFill>
              </a:rPr>
              <a:t>subcellular</a:t>
            </a:r>
            <a:r>
              <a:rPr lang="en-US" sz="2000" b="1" dirty="0" smtClean="0">
                <a:solidFill>
                  <a:srgbClr val="C00000"/>
                </a:solidFill>
              </a:rPr>
              <a:t> structures, such as organelles and vesicles.</a:t>
            </a:r>
            <a:endParaRPr lang="en-US" sz="2000" b="1"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Organelle organizations</a:t>
            </a:r>
            <a:endParaRPr lang="en-US" dirty="0"/>
          </a:p>
        </p:txBody>
      </p:sp>
      <p:sp>
        <p:nvSpPr>
          <p:cNvPr id="3" name="Content Placeholder 2"/>
          <p:cNvSpPr>
            <a:spLocks noGrp="1"/>
          </p:cNvSpPr>
          <p:nvPr>
            <p:ph idx="1"/>
          </p:nvPr>
        </p:nvSpPr>
        <p:spPr>
          <a:xfrm>
            <a:off x="609600" y="1412875"/>
            <a:ext cx="8153400" cy="3287054"/>
          </a:xfrm>
        </p:spPr>
        <p:txBody>
          <a:bodyPr/>
          <a:lstStyle/>
          <a:p>
            <a:r>
              <a:rPr lang="en-US" sz="2400" dirty="0" err="1" smtClean="0"/>
              <a:t>kinesin</a:t>
            </a:r>
            <a:r>
              <a:rPr lang="en-US" sz="2400" dirty="0" smtClean="0"/>
              <a:t> pulls the endoplasmic reticulum toward the cell periphery. </a:t>
            </a:r>
          </a:p>
          <a:p>
            <a:r>
              <a:rPr lang="en-US" sz="2400" dirty="0" err="1" smtClean="0"/>
              <a:t>Kinesin</a:t>
            </a:r>
            <a:r>
              <a:rPr lang="en-US" sz="2400" dirty="0" smtClean="0"/>
              <a:t> positions </a:t>
            </a:r>
            <a:r>
              <a:rPr lang="en-US" sz="2400" dirty="0" err="1" smtClean="0"/>
              <a:t>lysosomes</a:t>
            </a:r>
            <a:r>
              <a:rPr lang="en-US" sz="2400" dirty="0" smtClean="0"/>
              <a:t> away from the center of the cell</a:t>
            </a:r>
          </a:p>
          <a:p>
            <a:r>
              <a:rPr lang="en-US" sz="2400" dirty="0" smtClean="0"/>
              <a:t>Members of the </a:t>
            </a:r>
            <a:r>
              <a:rPr lang="en-US" sz="2400" dirty="0" err="1" smtClean="0"/>
              <a:t>kinesin</a:t>
            </a:r>
            <a:r>
              <a:rPr lang="en-US" sz="2400" dirty="0" smtClean="0"/>
              <a:t> family control the movements of mitochondria.</a:t>
            </a:r>
          </a:p>
          <a:p>
            <a:r>
              <a:rPr lang="en-US" sz="2400" dirty="0" err="1" smtClean="0"/>
              <a:t>Cytoplasmic</a:t>
            </a:r>
            <a:r>
              <a:rPr lang="en-US" sz="2400" dirty="0" smtClean="0"/>
              <a:t> </a:t>
            </a:r>
            <a:r>
              <a:rPr lang="en-US" sz="2400" dirty="0" err="1" smtClean="0"/>
              <a:t>dynein</a:t>
            </a:r>
            <a:r>
              <a:rPr lang="en-US" sz="2400" dirty="0" smtClean="0"/>
              <a:t> positions the Golgi apparatus in the center of the cell.</a:t>
            </a:r>
          </a:p>
          <a:p>
            <a:r>
              <a:rPr lang="en-US" sz="2400" dirty="0" smtClean="0"/>
              <a:t>Both </a:t>
            </a:r>
            <a:r>
              <a:rPr lang="en-US" sz="2400" dirty="0" err="1" smtClean="0"/>
              <a:t>kinesin</a:t>
            </a:r>
            <a:r>
              <a:rPr lang="en-US" sz="2400" dirty="0" smtClean="0"/>
              <a:t> and </a:t>
            </a:r>
            <a:r>
              <a:rPr lang="en-US" sz="2400" dirty="0" err="1" smtClean="0"/>
              <a:t>dynein</a:t>
            </a:r>
            <a:r>
              <a:rPr lang="en-US" sz="2400" dirty="0" smtClean="0"/>
              <a:t> transport selective mRNA molecules in cell.</a:t>
            </a:r>
            <a:endParaRPr lang="en-US" sz="2400"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Stimulated movement</a:t>
            </a:r>
            <a:endParaRPr lang="en-US" dirty="0"/>
          </a:p>
        </p:txBody>
      </p:sp>
      <p:sp>
        <p:nvSpPr>
          <p:cNvPr id="3" name="Content Placeholder 2"/>
          <p:cNvSpPr>
            <a:spLocks noGrp="1"/>
          </p:cNvSpPr>
          <p:nvPr>
            <p:ph idx="1"/>
          </p:nvPr>
        </p:nvSpPr>
        <p:spPr>
          <a:xfrm>
            <a:off x="609600" y="1412875"/>
            <a:ext cx="8153400" cy="2880789"/>
          </a:xfrm>
        </p:spPr>
        <p:txBody>
          <a:bodyPr/>
          <a:lstStyle/>
          <a:p>
            <a:r>
              <a:rPr lang="en-US" sz="2400" dirty="0" smtClean="0"/>
              <a:t>Organelles will often have both types of motors on their surface, allowing cells to adjust their position. </a:t>
            </a:r>
          </a:p>
          <a:p>
            <a:r>
              <a:rPr lang="en-US" sz="2400" dirty="0" err="1" smtClean="0"/>
              <a:t>Melanocytes</a:t>
            </a:r>
            <a:r>
              <a:rPr lang="en-US" sz="2400" dirty="0" smtClean="0"/>
              <a:t> position the pigmented organelles, </a:t>
            </a:r>
            <a:r>
              <a:rPr lang="en-US" sz="2400" dirty="0" err="1" smtClean="0"/>
              <a:t>melanosomes</a:t>
            </a:r>
            <a:r>
              <a:rPr lang="en-US" sz="2400" dirty="0" smtClean="0"/>
              <a:t>, in response to the amount of light. </a:t>
            </a:r>
          </a:p>
          <a:p>
            <a:pPr lvl="1"/>
            <a:r>
              <a:rPr lang="en-US" sz="2400" dirty="0" smtClean="0"/>
              <a:t>In the presence of </a:t>
            </a:r>
            <a:r>
              <a:rPr lang="en-US" sz="2400" dirty="0" err="1" smtClean="0"/>
              <a:t>ligh</a:t>
            </a:r>
            <a:r>
              <a:rPr lang="en-US" sz="2400" dirty="0" smtClean="0"/>
              <a:t>, </a:t>
            </a:r>
            <a:r>
              <a:rPr lang="en-US" sz="2400" dirty="0" err="1" smtClean="0"/>
              <a:t>kinesin</a:t>
            </a:r>
            <a:r>
              <a:rPr lang="en-US" sz="2400" dirty="0" smtClean="0"/>
              <a:t> moves </a:t>
            </a:r>
            <a:r>
              <a:rPr lang="en-US" sz="2400" dirty="0" err="1" smtClean="0"/>
              <a:t>melanosomes</a:t>
            </a:r>
            <a:r>
              <a:rPr lang="en-US" sz="2400" dirty="0" smtClean="0"/>
              <a:t> to the periphery of cells. </a:t>
            </a:r>
          </a:p>
          <a:p>
            <a:pPr lvl="1"/>
            <a:r>
              <a:rPr lang="en-US" sz="2400" dirty="0" smtClean="0"/>
              <a:t>In the dark, </a:t>
            </a:r>
            <a:r>
              <a:rPr lang="en-US" sz="2400" dirty="0" err="1" smtClean="0"/>
              <a:t>dynein</a:t>
            </a:r>
            <a:r>
              <a:rPr lang="en-US" sz="2400" dirty="0" smtClean="0"/>
              <a:t> returns the </a:t>
            </a:r>
            <a:r>
              <a:rPr lang="en-US" sz="2400" dirty="0" err="1" smtClean="0"/>
              <a:t>melanosomes</a:t>
            </a:r>
            <a:r>
              <a:rPr lang="en-US" sz="2400" dirty="0" smtClean="0"/>
              <a:t> to the center of the cell.</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4267200" y="4098758"/>
            <a:ext cx="4876800" cy="2759242"/>
          </a:xfrm>
          <a:prstGeom prst="rect">
            <a:avLst/>
          </a:prstGeom>
          <a:noFill/>
          <a:ln w="9525">
            <a:noFill/>
            <a:miter lim="800000"/>
            <a:headEnd/>
            <a:tailEnd/>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Kinesins</a:t>
            </a:r>
            <a:r>
              <a:rPr lang="en-US" dirty="0" smtClean="0"/>
              <a:t> and diseases</a:t>
            </a:r>
            <a:endParaRPr lang="en-US" dirty="0"/>
          </a:p>
        </p:txBody>
      </p:sp>
      <p:sp>
        <p:nvSpPr>
          <p:cNvPr id="3" name="Content Placeholder 2"/>
          <p:cNvSpPr>
            <a:spLocks noGrp="1"/>
          </p:cNvSpPr>
          <p:nvPr>
            <p:ph idx="1"/>
          </p:nvPr>
        </p:nvSpPr>
        <p:spPr>
          <a:xfrm>
            <a:off x="609600" y="1412875"/>
            <a:ext cx="8153400" cy="2800767"/>
          </a:xfrm>
        </p:spPr>
        <p:txBody>
          <a:bodyPr/>
          <a:lstStyle/>
          <a:p>
            <a:r>
              <a:rPr lang="en-US" dirty="0" smtClean="0"/>
              <a:t>Mutants in certain </a:t>
            </a:r>
            <a:r>
              <a:rPr lang="en-US" dirty="0" err="1" smtClean="0"/>
              <a:t>kinesin</a:t>
            </a:r>
            <a:r>
              <a:rPr lang="en-US" dirty="0" smtClean="0"/>
              <a:t> proteins reduce the ability of neurons move essential organelles from their cell bodies to their axons leading to </a:t>
            </a:r>
            <a:r>
              <a:rPr lang="en-US" dirty="0" err="1" smtClean="0"/>
              <a:t>neurodegeneration</a:t>
            </a:r>
            <a:r>
              <a:rPr lang="en-US" dirty="0" smtClean="0"/>
              <a:t> such as amyotrophic lateral sclerosis (ALS). </a:t>
            </a:r>
          </a:p>
          <a:p>
            <a:r>
              <a:rPr lang="en-US" dirty="0" smtClean="0"/>
              <a:t>Mutations in </a:t>
            </a:r>
            <a:r>
              <a:rPr lang="en-US" dirty="0" err="1" smtClean="0"/>
              <a:t>kinesins</a:t>
            </a:r>
            <a:r>
              <a:rPr lang="en-US" dirty="0" smtClean="0"/>
              <a:t> lead to peripheral neuropathies such as Charcot-Marie-Tooth.</a:t>
            </a:r>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horses in midstream”</a:t>
            </a:r>
            <a:endParaRPr lang="en-US" dirty="0"/>
          </a:p>
        </p:txBody>
      </p:sp>
      <p:sp>
        <p:nvSpPr>
          <p:cNvPr id="3" name="Content Placeholder 2"/>
          <p:cNvSpPr>
            <a:spLocks noGrp="1"/>
          </p:cNvSpPr>
          <p:nvPr>
            <p:ph idx="1"/>
          </p:nvPr>
        </p:nvSpPr>
        <p:spPr>
          <a:xfrm>
            <a:off x="609600" y="1412875"/>
            <a:ext cx="8153400" cy="1735860"/>
          </a:xfrm>
        </p:spPr>
        <p:txBody>
          <a:bodyPr/>
          <a:lstStyle/>
          <a:p>
            <a:r>
              <a:rPr lang="en-US" sz="2400" dirty="0" err="1" smtClean="0"/>
              <a:t>Myosins</a:t>
            </a:r>
            <a:r>
              <a:rPr lang="en-US" sz="2400" dirty="0" smtClean="0"/>
              <a:t> of actins transport organelles over shorter distances compared to </a:t>
            </a:r>
            <a:r>
              <a:rPr lang="en-US" sz="2400" dirty="0" err="1" smtClean="0"/>
              <a:t>microtubules’s</a:t>
            </a:r>
            <a:r>
              <a:rPr lang="en-US" sz="2400" dirty="0" smtClean="0"/>
              <a:t> </a:t>
            </a:r>
            <a:r>
              <a:rPr lang="en-US" sz="2400" dirty="0" err="1" smtClean="0"/>
              <a:t>kinesins</a:t>
            </a:r>
            <a:r>
              <a:rPr lang="en-US" sz="2400" dirty="0" smtClean="0"/>
              <a:t> and </a:t>
            </a:r>
            <a:r>
              <a:rPr lang="en-US" sz="2400" dirty="0" err="1" smtClean="0"/>
              <a:t>dyneins</a:t>
            </a:r>
            <a:r>
              <a:rPr lang="en-US" sz="2400" dirty="0" smtClean="0"/>
              <a:t>. </a:t>
            </a:r>
          </a:p>
          <a:p>
            <a:r>
              <a:rPr lang="en-US" sz="2400" dirty="0" err="1" smtClean="0"/>
              <a:t>Kinesins</a:t>
            </a:r>
            <a:r>
              <a:rPr lang="en-US" sz="2400" dirty="0" smtClean="0"/>
              <a:t> and </a:t>
            </a:r>
            <a:r>
              <a:rPr lang="en-US" sz="2400" dirty="0" err="1" smtClean="0"/>
              <a:t>myosins</a:t>
            </a:r>
            <a:r>
              <a:rPr lang="en-US" sz="2400" dirty="0" smtClean="0"/>
              <a:t> transport organelles from the center of the cell towards the periphery, where </a:t>
            </a:r>
            <a:r>
              <a:rPr lang="en-US" sz="2400" dirty="0" err="1" smtClean="0"/>
              <a:t>myosins</a:t>
            </a:r>
            <a:r>
              <a:rPr lang="en-US" sz="2400" dirty="0" smtClean="0"/>
              <a:t> take over moving organelles near the plasma membrane.</a:t>
            </a:r>
          </a:p>
        </p:txBody>
      </p:sp>
      <p:pic>
        <p:nvPicPr>
          <p:cNvPr id="26626" name="Picture 2" descr="http://openi.nlm.nih.gov/imgs/512/102/2732917/2732917_1756-6606-2-25-1.png"/>
          <p:cNvPicPr>
            <a:picLocks noChangeAspect="1" noChangeArrowheads="1"/>
          </p:cNvPicPr>
          <p:nvPr/>
        </p:nvPicPr>
        <p:blipFill>
          <a:blip r:embed="rId2" cstate="print"/>
          <a:srcRect l="28125"/>
          <a:stretch>
            <a:fillRect/>
          </a:stretch>
        </p:blipFill>
        <p:spPr bwMode="auto">
          <a:xfrm>
            <a:off x="685800" y="3195015"/>
            <a:ext cx="4648200" cy="3662985"/>
          </a:xfrm>
          <a:prstGeom prst="rect">
            <a:avLst/>
          </a:prstGeom>
          <a:noFill/>
        </p:spPr>
      </p:pic>
      <p:pic>
        <p:nvPicPr>
          <p:cNvPr id="6146" name="Picture 2" descr="http://www.christart.com/IMAGES-art9ab/clipart/2698/f90/dont-change-horse-mid-stream.png"/>
          <p:cNvPicPr>
            <a:picLocks noChangeAspect="1" noChangeArrowheads="1"/>
          </p:cNvPicPr>
          <p:nvPr/>
        </p:nvPicPr>
        <p:blipFill>
          <a:blip r:embed="rId3" cstate="print"/>
          <a:srcRect b="12000"/>
          <a:stretch>
            <a:fillRect/>
          </a:stretch>
        </p:blipFill>
        <p:spPr bwMode="auto">
          <a:xfrm>
            <a:off x="6857134" y="0"/>
            <a:ext cx="1296266" cy="1408289"/>
          </a:xfrm>
          <a:prstGeom prst="rect">
            <a:avLst/>
          </a:prstGeom>
          <a:noFill/>
        </p:spPr>
      </p:pic>
      <p:pic>
        <p:nvPicPr>
          <p:cNvPr id="4" name="Picture 2" descr="http://www.nature.com/nature/journal/v397/n6716/images/397204aa.eps.0.gif"/>
          <p:cNvPicPr>
            <a:picLocks noChangeAspect="1" noChangeArrowheads="1"/>
          </p:cNvPicPr>
          <p:nvPr/>
        </p:nvPicPr>
        <p:blipFill>
          <a:blip r:embed="rId4" cstate="print"/>
          <a:srcRect/>
          <a:stretch>
            <a:fillRect/>
          </a:stretch>
        </p:blipFill>
        <p:spPr bwMode="auto">
          <a:xfrm>
            <a:off x="5486400" y="3565812"/>
            <a:ext cx="3486150" cy="3063588"/>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Intermediate filaments</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they?</a:t>
            </a:r>
            <a:endParaRPr lang="en-US" dirty="0"/>
          </a:p>
        </p:txBody>
      </p:sp>
      <p:sp>
        <p:nvSpPr>
          <p:cNvPr id="3" name="Content Placeholder 2"/>
          <p:cNvSpPr>
            <a:spLocks noGrp="1"/>
          </p:cNvSpPr>
          <p:nvPr>
            <p:ph idx="1"/>
          </p:nvPr>
        </p:nvSpPr>
        <p:spPr>
          <a:xfrm>
            <a:off x="609600" y="1412875"/>
            <a:ext cx="8153400" cy="3274743"/>
          </a:xfrm>
        </p:spPr>
        <p:txBody>
          <a:bodyPr/>
          <a:lstStyle/>
          <a:p>
            <a:r>
              <a:rPr lang="en-US" dirty="0" smtClean="0"/>
              <a:t>Intermediate filaments have a diameter that is intermediate between those of </a:t>
            </a:r>
            <a:r>
              <a:rPr lang="en-US" dirty="0" err="1" smtClean="0"/>
              <a:t>actin</a:t>
            </a:r>
            <a:r>
              <a:rPr lang="en-US" dirty="0" smtClean="0"/>
              <a:t> filaments and microtubule.</a:t>
            </a:r>
          </a:p>
          <a:p>
            <a:r>
              <a:rPr lang="en-US" dirty="0" smtClean="0"/>
              <a:t>They provide mechanical strength to cells and tissues.</a:t>
            </a:r>
          </a:p>
          <a:p>
            <a:r>
              <a:rPr lang="en-US" dirty="0" smtClean="0"/>
              <a:t>They are composed of a variety of proteins, which are classified into 5 groups based on similarities between their amino acid sequences.</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IFs</a:t>
            </a:r>
            <a:endParaRPr lang="en-US" dirty="0"/>
          </a:p>
        </p:txBody>
      </p:sp>
      <p:sp>
        <p:nvSpPr>
          <p:cNvPr id="3" name="Content Placeholder 2"/>
          <p:cNvSpPr>
            <a:spLocks noGrp="1"/>
          </p:cNvSpPr>
          <p:nvPr>
            <p:ph idx="1"/>
          </p:nvPr>
        </p:nvSpPr>
        <p:spPr>
          <a:xfrm>
            <a:off x="609600" y="1412875"/>
            <a:ext cx="8153400" cy="4130361"/>
          </a:xfrm>
        </p:spPr>
        <p:txBody>
          <a:bodyPr/>
          <a:lstStyle/>
          <a:p>
            <a:r>
              <a:rPr lang="en-US" sz="2200" dirty="0" smtClean="0"/>
              <a:t>Types I and II are expressed in epithelial cells with each type of cell synthesizing at least one type I (acidic) and one type II (neutral/basic) keratin. </a:t>
            </a:r>
          </a:p>
          <a:p>
            <a:pPr lvl="1"/>
            <a:r>
              <a:rPr lang="en-US" sz="2200" dirty="0" smtClean="0"/>
              <a:t>Hard keratins are used for production of structures such as hair, nails, and horns. </a:t>
            </a:r>
          </a:p>
          <a:p>
            <a:pPr lvl="1"/>
            <a:r>
              <a:rPr lang="en-US" sz="2200" dirty="0" smtClean="0"/>
              <a:t>Soft keratins are abundant in the cytoplasm of epithelial cells.</a:t>
            </a:r>
          </a:p>
          <a:p>
            <a:r>
              <a:rPr lang="en-US" sz="2200" dirty="0" smtClean="0"/>
              <a:t>Type III:</a:t>
            </a:r>
          </a:p>
          <a:p>
            <a:pPr lvl="1"/>
            <a:r>
              <a:rPr lang="en-US" sz="2200" dirty="0" err="1" smtClean="0"/>
              <a:t>Vimentin</a:t>
            </a:r>
            <a:r>
              <a:rPr lang="en-US" sz="2200" dirty="0" smtClean="0"/>
              <a:t>, which is found in fibroblasts, smooth muscle cells, and white blood cells.</a:t>
            </a:r>
          </a:p>
          <a:p>
            <a:pPr lvl="1"/>
            <a:r>
              <a:rPr lang="en-US" sz="2200" dirty="0" err="1" smtClean="0"/>
              <a:t>Desmin</a:t>
            </a:r>
            <a:r>
              <a:rPr lang="en-US" sz="2200" dirty="0" smtClean="0"/>
              <a:t> is specifically expressed in muscle cells.</a:t>
            </a:r>
          </a:p>
          <a:p>
            <a:r>
              <a:rPr lang="en-US" sz="2200" dirty="0" smtClean="0"/>
              <a:t>Type IV: </a:t>
            </a:r>
            <a:r>
              <a:rPr lang="en-US" sz="2200" dirty="0" err="1" smtClean="0"/>
              <a:t>neurofilament</a:t>
            </a:r>
            <a:r>
              <a:rPr lang="en-US" sz="2200" dirty="0" smtClean="0"/>
              <a:t> (NF) found in the axons of motor neurons.</a:t>
            </a:r>
          </a:p>
          <a:p>
            <a:r>
              <a:rPr lang="en-US" sz="2200" dirty="0" smtClean="0"/>
              <a:t>Type V: nuclear </a:t>
            </a:r>
            <a:r>
              <a:rPr lang="en-US" sz="2200" dirty="0" err="1" smtClean="0"/>
              <a:t>lamins</a:t>
            </a:r>
            <a:r>
              <a:rPr lang="en-US" sz="2200" dirty="0" smtClean="0"/>
              <a:t>, </a:t>
            </a:r>
            <a:r>
              <a:rPr lang="en-US" sz="2200" dirty="0" err="1" smtClean="0"/>
              <a:t>omponents</a:t>
            </a:r>
            <a:r>
              <a:rPr lang="en-US" sz="2200" dirty="0" smtClean="0"/>
              <a:t> of the nuclear envelope.</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85800" y="1143000"/>
          <a:ext cx="8000999" cy="4635778"/>
        </p:xfrm>
        <a:graphic>
          <a:graphicData uri="http://schemas.openxmlformats.org/drawingml/2006/table">
            <a:tbl>
              <a:tblPr>
                <a:tableStyleId>{8A107856-5554-42FB-B03E-39F5DBC370BA}</a:tableStyleId>
              </a:tblPr>
              <a:tblGrid>
                <a:gridCol w="543757"/>
                <a:gridCol w="2718786"/>
                <a:gridCol w="4738456"/>
              </a:tblGrid>
              <a:tr h="337148">
                <a:tc>
                  <a:txBody>
                    <a:bodyPr/>
                    <a:lstStyle/>
                    <a:p>
                      <a:pPr algn="ctr" fontAlgn="t"/>
                      <a:r>
                        <a:rPr lang="en-US" sz="1800" b="1" dirty="0" smtClean="0"/>
                        <a:t>Type</a:t>
                      </a:r>
                      <a:endParaRPr lang="en-US" sz="1800" b="1" dirty="0"/>
                    </a:p>
                  </a:txBody>
                  <a:tcPr marL="20862" marR="20862" marT="10431" marB="10431"/>
                </a:tc>
                <a:tc>
                  <a:txBody>
                    <a:bodyPr/>
                    <a:lstStyle/>
                    <a:p>
                      <a:pPr algn="ctr" fontAlgn="t"/>
                      <a:r>
                        <a:rPr lang="en-US" sz="1800" b="1"/>
                        <a:t>Protein</a:t>
                      </a:r>
                    </a:p>
                  </a:txBody>
                  <a:tcPr marL="20862" marR="20862" marT="10431" marB="10431"/>
                </a:tc>
                <a:tc>
                  <a:txBody>
                    <a:bodyPr/>
                    <a:lstStyle/>
                    <a:p>
                      <a:pPr algn="ctr" fontAlgn="t"/>
                      <a:r>
                        <a:rPr lang="en-US" sz="1800" b="1" dirty="0"/>
                        <a:t>Site of expression</a:t>
                      </a:r>
                    </a:p>
                  </a:txBody>
                  <a:tcPr marL="20862" marR="20862" marT="10431" marB="10431"/>
                </a:tc>
              </a:tr>
              <a:tr h="192657">
                <a:tc>
                  <a:txBody>
                    <a:bodyPr/>
                    <a:lstStyle/>
                    <a:p>
                      <a:pPr algn="ctr" fontAlgn="t"/>
                      <a:r>
                        <a:rPr lang="en-US" sz="1800" dirty="0"/>
                        <a:t>I</a:t>
                      </a:r>
                    </a:p>
                  </a:txBody>
                  <a:tcPr marL="20862" marR="20862" marT="10431" marB="10431"/>
                </a:tc>
                <a:tc>
                  <a:txBody>
                    <a:bodyPr/>
                    <a:lstStyle/>
                    <a:p>
                      <a:pPr algn="l" fontAlgn="t"/>
                      <a:r>
                        <a:rPr lang="en-US" sz="1800"/>
                        <a:t>Acidic keratins</a:t>
                      </a:r>
                    </a:p>
                  </a:txBody>
                  <a:tcPr marL="20862" marR="20862" marT="10431" marB="10431"/>
                </a:tc>
                <a:tc>
                  <a:txBody>
                    <a:bodyPr/>
                    <a:lstStyle/>
                    <a:p>
                      <a:pPr algn="l" fontAlgn="t"/>
                      <a:r>
                        <a:rPr lang="en-US" sz="1800"/>
                        <a:t>Epithelial cells</a:t>
                      </a:r>
                    </a:p>
                  </a:txBody>
                  <a:tcPr marL="20862" marR="20862" marT="10431" marB="10431"/>
                </a:tc>
              </a:tr>
              <a:tr h="337148">
                <a:tc>
                  <a:txBody>
                    <a:bodyPr/>
                    <a:lstStyle/>
                    <a:p>
                      <a:pPr algn="ctr" fontAlgn="t"/>
                      <a:r>
                        <a:rPr lang="en-US" sz="1800" dirty="0"/>
                        <a:t>II</a:t>
                      </a:r>
                    </a:p>
                  </a:txBody>
                  <a:tcPr marL="20862" marR="20862" marT="10431" marB="10431"/>
                </a:tc>
                <a:tc>
                  <a:txBody>
                    <a:bodyPr/>
                    <a:lstStyle/>
                    <a:p>
                      <a:pPr algn="l" fontAlgn="t"/>
                      <a:r>
                        <a:rPr lang="en-US" sz="1800" dirty="0"/>
                        <a:t>Neutral or basic keratins</a:t>
                      </a:r>
                    </a:p>
                  </a:txBody>
                  <a:tcPr marL="20862" marR="20862" marT="10431" marB="10431"/>
                </a:tc>
                <a:tc>
                  <a:txBody>
                    <a:bodyPr/>
                    <a:lstStyle/>
                    <a:p>
                      <a:pPr algn="l" fontAlgn="t"/>
                      <a:r>
                        <a:rPr lang="en-US" sz="1800"/>
                        <a:t>Epithelial cells</a:t>
                      </a:r>
                    </a:p>
                  </a:txBody>
                  <a:tcPr marL="20862" marR="20862" marT="10431" marB="10431"/>
                </a:tc>
              </a:tr>
              <a:tr h="402122">
                <a:tc>
                  <a:txBody>
                    <a:bodyPr/>
                    <a:lstStyle/>
                    <a:p>
                      <a:pPr algn="ctr" fontAlgn="t"/>
                      <a:r>
                        <a:rPr lang="en-US" sz="1800" dirty="0"/>
                        <a:t>III</a:t>
                      </a:r>
                    </a:p>
                  </a:txBody>
                  <a:tcPr marL="20862" marR="20862" marT="10431" marB="10431"/>
                </a:tc>
                <a:tc>
                  <a:txBody>
                    <a:bodyPr/>
                    <a:lstStyle/>
                    <a:p>
                      <a:pPr algn="l" fontAlgn="t"/>
                      <a:r>
                        <a:rPr lang="en-US" sz="1800" dirty="0" err="1"/>
                        <a:t>Vimentin</a:t>
                      </a:r>
                      <a:endParaRPr lang="en-US" sz="1800" dirty="0"/>
                    </a:p>
                  </a:txBody>
                  <a:tcPr marL="20862" marR="20862" marT="10431" marB="10431"/>
                </a:tc>
                <a:tc>
                  <a:txBody>
                    <a:bodyPr/>
                    <a:lstStyle/>
                    <a:p>
                      <a:pPr algn="l" fontAlgn="t"/>
                      <a:r>
                        <a:rPr lang="en-US" sz="1800" dirty="0"/>
                        <a:t>Fibroblasts, white blood cells, and other cell types</a:t>
                      </a:r>
                    </a:p>
                  </a:txBody>
                  <a:tcPr marL="20862" marR="20862" marT="10431" marB="10431"/>
                </a:tc>
              </a:tr>
              <a:tr h="192657">
                <a:tc>
                  <a:txBody>
                    <a:bodyPr/>
                    <a:lstStyle/>
                    <a:p>
                      <a:pPr fontAlgn="t"/>
                      <a:endParaRPr lang="en-US" sz="1800"/>
                    </a:p>
                  </a:txBody>
                  <a:tcPr marL="20862" marR="20862" marT="10431" marB="10431"/>
                </a:tc>
                <a:tc>
                  <a:txBody>
                    <a:bodyPr/>
                    <a:lstStyle/>
                    <a:p>
                      <a:pPr algn="l" fontAlgn="t"/>
                      <a:r>
                        <a:rPr lang="en-US" sz="1800" dirty="0" err="1"/>
                        <a:t>Desmin</a:t>
                      </a:r>
                      <a:endParaRPr lang="en-US" sz="1800" dirty="0"/>
                    </a:p>
                  </a:txBody>
                  <a:tcPr marL="20862" marR="20862" marT="10431" marB="10431"/>
                </a:tc>
                <a:tc>
                  <a:txBody>
                    <a:bodyPr/>
                    <a:lstStyle/>
                    <a:p>
                      <a:pPr algn="l" fontAlgn="t"/>
                      <a:r>
                        <a:rPr lang="en-US" sz="1800"/>
                        <a:t>Muscle cells</a:t>
                      </a:r>
                    </a:p>
                  </a:txBody>
                  <a:tcPr marL="20862" marR="20862" marT="10431" marB="10431"/>
                </a:tc>
              </a:tr>
              <a:tr h="337148">
                <a:tc>
                  <a:txBody>
                    <a:bodyPr/>
                    <a:lstStyle/>
                    <a:p>
                      <a:pPr fontAlgn="t"/>
                      <a:endParaRPr lang="en-US" sz="1800"/>
                    </a:p>
                  </a:txBody>
                  <a:tcPr marL="20862" marR="20862" marT="10431" marB="10431"/>
                </a:tc>
                <a:tc>
                  <a:txBody>
                    <a:bodyPr/>
                    <a:lstStyle/>
                    <a:p>
                      <a:pPr algn="l" fontAlgn="t"/>
                      <a:r>
                        <a:rPr lang="en-US" sz="1800" dirty="0" err="1"/>
                        <a:t>Glial</a:t>
                      </a:r>
                      <a:r>
                        <a:rPr lang="en-US" sz="1800" dirty="0"/>
                        <a:t> </a:t>
                      </a:r>
                      <a:r>
                        <a:rPr lang="en-US" sz="1800" dirty="0" err="1"/>
                        <a:t>fibrillary</a:t>
                      </a:r>
                      <a:r>
                        <a:rPr lang="en-US" sz="1800" dirty="0"/>
                        <a:t> acidic protein</a:t>
                      </a:r>
                    </a:p>
                  </a:txBody>
                  <a:tcPr marL="20862" marR="20862" marT="10431" marB="10431"/>
                </a:tc>
                <a:tc>
                  <a:txBody>
                    <a:bodyPr/>
                    <a:lstStyle/>
                    <a:p>
                      <a:pPr algn="l" fontAlgn="t"/>
                      <a:r>
                        <a:rPr lang="en-US" sz="1800"/>
                        <a:t>Glial cells</a:t>
                      </a:r>
                    </a:p>
                  </a:txBody>
                  <a:tcPr marL="20862" marR="20862" marT="10431" marB="10431"/>
                </a:tc>
              </a:tr>
              <a:tr h="337148">
                <a:tc>
                  <a:txBody>
                    <a:bodyPr/>
                    <a:lstStyle/>
                    <a:p>
                      <a:pPr fontAlgn="t"/>
                      <a:endParaRPr lang="en-US" sz="1800"/>
                    </a:p>
                  </a:txBody>
                  <a:tcPr marL="20862" marR="20862" marT="10431" marB="10431"/>
                </a:tc>
                <a:tc>
                  <a:txBody>
                    <a:bodyPr/>
                    <a:lstStyle/>
                    <a:p>
                      <a:pPr algn="l" fontAlgn="t"/>
                      <a:r>
                        <a:rPr lang="en-US" sz="1800" dirty="0" err="1"/>
                        <a:t>Peripherin</a:t>
                      </a:r>
                      <a:endParaRPr lang="en-US" sz="1800" dirty="0"/>
                    </a:p>
                  </a:txBody>
                  <a:tcPr marL="20862" marR="20862" marT="10431" marB="10431"/>
                </a:tc>
                <a:tc>
                  <a:txBody>
                    <a:bodyPr/>
                    <a:lstStyle/>
                    <a:p>
                      <a:pPr algn="l" fontAlgn="t"/>
                      <a:r>
                        <a:rPr lang="en-US" sz="1800"/>
                        <a:t>Peripheral neurons</a:t>
                      </a:r>
                    </a:p>
                  </a:txBody>
                  <a:tcPr marL="20862" marR="20862" marT="10431" marB="10431"/>
                </a:tc>
              </a:tr>
              <a:tr h="337148">
                <a:tc>
                  <a:txBody>
                    <a:bodyPr/>
                    <a:lstStyle/>
                    <a:p>
                      <a:pPr algn="ctr" fontAlgn="t"/>
                      <a:r>
                        <a:rPr lang="en-US" sz="1800"/>
                        <a:t>IV</a:t>
                      </a:r>
                    </a:p>
                  </a:txBody>
                  <a:tcPr marL="20862" marR="20862" marT="10431" marB="10431"/>
                </a:tc>
                <a:tc>
                  <a:txBody>
                    <a:bodyPr/>
                    <a:lstStyle/>
                    <a:p>
                      <a:pPr algn="l" fontAlgn="t"/>
                      <a:r>
                        <a:rPr lang="en-US" sz="1800" dirty="0" err="1"/>
                        <a:t>Neurofilament</a:t>
                      </a:r>
                      <a:r>
                        <a:rPr lang="en-US" sz="1800" dirty="0"/>
                        <a:t> proteins</a:t>
                      </a:r>
                    </a:p>
                  </a:txBody>
                  <a:tcPr marL="20862" marR="20862" marT="10431" marB="10431"/>
                </a:tc>
                <a:tc>
                  <a:txBody>
                    <a:bodyPr/>
                    <a:lstStyle/>
                    <a:p>
                      <a:pPr fontAlgn="t"/>
                      <a:endParaRPr lang="en-US" sz="1800"/>
                    </a:p>
                  </a:txBody>
                  <a:tcPr marL="20862" marR="20862" marT="10431" marB="10431"/>
                </a:tc>
              </a:tr>
              <a:tr h="192657">
                <a:tc>
                  <a:txBody>
                    <a:bodyPr/>
                    <a:lstStyle/>
                    <a:p>
                      <a:pPr fontAlgn="t"/>
                      <a:endParaRPr lang="en-US" sz="1800"/>
                    </a:p>
                  </a:txBody>
                  <a:tcPr marL="20862" marR="20862" marT="10431" marB="10431"/>
                </a:tc>
                <a:tc>
                  <a:txBody>
                    <a:bodyPr/>
                    <a:lstStyle/>
                    <a:p>
                      <a:pPr algn="l" fontAlgn="t"/>
                      <a:r>
                        <a:rPr lang="en-US" sz="1800" dirty="0"/>
                        <a:t>NF-L</a:t>
                      </a:r>
                    </a:p>
                  </a:txBody>
                  <a:tcPr marL="20862" marR="20862" marT="10431" marB="10431"/>
                </a:tc>
                <a:tc>
                  <a:txBody>
                    <a:bodyPr/>
                    <a:lstStyle/>
                    <a:p>
                      <a:pPr algn="l" fontAlgn="t"/>
                      <a:r>
                        <a:rPr lang="en-US" sz="1800" dirty="0"/>
                        <a:t>Neurons</a:t>
                      </a:r>
                    </a:p>
                  </a:txBody>
                  <a:tcPr marL="20862" marR="20862" marT="10431" marB="10431"/>
                </a:tc>
              </a:tr>
              <a:tr h="192657">
                <a:tc>
                  <a:txBody>
                    <a:bodyPr/>
                    <a:lstStyle/>
                    <a:p>
                      <a:pPr fontAlgn="t"/>
                      <a:endParaRPr lang="en-US" sz="1800"/>
                    </a:p>
                  </a:txBody>
                  <a:tcPr marL="20862" marR="20862" marT="10431" marB="10431"/>
                </a:tc>
                <a:tc>
                  <a:txBody>
                    <a:bodyPr/>
                    <a:lstStyle/>
                    <a:p>
                      <a:pPr algn="l" fontAlgn="t"/>
                      <a:r>
                        <a:rPr lang="en-US" sz="1800" dirty="0"/>
                        <a:t>NF-M</a:t>
                      </a:r>
                    </a:p>
                  </a:txBody>
                  <a:tcPr marL="20862" marR="20862" marT="10431" marB="10431"/>
                </a:tc>
                <a:tc>
                  <a:txBody>
                    <a:bodyPr/>
                    <a:lstStyle/>
                    <a:p>
                      <a:pPr algn="l" fontAlgn="t"/>
                      <a:r>
                        <a:rPr lang="en-US" sz="1800" dirty="0"/>
                        <a:t>Neurons</a:t>
                      </a:r>
                    </a:p>
                  </a:txBody>
                  <a:tcPr marL="20862" marR="20862" marT="10431" marB="10431"/>
                </a:tc>
              </a:tr>
              <a:tr h="192657">
                <a:tc>
                  <a:txBody>
                    <a:bodyPr/>
                    <a:lstStyle/>
                    <a:p>
                      <a:pPr fontAlgn="t"/>
                      <a:endParaRPr lang="en-US" sz="1800"/>
                    </a:p>
                  </a:txBody>
                  <a:tcPr marL="20862" marR="20862" marT="10431" marB="10431"/>
                </a:tc>
                <a:tc>
                  <a:txBody>
                    <a:bodyPr/>
                    <a:lstStyle/>
                    <a:p>
                      <a:pPr algn="l" fontAlgn="t"/>
                      <a:r>
                        <a:rPr lang="en-US" sz="1800" dirty="0"/>
                        <a:t>NF-H</a:t>
                      </a:r>
                    </a:p>
                  </a:txBody>
                  <a:tcPr marL="20862" marR="20862" marT="10431" marB="10431"/>
                </a:tc>
                <a:tc>
                  <a:txBody>
                    <a:bodyPr/>
                    <a:lstStyle/>
                    <a:p>
                      <a:pPr algn="l" fontAlgn="t"/>
                      <a:r>
                        <a:rPr lang="en-US" sz="1800" dirty="0"/>
                        <a:t>Neurons</a:t>
                      </a:r>
                    </a:p>
                  </a:txBody>
                  <a:tcPr marL="20862" marR="20862" marT="10431" marB="10431"/>
                </a:tc>
              </a:tr>
              <a:tr h="192657">
                <a:tc>
                  <a:txBody>
                    <a:bodyPr/>
                    <a:lstStyle/>
                    <a:p>
                      <a:pPr fontAlgn="t"/>
                      <a:endParaRPr lang="en-US" sz="1800" dirty="0"/>
                    </a:p>
                  </a:txBody>
                  <a:tcPr marL="20862" marR="20862" marT="10431" marB="10431"/>
                </a:tc>
                <a:tc>
                  <a:txBody>
                    <a:bodyPr/>
                    <a:lstStyle/>
                    <a:p>
                      <a:pPr algn="l" fontAlgn="t"/>
                      <a:r>
                        <a:rPr lang="el-GR" sz="1800" dirty="0"/>
                        <a:t>α-</a:t>
                      </a:r>
                      <a:r>
                        <a:rPr lang="en-US" sz="1800" dirty="0" err="1"/>
                        <a:t>Internexin</a:t>
                      </a:r>
                      <a:endParaRPr lang="en-US" sz="1800" dirty="0"/>
                    </a:p>
                  </a:txBody>
                  <a:tcPr marL="20862" marR="20862" marT="10431" marB="10431"/>
                </a:tc>
                <a:tc>
                  <a:txBody>
                    <a:bodyPr/>
                    <a:lstStyle/>
                    <a:p>
                      <a:pPr algn="l" fontAlgn="t"/>
                      <a:r>
                        <a:rPr lang="en-US" sz="1800" dirty="0"/>
                        <a:t>Neurons</a:t>
                      </a:r>
                    </a:p>
                  </a:txBody>
                  <a:tcPr marL="20862" marR="20862" marT="10431" marB="10431"/>
                </a:tc>
              </a:tr>
              <a:tr h="192657">
                <a:tc>
                  <a:txBody>
                    <a:bodyPr/>
                    <a:lstStyle/>
                    <a:p>
                      <a:pPr fontAlgn="t"/>
                      <a:endParaRPr lang="en-US" sz="1800" dirty="0"/>
                    </a:p>
                  </a:txBody>
                  <a:tcPr marL="20862" marR="20862" marT="10431" marB="10431"/>
                </a:tc>
                <a:tc>
                  <a:txBody>
                    <a:bodyPr/>
                    <a:lstStyle/>
                    <a:p>
                      <a:pPr algn="l" fontAlgn="t"/>
                      <a:r>
                        <a:rPr lang="en-US" sz="1800" dirty="0" err="1"/>
                        <a:t>Nestin</a:t>
                      </a:r>
                      <a:endParaRPr lang="en-US" sz="1800" dirty="0"/>
                    </a:p>
                  </a:txBody>
                  <a:tcPr marL="20862" marR="20862" marT="10431" marB="10431"/>
                </a:tc>
                <a:tc>
                  <a:txBody>
                    <a:bodyPr/>
                    <a:lstStyle/>
                    <a:p>
                      <a:pPr algn="l" fontAlgn="t"/>
                      <a:r>
                        <a:rPr lang="en-US" sz="1800" dirty="0"/>
                        <a:t>Stem cells of central nervous system</a:t>
                      </a:r>
                    </a:p>
                  </a:txBody>
                  <a:tcPr marL="20862" marR="20862" marT="10431" marB="10431"/>
                </a:tc>
              </a:tr>
              <a:tr h="481642">
                <a:tc>
                  <a:txBody>
                    <a:bodyPr/>
                    <a:lstStyle/>
                    <a:p>
                      <a:pPr algn="ctr" fontAlgn="t"/>
                      <a:r>
                        <a:rPr lang="en-US" sz="1800"/>
                        <a:t>V</a:t>
                      </a:r>
                    </a:p>
                  </a:txBody>
                  <a:tcPr marL="20862" marR="20862" marT="10431" marB="10431"/>
                </a:tc>
                <a:tc>
                  <a:txBody>
                    <a:bodyPr/>
                    <a:lstStyle/>
                    <a:p>
                      <a:pPr algn="l" fontAlgn="t"/>
                      <a:r>
                        <a:rPr lang="en-US" sz="1800" dirty="0"/>
                        <a:t>Nuclear </a:t>
                      </a:r>
                      <a:r>
                        <a:rPr lang="en-US" sz="1800" dirty="0" err="1"/>
                        <a:t>lamins</a:t>
                      </a:r>
                      <a:endParaRPr lang="en-US" sz="1800" dirty="0"/>
                    </a:p>
                  </a:txBody>
                  <a:tcPr marL="20862" marR="20862" marT="10431" marB="10431"/>
                </a:tc>
                <a:tc>
                  <a:txBody>
                    <a:bodyPr/>
                    <a:lstStyle/>
                    <a:p>
                      <a:pPr algn="l" fontAlgn="t"/>
                      <a:r>
                        <a:rPr lang="en-US" sz="1800" dirty="0"/>
                        <a:t>Nuclear lamina of all cell types</a:t>
                      </a:r>
                    </a:p>
                  </a:txBody>
                  <a:tcPr marL="20862" marR="20862" marT="10431" marB="10431"/>
                </a:tc>
              </a:tr>
            </a:tbl>
          </a:graphicData>
        </a:graphic>
      </p:graphicFrame>
      <p:sp>
        <p:nvSpPr>
          <p:cNvPr id="3" name="Title 1"/>
          <p:cNvSpPr txBox="1">
            <a:spLocks/>
          </p:cNvSpPr>
          <p:nvPr/>
        </p:nvSpPr>
        <p:spPr>
          <a:xfrm>
            <a:off x="655638" y="230188"/>
            <a:ext cx="7269162" cy="554037"/>
          </a:xfrm>
          <a:prstGeom prst="rect">
            <a:avLst/>
          </a:prstGeom>
        </p:spPr>
        <p:txBody>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sz="4000" b="1" i="0" u="none" strike="noStrike" kern="0" cap="none" spc="-150" normalizeH="0" baseline="0" noProof="0" smtClean="0">
                <a:ln w="3175">
                  <a:noFill/>
                </a:ln>
                <a:solidFill>
                  <a:srgbClr val="C00000"/>
                </a:solidFill>
                <a:effectLst/>
                <a:uLnTx/>
                <a:uFillTx/>
                <a:latin typeface="+mj-lt"/>
                <a:ea typeface="+mn-ea"/>
                <a:cs typeface="Arial" pitchFamily="34" charset="0"/>
              </a:rPr>
              <a:t>Types of IFs</a:t>
            </a:r>
            <a:endParaRPr kumimoji="0" lang="en-US" sz="4000" b="1" i="0" u="none" strike="noStrike" kern="0" cap="none" spc="-150" normalizeH="0" baseline="0" noProof="0" dirty="0">
              <a:ln w="3175">
                <a:noFill/>
              </a:ln>
              <a:solidFill>
                <a:srgbClr val="C00000"/>
              </a:solidFill>
              <a:effectLst/>
              <a:uLnTx/>
              <a:uFillTx/>
              <a:latin typeface="+mj-lt"/>
              <a:ea typeface="+mn-ea"/>
              <a:cs typeface="Arial" pitchFamily="34"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730250" y="1905000"/>
            <a:ext cx="7681913" cy="1523495"/>
          </a:xfrm>
        </p:spPr>
        <p:txBody>
          <a:bodyPr/>
          <a:lstStyle/>
          <a:p>
            <a:r>
              <a:rPr lang="en-US" dirty="0" smtClean="0"/>
              <a:t>Lecture 7: the cytoskeleton and cell movement</a:t>
            </a:r>
            <a:br>
              <a:rPr lang="en-US" dirty="0" smtClean="0"/>
            </a:br>
            <a:r>
              <a:rPr lang="en-US" sz="3600" dirty="0" smtClean="0"/>
              <a:t>(Microtubules and intermediate filaments)</a:t>
            </a:r>
            <a:endParaRPr lang="en-US" sz="3600" dirty="0"/>
          </a:p>
        </p:txBody>
      </p:sp>
      <p:sp>
        <p:nvSpPr>
          <p:cNvPr id="5" name="Subtitle 2"/>
          <p:cNvSpPr>
            <a:spLocks noGrp="1"/>
          </p:cNvSpPr>
          <p:nvPr>
            <p:ph type="subTitle" idx="1"/>
          </p:nvPr>
        </p:nvSpPr>
        <p:spPr>
          <a:xfrm>
            <a:off x="730249" y="4344988"/>
            <a:ext cx="7681913" cy="461665"/>
          </a:xfrm>
        </p:spPr>
        <p:txBody>
          <a:bodyPr/>
          <a:lstStyle/>
          <a:p>
            <a:r>
              <a:rPr lang="en-US" dirty="0" smtClean="0"/>
              <a:t>Dr. Mamoun Ahram</a:t>
            </a:r>
          </a:p>
          <a:p>
            <a:r>
              <a:rPr lang="en-US" dirty="0" smtClean="0"/>
              <a:t>Faculty of Medicine</a:t>
            </a:r>
          </a:p>
          <a:p>
            <a:r>
              <a:rPr lang="en-US" dirty="0" smtClean="0"/>
              <a:t>Second year, Second semester, 2014-2014</a:t>
            </a:r>
          </a:p>
        </p:txBody>
      </p:sp>
      <p:sp>
        <p:nvSpPr>
          <p:cNvPr id="6" name="Rectangle 5"/>
          <p:cNvSpPr/>
          <p:nvPr/>
        </p:nvSpPr>
        <p:spPr>
          <a:xfrm>
            <a:off x="609600" y="5867400"/>
            <a:ext cx="5855577" cy="461665"/>
          </a:xfrm>
          <a:prstGeom prst="rect">
            <a:avLst/>
          </a:prstGeom>
        </p:spPr>
        <p:txBody>
          <a:bodyPr wrap="none">
            <a:spAutoFit/>
          </a:bodyPr>
          <a:lstStyle/>
          <a:p>
            <a:r>
              <a:rPr lang="en-US" sz="2400" b="1" i="1" dirty="0" smtClean="0"/>
              <a:t>Principles of Genetics and Molecular Biology</a:t>
            </a:r>
            <a:endParaRPr lang="en-US" sz="2400" b="1" i="1"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classconnection.s3.amazonaws.com/587/flashcards/1781587/png/ifs1349313378352.png"/>
          <p:cNvPicPr>
            <a:picLocks noChangeAspect="1" noChangeArrowheads="1"/>
          </p:cNvPicPr>
          <p:nvPr/>
        </p:nvPicPr>
        <p:blipFill>
          <a:blip r:embed="rId2" cstate="print"/>
          <a:srcRect b="8750"/>
          <a:stretch>
            <a:fillRect/>
          </a:stretch>
        </p:blipFill>
        <p:spPr bwMode="auto">
          <a:xfrm>
            <a:off x="0" y="1295400"/>
            <a:ext cx="9167267" cy="5562600"/>
          </a:xfrm>
          <a:prstGeom prst="rect">
            <a:avLst/>
          </a:prstGeom>
          <a:noFill/>
        </p:spPr>
      </p:pic>
      <p:sp>
        <p:nvSpPr>
          <p:cNvPr id="3" name="Title 1"/>
          <p:cNvSpPr txBox="1">
            <a:spLocks/>
          </p:cNvSpPr>
          <p:nvPr/>
        </p:nvSpPr>
        <p:spPr>
          <a:xfrm>
            <a:off x="655638" y="230188"/>
            <a:ext cx="7269162" cy="554037"/>
          </a:xfrm>
          <a:prstGeom prst="rect">
            <a:avLst/>
          </a:prstGeom>
        </p:spPr>
        <p:txBody>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sz="4000" b="1" i="0" u="none" strike="noStrike" kern="0" cap="none" spc="-150" normalizeH="0" baseline="0" noProof="0" smtClean="0">
                <a:ln w="3175">
                  <a:noFill/>
                </a:ln>
                <a:solidFill>
                  <a:srgbClr val="C00000"/>
                </a:solidFill>
                <a:effectLst/>
                <a:uLnTx/>
                <a:uFillTx/>
                <a:latin typeface="+mj-lt"/>
                <a:ea typeface="+mn-ea"/>
                <a:cs typeface="Arial" pitchFamily="34" charset="0"/>
              </a:rPr>
              <a:t>Types of IFs</a:t>
            </a:r>
            <a:endParaRPr kumimoji="0" lang="en-US" sz="4000" b="1" i="0" u="none" strike="noStrike" kern="0" cap="none" spc="-150" normalizeH="0" baseline="0" noProof="0" dirty="0">
              <a:ln w="3175">
                <a:noFill/>
              </a:ln>
              <a:solidFill>
                <a:srgbClr val="C00000"/>
              </a:solidFill>
              <a:effectLst/>
              <a:uLnTx/>
              <a:uFillTx/>
              <a:latin typeface="+mj-lt"/>
              <a:ea typeface="+mn-ea"/>
              <a:cs typeface="Arial" pitchFamily="34"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IFs</a:t>
            </a:r>
            <a:endParaRPr lang="en-US" dirty="0"/>
          </a:p>
        </p:txBody>
      </p:sp>
      <p:sp>
        <p:nvSpPr>
          <p:cNvPr id="3" name="Content Placeholder 2"/>
          <p:cNvSpPr>
            <a:spLocks noGrp="1"/>
          </p:cNvSpPr>
          <p:nvPr>
            <p:ph idx="1"/>
          </p:nvPr>
        </p:nvSpPr>
        <p:spPr>
          <a:xfrm>
            <a:off x="609600" y="1412875"/>
            <a:ext cx="8153400" cy="2412968"/>
          </a:xfrm>
        </p:spPr>
        <p:txBody>
          <a:bodyPr/>
          <a:lstStyle/>
          <a:p>
            <a:r>
              <a:rPr lang="en-US" dirty="0" smtClean="0"/>
              <a:t>A central α-helical rod domain for filament assembly</a:t>
            </a:r>
          </a:p>
          <a:p>
            <a:r>
              <a:rPr lang="en-US" dirty="0" smtClean="0"/>
              <a:t>Flanking amino- and </a:t>
            </a:r>
            <a:r>
              <a:rPr lang="en-US" dirty="0" err="1" smtClean="0"/>
              <a:t>carboxy</a:t>
            </a:r>
            <a:r>
              <a:rPr lang="en-US" dirty="0" smtClean="0"/>
              <a:t>-terminal domains that vary among the different intermediate filament proteins in size, sequence, and secondary structure that determine the specific functions of the different intermediate filament proteins. </a:t>
            </a:r>
            <a:endParaRPr lang="en-US" dirty="0"/>
          </a:p>
        </p:txBody>
      </p:sp>
      <p:pic>
        <p:nvPicPr>
          <p:cNvPr id="34818" name="Picture 2" descr="Figure 11.31. Structure of intermediate filament proteins."/>
          <p:cNvPicPr>
            <a:picLocks noChangeAspect="1" noChangeArrowheads="1"/>
          </p:cNvPicPr>
          <p:nvPr/>
        </p:nvPicPr>
        <p:blipFill>
          <a:blip r:embed="rId2" cstate="print"/>
          <a:srcRect/>
          <a:stretch>
            <a:fillRect/>
          </a:stretch>
        </p:blipFill>
        <p:spPr bwMode="auto">
          <a:xfrm>
            <a:off x="304800" y="3962400"/>
            <a:ext cx="8486454" cy="1600200"/>
          </a:xfrm>
          <a:prstGeom prst="rect">
            <a:avLst/>
          </a:prstGeom>
          <a:noFill/>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of IFs</a:t>
            </a:r>
            <a:endParaRPr lang="en-US" dirty="0"/>
          </a:p>
        </p:txBody>
      </p:sp>
      <p:pic>
        <p:nvPicPr>
          <p:cNvPr id="5" name="Picture 2" descr="Figure 11.32. Assembly of intermediate filaments."/>
          <p:cNvPicPr>
            <a:picLocks noGrp="1" noChangeAspect="1" noChangeArrowheads="1"/>
          </p:cNvPicPr>
          <p:nvPr>
            <p:ph idx="1"/>
          </p:nvPr>
        </p:nvPicPr>
        <p:blipFill>
          <a:blip r:embed="rId2" cstate="print"/>
          <a:srcRect/>
          <a:stretch>
            <a:fillRect/>
          </a:stretch>
        </p:blipFill>
        <p:spPr bwMode="auto">
          <a:xfrm>
            <a:off x="1219200" y="1143000"/>
            <a:ext cx="6946490" cy="5029200"/>
          </a:xfrm>
          <a:prstGeom prst="rect">
            <a:avLst/>
          </a:prstGeom>
          <a:noFill/>
        </p:spPr>
      </p:pic>
      <p:sp>
        <p:nvSpPr>
          <p:cNvPr id="6" name="TextBox 5"/>
          <p:cNvSpPr txBox="1"/>
          <p:nvPr/>
        </p:nvSpPr>
        <p:spPr>
          <a:xfrm>
            <a:off x="4495800" y="5100935"/>
            <a:ext cx="481222" cy="461665"/>
          </a:xfrm>
          <a:prstGeom prst="rect">
            <a:avLst/>
          </a:prstGeom>
          <a:noFill/>
        </p:spPr>
        <p:txBody>
          <a:bodyPr wrap="none" rtlCol="0">
            <a:spAutoFit/>
          </a:bodyPr>
          <a:lstStyle/>
          <a:p>
            <a:r>
              <a:rPr lang="en-US" sz="2400" b="1" dirty="0" smtClean="0">
                <a:solidFill>
                  <a:srgbClr val="C00000"/>
                </a:solidFill>
              </a:rPr>
              <a:t>x8</a:t>
            </a:r>
            <a:endParaRPr lang="en-US" sz="2400" b="1" dirty="0">
              <a:solidFill>
                <a:srgbClr val="C00000"/>
              </a:solidFill>
            </a:endParaRPr>
          </a:p>
        </p:txBody>
      </p:sp>
      <p:sp>
        <p:nvSpPr>
          <p:cNvPr id="7" name="TextBox 6"/>
          <p:cNvSpPr txBox="1"/>
          <p:nvPr/>
        </p:nvSpPr>
        <p:spPr>
          <a:xfrm>
            <a:off x="7772400" y="4419600"/>
            <a:ext cx="1371600" cy="830997"/>
          </a:xfrm>
          <a:prstGeom prst="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pPr algn="ctr"/>
            <a:r>
              <a:rPr lang="en-US" sz="2400" b="1" dirty="0" smtClean="0">
                <a:solidFill>
                  <a:srgbClr val="C00000"/>
                </a:solidFill>
              </a:rPr>
              <a:t>No polarity</a:t>
            </a:r>
            <a:endParaRPr lang="en-US" sz="2400" b="1" dirty="0">
              <a:solidFill>
                <a:srgbClr val="C00000"/>
              </a:solidFil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of IF types</a:t>
            </a:r>
            <a:endParaRPr lang="en-US" dirty="0"/>
          </a:p>
        </p:txBody>
      </p:sp>
      <p:sp>
        <p:nvSpPr>
          <p:cNvPr id="3" name="Content Placeholder 2"/>
          <p:cNvSpPr>
            <a:spLocks noGrp="1"/>
          </p:cNvSpPr>
          <p:nvPr>
            <p:ph idx="1"/>
          </p:nvPr>
        </p:nvSpPr>
        <p:spPr>
          <a:xfrm>
            <a:off x="609600" y="1412875"/>
            <a:ext cx="8153400" cy="4561249"/>
          </a:xfrm>
        </p:spPr>
        <p:txBody>
          <a:bodyPr/>
          <a:lstStyle/>
          <a:p>
            <a:r>
              <a:rPr lang="en-US" sz="2600" dirty="0" smtClean="0"/>
              <a:t>Keratin filaments are always assembled from </a:t>
            </a:r>
            <a:r>
              <a:rPr lang="en-US" sz="2600" dirty="0" err="1" smtClean="0"/>
              <a:t>heterodimers</a:t>
            </a:r>
            <a:r>
              <a:rPr lang="en-US" sz="2600" dirty="0" smtClean="0"/>
              <a:t> containing one type I and one type II polypeptide.</a:t>
            </a:r>
          </a:p>
          <a:p>
            <a:r>
              <a:rPr lang="en-US" sz="2600" dirty="0" smtClean="0"/>
              <a:t>The type III proteins can assemble into filaments containing only a single polypeptide (e.g., </a:t>
            </a:r>
            <a:r>
              <a:rPr lang="en-US" sz="2600" dirty="0" err="1" smtClean="0"/>
              <a:t>vimentin</a:t>
            </a:r>
            <a:r>
              <a:rPr lang="en-US" sz="2600" dirty="0" smtClean="0"/>
              <a:t>) or consisting of two different type III proteins (e.g., </a:t>
            </a:r>
            <a:r>
              <a:rPr lang="en-US" sz="2600" dirty="0" err="1" smtClean="0"/>
              <a:t>vimentin</a:t>
            </a:r>
            <a:r>
              <a:rPr lang="en-US" sz="2600" dirty="0" smtClean="0"/>
              <a:t> plus </a:t>
            </a:r>
            <a:r>
              <a:rPr lang="en-US" sz="2600" dirty="0" err="1" smtClean="0"/>
              <a:t>desmin</a:t>
            </a:r>
            <a:r>
              <a:rPr lang="en-US" sz="2600" dirty="0" smtClean="0"/>
              <a:t>). </a:t>
            </a:r>
          </a:p>
          <a:p>
            <a:pPr lvl="1"/>
            <a:r>
              <a:rPr lang="en-US" dirty="0" smtClean="0"/>
              <a:t>The type III proteins do not form copolymers with the keratins. </a:t>
            </a:r>
          </a:p>
          <a:p>
            <a:r>
              <a:rPr lang="el-GR" sz="2600" dirty="0" smtClean="0"/>
              <a:t>α-</a:t>
            </a:r>
            <a:r>
              <a:rPr lang="en-US" sz="2600" dirty="0" err="1" smtClean="0"/>
              <a:t>internexin</a:t>
            </a:r>
            <a:r>
              <a:rPr lang="en-US" sz="2600" dirty="0" smtClean="0"/>
              <a:t>, a type IV protein, can assemble into filaments by itself, but the NFs copolymerize to form </a:t>
            </a:r>
            <a:r>
              <a:rPr lang="en-US" sz="2600" dirty="0" err="1" smtClean="0"/>
              <a:t>heteropolymers</a:t>
            </a:r>
            <a:r>
              <a:rPr lang="en-US" sz="2600" dirty="0" smtClean="0"/>
              <a:t>.</a:t>
            </a:r>
            <a:endParaRPr lang="en-US" sz="2600"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to actins and microtubules</a:t>
            </a:r>
            <a:endParaRPr lang="en-US" dirty="0"/>
          </a:p>
        </p:txBody>
      </p:sp>
      <p:sp>
        <p:nvSpPr>
          <p:cNvPr id="3" name="Content Placeholder 2"/>
          <p:cNvSpPr>
            <a:spLocks noGrp="1"/>
          </p:cNvSpPr>
          <p:nvPr>
            <p:ph idx="1"/>
          </p:nvPr>
        </p:nvSpPr>
        <p:spPr>
          <a:xfrm>
            <a:off x="609600" y="1412875"/>
            <a:ext cx="8153400" cy="2523768"/>
          </a:xfrm>
        </p:spPr>
        <p:txBody>
          <a:bodyPr/>
          <a:lstStyle/>
          <a:p>
            <a:r>
              <a:rPr lang="en-US" dirty="0" smtClean="0"/>
              <a:t>More stable</a:t>
            </a:r>
          </a:p>
          <a:p>
            <a:r>
              <a:rPr lang="en-US" dirty="0" smtClean="0"/>
              <a:t>More dynamic within cells</a:t>
            </a:r>
          </a:p>
          <a:p>
            <a:r>
              <a:rPr lang="en-US" dirty="0" smtClean="0"/>
              <a:t>Not regulated by GTP, but regulated by phosphorylation</a:t>
            </a:r>
          </a:p>
          <a:p>
            <a:pPr lvl="1"/>
            <a:r>
              <a:rPr lang="en-US" dirty="0" smtClean="0"/>
              <a:t>When nuclear </a:t>
            </a:r>
            <a:r>
              <a:rPr lang="en-US" dirty="0" err="1" smtClean="0"/>
              <a:t>lamins</a:t>
            </a:r>
            <a:r>
              <a:rPr lang="en-US" dirty="0" smtClean="0"/>
              <a:t> and </a:t>
            </a:r>
            <a:r>
              <a:rPr lang="en-US" dirty="0" err="1" smtClean="0"/>
              <a:t>vimentins</a:t>
            </a:r>
            <a:r>
              <a:rPr lang="en-US" dirty="0" smtClean="0"/>
              <a:t> are </a:t>
            </a:r>
            <a:r>
              <a:rPr lang="en-US" dirty="0" err="1" smtClean="0"/>
              <a:t>phosphorylated</a:t>
            </a:r>
            <a:r>
              <a:rPr lang="en-US" dirty="0" smtClean="0"/>
              <a:t>, they are disassembled.</a:t>
            </a:r>
          </a:p>
        </p:txBody>
      </p:sp>
      <p:pic>
        <p:nvPicPr>
          <p:cNvPr id="37890" name="Picture 2" descr="Figure 8.31. Dissolution of the nuclear lamina."/>
          <p:cNvPicPr>
            <a:picLocks noChangeAspect="1" noChangeArrowheads="1"/>
          </p:cNvPicPr>
          <p:nvPr/>
        </p:nvPicPr>
        <p:blipFill>
          <a:blip r:embed="rId2" cstate="print"/>
          <a:srcRect/>
          <a:stretch>
            <a:fillRect/>
          </a:stretch>
        </p:blipFill>
        <p:spPr bwMode="auto">
          <a:xfrm>
            <a:off x="1600200" y="3962400"/>
            <a:ext cx="5581650" cy="2643939"/>
          </a:xfrm>
          <a:prstGeom prst="rect">
            <a:avLst/>
          </a:prstGeom>
          <a:noFill/>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230188"/>
            <a:ext cx="7269162" cy="553998"/>
          </a:xfrm>
        </p:spPr>
        <p:txBody>
          <a:bodyPr/>
          <a:lstStyle/>
          <a:p>
            <a:r>
              <a:rPr lang="en-US" dirty="0" smtClean="0"/>
              <a:t>Intracellular Organization of IFs</a:t>
            </a:r>
            <a:endParaRPr lang="en-US" dirty="0"/>
          </a:p>
        </p:txBody>
      </p:sp>
      <p:sp>
        <p:nvSpPr>
          <p:cNvPr id="3" name="Content Placeholder 2"/>
          <p:cNvSpPr>
            <a:spLocks noGrp="1"/>
          </p:cNvSpPr>
          <p:nvPr>
            <p:ph idx="1"/>
          </p:nvPr>
        </p:nvSpPr>
        <p:spPr>
          <a:xfrm>
            <a:off x="609600" y="1412875"/>
            <a:ext cx="8153400" cy="1403461"/>
          </a:xfrm>
        </p:spPr>
        <p:txBody>
          <a:bodyPr/>
          <a:lstStyle/>
          <a:p>
            <a:r>
              <a:rPr lang="en-US" sz="2400" dirty="0" smtClean="0"/>
              <a:t>Both keratin and </a:t>
            </a:r>
            <a:r>
              <a:rPr lang="en-US" sz="2400" dirty="0" err="1" smtClean="0"/>
              <a:t>vimentin</a:t>
            </a:r>
            <a:r>
              <a:rPr lang="en-US" sz="2400" dirty="0" smtClean="0"/>
              <a:t> filaments attach to the nuclear envelope to position and anchor the nucleus within the cell.</a:t>
            </a:r>
          </a:p>
          <a:p>
            <a:r>
              <a:rPr lang="en-US" sz="2400" dirty="0" smtClean="0"/>
              <a:t>Ifs can associate not only with the plasma membrane but also with the actin filaments and microtubules. </a:t>
            </a:r>
          </a:p>
        </p:txBody>
      </p:sp>
      <p:pic>
        <p:nvPicPr>
          <p:cNvPr id="39938" name="Picture 2" descr="http://www.sciencemag.org/content/279/5350/514/F4.large.jpg"/>
          <p:cNvPicPr>
            <a:picLocks noChangeAspect="1" noChangeArrowheads="1"/>
          </p:cNvPicPr>
          <p:nvPr/>
        </p:nvPicPr>
        <p:blipFill>
          <a:blip r:embed="rId2" cstate="print"/>
          <a:srcRect t="34606"/>
          <a:stretch>
            <a:fillRect/>
          </a:stretch>
        </p:blipFill>
        <p:spPr bwMode="auto">
          <a:xfrm>
            <a:off x="0" y="3200400"/>
            <a:ext cx="6096000" cy="3102321"/>
          </a:xfrm>
          <a:prstGeom prst="rect">
            <a:avLst/>
          </a:prstGeom>
          <a:noFill/>
        </p:spPr>
      </p:pic>
      <p:sp>
        <p:nvSpPr>
          <p:cNvPr id="5" name="Rectangle 4"/>
          <p:cNvSpPr/>
          <p:nvPr/>
        </p:nvSpPr>
        <p:spPr>
          <a:xfrm>
            <a:off x="6172200" y="3277612"/>
            <a:ext cx="2743200" cy="3046988"/>
          </a:xfrm>
          <a:prstGeom prst="rect">
            <a:avLst/>
          </a:prstGeom>
          <a:solidFill>
            <a:schemeClr val="accent4">
              <a:lumMod val="40000"/>
              <a:lumOff val="60000"/>
            </a:schemeClr>
          </a:solidFill>
        </p:spPr>
        <p:txBody>
          <a:bodyPr wrap="square">
            <a:spAutoFit/>
          </a:bodyPr>
          <a:lstStyle/>
          <a:p>
            <a:pPr marL="0" lvl="1"/>
            <a:r>
              <a:rPr lang="en-US" sz="2400" b="1" dirty="0" smtClean="0">
                <a:solidFill>
                  <a:srgbClr val="C00000"/>
                </a:solidFill>
              </a:rPr>
              <a:t>IFs provide a scaffold that integrates the components of the cytoskeleton and organizes the internal structure of the cell. </a:t>
            </a:r>
            <a:endParaRPr lang="en-US" sz="2400" b="1" dirty="0">
              <a:solidFill>
                <a:srgbClr val="C00000"/>
              </a:solidFil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609600" y="1412875"/>
            <a:ext cx="8153400" cy="2806922"/>
          </a:xfrm>
        </p:spPr>
        <p:txBody>
          <a:bodyPr/>
          <a:lstStyle/>
          <a:p>
            <a:r>
              <a:rPr lang="en-US" sz="2400" dirty="0" err="1" smtClean="0"/>
              <a:t>Desmin</a:t>
            </a:r>
            <a:r>
              <a:rPr lang="en-US" sz="2400" dirty="0" smtClean="0"/>
              <a:t> connects the actin filaments in muscle cells to one another and to the plasma membrane, thereby linking the actions of individual contractile elements. </a:t>
            </a:r>
          </a:p>
          <a:p>
            <a:r>
              <a:rPr lang="en-US" sz="2400" dirty="0" err="1" smtClean="0"/>
              <a:t>Neurofilaments</a:t>
            </a:r>
            <a:r>
              <a:rPr lang="en-US" sz="2400" dirty="0" smtClean="0"/>
              <a:t> in mature neurons are anchored to actin filaments and microtubules by neuronal members of the </a:t>
            </a:r>
            <a:r>
              <a:rPr lang="en-US" sz="2400" dirty="0" err="1" smtClean="0"/>
              <a:t>plakin</a:t>
            </a:r>
            <a:r>
              <a:rPr lang="en-US" sz="2400" dirty="0" smtClean="0"/>
              <a:t> family. </a:t>
            </a:r>
          </a:p>
          <a:p>
            <a:pPr lvl="1"/>
            <a:r>
              <a:rPr lang="en-US" sz="2400" dirty="0" err="1" smtClean="0"/>
              <a:t>Neurofilaments</a:t>
            </a:r>
            <a:r>
              <a:rPr lang="en-US" sz="2400" dirty="0" smtClean="0"/>
              <a:t> provide mechanical support and stabilize the cytoskeleton in the long, thin axons of nerve cells.</a:t>
            </a:r>
            <a:endParaRPr lang="en-US" sz="2400" dirty="0"/>
          </a:p>
        </p:txBody>
      </p:sp>
      <p:pic>
        <p:nvPicPr>
          <p:cNvPr id="44034" name="Picture 2" descr="http://163.178.103.176/CasosBerne/3cMusculo/Caso13-1/HTMLC/CasosB2/Distroglicano/Sarco4_files/cb18_0637_4.gif"/>
          <p:cNvPicPr>
            <a:picLocks noChangeAspect="1" noChangeArrowheads="1"/>
          </p:cNvPicPr>
          <p:nvPr/>
        </p:nvPicPr>
        <p:blipFill>
          <a:blip r:embed="rId2" cstate="print"/>
          <a:srcRect l="43548" t="71650"/>
          <a:stretch>
            <a:fillRect/>
          </a:stretch>
        </p:blipFill>
        <p:spPr bwMode="auto">
          <a:xfrm>
            <a:off x="324465" y="4247535"/>
            <a:ext cx="5161935" cy="1838187"/>
          </a:xfrm>
          <a:prstGeom prst="rect">
            <a:avLst/>
          </a:prstGeom>
          <a:noFill/>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Plectin</a:t>
            </a:r>
            <a:r>
              <a:rPr lang="en-US" dirty="0" smtClean="0"/>
              <a:t> (example)</a:t>
            </a:r>
            <a:endParaRPr lang="en-US" dirty="0"/>
          </a:p>
        </p:txBody>
      </p:sp>
      <p:pic>
        <p:nvPicPr>
          <p:cNvPr id="5" name="Picture 2"/>
          <p:cNvPicPr>
            <a:picLocks noGrp="1" noChangeAspect="1" noChangeArrowheads="1"/>
          </p:cNvPicPr>
          <p:nvPr>
            <p:ph idx="1"/>
          </p:nvPr>
        </p:nvPicPr>
        <p:blipFill>
          <a:blip r:embed="rId2" cstate="print"/>
          <a:srcRect l="8114" b="13946"/>
          <a:stretch>
            <a:fillRect/>
          </a:stretch>
        </p:blipFill>
        <p:spPr bwMode="auto">
          <a:xfrm>
            <a:off x="1504335" y="1273712"/>
            <a:ext cx="6489290" cy="3549011"/>
          </a:xfrm>
          <a:prstGeom prst="rect">
            <a:avLst/>
          </a:prstGeom>
          <a:noFill/>
          <a:ln w="9525">
            <a:noFill/>
            <a:miter lim="800000"/>
            <a:headEnd/>
            <a:tailEnd/>
          </a:ln>
        </p:spPr>
      </p:pic>
      <p:sp>
        <p:nvSpPr>
          <p:cNvPr id="6" name="TextBox 5"/>
          <p:cNvSpPr txBox="1"/>
          <p:nvPr/>
        </p:nvSpPr>
        <p:spPr>
          <a:xfrm>
            <a:off x="1946786" y="1917291"/>
            <a:ext cx="1454629" cy="369332"/>
          </a:xfrm>
          <a:prstGeom prst="rect">
            <a:avLst/>
          </a:prstGeom>
          <a:noFill/>
        </p:spPr>
        <p:txBody>
          <a:bodyPr wrap="none" rtlCol="0">
            <a:spAutoFit/>
          </a:bodyPr>
          <a:lstStyle/>
          <a:p>
            <a:r>
              <a:rPr lang="en-US" b="1" dirty="0" smtClean="0">
                <a:solidFill>
                  <a:srgbClr val="C00000"/>
                </a:solidFill>
              </a:rPr>
              <a:t>Microtubules</a:t>
            </a:r>
            <a:endParaRPr lang="en-US" b="1" dirty="0">
              <a:solidFill>
                <a:srgbClr val="C00000"/>
              </a:solidFill>
            </a:endParaRPr>
          </a:p>
        </p:txBody>
      </p:sp>
      <p:sp>
        <p:nvSpPr>
          <p:cNvPr id="7" name="TextBox 6"/>
          <p:cNvSpPr txBox="1"/>
          <p:nvPr/>
        </p:nvSpPr>
        <p:spPr>
          <a:xfrm>
            <a:off x="1981199" y="4075472"/>
            <a:ext cx="679994" cy="369332"/>
          </a:xfrm>
          <a:prstGeom prst="rect">
            <a:avLst/>
          </a:prstGeom>
          <a:noFill/>
        </p:spPr>
        <p:txBody>
          <a:bodyPr wrap="none" rtlCol="0">
            <a:spAutoFit/>
          </a:bodyPr>
          <a:lstStyle/>
          <a:p>
            <a:r>
              <a:rPr lang="en-US" b="1" dirty="0" smtClean="0">
                <a:solidFill>
                  <a:srgbClr val="C00000"/>
                </a:solidFill>
              </a:rPr>
              <a:t>Actin</a:t>
            </a:r>
            <a:endParaRPr lang="en-US" b="1" dirty="0">
              <a:solidFill>
                <a:srgbClr val="C00000"/>
              </a:solidFill>
            </a:endParaRPr>
          </a:p>
        </p:txBody>
      </p:sp>
      <p:sp>
        <p:nvSpPr>
          <p:cNvPr id="8" name="TextBox 7"/>
          <p:cNvSpPr txBox="1"/>
          <p:nvPr/>
        </p:nvSpPr>
        <p:spPr>
          <a:xfrm>
            <a:off x="2915264" y="3224981"/>
            <a:ext cx="351378" cy="369332"/>
          </a:xfrm>
          <a:prstGeom prst="rect">
            <a:avLst/>
          </a:prstGeom>
          <a:noFill/>
        </p:spPr>
        <p:txBody>
          <a:bodyPr wrap="none" rtlCol="0">
            <a:spAutoFit/>
          </a:bodyPr>
          <a:lstStyle/>
          <a:p>
            <a:r>
              <a:rPr lang="en-US" b="1" dirty="0" smtClean="0">
                <a:solidFill>
                  <a:srgbClr val="C00000"/>
                </a:solidFill>
              </a:rPr>
              <a:t>IF</a:t>
            </a:r>
            <a:endParaRPr lang="en-US" b="1" dirty="0">
              <a:solidFill>
                <a:srgbClr val="C00000"/>
              </a:solidFill>
            </a:endParaRPr>
          </a:p>
        </p:txBody>
      </p:sp>
      <p:sp>
        <p:nvSpPr>
          <p:cNvPr id="9" name="Rectangle 8"/>
          <p:cNvSpPr/>
          <p:nvPr/>
        </p:nvSpPr>
        <p:spPr>
          <a:xfrm>
            <a:off x="6596398" y="3657289"/>
            <a:ext cx="888385" cy="369332"/>
          </a:xfrm>
          <a:prstGeom prst="rect">
            <a:avLst/>
          </a:prstGeom>
        </p:spPr>
        <p:txBody>
          <a:bodyPr wrap="none">
            <a:spAutoFit/>
          </a:bodyPr>
          <a:lstStyle/>
          <a:p>
            <a:r>
              <a:rPr lang="en-US" b="1" dirty="0" err="1" smtClean="0">
                <a:solidFill>
                  <a:srgbClr val="C00000"/>
                </a:solidFill>
              </a:rPr>
              <a:t>Plectin</a:t>
            </a:r>
            <a:r>
              <a:rPr lang="en-US" b="1" dirty="0" smtClean="0">
                <a:solidFill>
                  <a:srgbClr val="C00000"/>
                </a:solidFill>
              </a:rPr>
              <a:t> </a:t>
            </a:r>
            <a:endParaRPr lang="en-US" b="1" dirty="0">
              <a:solidFill>
                <a:srgbClr val="C00000"/>
              </a:solidFill>
            </a:endParaRPr>
          </a:p>
        </p:txBody>
      </p:sp>
      <p:sp>
        <p:nvSpPr>
          <p:cNvPr id="10" name="Rectangle 9"/>
          <p:cNvSpPr/>
          <p:nvPr/>
        </p:nvSpPr>
        <p:spPr>
          <a:xfrm>
            <a:off x="1327353" y="4888890"/>
            <a:ext cx="6799007" cy="1200329"/>
          </a:xfrm>
          <a:prstGeom prst="rect">
            <a:avLst/>
          </a:prstGeom>
        </p:spPr>
        <p:txBody>
          <a:bodyPr wrap="square">
            <a:spAutoFit/>
          </a:bodyPr>
          <a:lstStyle/>
          <a:p>
            <a:r>
              <a:rPr lang="en-US" sz="2400" b="1" dirty="0" err="1" smtClean="0">
                <a:solidFill>
                  <a:srgbClr val="C00000"/>
                </a:solidFill>
              </a:rPr>
              <a:t>Plectin</a:t>
            </a:r>
            <a:r>
              <a:rPr lang="en-US" sz="2400" b="1" dirty="0" smtClean="0">
                <a:solidFill>
                  <a:srgbClr val="C00000"/>
                </a:solidFill>
              </a:rPr>
              <a:t> bridges intermediate filaments to actin filaments and stabilizing them and increasing the mechanical stability of the cell. </a:t>
            </a:r>
            <a:endParaRPr lang="en-US" sz="2400" b="1" dirty="0">
              <a:solidFill>
                <a:srgbClr val="C00000"/>
              </a:solidFil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638" y="230188"/>
            <a:ext cx="7269162" cy="1080296"/>
          </a:xfrm>
        </p:spPr>
        <p:txBody>
          <a:bodyPr/>
          <a:lstStyle/>
          <a:p>
            <a:r>
              <a:rPr lang="en-US" sz="2600" dirty="0" smtClean="0"/>
              <a:t>The keratin filaments of epithelial cells are tightly anchored to the plasma membrane at two areas of specialized cell contacts, </a:t>
            </a:r>
            <a:r>
              <a:rPr lang="en-US" sz="2600" dirty="0" err="1" smtClean="0"/>
              <a:t>desmosomes</a:t>
            </a:r>
            <a:r>
              <a:rPr lang="en-US" sz="2600" dirty="0" smtClean="0"/>
              <a:t> and </a:t>
            </a:r>
            <a:r>
              <a:rPr lang="en-US" sz="2600" dirty="0" err="1" smtClean="0"/>
              <a:t>hemidesmosomes</a:t>
            </a:r>
            <a:endParaRPr lang="en-US" sz="2600" dirty="0"/>
          </a:p>
        </p:txBody>
      </p:sp>
      <p:sp>
        <p:nvSpPr>
          <p:cNvPr id="5" name="Text Placeholder 4"/>
          <p:cNvSpPr>
            <a:spLocks noGrp="1"/>
          </p:cNvSpPr>
          <p:nvPr>
            <p:ph type="body" idx="1"/>
          </p:nvPr>
        </p:nvSpPr>
        <p:spPr>
          <a:xfrm>
            <a:off x="381000" y="1572601"/>
            <a:ext cx="4114800" cy="332399"/>
          </a:xfrm>
        </p:spPr>
        <p:txBody>
          <a:bodyPr/>
          <a:lstStyle/>
          <a:p>
            <a:pPr algn="ctr"/>
            <a:r>
              <a:rPr lang="en-US" sz="2400" dirty="0" err="1" smtClean="0"/>
              <a:t>Desmosomes</a:t>
            </a:r>
            <a:endParaRPr lang="en-US" dirty="0"/>
          </a:p>
        </p:txBody>
      </p:sp>
      <p:sp>
        <p:nvSpPr>
          <p:cNvPr id="7" name="Text Placeholder 6"/>
          <p:cNvSpPr>
            <a:spLocks noGrp="1"/>
          </p:cNvSpPr>
          <p:nvPr>
            <p:ph type="body" sz="quarter" idx="3"/>
          </p:nvPr>
        </p:nvSpPr>
        <p:spPr>
          <a:xfrm>
            <a:off x="4645981" y="1572601"/>
            <a:ext cx="4117019" cy="332399"/>
          </a:xfrm>
        </p:spPr>
        <p:txBody>
          <a:bodyPr/>
          <a:lstStyle/>
          <a:p>
            <a:pPr algn="ctr"/>
            <a:r>
              <a:rPr lang="en-US" sz="2400" dirty="0" err="1" smtClean="0"/>
              <a:t>Hhemidesmosomes</a:t>
            </a:r>
            <a:endParaRPr lang="en-US" dirty="0"/>
          </a:p>
        </p:txBody>
      </p:sp>
      <p:pic>
        <p:nvPicPr>
          <p:cNvPr id="11" name="Picture 2" descr="http://qph.is.quoracdn.net/main-qimg-b05c9820a08a70553e68b461830d40fc?convert_to_webp=true"/>
          <p:cNvPicPr>
            <a:picLocks noGrp="1" noChangeAspect="1" noChangeArrowheads="1"/>
          </p:cNvPicPr>
          <p:nvPr>
            <p:ph sz="half" idx="2"/>
          </p:nvPr>
        </p:nvPicPr>
        <p:blipFill>
          <a:blip r:embed="rId2" cstate="print"/>
          <a:srcRect/>
          <a:stretch>
            <a:fillRect/>
          </a:stretch>
        </p:blipFill>
        <p:spPr bwMode="auto">
          <a:xfrm>
            <a:off x="762000" y="2209800"/>
            <a:ext cx="3527778" cy="3048000"/>
          </a:xfrm>
          <a:prstGeom prst="rect">
            <a:avLst/>
          </a:prstGeom>
          <a:noFill/>
        </p:spPr>
      </p:pic>
      <p:pic>
        <p:nvPicPr>
          <p:cNvPr id="14" name="Picture 5"/>
          <p:cNvPicPr>
            <a:picLocks noGrp="1" noChangeAspect="1" noChangeArrowheads="1"/>
          </p:cNvPicPr>
          <p:nvPr>
            <p:ph sz="quarter" idx="4"/>
          </p:nvPr>
        </p:nvPicPr>
        <p:blipFill>
          <a:blip r:embed="rId3" cstate="print"/>
          <a:srcRect/>
          <a:stretch>
            <a:fillRect/>
          </a:stretch>
        </p:blipFill>
        <p:spPr bwMode="auto">
          <a:xfrm>
            <a:off x="5486400" y="2057400"/>
            <a:ext cx="2590800" cy="3864962"/>
          </a:xfrm>
          <a:prstGeom prst="rect">
            <a:avLst/>
          </a:prstGeom>
          <a:noFill/>
          <a:ln w="9525">
            <a:noFill/>
            <a:miter lim="800000"/>
            <a:headEnd/>
            <a:tailEnd/>
          </a:ln>
        </p:spPr>
      </p:pic>
      <p:sp>
        <p:nvSpPr>
          <p:cNvPr id="15" name="Rectangle 14"/>
          <p:cNvSpPr/>
          <p:nvPr/>
        </p:nvSpPr>
        <p:spPr>
          <a:xfrm>
            <a:off x="228600" y="5401270"/>
            <a:ext cx="5181600" cy="923330"/>
          </a:xfrm>
          <a:prstGeom prst="rect">
            <a:avLst/>
          </a:prstGeom>
        </p:spPr>
        <p:txBody>
          <a:bodyPr wrap="square">
            <a:spAutoFit/>
          </a:bodyPr>
          <a:lstStyle/>
          <a:p>
            <a:r>
              <a:rPr lang="en-US" b="1" dirty="0" smtClean="0">
                <a:solidFill>
                  <a:srgbClr val="C00000"/>
                </a:solidFill>
              </a:rPr>
              <a:t>Keratin filaments anchored to both sides of </a:t>
            </a:r>
            <a:r>
              <a:rPr lang="en-US" b="1" dirty="0" err="1" smtClean="0">
                <a:solidFill>
                  <a:srgbClr val="C00000"/>
                </a:solidFill>
              </a:rPr>
              <a:t>desmosomes</a:t>
            </a:r>
            <a:r>
              <a:rPr lang="en-US" b="1" dirty="0" smtClean="0">
                <a:solidFill>
                  <a:srgbClr val="C00000"/>
                </a:solidFill>
              </a:rPr>
              <a:t> serve as a mechanical link, thereby providing mechanical stability to the entire tissue. </a:t>
            </a:r>
            <a:endParaRPr lang="en-US" b="1" dirty="0">
              <a:solidFill>
                <a:srgbClr val="C00000"/>
              </a:solidFill>
            </a:endParaRPr>
          </a:p>
        </p:txBody>
      </p:sp>
      <p:sp>
        <p:nvSpPr>
          <p:cNvPr id="16" name="Rectangle 15"/>
          <p:cNvSpPr/>
          <p:nvPr/>
        </p:nvSpPr>
        <p:spPr bwMode="auto">
          <a:xfrm>
            <a:off x="1524000" y="4419600"/>
            <a:ext cx="838200" cy="152400"/>
          </a:xfrm>
          <a:prstGeom prst="rect">
            <a:avLst/>
          </a:prstGeom>
          <a:noFill/>
          <a:ln>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Trebuchet MS" pitchFamily="34" charset="0"/>
            </a:endParaRPr>
          </a:p>
        </p:txBody>
      </p:sp>
      <p:sp>
        <p:nvSpPr>
          <p:cNvPr id="17" name="Rectangle 16"/>
          <p:cNvSpPr/>
          <p:nvPr/>
        </p:nvSpPr>
        <p:spPr bwMode="auto">
          <a:xfrm>
            <a:off x="6790854" y="2998962"/>
            <a:ext cx="457200" cy="152400"/>
          </a:xfrm>
          <a:prstGeom prst="rect">
            <a:avLst/>
          </a:prstGeom>
          <a:noFill/>
          <a:ln>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Trebuchet MS" pitchFamily="34" charset="0"/>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IFs and diseases</a:t>
            </a:r>
            <a:endParaRPr lang="en-US" dirty="0"/>
          </a:p>
        </p:txBody>
      </p:sp>
      <p:sp>
        <p:nvSpPr>
          <p:cNvPr id="3" name="Content Placeholder 2"/>
          <p:cNvSpPr>
            <a:spLocks noGrp="1"/>
          </p:cNvSpPr>
          <p:nvPr>
            <p:ph idx="1"/>
          </p:nvPr>
        </p:nvSpPr>
        <p:spPr>
          <a:xfrm>
            <a:off x="609600" y="1412875"/>
            <a:ext cx="8153400" cy="2806922"/>
          </a:xfrm>
        </p:spPr>
        <p:txBody>
          <a:bodyPr/>
          <a:lstStyle/>
          <a:p>
            <a:r>
              <a:rPr lang="en-US" sz="2400" dirty="0" smtClean="0"/>
              <a:t>Previously, disruption of </a:t>
            </a:r>
            <a:r>
              <a:rPr lang="en-US" sz="2400" dirty="0" err="1" smtClean="0"/>
              <a:t>vimentin</a:t>
            </a:r>
            <a:r>
              <a:rPr lang="en-US" sz="2400" dirty="0" smtClean="0"/>
              <a:t> in fibroblast cells did not affect cell growth or movement. </a:t>
            </a:r>
          </a:p>
          <a:p>
            <a:pPr lvl="1"/>
            <a:r>
              <a:rPr lang="en-US" sz="2400" dirty="0" smtClean="0"/>
              <a:t>Hypothesis: IFs are most needed to strengthen the cytoskeleton of cells in the tissues of </a:t>
            </a:r>
            <a:r>
              <a:rPr lang="en-US" sz="2400" dirty="0" err="1" smtClean="0"/>
              <a:t>multicellular</a:t>
            </a:r>
            <a:r>
              <a:rPr lang="en-US" sz="2400" dirty="0" smtClean="0"/>
              <a:t> organisms.</a:t>
            </a:r>
          </a:p>
          <a:p>
            <a:r>
              <a:rPr lang="en-US" sz="2400" dirty="0" smtClean="0"/>
              <a:t>Support; transgenic mice expressing mutated </a:t>
            </a:r>
            <a:r>
              <a:rPr lang="en-US" sz="2400" dirty="0" err="1" smtClean="0"/>
              <a:t>kerains</a:t>
            </a:r>
            <a:r>
              <a:rPr lang="en-US" sz="2400" dirty="0" smtClean="0"/>
              <a:t> resulted in mice with severe skin abnormalities (blisters due to epidermal cell </a:t>
            </a:r>
            <a:r>
              <a:rPr lang="en-US" sz="2400" dirty="0" err="1" smtClean="0"/>
              <a:t>lysis</a:t>
            </a:r>
            <a:r>
              <a:rPr lang="en-US" sz="2400" dirty="0" smtClean="0"/>
              <a:t> following mild mechanical trauma).</a:t>
            </a:r>
          </a:p>
        </p:txBody>
      </p:sp>
      <p:pic>
        <p:nvPicPr>
          <p:cNvPr id="40962" name="Picture 2" descr="Figure 11.36. Experimental demonstration of keratin function."/>
          <p:cNvPicPr>
            <a:picLocks noChangeAspect="1" noChangeArrowheads="1"/>
          </p:cNvPicPr>
          <p:nvPr/>
        </p:nvPicPr>
        <p:blipFill>
          <a:blip r:embed="rId2" cstate="print"/>
          <a:srcRect/>
          <a:stretch>
            <a:fillRect/>
          </a:stretch>
        </p:blipFill>
        <p:spPr bwMode="auto">
          <a:xfrm>
            <a:off x="2890683" y="4309044"/>
            <a:ext cx="3770159" cy="2548956"/>
          </a:xfrm>
          <a:prstGeom prst="rect">
            <a:avLst/>
          </a:prstGeom>
          <a:noFill/>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a:xfrm>
            <a:off x="609600" y="1412875"/>
            <a:ext cx="8153400" cy="3958007"/>
          </a:xfrm>
        </p:spPr>
        <p:txBody>
          <a:bodyPr/>
          <a:lstStyle/>
          <a:p>
            <a:r>
              <a:rPr lang="en-US" dirty="0" smtClean="0"/>
              <a:t>Second predominant component of cytoskeleton</a:t>
            </a:r>
          </a:p>
          <a:p>
            <a:r>
              <a:rPr lang="en-US" dirty="0" smtClean="0"/>
              <a:t>They are rigid hollow rods </a:t>
            </a:r>
          </a:p>
          <a:p>
            <a:r>
              <a:rPr lang="en-US" dirty="0" smtClean="0"/>
              <a:t>They are dynamic structures that undergo continual assembly and disassembly within the cell. </a:t>
            </a:r>
          </a:p>
          <a:p>
            <a:r>
              <a:rPr lang="en-US" dirty="0" smtClean="0"/>
              <a:t>Functions:</a:t>
            </a:r>
          </a:p>
          <a:p>
            <a:pPr lvl="1"/>
            <a:r>
              <a:rPr lang="en-US" dirty="0" smtClean="0"/>
              <a:t>Cell shape</a:t>
            </a:r>
          </a:p>
          <a:p>
            <a:pPr lvl="1"/>
            <a:r>
              <a:rPr lang="en-US" dirty="0" smtClean="0"/>
              <a:t>Cell movements (some forms of cell locomotion)</a:t>
            </a:r>
          </a:p>
          <a:p>
            <a:pPr lvl="1"/>
            <a:r>
              <a:rPr lang="en-US" dirty="0" smtClean="0"/>
              <a:t>Intracellular transport of organelles</a:t>
            </a:r>
          </a:p>
          <a:p>
            <a:pPr lvl="1"/>
            <a:r>
              <a:rPr lang="en-US" dirty="0" smtClean="0"/>
              <a:t>Separation of chromosomes during mitosis</a:t>
            </a:r>
            <a:endParaRPr lang="en-US"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diseases</a:t>
            </a:r>
            <a:endParaRPr lang="en-US" dirty="0"/>
          </a:p>
        </p:txBody>
      </p:sp>
      <p:sp>
        <p:nvSpPr>
          <p:cNvPr id="3" name="Content Placeholder 2"/>
          <p:cNvSpPr>
            <a:spLocks noGrp="1"/>
          </p:cNvSpPr>
          <p:nvPr>
            <p:ph idx="1"/>
          </p:nvPr>
        </p:nvSpPr>
        <p:spPr>
          <a:xfrm>
            <a:off x="609600" y="1412875"/>
            <a:ext cx="4714568" cy="3804118"/>
          </a:xfrm>
        </p:spPr>
        <p:txBody>
          <a:bodyPr/>
          <a:lstStyle/>
          <a:p>
            <a:r>
              <a:rPr lang="en-US" sz="2400" dirty="0" smtClean="0"/>
              <a:t>Human </a:t>
            </a:r>
            <a:r>
              <a:rPr lang="en-US" sz="2400" dirty="0" err="1" smtClean="0"/>
              <a:t>epidermolysis</a:t>
            </a:r>
            <a:r>
              <a:rPr lang="en-US" sz="2400" dirty="0" smtClean="0"/>
              <a:t> </a:t>
            </a:r>
            <a:r>
              <a:rPr lang="en-US" sz="2400" dirty="0" err="1" smtClean="0"/>
              <a:t>bullosa</a:t>
            </a:r>
            <a:r>
              <a:rPr lang="en-US" sz="2400" dirty="0" smtClean="0"/>
              <a:t> simplex is caused by keratin gene mutations that interfere with the normal assembly of keratin filaments.</a:t>
            </a:r>
          </a:p>
          <a:p>
            <a:endParaRPr lang="en-US" sz="2400" dirty="0" smtClean="0"/>
          </a:p>
          <a:p>
            <a:r>
              <a:rPr lang="en-US" sz="2400" dirty="0" smtClean="0"/>
              <a:t>Amyotrophic lateral sclerosis (ALS), also known as Lou Gehrig's disease is characterized by the accumulation and abnormal assembly of </a:t>
            </a:r>
            <a:r>
              <a:rPr lang="en-US" sz="2400" dirty="0" err="1" smtClean="0"/>
              <a:t>neurofilaments</a:t>
            </a:r>
            <a:r>
              <a:rPr lang="en-US" sz="2400" dirty="0" smtClean="0"/>
              <a:t>.</a:t>
            </a:r>
            <a:endParaRPr lang="en-US" sz="2400" dirty="0"/>
          </a:p>
        </p:txBody>
      </p:sp>
      <p:pic>
        <p:nvPicPr>
          <p:cNvPr id="46082" name="Picture 2" descr="https://www.huidhuis.nl/sites/default/files/styles/cboxphoto/public/EB%20simplex%201_0.jpg?itok=Jklq3-RU"/>
          <p:cNvPicPr>
            <a:picLocks noChangeAspect="1" noChangeArrowheads="1"/>
          </p:cNvPicPr>
          <p:nvPr/>
        </p:nvPicPr>
        <p:blipFill>
          <a:blip r:embed="rId2" cstate="print"/>
          <a:srcRect/>
          <a:stretch>
            <a:fillRect/>
          </a:stretch>
        </p:blipFill>
        <p:spPr bwMode="auto">
          <a:xfrm>
            <a:off x="5438623" y="1342104"/>
            <a:ext cx="3127527" cy="2049976"/>
          </a:xfrm>
          <a:prstGeom prst="rect">
            <a:avLst/>
          </a:prstGeom>
          <a:noFill/>
        </p:spPr>
      </p:pic>
      <p:pic>
        <p:nvPicPr>
          <p:cNvPr id="46084" name="Picture 4" descr="http://i2.cdn.turner.com/cnn/2009/HEALTH/04/20/hawking.als/art.hawking.jpg"/>
          <p:cNvPicPr>
            <a:picLocks noChangeAspect="1" noChangeArrowheads="1"/>
          </p:cNvPicPr>
          <p:nvPr/>
        </p:nvPicPr>
        <p:blipFill>
          <a:blip r:embed="rId3" cstate="print"/>
          <a:srcRect/>
          <a:stretch>
            <a:fillRect/>
          </a:stretch>
        </p:blipFill>
        <p:spPr bwMode="auto">
          <a:xfrm>
            <a:off x="5435497" y="3794687"/>
            <a:ext cx="3118568" cy="2338927"/>
          </a:xfrm>
          <a:prstGeom prst="rect">
            <a:avLst/>
          </a:prstGeom>
          <a:noFill/>
        </p:spPr>
      </p:pic>
      <p:pic>
        <p:nvPicPr>
          <p:cNvPr id="46086" name="Picture 6" descr="http://whoisstephenhawking.com/wp-content/uploads/2013/09/7fe41__1692.jpg"/>
          <p:cNvPicPr>
            <a:picLocks noChangeAspect="1" noChangeArrowheads="1"/>
          </p:cNvPicPr>
          <p:nvPr/>
        </p:nvPicPr>
        <p:blipFill>
          <a:blip r:embed="rId4" cstate="print"/>
          <a:srcRect t="56505" b="6066"/>
          <a:stretch>
            <a:fillRect/>
          </a:stretch>
        </p:blipFill>
        <p:spPr bwMode="auto">
          <a:xfrm>
            <a:off x="907742" y="5265179"/>
            <a:ext cx="3743325" cy="1401097"/>
          </a:xfrm>
          <a:prstGeom prst="rect">
            <a:avLst/>
          </a:prstGeom>
          <a:noFill/>
        </p:spPr>
      </p:pic>
      <p:pic>
        <p:nvPicPr>
          <p:cNvPr id="46088" name="Picture 8" descr="http://www.psyclops.com/graphics/hkg-brfhsta.gif"/>
          <p:cNvPicPr>
            <a:picLocks noChangeAspect="1" noChangeArrowheads="1"/>
          </p:cNvPicPr>
          <p:nvPr/>
        </p:nvPicPr>
        <p:blipFill>
          <a:blip r:embed="rId5" cstate="print"/>
          <a:srcRect/>
          <a:stretch>
            <a:fillRect/>
          </a:stretch>
        </p:blipFill>
        <p:spPr bwMode="auto">
          <a:xfrm>
            <a:off x="4858722" y="4601732"/>
            <a:ext cx="1556825" cy="2256268"/>
          </a:xfrm>
          <a:prstGeom prst="rect">
            <a:avLst/>
          </a:prstGeom>
          <a:noFill/>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image.slidesharecdn.com/microfilamentsandintermediatefilaments-111109065144-phpapp01/95/microfilaments-and-intermediate-filaments-4-728.jpg?cb=140078182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microtubules</a:t>
            </a:r>
            <a:endParaRPr lang="en-US" dirty="0"/>
          </a:p>
        </p:txBody>
      </p:sp>
      <p:sp>
        <p:nvSpPr>
          <p:cNvPr id="3" name="Content Placeholder 2"/>
          <p:cNvSpPr>
            <a:spLocks noGrp="1"/>
          </p:cNvSpPr>
          <p:nvPr>
            <p:ph sz="half" idx="1"/>
          </p:nvPr>
        </p:nvSpPr>
        <p:spPr>
          <a:xfrm>
            <a:off x="381000" y="1411553"/>
            <a:ext cx="4114800" cy="2960811"/>
          </a:xfrm>
        </p:spPr>
        <p:txBody>
          <a:bodyPr/>
          <a:lstStyle/>
          <a:p>
            <a:r>
              <a:rPr lang="en-US" sz="2600" dirty="0" smtClean="0"/>
              <a:t>Microtubules are composed of a single type of globular protein, called </a:t>
            </a:r>
            <a:r>
              <a:rPr lang="en-US" sz="2600" dirty="0" err="1" smtClean="0"/>
              <a:t>tubulin</a:t>
            </a:r>
            <a:r>
              <a:rPr lang="en-US" sz="2600" dirty="0" smtClean="0"/>
              <a:t>.</a:t>
            </a:r>
          </a:p>
          <a:p>
            <a:r>
              <a:rPr lang="en-US" sz="2600" dirty="0" err="1" smtClean="0"/>
              <a:t>Tubulin</a:t>
            </a:r>
            <a:r>
              <a:rPr lang="en-US" sz="2600" dirty="0" smtClean="0"/>
              <a:t> is a </a:t>
            </a:r>
            <a:r>
              <a:rPr lang="en-US" sz="2600" dirty="0" err="1" smtClean="0"/>
              <a:t>dimer</a:t>
            </a:r>
            <a:r>
              <a:rPr lang="en-US" sz="2600" dirty="0" smtClean="0"/>
              <a:t> consisting of two closely related polypeptides, α-</a:t>
            </a:r>
            <a:r>
              <a:rPr lang="en-US" sz="2600" dirty="0" err="1" smtClean="0"/>
              <a:t>tubulin</a:t>
            </a:r>
            <a:r>
              <a:rPr lang="en-US" sz="2600" dirty="0" smtClean="0"/>
              <a:t> and β-</a:t>
            </a:r>
            <a:r>
              <a:rPr lang="en-US" sz="2600" dirty="0" err="1" smtClean="0"/>
              <a:t>tubulin</a:t>
            </a:r>
            <a:r>
              <a:rPr lang="en-US" sz="2600" dirty="0" smtClean="0"/>
              <a:t>. </a:t>
            </a:r>
          </a:p>
        </p:txBody>
      </p:sp>
      <p:pic>
        <p:nvPicPr>
          <p:cNvPr id="6" name="Picture 2" descr="Figure 11.37. Structure of microtubules."/>
          <p:cNvPicPr>
            <a:picLocks noGrp="1" noChangeAspect="1" noChangeArrowheads="1"/>
          </p:cNvPicPr>
          <p:nvPr>
            <p:ph sz="half" idx="2"/>
          </p:nvPr>
        </p:nvPicPr>
        <p:blipFill>
          <a:blip r:embed="rId2" cstate="print"/>
          <a:srcRect/>
          <a:stretch>
            <a:fillRect/>
          </a:stretch>
        </p:blipFill>
        <p:spPr bwMode="auto">
          <a:xfrm>
            <a:off x="4542693" y="1295400"/>
            <a:ext cx="4185139" cy="3886200"/>
          </a:xfrm>
          <a:prstGeom prst="rect">
            <a:avLst/>
          </a:prstGeom>
          <a:noFill/>
        </p:spPr>
      </p:pic>
      <p:sp>
        <p:nvSpPr>
          <p:cNvPr id="7" name="Rectangle 6"/>
          <p:cNvSpPr/>
          <p:nvPr/>
        </p:nvSpPr>
        <p:spPr>
          <a:xfrm>
            <a:off x="228600" y="5334000"/>
            <a:ext cx="8001000" cy="892552"/>
          </a:xfrm>
          <a:prstGeom prst="rect">
            <a:avLst/>
          </a:prstGeom>
        </p:spPr>
        <p:txBody>
          <a:bodyPr wrap="square">
            <a:spAutoFit/>
          </a:bodyPr>
          <a:lstStyle/>
          <a:p>
            <a:pPr marL="339976" indent="-339976" defTabSz="912813" fontAlgn="base">
              <a:lnSpc>
                <a:spcPct val="90000"/>
              </a:lnSpc>
              <a:spcBef>
                <a:spcPct val="20000"/>
              </a:spcBef>
              <a:spcAft>
                <a:spcPct val="0"/>
              </a:spcAft>
              <a:buBlip>
                <a:blip r:embed="rId3"/>
              </a:buBlip>
            </a:pPr>
            <a:r>
              <a:rPr lang="en-US" sz="2600" b="1" dirty="0"/>
              <a:t>γ-</a:t>
            </a:r>
            <a:r>
              <a:rPr lang="en-US" sz="2600" b="1" dirty="0" err="1"/>
              <a:t>tubulin</a:t>
            </a:r>
            <a:r>
              <a:rPr lang="en-US" sz="2600" b="1" dirty="0"/>
              <a:t> is specifically localized to the </a:t>
            </a:r>
            <a:r>
              <a:rPr lang="en-US" sz="2600" b="1" dirty="0" err="1" smtClean="0"/>
              <a:t>centrosome</a:t>
            </a:r>
            <a:r>
              <a:rPr lang="en-US" sz="2600" b="1" dirty="0" smtClean="0"/>
              <a:t>. </a:t>
            </a:r>
          </a:p>
          <a:p>
            <a:pPr marL="797176" lvl="1" indent="-339976" defTabSz="912813" fontAlgn="base">
              <a:lnSpc>
                <a:spcPct val="90000"/>
              </a:lnSpc>
              <a:spcBef>
                <a:spcPct val="20000"/>
              </a:spcBef>
              <a:spcAft>
                <a:spcPct val="0"/>
              </a:spcAft>
              <a:buBlip>
                <a:blip r:embed="rId3"/>
              </a:buBlip>
            </a:pPr>
            <a:r>
              <a:rPr lang="en-US" sz="2600" b="1" dirty="0" smtClean="0"/>
              <a:t>It initiates </a:t>
            </a:r>
            <a:r>
              <a:rPr lang="en-US" sz="2600" b="1" dirty="0"/>
              <a:t>microtubule </a:t>
            </a:r>
            <a:r>
              <a:rPr lang="en-US" sz="2600" b="1" dirty="0" smtClean="0"/>
              <a:t>assembly.</a:t>
            </a:r>
            <a:endParaRPr lang="en-US" sz="2600" b="1"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Polymerization of </a:t>
            </a:r>
            <a:r>
              <a:rPr lang="en-US" dirty="0" err="1" smtClean="0"/>
              <a:t>tubulin</a:t>
            </a:r>
            <a:endParaRPr lang="en-US" dirty="0"/>
          </a:p>
        </p:txBody>
      </p:sp>
      <p:sp>
        <p:nvSpPr>
          <p:cNvPr id="3" name="Content Placeholder 2"/>
          <p:cNvSpPr>
            <a:spLocks noGrp="1"/>
          </p:cNvSpPr>
          <p:nvPr>
            <p:ph sz="half" idx="1"/>
          </p:nvPr>
        </p:nvSpPr>
        <p:spPr>
          <a:xfrm>
            <a:off x="381000" y="1411553"/>
            <a:ext cx="8077200" cy="2757678"/>
          </a:xfrm>
        </p:spPr>
        <p:txBody>
          <a:bodyPr/>
          <a:lstStyle/>
          <a:p>
            <a:r>
              <a:rPr lang="en-US" sz="2400" dirty="0" err="1" smtClean="0"/>
              <a:t>Tubulin</a:t>
            </a:r>
            <a:r>
              <a:rPr lang="en-US" sz="2400" dirty="0" smtClean="0"/>
              <a:t> </a:t>
            </a:r>
            <a:r>
              <a:rPr lang="en-US" sz="2400" dirty="0" err="1" smtClean="0"/>
              <a:t>dimers</a:t>
            </a:r>
            <a:r>
              <a:rPr lang="en-US" sz="2400" dirty="0" smtClean="0"/>
              <a:t> polymerize to form protofilaments (a hollow core).</a:t>
            </a:r>
          </a:p>
          <a:p>
            <a:r>
              <a:rPr lang="en-US" sz="2400" dirty="0" smtClean="0"/>
              <a:t>Protofilaments are arranged in parallel and are composed of head-to-tail arrays of </a:t>
            </a:r>
            <a:r>
              <a:rPr lang="en-US" sz="2400" dirty="0" err="1" smtClean="0"/>
              <a:t>tubulin</a:t>
            </a:r>
            <a:r>
              <a:rPr lang="en-US" sz="2400" dirty="0" smtClean="0"/>
              <a:t> </a:t>
            </a:r>
            <a:r>
              <a:rPr lang="en-US" sz="2400" dirty="0" err="1" smtClean="0"/>
              <a:t>dimers</a:t>
            </a:r>
            <a:r>
              <a:rPr lang="en-US" sz="2400" dirty="0" smtClean="0"/>
              <a:t>. </a:t>
            </a:r>
          </a:p>
          <a:p>
            <a:pPr lvl="1"/>
            <a:r>
              <a:rPr lang="en-US" sz="2200" dirty="0" smtClean="0"/>
              <a:t>Microtubules are polar structures : a fast-growing plus end and a slow-growing minus end. </a:t>
            </a:r>
          </a:p>
          <a:p>
            <a:pPr lvl="1"/>
            <a:r>
              <a:rPr lang="en-US" sz="2200" dirty="0" smtClean="0"/>
              <a:t>Polarity determines the direction of movement along microtubules.</a:t>
            </a:r>
            <a:endParaRPr lang="en-US" sz="2200" dirty="0"/>
          </a:p>
        </p:txBody>
      </p:sp>
      <p:pic>
        <p:nvPicPr>
          <p:cNvPr id="6" name="Picture 2" descr="http://www.nature.com/nrm/journal/v10/n8/images/nrm2713-f3.jpg"/>
          <p:cNvPicPr>
            <a:picLocks noGrp="1" noChangeAspect="1" noChangeArrowheads="1"/>
          </p:cNvPicPr>
          <p:nvPr>
            <p:ph sz="half" idx="2"/>
          </p:nvPr>
        </p:nvPicPr>
        <p:blipFill>
          <a:blip r:embed="rId2" cstate="print"/>
          <a:srcRect b="12153"/>
          <a:stretch>
            <a:fillRect/>
          </a:stretch>
        </p:blipFill>
        <p:spPr bwMode="auto">
          <a:xfrm>
            <a:off x="2743200" y="3951812"/>
            <a:ext cx="6400800" cy="2753788"/>
          </a:xfrm>
          <a:prstGeom prst="rect">
            <a:avLst/>
          </a:prstGeom>
          <a:noFill/>
        </p:spPr>
      </p:pic>
      <p:sp>
        <p:nvSpPr>
          <p:cNvPr id="7" name="Rectangle 6"/>
          <p:cNvSpPr/>
          <p:nvPr/>
        </p:nvSpPr>
        <p:spPr>
          <a:xfrm>
            <a:off x="76200" y="4648200"/>
            <a:ext cx="2590800" cy="830997"/>
          </a:xfrm>
          <a:prstGeom prst="rect">
            <a:avLst/>
          </a:prstGeom>
        </p:spPr>
        <p:txBody>
          <a:bodyPr wrap="square">
            <a:spAutoFit/>
          </a:bodyPr>
          <a:lstStyle/>
          <a:p>
            <a:pPr algn="ctr"/>
            <a:r>
              <a:rPr lang="en-US" sz="2400" b="1" dirty="0" smtClean="0">
                <a:solidFill>
                  <a:srgbClr val="C00000"/>
                </a:solidFill>
              </a:rPr>
              <a:t>Both α- and β-</a:t>
            </a:r>
            <a:r>
              <a:rPr lang="en-US" sz="2400" b="1" dirty="0" err="1" smtClean="0">
                <a:solidFill>
                  <a:srgbClr val="C00000"/>
                </a:solidFill>
              </a:rPr>
              <a:t>tubulin</a:t>
            </a:r>
            <a:r>
              <a:rPr lang="en-US" sz="2400" b="1" dirty="0" smtClean="0">
                <a:solidFill>
                  <a:srgbClr val="C00000"/>
                </a:solidFill>
              </a:rPr>
              <a:t> bind GTP</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5638" y="230188"/>
            <a:ext cx="7269162" cy="553998"/>
          </a:xfrm>
        </p:spPr>
        <p:txBody>
          <a:bodyPr/>
          <a:lstStyle/>
          <a:p>
            <a:r>
              <a:rPr lang="en-US" dirty="0" err="1" smtClean="0"/>
              <a:t>Treadmilling</a:t>
            </a:r>
            <a:endParaRPr lang="en-US" dirty="0"/>
          </a:p>
        </p:txBody>
      </p:sp>
      <p:sp>
        <p:nvSpPr>
          <p:cNvPr id="6" name="Content Placeholder 5"/>
          <p:cNvSpPr>
            <a:spLocks noGrp="1"/>
          </p:cNvSpPr>
          <p:nvPr>
            <p:ph idx="1"/>
          </p:nvPr>
        </p:nvSpPr>
        <p:spPr>
          <a:xfrm>
            <a:off x="609600" y="1412875"/>
            <a:ext cx="8153400" cy="2400657"/>
          </a:xfrm>
        </p:spPr>
        <p:txBody>
          <a:bodyPr/>
          <a:lstStyle/>
          <a:p>
            <a:r>
              <a:rPr lang="en-US" sz="2400" dirty="0" smtClean="0"/>
              <a:t>Microtubules can undergo rapid cycles of assembly and disassembly (</a:t>
            </a:r>
            <a:r>
              <a:rPr lang="en-US" sz="2400" dirty="0" err="1" smtClean="0"/>
              <a:t>treadmilling</a:t>
            </a:r>
            <a:r>
              <a:rPr lang="en-US" sz="2400" dirty="0" smtClean="0"/>
              <a:t>) where </a:t>
            </a:r>
            <a:r>
              <a:rPr lang="en-US" sz="2400" dirty="0" err="1" smtClean="0"/>
              <a:t>tubulin</a:t>
            </a:r>
            <a:r>
              <a:rPr lang="en-US" sz="2400" dirty="0" smtClean="0"/>
              <a:t> molecules are continually lost from the minus end and replaced by the addition of </a:t>
            </a:r>
            <a:r>
              <a:rPr lang="en-US" sz="2400" dirty="0" err="1" smtClean="0"/>
              <a:t>tubulin</a:t>
            </a:r>
            <a:r>
              <a:rPr lang="en-US" sz="2400" dirty="0" smtClean="0"/>
              <a:t> molecules bound to GTP to the plus end. </a:t>
            </a:r>
          </a:p>
          <a:p>
            <a:r>
              <a:rPr lang="en-US" sz="2400" dirty="0" smtClean="0"/>
              <a:t>The GTP bound to β-</a:t>
            </a:r>
            <a:r>
              <a:rPr lang="en-US" sz="2400" dirty="0" err="1" smtClean="0"/>
              <a:t>tubulin</a:t>
            </a:r>
            <a:r>
              <a:rPr lang="en-US" sz="2400" dirty="0" smtClean="0"/>
              <a:t> is hydrolyzed to GDP during or shortly after polymerization weakening the binding affinity and favoring </a:t>
            </a:r>
            <a:r>
              <a:rPr lang="en-US" sz="2400" dirty="0" err="1" smtClean="0"/>
              <a:t>depolymerization</a:t>
            </a:r>
            <a:r>
              <a:rPr lang="en-US" sz="2400" dirty="0" smtClean="0"/>
              <a:t>.</a:t>
            </a:r>
          </a:p>
        </p:txBody>
      </p:sp>
      <p:pic>
        <p:nvPicPr>
          <p:cNvPr id="7" name="Picture 2" descr="http://www.nature.com/nrm/journal/v10/n8/images/nrm2713-f3.jpg"/>
          <p:cNvPicPr>
            <a:picLocks noChangeAspect="1" noChangeArrowheads="1"/>
          </p:cNvPicPr>
          <p:nvPr/>
        </p:nvPicPr>
        <p:blipFill>
          <a:blip r:embed="rId2" cstate="print"/>
          <a:srcRect b="12153"/>
          <a:stretch>
            <a:fillRect/>
          </a:stretch>
        </p:blipFill>
        <p:spPr bwMode="auto">
          <a:xfrm>
            <a:off x="1371600" y="3886200"/>
            <a:ext cx="6400800" cy="2753788"/>
          </a:xfrm>
          <a:prstGeom prst="rect">
            <a:avLst/>
          </a:prstGeom>
          <a:noFill/>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www.cell.com/cms/attachment/614391/4944429/gr1.jpg"/>
          <p:cNvPicPr>
            <a:picLocks noGrp="1" noChangeAspect="1" noChangeArrowheads="1"/>
          </p:cNvPicPr>
          <p:nvPr>
            <p:ph idx="1"/>
          </p:nvPr>
        </p:nvPicPr>
        <p:blipFill>
          <a:blip r:embed="rId2" cstate="print"/>
          <a:srcRect l="15764" t="22436" r="13300"/>
          <a:stretch>
            <a:fillRect/>
          </a:stretch>
        </p:blipFill>
        <p:spPr bwMode="auto">
          <a:xfrm>
            <a:off x="3505200" y="1676400"/>
            <a:ext cx="5486400" cy="4610097"/>
          </a:xfrm>
          <a:prstGeom prst="rect">
            <a:avLst/>
          </a:prstGeom>
          <a:noFill/>
        </p:spPr>
      </p:pic>
      <p:sp>
        <p:nvSpPr>
          <p:cNvPr id="2" name="Title 1"/>
          <p:cNvSpPr>
            <a:spLocks noGrp="1"/>
          </p:cNvSpPr>
          <p:nvPr>
            <p:ph type="title"/>
          </p:nvPr>
        </p:nvSpPr>
        <p:spPr>
          <a:xfrm>
            <a:off x="655638" y="230188"/>
            <a:ext cx="7269162" cy="1038746"/>
          </a:xfrm>
        </p:spPr>
        <p:txBody>
          <a:bodyPr/>
          <a:lstStyle/>
          <a:p>
            <a:r>
              <a:rPr lang="en-US" dirty="0" smtClean="0"/>
              <a:t>Dynamic instability</a:t>
            </a:r>
            <a:br>
              <a:rPr lang="en-US" dirty="0" smtClean="0"/>
            </a:br>
            <a:r>
              <a:rPr lang="en-US" sz="3500" dirty="0" smtClean="0"/>
              <a:t>(Rate of </a:t>
            </a:r>
            <a:r>
              <a:rPr lang="en-US" sz="3500" dirty="0" err="1" smtClean="0"/>
              <a:t>poymerization-depolymerization</a:t>
            </a:r>
            <a:r>
              <a:rPr lang="en-US" sz="3500" dirty="0" smtClean="0"/>
              <a:t>)</a:t>
            </a:r>
            <a:endParaRPr lang="en-US" sz="3500" dirty="0"/>
          </a:p>
        </p:txBody>
      </p:sp>
      <p:sp>
        <p:nvSpPr>
          <p:cNvPr id="8" name="TextBox 7"/>
          <p:cNvSpPr txBox="1"/>
          <p:nvPr/>
        </p:nvSpPr>
        <p:spPr>
          <a:xfrm>
            <a:off x="3810000" y="1981201"/>
            <a:ext cx="991297" cy="400110"/>
          </a:xfrm>
          <a:prstGeom prst="rect">
            <a:avLst/>
          </a:prstGeom>
          <a:solidFill>
            <a:schemeClr val="accent4">
              <a:lumMod val="40000"/>
              <a:lumOff val="60000"/>
            </a:schemeClr>
          </a:solidFill>
          <a:ln>
            <a:solidFill>
              <a:schemeClr val="accent4">
                <a:lumMod val="40000"/>
                <a:lumOff val="60000"/>
              </a:schemeClr>
            </a:solidFill>
          </a:ln>
        </p:spPr>
        <p:txBody>
          <a:bodyPr wrap="none" rtlCol="0">
            <a:spAutoFit/>
          </a:bodyPr>
          <a:lstStyle/>
          <a:p>
            <a:r>
              <a:rPr lang="en-US" sz="2000" b="1" dirty="0" smtClean="0">
                <a:solidFill>
                  <a:srgbClr val="C00000"/>
                </a:solidFill>
              </a:rPr>
              <a:t>Growth</a:t>
            </a:r>
            <a:endParaRPr lang="en-US" sz="2000" b="1" dirty="0">
              <a:solidFill>
                <a:srgbClr val="C00000"/>
              </a:solidFill>
            </a:endParaRPr>
          </a:p>
        </p:txBody>
      </p:sp>
      <p:sp>
        <p:nvSpPr>
          <p:cNvPr id="9" name="TextBox 8"/>
          <p:cNvSpPr txBox="1"/>
          <p:nvPr/>
        </p:nvSpPr>
        <p:spPr>
          <a:xfrm>
            <a:off x="7696200" y="1676401"/>
            <a:ext cx="1231940" cy="400110"/>
          </a:xfrm>
          <a:prstGeom prst="rect">
            <a:avLst/>
          </a:prstGeom>
          <a:solidFill>
            <a:schemeClr val="accent4">
              <a:lumMod val="40000"/>
              <a:lumOff val="60000"/>
            </a:schemeClr>
          </a:solidFill>
          <a:ln>
            <a:solidFill>
              <a:schemeClr val="accent4">
                <a:lumMod val="40000"/>
                <a:lumOff val="60000"/>
              </a:schemeClr>
            </a:solidFill>
          </a:ln>
        </p:spPr>
        <p:txBody>
          <a:bodyPr wrap="none" rtlCol="0">
            <a:spAutoFit/>
          </a:bodyPr>
          <a:lstStyle/>
          <a:p>
            <a:r>
              <a:rPr lang="en-US" sz="2000" b="1" dirty="0" smtClean="0">
                <a:solidFill>
                  <a:srgbClr val="C00000"/>
                </a:solidFill>
              </a:rPr>
              <a:t>Shrinkage</a:t>
            </a:r>
            <a:endParaRPr lang="en-US" sz="2000" b="1" dirty="0">
              <a:solidFill>
                <a:srgbClr val="C00000"/>
              </a:solidFill>
            </a:endParaRPr>
          </a:p>
        </p:txBody>
      </p:sp>
      <p:sp>
        <p:nvSpPr>
          <p:cNvPr id="6" name="Rectangle 5"/>
          <p:cNvSpPr/>
          <p:nvPr/>
        </p:nvSpPr>
        <p:spPr bwMode="auto">
          <a:xfrm>
            <a:off x="5486400" y="4572000"/>
            <a:ext cx="1066800" cy="1371600"/>
          </a:xfrm>
          <a:prstGeom prst="rect">
            <a:avLst/>
          </a:prstGeom>
          <a:noFill/>
          <a:ln w="38100">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Trebuchet MS" pitchFamily="34" charset="0"/>
            </a:endParaRPr>
          </a:p>
        </p:txBody>
      </p:sp>
      <p:sp>
        <p:nvSpPr>
          <p:cNvPr id="7" name="TextBox 6"/>
          <p:cNvSpPr txBox="1"/>
          <p:nvPr/>
        </p:nvSpPr>
        <p:spPr>
          <a:xfrm>
            <a:off x="228600" y="1600200"/>
            <a:ext cx="3200400" cy="4154984"/>
          </a:xfrm>
          <a:prstGeom prst="rect">
            <a:avLst/>
          </a:prstGeom>
          <a:noFill/>
        </p:spPr>
        <p:txBody>
          <a:bodyPr wrap="square" rtlCol="0">
            <a:spAutoFit/>
          </a:bodyPr>
          <a:lstStyle/>
          <a:p>
            <a:r>
              <a:rPr lang="en-US" sz="2400" b="1" dirty="0" smtClean="0"/>
              <a:t>Catastrophe occurs when GTP is hydrolyzed at the plus end before new GTP-</a:t>
            </a:r>
            <a:r>
              <a:rPr lang="en-US" sz="2400" b="1" dirty="0" err="1" smtClean="0"/>
              <a:t>tubulin</a:t>
            </a:r>
            <a:r>
              <a:rPr lang="en-US" sz="2400" b="1" dirty="0" smtClean="0"/>
              <a:t> is added and there is a transition from growth to shrinkage.  </a:t>
            </a:r>
          </a:p>
          <a:p>
            <a:r>
              <a:rPr lang="en-US" sz="2400" b="1" dirty="0" smtClean="0"/>
              <a:t>On the other hand, transition from shortening to growth is called rescue.</a:t>
            </a:r>
            <a:endParaRPr lang="en-US" sz="2400" b="1"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Drugs</a:t>
            </a:r>
            <a:endParaRPr lang="en-US" dirty="0"/>
          </a:p>
        </p:txBody>
      </p:sp>
      <p:sp>
        <p:nvSpPr>
          <p:cNvPr id="3" name="Content Placeholder 2"/>
          <p:cNvSpPr>
            <a:spLocks noGrp="1"/>
          </p:cNvSpPr>
          <p:nvPr>
            <p:ph idx="1"/>
          </p:nvPr>
        </p:nvSpPr>
        <p:spPr>
          <a:xfrm>
            <a:off x="609600" y="1412875"/>
            <a:ext cx="8153400" cy="2499146"/>
          </a:xfrm>
        </p:spPr>
        <p:txBody>
          <a:bodyPr/>
          <a:lstStyle/>
          <a:p>
            <a:r>
              <a:rPr lang="en-US" dirty="0" err="1" smtClean="0"/>
              <a:t>Colchicine</a:t>
            </a:r>
            <a:r>
              <a:rPr lang="en-US" dirty="0" smtClean="0"/>
              <a:t> and </a:t>
            </a:r>
            <a:r>
              <a:rPr lang="en-US" dirty="0" err="1" smtClean="0"/>
              <a:t>colcemid</a:t>
            </a:r>
            <a:r>
              <a:rPr lang="en-US" dirty="0" smtClean="0"/>
              <a:t> bind </a:t>
            </a:r>
            <a:r>
              <a:rPr lang="en-US" dirty="0" err="1" smtClean="0"/>
              <a:t>tubulin</a:t>
            </a:r>
            <a:r>
              <a:rPr lang="en-US" dirty="0" smtClean="0"/>
              <a:t>, inhibit polymerization, and block mitosis.</a:t>
            </a:r>
          </a:p>
          <a:p>
            <a:r>
              <a:rPr lang="en-US" dirty="0" err="1" smtClean="0"/>
              <a:t>Vinblastine</a:t>
            </a:r>
            <a:r>
              <a:rPr lang="en-US" dirty="0" smtClean="0"/>
              <a:t> and </a:t>
            </a:r>
            <a:r>
              <a:rPr lang="en-US" dirty="0" err="1" smtClean="0"/>
              <a:t>vincristine</a:t>
            </a:r>
            <a:r>
              <a:rPr lang="en-US" dirty="0" smtClean="0"/>
              <a:t> </a:t>
            </a:r>
            <a:r>
              <a:rPr lang="en-US" altLang="zh-TW" dirty="0" smtClean="0"/>
              <a:t>bind specifically to </a:t>
            </a:r>
            <a:r>
              <a:rPr lang="en-US" altLang="zh-TW" dirty="0" err="1" smtClean="0"/>
              <a:t>tubulin</a:t>
            </a:r>
            <a:r>
              <a:rPr lang="en-US" altLang="zh-TW" dirty="0" smtClean="0"/>
              <a:t> and prevent their polymerization to form microtubules.</a:t>
            </a:r>
            <a:endParaRPr lang="en-US" dirty="0" smtClean="0"/>
          </a:p>
          <a:p>
            <a:r>
              <a:rPr lang="en-US" dirty="0" err="1" smtClean="0"/>
              <a:t>Taxol</a:t>
            </a:r>
            <a:r>
              <a:rPr lang="en-US" dirty="0" smtClean="0"/>
              <a:t> stabilizes microtubule and blocks cell division.</a:t>
            </a:r>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proteins</a:t>
            </a:r>
            <a:endParaRPr lang="en-US" dirty="0"/>
          </a:p>
        </p:txBody>
      </p:sp>
      <p:sp>
        <p:nvSpPr>
          <p:cNvPr id="5" name="Content Placeholder 4"/>
          <p:cNvSpPr>
            <a:spLocks noGrp="1"/>
          </p:cNvSpPr>
          <p:nvPr>
            <p:ph sz="half" idx="1"/>
          </p:nvPr>
        </p:nvSpPr>
        <p:spPr>
          <a:xfrm>
            <a:off x="381000" y="1411553"/>
            <a:ext cx="5029200" cy="4481227"/>
          </a:xfrm>
        </p:spPr>
        <p:txBody>
          <a:bodyPr/>
          <a:lstStyle/>
          <a:p>
            <a:r>
              <a:rPr lang="en-US" sz="2600" dirty="0" smtClean="0"/>
              <a:t>Microtubule-associated proteins (MAPs) such as polymerase regulate growth and shrinkage at the plus end.</a:t>
            </a:r>
          </a:p>
          <a:p>
            <a:r>
              <a:rPr lang="en-US" sz="2600" dirty="0" err="1" smtClean="0"/>
              <a:t>depolymerases</a:t>
            </a:r>
            <a:r>
              <a:rPr lang="en-US" sz="2600" dirty="0" smtClean="0"/>
              <a:t> stimulate shrinkage by accelerating the dissociation of GTP-</a:t>
            </a:r>
            <a:r>
              <a:rPr lang="en-US" sz="2600" dirty="0" err="1" smtClean="0"/>
              <a:t>tubulin</a:t>
            </a:r>
            <a:r>
              <a:rPr lang="en-US" sz="2600" dirty="0" smtClean="0"/>
              <a:t> from the plus end.</a:t>
            </a:r>
          </a:p>
          <a:p>
            <a:r>
              <a:rPr lang="en-US" sz="2600" dirty="0" smtClean="0"/>
              <a:t>CLASP, a MAP, prevent disassembly (catastrophe) and promote restarting growth (rescue).</a:t>
            </a:r>
            <a:endParaRPr lang="en-US" sz="2600" dirty="0"/>
          </a:p>
        </p:txBody>
      </p:sp>
      <p:pic>
        <p:nvPicPr>
          <p:cNvPr id="7" name="Picture 2" descr="http://www.nature.com/nrm/journal/v10/n8/images/nrm2713-f1.jpg"/>
          <p:cNvPicPr>
            <a:picLocks noGrp="1" noChangeAspect="1" noChangeArrowheads="1"/>
          </p:cNvPicPr>
          <p:nvPr>
            <p:ph sz="half" idx="2"/>
          </p:nvPr>
        </p:nvPicPr>
        <p:blipFill>
          <a:blip r:embed="rId2" cstate="print"/>
          <a:srcRect/>
          <a:stretch>
            <a:fillRect/>
          </a:stretch>
        </p:blipFill>
        <p:spPr bwMode="auto">
          <a:xfrm>
            <a:off x="5486400" y="1295400"/>
            <a:ext cx="3248669" cy="4401948"/>
          </a:xfrm>
          <a:prstGeom prst="rect">
            <a:avLst/>
          </a:prstGeom>
          <a:noFill/>
        </p:spPr>
      </p:pic>
    </p:spTree>
  </p:cSld>
  <p:clrMapOvr>
    <a:masterClrMapping/>
  </p:clrMapOvr>
  <p:transition>
    <p:fade/>
  </p:transition>
</p:sld>
</file>

<file path=ppt/theme/theme1.xml><?xml version="1.0" encoding="utf-8"?>
<a:theme xmlns:a="http://schemas.openxmlformats.org/drawingml/2006/main" name="Green template 1">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Green template MBG 2014-2015</Template>
  <TotalTime>302</TotalTime>
  <Words>1513</Words>
  <Application>Microsoft Office PowerPoint</Application>
  <PresentationFormat>On-screen Show (4:3)</PresentationFormat>
  <Paragraphs>160</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Green template 1</vt:lpstr>
      <vt:lpstr>White with Courier font for code slides</vt:lpstr>
      <vt:lpstr>Slide 1</vt:lpstr>
      <vt:lpstr>Lecture 7: the cytoskeleton and cell movement (Microtubules and intermediate filaments)</vt:lpstr>
      <vt:lpstr>Overview</vt:lpstr>
      <vt:lpstr>Structure of microtubules</vt:lpstr>
      <vt:lpstr>Polymerization of tubulin</vt:lpstr>
      <vt:lpstr>Treadmilling</vt:lpstr>
      <vt:lpstr>Dynamic instability (Rate of poymerization-depolymerization)</vt:lpstr>
      <vt:lpstr>Drugs</vt:lpstr>
      <vt:lpstr>Regulatory proteins</vt:lpstr>
      <vt:lpstr>Organization of microtubules within cells Example: neuron</vt:lpstr>
      <vt:lpstr>Vesicular transport</vt:lpstr>
      <vt:lpstr>Organelle organizations</vt:lpstr>
      <vt:lpstr>Stimulated movement</vt:lpstr>
      <vt:lpstr>Kinesins and diseases</vt:lpstr>
      <vt:lpstr>“Changing horses in midstream”</vt:lpstr>
      <vt:lpstr>Slide 16</vt:lpstr>
      <vt:lpstr>What are they?</vt:lpstr>
      <vt:lpstr>Types of IFs</vt:lpstr>
      <vt:lpstr>Slide 19</vt:lpstr>
      <vt:lpstr>Slide 20</vt:lpstr>
      <vt:lpstr>Structure of IFs</vt:lpstr>
      <vt:lpstr>Assembly of IFs</vt:lpstr>
      <vt:lpstr>Interaction of IF types</vt:lpstr>
      <vt:lpstr>Relative to actins and microtubules</vt:lpstr>
      <vt:lpstr>Intracellular Organization of IFs</vt:lpstr>
      <vt:lpstr>Examples</vt:lpstr>
      <vt:lpstr>Plectin (example)</vt:lpstr>
      <vt:lpstr>The keratin filaments of epithelial cells are tightly anchored to the plasma membrane at two areas of specialized cell contacts, desmosomes and hemidesmosomes</vt:lpstr>
      <vt:lpstr>IFs and diseases</vt:lpstr>
      <vt:lpstr>Human diseases</vt:lpstr>
      <vt:lpstr>Slide 31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7: the cytoskeleton and cell movement (Microtubules and intermediate filaments)</dc:title>
  <dc:creator>Ahram</dc:creator>
  <cp:lastModifiedBy>Hasan</cp:lastModifiedBy>
  <cp:revision>18</cp:revision>
  <dcterms:created xsi:type="dcterms:W3CDTF">2015-02-06T06:59:00Z</dcterms:created>
  <dcterms:modified xsi:type="dcterms:W3CDTF">2015-02-12T15:48:24Z</dcterms:modified>
</cp:coreProperties>
</file>