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274" r:id="rId3"/>
    <p:sldId id="257" r:id="rId4"/>
    <p:sldId id="258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59" r:id="rId18"/>
    <p:sldId id="271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8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B2C70-0E73-4627-88A5-D46D062F71FA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8F9D9-FB21-4F5E-BCF4-7B5226DF6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8F9D9-FB21-4F5E-BCF4-7B5226DF6FB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306" y="0"/>
            <a:ext cx="138249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Lecture #: </a:t>
            </a:r>
            <a:br>
              <a:rPr lang="en-US" dirty="0" smtClean="0"/>
            </a:br>
            <a:r>
              <a:rPr lang="en-US" sz="3200" dirty="0" smtClean="0"/>
              <a:t>Principles of Genetics and Molecular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Dr. Mamoun Ahram</a:t>
            </a:r>
          </a:p>
          <a:p>
            <a:r>
              <a:rPr lang="en-US" dirty="0" smtClean="0"/>
              <a:t>Faculty of Medicine</a:t>
            </a:r>
          </a:p>
          <a:p>
            <a:r>
              <a:rPr lang="en-US" dirty="0" smtClean="0"/>
              <a:t>Second year, Second semester, 2014-2014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niversity_of_Jordan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52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58751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558751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40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412875"/>
            <a:ext cx="80772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5124" name="Picture 3" descr="bottombar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000" b="1" spc="-150" dirty="0">
          <a:ln w="3175">
            <a:noFill/>
          </a:ln>
          <a:solidFill>
            <a:srgbClr val="C00000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600" b="1" kern="1200">
          <a:solidFill>
            <a:srgbClr val="2C4810"/>
          </a:solidFill>
          <a:latin typeface="+mn-lt"/>
          <a:ea typeface="+mn-ea"/>
          <a:cs typeface="+mn-cs"/>
        </a:defRPr>
      </a:lvl2pPr>
      <a:lvl3pPr marL="1258888" indent="-344488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rgbClr val="C00000"/>
          </a:solidFill>
          <a:latin typeface="+mn-lt"/>
          <a:ea typeface="+mn-ea"/>
          <a:cs typeface="+mn-cs"/>
        </a:defRPr>
      </a:lvl3pPr>
      <a:lvl4pPr marL="1604963" indent="-3460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EMP\Desktop\genetics sli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Protein import across the nuclear pore:</a:t>
            </a:r>
            <a:br>
              <a:rPr lang="en-US" sz="3800" dirty="0" smtClean="0"/>
            </a:br>
            <a:r>
              <a:rPr lang="en-US" sz="3800" dirty="0" smtClean="0"/>
              <a:t>role of Ran</a:t>
            </a:r>
            <a:endParaRPr lang="en-US" sz="3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81000" y="1600301"/>
            <a:ext cx="4114800" cy="304699"/>
          </a:xfrm>
        </p:spPr>
        <p:txBody>
          <a:bodyPr/>
          <a:lstStyle/>
          <a:p>
            <a:pPr algn="ctr"/>
            <a:r>
              <a:rPr lang="en-US" sz="2200" dirty="0" smtClean="0"/>
              <a:t>Regulation and distribution of Ran</a:t>
            </a:r>
            <a:endParaRPr lang="en-US" sz="22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3759" y="2174874"/>
            <a:ext cx="4155897" cy="338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981" y="1600301"/>
            <a:ext cx="4117019" cy="304699"/>
          </a:xfrm>
        </p:spPr>
        <p:txBody>
          <a:bodyPr/>
          <a:lstStyle/>
          <a:p>
            <a:pPr algn="ctr"/>
            <a:r>
              <a:rPr lang="en-US" sz="2200" dirty="0" smtClean="0"/>
              <a:t>Mechanism of protein import</a:t>
            </a:r>
            <a:endParaRPr lang="en-US" sz="2200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97325" y="2160126"/>
            <a:ext cx="3871487" cy="468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export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3910781" cy="4096506"/>
          </a:xfrm>
        </p:spPr>
        <p:txBody>
          <a:bodyPr/>
          <a:lstStyle/>
          <a:p>
            <a:r>
              <a:rPr lang="en-US" sz="2200" dirty="0" smtClean="0"/>
              <a:t>Complexes between target proteins bearing nuclear export signals (NES), </a:t>
            </a:r>
            <a:r>
              <a:rPr lang="en-US" sz="2200" dirty="0" err="1" smtClean="0"/>
              <a:t>exportins</a:t>
            </a:r>
            <a:r>
              <a:rPr lang="en-US" sz="2200" dirty="0" smtClean="0"/>
              <a:t>, and Ran/ GTP form in the nucleus.</a:t>
            </a:r>
          </a:p>
          <a:p>
            <a:r>
              <a:rPr lang="en-US" sz="2200" dirty="0" smtClean="0"/>
              <a:t>Following transport through the nuclear pore complex, Ran GAP stimulates the hydrolysis of bound GTP, leading to formation of Ran/GDP and release of the target protein and </a:t>
            </a:r>
            <a:r>
              <a:rPr lang="en-US" sz="2200" dirty="0" err="1" smtClean="0"/>
              <a:t>exportin</a:t>
            </a:r>
            <a:r>
              <a:rPr lang="en-US" sz="2200" dirty="0" smtClean="0"/>
              <a:t> in the cytoplasm. </a:t>
            </a:r>
          </a:p>
          <a:p>
            <a:r>
              <a:rPr lang="en-US" sz="2200" dirty="0" err="1" smtClean="0"/>
              <a:t>Exportin</a:t>
            </a:r>
            <a:r>
              <a:rPr lang="en-US" sz="2200" dirty="0" smtClean="0"/>
              <a:t> is then transported back to the nucleus.</a:t>
            </a:r>
            <a:endParaRPr lang="en-US" sz="2200" dirty="0"/>
          </a:p>
        </p:txBody>
      </p:sp>
      <p:pic>
        <p:nvPicPr>
          <p:cNvPr id="11" name="Picture 4" descr="Figure 8.11. Nuclear export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976" y="1897984"/>
            <a:ext cx="4431027" cy="31017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protein import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137" y="1427624"/>
            <a:ext cx="7417197" cy="439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3998"/>
          </a:xfrm>
        </p:spPr>
        <p:txBody>
          <a:bodyPr/>
          <a:lstStyle/>
          <a:p>
            <a:r>
              <a:rPr lang="en-US" dirty="0" smtClean="0"/>
              <a:t>Regulation of steroid receptors (NR)</a:t>
            </a:r>
            <a:endParaRPr lang="en-US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2385" y="1458096"/>
            <a:ext cx="7524639" cy="451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1144" y="2920982"/>
            <a:ext cx="256032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1. No ligand, NR is </a:t>
            </a:r>
            <a:r>
              <a:rPr lang="en-US" sz="1600" b="1" dirty="0" err="1" smtClean="0">
                <a:solidFill>
                  <a:srgbClr val="C00000"/>
                </a:solidFill>
              </a:rPr>
              <a:t>cytosolic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5504" y="2204702"/>
            <a:ext cx="192024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2. Hormone binding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3093" y="1931721"/>
            <a:ext cx="1481752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4. </a:t>
            </a:r>
            <a:r>
              <a:rPr lang="en-US" sz="1600" b="1" dirty="0" err="1" smtClean="0">
                <a:solidFill>
                  <a:srgbClr val="C00000"/>
                </a:solidFill>
              </a:rPr>
              <a:t>Dimerization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6597" y="2571801"/>
            <a:ext cx="1576827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5. Translocation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9450" y="5188476"/>
            <a:ext cx="2473755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6. Specific NR-DNA binding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44463" y="1139241"/>
            <a:ext cx="218584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3. Dissociation of heat shock proteins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6472" y="4249987"/>
            <a:ext cx="1796582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8. Gene expression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domains of NR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0998" y="1411553"/>
            <a:ext cx="8379544" cy="1551194"/>
          </a:xfrm>
        </p:spPr>
        <p:txBody>
          <a:bodyPr/>
          <a:lstStyle/>
          <a:p>
            <a:r>
              <a:rPr lang="en-US" sz="2400" dirty="0" smtClean="0"/>
              <a:t>A ligand-binding domain (LBD)</a:t>
            </a:r>
          </a:p>
          <a:p>
            <a:r>
              <a:rPr lang="en-US" sz="2400" dirty="0" smtClean="0"/>
              <a:t>A DNA-binding domain (DBD) </a:t>
            </a:r>
          </a:p>
          <a:p>
            <a:r>
              <a:rPr lang="en-US" sz="2400" dirty="0" smtClean="0"/>
              <a:t>An activation function domain (AF) that regulates transcription.</a:t>
            </a:r>
          </a:p>
          <a:p>
            <a:endParaRPr lang="en-US" sz="2400" dirty="0"/>
          </a:p>
        </p:txBody>
      </p:sp>
      <p:pic>
        <p:nvPicPr>
          <p:cNvPr id="11" name="Picture 4" descr="http://upload.wikimedia.org/wikipedia/commons/3/3e/Nuclear_Receptor_Structur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1983"/>
          <a:stretch>
            <a:fillRect/>
          </a:stretch>
        </p:blipFill>
        <p:spPr bwMode="auto">
          <a:xfrm>
            <a:off x="3087634" y="2698953"/>
            <a:ext cx="5628648" cy="371523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12954" y="3457999"/>
            <a:ext cx="247773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These domain are independent of each other and can be separated.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Yeast two-hybrid system (p. 69)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8010832" cy="1735860"/>
          </a:xfrm>
        </p:spPr>
        <p:txBody>
          <a:bodyPr/>
          <a:lstStyle/>
          <a:p>
            <a:r>
              <a:rPr lang="en-US" sz="2400" dirty="0" smtClean="0"/>
              <a:t>It is used to test of two proteins interact.</a:t>
            </a:r>
          </a:p>
          <a:p>
            <a:r>
              <a:rPr lang="en-US" sz="2400" dirty="0" smtClean="0"/>
              <a:t>Only if proteins X and Y physically interact with one another are the DBD and AD brought together to reconstitute a functionally active factor that binds to upstream specific sequences of the reporter gene and activates expression.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27703" y="5731045"/>
            <a:ext cx="8377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Watch this animation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http://www.sumanasinc.com/webcontent/animations/content/yeasttwohybrid.html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038" y="3205727"/>
            <a:ext cx="5690421" cy="243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transport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1403461"/>
          </a:xfrm>
        </p:spPr>
        <p:txBody>
          <a:bodyPr/>
          <a:lstStyle/>
          <a:p>
            <a:r>
              <a:rPr lang="en-US" sz="2400" dirty="0" smtClean="0"/>
              <a:t>RNAs such as </a:t>
            </a:r>
            <a:r>
              <a:rPr lang="en-US" sz="2400" dirty="0" err="1" smtClean="0"/>
              <a:t>rRNA</a:t>
            </a:r>
            <a:r>
              <a:rPr lang="en-US" sz="2400" dirty="0" smtClean="0"/>
              <a:t>, </a:t>
            </a:r>
            <a:r>
              <a:rPr lang="en-US" sz="2400" dirty="0" err="1" smtClean="0"/>
              <a:t>tRNA</a:t>
            </a:r>
            <a:r>
              <a:rPr lang="en-US" sz="2400" dirty="0" smtClean="0"/>
              <a:t>, and miRNA are transported across the nuclear envelope as </a:t>
            </a:r>
            <a:r>
              <a:rPr lang="en-US" sz="2400" dirty="0" err="1" smtClean="0"/>
              <a:t>ribonucleoproteins</a:t>
            </a:r>
            <a:r>
              <a:rPr lang="en-US" sz="2400" dirty="0" smtClean="0"/>
              <a:t> in a Ran/GTP- and </a:t>
            </a:r>
            <a:r>
              <a:rPr lang="en-US" sz="2400" dirty="0" err="1" smtClean="0"/>
              <a:t>exportin</a:t>
            </a:r>
            <a:r>
              <a:rPr lang="en-US" sz="2400" dirty="0" smtClean="0"/>
              <a:t>-dependent manner, but mRNA is not.</a:t>
            </a:r>
          </a:p>
          <a:p>
            <a:endParaRPr lang="en-US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8752" y="2469535"/>
            <a:ext cx="2446615" cy="394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96813" y="5574892"/>
            <a:ext cx="227261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complex of proteins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4076" y="3819831"/>
            <a:ext cx="297917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Releases mRNA form proteins and prevents its recycle into the nucleus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38168" y="4277032"/>
            <a:ext cx="75216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44645" y="5707627"/>
            <a:ext cx="811161" cy="371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Transport of small nuclear RNA (</a:t>
            </a:r>
            <a:r>
              <a:rPr lang="en-US" sz="3600" dirty="0" err="1" smtClean="0"/>
              <a:t>snRNA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175261" y="1252972"/>
            <a:ext cx="6449653" cy="480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4439265"/>
            <a:ext cx="247772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1. Export into cytoplasm by </a:t>
            </a:r>
            <a:r>
              <a:rPr lang="en-US" b="1" dirty="0" err="1" smtClean="0">
                <a:solidFill>
                  <a:srgbClr val="C00000"/>
                </a:solidFill>
              </a:rPr>
              <a:t>exportin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0568" y="1081549"/>
            <a:ext cx="247772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2. Formation of </a:t>
            </a:r>
            <a:r>
              <a:rPr lang="en-US" b="1" dirty="0" err="1" smtClean="0">
                <a:solidFill>
                  <a:srgbClr val="C00000"/>
                </a:solidFill>
              </a:rPr>
              <a:t>snRNPs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2257" y="3234813"/>
            <a:ext cx="247772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3. Import into nucleus by </a:t>
            </a:r>
            <a:r>
              <a:rPr lang="en-US" b="1" dirty="0" err="1" smtClean="0">
                <a:solidFill>
                  <a:srgbClr val="C00000"/>
                </a:solidFill>
              </a:rPr>
              <a:t>importin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organization of the nucleus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622804"/>
          </a:xfrm>
        </p:spPr>
        <p:txBody>
          <a:bodyPr/>
          <a:lstStyle/>
          <a:p>
            <a:r>
              <a:rPr lang="en-US" sz="2400" dirty="0" smtClean="0"/>
              <a:t>Nuclear bodies: non-membranous, discrete regions with specific functions</a:t>
            </a:r>
          </a:p>
          <a:p>
            <a:pPr lvl="1"/>
            <a:r>
              <a:rPr lang="en-US" sz="2000" dirty="0" smtClean="0"/>
              <a:t>Nucleolus: </a:t>
            </a:r>
            <a:r>
              <a:rPr lang="en-US" sz="2000" dirty="0" err="1" smtClean="0"/>
              <a:t>rRNA</a:t>
            </a:r>
            <a:r>
              <a:rPr lang="en-US" sz="2000" dirty="0" smtClean="0"/>
              <a:t> synthesis and processing</a:t>
            </a:r>
          </a:p>
          <a:p>
            <a:pPr lvl="1"/>
            <a:r>
              <a:rPr lang="en-US" sz="2000" dirty="0" smtClean="0"/>
              <a:t>PML bodies: interact with chromatin and a site of accumulation of proteins such as transcription factors, chromatin-modifying proteins, and DNA repair enzymes</a:t>
            </a:r>
          </a:p>
          <a:p>
            <a:pPr lvl="1"/>
            <a:r>
              <a:rPr lang="en-US" sz="2000" dirty="0" err="1" smtClean="0"/>
              <a:t>Cajal</a:t>
            </a:r>
            <a:r>
              <a:rPr lang="en-US" sz="2000" dirty="0" smtClean="0"/>
              <a:t> bodies: site for </a:t>
            </a:r>
            <a:r>
              <a:rPr lang="en-US" sz="2000" dirty="0" err="1" smtClean="0"/>
              <a:t>snRNP</a:t>
            </a:r>
            <a:r>
              <a:rPr lang="en-US" sz="2000" dirty="0" smtClean="0"/>
              <a:t> assembly</a:t>
            </a:r>
          </a:p>
          <a:p>
            <a:pPr lvl="1"/>
            <a:r>
              <a:rPr lang="en-US" sz="2000" dirty="0" smtClean="0"/>
              <a:t>Nuclear speckles: RNA splicing</a:t>
            </a:r>
          </a:p>
        </p:txBody>
      </p:sp>
      <p:pic>
        <p:nvPicPr>
          <p:cNvPr id="7" name="Picture 2" descr="nucleus carto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0338" y="1514535"/>
            <a:ext cx="4693661" cy="427905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 bwMode="auto">
          <a:xfrm>
            <a:off x="5486400" y="1519084"/>
            <a:ext cx="486697" cy="353961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657303" y="2934929"/>
            <a:ext cx="486697" cy="329380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38916" y="4984955"/>
            <a:ext cx="486697" cy="329380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Lecture 5: the nucleus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09600" y="5867400"/>
            <a:ext cx="5855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Principles of Genetics and Molecular Biology</a:t>
            </a:r>
            <a:endParaRPr lang="en-US" sz="2400" b="1" i="1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681913" cy="461665"/>
          </a:xfrm>
        </p:spPr>
        <p:txBody>
          <a:bodyPr/>
          <a:lstStyle/>
          <a:p>
            <a:r>
              <a:rPr lang="en-US" dirty="0" smtClean="0"/>
              <a:t>Dr. Mamoun Ahram</a:t>
            </a:r>
          </a:p>
          <a:p>
            <a:r>
              <a:rPr lang="en-US" dirty="0" smtClean="0"/>
              <a:t>Faculty of Medicine</a:t>
            </a:r>
          </a:p>
          <a:p>
            <a:r>
              <a:rPr lang="en-US" dirty="0" smtClean="0"/>
              <a:t>Second year, Second semester, 2014-2014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and function of a nucleus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136517"/>
          </a:xfrm>
        </p:spPr>
        <p:txBody>
          <a:bodyPr/>
          <a:lstStyle/>
          <a:p>
            <a:r>
              <a:rPr lang="en-US" dirty="0" smtClean="0"/>
              <a:t>A repository of genetic information</a:t>
            </a:r>
          </a:p>
          <a:p>
            <a:r>
              <a:rPr lang="en-US" dirty="0" smtClean="0"/>
              <a:t>The nuclear membrane, known as the nuclear envelope, adds an additional level of gene regulation post-</a:t>
            </a:r>
            <a:r>
              <a:rPr lang="en-US" dirty="0" err="1" smtClean="0"/>
              <a:t>transcriptionally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4" descr="http://www.uni-goettingen.de/admin/bilder/pictures/2d8822cec56aa03e763f7bcb0b3e780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3847171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r="50189" b="42342"/>
          <a:stretch>
            <a:fillRect/>
          </a:stretch>
        </p:blipFill>
        <p:spPr bwMode="auto">
          <a:xfrm>
            <a:off x="1219200" y="1066800"/>
            <a:ext cx="502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nuclear envelope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17526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The </a:t>
            </a:r>
            <a:r>
              <a:rPr lang="en-US" b="1" dirty="0" err="1" smtClean="0">
                <a:solidFill>
                  <a:srgbClr val="C00000"/>
                </a:solidFill>
              </a:rPr>
              <a:t>perinuclear</a:t>
            </a:r>
            <a:r>
              <a:rPr lang="en-US" b="1" dirty="0" smtClean="0">
                <a:solidFill>
                  <a:srgbClr val="C00000"/>
                </a:solidFill>
              </a:rPr>
              <a:t> space resembles the ER lumen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5934670"/>
            <a:ext cx="25146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It is </a:t>
            </a:r>
            <a:r>
              <a:rPr lang="en-US" b="1" dirty="0" err="1" smtClean="0">
                <a:solidFill>
                  <a:srgbClr val="C00000"/>
                </a:solidFill>
              </a:rPr>
              <a:t>underlied</a:t>
            </a:r>
            <a:r>
              <a:rPr lang="en-US" b="1" dirty="0" smtClean="0">
                <a:solidFill>
                  <a:srgbClr val="C00000"/>
                </a:solidFill>
              </a:rPr>
              <a:t> by a matrix of proteins known nuclear lamina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581400" y="5486400"/>
            <a:ext cx="457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24600" y="1676400"/>
            <a:ext cx="2819400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8738" lvl="1" algn="ctr"/>
            <a:r>
              <a:rPr lang="en-US" b="1" u="sng" dirty="0" smtClean="0">
                <a:solidFill>
                  <a:srgbClr val="C00000"/>
                </a:solidFill>
              </a:rPr>
              <a:t>A two-membrane system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The outer membrane is continuous with the ER and is functionally similar to it with ribosomes on the outside surface, but it has different protein composition.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The inner membrane is unique having proteins that bind the lamina.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657600" y="1219200"/>
            <a:ext cx="2057400" cy="609600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133600" y="5181600"/>
            <a:ext cx="1066800" cy="609600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048000" y="1905000"/>
            <a:ext cx="914400" cy="533400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23" name="Straight Arrow Connector 22"/>
          <p:cNvCxnSpPr>
            <a:stCxn id="5" idx="3"/>
            <a:endCxn id="21" idx="1"/>
          </p:cNvCxnSpPr>
          <p:nvPr/>
        </p:nvCxnSpPr>
        <p:spPr>
          <a:xfrm>
            <a:off x="1752600" y="1604665"/>
            <a:ext cx="1295400" cy="5670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0"/>
            <a:ext cx="2567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 flipH="1" flipV="1">
            <a:off x="5715000" y="1600200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 l="42105" t="60000" b="8889"/>
          <a:stretch>
            <a:fillRect/>
          </a:stretch>
        </p:blipFill>
        <p:spPr bwMode="auto">
          <a:xfrm>
            <a:off x="0" y="5791200"/>
            <a:ext cx="251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638800"/>
            <a:ext cx="174916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 bwMode="auto">
          <a:xfrm>
            <a:off x="3200400" y="4953000"/>
            <a:ext cx="685800" cy="457200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nuclear lamina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1637371"/>
          </a:xfrm>
        </p:spPr>
        <p:txBody>
          <a:bodyPr/>
          <a:lstStyle/>
          <a:p>
            <a:r>
              <a:rPr lang="en-US" dirty="0" smtClean="0"/>
              <a:t>a fibrous meshwork of proteins called </a:t>
            </a:r>
            <a:r>
              <a:rPr lang="en-US" dirty="0" err="1" smtClean="0"/>
              <a:t>lamins</a:t>
            </a:r>
            <a:r>
              <a:rPr lang="en-US" dirty="0" smtClean="0"/>
              <a:t> that provide structural support to the nucleus.</a:t>
            </a:r>
          </a:p>
          <a:p>
            <a:r>
              <a:rPr lang="en-US" dirty="0" smtClean="0"/>
              <a:t>Three </a:t>
            </a:r>
            <a:r>
              <a:rPr lang="en-US" dirty="0" err="1" smtClean="0"/>
              <a:t>lamin</a:t>
            </a:r>
            <a:r>
              <a:rPr lang="en-US" dirty="0" smtClean="0"/>
              <a:t> genes that code for 7 proteins that form higher order structure</a:t>
            </a:r>
          </a:p>
        </p:txBody>
      </p:sp>
      <p:pic>
        <p:nvPicPr>
          <p:cNvPr id="20482" name="Picture 2" descr="Figure 8.4. Model of lamin assembl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76600"/>
            <a:ext cx="6638925" cy="32099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envelope-lamina interaction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599"/>
            <a:ext cx="6019800" cy="422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1447800" y="3429000"/>
            <a:ext cx="1447800" cy="914400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629400" y="2590800"/>
            <a:ext cx="838200" cy="1676400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4659" y="4419600"/>
            <a:ext cx="1459341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The LINC complex;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Connects the nuclear lamina with cytoskeleton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  <a:endCxn id="5" idx="3"/>
          </p:cNvCxnSpPr>
          <p:nvPr/>
        </p:nvCxnSpPr>
        <p:spPr>
          <a:xfrm flipH="1" flipV="1">
            <a:off x="7543800" y="3483719"/>
            <a:ext cx="870530" cy="9358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2895600" y="4800600"/>
            <a:ext cx="914400" cy="838200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5715000"/>
            <a:ext cx="61722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Lamina-chromatin interaction via DNA-binding proteins (</a:t>
            </a:r>
            <a:r>
              <a:rPr lang="en-US" b="1" dirty="0" err="1" smtClean="0">
                <a:solidFill>
                  <a:srgbClr val="C00000"/>
                </a:solidFill>
              </a:rPr>
              <a:t>histomes</a:t>
            </a:r>
            <a:r>
              <a:rPr lang="en-US" b="1" dirty="0" smtClean="0">
                <a:solidFill>
                  <a:srgbClr val="C00000"/>
                </a:solidFill>
              </a:rPr>
              <a:t> and non-</a:t>
            </a:r>
            <a:r>
              <a:rPr lang="en-US" b="1" dirty="0" err="1" smtClean="0">
                <a:solidFill>
                  <a:srgbClr val="C00000"/>
                </a:solidFill>
              </a:rPr>
              <a:t>histone</a:t>
            </a:r>
            <a:r>
              <a:rPr lang="en-US" b="1" dirty="0" smtClean="0">
                <a:solidFill>
                  <a:srgbClr val="C00000"/>
                </a:solidFill>
              </a:rPr>
              <a:t> proteins) localizes heterochromatin (inactive DNA) in the periphery of the nucleus.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lamina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3360920"/>
          </a:xfrm>
        </p:spPr>
        <p:txBody>
          <a:bodyPr/>
          <a:lstStyle/>
          <a:p>
            <a:r>
              <a:rPr lang="en-US" sz="2400" dirty="0" smtClean="0"/>
              <a:t>X-linked Emery-</a:t>
            </a:r>
            <a:r>
              <a:rPr lang="en-US" sz="2400" dirty="0" err="1" smtClean="0"/>
              <a:t>Dreifuss</a:t>
            </a:r>
            <a:r>
              <a:rPr lang="en-US" sz="2400" dirty="0" smtClean="0"/>
              <a:t> muscular dystrophy: mutation in </a:t>
            </a:r>
            <a:r>
              <a:rPr lang="en-US" sz="2400" dirty="0" err="1" smtClean="0"/>
              <a:t>emerin</a:t>
            </a:r>
            <a:endParaRPr lang="en-US" sz="2400" dirty="0" smtClean="0"/>
          </a:p>
          <a:p>
            <a:r>
              <a:rPr lang="en-US" sz="2400" dirty="0" smtClean="0"/>
              <a:t>Autosomal dominant form of Emery-</a:t>
            </a:r>
            <a:r>
              <a:rPr lang="en-US" sz="2400" dirty="0" err="1" smtClean="0"/>
              <a:t>Dreifuss</a:t>
            </a:r>
            <a:r>
              <a:rPr lang="en-US" sz="2400" dirty="0" smtClean="0"/>
              <a:t> muscular dystrophy: mutations in </a:t>
            </a:r>
            <a:r>
              <a:rPr lang="en-US" sz="2400" dirty="0" err="1" smtClean="0"/>
              <a:t>lamins</a:t>
            </a:r>
            <a:r>
              <a:rPr lang="en-US" sz="2400" dirty="0" smtClean="0"/>
              <a:t> A and C </a:t>
            </a:r>
          </a:p>
          <a:p>
            <a:pPr lvl="1"/>
            <a:r>
              <a:rPr lang="en-US" sz="2400" dirty="0" smtClean="0"/>
              <a:t>Mutations in A-type </a:t>
            </a:r>
            <a:r>
              <a:rPr lang="en-US" sz="2400" dirty="0" err="1" smtClean="0"/>
              <a:t>lamins</a:t>
            </a:r>
            <a:r>
              <a:rPr lang="en-US" sz="2400" dirty="0" smtClean="0"/>
              <a:t> can cause several other inherited disorders such as:</a:t>
            </a:r>
          </a:p>
          <a:p>
            <a:pPr lvl="2"/>
            <a:r>
              <a:rPr lang="en-US" dirty="0" smtClean="0"/>
              <a:t>Marie-Charcot-</a:t>
            </a:r>
            <a:r>
              <a:rPr lang="en-US" dirty="0" err="1" smtClean="0"/>
              <a:t>Toth</a:t>
            </a:r>
            <a:r>
              <a:rPr lang="en-US" dirty="0" smtClean="0"/>
              <a:t> disease type 2B1 (muscle wasting)</a:t>
            </a:r>
          </a:p>
          <a:p>
            <a:pPr lvl="2"/>
            <a:r>
              <a:rPr lang="en-US" dirty="0" smtClean="0"/>
              <a:t>Hutchinson-Gilford </a:t>
            </a:r>
            <a:r>
              <a:rPr lang="en-US" dirty="0" err="1" smtClean="0"/>
              <a:t>progeria</a:t>
            </a:r>
            <a:r>
              <a:rPr lang="en-US" dirty="0" smtClean="0"/>
              <a:t> (premature aging)</a:t>
            </a:r>
          </a:p>
          <a:p>
            <a:pPr lvl="2"/>
            <a:r>
              <a:rPr lang="en-US" dirty="0" err="1" smtClean="0"/>
              <a:t>Dunnigan</a:t>
            </a:r>
            <a:r>
              <a:rPr lang="en-US" dirty="0" smtClean="0"/>
              <a:t>-type partial </a:t>
            </a:r>
            <a:r>
              <a:rPr lang="en-US" dirty="0" err="1" smtClean="0"/>
              <a:t>lipodystrophy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253613" y="3539613"/>
            <a:ext cx="398206" cy="1238864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583550"/>
            <a:ext cx="14884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C00000"/>
                </a:solidFill>
              </a:rPr>
              <a:t>ONE GENE, </a:t>
            </a:r>
          </a:p>
          <a:p>
            <a:pPr algn="ctr"/>
            <a:r>
              <a:rPr lang="en-US" sz="1500" b="1" dirty="0" smtClean="0">
                <a:solidFill>
                  <a:srgbClr val="C00000"/>
                </a:solidFill>
              </a:rPr>
              <a:t>MANY DISEASES</a:t>
            </a:r>
            <a:endParaRPr lang="en-US" sz="1500" b="1" dirty="0">
              <a:solidFill>
                <a:srgbClr val="C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49826" y="4159045"/>
            <a:ext cx="523568" cy="1489587"/>
          </a:xfrm>
          <a:custGeom>
            <a:avLst/>
            <a:gdLst>
              <a:gd name="connsiteX0" fmla="*/ 302342 w 523568"/>
              <a:gd name="connsiteY0" fmla="*/ 0 h 1061884"/>
              <a:gd name="connsiteX1" fmla="*/ 36871 w 523568"/>
              <a:gd name="connsiteY1" fmla="*/ 693175 h 1061884"/>
              <a:gd name="connsiteX2" fmla="*/ 523568 w 523568"/>
              <a:gd name="connsiteY2" fmla="*/ 1061884 h 1061884"/>
              <a:gd name="connsiteX3" fmla="*/ 523568 w 52356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568" h="1061884">
                <a:moveTo>
                  <a:pt x="302342" y="0"/>
                </a:moveTo>
                <a:cubicBezTo>
                  <a:pt x="151171" y="258097"/>
                  <a:pt x="0" y="516194"/>
                  <a:pt x="36871" y="693175"/>
                </a:cubicBezTo>
                <a:cubicBezTo>
                  <a:pt x="73742" y="870156"/>
                  <a:pt x="523568" y="1061884"/>
                  <a:pt x="523568" y="1061884"/>
                </a:cubicBezTo>
                <a:lnTo>
                  <a:pt x="523568" y="1061884"/>
                </a:ln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2" descr="http://standregen677s09.weebly.com/uploads/1/7/2/1/1721472/8544985.jpg?227x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6710" y="4648148"/>
            <a:ext cx="1580330" cy="15803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88144" y="5338918"/>
            <a:ext cx="609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“Gene expression” hypothesis  explains tissue-specific changes</a:t>
            </a:r>
          </a:p>
          <a:p>
            <a:r>
              <a:rPr lang="en-US" b="1" dirty="0" smtClean="0"/>
              <a:t>“Mechanical stress” hypothesis explains muscular dystrophy.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Figure 8.7. Model of the nuclear pore complex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14600"/>
            <a:ext cx="4391025" cy="3962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nuclear pore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861774"/>
          </a:xfrm>
        </p:spPr>
        <p:txBody>
          <a:bodyPr/>
          <a:lstStyle/>
          <a:p>
            <a:r>
              <a:rPr lang="en-US" dirty="0" smtClean="0"/>
              <a:t>It is composed of </a:t>
            </a:r>
            <a:r>
              <a:rPr lang="en-US" dirty="0" err="1" smtClean="0"/>
              <a:t>nucleoporins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allows for molecular transport.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555" y="1401097"/>
            <a:ext cx="294604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3124200"/>
            <a:ext cx="85164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Spokes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080243" y="3200400"/>
            <a:ext cx="1510557" cy="10846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1080243" y="3308866"/>
            <a:ext cx="1739157" cy="23299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1" y="4491892"/>
            <a:ext cx="554891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Central</a:t>
            </a:r>
          </a:p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channel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localization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2129814"/>
          </a:xfrm>
        </p:spPr>
        <p:txBody>
          <a:bodyPr/>
          <a:lstStyle/>
          <a:p>
            <a:r>
              <a:rPr lang="en-US" dirty="0" smtClean="0"/>
              <a:t>They are recognized and targeted by nuclear transport receptors</a:t>
            </a:r>
          </a:p>
          <a:p>
            <a:r>
              <a:rPr lang="en-US" dirty="0" smtClean="0"/>
              <a:t>Features: </a:t>
            </a:r>
          </a:p>
          <a:p>
            <a:pPr lvl="1"/>
            <a:r>
              <a:rPr lang="en-US" dirty="0" smtClean="0"/>
              <a:t>basic amino acids</a:t>
            </a:r>
          </a:p>
          <a:p>
            <a:pPr lvl="1"/>
            <a:r>
              <a:rPr lang="en-US" dirty="0" smtClean="0"/>
              <a:t>Continuous, bipartite, or structural (signal patch)</a:t>
            </a:r>
            <a:endParaRPr lang="en-US" dirty="0"/>
          </a:p>
        </p:txBody>
      </p:sp>
      <p:pic>
        <p:nvPicPr>
          <p:cNvPr id="23554" name="Picture 2" descr="Figure 8.8. Nuclear localization signal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1947" y="3617502"/>
            <a:ext cx="5326573" cy="3019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6965" y="5545395"/>
            <a:ext cx="2290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These can be mutated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5788734" y="4748982"/>
            <a:ext cx="420332" cy="2647325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 r="68302" b="67838"/>
          <a:stretch>
            <a:fillRect/>
          </a:stretch>
        </p:blipFill>
        <p:spPr bwMode="auto">
          <a:xfrm>
            <a:off x="821614" y="3840480"/>
            <a:ext cx="2447365" cy="208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6124" y="3846174"/>
            <a:ext cx="9428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Signal patch</a:t>
            </a:r>
            <a:endParaRPr lang="en-US" sz="12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reen template 1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template MBG 2014-2015</Template>
  <TotalTime>228</TotalTime>
  <Words>677</Words>
  <Application>Microsoft Office PowerPoint</Application>
  <PresentationFormat>On-screen Show (4:3)</PresentationFormat>
  <Paragraphs>86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Green template 1</vt:lpstr>
      <vt:lpstr>White with Courier font for code slides</vt:lpstr>
      <vt:lpstr>Slide 1</vt:lpstr>
      <vt:lpstr>Lecture 5: the nucleus</vt:lpstr>
      <vt:lpstr>Structure and function of a nucleus</vt:lpstr>
      <vt:lpstr>The nuclear envelope</vt:lpstr>
      <vt:lpstr>The nuclear lamina</vt:lpstr>
      <vt:lpstr>Nuclear envelope-lamina interaction</vt:lpstr>
      <vt:lpstr>Nuclear lamina diseases</vt:lpstr>
      <vt:lpstr>He nuclear pore complex</vt:lpstr>
      <vt:lpstr>Nuclear localization sequence</vt:lpstr>
      <vt:lpstr>Protein import across the nuclear pore: role of Ran</vt:lpstr>
      <vt:lpstr>Nuclear export</vt:lpstr>
      <vt:lpstr>Regulation of protein import</vt:lpstr>
      <vt:lpstr>Regulation of steroid receptors (NR)</vt:lpstr>
      <vt:lpstr>Main domains of NR</vt:lpstr>
      <vt:lpstr>Yeast two-hybrid system (p. 69)</vt:lpstr>
      <vt:lpstr>RNA transport</vt:lpstr>
      <vt:lpstr>Transport of small nuclear RNA (snRNA)</vt:lpstr>
      <vt:lpstr>Internal organization of the nucleus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the nucleus</dc:title>
  <dc:creator>Ahram</dc:creator>
  <cp:lastModifiedBy>Hasan</cp:lastModifiedBy>
  <cp:revision>17</cp:revision>
  <dcterms:created xsi:type="dcterms:W3CDTF">2015-01-27T04:03:38Z</dcterms:created>
  <dcterms:modified xsi:type="dcterms:W3CDTF">2015-02-06T13:43:13Z</dcterms:modified>
</cp:coreProperties>
</file>