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8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69" r:id="rId18"/>
    <p:sldId id="271" r:id="rId19"/>
    <p:sldId id="272" r:id="rId20"/>
    <p:sldId id="273" r:id="rId21"/>
    <p:sldId id="276" r:id="rId22"/>
    <p:sldId id="277" r:id="rId23"/>
    <p:sldId id="279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32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306" y="0"/>
            <a:ext cx="138249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Lecture #: </a:t>
            </a:r>
            <a:br>
              <a:rPr lang="en-US" dirty="0" smtClean="0"/>
            </a:br>
            <a:r>
              <a:rPr lang="en-US" sz="3200" dirty="0" smtClean="0"/>
              <a:t>Principles of Genetics and Molecular Biology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Dr. Mamoun Ahram</a:t>
            </a:r>
          </a:p>
          <a:p>
            <a:r>
              <a:rPr lang="en-US" dirty="0" smtClean="0"/>
              <a:t>Faculty of Medicine</a:t>
            </a:r>
          </a:p>
          <a:p>
            <a:r>
              <a:rPr lang="en-US" dirty="0" smtClean="0"/>
              <a:t>Second year, Second semester, 2014-2014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University_of_Jordan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52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411552"/>
            <a:ext cx="81534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58751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 u="sng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558751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 u="sng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540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412875"/>
            <a:ext cx="807720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5124" name="Picture 3" descr="bottombar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000" b="1" spc="-150" dirty="0">
          <a:ln w="3175">
            <a:noFill/>
          </a:ln>
          <a:solidFill>
            <a:srgbClr val="C00000"/>
          </a:solidFill>
          <a:latin typeface="+mj-lt"/>
          <a:ea typeface="+mn-ea"/>
          <a:cs typeface="Arial" pitchFamily="34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600" b="1" kern="1200">
          <a:solidFill>
            <a:srgbClr val="2C4810"/>
          </a:solidFill>
          <a:latin typeface="+mn-lt"/>
          <a:ea typeface="+mn-ea"/>
          <a:cs typeface="+mn-cs"/>
        </a:defRPr>
      </a:lvl2pPr>
      <a:lvl3pPr marL="1258888" indent="-344488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rgbClr val="C00000"/>
          </a:solidFill>
          <a:latin typeface="+mn-lt"/>
          <a:ea typeface="+mn-ea"/>
          <a:cs typeface="+mn-cs"/>
        </a:defRPr>
      </a:lvl3pPr>
      <a:lvl4pPr marL="1604963" indent="-3460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+mn-ea"/>
          <a:cs typeface="Arial" pitchFamily="34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EMP\Download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Pathways of protein sorting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599" y="1411552"/>
            <a:ext cx="7870723" cy="3597908"/>
          </a:xfrm>
        </p:spPr>
        <p:txBody>
          <a:bodyPr/>
          <a:lstStyle/>
          <a:p>
            <a:r>
              <a:rPr lang="en-US" sz="2400" dirty="0" err="1" smtClean="0"/>
              <a:t>Secretory</a:t>
            </a:r>
            <a:r>
              <a:rPr lang="en-US" sz="2400" dirty="0" smtClean="0"/>
              <a:t>, ER, Golgi apparatus, and </a:t>
            </a:r>
            <a:r>
              <a:rPr lang="en-US" sz="2400" dirty="0" err="1" smtClean="0"/>
              <a:t>lysosomal</a:t>
            </a:r>
            <a:r>
              <a:rPr lang="en-US" sz="2400" dirty="0" smtClean="0"/>
              <a:t> proteins are released into the lumen of the ER.</a:t>
            </a:r>
          </a:p>
          <a:p>
            <a:r>
              <a:rPr lang="en-US" sz="2400" dirty="0" smtClean="0"/>
              <a:t>Membranous proteins are initially inserted into the ER membrane.</a:t>
            </a:r>
          </a:p>
          <a:p>
            <a:r>
              <a:rPr lang="en-US" sz="2400" dirty="0" smtClean="0"/>
              <a:t>Considerations</a:t>
            </a:r>
          </a:p>
          <a:p>
            <a:pPr lvl="1"/>
            <a:r>
              <a:rPr lang="en-US" sz="2200" dirty="0" smtClean="0"/>
              <a:t>Single vs. multiple membrane spanning region</a:t>
            </a:r>
          </a:p>
          <a:p>
            <a:pPr lvl="1"/>
            <a:r>
              <a:rPr lang="en-US" sz="2200" dirty="0" smtClean="0"/>
              <a:t>Orientation of N- and C-termini</a:t>
            </a:r>
          </a:p>
          <a:p>
            <a:endParaRPr lang="en-US" sz="2400" dirty="0" smtClean="0"/>
          </a:p>
        </p:txBody>
      </p:sp>
      <p:pic>
        <p:nvPicPr>
          <p:cNvPr id="24580" name="Picture 4" descr="Figure 9.9. Orientations of membrane protein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02407"/>
            <a:ext cx="4371975" cy="2276475"/>
          </a:xfrm>
          <a:prstGeom prst="rect">
            <a:avLst/>
          </a:prstGeom>
          <a:noFill/>
        </p:spPr>
      </p:pic>
      <p:pic>
        <p:nvPicPr>
          <p:cNvPr id="7" name="Picture 2" descr="Figure 9.10. Topology of the secretory pathway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7619" y="2831690"/>
            <a:ext cx="1992178" cy="334772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689988" y="4250443"/>
            <a:ext cx="2359734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 lumens of the ER and Golgi apparatus are topologically equivalent to the exterior of the cell.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9.11. Insertion of a membrane protein with a cleavable signal sequence and a single stop-transfer sequenc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560" y="3556648"/>
            <a:ext cx="5908675" cy="2937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1285" y="3569112"/>
            <a:ext cx="140596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Stop transfer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Close channel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Move laterally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997196"/>
          </a:xfrm>
        </p:spPr>
        <p:txBody>
          <a:bodyPr/>
          <a:lstStyle/>
          <a:p>
            <a:r>
              <a:rPr lang="en-US" dirty="0" smtClean="0"/>
              <a:t>Insertion of a membrane protein (1)</a:t>
            </a:r>
            <a:br>
              <a:rPr lang="en-US" dirty="0" smtClean="0"/>
            </a:br>
            <a:r>
              <a:rPr lang="en-US" sz="3200" dirty="0" smtClean="0">
                <a:solidFill>
                  <a:schemeClr val="tx1"/>
                </a:solidFill>
              </a:rPr>
              <a:t>N-terminus: in    C-terminus: out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411552"/>
            <a:ext cx="8153400" cy="2142125"/>
          </a:xfrm>
        </p:spPr>
        <p:txBody>
          <a:bodyPr/>
          <a:lstStyle/>
          <a:p>
            <a:r>
              <a:rPr lang="en-US" sz="2400" dirty="0" smtClean="0"/>
              <a:t>The insertion of such proteins in the membrane involves two distinct elements: </a:t>
            </a:r>
          </a:p>
          <a:p>
            <a:pPr lvl="1"/>
            <a:r>
              <a:rPr lang="en-US" sz="2400" dirty="0" smtClean="0"/>
              <a:t>A cleavable amino-terminal signal sequence that initiates translocation across the membrane 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 err="1" smtClean="0"/>
              <a:t>transmembrane</a:t>
            </a:r>
            <a:r>
              <a:rPr lang="en-US" sz="2400" dirty="0" smtClean="0"/>
              <a:t> stop-transfer sequence that anchors the protein in the membrane. 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5324168" y="4400109"/>
            <a:ext cx="240098" cy="33412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08678" y="3613354"/>
            <a:ext cx="132735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Cleave signal sequence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>
            <a:off x="3672355" y="4198129"/>
            <a:ext cx="398200" cy="49185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91035" y="5737121"/>
            <a:ext cx="1386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Signal peptidase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607308" y="5567634"/>
            <a:ext cx="114121" cy="27799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of a membrane protein (2)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551194"/>
          </a:xfrm>
        </p:spPr>
        <p:txBody>
          <a:bodyPr/>
          <a:lstStyle/>
          <a:p>
            <a:r>
              <a:rPr lang="en-US" dirty="0" smtClean="0"/>
              <a:t>The signal sequence is not cleaved and acts as a membrane-spanning sequence.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Figure 9.12. Insertion of membrane proteins with internal noncleavable signal sequenc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1601" y="1409137"/>
            <a:ext cx="4381500" cy="42291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60144" y="4306532"/>
            <a:ext cx="81115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Close channel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of a membrane protein (3)</a:t>
            </a:r>
            <a:endParaRPr lang="en-US" dirty="0"/>
          </a:p>
        </p:txBody>
      </p:sp>
      <p:pic>
        <p:nvPicPr>
          <p:cNvPr id="7" name="Picture 2" descr="Figure 9.13. Insertion of a protein that spans the membrane multiple times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270" y="1162153"/>
            <a:ext cx="7343085" cy="49757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0430" y="870155"/>
            <a:ext cx="101763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Close channel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9824" y="3780504"/>
            <a:ext cx="101763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Re-open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channel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inside…</a:t>
            </a:r>
            <a:endParaRPr lang="en-US" dirty="0"/>
          </a:p>
        </p:txBody>
      </p:sp>
      <p:pic>
        <p:nvPicPr>
          <p:cNvPr id="1026" name="Picture 2" descr="Figure 9.14. Protein folding in the E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5730"/>
            <a:ext cx="6356555" cy="2430978"/>
          </a:xfrm>
          <a:prstGeom prst="rect">
            <a:avLst/>
          </a:prstGeom>
          <a:noFill/>
        </p:spPr>
      </p:pic>
      <p:pic>
        <p:nvPicPr>
          <p:cNvPr id="1028" name="Picture 4" descr="Figure 7.21. The action of protein disulfide isomeras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27749"/>
            <a:ext cx="9159041" cy="194678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398192" y="1416913"/>
            <a:ext cx="2524582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763" lvl="1"/>
            <a:r>
              <a:rPr lang="en-US" sz="2000" b="1" dirty="0" smtClean="0">
                <a:solidFill>
                  <a:srgbClr val="C00000"/>
                </a:solidFill>
              </a:rPr>
              <a:t>protein folding, assisted by the molecular chaperone, that keep protein folded until properly folded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723" y="3721724"/>
            <a:ext cx="8657303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disulfide bond formation by providing an oxidizing environment (the </a:t>
            </a:r>
            <a:r>
              <a:rPr lang="en-US" sz="2200" b="1" dirty="0" err="1" smtClean="0">
                <a:solidFill>
                  <a:srgbClr val="C00000"/>
                </a:solidFill>
              </a:rPr>
              <a:t>cysosol</a:t>
            </a:r>
            <a:r>
              <a:rPr lang="en-US" sz="2200" b="1" dirty="0" smtClean="0">
                <a:solidFill>
                  <a:srgbClr val="C00000"/>
                </a:solidFill>
              </a:rPr>
              <a:t> has a reducing environment) assisted by PDI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24045" y="647338"/>
            <a:ext cx="43247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7475" lvl="1" indent="-117475"/>
            <a:r>
              <a:rPr lang="en-US" sz="2200" b="1" dirty="0" smtClean="0"/>
              <a:t>Assembly of </a:t>
            </a:r>
            <a:r>
              <a:rPr lang="en-US" sz="2200" b="1" dirty="0" err="1" smtClean="0"/>
              <a:t>multisubunit</a:t>
            </a:r>
            <a:r>
              <a:rPr lang="en-US" sz="2200" b="1" dirty="0" smtClean="0"/>
              <a:t> proteins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inside…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56385" y="4141214"/>
            <a:ext cx="2187615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763" lvl="1"/>
            <a:r>
              <a:rPr lang="en-US" sz="2200" b="1" dirty="0" smtClean="0">
                <a:solidFill>
                  <a:srgbClr val="C00000"/>
                </a:solidFill>
              </a:rPr>
              <a:t> the initial stages of glycosylation at </a:t>
            </a:r>
            <a:r>
              <a:rPr lang="en-US" sz="2200" b="1" dirty="0" err="1" smtClean="0">
                <a:solidFill>
                  <a:srgbClr val="C00000"/>
                </a:solidFill>
              </a:rPr>
              <a:t>Asn</a:t>
            </a:r>
            <a:r>
              <a:rPr lang="en-US" sz="2200" b="1" dirty="0" smtClean="0">
                <a:solidFill>
                  <a:srgbClr val="C00000"/>
                </a:solidFill>
              </a:rPr>
              <a:t>-X-Ser/</a:t>
            </a:r>
            <a:r>
              <a:rPr lang="en-US" sz="2200" b="1" dirty="0" err="1" smtClean="0">
                <a:solidFill>
                  <a:srgbClr val="C00000"/>
                </a:solidFill>
              </a:rPr>
              <a:t>Thr</a:t>
            </a:r>
            <a:endParaRPr lang="en-US" sz="2200" b="1" dirty="0" smtClean="0">
              <a:solidFill>
                <a:srgbClr val="C00000"/>
              </a:solidFill>
            </a:endParaRPr>
          </a:p>
        </p:txBody>
      </p:sp>
      <p:pic>
        <p:nvPicPr>
          <p:cNvPr id="4" name="Picture 6" descr="Figure 9.15. Protein glycosylation in the E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4516" y="1532064"/>
            <a:ext cx="4719484" cy="254541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2732" y="5558280"/>
            <a:ext cx="4380271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/>
            <a:r>
              <a:rPr lang="en-US" sz="2200" b="1" dirty="0" smtClean="0">
                <a:solidFill>
                  <a:srgbClr val="C00000"/>
                </a:solidFill>
              </a:rPr>
              <a:t>Addition of </a:t>
            </a:r>
            <a:r>
              <a:rPr lang="en-US" sz="2200" b="1" dirty="0" err="1" smtClean="0">
                <a:solidFill>
                  <a:srgbClr val="C00000"/>
                </a:solidFill>
              </a:rPr>
              <a:t>glycolipid</a:t>
            </a:r>
            <a:r>
              <a:rPr lang="en-US" sz="2200" b="1" dirty="0" smtClean="0">
                <a:solidFill>
                  <a:srgbClr val="C00000"/>
                </a:solidFill>
              </a:rPr>
              <a:t> anchors to some plasma membrane proteins.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30722" name="Picture 2" descr="Figure 9.16. Addition of GPI anch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220" y="1423199"/>
            <a:ext cx="3937819" cy="41790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Fate of a glycoprotein</a:t>
            </a:r>
            <a:endParaRPr lang="en-US" dirty="0"/>
          </a:p>
        </p:txBody>
      </p:sp>
      <p:pic>
        <p:nvPicPr>
          <p:cNvPr id="1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490" y="867185"/>
            <a:ext cx="4687490" cy="557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Unfolded protein response (UPR)</a:t>
            </a:r>
            <a:endParaRPr lang="en-US" dirty="0"/>
          </a:p>
        </p:txBody>
      </p:sp>
      <p:pic>
        <p:nvPicPr>
          <p:cNvPr id="8" name="Picture 4" descr="http://ars.els-cdn.com/content/image/1-s2.0-S0014299909008760-g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0995"/>
          <a:stretch>
            <a:fillRect/>
          </a:stretch>
        </p:blipFill>
        <p:spPr bwMode="auto">
          <a:xfrm>
            <a:off x="965732" y="943897"/>
            <a:ext cx="6968897" cy="52809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of phospholipids in ER</a:t>
            </a:r>
            <a:endParaRPr 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4697"/>
          <a:stretch>
            <a:fillRect/>
          </a:stretch>
        </p:blipFill>
        <p:spPr bwMode="auto">
          <a:xfrm>
            <a:off x="2757948" y="1044173"/>
            <a:ext cx="3790336" cy="503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Elbow Connector 8"/>
          <p:cNvCxnSpPr/>
          <p:nvPr/>
        </p:nvCxnSpPr>
        <p:spPr>
          <a:xfrm rot="5400000">
            <a:off x="3828259" y="3575432"/>
            <a:ext cx="1019748" cy="838552"/>
          </a:xfrm>
          <a:prstGeom prst="bentConnector3">
            <a:avLst>
              <a:gd name="adj1" fmla="val 8471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4576531">
            <a:off x="4072374" y="2750899"/>
            <a:ext cx="865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err="1" smtClean="0"/>
              <a:t>phosphatase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2168" y="2861187"/>
            <a:ext cx="1932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Enzymes are buried inside the membrane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1107996"/>
          </a:xfrm>
        </p:spPr>
        <p:txBody>
          <a:bodyPr/>
          <a:lstStyle/>
          <a:p>
            <a:r>
              <a:rPr lang="en-US" dirty="0" smtClean="0"/>
              <a:t>Translocation of phospholipids across the ER membrane</a:t>
            </a:r>
            <a:endParaRPr lang="en-US" dirty="0"/>
          </a:p>
        </p:txBody>
      </p:sp>
      <p:pic>
        <p:nvPicPr>
          <p:cNvPr id="5" name="Picture 2" descr="Figure 9.18. Translocation of phospholipids across the ER membrane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2894" y="1386348"/>
            <a:ext cx="3378600" cy="49070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2: Protein sorting </a:t>
            </a:r>
            <a:r>
              <a:rPr lang="en-US" sz="4000" dirty="0" smtClean="0"/>
              <a:t>(endoplasmic reticulum)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Mamoun Ahram</a:t>
            </a:r>
          </a:p>
          <a:p>
            <a:r>
              <a:rPr lang="en-US" dirty="0" smtClean="0"/>
              <a:t>Faculty of Medicine</a:t>
            </a:r>
          </a:p>
          <a:p>
            <a:r>
              <a:rPr lang="en-US" dirty="0" smtClean="0"/>
              <a:t>Second year, Second semester, 2014-2014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5867400"/>
            <a:ext cx="5855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Principles of Genetics and Molecular Biology</a:t>
            </a:r>
            <a:endParaRPr lang="en-US" sz="2400" b="1" i="1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of </a:t>
            </a:r>
            <a:r>
              <a:rPr lang="en-US" dirty="0" err="1" smtClean="0"/>
              <a:t>ceramide</a:t>
            </a:r>
            <a:endParaRPr lang="en-US" dirty="0"/>
          </a:p>
        </p:txBody>
      </p:sp>
      <p:pic>
        <p:nvPicPr>
          <p:cNvPr id="5" name="Picture 2" descr="http://www.mdpi.com/jcm/jcm-03-00646/article_deploy/html/images/jcm-03-00646-g001-102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0294" y="1146082"/>
            <a:ext cx="6712829" cy="495595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2521974" y="5648632"/>
            <a:ext cx="589936" cy="383458"/>
          </a:xfrm>
          <a:prstGeom prst="rect">
            <a:avLst/>
          </a:pr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211961" y="4119716"/>
            <a:ext cx="752168" cy="383458"/>
          </a:xfrm>
          <a:prstGeom prst="rect">
            <a:avLst/>
          </a:pr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443198"/>
          </a:xfrm>
        </p:spPr>
        <p:txBody>
          <a:bodyPr/>
          <a:lstStyle/>
          <a:p>
            <a:r>
              <a:rPr lang="en-US" sz="3200" dirty="0" smtClean="0"/>
              <a:t>ER-Golgi intermediate compartment (ERGIC)</a:t>
            </a:r>
            <a:endParaRPr lang="en-US" sz="3200" dirty="0"/>
          </a:p>
        </p:txBody>
      </p:sp>
      <p:pic>
        <p:nvPicPr>
          <p:cNvPr id="5" name="Picture 2" descr="Figure 9.20. Vesicular transport from the ER to the Golgi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833" y="1412874"/>
            <a:ext cx="6065844" cy="48526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02088" y="987831"/>
            <a:ext cx="6190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Note that topological orientation is maintained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sorting and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2739211"/>
          </a:xfrm>
        </p:spPr>
        <p:txBody>
          <a:bodyPr/>
          <a:lstStyle/>
          <a:p>
            <a:r>
              <a:rPr lang="en-US" sz="2000" dirty="0" smtClean="0"/>
              <a:t>Many proteins with KDEL sequence (Lys-Asp-</a:t>
            </a:r>
            <a:r>
              <a:rPr lang="en-US" sz="2000" dirty="0" err="1" smtClean="0"/>
              <a:t>Glu</a:t>
            </a:r>
            <a:r>
              <a:rPr lang="en-US" sz="2000" dirty="0" smtClean="0"/>
              <a:t>-</a:t>
            </a:r>
            <a:r>
              <a:rPr lang="en-US" sz="2000" dirty="0" err="1" smtClean="0"/>
              <a:t>Leu</a:t>
            </a:r>
            <a:r>
              <a:rPr lang="en-US" sz="2000" dirty="0" smtClean="0"/>
              <a:t>) at C-terminus are retained in the ER lumen.</a:t>
            </a:r>
          </a:p>
          <a:p>
            <a:pPr lvl="1"/>
            <a:r>
              <a:rPr lang="en-US" sz="2000" dirty="0" smtClean="0"/>
              <a:t>If sequence is deleted, the protein is transported to the Golgi and secreted from the cell. </a:t>
            </a:r>
          </a:p>
          <a:p>
            <a:pPr lvl="1"/>
            <a:r>
              <a:rPr lang="en-US" sz="2000" dirty="0" smtClean="0"/>
              <a:t>Addition of the sequence causes a protein to be retained in the ER. </a:t>
            </a:r>
          </a:p>
          <a:p>
            <a:r>
              <a:rPr lang="en-US" sz="2000" dirty="0" smtClean="0"/>
              <a:t>The retention of some </a:t>
            </a:r>
            <a:r>
              <a:rPr lang="en-US" sz="2000" dirty="0" err="1" smtClean="0"/>
              <a:t>transmembrane</a:t>
            </a:r>
            <a:r>
              <a:rPr lang="en-US" sz="2000" dirty="0" smtClean="0"/>
              <a:t> proteins in the ER is dictated by short C-terminal KKXX sequences.</a:t>
            </a:r>
          </a:p>
          <a:p>
            <a:r>
              <a:rPr lang="en-US" sz="2000" dirty="0" smtClean="0"/>
              <a:t>Proteins bearing the KDEL and KKXX sequences appear to recycled back to the ER.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865" y="3918913"/>
            <a:ext cx="5619135" cy="293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0937" y="4359454"/>
            <a:ext cx="30971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Membrane proteins contain </a:t>
            </a:r>
            <a:r>
              <a:rPr lang="en-US" sz="2000" b="1" dirty="0" err="1" smtClean="0">
                <a:solidFill>
                  <a:srgbClr val="C00000"/>
                </a:solidFill>
              </a:rPr>
              <a:t>di</a:t>
            </a:r>
            <a:r>
              <a:rPr lang="en-US" sz="2000" b="1" dirty="0" smtClean="0">
                <a:solidFill>
                  <a:srgbClr val="C00000"/>
                </a:solidFill>
              </a:rPr>
              <a:t>-acidic or </a:t>
            </a:r>
            <a:r>
              <a:rPr lang="en-US" sz="2000" b="1" dirty="0" err="1" smtClean="0">
                <a:solidFill>
                  <a:srgbClr val="C00000"/>
                </a:solidFill>
              </a:rPr>
              <a:t>di</a:t>
            </a:r>
            <a:r>
              <a:rPr lang="en-US" sz="2000" b="1" dirty="0" smtClean="0">
                <a:solidFill>
                  <a:srgbClr val="C00000"/>
                </a:solidFill>
              </a:rPr>
              <a:t>-Met signal sequences.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 They can also function as carriers of </a:t>
            </a:r>
            <a:r>
              <a:rPr lang="en-US" sz="2000" b="1" dirty="0" err="1" smtClean="0">
                <a:solidFill>
                  <a:srgbClr val="C00000"/>
                </a:solidFill>
              </a:rPr>
              <a:t>of</a:t>
            </a:r>
            <a:r>
              <a:rPr lang="en-US" sz="2000" b="1" dirty="0" smtClean="0">
                <a:solidFill>
                  <a:srgbClr val="C00000"/>
                </a:solidFill>
              </a:rPr>
              <a:t> GPI-anchored and luminal proteins.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of other 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4462760"/>
          </a:xfrm>
        </p:spPr>
        <p:txBody>
          <a:bodyPr/>
          <a:lstStyle/>
          <a:p>
            <a:r>
              <a:rPr lang="en-US" dirty="0" smtClean="0"/>
              <a:t>Steroid hormones are synthesized from cholesterol in the ER</a:t>
            </a:r>
          </a:p>
          <a:p>
            <a:pPr lvl="1"/>
            <a:r>
              <a:rPr lang="en-US" dirty="0" smtClean="0"/>
              <a:t>Large amounts of smooth ER are found in steroid-producing cells, such as those in the testis and ovary</a:t>
            </a:r>
          </a:p>
          <a:p>
            <a:r>
              <a:rPr lang="en-US" dirty="0" smtClean="0"/>
              <a:t>Smooth ER is abundant in the liver, where it contains enzymes that metabolize various lipid-soluble compounds.</a:t>
            </a:r>
          </a:p>
          <a:p>
            <a:pPr lvl="1"/>
            <a:r>
              <a:rPr lang="en-US" dirty="0" smtClean="0"/>
              <a:t>The detoxifying enzymes inactivate a number of potentially harmful drugs (e.g., </a:t>
            </a:r>
            <a:r>
              <a:rPr lang="en-US" dirty="0" err="1" smtClean="0"/>
              <a:t>phenobarbital</a:t>
            </a:r>
            <a:r>
              <a:rPr lang="en-US" dirty="0" smtClean="0"/>
              <a:t>) by converting them to water-soluble compounds that can be eliminated from the body in the urine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http://www.nature.com/scitable/content/ne0000/ne0000/ne0000/ne0000/14713129/U3CP3-3_MembraneTransport_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6705600" cy="5548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Endoplasmic reticulum (ER)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411552"/>
            <a:ext cx="8153400" cy="1637371"/>
          </a:xfrm>
        </p:spPr>
        <p:txBody>
          <a:bodyPr/>
          <a:lstStyle/>
          <a:p>
            <a:r>
              <a:rPr lang="en-US" dirty="0" smtClean="0"/>
              <a:t>It is a network of membrane-enclosed tubules and sacs (</a:t>
            </a:r>
            <a:r>
              <a:rPr lang="en-US" dirty="0" err="1" smtClean="0"/>
              <a:t>cisternae</a:t>
            </a:r>
            <a:r>
              <a:rPr lang="en-US" dirty="0" smtClean="0"/>
              <a:t>) that extends from the nuclear membrane throughout the cytoplasm.</a:t>
            </a:r>
          </a:p>
          <a:p>
            <a:r>
              <a:rPr lang="en-US" dirty="0" smtClean="0"/>
              <a:t>It is the largest organelle of most eukaryotic cells.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32766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The rough ER: covered by ribosomes on its outer surface and functions in protein processing. 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The smooth ER: lipid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metabolism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Transitional ER: exit of vesicles to Golgi apparatus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8436" name="Picture 4" descr="http://img.tfd.com/mgh/ceb/thumb/Nuclear-envelope-connected-to-the-rough-and-smooth-endoplasm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577" y="3276601"/>
            <a:ext cx="4432423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secretory</a:t>
            </a:r>
            <a:r>
              <a:rPr lang="en-US" dirty="0" smtClean="0"/>
              <a:t> pathway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411552"/>
            <a:ext cx="8153400" cy="1591205"/>
          </a:xfrm>
        </p:spPr>
        <p:txBody>
          <a:bodyPr/>
          <a:lstStyle/>
          <a:p>
            <a:r>
              <a:rPr lang="en-US" sz="2200" dirty="0" err="1" smtClean="0"/>
              <a:t>Secretory</a:t>
            </a:r>
            <a:r>
              <a:rPr lang="en-US" sz="2200" dirty="0" smtClean="0"/>
              <a:t>, ER, Golgi apparatus, and </a:t>
            </a:r>
            <a:r>
              <a:rPr lang="en-US" sz="2200" dirty="0" err="1" smtClean="0"/>
              <a:t>lysosomal</a:t>
            </a:r>
            <a:r>
              <a:rPr lang="en-US" sz="2200" dirty="0" smtClean="0"/>
              <a:t> proteins are initially targeted to the ER. </a:t>
            </a:r>
          </a:p>
          <a:p>
            <a:pPr lvl="1"/>
            <a:r>
              <a:rPr lang="en-US" sz="2200" dirty="0" smtClean="0"/>
              <a:t>Most proteins are transferred into the ER while they are being translated on membrane-bound ribosomes (</a:t>
            </a:r>
            <a:r>
              <a:rPr lang="en-US" sz="2200" dirty="0" err="1" smtClean="0"/>
              <a:t>cotranslational</a:t>
            </a:r>
            <a:r>
              <a:rPr lang="en-US" sz="2200" dirty="0" smtClean="0"/>
              <a:t> translocation).</a:t>
            </a:r>
          </a:p>
        </p:txBody>
      </p:sp>
      <p:pic>
        <p:nvPicPr>
          <p:cNvPr id="19458" name="Picture 2" descr="http://openwetware.org/images/f/f4/Secretory_Path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124200"/>
            <a:ext cx="4495800" cy="2240854"/>
          </a:xfrm>
          <a:prstGeom prst="rect">
            <a:avLst/>
          </a:prstGeom>
          <a:noFill/>
        </p:spPr>
      </p:pic>
      <p:pic>
        <p:nvPicPr>
          <p:cNvPr id="19460" name="Picture 4" descr="Figure 9.3. Overview of protein sorting."/>
          <p:cNvPicPr>
            <a:picLocks noChangeAspect="1" noChangeArrowheads="1"/>
          </p:cNvPicPr>
          <p:nvPr/>
        </p:nvPicPr>
        <p:blipFill>
          <a:blip r:embed="rId3" cstate="print"/>
          <a:srcRect t="6122" r="50000"/>
          <a:stretch>
            <a:fillRect/>
          </a:stretch>
        </p:blipFill>
        <p:spPr bwMode="auto">
          <a:xfrm>
            <a:off x="4648200" y="2895600"/>
            <a:ext cx="2238375" cy="3505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781800" y="3465255"/>
            <a:ext cx="2362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Cytosolic</a:t>
            </a:r>
            <a:r>
              <a:rPr lang="en-US" sz="2000" b="1" dirty="0" smtClean="0"/>
              <a:t>, nuclear, </a:t>
            </a:r>
            <a:r>
              <a:rPr lang="en-US" sz="2000" b="1" dirty="0" err="1" smtClean="0"/>
              <a:t>peroxisomal</a:t>
            </a:r>
            <a:r>
              <a:rPr lang="en-US" sz="2000" b="1" dirty="0" smtClean="0"/>
              <a:t>, and mitochondrial proteins are synthesized on free ribosomes and released into the cytosol.</a:t>
            </a:r>
            <a:endParaRPr lang="en-US" sz="2000" b="1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Ribosomal and protein targeting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411552"/>
            <a:ext cx="8153400" cy="3274743"/>
          </a:xfrm>
        </p:spPr>
        <p:txBody>
          <a:bodyPr/>
          <a:lstStyle/>
          <a:p>
            <a:r>
              <a:rPr lang="en-US" dirty="0" smtClean="0"/>
              <a:t>All protein synthesis initiates on ribosomes that are free in the cytosol.</a:t>
            </a:r>
          </a:p>
          <a:p>
            <a:r>
              <a:rPr lang="en-US" dirty="0" smtClean="0"/>
              <a:t>Ribosomes are targeted for binding to the ER membrane by the amino acid sequence of the polypeptide at the amino terminus called a signal sequence.</a:t>
            </a:r>
          </a:p>
          <a:p>
            <a:r>
              <a:rPr lang="en-US" dirty="0" smtClean="0"/>
              <a:t>It is then cleaved from the polypeptide chain during its transfer into the ER lumen.</a:t>
            </a:r>
            <a:endParaRPr lang="en-US" dirty="0"/>
          </a:p>
        </p:txBody>
      </p:sp>
      <p:pic>
        <p:nvPicPr>
          <p:cNvPr id="21506" name="Picture 2" descr="Figure 9.6. The signal sequence of growth hormon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4800600"/>
            <a:ext cx="8560741" cy="990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translocation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411552"/>
            <a:ext cx="8153400" cy="4358116"/>
          </a:xfrm>
        </p:spPr>
        <p:txBody>
          <a:bodyPr/>
          <a:lstStyle/>
          <a:p>
            <a:r>
              <a:rPr lang="en-US" sz="2400" dirty="0" smtClean="0"/>
              <a:t>Step 1: As the signal sequence emerges from the ribosome, it is recognized and bound by the signal recognition particle (SRP). </a:t>
            </a:r>
          </a:p>
          <a:p>
            <a:r>
              <a:rPr lang="en-US" sz="2400" dirty="0" smtClean="0"/>
              <a:t>Step 2: The SRP escorts the complex to the ER membrane, where it binds to the SRP receptor. </a:t>
            </a:r>
          </a:p>
          <a:p>
            <a:r>
              <a:rPr lang="en-US" sz="2400" dirty="0" smtClean="0"/>
              <a:t>Step 3: The SRP is released, the ribosome binds to a membrane translocation complex of Sec61 proteins, and the signal sequence is inserted into a membrane channel. </a:t>
            </a:r>
          </a:p>
          <a:p>
            <a:r>
              <a:rPr lang="en-US" sz="2400" dirty="0" smtClean="0"/>
              <a:t>Step 4: Translation resumes, and the growing polypeptide chain is </a:t>
            </a:r>
            <a:r>
              <a:rPr lang="en-US" sz="2400" dirty="0" err="1" smtClean="0"/>
              <a:t>translocated</a:t>
            </a:r>
            <a:r>
              <a:rPr lang="en-US" sz="2400" dirty="0" smtClean="0"/>
              <a:t> across the membrane. </a:t>
            </a:r>
          </a:p>
          <a:p>
            <a:r>
              <a:rPr lang="en-US" sz="2400" dirty="0" smtClean="0"/>
              <a:t>Step 5: Cleavage of the signal sequence by signal peptidase releases the polypeptide into the lumen of the ER.</a:t>
            </a:r>
            <a:endParaRPr lang="en-US" sz="24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gure 9.7. Cotranslational targeting of secretory proteins to the E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2999"/>
            <a:ext cx="8686800" cy="531340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53998"/>
          </a:xfrm>
        </p:spPr>
        <p:txBody>
          <a:bodyPr/>
          <a:lstStyle/>
          <a:p>
            <a:r>
              <a:rPr lang="en-US" dirty="0" smtClean="0"/>
              <a:t>Posttranslational translocation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4801314"/>
          </a:xfrm>
        </p:spPr>
        <p:txBody>
          <a:bodyPr/>
          <a:lstStyle/>
          <a:p>
            <a:r>
              <a:rPr lang="en-US" sz="2400" dirty="0" smtClean="0"/>
              <a:t>Proteins are synthesized on free ribosomes and remain unfolded by </a:t>
            </a:r>
            <a:r>
              <a:rPr lang="en-US" sz="2400" dirty="0" err="1" smtClean="0"/>
              <a:t>cytosolic</a:t>
            </a:r>
            <a:r>
              <a:rPr lang="en-US" sz="2400" dirty="0" smtClean="0"/>
              <a:t> chaperones. </a:t>
            </a:r>
          </a:p>
          <a:p>
            <a:r>
              <a:rPr lang="en-US" sz="2400" dirty="0" smtClean="0"/>
              <a:t>Their signal sequences are recognized by a protein complex, which is associated with the </a:t>
            </a:r>
            <a:r>
              <a:rPr lang="en-US" sz="2400" dirty="0" err="1" smtClean="0"/>
              <a:t>translocon</a:t>
            </a:r>
            <a:r>
              <a:rPr lang="en-US" sz="2400" dirty="0" smtClean="0"/>
              <a:t> in the ER membrane. </a:t>
            </a:r>
          </a:p>
          <a:p>
            <a:r>
              <a:rPr lang="en-US" sz="2400" dirty="0" smtClean="0"/>
              <a:t>The protein complex is also associated with a chaperone protein (</a:t>
            </a:r>
            <a:r>
              <a:rPr lang="en-US" sz="2400" dirty="0" err="1" smtClean="0"/>
              <a:t>BiP</a:t>
            </a:r>
            <a:r>
              <a:rPr lang="en-US" sz="2400" dirty="0" smtClean="0"/>
              <a:t>), which drives protein translocation into the ER.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Figure 9.8. Posttranslational translocation of proteins into the E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95400"/>
            <a:ext cx="4324350" cy="4352926"/>
          </a:xfrm>
          <a:prstGeom prst="rect">
            <a:avLst/>
          </a:prstGeom>
          <a:noFill/>
        </p:spPr>
      </p:pic>
      <p:pic>
        <p:nvPicPr>
          <p:cNvPr id="13" name="Picture 2" descr="Figure 9.8. Posttranslational translocation of proteins into the ER."/>
          <p:cNvPicPr>
            <a:picLocks noChangeAspect="1" noChangeArrowheads="1"/>
          </p:cNvPicPr>
          <p:nvPr/>
        </p:nvPicPr>
        <p:blipFill>
          <a:blip r:embed="rId2" cstate="print"/>
          <a:srcRect l="63436" r="8370" b="84245"/>
          <a:stretch>
            <a:fillRect/>
          </a:stretch>
        </p:blipFill>
        <p:spPr bwMode="auto">
          <a:xfrm>
            <a:off x="5245500" y="3352800"/>
            <a:ext cx="762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334683" y="3440283"/>
            <a:ext cx="7681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Translocon</a:t>
            </a:r>
            <a:endParaRPr lang="en-US" sz="1000" b="1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reen template 1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template MBG 2014-2015</Template>
  <TotalTime>911</TotalTime>
  <Words>844</Words>
  <Application>Microsoft Office PowerPoint</Application>
  <PresentationFormat>On-screen Show (4:3)</PresentationFormat>
  <Paragraphs>83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Green template 1</vt:lpstr>
      <vt:lpstr>White with Courier font for code slides</vt:lpstr>
      <vt:lpstr>Slide 1</vt:lpstr>
      <vt:lpstr>Lecture 2: Protein sorting (endoplasmic reticulum)</vt:lpstr>
      <vt:lpstr>An overview</vt:lpstr>
      <vt:lpstr>Endoplasmic reticulum (ER)</vt:lpstr>
      <vt:lpstr>The secretory pathway</vt:lpstr>
      <vt:lpstr>Ribosomal and protein targeting</vt:lpstr>
      <vt:lpstr>Mechanism of translocation</vt:lpstr>
      <vt:lpstr>Slide 8</vt:lpstr>
      <vt:lpstr>Posttranslational translocation</vt:lpstr>
      <vt:lpstr>Pathways of protein sorting</vt:lpstr>
      <vt:lpstr>Insertion of a membrane protein (1) N-terminus: in    C-terminus: out</vt:lpstr>
      <vt:lpstr>Insertion of a membrane protein (2)</vt:lpstr>
      <vt:lpstr>Insertion of a membrane protein (3)</vt:lpstr>
      <vt:lpstr>Once inside…</vt:lpstr>
      <vt:lpstr>Once inside…</vt:lpstr>
      <vt:lpstr>Fate of a glycoprotein</vt:lpstr>
      <vt:lpstr>Unfolded protein response (UPR)</vt:lpstr>
      <vt:lpstr>Synthesis of phospholipids in ER</vt:lpstr>
      <vt:lpstr>Translocation of phospholipids across the ER membrane</vt:lpstr>
      <vt:lpstr>Synthesis of ceramide</vt:lpstr>
      <vt:lpstr>ER-Golgi intermediate compartment (ERGIC)</vt:lpstr>
      <vt:lpstr>Protein sorting and retention</vt:lpstr>
      <vt:lpstr>Synthesis of other lipids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Protein sorting (endoplasmic reticulum and Golgi apparatus)</dc:title>
  <dc:creator>Ahram</dc:creator>
  <cp:lastModifiedBy>Hasan</cp:lastModifiedBy>
  <cp:revision>25</cp:revision>
  <dcterms:created xsi:type="dcterms:W3CDTF">2015-01-13T05:27:49Z</dcterms:created>
  <dcterms:modified xsi:type="dcterms:W3CDTF">2015-02-01T17:41:38Z</dcterms:modified>
</cp:coreProperties>
</file>