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7" r:id="rId3"/>
    <p:sldMasterId id="2147483700" r:id="rId4"/>
  </p:sldMasterIdLst>
  <p:notesMasterIdLst>
    <p:notesMasterId r:id="rId29"/>
  </p:notesMasterIdLst>
  <p:handoutMasterIdLst>
    <p:handoutMasterId r:id="rId30"/>
  </p:handoutMasterIdLst>
  <p:sldIdLst>
    <p:sldId id="310" r:id="rId5"/>
    <p:sldId id="256" r:id="rId6"/>
    <p:sldId id="257" r:id="rId7"/>
    <p:sldId id="258" r:id="rId8"/>
    <p:sldId id="308" r:id="rId9"/>
    <p:sldId id="309" r:id="rId10"/>
    <p:sldId id="260" r:id="rId11"/>
    <p:sldId id="261" r:id="rId12"/>
    <p:sldId id="269" r:id="rId13"/>
    <p:sldId id="279" r:id="rId14"/>
    <p:sldId id="262" r:id="rId15"/>
    <p:sldId id="268" r:id="rId16"/>
    <p:sldId id="259" r:id="rId17"/>
    <p:sldId id="263" r:id="rId18"/>
    <p:sldId id="264" r:id="rId19"/>
    <p:sldId id="265" r:id="rId20"/>
    <p:sldId id="266" r:id="rId21"/>
    <p:sldId id="267" r:id="rId22"/>
    <p:sldId id="270" r:id="rId23"/>
    <p:sldId id="272" r:id="rId24"/>
    <p:sldId id="273" r:id="rId25"/>
    <p:sldId id="274" r:id="rId26"/>
    <p:sldId id="275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1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755" autoAdjust="0"/>
    <p:restoredTop sz="94716" autoAdjust="0"/>
  </p:normalViewPr>
  <p:slideViewPr>
    <p:cSldViewPr snapToGrid="0">
      <p:cViewPr varScale="1">
        <p:scale>
          <a:sx n="63" d="100"/>
          <a:sy n="63" d="100"/>
        </p:scale>
        <p:origin x="-178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EF6CB-ADE2-4A17-85E2-70A33099671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Principles of Genetics and Molecular Biology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67E72-AD6F-42F7-835C-5E5A0161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73606-06D3-4ECF-A93F-C24E54893BFC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Principles of Genetics and Molecular Biology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3E103-2861-409C-95CF-B7B506D8B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6017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595366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932" y="829638"/>
            <a:ext cx="1312438" cy="166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15240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438905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643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080570"/>
          </a:xfrm>
        </p:spPr>
        <p:txBody>
          <a:bodyPr/>
          <a:lstStyle>
            <a:lvl1pPr>
              <a:lnSpc>
                <a:spcPct val="90000"/>
              </a:lnSpc>
              <a:defRPr sz="2800" b="1"/>
            </a:lvl1pPr>
            <a:lvl2pPr>
              <a:lnSpc>
                <a:spcPct val="90000"/>
              </a:lnSpc>
              <a:defRPr sz="2600" b="1">
                <a:solidFill>
                  <a:srgbClr val="28410F"/>
                </a:solidFill>
              </a:defRPr>
            </a:lvl2pPr>
            <a:lvl3pPr>
              <a:lnSpc>
                <a:spcPct val="90000"/>
              </a:lnSpc>
              <a:defRPr b="1">
                <a:solidFill>
                  <a:srgbClr val="C00000"/>
                </a:solidFill>
              </a:defRPr>
            </a:lvl3pPr>
            <a:lvl4pPr>
              <a:lnSpc>
                <a:spcPct val="90000"/>
              </a:lnSpc>
              <a:defRPr b="1"/>
            </a:lvl4pPr>
            <a:lvl5pPr>
              <a:lnSpc>
                <a:spcPct val="90000"/>
              </a:lnSpc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72" y="2330687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kumimoji="0" lang="en-US" sz="5500" b="1" i="1" u="none" strike="noStrike" kern="1200" cap="none" spc="-642" normalizeH="0" baseline="0" noProof="0" dirty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2813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31222"/>
            <a:ext cx="4114800" cy="346249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978927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31222"/>
            <a:ext cx="4117019" cy="346249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78927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8" y="66898"/>
            <a:ext cx="78486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117040"/>
            <a:ext cx="83820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5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2" r:id="rId2"/>
  </p:sldLayoutIdLst>
  <p:transition>
    <p:fade/>
  </p:transition>
  <p:hf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/>
  </p:transition>
  <p:hf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b="1" kern="1200">
          <a:solidFill>
            <a:srgbClr val="28410F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>
    <p:fade/>
  </p:transition>
  <p:hf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jo/url?sa=i&amp;rct=j&amp;q=&amp;esrc=s&amp;frm=1&amp;source=images&amp;cd=&amp;cad=rja&amp;uact=8&amp;ved=0CAcQjRw&amp;url=http://en.wikipedia.org/wiki/Agar_plate&amp;ei=-KSuVLSJHsGBU7rAguAK&amp;bvm=bv.83134100,d.d24&amp;psig=AFQjCNEArXTJXIIUISKTHbg8t7DWO9QpLQ&amp;ust=1420818018925152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www.google.jo/url?sa=i&amp;rct=j&amp;q=&amp;esrc=s&amp;frm=1&amp;source=images&amp;cd=&amp;cad=rja&amp;uact=8&amp;ved=0CAcQjRw&amp;url=http://scienceforkids.kidipede.com/biology/cells/yeast.htm&amp;ei=3KyuVLH3CMXrUoKfgKAI&amp;bvm=bv.83134100,d.d24&amp;psig=AFQjCNHwGK1Il5osq5GrWUxUJky5THb06Q&amp;ust=1420820035370879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jo/url?sa=i&amp;rct=j&amp;q=&amp;esrc=s&amp;frm=1&amp;source=images&amp;cd=&amp;cad=rja&amp;uact=8&amp;ved=0CAcQjRw&amp;url=http://biology.clc.uc.edu/courses/bio111/yeastplate%20intro.htm&amp;ei=pa2uVLGMGsXwUp-2gagM&amp;bvm=bv.83134100,d.d24&amp;psig=AFQjCNEgkHx9Y02PgprVMj3wpHbLnea6jg&amp;ust=1420820243753178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google.jo/url?sa=i&amp;rct=j&amp;q=&amp;esrc=s&amp;frm=1&amp;source=images&amp;cd=&amp;cad=rja&amp;uact=8&amp;ved=0CAcQjRw&amp;url=http://distillique.co.za/distilling_shop/blog/96-basics-of-yeast-nutrients&amp;ei=Sq2uVOa4Kcn6UIiQgYgM&amp;bvm=bv.83134100,d.d24&amp;psig=AFQjCNHwGK1Il5osq5GrWUxUJky5THb06Q&amp;ust=142082003537087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jo/url?sa=i&amp;rct=j&amp;q=&amp;esrc=s&amp;frm=1&amp;source=images&amp;cd=&amp;cad=rja&amp;uact=8&amp;ved=0CAcQjRw&amp;url=http://www.biomedcentral.com/1471-2148/10/76/figure/F1?highres=y&amp;ei=Za6uVNeXJIL2UOGUgvAG&amp;bvm=bv.83134100,d.d24&amp;psig=AFQjCNFHfbU4YikGAfByJQPAiDi7sVXVJA&amp;ust=1420820419811468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jpeg"/><Relationship Id="rId4" Type="http://schemas.openxmlformats.org/officeDocument/2006/relationships/hyperlink" Target="http://www.google.jo/url?sa=i&amp;rct=j&amp;q=&amp;esrc=s&amp;frm=1&amp;source=images&amp;cd=&amp;cad=rja&amp;uact=8&amp;ved=0CAcQjRw&amp;url=http://genomics.nimr.mrc.ac.uk/online/dicty-fl-db.html&amp;ei=la6uVMCLJYXlUtWHgKAJ&amp;bvm=bv.83134100,d.d24&amp;psig=AFQjCNFHfbU4YikGAfByJQPAiDi7sVXVJA&amp;ust=142082041981146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jo/url?sa=i&amp;rct=j&amp;q=&amp;esrc=s&amp;frm=1&amp;source=images&amp;cd=&amp;cad=rja&amp;uact=8&amp;ved=0CAcQjRw&amp;url=http://evergrin-textcube.blogspot.com/2009/08/nobel-prize-in-physiology-or-medicine_19.html&amp;ei=o7KuVIrbJsb5Ut_sgMgI&amp;bvm=bv.83134100,d.d24&amp;psig=AFQjCNHIJGOVYltKaXVzZI2LHJSVidGxRg&amp;ust=1420821480174821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gif"/><Relationship Id="rId5" Type="http://schemas.openxmlformats.org/officeDocument/2006/relationships/hyperlink" Target="http://www.google.jo/url?sa=i&amp;rct=j&amp;q=&amp;esrc=s&amp;frm=1&amp;source=images&amp;cd=&amp;cad=rja&amp;uact=8&amp;ved=0CAcQjRw&amp;url=http://weloveteaching.com/0bio105/lectures/evolution/developmental.html&amp;ei=HrOuVNWzHMTuUpSDhNAI&amp;bvm=bv.83134100,d.d24&amp;psig=AFQjCNHIJGOVYltKaXVzZI2LHJSVidGxRg&amp;ust=1420821480174821" TargetMode="Externa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jo/url?sa=i&amp;rct=j&amp;q=&amp;esrc=s&amp;frm=1&amp;source=images&amp;cd=&amp;cad=rja&amp;uact=8&amp;ved=0CAcQjRw&amp;url=http://www2.estrellamountain.edu/faculty/farabee/biobk/biobookgeninteract.html&amp;ei=lsGuVLm-NsarUbKJg_AJ&amp;bvm=bv.83134100,d.d24&amp;psig=AFQjCNF8BS4BsRU818Fl1_3WSeAehbZiig&amp;ust=1420825296348824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scienceblogs.com/pharyngula/upload/2006/09/septuple_hox_lg.php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jo/url?sa=i&amp;rct=j&amp;q=&amp;esrc=s&amp;frm=1&amp;source=images&amp;cd=&amp;cad=rja&amp;uact=8&amp;ved=0CAcQjRw&amp;url=http://mitchison.med.harvard.edu/xenopus%20extract.html&amp;ei=P8auVL26LIevU6bSgtgD&amp;psig=AFQjCNEXM3Zo1FZ9XswsuNcIMeMDCr_iBg&amp;ust=1420826491225978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jpeg"/><Relationship Id="rId4" Type="http://schemas.openxmlformats.org/officeDocument/2006/relationships/hyperlink" Target="http://www.google.jo/url?sa=i&amp;rct=j&amp;q=&amp;esrc=s&amp;frm=1&amp;source=images&amp;cd=&amp;cad=rja&amp;uact=8&amp;ved=0CAcQjRw&amp;url=http://www.xlaevis.com/why.html&amp;ei=usauVMPsMofxUqTrgrAH&amp;psig=AFQjCNEXM3Zo1FZ9XswsuNcIMeMDCr_iBg&amp;ust=142082649122597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google.jo/url?sa=i&amp;rct=j&amp;q=&amp;esrc=s&amp;frm=1&amp;source=images&amp;cd=&amp;cad=rja&amp;uact=8&amp;ved=0CAcQjRw&amp;url=http://www.epivax.com/lab-services/hla-transgenic-mice/&amp;ei=g8euVPTOHcnnUsvfgaAE&amp;psig=AFQjCNE2uLXbUwZ7SsrGZV_ztC1pJAupkg&amp;ust=1420826847523126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jo/url?sa=i&amp;rct=j&amp;q=&amp;esrc=s&amp;frm=1&amp;source=images&amp;cd=&amp;cad=rja&amp;uact=8&amp;ved=0CAcQjRw&amp;url=http://www.mpbio.com/featured.php?fid=8&amp;ei=VcuuVODeKsivUcyugbgK&amp;psig=AFQjCNGaKYJJbdrkYj9B4RjDX5pTpuoLAg&amp;ust=1420827837651713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3.jpeg"/><Relationship Id="rId4" Type="http://schemas.openxmlformats.org/officeDocument/2006/relationships/hyperlink" Target="http://www.google.jo/url?sa=i&amp;rct=j&amp;q=&amp;esrc=s&amp;frm=1&amp;source=images&amp;cd=&amp;cad=rja&amp;uact=8&amp;ved=0CAcQjRw&amp;url=http://www.microscopyu.com/galleries/dicphasecontrast/&amp;ei=ecuuVLOrFYG1Ucubg9gK&amp;psig=AFQjCNGaKYJJbdrkYj9B4RjDX5pTpuoLAg&amp;ust=142082783765171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ncbi.nlm.nih.gov/books/NBK9941/figure/A154/?report=objectonly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5.jpeg"/><Relationship Id="rId4" Type="http://schemas.openxmlformats.org/officeDocument/2006/relationships/hyperlink" Target="http://www.google.jo/url?sa=i&amp;rct=j&amp;q=&amp;esrc=s&amp;frm=1&amp;source=images&amp;cd=&amp;cad=rja&amp;uact=8&amp;ved=0CAcQjRw&amp;url=http://www.scaconference.co.za/?attachment_id=136&amp;ei=R8-uVMaYF5XwaJeGgMAM&amp;psig=AFQjCNEst0SKQzkq8foArNhTFrd_Gx_r-g&amp;ust=1420828830773436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jo/url?sa=i&amp;rct=j&amp;q=&amp;esrc=s&amp;frm=1&amp;source=images&amp;cd=&amp;cad=rja&amp;uact=8&amp;ved=0CAcQjRw&amp;url=http://quran.com/search?q=%D8%AE%D9%84%D9%82%D8%AA&amp;page=4&amp;ei=y4CuVL6rC43haLPDgegN&amp;bvm=bv.83134100,d.d2s&amp;psig=AFQjCNFLf_BmvLaGiu9uFG6X8zbUB-hRfg&amp;ust=1420808761161343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hyperlink" Target="http://www.google.jo/url?sa=i&amp;rct=j&amp;q=&amp;esrc=s&amp;frm=1&amp;source=images&amp;cd=&amp;cad=rja&amp;uact=8&amp;ved=0CAcQjRw&amp;url=http://www.cell.com/fulltext/S0960-9822(00)00249-9&amp;ei=DnquVLvEMo3XauqygagD&amp;bvm=bv.83134100,d.d2s&amp;psig=AFQjCNEL0Fs9gRokwuSWxuBr9-1p1sptuQ&amp;ust=1420807000695807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google.jo/url?sa=i&amp;rct=j&amp;q=&amp;esrc=s&amp;frm=1&amp;source=images&amp;cd=&amp;cad=rja&amp;uact=8&amp;ved=0CAcQjRw&amp;url=http://kiblat1wc.blogspot.com/2011/06/32-surat-as-sajdah-prostration.html&amp;ei=VoCuVInBO8nkaJ-KgtgF&amp;bvm=bv.83134100,d.d2s&amp;psig=AFQjCNFPuwviBRkPYTsJ3Je7GVPxADm2PA&amp;ust=1420808634886785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jo/url?sa=i&amp;rct=j&amp;q=&amp;esrc=s&amp;frm=1&amp;source=images&amp;cd=&amp;cad=rja&amp;uact=8&amp;ved=0CAcQjRw&amp;url=http://forum.hawaaworld.com/showthread.php?t=3733562&amp;ei=zn-uVJyBN8HvaprDgqgG&amp;bvm=bv.83134100,d.d2s&amp;psig=AFQjCNFzggDC1GXCAuCOHFqhOzfVzZsslg&amp;ust=1420808482724359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MP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40000"/>
          </a:blip>
          <a:srcRect/>
          <a:stretch>
            <a:fillRect/>
          </a:stretch>
        </p:blipFill>
        <p:spPr bwMode="auto">
          <a:xfrm>
            <a:off x="1861554" y="3147552"/>
            <a:ext cx="7282446" cy="371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cromwell-intl.com/travel/uk/orkney-neolithic/pictures/uk-map.gif"/>
          <p:cNvPicPr>
            <a:picLocks noChangeAspect="1" noChangeArrowheads="1"/>
          </p:cNvPicPr>
          <p:nvPr/>
        </p:nvPicPr>
        <p:blipFill>
          <a:blip r:embed="rId3" cstate="print"/>
          <a:srcRect b="13716"/>
          <a:stretch>
            <a:fillRect/>
          </a:stretch>
        </p:blipFill>
        <p:spPr bwMode="auto">
          <a:xfrm>
            <a:off x="0" y="0"/>
            <a:ext cx="2566219" cy="4807716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thumb/8/86/Orkney_Islands_in_Scotland.svg/640px-Orkney_Islands_in_Scotland.svg.png"/>
          <p:cNvPicPr>
            <a:picLocks noChangeAspect="1" noChangeArrowheads="1"/>
          </p:cNvPicPr>
          <p:nvPr/>
        </p:nvPicPr>
        <p:blipFill>
          <a:blip r:embed="rId4" cstate="print"/>
          <a:srcRect l="8642" t="23013"/>
          <a:stretch>
            <a:fillRect/>
          </a:stretch>
        </p:blipFill>
        <p:spPr bwMode="auto">
          <a:xfrm>
            <a:off x="2802194" y="235974"/>
            <a:ext cx="2453880" cy="271370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929148" y="589935"/>
            <a:ext cx="840658" cy="678426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471" y="265471"/>
            <a:ext cx="1887794" cy="2507226"/>
          </a:xfrm>
          <a:prstGeom prst="rect">
            <a:avLst/>
          </a:prstGeom>
          <a:noFill/>
          <a:ln w="38100">
            <a:solidFill>
              <a:srgbClr val="28410F"/>
            </a:solidFill>
            <a:prstDash val="sysDash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8" name="Straight Connector 7"/>
          <p:cNvCxnSpPr>
            <a:stCxn id="5" idx="6"/>
          </p:cNvCxnSpPr>
          <p:nvPr/>
        </p:nvCxnSpPr>
        <p:spPr>
          <a:xfrm flipV="1">
            <a:off x="1769806" y="280219"/>
            <a:ext cx="2521975" cy="648929"/>
          </a:xfrm>
          <a:prstGeom prst="line">
            <a:avLst/>
          </a:prstGeom>
          <a:ln w="38100">
            <a:solidFill>
              <a:srgbClr val="2841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99303" y="722672"/>
            <a:ext cx="2595716" cy="206476"/>
          </a:xfrm>
          <a:prstGeom prst="line">
            <a:avLst/>
          </a:prstGeom>
          <a:ln w="38100">
            <a:solidFill>
              <a:srgbClr val="2841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r="52264" b="41892"/>
          <a:stretch>
            <a:fillRect/>
          </a:stretch>
        </p:blipFill>
        <p:spPr bwMode="auto">
          <a:xfrm>
            <a:off x="4133850" y="1390650"/>
            <a:ext cx="48196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772025" cy="207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33350"/>
            <a:ext cx="656239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rside-full-brain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835150" y="0"/>
            <a:ext cx="547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972" y="6478050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Dr. Ahram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DA9871-3B12-4890-938A-EBF5DE3F626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200" b="1" dirty="0" smtClean="0"/>
              <a:t>Model systems</a:t>
            </a:r>
            <a:endParaRPr lang="en-US" sz="5200" b="1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cells (E. coli)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629150" cy="3985706"/>
          </a:xfrm>
        </p:spPr>
        <p:txBody>
          <a:bodyPr/>
          <a:lstStyle/>
          <a:p>
            <a:r>
              <a:rPr lang="en-US" dirty="0" smtClean="0"/>
              <a:t>Simple, rapid growth, small genome.</a:t>
            </a:r>
          </a:p>
          <a:p>
            <a:r>
              <a:rPr lang="en-US" dirty="0" smtClean="0"/>
              <a:t>They are ideal models to study basics of biochemistry and molecular biology. </a:t>
            </a:r>
          </a:p>
          <a:p>
            <a:pPr lvl="1"/>
            <a:r>
              <a:rPr lang="en-US" sz="2600" i="1" dirty="0" smtClean="0"/>
              <a:t>E</a:t>
            </a:r>
            <a:r>
              <a:rPr lang="en-US" sz="2600" dirty="0" smtClean="0"/>
              <a:t>. </a:t>
            </a:r>
            <a:r>
              <a:rPr lang="en-US" sz="2600" i="1" dirty="0" smtClean="0"/>
              <a:t>coli </a:t>
            </a:r>
            <a:r>
              <a:rPr lang="en-US" sz="2600" dirty="0" smtClean="0"/>
              <a:t>is used to understand basic mechanisms of molecular genetics.</a:t>
            </a:r>
          </a:p>
          <a:p>
            <a:pPr lvl="1"/>
            <a:r>
              <a:rPr lang="en-US" sz="2600" dirty="0" smtClean="0"/>
              <a:t>It has ~4.6m base pairs/4300 genes/1 chromosome.</a:t>
            </a:r>
            <a:endParaRPr lang="en-US" sz="2600" dirty="0"/>
          </a:p>
        </p:txBody>
      </p:sp>
      <p:pic>
        <p:nvPicPr>
          <p:cNvPr id="11" name="Picture 2" descr="http://sites.sinauer.com/cooper6e/micrographs/0105/m010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866" y="1354138"/>
            <a:ext cx="3503083" cy="2627312"/>
          </a:xfrm>
          <a:prstGeom prst="rect">
            <a:avLst/>
          </a:prstGeom>
          <a:noFill/>
        </p:spPr>
      </p:pic>
      <p:pic>
        <p:nvPicPr>
          <p:cNvPr id="63492" name="Picture 4" descr="http://upload.wikimedia.org/wikipedia/commons/7/73/Ecoli_coloni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76" y="4038600"/>
            <a:ext cx="2519762" cy="227647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2400" y="5773519"/>
            <a:ext cx="54102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They cannot be used to study aspects of eukaryotic cell structure and function.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957916" cy="4364272"/>
          </a:xfrm>
        </p:spPr>
        <p:txBody>
          <a:bodyPr/>
          <a:lstStyle/>
          <a:p>
            <a:r>
              <a:rPr lang="en-US" dirty="0" smtClean="0"/>
              <a:t>The simplest eukaryotes with features of eukaryotic cells.</a:t>
            </a:r>
          </a:p>
          <a:p>
            <a:pPr lvl="1"/>
            <a:r>
              <a:rPr lang="en-US" dirty="0" smtClean="0"/>
              <a:t>A distinct nucleus surrounded by a nuclear membrane</a:t>
            </a:r>
          </a:p>
          <a:p>
            <a:pPr lvl="1"/>
            <a:r>
              <a:rPr lang="en-US" dirty="0" smtClean="0"/>
              <a:t>A cytoskeleton and </a:t>
            </a:r>
            <a:r>
              <a:rPr lang="en-US" dirty="0" err="1" smtClean="0"/>
              <a:t>subcellular</a:t>
            </a:r>
            <a:r>
              <a:rPr lang="en-US" dirty="0" smtClean="0"/>
              <a:t> organelles</a:t>
            </a:r>
          </a:p>
          <a:p>
            <a:r>
              <a:rPr lang="en-US" dirty="0" smtClean="0"/>
              <a:t>Growth is rapid and as colonies.</a:t>
            </a:r>
          </a:p>
          <a:p>
            <a:r>
              <a:rPr lang="en-US" dirty="0" smtClean="0"/>
              <a:t>12 million base pairs of DNA/6000 genes/ 16 chromosomes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2900" y="5735300"/>
            <a:ext cx="49911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Used to understand DNA </a:t>
            </a:r>
            <a:r>
              <a:rPr lang="en-US" sz="2200" b="1" dirty="0">
                <a:solidFill>
                  <a:srgbClr val="C00000"/>
                </a:solidFill>
              </a:rPr>
              <a:t>replication, transcription, RNA processing, protein sorting, and </a:t>
            </a:r>
            <a:r>
              <a:rPr lang="en-US" sz="2200" b="1" dirty="0" smtClean="0">
                <a:solidFill>
                  <a:srgbClr val="C00000"/>
                </a:solidFill>
              </a:rPr>
              <a:t>regulation </a:t>
            </a:r>
            <a:r>
              <a:rPr lang="en-US" sz="2200" b="1" dirty="0">
                <a:solidFill>
                  <a:srgbClr val="C00000"/>
                </a:solidFill>
              </a:rPr>
              <a:t>of cell </a:t>
            </a:r>
            <a:r>
              <a:rPr lang="en-US" sz="2200" b="1" dirty="0" smtClean="0">
                <a:solidFill>
                  <a:srgbClr val="C00000"/>
                </a:solidFill>
              </a:rPr>
              <a:t>division.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scienceforkids.kidipede.com/biology/cells/pictures/yeastbuds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786" y="1396541"/>
            <a:ext cx="1626880" cy="1626880"/>
          </a:xfrm>
          <a:prstGeom prst="rect">
            <a:avLst/>
          </a:prstGeom>
          <a:noFill/>
        </p:spPr>
      </p:pic>
      <p:pic>
        <p:nvPicPr>
          <p:cNvPr id="66564" name="Picture 4" descr="http://www.distillique.co.za/catalog/images/articles/yeast_ce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4105"/>
          <a:stretch>
            <a:fillRect/>
          </a:stretch>
        </p:blipFill>
        <p:spPr bwMode="auto">
          <a:xfrm>
            <a:off x="5418516" y="3527938"/>
            <a:ext cx="3460470" cy="1973210"/>
          </a:xfrm>
          <a:prstGeom prst="rect">
            <a:avLst/>
          </a:prstGeom>
          <a:noFill/>
        </p:spPr>
      </p:pic>
      <p:pic>
        <p:nvPicPr>
          <p:cNvPr id="66566" name="Picture 6" descr="http://biology.clc.uc.edu/graphics/bio111/yeastplate/yeast%20scan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1507" y="1411595"/>
            <a:ext cx="1624212" cy="1624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Dictyostelium</a:t>
            </a:r>
            <a:r>
              <a:rPr lang="en-US" dirty="0" smtClean="0"/>
              <a:t> </a:t>
            </a:r>
            <a:r>
              <a:rPr lang="en-US" dirty="0" err="1" smtClean="0"/>
              <a:t>discoideum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633452" cy="3841052"/>
          </a:xfrm>
        </p:spPr>
        <p:txBody>
          <a:bodyPr/>
          <a:lstStyle/>
          <a:p>
            <a:r>
              <a:rPr lang="en-US" sz="2600" dirty="0" smtClean="0"/>
              <a:t>A cellular slime mold</a:t>
            </a:r>
          </a:p>
          <a:p>
            <a:r>
              <a:rPr lang="en-US" sz="2600" dirty="0" smtClean="0"/>
              <a:t>More complex genome than yeast’s, but simpler than that of higher eukaryotes’. </a:t>
            </a:r>
          </a:p>
          <a:p>
            <a:r>
              <a:rPr lang="en-US" sz="2600" dirty="0" smtClean="0"/>
              <a:t>can be readily grown in the laboratory and undergo genetic manipulations</a:t>
            </a:r>
          </a:p>
          <a:p>
            <a:r>
              <a:rPr lang="en-US" sz="2600" dirty="0" smtClean="0"/>
              <a:t>Highly mobile cells used to study molecular mechanisms of animal cell movements.</a:t>
            </a:r>
          </a:p>
        </p:txBody>
      </p:sp>
      <p:pic>
        <p:nvPicPr>
          <p:cNvPr id="67586" name="Picture 2" descr="http://www.biomedcentral.com/content/figures/1471-2148-10-76-1-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6474" b="53583"/>
          <a:stretch>
            <a:fillRect/>
          </a:stretch>
        </p:blipFill>
        <p:spPr bwMode="auto">
          <a:xfrm>
            <a:off x="4029075" y="5515897"/>
            <a:ext cx="5114925" cy="1120877"/>
          </a:xfrm>
          <a:prstGeom prst="rect">
            <a:avLst/>
          </a:prstGeom>
          <a:noFill/>
        </p:spPr>
      </p:pic>
      <p:pic>
        <p:nvPicPr>
          <p:cNvPr id="7" name="Picture 4" descr="http://genomics.nimr.mrc.ac.uk/online/resources/dicty-development.jp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6904" y="1426037"/>
            <a:ext cx="3471250" cy="251472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1593" y="5686802"/>
            <a:ext cx="377222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Single cells can aggregate into </a:t>
            </a:r>
            <a:r>
              <a:rPr lang="en-US" sz="2400" b="1" dirty="0" err="1" smtClean="0">
                <a:solidFill>
                  <a:srgbClr val="C00000"/>
                </a:solidFill>
              </a:rPr>
              <a:t>multicellular</a:t>
            </a:r>
            <a:r>
              <a:rPr lang="en-US" sz="2400" b="1" dirty="0" smtClean="0">
                <a:solidFill>
                  <a:srgbClr val="C00000"/>
                </a:solidFill>
              </a:rPr>
              <a:t> structures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Caenorhabditis</a:t>
            </a:r>
            <a:r>
              <a:rPr lang="en-US" dirty="0" smtClean="0"/>
              <a:t> </a:t>
            </a:r>
            <a:r>
              <a:rPr lang="en-US" dirty="0" err="1" smtClean="0"/>
              <a:t>elegans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854678" cy="3619452"/>
          </a:xfrm>
        </p:spPr>
        <p:txBody>
          <a:bodyPr/>
          <a:lstStyle/>
          <a:p>
            <a:r>
              <a:rPr lang="en-US" sz="2400" dirty="0" smtClean="0"/>
              <a:t>More complex eukaryotes</a:t>
            </a:r>
          </a:p>
          <a:p>
            <a:r>
              <a:rPr lang="en-US" sz="2400" dirty="0" smtClean="0"/>
              <a:t>97m base pairs of DNA/~19,000 genes/6 chromosomes</a:t>
            </a:r>
          </a:p>
          <a:p>
            <a:r>
              <a:rPr lang="en-US" sz="2400" dirty="0" smtClean="0"/>
              <a:t>easily grown in lab and genetically manipulated</a:t>
            </a:r>
          </a:p>
          <a:p>
            <a:r>
              <a:rPr lang="en-US" sz="2400" dirty="0" smtClean="0"/>
              <a:t>Adult worms consist of only 959 somatic cells starting from 1090. </a:t>
            </a:r>
          </a:p>
          <a:p>
            <a:r>
              <a:rPr lang="en-US" sz="2400" dirty="0" smtClean="0"/>
              <a:t>used for studies of animal development and cell differentiation and apoptosis</a:t>
            </a:r>
          </a:p>
        </p:txBody>
      </p:sp>
      <p:pic>
        <p:nvPicPr>
          <p:cNvPr id="8" name="Content Placeholder 7" descr="CrawlingCelegan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05412" y="1327354"/>
            <a:ext cx="3791617" cy="2315497"/>
          </a:xfrm>
        </p:spPr>
      </p:pic>
      <p:pic>
        <p:nvPicPr>
          <p:cNvPr id="68612" name="Picture 4" descr="http://nobelprize.org/nobel_prizes/medicine/laureates/2002/illpres/images/wormtre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742" y="4168101"/>
            <a:ext cx="4542503" cy="1952480"/>
          </a:xfrm>
          <a:prstGeom prst="rect">
            <a:avLst/>
          </a:prstGeom>
          <a:noFill/>
        </p:spPr>
      </p:pic>
      <p:pic>
        <p:nvPicPr>
          <p:cNvPr id="68616" name="Picture 8" descr="http://weloveteaching.com/0bio105/lectures/evolution/celegans1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94671"/>
            <a:ext cx="4630994" cy="15633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997196"/>
          </a:xfrm>
        </p:spPr>
        <p:txBody>
          <a:bodyPr/>
          <a:lstStyle/>
          <a:p>
            <a:r>
              <a:rPr lang="en-US" dirty="0" smtClean="0"/>
              <a:t>Drosophila </a:t>
            </a:r>
            <a:r>
              <a:rPr lang="en-US" dirty="0" err="1" smtClean="0"/>
              <a:t>melanogaster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>(The fruit fly)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217310" cy="1194173"/>
          </a:xfrm>
        </p:spPr>
        <p:txBody>
          <a:bodyPr/>
          <a:lstStyle/>
          <a:p>
            <a:r>
              <a:rPr lang="en-US" sz="2400" dirty="0" smtClean="0"/>
              <a:t>180m base pairs, four chromosomes, 14,000 genes</a:t>
            </a:r>
          </a:p>
          <a:p>
            <a:r>
              <a:rPr lang="en-US" dirty="0" smtClean="0"/>
              <a:t>Easily maintained and bred in the laboratory with short reproductive cycle (~2 weeks)</a:t>
            </a:r>
          </a:p>
        </p:txBody>
      </p:sp>
      <p:pic>
        <p:nvPicPr>
          <p:cNvPr id="69634" name="Picture 2" descr="http://www2.estrellamountain.edu/faculty/farabee/biobk/924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961" y="0"/>
            <a:ext cx="1932039" cy="1512533"/>
          </a:xfrm>
          <a:prstGeom prst="rect">
            <a:avLst/>
          </a:prstGeom>
          <a:noFill/>
        </p:spPr>
      </p:pic>
      <p:pic>
        <p:nvPicPr>
          <p:cNvPr id="12290" name="Picture 2" descr="http://www.biologycorner.com/resources/drosophila_chromosome_map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92" y="4144297"/>
            <a:ext cx="6672455" cy="243348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94969" y="2592861"/>
            <a:ext cx="6282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lvl="1" indent="-28098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unravel genes involved in development and differentiation</a:t>
            </a:r>
          </a:p>
          <a:p>
            <a:pPr marL="280988" lvl="1" indent="-28098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Determine the relationship between genes and chromosomes</a:t>
            </a:r>
          </a:p>
        </p:txBody>
      </p:sp>
      <p:pic>
        <p:nvPicPr>
          <p:cNvPr id="12292" name="Picture 4" descr="http://cockatiels4u.tripod.com/genetics/Dcrossfi.gif"/>
          <p:cNvPicPr>
            <a:picLocks noChangeAspect="1" noChangeArrowheads="1"/>
          </p:cNvPicPr>
          <p:nvPr/>
        </p:nvPicPr>
        <p:blipFill>
          <a:blip r:embed="rId5" cstate="print"/>
          <a:srcRect r="24638"/>
          <a:stretch>
            <a:fillRect/>
          </a:stretch>
        </p:blipFill>
        <p:spPr bwMode="auto">
          <a:xfrm>
            <a:off x="6769510" y="2322281"/>
            <a:ext cx="2374490" cy="45357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septuple_ho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2295"/>
          <a:stretch>
            <a:fillRect/>
          </a:stretch>
        </p:blipFill>
        <p:spPr bwMode="auto">
          <a:xfrm>
            <a:off x="4379418" y="1192949"/>
            <a:ext cx="4513862" cy="298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07-slide-F"/>
          <p:cNvPicPr>
            <a:picLocks noChangeAspect="1" noChangeArrowheads="1"/>
          </p:cNvPicPr>
          <p:nvPr/>
        </p:nvPicPr>
        <p:blipFill>
          <a:blip r:embed="rId4" cstate="print"/>
          <a:srcRect t="30566"/>
          <a:stretch>
            <a:fillRect/>
          </a:stretch>
        </p:blipFill>
        <p:spPr bwMode="auto">
          <a:xfrm>
            <a:off x="0" y="0"/>
            <a:ext cx="4349756" cy="22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snv.jussieu.fr/bmedia/homeotique/Fig.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2851"/>
            <a:ext cx="5646524" cy="296442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2639" y="4306529"/>
            <a:ext cx="3401361" cy="255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1: Introduction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753" y="3891567"/>
            <a:ext cx="7681913" cy="461665"/>
          </a:xfrm>
        </p:spPr>
        <p:txBody>
          <a:bodyPr/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867400"/>
            <a:ext cx="585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Principles of Genetics and Molecular Biology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i="1" dirty="0" smtClean="0"/>
              <a:t>Xenopus </a:t>
            </a:r>
            <a:r>
              <a:rPr lang="en-US" i="1" dirty="0" err="1" smtClean="0"/>
              <a:t>laevis</a:t>
            </a:r>
            <a:r>
              <a:rPr lang="en-US" dirty="0" smtClean="0"/>
              <a:t> (a frog)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456471" cy="4789003"/>
          </a:xfrm>
        </p:spPr>
        <p:txBody>
          <a:bodyPr/>
          <a:lstStyle/>
          <a:p>
            <a:r>
              <a:rPr lang="en-US" dirty="0" smtClean="0"/>
              <a:t>used in studies of early vertebrate development. </a:t>
            </a:r>
          </a:p>
          <a:p>
            <a:r>
              <a:rPr lang="en-US" i="1" dirty="0" err="1" smtClean="0"/>
              <a:t>Xenopus</a:t>
            </a:r>
            <a:r>
              <a:rPr lang="en-US" dirty="0" smtClean="0"/>
              <a:t> eggs are large (a diameter of ~ 1 mm) and develop outside of the mother</a:t>
            </a:r>
          </a:p>
          <a:p>
            <a:pPr lvl="1"/>
            <a:r>
              <a:rPr lang="en-US" dirty="0" smtClean="0"/>
              <a:t>stages of development can be studied in the laboratory.</a:t>
            </a:r>
          </a:p>
          <a:p>
            <a:r>
              <a:rPr lang="en-US" dirty="0" smtClean="0"/>
              <a:t>Used in studying development, differentiation, and embryonic cell division.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mitchison.med.harvard.edu/research%20descriptions/metaboli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963" t="48625"/>
          <a:stretch>
            <a:fillRect/>
          </a:stretch>
        </p:blipFill>
        <p:spPr bwMode="auto">
          <a:xfrm>
            <a:off x="4984950" y="1465362"/>
            <a:ext cx="4086327" cy="1504902"/>
          </a:xfrm>
          <a:prstGeom prst="rect">
            <a:avLst/>
          </a:prstGeom>
          <a:noFill/>
        </p:spPr>
      </p:pic>
      <p:pic>
        <p:nvPicPr>
          <p:cNvPr id="70660" name="Picture 4" descr="http://www.xlaevis.com/images/petri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9737" y="3248997"/>
            <a:ext cx="2781300" cy="20859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441723" cy="2800767"/>
          </a:xfrm>
        </p:spPr>
        <p:txBody>
          <a:bodyPr/>
          <a:lstStyle/>
          <a:p>
            <a:r>
              <a:rPr lang="en-US" dirty="0" smtClean="0"/>
              <a:t>3000m base pairs, 20,000-25,000 genes/20 chromosomes</a:t>
            </a:r>
          </a:p>
          <a:p>
            <a:r>
              <a:rPr lang="en-US" dirty="0" smtClean="0"/>
              <a:t>Transgenic mice with specific mutant genes introduced into the mouse germ 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www.epivax.com/wp-content/uploads/2010/06/Mouse-brow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396" b="11942"/>
          <a:stretch>
            <a:fillRect/>
          </a:stretch>
        </p:blipFill>
        <p:spPr bwMode="auto">
          <a:xfrm>
            <a:off x="4852218" y="359287"/>
            <a:ext cx="3362631" cy="1956209"/>
          </a:xfrm>
          <a:prstGeom prst="rect">
            <a:avLst/>
          </a:prstGeom>
          <a:noFill/>
        </p:spPr>
      </p:pic>
      <p:pic>
        <p:nvPicPr>
          <p:cNvPr id="7170" name="Picture 2" descr="http://proteopedia.org/wiki/images/thumb/e/e6/GFP_mice.png/450px-GFP_mice.png"/>
          <p:cNvPicPr>
            <a:picLocks noChangeAspect="1" noChangeArrowheads="1"/>
          </p:cNvPicPr>
          <p:nvPr/>
        </p:nvPicPr>
        <p:blipFill>
          <a:blip r:embed="rId4" cstate="print"/>
          <a:srcRect l="12698" r="15344"/>
          <a:stretch>
            <a:fillRect/>
          </a:stretch>
        </p:blipFill>
        <p:spPr bwMode="auto">
          <a:xfrm>
            <a:off x="255640" y="4173794"/>
            <a:ext cx="4345857" cy="2684206"/>
          </a:xfrm>
          <a:prstGeom prst="rect">
            <a:avLst/>
          </a:prstGeom>
          <a:noFill/>
        </p:spPr>
      </p:pic>
      <p:pic>
        <p:nvPicPr>
          <p:cNvPr id="7172" name="Picture 4" descr="http://scienceblogs.de/lindaunobel/wp-content/blogs.dir/32/files/2012/07/i-aa5c3b71018d2c51ef58ce7086232a82-image-gfp-mouse-crop-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7471" y="2308361"/>
            <a:ext cx="4306529" cy="45496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Cultured mammalian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544961" cy="5213735"/>
          </a:xfrm>
        </p:spPr>
        <p:txBody>
          <a:bodyPr/>
          <a:lstStyle/>
          <a:p>
            <a:r>
              <a:rPr lang="en-US" dirty="0" smtClean="0"/>
              <a:t>Mammalian cells are isolated, get immortalized, and grown in dishes</a:t>
            </a:r>
          </a:p>
          <a:p>
            <a:r>
              <a:rPr lang="en-US" dirty="0" smtClean="0"/>
              <a:t>can be manipulated under controlled laboratory conditions. </a:t>
            </a:r>
          </a:p>
          <a:p>
            <a:r>
              <a:rPr lang="en-US" dirty="0" smtClean="0"/>
              <a:t>Uses: many aspects of mammalian cell biology, (DNA replication, gene expression, protein synthesis and processing, and cell division, etc.)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mpbio.com/images/landingpages/8_4f6dbc303552df3f6f67aac9e883be21b7802d77_29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947" y="1461705"/>
            <a:ext cx="3369495" cy="2244084"/>
          </a:xfrm>
          <a:prstGeom prst="rect">
            <a:avLst/>
          </a:prstGeom>
          <a:noFill/>
        </p:spPr>
      </p:pic>
      <p:pic>
        <p:nvPicPr>
          <p:cNvPr id="76804" name="Picture 4" descr="http://www.microscopyu.com/galleries/dicphasecontrast/images/helap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543" y="3746091"/>
            <a:ext cx="3379836" cy="24334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Viruses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308987" cy="3545586"/>
          </a:xfrm>
        </p:spPr>
        <p:txBody>
          <a:bodyPr/>
          <a:lstStyle/>
          <a:p>
            <a:r>
              <a:rPr lang="en-US" sz="2400" dirty="0" smtClean="0"/>
              <a:t>intracellular parasites </a:t>
            </a:r>
          </a:p>
          <a:p>
            <a:r>
              <a:rPr lang="en-US" sz="2400" dirty="0" smtClean="0"/>
              <a:t>They reproduce by infecting host cells and taking over the cellular machinery. </a:t>
            </a:r>
          </a:p>
          <a:p>
            <a:r>
              <a:rPr lang="en-US" sz="2400" dirty="0" smtClean="0"/>
              <a:t>In their simplest forms, viruses consist of genomic nucleic acid surrounded by a protein coat.</a:t>
            </a:r>
          </a:p>
          <a:p>
            <a:r>
              <a:rPr lang="en-US" sz="2400" dirty="0" err="1" smtClean="0"/>
              <a:t>Bacteriophages</a:t>
            </a:r>
            <a:r>
              <a:rPr lang="en-US" sz="2400" dirty="0" smtClean="0"/>
              <a:t> (bacterial viruses) allowed understanding basic molecular genetics. 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Figure 1.42. Structure of an animal virus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668" y="551271"/>
            <a:ext cx="2314575" cy="2476501"/>
          </a:xfrm>
          <a:prstGeom prst="rect">
            <a:avLst/>
          </a:prstGeom>
          <a:noFill/>
        </p:spPr>
      </p:pic>
      <p:pic>
        <p:nvPicPr>
          <p:cNvPr id="77828" name="Picture 4" descr="http://www.scaconference.co.za/wp-content/uploads/2014/02/T4+bacterioph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272" y="3114675"/>
            <a:ext cx="261937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pic>
        <p:nvPicPr>
          <p:cNvPr id="72706" name="Picture 2" descr="http://www.biologyjunction.com/images/organelle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97" y="1372829"/>
            <a:ext cx="8862803" cy="48952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and references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4930581"/>
          </a:xfrm>
        </p:spPr>
        <p:txBody>
          <a:bodyPr/>
          <a:lstStyle/>
          <a:p>
            <a:pPr lvl="0"/>
            <a:r>
              <a:rPr lang="en-US" dirty="0" smtClean="0"/>
              <a:t>Part I: Cell biology (Dr. Mamoun Ahram) </a:t>
            </a:r>
          </a:p>
          <a:p>
            <a:pPr lvl="1"/>
            <a:r>
              <a:rPr lang="en-US" dirty="0" smtClean="0"/>
              <a:t>The Cell: A Molecular Approach, Geoffrey M. Cooper and Robert E. </a:t>
            </a:r>
            <a:r>
              <a:rPr lang="en-US" dirty="0" err="1" smtClean="0"/>
              <a:t>Hausmann</a:t>
            </a:r>
            <a:r>
              <a:rPr lang="en-US" dirty="0" smtClean="0"/>
              <a:t>, 6th edition, </a:t>
            </a:r>
            <a:r>
              <a:rPr lang="en-US" dirty="0" err="1" smtClean="0"/>
              <a:t>Sinauer</a:t>
            </a:r>
            <a:r>
              <a:rPr lang="en-US" dirty="0" smtClean="0"/>
              <a:t> Associates, 2013.</a:t>
            </a:r>
          </a:p>
          <a:p>
            <a:pPr lvl="0"/>
            <a:r>
              <a:rPr lang="en-US" dirty="0" smtClean="0"/>
              <a:t>Part II: Molecular biology (Prof. Said Ismail)</a:t>
            </a:r>
          </a:p>
          <a:p>
            <a:pPr lvl="1"/>
            <a:r>
              <a:rPr lang="en-US" dirty="0" smtClean="0"/>
              <a:t>Mark's Basic Medical Biochemistry, Smith, Marks and Lieberman, Lippincott, Williams and Wilkins, 2009. </a:t>
            </a:r>
          </a:p>
          <a:p>
            <a:r>
              <a:rPr lang="en-US" dirty="0" smtClean="0"/>
              <a:t>Part III: Genetics (Prof. Mohammad El-</a:t>
            </a:r>
            <a:r>
              <a:rPr lang="en-US" dirty="0" err="1" smtClean="0"/>
              <a:t>Khateeb</a:t>
            </a:r>
            <a:endParaRPr lang="en-US" dirty="0" smtClean="0"/>
          </a:p>
          <a:p>
            <a:pPr lvl="1"/>
            <a:r>
              <a:rPr lang="en-US" dirty="0" smtClean="0"/>
              <a:t>Emery's Elements of Medical Genetics, Muller &amp; Young, </a:t>
            </a:r>
            <a:r>
              <a:rPr lang="en-US" dirty="0" err="1" smtClean="0"/>
              <a:t>Churchil</a:t>
            </a:r>
            <a:r>
              <a:rPr lang="en-US" dirty="0" smtClean="0"/>
              <a:t> Livingstone, 13th edition, 2011.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 of life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4431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http://www.cell.com/cms/attachment/483146/3372476/gr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5029200" cy="5712357"/>
          </a:xfrm>
          <a:prstGeom prst="rect">
            <a:avLst/>
          </a:prstGeom>
          <a:noFill/>
        </p:spPr>
      </p:pic>
      <p:pic>
        <p:nvPicPr>
          <p:cNvPr id="2052" name="Picture 4" descr="http://static.hawaacdn.com/upload/1/1/6/2/5/3/9/502040b49c8d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1444" t="21549" b="51515"/>
          <a:stretch>
            <a:fillRect/>
          </a:stretch>
        </p:blipFill>
        <p:spPr bwMode="auto">
          <a:xfrm>
            <a:off x="5153171" y="2823459"/>
            <a:ext cx="3990829" cy="1114345"/>
          </a:xfrm>
          <a:prstGeom prst="rect">
            <a:avLst/>
          </a:prstGeom>
          <a:noFill/>
        </p:spPr>
      </p:pic>
      <p:pic>
        <p:nvPicPr>
          <p:cNvPr id="2054" name="Picture 6" descr="http://quran.com/images/ayat/32_7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82" r="42588"/>
          <a:stretch>
            <a:fillRect/>
          </a:stretch>
        </p:blipFill>
        <p:spPr bwMode="auto">
          <a:xfrm>
            <a:off x="5321710" y="4063166"/>
            <a:ext cx="3520440" cy="838200"/>
          </a:xfrm>
          <a:prstGeom prst="rect">
            <a:avLst/>
          </a:prstGeom>
          <a:noFill/>
        </p:spPr>
      </p:pic>
      <p:pic>
        <p:nvPicPr>
          <p:cNvPr id="2056" name="Picture 8" descr="http://quran.com/images/ayat/20_50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5858" t="-15384"/>
          <a:stretch>
            <a:fillRect/>
          </a:stretch>
        </p:blipFill>
        <p:spPr bwMode="auto">
          <a:xfrm>
            <a:off x="5287598" y="2099174"/>
            <a:ext cx="3635177" cy="5715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homology</a:t>
            </a:r>
            <a:endParaRPr lang="en-US" dirty="0"/>
          </a:p>
        </p:txBody>
      </p:sp>
      <p:pic>
        <p:nvPicPr>
          <p:cNvPr id="5" name="Picture 2" descr="http://users.ugent.be/%7Eavierstr/principles/alig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1326" y="1169866"/>
            <a:ext cx="7128792" cy="49114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others</a:t>
            </a:r>
            <a:endParaRPr lang="en-US" dirty="0"/>
          </a:p>
        </p:txBody>
      </p:sp>
      <p:pic>
        <p:nvPicPr>
          <p:cNvPr id="7" name="Picture 2" descr="http://upload.wikimedia.org/wikipedia/commons/thumb/b/b5/Histone_Alignment.png/595px-Histone_Alignme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47" y="1789501"/>
            <a:ext cx="8344789" cy="28750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 are all Arabs”!!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99" y="1559253"/>
            <a:ext cx="8229600" cy="33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9245" y="5116149"/>
            <a:ext cx="8073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C0000"/>
                </a:solidFill>
              </a:rPr>
              <a:t>Arabia was indeed the first staging post in the spread of modern humans around the world.</a:t>
            </a:r>
            <a:endParaRPr lang="en-US" sz="2400" b="1" i="1" dirty="0">
              <a:solidFill>
                <a:srgbClr val="CC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98" y="6007736"/>
            <a:ext cx="5703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The American Journal of Human Genetics 90, 1–9, February 10, 2012</a:t>
            </a:r>
            <a:endParaRPr lang="en-US" sz="1400" b="1" i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66988" y="4694847"/>
            <a:ext cx="6067726" cy="31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8734" y="4868467"/>
            <a:ext cx="1134319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35277" y="4734232"/>
            <a:ext cx="516194" cy="39820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798" y="66898"/>
            <a:ext cx="7848600" cy="526298"/>
          </a:xfrm>
        </p:spPr>
        <p:txBody>
          <a:bodyPr/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relatedness of world populations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anthro.palomar.edu/vary/images/DNA_tree.gif"/>
          <p:cNvPicPr>
            <a:picLocks noChangeAspect="1" noChangeArrowheads="1"/>
          </p:cNvPicPr>
          <p:nvPr/>
        </p:nvPicPr>
        <p:blipFill>
          <a:blip r:embed="rId2" cstate="print"/>
          <a:srcRect b="25285"/>
          <a:stretch>
            <a:fillRect/>
          </a:stretch>
        </p:blipFill>
        <p:spPr bwMode="auto">
          <a:xfrm>
            <a:off x="802550" y="1302345"/>
            <a:ext cx="4093537" cy="4532215"/>
          </a:xfrm>
          <a:prstGeom prst="rect">
            <a:avLst/>
          </a:prstGeom>
          <a:noFill/>
        </p:spPr>
      </p:pic>
      <p:pic>
        <p:nvPicPr>
          <p:cNvPr id="5" name="Picture 2" descr="http://anthro.palomar.edu/vary/images/DNA_tree.gif"/>
          <p:cNvPicPr>
            <a:picLocks noChangeAspect="1" noChangeArrowheads="1"/>
          </p:cNvPicPr>
          <p:nvPr/>
        </p:nvPicPr>
        <p:blipFill>
          <a:blip r:embed="rId2" cstate="print"/>
          <a:srcRect l="7466" t="76294" r="68589" b="2020"/>
          <a:stretch>
            <a:fillRect/>
          </a:stretch>
        </p:blipFill>
        <p:spPr bwMode="auto">
          <a:xfrm>
            <a:off x="6967959" y="3466812"/>
            <a:ext cx="1759352" cy="236123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03678" y="2465163"/>
            <a:ext cx="675441" cy="1124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18" y="6399748"/>
            <a:ext cx="2204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Cavalli-sforza</a:t>
            </a:r>
            <a:r>
              <a:rPr lang="en-US" sz="1400" i="1" dirty="0" smtClean="0"/>
              <a:t> et al., 1988</a:t>
            </a:r>
          </a:p>
        </p:txBody>
      </p:sp>
      <p:pic>
        <p:nvPicPr>
          <p:cNvPr id="9" name="Picture 2" descr="http://anthro.palomar.edu/vary/images/DNA_tree.gif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40000"/>
          </a:blip>
          <a:srcRect l="70678" t="11417" r="8608" b="69502"/>
          <a:stretch>
            <a:fillRect/>
          </a:stretch>
        </p:blipFill>
        <p:spPr bwMode="auto">
          <a:xfrm>
            <a:off x="5060156" y="1452817"/>
            <a:ext cx="1838351" cy="2509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078228" y="2478668"/>
            <a:ext cx="1449890" cy="201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547796" y="1487541"/>
            <a:ext cx="464042" cy="48990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5806" y="3145946"/>
            <a:ext cx="489181" cy="81857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03899" y="1962103"/>
            <a:ext cx="841907" cy="118061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36231" y="4965540"/>
            <a:ext cx="493643" cy="17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-size image (30 K)"/>
          <p:cNvPicPr>
            <a:picLocks noChangeAspect="1" noChangeArrowheads="1"/>
          </p:cNvPicPr>
          <p:nvPr/>
        </p:nvPicPr>
        <p:blipFill>
          <a:blip r:embed="rId2" cstate="print"/>
          <a:srcRect l="12459" b="46833"/>
          <a:stretch>
            <a:fillRect/>
          </a:stretch>
        </p:blipFill>
        <p:spPr bwMode="auto">
          <a:xfrm>
            <a:off x="1607574" y="1312607"/>
            <a:ext cx="7536426" cy="49647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56215" y="6015210"/>
            <a:ext cx="949576" cy="291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DA9871-3B12-4890-938A-EBF5DE3F626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484" name="Picture 4" descr="http://i.imgur.com/Pv3uQ6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12349" cy="2528119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929148" y="176981"/>
            <a:ext cx="1386349" cy="840657"/>
          </a:xfrm>
          <a:prstGeom prst="ellipse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267"/>
          <a:stretch>
            <a:fillRect/>
          </a:stretch>
        </p:blipFill>
        <p:spPr bwMode="auto">
          <a:xfrm>
            <a:off x="0" y="5105541"/>
            <a:ext cx="3622876" cy="175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71331" y="6010686"/>
            <a:ext cx="29306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1400" i="1" dirty="0" smtClean="0">
                <a:solidFill>
                  <a:srgbClr val="C00000"/>
                </a:solidFill>
              </a:rPr>
              <a:t>Hum Immunol. </a:t>
            </a:r>
            <a:r>
              <a:rPr lang="de-DE" sz="1400" b="1" i="1" dirty="0" smtClean="0">
                <a:solidFill>
                  <a:srgbClr val="C00000"/>
                </a:solidFill>
              </a:rPr>
              <a:t>2001</a:t>
            </a:r>
            <a:r>
              <a:rPr lang="de-DE" sz="1400" i="1" dirty="0" smtClean="0">
                <a:solidFill>
                  <a:srgbClr val="C00000"/>
                </a:solidFill>
              </a:rPr>
              <a:t> Sep;62(9):901-9.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template 3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5</Template>
  <TotalTime>1255</TotalTime>
  <Words>620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Green template 3</vt:lpstr>
      <vt:lpstr>White with Courier font for code slides</vt:lpstr>
      <vt:lpstr>Green template 1</vt:lpstr>
      <vt:lpstr>1_White with Courier font for code slides</vt:lpstr>
      <vt:lpstr>Slide 1</vt:lpstr>
      <vt:lpstr>Lecture 1: Introduction</vt:lpstr>
      <vt:lpstr>Syllabus and references</vt:lpstr>
      <vt:lpstr>The origin of life</vt:lpstr>
      <vt:lpstr>DNA homology</vt:lpstr>
      <vt:lpstr>Humans and others</vt:lpstr>
      <vt:lpstr>“We are all Arabs”!!</vt:lpstr>
      <vt:lpstr>Genetic relatedness of world populations</vt:lpstr>
      <vt:lpstr>Slide 9</vt:lpstr>
      <vt:lpstr>Slide 10</vt:lpstr>
      <vt:lpstr>Slide 11</vt:lpstr>
      <vt:lpstr>Slide 12</vt:lpstr>
      <vt:lpstr>Slide 13</vt:lpstr>
      <vt:lpstr>Prokaryotic cells (E. coli)</vt:lpstr>
      <vt:lpstr>Yeast</vt:lpstr>
      <vt:lpstr>Dictyostelium discoideum</vt:lpstr>
      <vt:lpstr>Caenorhabditis elegans</vt:lpstr>
      <vt:lpstr>Drosophila melanogaster (The fruit fly)</vt:lpstr>
      <vt:lpstr>Slide 19</vt:lpstr>
      <vt:lpstr>Xenopus laevis (a frog)</vt:lpstr>
      <vt:lpstr>Mice</vt:lpstr>
      <vt:lpstr>Cultured mammalian cells</vt:lpstr>
      <vt:lpstr>Viruses </vt:lpstr>
      <vt:lpstr>Organelles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Principles of Genetics and Molecular Biology</dc:title>
  <dc:creator>Ahram</dc:creator>
  <cp:lastModifiedBy>Hasan</cp:lastModifiedBy>
  <cp:revision>45</cp:revision>
  <dcterms:created xsi:type="dcterms:W3CDTF">2015-01-08T12:41:21Z</dcterms:created>
  <dcterms:modified xsi:type="dcterms:W3CDTF">2015-02-01T19:31:05Z</dcterms:modified>
</cp:coreProperties>
</file>