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ph type="sldImg"/>
          </p:nvPr>
        </p:nvSpPr>
        <p:spPr>
          <a:xfrm>
            <a:off x="1143000" y="685800"/>
            <a:ext cx="4572000" cy="3429000"/>
          </a:xfrm>
          <a:prstGeom prst="rect">
            <a:avLst/>
          </a:prstGeom>
        </p:spPr>
        <p:txBody>
          <a:bodyPr/>
          <a:lstStyle/>
          <a:p>
            <a:pPr lvl="0"/>
          </a:p>
        </p:txBody>
      </p:sp>
      <p:sp>
        <p:nvSpPr>
          <p:cNvPr id="44" name="Shape 4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30" name="image.png"/>
          <p:cNvPicPr/>
          <p:nvPr/>
        </p:nvPicPr>
        <p:blipFill>
          <a:blip r:embed="rId2">
            <a:extLst/>
          </a:blip>
          <a:stretch>
            <a:fillRect/>
          </a:stretch>
        </p:blipFill>
        <p:spPr>
          <a:xfrm>
            <a:off x="216746" y="189653"/>
            <a:ext cx="12562277" cy="9374294"/>
          </a:xfrm>
          <a:prstGeom prst="rect">
            <a:avLst/>
          </a:prstGeom>
          <a:ln w="12700">
            <a:miter lim="400000"/>
          </a:ln>
        </p:spPr>
      </p:pic>
      <p:sp>
        <p:nvSpPr>
          <p:cNvPr id="31" name="Shape 31"/>
          <p:cNvSpPr/>
          <p:nvPr>
            <p:ph type="sldNum" sz="quarter" idx="2"/>
          </p:nvPr>
        </p:nvSpPr>
        <p:spPr>
          <a:xfrm>
            <a:off x="12286826" y="9217265"/>
            <a:ext cx="659272" cy="485649"/>
          </a:xfrm>
          <a:prstGeom prst="rect">
            <a:avLst/>
          </a:prstGeom>
          <a:ln w="12700">
            <a:miter lim="400000"/>
          </a:ln>
        </p:spPr>
        <p:txBody>
          <a:bodyPr lIns="65023" tIns="65023" rIns="65023" bIns="65023" anchor="ctr">
            <a:spAutoFit/>
          </a:bodyPr>
          <a:lstStyle>
            <a:lvl1pPr algn="r" defTabSz="914400">
              <a:defRPr sz="2200">
                <a:solidFill>
                  <a:srgbClr val="DFE0D4"/>
                </a:solidFill>
                <a:latin typeface="Rockwell"/>
                <a:ea typeface="Rockwell"/>
                <a:cs typeface="Rockwell"/>
                <a:sym typeface="Rockwell"/>
              </a:defRPr>
            </a:lvl1p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3" name="image.png"/>
          <p:cNvPicPr/>
          <p:nvPr/>
        </p:nvPicPr>
        <p:blipFill>
          <a:blip r:embed="rId3">
            <a:extLst/>
          </a:blip>
          <a:stretch>
            <a:fillRect/>
          </a:stretch>
        </p:blipFill>
        <p:spPr>
          <a:xfrm>
            <a:off x="216746" y="189653"/>
            <a:ext cx="12562277" cy="9374294"/>
          </a:xfrm>
          <a:prstGeom prst="rect">
            <a:avLst/>
          </a:prstGeom>
          <a:ln w="12700">
            <a:miter lim="400000"/>
          </a:ln>
        </p:spPr>
      </p:pic>
      <p:sp>
        <p:nvSpPr>
          <p:cNvPr id="34" name="Shape 34"/>
          <p:cNvSpPr/>
          <p:nvPr/>
        </p:nvSpPr>
        <p:spPr>
          <a:xfrm>
            <a:off x="837635" y="2025226"/>
            <a:ext cx="11379201" cy="13548"/>
          </a:xfrm>
          <a:prstGeom prst="rect">
            <a:avLst/>
          </a:prstGeom>
          <a:solidFill>
            <a:srgbClr val="72A376"/>
          </a:solidFill>
          <a:ln w="12700">
            <a:miter lim="400000"/>
          </a:ln>
          <a:effectLst>
            <a:outerShdw sx="100000" sy="100000" kx="0" ky="0" algn="b" rotWithShape="0" blurRad="88900" dist="12700" dir="5400000">
              <a:srgbClr val="000000">
                <a:alpha val="75000"/>
              </a:srgbClr>
            </a:outerShdw>
          </a:effectLst>
        </p:spPr>
        <p:txBody>
          <a:bodyPr lIns="65023" tIns="65023" rIns="65023" bIns="65023" anchor="ctr"/>
          <a:lstStyle/>
          <a:p>
            <a:pPr lvl="0" defTabSz="914400">
              <a:defRPr sz="2400">
                <a:solidFill>
                  <a:srgbClr val="FFFFFF"/>
                </a:solidFill>
                <a:latin typeface="Rockwell"/>
                <a:ea typeface="Rockwell"/>
                <a:cs typeface="Rockwell"/>
                <a:sym typeface="Rockwell"/>
              </a:defRPr>
            </a:pPr>
          </a:p>
        </p:txBody>
      </p:sp>
      <p:sp>
        <p:nvSpPr>
          <p:cNvPr id="35" name="Shape 35"/>
          <p:cNvSpPr/>
          <p:nvPr>
            <p:ph type="sldNum" sz="quarter" idx="2"/>
          </p:nvPr>
        </p:nvSpPr>
        <p:spPr>
          <a:xfrm>
            <a:off x="12286826" y="9217265"/>
            <a:ext cx="659272" cy="485649"/>
          </a:xfrm>
          <a:prstGeom prst="rect">
            <a:avLst/>
          </a:prstGeom>
          <a:ln w="12700">
            <a:miter lim="400000"/>
          </a:ln>
        </p:spPr>
        <p:txBody>
          <a:bodyPr lIns="65023" tIns="65023" rIns="65023" bIns="65023" anchor="ctr">
            <a:spAutoFit/>
          </a:bodyPr>
          <a:lstStyle>
            <a:lvl1pPr algn="r" defTabSz="914400">
              <a:defRPr sz="2200">
                <a:solidFill>
                  <a:srgbClr val="DFE0D4"/>
                </a:solidFill>
                <a:latin typeface="Rockwell"/>
                <a:ea typeface="Rockwell"/>
                <a:cs typeface="Rockwell"/>
                <a:sym typeface="Rockwell"/>
              </a:defRPr>
            </a:lvl1p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676A55"/>
        </a:solidFill>
      </p:bgPr>
    </p:bg>
    <p:spTree>
      <p:nvGrpSpPr>
        <p:cNvPr id="1" name=""/>
        <p:cNvGrpSpPr/>
        <p:nvPr/>
      </p:nvGrpSpPr>
      <p:grpSpPr>
        <a:xfrm>
          <a:off x="0" y="0"/>
          <a:ext cx="0" cy="0"/>
          <a:chOff x="0" y="0"/>
          <a:chExt cx="0" cy="0"/>
        </a:xfrm>
      </p:grpSpPr>
      <p:sp>
        <p:nvSpPr>
          <p:cNvPr id="37" name="Shape 37"/>
          <p:cNvSpPr/>
          <p:nvPr/>
        </p:nvSpPr>
        <p:spPr>
          <a:xfrm>
            <a:off x="7193280" y="1503679"/>
            <a:ext cx="5330614" cy="13548"/>
          </a:xfrm>
          <a:prstGeom prst="rect">
            <a:avLst/>
          </a:prstGeom>
          <a:solidFill>
            <a:srgbClr val="72A376"/>
          </a:solidFill>
          <a:ln w="12700">
            <a:miter lim="400000"/>
          </a:ln>
          <a:effectLst>
            <a:outerShdw sx="100000" sy="100000" kx="0" ky="0" algn="b" rotWithShape="0" blurRad="88900" dist="12700" dir="5400000">
              <a:srgbClr val="000000">
                <a:alpha val="75000"/>
              </a:srgbClr>
            </a:outerShdw>
          </a:effectLst>
        </p:spPr>
        <p:txBody>
          <a:bodyPr lIns="65023" tIns="65023" rIns="65023" bIns="65023" anchor="ctr"/>
          <a:lstStyle/>
          <a:p>
            <a:pPr lvl="0" defTabSz="914400">
              <a:defRPr sz="2400">
                <a:solidFill>
                  <a:srgbClr val="FFFFFF"/>
                </a:solidFill>
                <a:latin typeface="Rockwell"/>
                <a:ea typeface="Rockwell"/>
                <a:cs typeface="Rockwell"/>
                <a:sym typeface="Rockwell"/>
              </a:defRPr>
            </a:pPr>
          </a:p>
        </p:txBody>
      </p:sp>
      <p:sp>
        <p:nvSpPr>
          <p:cNvPr id="38" name="Shape 38"/>
          <p:cNvSpPr/>
          <p:nvPr>
            <p:ph type="sldNum" sz="quarter" idx="2"/>
          </p:nvPr>
        </p:nvSpPr>
        <p:spPr>
          <a:xfrm>
            <a:off x="12286826" y="9216135"/>
            <a:ext cx="659272" cy="485649"/>
          </a:xfrm>
          <a:prstGeom prst="rect">
            <a:avLst/>
          </a:prstGeom>
          <a:ln w="12700">
            <a:miter lim="400000"/>
          </a:ln>
        </p:spPr>
        <p:txBody>
          <a:bodyPr lIns="65023" tIns="65023" rIns="65023" bIns="65023" anchor="ctr">
            <a:spAutoFit/>
          </a:bodyPr>
          <a:lstStyle>
            <a:lvl1pPr algn="r" defTabSz="914400">
              <a:defRPr sz="2200">
                <a:solidFill>
                  <a:srgbClr val="DFE0D4"/>
                </a:solidFill>
                <a:latin typeface="Rockwell"/>
                <a:ea typeface="Rockwell"/>
                <a:cs typeface="Rockwell"/>
                <a:sym typeface="Rockwell"/>
              </a:defRPr>
            </a:lvl1p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image.png"/>
          <p:cNvPicPr/>
          <p:nvPr/>
        </p:nvPicPr>
        <p:blipFill>
          <a:blip r:embed="rId3">
            <a:extLst/>
          </a:blip>
          <a:stretch>
            <a:fillRect/>
          </a:stretch>
        </p:blipFill>
        <p:spPr>
          <a:xfrm>
            <a:off x="216746" y="189653"/>
            <a:ext cx="12562277" cy="9374294"/>
          </a:xfrm>
          <a:prstGeom prst="rect">
            <a:avLst/>
          </a:prstGeom>
          <a:ln w="12700">
            <a:miter lim="400000"/>
          </a:ln>
        </p:spPr>
      </p:pic>
      <p:sp>
        <p:nvSpPr>
          <p:cNvPr id="41" name="Shape 41"/>
          <p:cNvSpPr/>
          <p:nvPr/>
        </p:nvSpPr>
        <p:spPr>
          <a:xfrm>
            <a:off x="837635" y="2025226"/>
            <a:ext cx="11379201" cy="13548"/>
          </a:xfrm>
          <a:prstGeom prst="rect">
            <a:avLst/>
          </a:prstGeom>
          <a:solidFill>
            <a:srgbClr val="72A376"/>
          </a:solidFill>
          <a:ln w="12700">
            <a:miter lim="400000"/>
          </a:ln>
          <a:effectLst>
            <a:outerShdw sx="100000" sy="100000" kx="0" ky="0" algn="b" rotWithShape="0" blurRad="88900" dist="12700" dir="5400000">
              <a:srgbClr val="000000">
                <a:alpha val="75000"/>
              </a:srgbClr>
            </a:outerShdw>
          </a:effectLst>
        </p:spPr>
        <p:txBody>
          <a:bodyPr lIns="65023" tIns="65023" rIns="65023" bIns="65023" anchor="ctr"/>
          <a:lstStyle/>
          <a:p>
            <a:pPr lvl="0" defTabSz="914400">
              <a:defRPr sz="2400">
                <a:solidFill>
                  <a:srgbClr val="FFFFFF"/>
                </a:solidFill>
                <a:latin typeface="Rockwell"/>
                <a:ea typeface="Rockwell"/>
                <a:cs typeface="Rockwell"/>
                <a:sym typeface="Rockwell"/>
              </a:defRPr>
            </a:pPr>
          </a:p>
        </p:txBody>
      </p:sp>
      <p:sp>
        <p:nvSpPr>
          <p:cNvPr id="42" name="Shape 42"/>
          <p:cNvSpPr/>
          <p:nvPr>
            <p:ph type="sldNum" sz="quarter" idx="2"/>
          </p:nvPr>
        </p:nvSpPr>
        <p:spPr>
          <a:xfrm>
            <a:off x="12289084" y="9217265"/>
            <a:ext cx="661530" cy="485649"/>
          </a:xfrm>
          <a:prstGeom prst="rect">
            <a:avLst/>
          </a:prstGeom>
          <a:ln w="12700">
            <a:miter lim="400000"/>
          </a:ln>
        </p:spPr>
        <p:txBody>
          <a:bodyPr lIns="65023" tIns="65023" rIns="65023" bIns="65023" anchor="ctr">
            <a:spAutoFit/>
          </a:bodyPr>
          <a:lstStyle>
            <a:lvl1pPr algn="r" defTabSz="914400">
              <a:defRPr sz="2200">
                <a:solidFill>
                  <a:srgbClr val="DFE0D4"/>
                </a:solidFill>
                <a:latin typeface="Rockwell"/>
                <a:ea typeface="Rockwell"/>
                <a:cs typeface="Rockwell"/>
                <a:sym typeface="Rockwe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5.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2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 Id="rId3" Type="http://schemas.openxmlformats.org/officeDocument/2006/relationships/image" Target="../media/image3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 Id="rId3" Type="http://schemas.openxmlformats.org/officeDocument/2006/relationships/image" Target="../media/image37.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 Id="rId3" Type="http://schemas.openxmlformats.org/officeDocument/2006/relationships/image" Target="../media/image3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 Id="rId3" Type="http://schemas.openxmlformats.org/officeDocument/2006/relationships/image" Target="../media/image8.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 Id="rId3" Type="http://schemas.openxmlformats.org/officeDocument/2006/relationships/image" Target="../media/image46.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47.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png"/><Relationship Id="rId3" Type="http://schemas.openxmlformats.org/officeDocument/2006/relationships/image" Target="../media/image49.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10.png"/><Relationship Id="rId4" Type="http://schemas.openxmlformats.org/officeDocument/2006/relationships/image" Target="../media/image50.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png"/><Relationship Id="rId3" Type="http://schemas.openxmlformats.org/officeDocument/2006/relationships/image" Target="../media/image36.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png"/><Relationship Id="rId3" Type="http://schemas.openxmlformats.org/officeDocument/2006/relationships/image" Target="../media/image58.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png"/><Relationship Id="rId3" Type="http://schemas.openxmlformats.org/officeDocument/2006/relationships/image" Target="../media/image61.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8.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png"/><Relationship Id="rId3" Type="http://schemas.openxmlformats.org/officeDocument/2006/relationships/image" Target="../media/image64.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5.png"/><Relationship Id="rId3" Type="http://schemas.openxmlformats.org/officeDocument/2006/relationships/image" Target="../media/image6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image.png"/>
          <p:cNvPicPr/>
          <p:nvPr/>
        </p:nvPicPr>
        <p:blipFill>
          <a:blip r:embed="rId2">
            <a:extLst/>
          </a:blip>
          <a:stretch>
            <a:fillRect/>
          </a:stretch>
        </p:blipFill>
        <p:spPr>
          <a:xfrm>
            <a:off x="-562189" y="3332757"/>
            <a:ext cx="10854270" cy="308793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image.png"/>
          <p:cNvPicPr/>
          <p:nvPr/>
        </p:nvPicPr>
        <p:blipFill>
          <a:blip r:embed="rId2">
            <a:extLst/>
          </a:blip>
          <a:stretch>
            <a:fillRect/>
          </a:stretch>
        </p:blipFill>
        <p:spPr>
          <a:xfrm>
            <a:off x="-4354125" y="-506872"/>
            <a:ext cx="12119753" cy="1645921"/>
          </a:xfrm>
          <a:prstGeom prst="rect">
            <a:avLst/>
          </a:prstGeom>
          <a:ln w="12700">
            <a:miter lim="400000"/>
          </a:ln>
        </p:spPr>
      </p:pic>
      <p:pic>
        <p:nvPicPr>
          <p:cNvPr id="80" name="Gray1039.png" descr="http://upload.wikimedia.org/wikipedia/commons/8/8d/Gray1039.png"/>
          <p:cNvPicPr/>
          <p:nvPr/>
        </p:nvPicPr>
        <p:blipFill>
          <a:blip r:embed="rId3">
            <a:extLst/>
          </a:blip>
          <a:stretch>
            <a:fillRect/>
          </a:stretch>
        </p:blipFill>
        <p:spPr>
          <a:xfrm>
            <a:off x="4022872" y="1268867"/>
            <a:ext cx="8981928" cy="7958671"/>
          </a:xfrm>
          <a:prstGeom prst="rect">
            <a:avLst/>
          </a:prstGeom>
          <a:ln w="12700">
            <a:miter lim="400000"/>
          </a:ln>
        </p:spPr>
      </p:pic>
      <p:sp>
        <p:nvSpPr>
          <p:cNvPr id="81" name="Shape 81"/>
          <p:cNvSpPr/>
          <p:nvPr>
            <p:ph type="body" idx="4294967295"/>
          </p:nvPr>
        </p:nvSpPr>
        <p:spPr>
          <a:xfrm>
            <a:off x="-1" y="2133599"/>
            <a:ext cx="4876801" cy="6585939"/>
          </a:xfrm>
          <a:prstGeom prst="rect">
            <a:avLst/>
          </a:prstGeom>
        </p:spPr>
        <p:txBody>
          <a:bodyPr lIns="65023" tIns="65023" rIns="65023" bIns="65023" anchor="t"/>
          <a:lstStyle/>
          <a:p>
            <a:pPr lvl="0" marL="292100" indent="-292100" defTabSz="914400">
              <a:spcBef>
                <a:spcPts val="0"/>
              </a:spcBef>
              <a:buClr>
                <a:srgbClr val="72A376"/>
              </a:buClr>
              <a:buSzPct val="70000"/>
              <a:buFont typeface="Wingdings 2"/>
              <a:buChar char="⦿"/>
              <a:defRPr sz="1800"/>
            </a:pPr>
            <a:r>
              <a:rPr sz="2800">
                <a:latin typeface="Rockwell"/>
                <a:ea typeface="Rockwell"/>
                <a:cs typeface="Rockwell"/>
                <a:sym typeface="Rockwell"/>
              </a:rPr>
              <a:t>Antero – superior divided by Falciform ligament into:</a:t>
            </a:r>
            <a:endParaRPr sz="28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Right part</a:t>
            </a:r>
            <a:endParaRPr sz="44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Left part</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Gray1038.png" descr="http://upload.wikimedia.org/wikipedia/commons/1/19/Gray1038.png"/>
          <p:cNvPicPr/>
          <p:nvPr/>
        </p:nvPicPr>
        <p:blipFill>
          <a:blip r:embed="rId2">
            <a:extLst/>
          </a:blip>
          <a:stretch>
            <a:fillRect/>
          </a:stretch>
        </p:blipFill>
        <p:spPr>
          <a:xfrm>
            <a:off x="4655053" y="1437556"/>
            <a:ext cx="8349747" cy="8011244"/>
          </a:xfrm>
          <a:prstGeom prst="rect">
            <a:avLst/>
          </a:prstGeom>
          <a:ln w="12700">
            <a:miter lim="400000"/>
          </a:ln>
        </p:spPr>
      </p:pic>
      <p:pic>
        <p:nvPicPr>
          <p:cNvPr id="84" name="image.png"/>
          <p:cNvPicPr/>
          <p:nvPr/>
        </p:nvPicPr>
        <p:blipFill>
          <a:blip r:embed="rId3">
            <a:extLst/>
          </a:blip>
          <a:stretch>
            <a:fillRect/>
          </a:stretch>
        </p:blipFill>
        <p:spPr>
          <a:xfrm>
            <a:off x="-3795325" y="-441396"/>
            <a:ext cx="12119753" cy="1657210"/>
          </a:xfrm>
          <a:prstGeom prst="rect">
            <a:avLst/>
          </a:prstGeom>
          <a:ln w="12700">
            <a:miter lim="400000"/>
          </a:ln>
        </p:spPr>
      </p:pic>
      <p:sp>
        <p:nvSpPr>
          <p:cNvPr id="85" name="Shape 85"/>
          <p:cNvSpPr/>
          <p:nvPr>
            <p:ph type="body" idx="4294967295"/>
          </p:nvPr>
        </p:nvSpPr>
        <p:spPr>
          <a:xfrm>
            <a:off x="203199" y="2275839"/>
            <a:ext cx="4876801" cy="6443699"/>
          </a:xfrm>
          <a:prstGeom prst="rect">
            <a:avLst/>
          </a:prstGeom>
        </p:spPr>
        <p:txBody>
          <a:bodyPr lIns="65023" tIns="65023" rIns="65023" bIns="65023" anchor="t"/>
          <a:lstStyle/>
          <a:p>
            <a:pPr lvl="0" marL="255587" indent="-255587" defTabSz="914400">
              <a:spcBef>
                <a:spcPts val="0"/>
              </a:spcBef>
              <a:buClr>
                <a:srgbClr val="72A376"/>
              </a:buClr>
              <a:buSzPct val="70000"/>
              <a:buFont typeface="Wingdings 2"/>
              <a:buChar char="⦿"/>
              <a:defRPr sz="1800"/>
            </a:pPr>
            <a:r>
              <a:rPr sz="2800">
                <a:latin typeface="Rockwell"/>
                <a:ea typeface="Rockwell"/>
                <a:cs typeface="Rockwell"/>
                <a:sym typeface="Rockwell"/>
              </a:rPr>
              <a:t>Poster – inferior divided by mesentery &amp; small intestine into:</a:t>
            </a:r>
            <a:endParaRPr sz="28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Right part</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Left part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24-11小网膜与脏器.jpg" descr="24-11小网膜与脏器"/>
          <p:cNvPicPr/>
          <p:nvPr/>
        </p:nvPicPr>
        <p:blipFill>
          <a:blip r:embed="rId2">
            <a:extLst/>
          </a:blip>
          <a:stretch>
            <a:fillRect/>
          </a:stretch>
        </p:blipFill>
        <p:spPr>
          <a:xfrm>
            <a:off x="6191918" y="130074"/>
            <a:ext cx="6352296" cy="5751438"/>
          </a:xfrm>
          <a:prstGeom prst="rect">
            <a:avLst/>
          </a:prstGeom>
          <a:ln w="12700">
            <a:miter lim="400000"/>
          </a:ln>
        </p:spPr>
      </p:pic>
      <p:pic>
        <p:nvPicPr>
          <p:cNvPr id="88" name="网膜囊（简图）.png" descr="网膜囊（简图）"/>
          <p:cNvPicPr/>
          <p:nvPr/>
        </p:nvPicPr>
        <p:blipFill>
          <a:blip r:embed="rId3">
            <a:extLst/>
          </a:blip>
          <a:stretch>
            <a:fillRect/>
          </a:stretch>
        </p:blipFill>
        <p:spPr>
          <a:xfrm>
            <a:off x="6604000" y="5901831"/>
            <a:ext cx="5528133" cy="3675115"/>
          </a:xfrm>
          <a:prstGeom prst="rect">
            <a:avLst/>
          </a:prstGeom>
          <a:ln w="12700">
            <a:miter lim="400000"/>
          </a:ln>
        </p:spPr>
      </p:pic>
      <p:sp>
        <p:nvSpPr>
          <p:cNvPr id="89" name="Shape 89"/>
          <p:cNvSpPr/>
          <p:nvPr/>
        </p:nvSpPr>
        <p:spPr>
          <a:xfrm>
            <a:off x="650239" y="304799"/>
            <a:ext cx="5547362" cy="192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algn="l" defTabSz="914400">
              <a:defRPr sz="1800"/>
            </a:pPr>
            <a:r>
              <a:rPr b="1" sz="3800" u="sng">
                <a:latin typeface="Rockwell"/>
                <a:ea typeface="Rockwell"/>
                <a:cs typeface="Rockwell"/>
                <a:sym typeface="Rockwell"/>
              </a:rPr>
              <a:t>Omental (epiploic)foramen </a:t>
            </a:r>
            <a:endParaRPr b="1" sz="3800" u="sng">
              <a:latin typeface="Rockwell"/>
              <a:ea typeface="Rockwell"/>
              <a:cs typeface="Rockwell"/>
              <a:sym typeface="Rockwell"/>
            </a:endParaRPr>
          </a:p>
          <a:p>
            <a:pPr lvl="0" algn="l" defTabSz="914400">
              <a:defRPr sz="1800"/>
            </a:pPr>
            <a:r>
              <a:rPr b="1" sz="3800">
                <a:latin typeface="Rockwell"/>
                <a:ea typeface="Rockwell"/>
                <a:cs typeface="Rockwell"/>
                <a:sym typeface="Rockwell"/>
              </a:rPr>
              <a:t>          </a:t>
            </a:r>
          </a:p>
        </p:txBody>
      </p:sp>
      <p:sp>
        <p:nvSpPr>
          <p:cNvPr id="90" name="Shape 90"/>
          <p:cNvSpPr/>
          <p:nvPr>
            <p:ph type="body" idx="4294967295"/>
          </p:nvPr>
        </p:nvSpPr>
        <p:spPr>
          <a:xfrm>
            <a:off x="666044" y="2133600"/>
            <a:ext cx="5734757" cy="7276818"/>
          </a:xfrm>
          <a:prstGeom prst="rect">
            <a:avLst/>
          </a:prstGeom>
        </p:spPr>
        <p:txBody>
          <a:bodyPr lIns="65023" tIns="65023" rIns="65023" bIns="65023" anchor="t"/>
          <a:lstStyle/>
          <a:p>
            <a:pPr lvl="0" marL="723900" indent="-723900" defTabSz="914400">
              <a:spcBef>
                <a:spcPts val="0"/>
              </a:spcBef>
              <a:buClr>
                <a:srgbClr val="72A376"/>
              </a:buClr>
              <a:buSzPct val="70000"/>
              <a:buFont typeface="Wingdings 2"/>
              <a:buChar char="⦿"/>
              <a:defRPr sz="1800"/>
            </a:pPr>
            <a:r>
              <a:rPr sz="3800">
                <a:latin typeface="Rockwell"/>
                <a:ea typeface="Rockwell"/>
                <a:cs typeface="Rockwell"/>
                <a:sym typeface="Rockwell"/>
              </a:rPr>
              <a:t>Position: </a:t>
            </a:r>
            <a:endParaRPr sz="3800">
              <a:latin typeface="Rockwell"/>
              <a:ea typeface="Rockwell"/>
              <a:cs typeface="Rockwell"/>
              <a:sym typeface="Rockwell"/>
            </a:endParaRPr>
          </a:p>
          <a:p>
            <a:pPr lvl="0" marL="647700" indent="-647700" defTabSz="914400">
              <a:spcBef>
                <a:spcPts val="0"/>
              </a:spcBef>
              <a:buClr>
                <a:srgbClr val="72A376"/>
              </a:buClr>
              <a:buSzPct val="70000"/>
              <a:buChar char="-"/>
              <a:defRPr sz="1800"/>
            </a:pPr>
            <a:r>
              <a:rPr sz="3400">
                <a:latin typeface="Rockwell"/>
                <a:ea typeface="Rockwell"/>
                <a:cs typeface="Rockwell"/>
                <a:sym typeface="Rockwell"/>
              </a:rPr>
              <a:t>lies between the liver and duodenum</a:t>
            </a:r>
            <a:endParaRPr sz="3400">
              <a:latin typeface="Rockwell"/>
              <a:ea typeface="Rockwell"/>
              <a:cs typeface="Rockwell"/>
              <a:sym typeface="Rockwell"/>
            </a:endParaRPr>
          </a:p>
          <a:p>
            <a:pPr lvl="0" marL="647700" indent="-647700" defTabSz="914400">
              <a:spcBef>
                <a:spcPts val="0"/>
              </a:spcBef>
              <a:buClr>
                <a:srgbClr val="72A376"/>
              </a:buClr>
              <a:buSzPct val="70000"/>
              <a:buChar char="-"/>
              <a:defRPr sz="1800"/>
            </a:pPr>
            <a:r>
              <a:rPr sz="3400">
                <a:latin typeface="Rockwell"/>
                <a:ea typeface="Rockwell"/>
                <a:cs typeface="Rockwell"/>
                <a:sym typeface="Rockwell"/>
              </a:rPr>
              <a:t>just above the first part of the duodenum</a:t>
            </a:r>
            <a:endParaRPr sz="3400">
              <a:latin typeface="Rockwell"/>
              <a:ea typeface="Rockwell"/>
              <a:cs typeface="Rockwell"/>
              <a:sym typeface="Rockwell"/>
            </a:endParaRPr>
          </a:p>
          <a:p>
            <a:pPr lvl="0" marL="647700" indent="-647700" defTabSz="914400">
              <a:spcBef>
                <a:spcPts val="0"/>
              </a:spcBef>
              <a:buClr>
                <a:srgbClr val="72A376"/>
              </a:buClr>
              <a:buSzPct val="70000"/>
              <a:buChar char="-"/>
              <a:defRPr sz="1800"/>
            </a:pPr>
            <a:r>
              <a:rPr sz="3400">
                <a:latin typeface="Rockwell"/>
                <a:ea typeface="Rockwell"/>
                <a:cs typeface="Rockwell"/>
                <a:sym typeface="Rockwell"/>
              </a:rPr>
              <a:t> behind the lesser omentum </a:t>
            </a:r>
            <a:endParaRPr sz="3400">
              <a:latin typeface="Rockwell"/>
              <a:ea typeface="Rockwell"/>
              <a:cs typeface="Rockwell"/>
              <a:sym typeface="Rockwell"/>
            </a:endParaRPr>
          </a:p>
          <a:p>
            <a:pPr lvl="0" marL="647700" indent="-647700" defTabSz="914400">
              <a:spcBef>
                <a:spcPts val="0"/>
              </a:spcBef>
              <a:buClr>
                <a:srgbClr val="72A376"/>
              </a:buClr>
              <a:buSzPct val="70000"/>
              <a:buChar char="-"/>
              <a:defRPr sz="1800"/>
            </a:pPr>
            <a:r>
              <a:rPr sz="3400">
                <a:latin typeface="Rockwell"/>
                <a:ea typeface="Rockwell"/>
                <a:cs typeface="Rockwell"/>
                <a:sym typeface="Rockwell"/>
              </a:rPr>
              <a:t> infront of the inferior vena cava</a:t>
            </a:r>
            <a:endParaRPr sz="3400">
              <a:latin typeface="Rockwell"/>
              <a:ea typeface="Rockwell"/>
              <a:cs typeface="Rockwell"/>
              <a:sym typeface="Rockwell"/>
            </a:endParaRPr>
          </a:p>
          <a:p>
            <a:pPr lvl="0" marL="647700" indent="-647700" defTabSz="914400">
              <a:spcBef>
                <a:spcPts val="0"/>
              </a:spcBef>
              <a:buClr>
                <a:srgbClr val="72A376"/>
              </a:buClr>
              <a:buSzPct val="70000"/>
              <a:buChar char="-"/>
              <a:defRPr sz="1800"/>
            </a:pPr>
            <a:r>
              <a:rPr sz="3400">
                <a:latin typeface="Rockwell"/>
                <a:ea typeface="Rockwell"/>
                <a:cs typeface="Rockwell"/>
                <a:sym typeface="Rockwell"/>
              </a:rPr>
              <a:t>short, vertically flattened passage, about 3cm</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网膜孔3.png" descr="网膜孔3"/>
          <p:cNvPicPr/>
          <p:nvPr/>
        </p:nvPicPr>
        <p:blipFill>
          <a:blip r:embed="rId2">
            <a:extLst/>
          </a:blip>
          <a:stretch>
            <a:fillRect/>
          </a:stretch>
        </p:blipFill>
        <p:spPr>
          <a:xfrm>
            <a:off x="1761511" y="1651148"/>
            <a:ext cx="9008089" cy="7391252"/>
          </a:xfrm>
          <a:prstGeom prst="rect">
            <a:avLst/>
          </a:prstGeom>
          <a:ln w="12700">
            <a:miter lim="400000"/>
          </a:ln>
        </p:spPr>
      </p:pic>
      <p:sp>
        <p:nvSpPr>
          <p:cNvPr id="93" name="Shape 93"/>
          <p:cNvSpPr/>
          <p:nvPr/>
        </p:nvSpPr>
        <p:spPr>
          <a:xfrm>
            <a:off x="973102" y="1058897"/>
            <a:ext cx="218949"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914400">
              <a:defRPr sz="2400">
                <a:solidFill>
                  <a:srgbClr val="FFFFFF"/>
                </a:solidFill>
                <a:latin typeface="Rockwell"/>
                <a:ea typeface="Rockwell"/>
                <a:cs typeface="Rockwell"/>
                <a:sym typeface="Rockwell"/>
              </a:defRPr>
            </a:lvl1pPr>
          </a:lstStyle>
          <a:p>
            <a:pPr lvl="0">
              <a:defRPr sz="1800">
                <a:solidFill>
                  <a:srgbClr val="000000"/>
                </a:solidFill>
              </a:defRPr>
            </a:pPr>
            <a:r>
              <a:rPr sz="2400">
                <a:solidFill>
                  <a:srgbClr val="FFFFFF"/>
                </a:solidFill>
              </a:rPr>
              <a:t> </a:t>
            </a:r>
          </a:p>
        </p:txBody>
      </p:sp>
      <p:sp>
        <p:nvSpPr>
          <p:cNvPr id="94" name="Shape 94"/>
          <p:cNvSpPr/>
          <p:nvPr>
            <p:ph type="body" idx="4294967295"/>
          </p:nvPr>
        </p:nvSpPr>
        <p:spPr>
          <a:xfrm>
            <a:off x="650239" y="1189848"/>
            <a:ext cx="5953762" cy="7522917"/>
          </a:xfrm>
          <a:prstGeom prst="rect">
            <a:avLst/>
          </a:prstGeom>
        </p:spPr>
        <p:txBody>
          <a:bodyPr lIns="65023" tIns="65023" rIns="65023" bIns="65023" anchor="t"/>
          <a:lstStyle>
            <a:lvl1pPr marL="292100" indent="-292100" defTabSz="914400">
              <a:spcBef>
                <a:spcPts val="0"/>
              </a:spcBef>
              <a:buClr>
                <a:srgbClr val="72A376"/>
              </a:buClr>
              <a:buSzTx/>
              <a:buFont typeface="Wingdings 2"/>
              <a:buNone/>
              <a:defRPr b="1">
                <a:latin typeface="Rockwell"/>
                <a:ea typeface="Rockwell"/>
                <a:cs typeface="Rockwell"/>
                <a:sym typeface="Rockwell"/>
              </a:defRPr>
            </a:lvl1pPr>
          </a:lstStyle>
          <a:p>
            <a:pPr lvl="0">
              <a:defRPr b="0" sz="1800"/>
            </a:pPr>
            <a:r>
              <a:rPr b="1" sz="3600"/>
              <a:t>Omental foramen</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image.png"/>
          <p:cNvPicPr/>
          <p:nvPr/>
        </p:nvPicPr>
        <p:blipFill>
          <a:blip r:embed="rId2">
            <a:extLst/>
          </a:blip>
          <a:stretch>
            <a:fillRect/>
          </a:stretch>
        </p:blipFill>
        <p:spPr>
          <a:xfrm>
            <a:off x="460586" y="512515"/>
            <a:ext cx="4472659" cy="1325317"/>
          </a:xfrm>
          <a:prstGeom prst="rect">
            <a:avLst/>
          </a:prstGeom>
          <a:ln w="12700">
            <a:miter lim="400000"/>
          </a:ln>
        </p:spPr>
      </p:pic>
      <p:pic>
        <p:nvPicPr>
          <p:cNvPr id="97" name="sagittalsectofbody.jpg" descr="http://home.comcast.net/~wnor/sagittalsectofbody.jpg"/>
          <p:cNvPicPr/>
          <p:nvPr/>
        </p:nvPicPr>
        <p:blipFill>
          <a:blip r:embed="rId3">
            <a:extLst/>
          </a:blip>
          <a:stretch>
            <a:fillRect/>
          </a:stretch>
        </p:blipFill>
        <p:spPr>
          <a:xfrm>
            <a:off x="5253368" y="75419"/>
            <a:ext cx="7751432" cy="9602762"/>
          </a:xfrm>
          <a:prstGeom prst="rect">
            <a:avLst/>
          </a:prstGeom>
          <a:ln w="12700">
            <a:miter lim="400000"/>
          </a:ln>
        </p:spPr>
      </p:pic>
      <p:sp>
        <p:nvSpPr>
          <p:cNvPr id="98" name="Shape 98"/>
          <p:cNvSpPr/>
          <p:nvPr>
            <p:ph type="body" idx="4294967295"/>
          </p:nvPr>
        </p:nvSpPr>
        <p:spPr>
          <a:xfrm>
            <a:off x="650239" y="2743200"/>
            <a:ext cx="4278490" cy="5969565"/>
          </a:xfrm>
          <a:prstGeom prst="rect">
            <a:avLst/>
          </a:prstGeom>
        </p:spPr>
        <p:txBody>
          <a:bodyPr lIns="65023" tIns="65023" rIns="65023" bIns="65023" anchor="t"/>
          <a:lstStyle/>
          <a:p>
            <a:pPr lvl="0" marL="0" indent="0" defTabSz="914400">
              <a:lnSpc>
                <a:spcPct val="90000"/>
              </a:lnSpc>
              <a:spcBef>
                <a:spcPts val="0"/>
              </a:spcBef>
              <a:buClr>
                <a:srgbClr val="72A376"/>
              </a:buClr>
              <a:buSzTx/>
              <a:buFont typeface="Wingdings 2"/>
              <a:buNone/>
              <a:defRPr sz="1800"/>
            </a:pPr>
            <a:r>
              <a:rPr sz="3700">
                <a:latin typeface="Rockwell"/>
                <a:ea typeface="Rockwell"/>
                <a:cs typeface="Rockwell"/>
                <a:sym typeface="Rockwell"/>
              </a:rPr>
              <a:t>The omental bursa (lesser sac) communicates with the greater sac through the </a:t>
            </a:r>
            <a:r>
              <a:rPr b="1" sz="3700">
                <a:latin typeface="Rockwell"/>
                <a:ea typeface="Rockwell"/>
                <a:cs typeface="Rockwell"/>
                <a:sym typeface="Rockwell"/>
              </a:rPr>
              <a:t>omental foramen</a:t>
            </a:r>
            <a:r>
              <a:rPr sz="3700">
                <a:latin typeface="Rockwell"/>
                <a:ea typeface="Rockwell"/>
                <a:cs typeface="Rockwell"/>
                <a:sym typeface="Rockwell"/>
              </a:rPr>
              <a: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png"/>
          <p:cNvPicPr/>
          <p:nvPr/>
        </p:nvPicPr>
        <p:blipFill>
          <a:blip r:embed="rId2">
            <a:extLst/>
          </a:blip>
          <a:stretch>
            <a:fillRect/>
          </a:stretch>
        </p:blipFill>
        <p:spPr>
          <a:xfrm>
            <a:off x="-5065325" y="-71121"/>
            <a:ext cx="12076855" cy="1221459"/>
          </a:xfrm>
          <a:prstGeom prst="rect">
            <a:avLst/>
          </a:prstGeom>
          <a:ln w="12700">
            <a:miter lim="400000"/>
          </a:ln>
        </p:spPr>
      </p:pic>
      <p:pic>
        <p:nvPicPr>
          <p:cNvPr id="101" name="xsectionthroughliver.jpg" descr="http://home.comcast.net/~wnor/xsectionthroughliver.jpg"/>
          <p:cNvPicPr/>
          <p:nvPr/>
        </p:nvPicPr>
        <p:blipFill>
          <a:blip r:embed="rId3">
            <a:extLst/>
          </a:blip>
          <a:stretch>
            <a:fillRect/>
          </a:stretch>
        </p:blipFill>
        <p:spPr>
          <a:xfrm>
            <a:off x="5285448" y="1219199"/>
            <a:ext cx="7612659" cy="7416801"/>
          </a:xfrm>
          <a:prstGeom prst="rect">
            <a:avLst/>
          </a:prstGeom>
          <a:ln w="12700">
            <a:miter lim="400000"/>
          </a:ln>
        </p:spPr>
      </p:pic>
      <p:sp>
        <p:nvSpPr>
          <p:cNvPr id="102" name="Shape 102"/>
          <p:cNvSpPr/>
          <p:nvPr>
            <p:ph type="body" idx="4294967295"/>
          </p:nvPr>
        </p:nvSpPr>
        <p:spPr>
          <a:xfrm>
            <a:off x="304799" y="1828800"/>
            <a:ext cx="5283201" cy="6890739"/>
          </a:xfrm>
          <a:prstGeom prst="rect">
            <a:avLst/>
          </a:prstGeom>
        </p:spPr>
        <p:txBody>
          <a:bodyPr lIns="65023" tIns="65023" rIns="65023" bIns="65023" anchor="t"/>
          <a:lstStyle/>
          <a:p>
            <a:pPr lvl="0" marL="401637" indent="-401637" defTabSz="914400">
              <a:spcBef>
                <a:spcPts val="0"/>
              </a:spcBef>
              <a:buClr>
                <a:srgbClr val="72A376"/>
              </a:buClr>
              <a:buSzPct val="70000"/>
              <a:buFont typeface="Wingdings 2"/>
              <a:buChar char="⦿"/>
              <a:defRPr sz="1800"/>
            </a:pPr>
            <a:r>
              <a:rPr sz="3000" u="sng">
                <a:latin typeface="Rockwell"/>
                <a:ea typeface="Rockwell"/>
                <a:cs typeface="Rockwell"/>
                <a:sym typeface="Rockwell"/>
              </a:rPr>
              <a:t>Boundaries</a:t>
            </a:r>
            <a:endParaRPr sz="3000" u="sng">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3000">
                <a:latin typeface="Rockwell"/>
                <a:ea typeface="Rockwell"/>
                <a:cs typeface="Rockwell"/>
                <a:sym typeface="Rockwell"/>
              </a:rPr>
              <a:t>Anteriorlly</a:t>
            </a:r>
            <a:endParaRPr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000">
                <a:latin typeface="Rockwell"/>
                <a:ea typeface="Rockwell"/>
                <a:cs typeface="Rockwell"/>
                <a:sym typeface="Rockwell"/>
              </a:rPr>
              <a:t>      - Free border of lesser omentum contain</a:t>
            </a:r>
            <a:endParaRPr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000">
                <a:latin typeface="Rockwell"/>
                <a:ea typeface="Rockwell"/>
                <a:cs typeface="Rockwell"/>
                <a:sym typeface="Rockwell"/>
              </a:rPr>
              <a:t>      1-  Bile duct( Rt &amp; ant)</a:t>
            </a:r>
            <a:endParaRPr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000">
                <a:latin typeface="Rockwell"/>
                <a:ea typeface="Rockwell"/>
                <a:cs typeface="Rockwell"/>
                <a:sym typeface="Rockwell"/>
              </a:rPr>
              <a:t>      2-  Hepatic artery(Lt &amp; anT)</a:t>
            </a:r>
            <a:endParaRPr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000">
                <a:latin typeface="Rockwell"/>
                <a:ea typeface="Rockwell"/>
                <a:cs typeface="Rockwell"/>
                <a:sym typeface="Rockwell"/>
              </a:rPr>
              <a:t>      3- Portal vein(post.)</a:t>
            </a:r>
            <a:endParaRPr sz="30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3000">
                <a:latin typeface="Rockwell"/>
                <a:ea typeface="Rockwell"/>
                <a:cs typeface="Rockwell"/>
                <a:sym typeface="Rockwell"/>
              </a:rPr>
              <a:t>Posteriorly</a:t>
            </a:r>
            <a:endParaRPr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000">
                <a:latin typeface="Rockwell"/>
                <a:ea typeface="Rockwell"/>
                <a:cs typeface="Rockwell"/>
                <a:sym typeface="Rockwell"/>
              </a:rPr>
              <a:t>      I.V.C</a:t>
            </a:r>
            <a:endParaRPr sz="30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3000">
                <a:latin typeface="Rockwell"/>
                <a:ea typeface="Rockwell"/>
                <a:cs typeface="Rockwell"/>
                <a:sym typeface="Rockwell"/>
              </a:rPr>
              <a:t>Superiorly</a:t>
            </a:r>
            <a:endParaRPr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000">
                <a:latin typeface="Rockwell"/>
                <a:ea typeface="Rockwell"/>
                <a:cs typeface="Rockwell"/>
                <a:sym typeface="Rockwell"/>
              </a:rPr>
              <a:t>      Caudate process of caudate lobe of liver</a:t>
            </a:r>
            <a:endParaRPr sz="30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3000">
                <a:latin typeface="Rockwell"/>
                <a:ea typeface="Rockwell"/>
                <a:cs typeface="Rockwell"/>
                <a:sym typeface="Rockwell"/>
              </a:rPr>
              <a:t>Inferiorly</a:t>
            </a:r>
            <a:endParaRPr sz="30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3000">
                <a:latin typeface="Rockwell"/>
                <a:ea typeface="Rockwell"/>
                <a:cs typeface="Rockwell"/>
                <a:sym typeface="Rockwell"/>
              </a:rPr>
              <a:t>First part of duodenum</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body" idx="4294967295"/>
          </p:nvPr>
        </p:nvSpPr>
        <p:spPr>
          <a:xfrm>
            <a:off x="650239" y="781191"/>
            <a:ext cx="11440162" cy="8261209"/>
          </a:xfrm>
          <a:prstGeom prst="rect">
            <a:avLst/>
          </a:prstGeom>
        </p:spPr>
        <p:txBody>
          <a:bodyPr lIns="65023" tIns="65023" rIns="65023" bIns="65023" anchor="t"/>
          <a:lstStyle/>
          <a:p>
            <a:pPr lvl="0" marL="292100" indent="-292100" defTabSz="914400">
              <a:lnSpc>
                <a:spcPct val="90000"/>
              </a:lnSpc>
              <a:spcBef>
                <a:spcPts val="0"/>
              </a:spcBef>
              <a:buClr>
                <a:srgbClr val="72A376"/>
              </a:buClr>
              <a:buSzTx/>
              <a:buFont typeface="Wingdings 2"/>
              <a:buNone/>
              <a:defRPr sz="1800"/>
            </a:pPr>
            <a:r>
              <a:rPr b="1" sz="4800">
                <a:latin typeface="Rockwell"/>
                <a:ea typeface="Rockwell"/>
                <a:cs typeface="Rockwell"/>
                <a:sym typeface="Rockwell"/>
              </a:rPr>
              <a:t>Function of the peritoneum</a:t>
            </a:r>
            <a:endParaRPr b="1" sz="48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endParaRPr b="1" sz="4800">
              <a:latin typeface="Rockwell"/>
              <a:ea typeface="Rockwell"/>
              <a:cs typeface="Rockwell"/>
              <a:sym typeface="Rockwell"/>
            </a:endParaRPr>
          </a:p>
          <a:p>
            <a:pPr lvl="0" marL="375557" indent="-375557" defTabSz="914400">
              <a:lnSpc>
                <a:spcPct val="90000"/>
              </a:lnSpc>
              <a:spcBef>
                <a:spcPts val="0"/>
              </a:spcBef>
              <a:buClr>
                <a:srgbClr val="72A376"/>
              </a:buClr>
              <a:buSzPct val="70000"/>
              <a:buFont typeface="Wingdings 2"/>
              <a:buChar char="⦿"/>
              <a:defRPr sz="1800"/>
            </a:pPr>
            <a:r>
              <a:rPr sz="3600">
                <a:latin typeface="Rockwell"/>
                <a:ea typeface="Rockwell"/>
                <a:cs typeface="Rockwell"/>
                <a:sym typeface="Rockwell"/>
              </a:rPr>
              <a:t>Secretes a lubricating serous fluid that continuously moistens the associated organs</a:t>
            </a:r>
            <a:endParaRPr sz="3600">
              <a:latin typeface="Rockwell"/>
              <a:ea typeface="Rockwell"/>
              <a:cs typeface="Rockwell"/>
              <a:sym typeface="Rockwell"/>
            </a:endParaRPr>
          </a:p>
          <a:p>
            <a:pPr lvl="0" marL="396421" indent="-396421" defTabSz="914400">
              <a:lnSpc>
                <a:spcPct val="90000"/>
              </a:lnSpc>
              <a:spcBef>
                <a:spcPts val="0"/>
              </a:spcBef>
              <a:buClr>
                <a:srgbClr val="72A376"/>
              </a:buClr>
              <a:buSzPct val="70000"/>
              <a:buFont typeface="Wingdings 2"/>
              <a:buChar char="⦿"/>
              <a:defRPr sz="1800"/>
            </a:pPr>
            <a:endParaRPr sz="3600">
              <a:latin typeface="Rockwell"/>
              <a:ea typeface="Rockwell"/>
              <a:cs typeface="Rockwell"/>
              <a:sym typeface="Rockwell"/>
            </a:endParaRPr>
          </a:p>
          <a:p>
            <a:pPr lvl="0" marL="375557" indent="-375557" defTabSz="914400">
              <a:lnSpc>
                <a:spcPct val="90000"/>
              </a:lnSpc>
              <a:spcBef>
                <a:spcPts val="0"/>
              </a:spcBef>
              <a:buClr>
                <a:srgbClr val="72A376"/>
              </a:buClr>
              <a:buSzPct val="70000"/>
              <a:buFont typeface="Wingdings 2"/>
              <a:buChar char="⦿"/>
              <a:defRPr sz="1800"/>
            </a:pPr>
            <a:r>
              <a:rPr sz="3600">
                <a:latin typeface="Rockwell"/>
                <a:ea typeface="Rockwell"/>
                <a:cs typeface="Rockwell"/>
                <a:sym typeface="Rockwell"/>
              </a:rPr>
              <a:t>Fat storage</a:t>
            </a:r>
            <a:endParaRPr sz="3600">
              <a:latin typeface="Rockwell"/>
              <a:ea typeface="Rockwell"/>
              <a:cs typeface="Rockwell"/>
              <a:sym typeface="Rockwell"/>
            </a:endParaRPr>
          </a:p>
          <a:p>
            <a:pPr lvl="0" marL="396421" indent="-396421" defTabSz="914400">
              <a:lnSpc>
                <a:spcPct val="90000"/>
              </a:lnSpc>
              <a:spcBef>
                <a:spcPts val="0"/>
              </a:spcBef>
              <a:buClr>
                <a:srgbClr val="72A376"/>
              </a:buClr>
              <a:buSzPct val="70000"/>
              <a:buFont typeface="Wingdings 2"/>
              <a:buChar char="⦿"/>
              <a:defRPr sz="1800"/>
            </a:pPr>
            <a:endParaRPr sz="3600">
              <a:latin typeface="Rockwell"/>
              <a:ea typeface="Rockwell"/>
              <a:cs typeface="Rockwell"/>
              <a:sym typeface="Rockwell"/>
            </a:endParaRPr>
          </a:p>
          <a:p>
            <a:pPr lvl="0" marL="375557" indent="-375557" defTabSz="914400">
              <a:lnSpc>
                <a:spcPct val="90000"/>
              </a:lnSpc>
              <a:spcBef>
                <a:spcPts val="0"/>
              </a:spcBef>
              <a:buClr>
                <a:srgbClr val="72A376"/>
              </a:buClr>
              <a:buSzPct val="70000"/>
              <a:buFont typeface="Wingdings 2"/>
              <a:buChar char="⦿"/>
              <a:defRPr sz="1800"/>
            </a:pPr>
            <a:r>
              <a:rPr sz="3600">
                <a:latin typeface="Rockwell"/>
                <a:ea typeface="Rockwell"/>
                <a:cs typeface="Rockwell"/>
                <a:sym typeface="Rockwell"/>
              </a:rPr>
              <a:t>Defense  role</a:t>
            </a:r>
            <a:r>
              <a:rPr sz="3600">
                <a:latin typeface="Wingdings"/>
                <a:ea typeface="Wingdings"/>
                <a:cs typeface="Wingdings"/>
                <a:sym typeface="Wingdings"/>
              </a:rPr>
              <a:t> </a:t>
            </a:r>
            <a:r>
              <a:rPr sz="3600">
                <a:latin typeface="Rockwell"/>
                <a:ea typeface="Rockwell"/>
                <a:cs typeface="Rockwell"/>
                <a:sym typeface="Rockwell"/>
              </a:rPr>
              <a:t>the presence of lymphatic vessels &amp; nodes</a:t>
            </a:r>
            <a:endParaRPr sz="3600">
              <a:latin typeface="Rockwell"/>
              <a:ea typeface="Rockwell"/>
              <a:cs typeface="Rockwell"/>
              <a:sym typeface="Rockwell"/>
            </a:endParaRPr>
          </a:p>
          <a:p>
            <a:pPr lvl="0" marL="396421" indent="-396421" defTabSz="914400">
              <a:lnSpc>
                <a:spcPct val="90000"/>
              </a:lnSpc>
              <a:spcBef>
                <a:spcPts val="0"/>
              </a:spcBef>
              <a:buClr>
                <a:srgbClr val="72A376"/>
              </a:buClr>
              <a:buSzPct val="70000"/>
              <a:buFont typeface="Wingdings 2"/>
              <a:buChar char="⦿"/>
              <a:defRPr sz="1800"/>
            </a:pPr>
            <a:endParaRPr sz="3600">
              <a:latin typeface="Rockwell"/>
              <a:ea typeface="Rockwell"/>
              <a:cs typeface="Rockwell"/>
              <a:sym typeface="Rockwell"/>
            </a:endParaRPr>
          </a:p>
          <a:p>
            <a:pPr lvl="0" marL="375557" indent="-375557" defTabSz="914400">
              <a:lnSpc>
                <a:spcPct val="90000"/>
              </a:lnSpc>
              <a:spcBef>
                <a:spcPts val="0"/>
              </a:spcBef>
              <a:buClr>
                <a:srgbClr val="72A376"/>
              </a:buClr>
              <a:buSzPct val="70000"/>
              <a:buFont typeface="Wingdings 2"/>
              <a:buChar char="⦿"/>
              <a:defRPr sz="1800"/>
            </a:pPr>
            <a:r>
              <a:rPr sz="3600">
                <a:latin typeface="Rockwell"/>
                <a:ea typeface="Rockwell"/>
                <a:cs typeface="Rockwell"/>
                <a:sym typeface="Rockwell"/>
              </a:rPr>
              <a:t>Support viscera</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抚摸与脏器的关系.png" descr="抚摸与脏器的关系"/>
          <p:cNvPicPr/>
          <p:nvPr/>
        </p:nvPicPr>
        <p:blipFill>
          <a:blip r:embed="rId2">
            <a:extLst/>
          </a:blip>
          <a:stretch>
            <a:fillRect/>
          </a:stretch>
        </p:blipFill>
        <p:spPr>
          <a:xfrm>
            <a:off x="1280159" y="4673600"/>
            <a:ext cx="5928926" cy="4784232"/>
          </a:xfrm>
          <a:prstGeom prst="rect">
            <a:avLst/>
          </a:prstGeom>
          <a:ln w="12700">
            <a:miter lim="400000"/>
          </a:ln>
        </p:spPr>
      </p:pic>
      <p:grpSp>
        <p:nvGrpSpPr>
          <p:cNvPr id="109" name="Group 109"/>
          <p:cNvGrpSpPr/>
          <p:nvPr/>
        </p:nvGrpSpPr>
        <p:grpSpPr>
          <a:xfrm>
            <a:off x="4165600" y="4978400"/>
            <a:ext cx="5894291" cy="1230489"/>
            <a:chOff x="0" y="0"/>
            <a:chExt cx="5894290" cy="1230488"/>
          </a:xfrm>
        </p:grpSpPr>
        <p:sp>
          <p:nvSpPr>
            <p:cNvPr id="107" name="Shape 107"/>
            <p:cNvSpPr/>
            <p:nvPr/>
          </p:nvSpPr>
          <p:spPr>
            <a:xfrm flipV="1">
              <a:off x="-1" y="307057"/>
              <a:ext cx="2763522" cy="923432"/>
            </a:xfrm>
            <a:prstGeom prst="line">
              <a:avLst/>
            </a:prstGeom>
            <a:noFill/>
            <a:ln w="38100" cap="flat">
              <a:solidFill>
                <a:srgbClr val="FF0000"/>
              </a:solidFill>
              <a:prstDash val="solid"/>
              <a:round/>
            </a:ln>
            <a:effectLst/>
          </p:spPr>
          <p:txBody>
            <a:bodyPr wrap="square" lIns="65023" tIns="65023" rIns="65023" bIns="65023" numCol="1" anchor="t">
              <a:noAutofit/>
            </a:bodyPr>
            <a:lstStyle/>
            <a:p>
              <a:pPr lvl="0" algn="l" defTabSz="457200">
                <a:defRPr sz="1600">
                  <a:latin typeface="Helvetica"/>
                  <a:ea typeface="Helvetica"/>
                  <a:cs typeface="Helvetica"/>
                  <a:sym typeface="Helvetica"/>
                </a:defRPr>
              </a:pPr>
            </a:p>
          </p:txBody>
        </p:sp>
        <p:sp>
          <p:nvSpPr>
            <p:cNvPr id="108" name="Shape 108"/>
            <p:cNvSpPr/>
            <p:nvPr/>
          </p:nvSpPr>
          <p:spPr>
            <a:xfrm>
              <a:off x="2763520" y="0"/>
              <a:ext cx="3130771" cy="498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algn="l" defTabSz="914400">
                <a:defRPr b="1" sz="2400">
                  <a:latin typeface="Rockwell"/>
                  <a:ea typeface="Rockwell"/>
                  <a:cs typeface="Rockwell"/>
                  <a:sym typeface="Rockwell"/>
                </a:defRPr>
              </a:lvl1pPr>
            </a:lstStyle>
            <a:p>
              <a:pPr lvl="0">
                <a:defRPr b="0" sz="1800"/>
              </a:pPr>
              <a:r>
                <a:rPr b="1" sz="2400"/>
                <a:t>Intraperitoneal viscera</a:t>
              </a:r>
            </a:p>
          </p:txBody>
        </p:sp>
      </p:grpSp>
      <p:grpSp>
        <p:nvGrpSpPr>
          <p:cNvPr id="112" name="Group 112"/>
          <p:cNvGrpSpPr/>
          <p:nvPr/>
        </p:nvGrpSpPr>
        <p:grpSpPr>
          <a:xfrm>
            <a:off x="6502400" y="6134382"/>
            <a:ext cx="4007736" cy="1097281"/>
            <a:chOff x="0" y="0"/>
            <a:chExt cx="4007735" cy="1097280"/>
          </a:xfrm>
        </p:grpSpPr>
        <p:sp>
          <p:nvSpPr>
            <p:cNvPr id="110" name="Shape 110"/>
            <p:cNvSpPr/>
            <p:nvPr/>
          </p:nvSpPr>
          <p:spPr>
            <a:xfrm flipV="1">
              <a:off x="0" y="381564"/>
              <a:ext cx="921174" cy="715717"/>
            </a:xfrm>
            <a:prstGeom prst="line">
              <a:avLst/>
            </a:prstGeom>
            <a:noFill/>
            <a:ln w="38100" cap="flat">
              <a:solidFill>
                <a:srgbClr val="FF0000"/>
              </a:solidFill>
              <a:prstDash val="solid"/>
              <a:round/>
            </a:ln>
            <a:effectLst/>
          </p:spPr>
          <p:txBody>
            <a:bodyPr wrap="square" lIns="65023" tIns="65023" rIns="65023" bIns="65023" numCol="1" anchor="t">
              <a:noAutofit/>
            </a:bodyPr>
            <a:lstStyle/>
            <a:p>
              <a:pPr lvl="0" algn="l" defTabSz="457200">
                <a:defRPr sz="1600">
                  <a:latin typeface="Helvetica"/>
                  <a:ea typeface="Helvetica"/>
                  <a:cs typeface="Helvetica"/>
                  <a:sym typeface="Helvetica"/>
                </a:defRPr>
              </a:pPr>
            </a:p>
          </p:txBody>
        </p:sp>
        <p:sp>
          <p:nvSpPr>
            <p:cNvPr id="111" name="Shape 111"/>
            <p:cNvSpPr/>
            <p:nvPr/>
          </p:nvSpPr>
          <p:spPr>
            <a:xfrm>
              <a:off x="894080" y="0"/>
              <a:ext cx="3113656" cy="498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algn="l" defTabSz="914400">
                <a:defRPr b="1" sz="2400">
                  <a:latin typeface="Rockwell"/>
                  <a:ea typeface="Rockwell"/>
                  <a:cs typeface="Rockwell"/>
                  <a:sym typeface="Rockwell"/>
                </a:defRPr>
              </a:lvl1pPr>
            </a:lstStyle>
            <a:p>
              <a:pPr lvl="0">
                <a:defRPr b="0" sz="1800"/>
              </a:pPr>
              <a:r>
                <a:rPr b="1" sz="2400"/>
                <a:t>Interperitoneal viscera</a:t>
              </a:r>
            </a:p>
          </p:txBody>
        </p:sp>
      </p:grpSp>
      <p:grpSp>
        <p:nvGrpSpPr>
          <p:cNvPr id="115" name="Group 115"/>
          <p:cNvGrpSpPr/>
          <p:nvPr/>
        </p:nvGrpSpPr>
        <p:grpSpPr>
          <a:xfrm>
            <a:off x="5784426" y="7773528"/>
            <a:ext cx="4700880" cy="498349"/>
            <a:chOff x="0" y="0"/>
            <a:chExt cx="4700878" cy="498347"/>
          </a:xfrm>
        </p:grpSpPr>
        <p:sp>
          <p:nvSpPr>
            <p:cNvPr id="113" name="Shape 113"/>
            <p:cNvSpPr/>
            <p:nvPr/>
          </p:nvSpPr>
          <p:spPr>
            <a:xfrm>
              <a:off x="0" y="277706"/>
              <a:ext cx="1537547" cy="1"/>
            </a:xfrm>
            <a:prstGeom prst="line">
              <a:avLst/>
            </a:prstGeom>
            <a:noFill/>
            <a:ln w="38100" cap="flat">
              <a:solidFill>
                <a:srgbClr val="FF0000"/>
              </a:solidFill>
              <a:prstDash val="solid"/>
              <a:round/>
            </a:ln>
            <a:effectLst/>
          </p:spPr>
          <p:txBody>
            <a:bodyPr wrap="square" lIns="65023" tIns="65023" rIns="65023" bIns="65023" numCol="1" anchor="t">
              <a:noAutofit/>
            </a:bodyPr>
            <a:lstStyle/>
            <a:p>
              <a:pPr lvl="0" algn="l" defTabSz="457200">
                <a:defRPr sz="1600">
                  <a:latin typeface="Helvetica"/>
                  <a:ea typeface="Helvetica"/>
                  <a:cs typeface="Helvetica"/>
                  <a:sym typeface="Helvetica"/>
                </a:defRPr>
              </a:pPr>
            </a:p>
          </p:txBody>
        </p:sp>
        <p:sp>
          <p:nvSpPr>
            <p:cNvPr id="114" name="Shape 114"/>
            <p:cNvSpPr/>
            <p:nvPr/>
          </p:nvSpPr>
          <p:spPr>
            <a:xfrm>
              <a:off x="1508195" y="0"/>
              <a:ext cx="3192684" cy="498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algn="l" defTabSz="914400">
                <a:defRPr b="1" sz="2400">
                  <a:latin typeface="Rockwell"/>
                  <a:ea typeface="Rockwell"/>
                  <a:cs typeface="Rockwell"/>
                  <a:sym typeface="Rockwell"/>
                </a:defRPr>
              </a:lvl1pPr>
            </a:lstStyle>
            <a:p>
              <a:pPr lvl="0">
                <a:defRPr b="0" sz="1800"/>
              </a:pPr>
              <a:r>
                <a:rPr b="1" sz="2400"/>
                <a:t>Retroperitoneal viscera</a:t>
              </a:r>
            </a:p>
          </p:txBody>
        </p:sp>
      </p:grpSp>
      <p:sp>
        <p:nvSpPr>
          <p:cNvPr id="116" name="Shape 116"/>
          <p:cNvSpPr/>
          <p:nvPr>
            <p:ph type="body" idx="4294967295"/>
          </p:nvPr>
        </p:nvSpPr>
        <p:spPr>
          <a:xfrm>
            <a:off x="650239" y="781191"/>
            <a:ext cx="12099433" cy="4908409"/>
          </a:xfrm>
          <a:prstGeom prst="rect">
            <a:avLst/>
          </a:prstGeom>
        </p:spPr>
        <p:txBody>
          <a:bodyPr lIns="65023" tIns="65023" rIns="65023" bIns="65023" anchor="t"/>
          <a:lstStyle/>
          <a:p>
            <a:pPr lvl="0" marL="292100" indent="-292100" defTabSz="914400">
              <a:lnSpc>
                <a:spcPct val="80000"/>
              </a:lnSpc>
              <a:spcBef>
                <a:spcPts val="0"/>
              </a:spcBef>
              <a:buClr>
                <a:srgbClr val="72A376"/>
              </a:buClr>
              <a:buSzTx/>
              <a:buFont typeface="Wingdings 2"/>
              <a:buNone/>
              <a:defRPr sz="1800"/>
            </a:pPr>
            <a:r>
              <a:rPr b="1" sz="3400">
                <a:latin typeface="Rockwell"/>
                <a:ea typeface="Rockwell"/>
                <a:cs typeface="Rockwell"/>
                <a:sym typeface="Rockwell"/>
              </a:rPr>
              <a:t>The relationship between viscera and peritoneum </a:t>
            </a:r>
            <a:endParaRPr b="1" sz="3400">
              <a:latin typeface="Rockwell"/>
              <a:ea typeface="Rockwell"/>
              <a:cs typeface="Rockwell"/>
              <a:sym typeface="Rockwell"/>
            </a:endParaRPr>
          </a:p>
          <a:p>
            <a:pPr lvl="0" marL="459014" indent="-459014" defTabSz="914400">
              <a:lnSpc>
                <a:spcPct val="80000"/>
              </a:lnSpc>
              <a:spcBef>
                <a:spcPts val="0"/>
              </a:spcBef>
              <a:buClr>
                <a:srgbClr val="72A376"/>
              </a:buClr>
              <a:buSzPct val="70000"/>
              <a:buFont typeface="Wingdings 2"/>
              <a:buChar char="⦿"/>
              <a:defRPr sz="1800"/>
            </a:pPr>
            <a:r>
              <a:rPr b="1" sz="4400" u="sng">
                <a:latin typeface="Rockwell"/>
                <a:ea typeface="Rockwell"/>
                <a:cs typeface="Rockwell"/>
                <a:sym typeface="Rockwell"/>
              </a:rPr>
              <a:t>Intraperitoneal viscera</a:t>
            </a:r>
            <a:endParaRPr b="1" sz="3800" u="sng">
              <a:latin typeface="Rockwell"/>
              <a:ea typeface="Rockwell"/>
              <a:cs typeface="Rockwell"/>
              <a:sym typeface="Rockwell"/>
            </a:endParaRPr>
          </a:p>
          <a:p>
            <a:pPr lvl="0" marL="396421" indent="-396421" defTabSz="914400">
              <a:lnSpc>
                <a:spcPct val="80000"/>
              </a:lnSpc>
              <a:spcBef>
                <a:spcPts val="0"/>
              </a:spcBef>
              <a:buClr>
                <a:srgbClr val="72A376"/>
              </a:buClr>
              <a:buSzPct val="70000"/>
              <a:buFont typeface="Wingdings 2"/>
              <a:buChar char="⦿"/>
              <a:defRPr sz="1800"/>
            </a:pPr>
            <a:r>
              <a:rPr sz="3800">
                <a:latin typeface="Rockwell"/>
                <a:ea typeface="Rockwell"/>
                <a:cs typeface="Rockwell"/>
                <a:sym typeface="Rockwell"/>
              </a:rPr>
              <a:t>viscera is almost totally covered with visceral peritoneum </a:t>
            </a:r>
            <a:endParaRPr sz="3800">
              <a:latin typeface="Rockwell"/>
              <a:ea typeface="Rockwell"/>
              <a:cs typeface="Rockwell"/>
              <a:sym typeface="Rockwell"/>
            </a:endParaRPr>
          </a:p>
          <a:p>
            <a:pPr lvl="0" marL="396421" indent="-396421" defTabSz="914400">
              <a:lnSpc>
                <a:spcPct val="80000"/>
              </a:lnSpc>
              <a:spcBef>
                <a:spcPts val="0"/>
              </a:spcBef>
              <a:buClr>
                <a:srgbClr val="72A376"/>
              </a:buClr>
              <a:buSzPct val="70000"/>
              <a:buFont typeface="Wingdings 2"/>
              <a:buChar char="⦿"/>
              <a:defRPr sz="1800"/>
            </a:pPr>
            <a:r>
              <a:rPr sz="3800">
                <a:latin typeface="Rockwell"/>
                <a:ea typeface="Rockwell"/>
                <a:cs typeface="Rockwell"/>
                <a:sym typeface="Rockwell"/>
              </a:rPr>
              <a:t>example, stomach, 1</a:t>
            </a:r>
            <a:r>
              <a:rPr baseline="30526" sz="3800">
                <a:latin typeface="Rockwell"/>
                <a:ea typeface="Rockwell"/>
                <a:cs typeface="Rockwell"/>
                <a:sym typeface="Rockwell"/>
              </a:rPr>
              <a:t>st</a:t>
            </a:r>
            <a:r>
              <a:rPr sz="3800">
                <a:latin typeface="Rockwell"/>
                <a:ea typeface="Rockwell"/>
                <a:cs typeface="Rockwell"/>
                <a:sym typeface="Rockwell"/>
              </a:rPr>
              <a:t> &amp; last inch of duodenum, jejunum, ileum, cecum, vermiform appendix, transverse and sigmoid colons, spleen and ovary</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image.png"/>
          <p:cNvPicPr/>
          <p:nvPr/>
        </p:nvPicPr>
        <p:blipFill>
          <a:blip r:embed="rId2">
            <a:extLst/>
          </a:blip>
          <a:stretch>
            <a:fillRect/>
          </a:stretch>
        </p:blipFill>
        <p:spPr>
          <a:xfrm>
            <a:off x="-495583" y="-62090"/>
            <a:ext cx="12119753" cy="1682046"/>
          </a:xfrm>
          <a:prstGeom prst="rect">
            <a:avLst/>
          </a:prstGeom>
          <a:ln w="12700">
            <a:miter lim="400000"/>
          </a:ln>
        </p:spPr>
      </p:pic>
      <p:sp>
        <p:nvSpPr>
          <p:cNvPr id="119" name="Shape 119"/>
          <p:cNvSpPr/>
          <p:nvPr>
            <p:ph type="body" idx="4294967295"/>
          </p:nvPr>
        </p:nvSpPr>
        <p:spPr>
          <a:xfrm>
            <a:off x="406399" y="2336800"/>
            <a:ext cx="11704322" cy="6443698"/>
          </a:xfrm>
          <a:prstGeom prst="rect">
            <a:avLst/>
          </a:prstGeom>
        </p:spPr>
        <p:txBody>
          <a:bodyPr lIns="65023" tIns="65023" rIns="65023" bIns="65023" anchor="t"/>
          <a:lstStyle/>
          <a:p>
            <a:pPr lvl="0" marL="292100" indent="-292100" defTabSz="914400">
              <a:lnSpc>
                <a:spcPct val="80000"/>
              </a:lnSpc>
              <a:spcBef>
                <a:spcPts val="0"/>
              </a:spcBef>
              <a:buClr>
                <a:srgbClr val="72A376"/>
              </a:buClr>
              <a:buSzTx/>
              <a:buFont typeface="Wingdings 2"/>
              <a:buNone/>
              <a:defRPr sz="1800"/>
            </a:pPr>
            <a:r>
              <a:rPr b="1" sz="2800" u="sng">
                <a:latin typeface="Rockwell"/>
                <a:ea typeface="Rockwell"/>
                <a:cs typeface="Rockwell"/>
                <a:sym typeface="Rockwell"/>
              </a:rPr>
              <a:t>Retroperitoneal viscera </a:t>
            </a:r>
            <a:endParaRPr b="1" sz="2800" u="sng">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endParaRPr b="1" sz="2800" u="sng">
              <a:latin typeface="Rockwell"/>
              <a:ea typeface="Rockwell"/>
              <a:cs typeface="Rockwell"/>
              <a:sym typeface="Rockwell"/>
            </a:endParaRPr>
          </a:p>
          <a:p>
            <a:pPr lvl="0" marL="255587" indent="-255587" defTabSz="914400">
              <a:lnSpc>
                <a:spcPct val="80000"/>
              </a:lnSpc>
              <a:spcBef>
                <a:spcPts val="0"/>
              </a:spcBef>
              <a:buClr>
                <a:srgbClr val="72A376"/>
              </a:buClr>
              <a:buSzPct val="70000"/>
              <a:buFont typeface="Wingdings 2"/>
              <a:buChar char="⦿"/>
              <a:defRPr sz="1800"/>
            </a:pPr>
            <a:r>
              <a:rPr sz="2800">
                <a:latin typeface="Rockwell"/>
                <a:ea typeface="Rockwell"/>
                <a:cs typeface="Rockwell"/>
                <a:sym typeface="Rockwell"/>
              </a:rPr>
              <a:t>some organs lie on the posterior abdominal wall</a:t>
            </a:r>
            <a:endParaRPr sz="2800">
              <a:latin typeface="Rockwell"/>
              <a:ea typeface="Rockwell"/>
              <a:cs typeface="Rockwell"/>
              <a:sym typeface="Rockwell"/>
            </a:endParaRPr>
          </a:p>
          <a:p>
            <a:pPr lvl="0" marL="401637" indent="-401637" defTabSz="914400">
              <a:lnSpc>
                <a:spcPct val="8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55587" indent="-255587" defTabSz="914400">
              <a:lnSpc>
                <a:spcPct val="80000"/>
              </a:lnSpc>
              <a:spcBef>
                <a:spcPts val="0"/>
              </a:spcBef>
              <a:buClr>
                <a:srgbClr val="72A376"/>
              </a:buClr>
              <a:buSzPct val="70000"/>
              <a:buFont typeface="Wingdings 2"/>
              <a:buChar char="⦿"/>
              <a:defRPr sz="1800"/>
            </a:pPr>
            <a:r>
              <a:rPr sz="2800">
                <a:latin typeface="Rockwell"/>
                <a:ea typeface="Rockwell"/>
                <a:cs typeface="Rockwell"/>
                <a:sym typeface="Rockwell"/>
              </a:rPr>
              <a:t>Behind the peritoneum</a:t>
            </a:r>
            <a:endParaRPr sz="2800">
              <a:latin typeface="Rockwell"/>
              <a:ea typeface="Rockwell"/>
              <a:cs typeface="Rockwell"/>
              <a:sym typeface="Rockwell"/>
            </a:endParaRPr>
          </a:p>
          <a:p>
            <a:pPr lvl="0" marL="401637" indent="-401637" defTabSz="914400">
              <a:lnSpc>
                <a:spcPct val="8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55587" indent="-255587" defTabSz="914400">
              <a:lnSpc>
                <a:spcPct val="80000"/>
              </a:lnSpc>
              <a:spcBef>
                <a:spcPts val="0"/>
              </a:spcBef>
              <a:buClr>
                <a:srgbClr val="72A376"/>
              </a:buClr>
              <a:buSzPct val="70000"/>
              <a:buFont typeface="Wingdings 2"/>
              <a:buChar char="⦿"/>
              <a:defRPr sz="1800"/>
            </a:pPr>
            <a:r>
              <a:rPr sz="2800">
                <a:latin typeface="Rockwell"/>
                <a:ea typeface="Rockwell"/>
                <a:cs typeface="Rockwell"/>
                <a:sym typeface="Rockwell"/>
              </a:rPr>
              <a:t> they are partially covered by peritoneum on their anterior surfaces only</a:t>
            </a:r>
            <a:endParaRPr sz="2800">
              <a:latin typeface="Rockwell"/>
              <a:ea typeface="Rockwell"/>
              <a:cs typeface="Rockwell"/>
              <a:sym typeface="Rockwell"/>
            </a:endParaRPr>
          </a:p>
          <a:p>
            <a:pPr lvl="0" marL="401637" indent="-401637" defTabSz="914400">
              <a:lnSpc>
                <a:spcPct val="8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55587" indent="-255587" defTabSz="914400">
              <a:lnSpc>
                <a:spcPct val="80000"/>
              </a:lnSpc>
              <a:spcBef>
                <a:spcPts val="0"/>
              </a:spcBef>
              <a:buClr>
                <a:srgbClr val="72A376"/>
              </a:buClr>
              <a:buSzPct val="70000"/>
              <a:buFont typeface="Wingdings 2"/>
              <a:buChar char="⦿"/>
              <a:defRPr sz="1800"/>
            </a:pPr>
            <a:r>
              <a:rPr sz="2800">
                <a:latin typeface="Rockwell"/>
                <a:ea typeface="Rockwell"/>
                <a:cs typeface="Rockwell"/>
                <a:sym typeface="Rockwell"/>
              </a:rPr>
              <a:t> </a:t>
            </a:r>
            <a:r>
              <a:rPr b="1" sz="2800" u="sng">
                <a:latin typeface="Rockwell"/>
                <a:ea typeface="Rockwell"/>
                <a:cs typeface="Rockwell"/>
                <a:sym typeface="Rockwell"/>
              </a:rPr>
              <a:t>Example</a:t>
            </a:r>
            <a:endParaRPr b="1" sz="2800" u="sng">
              <a:latin typeface="Rockwell"/>
              <a:ea typeface="Rockwell"/>
              <a:cs typeface="Rockwell"/>
              <a:sym typeface="Rockwell"/>
            </a:endParaRPr>
          </a:p>
          <a:p>
            <a:pPr lvl="0" marL="401637" indent="-401637" defTabSz="914400">
              <a:lnSpc>
                <a:spcPct val="8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r>
              <a:rPr sz="2800">
                <a:latin typeface="Rockwell"/>
                <a:ea typeface="Rockwell"/>
                <a:cs typeface="Rockwell"/>
                <a:sym typeface="Rockwell"/>
              </a:rPr>
              <a:t>kidney, suprarenal gland, pancreas, descending and  ascending colon, upper 3</a:t>
            </a:r>
            <a:r>
              <a:rPr baseline="30571" sz="2800">
                <a:latin typeface="Rockwell"/>
                <a:ea typeface="Rockwell"/>
                <a:cs typeface="Rockwell"/>
                <a:sym typeface="Rockwell"/>
              </a:rPr>
              <a:t>rd</a:t>
            </a:r>
            <a:r>
              <a:rPr sz="2800">
                <a:latin typeface="Rockwell"/>
                <a:ea typeface="Rockwell"/>
                <a:cs typeface="Rockwell"/>
                <a:sym typeface="Rockwell"/>
              </a:rPr>
              <a:t> of rectum</a:t>
            </a:r>
            <a:endParaRPr sz="2800">
              <a:latin typeface="Rockwell"/>
              <a:ea typeface="Rockwell"/>
              <a:cs typeface="Rockwell"/>
              <a:sym typeface="Rockwell"/>
            </a:endParaRPr>
          </a:p>
          <a:p>
            <a:pPr lvl="0" marL="401637" indent="-401637" defTabSz="914400">
              <a:lnSpc>
                <a:spcPct val="8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r>
              <a:rPr sz="2800">
                <a:latin typeface="Rockwell"/>
                <a:ea typeface="Rockwell"/>
                <a:cs typeface="Rockwell"/>
                <a:sym typeface="Rockwell"/>
              </a:rPr>
              <a:t>duodenum, and ureter, aorta and I.V.C</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image.png"/>
          <p:cNvPicPr/>
          <p:nvPr/>
        </p:nvPicPr>
        <p:blipFill>
          <a:blip r:embed="rId2">
            <a:extLst/>
          </a:blip>
          <a:stretch>
            <a:fillRect/>
          </a:stretch>
        </p:blipFill>
        <p:spPr>
          <a:xfrm>
            <a:off x="-527192" y="32737"/>
            <a:ext cx="12119753" cy="1682046"/>
          </a:xfrm>
          <a:prstGeom prst="rect">
            <a:avLst/>
          </a:prstGeom>
          <a:ln w="12700">
            <a:miter lim="400000"/>
          </a:ln>
        </p:spPr>
      </p:pic>
      <p:sp>
        <p:nvSpPr>
          <p:cNvPr id="122" name="Shape 122"/>
          <p:cNvSpPr/>
          <p:nvPr>
            <p:ph type="body" idx="4294967295"/>
          </p:nvPr>
        </p:nvSpPr>
        <p:spPr>
          <a:xfrm>
            <a:off x="650239" y="2341315"/>
            <a:ext cx="11704322" cy="6436925"/>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b="1" sz="4400" u="sng">
                <a:latin typeface="Rockwell"/>
                <a:ea typeface="Rockwell"/>
                <a:cs typeface="Rockwell"/>
                <a:sym typeface="Rockwell"/>
              </a:rPr>
              <a:t>Interperitoneal viscera</a:t>
            </a:r>
            <a:endParaRPr b="1" sz="4400" u="sng">
              <a:latin typeface="Rockwell"/>
              <a:ea typeface="Rockwell"/>
              <a:cs typeface="Rockwell"/>
              <a:sym typeface="Rockwell"/>
            </a:endParaRPr>
          </a:p>
          <a:p>
            <a:pPr lvl="0" marL="346868" indent="-346868" defTabSz="914400">
              <a:spcBef>
                <a:spcPts val="0"/>
              </a:spcBef>
              <a:buClr>
                <a:srgbClr val="72A376"/>
              </a:buClr>
              <a:buSzPct val="70000"/>
              <a:buFont typeface="Wingdings 2"/>
              <a:buChar char="⦿"/>
              <a:defRPr sz="1800"/>
            </a:pPr>
            <a:r>
              <a:rPr sz="3800">
                <a:latin typeface="Rockwell"/>
                <a:ea typeface="Rockwell"/>
                <a:cs typeface="Rockwell"/>
                <a:sym typeface="Rockwell"/>
              </a:rPr>
              <a:t>Such organs are not completely wrapped by peritoneum </a:t>
            </a:r>
            <a:endParaRPr sz="3800">
              <a:latin typeface="Rockwell"/>
              <a:ea typeface="Rockwell"/>
              <a:cs typeface="Rockwell"/>
              <a:sym typeface="Rockwell"/>
            </a:endParaRPr>
          </a:p>
          <a:p>
            <a:pPr lvl="0" marL="346868" indent="-346868" defTabSz="914400">
              <a:spcBef>
                <a:spcPts val="0"/>
              </a:spcBef>
              <a:buClr>
                <a:srgbClr val="72A376"/>
              </a:buClr>
              <a:buSzPct val="70000"/>
              <a:buFont typeface="Wingdings 2"/>
              <a:buChar char="⦿"/>
              <a:defRPr sz="1800"/>
            </a:pPr>
            <a:r>
              <a:rPr sz="3800">
                <a:latin typeface="Rockwell"/>
                <a:ea typeface="Rockwell"/>
                <a:cs typeface="Rockwell"/>
                <a:sym typeface="Rockwell"/>
              </a:rPr>
              <a:t>one surface attached to the abdominal walls or other organs.</a:t>
            </a:r>
            <a:endParaRPr b="1" sz="3800">
              <a:latin typeface="Rockwell"/>
              <a:ea typeface="Rockwell"/>
              <a:cs typeface="Rockwell"/>
              <a:sym typeface="Rockwell"/>
            </a:endParaRPr>
          </a:p>
          <a:p>
            <a:pPr lvl="0" marL="346868" indent="-346868" defTabSz="914400">
              <a:spcBef>
                <a:spcPts val="0"/>
              </a:spcBef>
              <a:buClr>
                <a:srgbClr val="72A376"/>
              </a:buClr>
              <a:buSzPct val="70000"/>
              <a:buFont typeface="Wingdings 2"/>
              <a:buChar char="⦿"/>
              <a:defRPr sz="1800"/>
            </a:pPr>
            <a:r>
              <a:rPr sz="3800">
                <a:latin typeface="Rockwell"/>
                <a:ea typeface="Rockwell"/>
                <a:cs typeface="Rockwell"/>
                <a:sym typeface="Rockwell"/>
              </a:rPr>
              <a:t> </a:t>
            </a:r>
            <a:r>
              <a:rPr b="1" sz="3800" u="sng">
                <a:latin typeface="Rockwell"/>
                <a:ea typeface="Rockwell"/>
                <a:cs typeface="Rockwell"/>
                <a:sym typeface="Rockwell"/>
              </a:rPr>
              <a:t>Example</a:t>
            </a:r>
            <a:endParaRPr b="1" sz="3800" u="sng">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liver, gallbladder, urinary bladder and uterus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4a3074556f3e6overzicht.jpg" descr="http://www.radiologyassistant.nl/images/4a3074556f3e6overzicht.jpg"/>
          <p:cNvPicPr/>
          <p:nvPr/>
        </p:nvPicPr>
        <p:blipFill>
          <a:blip r:embed="rId2">
            <a:extLst/>
          </a:blip>
          <a:stretch>
            <a:fillRect/>
          </a:stretch>
        </p:blipFill>
        <p:spPr>
          <a:xfrm>
            <a:off x="7600817" y="1727200"/>
            <a:ext cx="5180013" cy="7626774"/>
          </a:xfrm>
          <a:prstGeom prst="rect">
            <a:avLst/>
          </a:prstGeom>
          <a:ln w="12700">
            <a:miter lim="400000"/>
          </a:ln>
        </p:spPr>
      </p:pic>
      <p:sp>
        <p:nvSpPr>
          <p:cNvPr id="49" name="Shape 49"/>
          <p:cNvSpPr/>
          <p:nvPr>
            <p:ph type="body" idx="4294967295"/>
          </p:nvPr>
        </p:nvSpPr>
        <p:spPr>
          <a:xfrm>
            <a:off x="650239" y="677333"/>
            <a:ext cx="7592908" cy="8398935"/>
          </a:xfrm>
          <a:prstGeom prst="rect">
            <a:avLst/>
          </a:prstGeom>
        </p:spPr>
        <p:txBody>
          <a:bodyPr lIns="65023" tIns="65023" rIns="65023" bIns="65023" anchor="t"/>
          <a:lstStyle/>
          <a:p>
            <a:pPr lvl="0" marL="262889" indent="-262889" defTabSz="822959">
              <a:lnSpc>
                <a:spcPct val="90000"/>
              </a:lnSpc>
              <a:spcBef>
                <a:spcPts val="0"/>
              </a:spcBef>
              <a:buClr>
                <a:srgbClr val="72A376"/>
              </a:buClr>
              <a:buSzTx/>
              <a:buFont typeface="Wingdings 2"/>
              <a:buNone/>
              <a:defRPr sz="1800"/>
            </a:pPr>
            <a:r>
              <a:rPr b="1" sz="3239">
                <a:latin typeface="Rockwell"/>
                <a:ea typeface="Rockwell"/>
                <a:cs typeface="Rockwell"/>
                <a:sym typeface="Rockwell"/>
              </a:rPr>
              <a:t>General features</a:t>
            </a:r>
            <a:endParaRPr b="1" sz="3239">
              <a:latin typeface="Rockwell"/>
              <a:ea typeface="Rockwell"/>
              <a:cs typeface="Rockwell"/>
              <a:sym typeface="Rockwell"/>
            </a:endParaRPr>
          </a:p>
          <a:p>
            <a:pPr lvl="0" marL="356779" indent="-356779" defTabSz="822959">
              <a:lnSpc>
                <a:spcPct val="90000"/>
              </a:lnSpc>
              <a:spcBef>
                <a:spcPts val="0"/>
              </a:spcBef>
              <a:buClr>
                <a:srgbClr val="72A376"/>
              </a:buClr>
              <a:buSzPct val="70000"/>
              <a:buFont typeface="Wingdings 2"/>
              <a:buChar char="⦿"/>
              <a:defRPr sz="1800"/>
            </a:pPr>
            <a:r>
              <a:rPr sz="3239">
                <a:latin typeface="Rockwell"/>
                <a:ea typeface="Rockwell"/>
                <a:cs typeface="Rockwell"/>
                <a:sym typeface="Rockwell"/>
              </a:rPr>
              <a:t>The peritoneum is a thin serous membrane</a:t>
            </a:r>
            <a:endParaRPr sz="3239">
              <a:latin typeface="Rockwell"/>
              <a:ea typeface="Rockwell"/>
              <a:cs typeface="Rockwell"/>
              <a:sym typeface="Rockwell"/>
            </a:endParaRPr>
          </a:p>
          <a:p>
            <a:pPr lvl="0" marL="356779" indent="-356779" defTabSz="822959">
              <a:lnSpc>
                <a:spcPct val="90000"/>
              </a:lnSpc>
              <a:spcBef>
                <a:spcPts val="0"/>
              </a:spcBef>
              <a:buClr>
                <a:srgbClr val="72A376"/>
              </a:buClr>
              <a:buSzPct val="70000"/>
              <a:buFont typeface="Wingdings 2"/>
              <a:buChar char="⦿"/>
              <a:defRPr sz="1800"/>
            </a:pPr>
            <a:r>
              <a:rPr sz="3239">
                <a:latin typeface="Rockwell"/>
                <a:ea typeface="Rockwell"/>
                <a:cs typeface="Rockwell"/>
                <a:sym typeface="Rockwell"/>
              </a:rPr>
              <a:t>Consisting of:</a:t>
            </a:r>
            <a:endParaRPr sz="3239">
              <a:latin typeface="Rockwell"/>
              <a:ea typeface="Rockwell"/>
              <a:cs typeface="Rockwell"/>
              <a:sym typeface="Rockwell"/>
            </a:endParaRPr>
          </a:p>
          <a:p>
            <a:pPr lvl="0" marL="262889" indent="-262889" defTabSz="822959">
              <a:lnSpc>
                <a:spcPct val="90000"/>
              </a:lnSpc>
              <a:spcBef>
                <a:spcPts val="0"/>
              </a:spcBef>
              <a:buClr>
                <a:srgbClr val="72A376"/>
              </a:buClr>
              <a:buSzTx/>
              <a:buFont typeface="Wingdings 2"/>
              <a:buNone/>
              <a:defRPr sz="1800"/>
            </a:pPr>
            <a:r>
              <a:rPr b="1" sz="3239">
                <a:latin typeface="Rockwell"/>
                <a:ea typeface="Rockwell"/>
                <a:cs typeface="Rockwell"/>
                <a:sym typeface="Rockwell"/>
              </a:rPr>
              <a:t>1- Parietal peritoneum </a:t>
            </a:r>
            <a:endParaRPr b="1" sz="3239">
              <a:latin typeface="Rockwell"/>
              <a:ea typeface="Rockwell"/>
              <a:cs typeface="Rockwell"/>
              <a:sym typeface="Rockwell"/>
            </a:endParaRPr>
          </a:p>
          <a:p>
            <a:pPr lvl="0" marL="262889" indent="-262889" defTabSz="822959">
              <a:lnSpc>
                <a:spcPct val="90000"/>
              </a:lnSpc>
              <a:spcBef>
                <a:spcPts val="0"/>
              </a:spcBef>
              <a:buClr>
                <a:srgbClr val="72A376"/>
              </a:buClr>
              <a:buSzTx/>
              <a:buFont typeface="Wingdings 2"/>
              <a:buNone/>
              <a:defRPr sz="1800"/>
            </a:pPr>
            <a:r>
              <a:rPr sz="3239">
                <a:latin typeface="方正姚体"/>
                <a:ea typeface="方正姚体"/>
                <a:cs typeface="方正姚体"/>
                <a:sym typeface="方正姚体"/>
              </a:rPr>
              <a:t>－</a:t>
            </a:r>
            <a:r>
              <a:rPr sz="3239">
                <a:latin typeface="Rockwell"/>
                <a:ea typeface="Rockwell"/>
                <a:cs typeface="Rockwell"/>
                <a:sym typeface="Rockwell"/>
              </a:rPr>
              <a:t>lines the  ant. Abdominal wall</a:t>
            </a:r>
            <a:endParaRPr sz="3239">
              <a:latin typeface="Rockwell"/>
              <a:ea typeface="Rockwell"/>
              <a:cs typeface="Rockwell"/>
              <a:sym typeface="Rockwell"/>
            </a:endParaRPr>
          </a:p>
          <a:p>
            <a:pPr lvl="0" marL="262889" indent="-262889" defTabSz="822959">
              <a:lnSpc>
                <a:spcPct val="90000"/>
              </a:lnSpc>
              <a:spcBef>
                <a:spcPts val="0"/>
              </a:spcBef>
              <a:buClr>
                <a:srgbClr val="72A376"/>
              </a:buClr>
              <a:buSzTx/>
              <a:buFont typeface="Wingdings 2"/>
              <a:buNone/>
              <a:defRPr sz="1800"/>
            </a:pPr>
            <a:r>
              <a:rPr b="1" sz="3239">
                <a:latin typeface="Rockwell"/>
                <a:ea typeface="Rockwell"/>
                <a:cs typeface="Rockwell"/>
                <a:sym typeface="Rockwell"/>
              </a:rPr>
              <a:t>2- Visceral peritoneum</a:t>
            </a:r>
            <a:r>
              <a:rPr b="1" sz="3239">
                <a:latin typeface="Rockwell"/>
                <a:ea typeface="Rockwell"/>
                <a:cs typeface="Rockwell"/>
                <a:sym typeface="Rockwell"/>
              </a:rPr>
              <a:t> </a:t>
            </a:r>
            <a:endParaRPr b="1" sz="3239">
              <a:latin typeface="Rockwell"/>
              <a:ea typeface="Rockwell"/>
              <a:cs typeface="Rockwell"/>
              <a:sym typeface="Rockwell"/>
            </a:endParaRPr>
          </a:p>
          <a:p>
            <a:pPr lvl="0" marL="356779" indent="-356779" defTabSz="822959">
              <a:lnSpc>
                <a:spcPct val="90000"/>
              </a:lnSpc>
              <a:spcBef>
                <a:spcPts val="0"/>
              </a:spcBef>
              <a:buClr>
                <a:srgbClr val="72A376"/>
              </a:buClr>
              <a:buSzPct val="70000"/>
              <a:buChar char="-"/>
              <a:defRPr sz="1800"/>
            </a:pPr>
            <a:r>
              <a:rPr sz="3239">
                <a:latin typeface="Rockwell"/>
                <a:ea typeface="Rockwell"/>
                <a:cs typeface="Rockwell"/>
                <a:sym typeface="Rockwell"/>
              </a:rPr>
              <a:t>covers the viscera</a:t>
            </a:r>
            <a:endParaRPr sz="3239">
              <a:latin typeface="Rockwell"/>
              <a:ea typeface="Rockwell"/>
              <a:cs typeface="Rockwell"/>
              <a:sym typeface="Rockwell"/>
            </a:endParaRPr>
          </a:p>
          <a:p>
            <a:pPr lvl="0" marL="356779" indent="-356779" defTabSz="822959">
              <a:lnSpc>
                <a:spcPct val="90000"/>
              </a:lnSpc>
              <a:spcBef>
                <a:spcPts val="0"/>
              </a:spcBef>
              <a:buClr>
                <a:srgbClr val="72A376"/>
              </a:buClr>
              <a:buSzPct val="70000"/>
              <a:buChar char="-"/>
              <a:defRPr sz="1800"/>
            </a:pPr>
            <a:r>
              <a:rPr sz="3239">
                <a:latin typeface="Rockwell"/>
                <a:ea typeface="Rockwell"/>
                <a:cs typeface="Rockwell"/>
                <a:sym typeface="Rockwell"/>
              </a:rPr>
              <a:t>Peritoneum is continuous below with parietal peritoneum lining the pelvis</a:t>
            </a:r>
            <a:endParaRPr sz="3239">
              <a:latin typeface="Rockwell"/>
              <a:ea typeface="Rockwell"/>
              <a:cs typeface="Rockwell"/>
              <a:sym typeface="Rockwell"/>
            </a:endParaRPr>
          </a:p>
          <a:p>
            <a:pPr lvl="0" marL="262889" indent="-262889" defTabSz="822959">
              <a:lnSpc>
                <a:spcPct val="90000"/>
              </a:lnSpc>
              <a:spcBef>
                <a:spcPts val="0"/>
              </a:spcBef>
              <a:buClr>
                <a:srgbClr val="72A376"/>
              </a:buClr>
              <a:buSzTx/>
              <a:buFont typeface="Wingdings 2"/>
              <a:buNone/>
              <a:defRPr sz="1800"/>
            </a:pPr>
            <a:r>
              <a:rPr b="1" sz="3239">
                <a:latin typeface="Rockwell"/>
                <a:ea typeface="Rockwell"/>
                <a:cs typeface="Rockwell"/>
                <a:sym typeface="Rockwell"/>
              </a:rPr>
              <a:t>3- Peritoneal cavity </a:t>
            </a:r>
            <a:endParaRPr b="1" sz="3239">
              <a:latin typeface="Rockwell"/>
              <a:ea typeface="Rockwell"/>
              <a:cs typeface="Rockwell"/>
              <a:sym typeface="Rockwell"/>
            </a:endParaRPr>
          </a:p>
          <a:p>
            <a:pPr lvl="0" marL="356779" indent="-356779" defTabSz="822959">
              <a:lnSpc>
                <a:spcPct val="90000"/>
              </a:lnSpc>
              <a:spcBef>
                <a:spcPts val="0"/>
              </a:spcBef>
              <a:buClr>
                <a:srgbClr val="72A376"/>
              </a:buClr>
              <a:buSzPct val="70000"/>
              <a:buChar char="-"/>
              <a:defRPr sz="1800"/>
            </a:pPr>
            <a:r>
              <a:rPr sz="3239">
                <a:latin typeface="Rockwell"/>
                <a:ea typeface="Rockwell"/>
                <a:cs typeface="Rockwell"/>
                <a:sym typeface="Rockwell"/>
              </a:rPr>
              <a:t>the potential space between the parietal and visceral layer of peritoneum</a:t>
            </a:r>
            <a:endParaRPr sz="3239">
              <a:latin typeface="Rockwell"/>
              <a:ea typeface="Rockwell"/>
              <a:cs typeface="Rockwell"/>
              <a:sym typeface="Rockwell"/>
            </a:endParaRPr>
          </a:p>
          <a:p>
            <a:pPr lvl="0" marL="356779" indent="-356779" defTabSz="822959">
              <a:lnSpc>
                <a:spcPct val="90000"/>
              </a:lnSpc>
              <a:spcBef>
                <a:spcPts val="0"/>
              </a:spcBef>
              <a:buClr>
                <a:srgbClr val="72A376"/>
              </a:buClr>
              <a:buSzPct val="70000"/>
              <a:buChar char="-"/>
              <a:defRPr sz="1800"/>
            </a:pPr>
            <a:r>
              <a:rPr sz="3239">
                <a:latin typeface="Rockwell"/>
                <a:ea typeface="Rockwell"/>
                <a:cs typeface="Rockwell"/>
                <a:sym typeface="Rockwell"/>
              </a:rPr>
              <a:t>in male, is a closed sac</a:t>
            </a:r>
            <a:endParaRPr sz="3239">
              <a:latin typeface="Rockwell"/>
              <a:ea typeface="Rockwell"/>
              <a:cs typeface="Rockwell"/>
              <a:sym typeface="Rockwell"/>
            </a:endParaRPr>
          </a:p>
          <a:p>
            <a:pPr lvl="0" marL="356779" indent="-356779" defTabSz="822959">
              <a:lnSpc>
                <a:spcPct val="90000"/>
              </a:lnSpc>
              <a:spcBef>
                <a:spcPts val="0"/>
              </a:spcBef>
              <a:buClr>
                <a:srgbClr val="72A376"/>
              </a:buClr>
              <a:buSzPct val="70000"/>
              <a:buChar char="-"/>
              <a:defRPr sz="1800"/>
            </a:pPr>
            <a:r>
              <a:rPr sz="3239">
                <a:latin typeface="Rockwell"/>
                <a:ea typeface="Rockwell"/>
                <a:cs typeface="Rockwell"/>
                <a:sym typeface="Rockwell"/>
              </a:rPr>
              <a:t>but in the female, there is a communication with the exterior through the uterine tubes, the uterus, and the vagina</a:t>
            </a:r>
            <a:endParaRPr sz="3239">
              <a:latin typeface="Rockwell"/>
              <a:ea typeface="Rockwell"/>
              <a:cs typeface="Rockwell"/>
              <a:sym typeface="Rockwell"/>
            </a:endParaRP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膀胱的位置1.png" descr="膀胱的位置1"/>
          <p:cNvPicPr/>
          <p:nvPr/>
        </p:nvPicPr>
        <p:blipFill>
          <a:blip r:embed="rId2">
            <a:extLst/>
          </a:blip>
          <a:stretch>
            <a:fillRect/>
          </a:stretch>
        </p:blipFill>
        <p:spPr>
          <a:xfrm>
            <a:off x="489865" y="1789289"/>
            <a:ext cx="5064269" cy="6904285"/>
          </a:xfrm>
          <a:prstGeom prst="rect">
            <a:avLst/>
          </a:prstGeom>
          <a:ln w="12700">
            <a:miter lim="400000"/>
          </a:ln>
        </p:spPr>
      </p:pic>
      <p:pic>
        <p:nvPicPr>
          <p:cNvPr id="125" name="膀胱充盈.png" descr="膀胱充盈"/>
          <p:cNvPicPr/>
          <p:nvPr/>
        </p:nvPicPr>
        <p:blipFill>
          <a:blip r:embed="rId3">
            <a:extLst/>
          </a:blip>
          <a:stretch>
            <a:fillRect/>
          </a:stretch>
        </p:blipFill>
        <p:spPr>
          <a:xfrm>
            <a:off x="6714378" y="1789289"/>
            <a:ext cx="5257489" cy="6904285"/>
          </a:xfrm>
          <a:prstGeom prst="rect">
            <a:avLst/>
          </a:prstGeom>
          <a:ln w="12700">
            <a:miter lim="400000"/>
          </a:ln>
        </p:spPr>
      </p:pic>
      <p:sp>
        <p:nvSpPr>
          <p:cNvPr id="126" name="Shape 126"/>
          <p:cNvSpPr/>
          <p:nvPr/>
        </p:nvSpPr>
        <p:spPr>
          <a:xfrm>
            <a:off x="3402470" y="808284"/>
            <a:ext cx="6581424" cy="726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914400">
              <a:defRPr b="1" sz="3800">
                <a:latin typeface="Rockwell"/>
                <a:ea typeface="Rockwell"/>
                <a:cs typeface="Rockwell"/>
                <a:sym typeface="Rockwell"/>
              </a:defRPr>
            </a:lvl1pPr>
          </a:lstStyle>
          <a:p>
            <a:pPr lvl="0">
              <a:defRPr b="0" sz="1800"/>
            </a:pPr>
            <a:r>
              <a:rPr b="1" sz="3800"/>
              <a:t>Interperitoneal viscera</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image.png"/>
          <p:cNvPicPr/>
          <p:nvPr/>
        </p:nvPicPr>
        <p:blipFill>
          <a:blip r:embed="rId2">
            <a:extLst/>
          </a:blip>
          <a:stretch>
            <a:fillRect/>
          </a:stretch>
        </p:blipFill>
        <p:spPr>
          <a:xfrm>
            <a:off x="598310" y="42897"/>
            <a:ext cx="12259735" cy="2097477"/>
          </a:xfrm>
          <a:prstGeom prst="rect">
            <a:avLst/>
          </a:prstGeom>
          <a:ln w="12700">
            <a:miter lim="400000"/>
          </a:ln>
        </p:spPr>
      </p:pic>
      <p:sp>
        <p:nvSpPr>
          <p:cNvPr id="129" name="Shape 129"/>
          <p:cNvSpPr/>
          <p:nvPr>
            <p:ph type="body" idx="4294967295"/>
          </p:nvPr>
        </p:nvSpPr>
        <p:spPr>
          <a:xfrm>
            <a:off x="650239" y="2031999"/>
            <a:ext cx="11704322" cy="7315202"/>
          </a:xfrm>
          <a:prstGeom prst="rect">
            <a:avLst/>
          </a:prstGeom>
        </p:spPr>
        <p:txBody>
          <a:bodyPr lIns="65023" tIns="65023" rIns="65023" bIns="65023" anchor="t"/>
          <a:lstStyle/>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Certain terms, often arbitrary, are commonly used for the peritoneal reflections.</a:t>
            </a:r>
            <a:endParaRPr sz="3400">
              <a:latin typeface="Rockwell"/>
              <a:ea typeface="Rockwell"/>
              <a:cs typeface="Rockwell"/>
              <a:sym typeface="Rockwell"/>
            </a:endParaRPr>
          </a:p>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A peritoneal reflection that connects the intestine and body wall is usually named according to the part of the gut to which it is attached.</a:t>
            </a:r>
            <a:endParaRPr sz="3400">
              <a:latin typeface="Rockwell"/>
              <a:ea typeface="Rockwell"/>
              <a:cs typeface="Rockwell"/>
              <a:sym typeface="Rockwell"/>
            </a:endParaRPr>
          </a:p>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For example, the reflection to jejunum and ileum is termed the mesentery, that to the transverse colon is the transverse mesocolon.</a:t>
            </a:r>
            <a:endParaRPr sz="3400">
              <a:latin typeface="Rockwell"/>
              <a:ea typeface="Rockwell"/>
              <a:cs typeface="Rockwell"/>
              <a:sym typeface="Rockwell"/>
            </a:endParaRPr>
          </a:p>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Some peritoneal reflections between organs or between the body wall and organs, are termed ligaments or folds. Most of such ligaments or folds contain blood vessels. Broad peritoneal sheets associated with stomach are termed omenta.</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大、小网膜.png" descr="大、小网膜"/>
          <p:cNvPicPr/>
          <p:nvPr/>
        </p:nvPicPr>
        <p:blipFill>
          <a:blip r:embed="rId2">
            <a:extLst/>
          </a:blip>
          <a:stretch>
            <a:fillRect/>
          </a:stretch>
        </p:blipFill>
        <p:spPr>
          <a:xfrm>
            <a:off x="5915378" y="217066"/>
            <a:ext cx="5743787" cy="8502472"/>
          </a:xfrm>
          <a:prstGeom prst="rect">
            <a:avLst/>
          </a:prstGeom>
          <a:ln w="12700">
            <a:miter lim="400000"/>
          </a:ln>
        </p:spPr>
      </p:pic>
      <p:sp>
        <p:nvSpPr>
          <p:cNvPr id="132" name="Shape 132"/>
          <p:cNvSpPr/>
          <p:nvPr>
            <p:ph type="body" idx="4294967295"/>
          </p:nvPr>
        </p:nvSpPr>
        <p:spPr>
          <a:xfrm>
            <a:off x="650239" y="2275839"/>
            <a:ext cx="5743788" cy="6443699"/>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b="1" sz="3600">
                <a:latin typeface="Rockwell"/>
                <a:ea typeface="Rockwell"/>
                <a:cs typeface="Rockwell"/>
                <a:sym typeface="Rockwell"/>
              </a:rPr>
              <a:t>1- Omenta</a:t>
            </a:r>
            <a:r>
              <a:rPr b="1" sz="3000">
                <a:latin typeface="Rockwell"/>
                <a:ea typeface="Rockwell"/>
                <a:cs typeface="Rockwell"/>
                <a:sym typeface="Rockwell"/>
              </a:rPr>
              <a:t> </a:t>
            </a:r>
            <a:r>
              <a:rPr b="1" sz="3000">
                <a:latin typeface="Rockwell"/>
                <a:ea typeface="Rockwell"/>
                <a:cs typeface="Rockwell"/>
                <a:sym typeface="Rockwell"/>
              </a:rPr>
              <a:t>:</a:t>
            </a:r>
            <a:endParaRPr b="1" sz="30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600">
                <a:latin typeface="Rockwell"/>
                <a:ea typeface="Rockwell"/>
                <a:cs typeface="Rockwell"/>
                <a:sym typeface="Rockwell"/>
              </a:rPr>
              <a:t>Two-layered fold of peritoneum that extends from stomach to adjacent organs </a:t>
            </a: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600">
                <a:latin typeface="Rockwell"/>
                <a:ea typeface="Rockwell"/>
                <a:cs typeface="Rockwell"/>
                <a:sym typeface="Rockwell"/>
              </a:rPr>
              <a:t>Two omenta</a:t>
            </a: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600">
                <a:latin typeface="Rockwell"/>
                <a:ea typeface="Rockwell"/>
                <a:cs typeface="Rockwell"/>
                <a:sym typeface="Rockwell"/>
              </a:rPr>
              <a:t>Lesser omentum</a:t>
            </a: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600">
                <a:latin typeface="Rockwell"/>
                <a:ea typeface="Rockwell"/>
                <a:cs typeface="Rockwell"/>
                <a:sym typeface="Rockwell"/>
              </a:rPr>
              <a:t>Greater omentum</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大、小网膜.png" descr="大、小网膜"/>
          <p:cNvPicPr/>
          <p:nvPr/>
        </p:nvPicPr>
        <p:blipFill>
          <a:blip r:embed="rId2">
            <a:extLst/>
          </a:blip>
          <a:stretch>
            <a:fillRect/>
          </a:stretch>
        </p:blipFill>
        <p:spPr>
          <a:xfrm>
            <a:off x="6990558" y="615739"/>
            <a:ext cx="5560278" cy="8227062"/>
          </a:xfrm>
          <a:prstGeom prst="rect">
            <a:avLst/>
          </a:prstGeom>
          <a:ln w="12700">
            <a:miter lim="400000"/>
          </a:ln>
        </p:spPr>
      </p:pic>
      <p:sp>
        <p:nvSpPr>
          <p:cNvPr id="135" name="Shape 135"/>
          <p:cNvSpPr/>
          <p:nvPr>
            <p:ph type="body" idx="4294967295"/>
          </p:nvPr>
        </p:nvSpPr>
        <p:spPr>
          <a:xfrm>
            <a:off x="203200" y="975359"/>
            <a:ext cx="6190827" cy="7261015"/>
          </a:xfrm>
          <a:prstGeom prst="rect">
            <a:avLst/>
          </a:prstGeom>
        </p:spPr>
        <p:txBody>
          <a:bodyPr lIns="65023" tIns="65023" rIns="65023" bIns="65023" anchor="t"/>
          <a:lstStyle/>
          <a:p>
            <a:pPr lvl="0" marL="533400" indent="-533400" defTabSz="914400">
              <a:spcBef>
                <a:spcPts val="0"/>
              </a:spcBef>
              <a:buClr>
                <a:srgbClr val="72A376"/>
              </a:buClr>
              <a:buSzTx/>
              <a:buFont typeface="Wingdings 2"/>
              <a:buNone/>
              <a:defRPr sz="1800"/>
            </a:pPr>
            <a:r>
              <a:rPr b="1" sz="4400">
                <a:latin typeface="Rockwell"/>
                <a:ea typeface="Rockwell"/>
                <a:cs typeface="Rockwell"/>
                <a:sym typeface="Rockwell"/>
              </a:rPr>
              <a:t>Lesser omentum</a:t>
            </a:r>
            <a:r>
              <a:rPr b="1" sz="3400">
                <a:latin typeface="Rockwell"/>
                <a:ea typeface="Rockwell"/>
                <a:cs typeface="Rockwell"/>
                <a:sym typeface="Rockwell"/>
              </a:rPr>
              <a:t>     </a:t>
            </a:r>
            <a:r>
              <a:rPr b="1" sz="3800">
                <a:latin typeface="Rockwell"/>
                <a:ea typeface="Rockwell"/>
                <a:cs typeface="Rockwell"/>
                <a:sym typeface="Rockwell"/>
              </a:rPr>
              <a:t> </a:t>
            </a:r>
            <a:endParaRPr b="1" sz="3800">
              <a:latin typeface="Rockwell"/>
              <a:ea typeface="Rockwell"/>
              <a:cs typeface="Rockwell"/>
              <a:sym typeface="Rockwell"/>
            </a:endParaRPr>
          </a:p>
          <a:p>
            <a:pPr lvl="0" marL="647700" indent="-647700" defTabSz="914400">
              <a:spcBef>
                <a:spcPts val="0"/>
              </a:spcBef>
              <a:buClr>
                <a:srgbClr val="72A376"/>
              </a:buClr>
              <a:buSzPct val="70000"/>
              <a:buChar char="-"/>
              <a:defRPr sz="1800"/>
            </a:pPr>
            <a:r>
              <a:rPr b="1" sz="3400">
                <a:latin typeface="Rockwell"/>
                <a:ea typeface="Rockwell"/>
                <a:cs typeface="Rockwell"/>
                <a:sym typeface="Rockwell"/>
              </a:rPr>
              <a:t>T</a:t>
            </a:r>
            <a:r>
              <a:rPr sz="3400">
                <a:latin typeface="Rockwell"/>
                <a:ea typeface="Rockwell"/>
                <a:cs typeface="Rockwell"/>
                <a:sym typeface="Rockwell"/>
              </a:rPr>
              <a:t>wo-layered fold of peritoneum </a:t>
            </a:r>
            <a:endParaRPr sz="34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r>
              <a:rPr sz="3400">
                <a:latin typeface="Rockwell"/>
                <a:ea typeface="Rockwell"/>
                <a:cs typeface="Rockwell"/>
                <a:sym typeface="Rockwell"/>
              </a:rPr>
              <a:t>-   Extends from porta hepatis, fissure of ligamentum venosum and the diaphragm to lesser curvature of stomach and superior part of duodenum</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png"/>
          <p:cNvPicPr/>
          <p:nvPr/>
        </p:nvPicPr>
        <p:blipFill>
          <a:blip r:embed="rId2">
            <a:extLst/>
          </a:blip>
          <a:stretch>
            <a:fillRect/>
          </a:stretch>
        </p:blipFill>
        <p:spPr>
          <a:xfrm>
            <a:off x="641208" y="354470"/>
            <a:ext cx="11982028" cy="979877"/>
          </a:xfrm>
          <a:prstGeom prst="rect">
            <a:avLst/>
          </a:prstGeom>
          <a:ln w="12700">
            <a:miter lim="400000"/>
          </a:ln>
        </p:spPr>
      </p:pic>
      <p:sp>
        <p:nvSpPr>
          <p:cNvPr id="138" name="Shape 138"/>
          <p:cNvSpPr/>
          <p:nvPr>
            <p:ph type="body" idx="4294967295"/>
          </p:nvPr>
        </p:nvSpPr>
        <p:spPr>
          <a:xfrm>
            <a:off x="562186" y="1320799"/>
            <a:ext cx="6057619" cy="7315202"/>
          </a:xfrm>
          <a:prstGeom prst="rect">
            <a:avLst/>
          </a:prstGeom>
        </p:spPr>
        <p:txBody>
          <a:bodyPr lIns="65023" tIns="65023" rIns="65023" bIns="65023" anchor="t"/>
          <a:lstStyle/>
          <a:p>
            <a:pPr lvl="0" marL="533400" indent="-533400" defTabSz="914400">
              <a:lnSpc>
                <a:spcPct val="90000"/>
              </a:lnSpc>
              <a:spcBef>
                <a:spcPts val="0"/>
              </a:spcBef>
              <a:buClr>
                <a:srgbClr val="72A376"/>
              </a:buClr>
              <a:buSzTx/>
              <a:buFont typeface="Wingdings 2"/>
              <a:buNone/>
              <a:defRPr sz="1800"/>
            </a:pPr>
            <a:endParaRPr b="1" sz="2800">
              <a:latin typeface="Rockwell"/>
              <a:ea typeface="Rockwell"/>
              <a:cs typeface="Rockwell"/>
              <a:sym typeface="Rockwell"/>
            </a:endParaRPr>
          </a:p>
          <a:p>
            <a:pPr lvl="0" marL="647700" indent="-647700" defTabSz="914400">
              <a:lnSpc>
                <a:spcPct val="90000"/>
              </a:lnSpc>
              <a:spcBef>
                <a:spcPts val="0"/>
              </a:spcBef>
              <a:buClr>
                <a:srgbClr val="72A376"/>
              </a:buClr>
              <a:buSzPct val="70000"/>
              <a:buFont typeface="Wingdings 2"/>
              <a:buChar char="⦿"/>
              <a:defRPr sz="1800"/>
            </a:pPr>
            <a:r>
              <a:rPr b="1" sz="3400">
                <a:latin typeface="Rockwell"/>
                <a:ea typeface="Rockwell"/>
                <a:cs typeface="Rockwell"/>
                <a:sym typeface="Rockwell"/>
              </a:rPr>
              <a:t>Hepatogastric ligament</a:t>
            </a:r>
            <a:r>
              <a:rPr b="1" sz="2800">
                <a:latin typeface="Rockwell"/>
                <a:ea typeface="Rockwell"/>
                <a:cs typeface="Rockwell"/>
                <a:sym typeface="Rockwell"/>
              </a:rPr>
              <a:t> </a:t>
            </a:r>
            <a:r>
              <a:rPr sz="3400">
                <a:latin typeface="Rockwell"/>
                <a:ea typeface="Rockwell"/>
                <a:cs typeface="Rockwell"/>
                <a:sym typeface="Rockwell"/>
              </a:rPr>
              <a:t>from porta hepatis to lesser curvature of stomach </a:t>
            </a:r>
            <a:endParaRPr sz="3400">
              <a:latin typeface="Rockwell"/>
              <a:ea typeface="Rockwell"/>
              <a:cs typeface="Rockwell"/>
              <a:sym typeface="Rockwell"/>
            </a:endParaRPr>
          </a:p>
          <a:p>
            <a:pPr lvl="0" marL="647700" indent="-647700" defTabSz="914400">
              <a:lnSpc>
                <a:spcPct val="90000"/>
              </a:lnSpc>
              <a:spcBef>
                <a:spcPts val="0"/>
              </a:spcBef>
              <a:buClr>
                <a:srgbClr val="72A376"/>
              </a:buClr>
              <a:buSzPct val="70000"/>
              <a:buFont typeface="Wingdings 2"/>
              <a:buChar char="⦿"/>
              <a:defRPr sz="1800"/>
            </a:pPr>
            <a:r>
              <a:rPr b="1" sz="3400">
                <a:latin typeface="Rockwell"/>
                <a:ea typeface="Rockwell"/>
                <a:cs typeface="Rockwell"/>
                <a:sym typeface="Rockwell"/>
              </a:rPr>
              <a:t>Hepatoduodenal ligament</a:t>
            </a:r>
            <a:r>
              <a:rPr b="1" sz="2800">
                <a:latin typeface="Rockwell"/>
                <a:ea typeface="Rockwell"/>
                <a:cs typeface="Rockwell"/>
                <a:sym typeface="Rockwell"/>
              </a:rPr>
              <a:t>        </a:t>
            </a:r>
            <a:endParaRPr b="1" sz="2400">
              <a:latin typeface="Rockwell"/>
              <a:ea typeface="Rockwell"/>
              <a:cs typeface="Rockwell"/>
              <a:sym typeface="Rockwell"/>
            </a:endParaRPr>
          </a:p>
          <a:p>
            <a:pPr lvl="1" marL="569912" indent="-225425" defTabSz="914400">
              <a:lnSpc>
                <a:spcPct val="90000"/>
              </a:lnSpc>
              <a:spcBef>
                <a:spcPts val="400"/>
              </a:spcBef>
              <a:buClr>
                <a:srgbClr val="72A376"/>
              </a:buClr>
              <a:buSzTx/>
              <a:buFont typeface="Wingdings 2"/>
              <a:buNone/>
              <a:defRPr sz="1800"/>
            </a:pPr>
            <a:r>
              <a:rPr sz="3400">
                <a:latin typeface="Rockwell"/>
                <a:ea typeface="Rockwell"/>
                <a:cs typeface="Rockwell"/>
                <a:sym typeface="Rockwell"/>
              </a:rPr>
              <a:t> </a:t>
            </a:r>
          </a:p>
        </p:txBody>
      </p:sp>
      <p:pic>
        <p:nvPicPr>
          <p:cNvPr id="139" name="小网膜.png" descr="小网膜"/>
          <p:cNvPicPr/>
          <p:nvPr/>
        </p:nvPicPr>
        <p:blipFill>
          <a:blip r:embed="rId3">
            <a:extLst/>
          </a:blip>
          <a:stretch>
            <a:fillRect/>
          </a:stretch>
        </p:blipFill>
        <p:spPr>
          <a:xfrm>
            <a:off x="7023382" y="1742439"/>
            <a:ext cx="5367723" cy="4947922"/>
          </a:xfrm>
          <a:prstGeom prst="rect">
            <a:avLst/>
          </a:prstGeom>
          <a:ln w="12700">
            <a:miter lim="400000"/>
          </a:ln>
        </p:spPr>
      </p:pic>
      <p:sp>
        <p:nvSpPr>
          <p:cNvPr id="140" name="Shape 140"/>
          <p:cNvSpPr/>
          <p:nvPr/>
        </p:nvSpPr>
        <p:spPr>
          <a:xfrm>
            <a:off x="714022" y="5087337"/>
            <a:ext cx="7055556" cy="40162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1" indent="457200" algn="l" defTabSz="914400">
              <a:defRPr sz="1800"/>
            </a:pPr>
            <a:r>
              <a:rPr sz="2800">
                <a:latin typeface="Rockwell"/>
                <a:ea typeface="Rockwell"/>
                <a:cs typeface="Rockwell"/>
                <a:sym typeface="Rockwell"/>
              </a:rPr>
              <a:t>- Extends from porta hepatis </a:t>
            </a:r>
            <a:endParaRPr sz="2800">
              <a:latin typeface="Rockwell"/>
              <a:ea typeface="Rockwell"/>
              <a:cs typeface="Rockwell"/>
              <a:sym typeface="Rockwell"/>
            </a:endParaRPr>
          </a:p>
          <a:p>
            <a:pPr lvl="1" indent="457200" algn="l" defTabSz="914400">
              <a:defRPr sz="1800"/>
            </a:pPr>
            <a:r>
              <a:rPr sz="2800">
                <a:latin typeface="Rockwell"/>
                <a:ea typeface="Rockwell"/>
                <a:cs typeface="Rockwell"/>
                <a:sym typeface="Rockwell"/>
              </a:rPr>
              <a:t>to superior part of </a:t>
            </a:r>
            <a:endParaRPr sz="2800">
              <a:latin typeface="Rockwell"/>
              <a:ea typeface="Rockwell"/>
              <a:cs typeface="Rockwell"/>
              <a:sym typeface="Rockwell"/>
            </a:endParaRPr>
          </a:p>
          <a:p>
            <a:pPr lvl="1" indent="457200" algn="l" defTabSz="914400">
              <a:defRPr sz="1800"/>
            </a:pPr>
            <a:r>
              <a:rPr sz="2800">
                <a:latin typeface="Rockwell"/>
                <a:ea typeface="Rockwell"/>
                <a:cs typeface="Rockwell"/>
                <a:sym typeface="Rockwell"/>
              </a:rPr>
              <a:t>duodenum,</a:t>
            </a:r>
            <a:endParaRPr sz="2800">
              <a:latin typeface="Rockwell"/>
              <a:ea typeface="Rockwell"/>
              <a:cs typeface="Rockwell"/>
              <a:sym typeface="Rockwell"/>
            </a:endParaRPr>
          </a:p>
          <a:p>
            <a:pPr lvl="1" indent="457200" algn="l" defTabSz="914400">
              <a:defRPr sz="1800"/>
            </a:pPr>
            <a:r>
              <a:rPr sz="2800">
                <a:latin typeface="Rockwell"/>
                <a:ea typeface="Rockwell"/>
                <a:cs typeface="Rockwell"/>
                <a:sym typeface="Rockwell"/>
              </a:rPr>
              <a:t>- at its free margine enclose 3 structures(3 key structures)</a:t>
            </a:r>
            <a:endParaRPr sz="2800">
              <a:latin typeface="Rockwell"/>
              <a:ea typeface="Rockwell"/>
              <a:cs typeface="Rockwell"/>
              <a:sym typeface="Rockwell"/>
            </a:endParaRPr>
          </a:p>
          <a:p>
            <a:pPr lvl="1" indent="457200" algn="l" defTabSz="914400">
              <a:defRPr sz="1800"/>
            </a:pPr>
            <a:r>
              <a:rPr b="1" sz="2800">
                <a:latin typeface="Rockwell"/>
                <a:ea typeface="Rockwell"/>
                <a:cs typeface="Rockwell"/>
                <a:sym typeface="Rockwell"/>
              </a:rPr>
              <a:t>common bile duct</a:t>
            </a:r>
            <a:r>
              <a:rPr sz="2800">
                <a:latin typeface="Wingdings"/>
                <a:ea typeface="Wingdings"/>
                <a:cs typeface="Wingdings"/>
                <a:sym typeface="Wingdings"/>
              </a:rPr>
              <a:t> </a:t>
            </a:r>
            <a:r>
              <a:rPr b="1" sz="2800">
                <a:latin typeface="Rockwell"/>
                <a:ea typeface="Rockwell"/>
                <a:cs typeface="Rockwell"/>
                <a:sym typeface="Rockwell"/>
              </a:rPr>
              <a:t>Ant.</a:t>
            </a:r>
            <a:endParaRPr b="1" sz="2800">
              <a:latin typeface="Rockwell"/>
              <a:ea typeface="Rockwell"/>
              <a:cs typeface="Rockwell"/>
              <a:sym typeface="Rockwell"/>
            </a:endParaRPr>
          </a:p>
          <a:p>
            <a:pPr lvl="1" indent="457200" algn="l" defTabSz="914400">
              <a:defRPr sz="1800"/>
            </a:pPr>
            <a:r>
              <a:rPr b="1" sz="2800">
                <a:latin typeface="Rockwell"/>
                <a:ea typeface="Rockwell"/>
                <a:cs typeface="Rockwell"/>
                <a:sym typeface="Rockwell"/>
              </a:rPr>
              <a:t>proper hepatic a</a:t>
            </a:r>
            <a:r>
              <a:rPr sz="2800">
                <a:latin typeface="Wingdings"/>
                <a:ea typeface="Wingdings"/>
                <a:cs typeface="Wingdings"/>
                <a:sym typeface="Wingdings"/>
              </a:rPr>
              <a:t></a:t>
            </a:r>
            <a:r>
              <a:rPr sz="2800">
                <a:latin typeface="Rockwell"/>
                <a:ea typeface="Rockwell"/>
                <a:cs typeface="Rockwell"/>
                <a:sym typeface="Rockwell"/>
              </a:rPr>
              <a:t> At the Lt. of the common bile duct</a:t>
            </a:r>
            <a:endParaRPr sz="2800">
              <a:latin typeface="Rockwell"/>
              <a:ea typeface="Rockwell"/>
              <a:cs typeface="Rockwell"/>
              <a:sym typeface="Rockwell"/>
            </a:endParaRPr>
          </a:p>
          <a:p>
            <a:pPr lvl="1" indent="457200" algn="l" defTabSz="914400">
              <a:defRPr sz="1800"/>
            </a:pPr>
            <a:r>
              <a:rPr b="1" sz="2800">
                <a:latin typeface="Rockwell"/>
                <a:ea typeface="Rockwell"/>
                <a:cs typeface="Rockwell"/>
                <a:sym typeface="Rockwell"/>
              </a:rPr>
              <a:t>hepatic portal v</a:t>
            </a:r>
            <a:r>
              <a:rPr sz="2800">
                <a:latin typeface="Wingdings"/>
                <a:ea typeface="Wingdings"/>
                <a:cs typeface="Wingdings"/>
                <a:sym typeface="Wingdings"/>
              </a:rPr>
              <a:t> </a:t>
            </a:r>
            <a:r>
              <a:rPr b="1" sz="2800">
                <a:latin typeface="Rockwell"/>
                <a:ea typeface="Rockwell"/>
                <a:cs typeface="Rockwell"/>
                <a:sym typeface="Rockwell"/>
              </a:rPr>
              <a:t>post.</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image.png"/>
          <p:cNvPicPr/>
          <p:nvPr/>
        </p:nvPicPr>
        <p:blipFill>
          <a:blip r:embed="rId2">
            <a:extLst/>
          </a:blip>
          <a:stretch>
            <a:fillRect/>
          </a:stretch>
        </p:blipFill>
        <p:spPr>
          <a:xfrm>
            <a:off x="641208" y="354470"/>
            <a:ext cx="12146846" cy="1657210"/>
          </a:xfrm>
          <a:prstGeom prst="rect">
            <a:avLst/>
          </a:prstGeom>
          <a:ln w="12700">
            <a:miter lim="400000"/>
          </a:ln>
        </p:spPr>
      </p:pic>
      <p:sp>
        <p:nvSpPr>
          <p:cNvPr id="143" name="Shape 143"/>
          <p:cNvSpPr/>
          <p:nvPr>
            <p:ph type="body" idx="4294967295"/>
          </p:nvPr>
        </p:nvSpPr>
        <p:spPr>
          <a:xfrm>
            <a:off x="650239" y="2275839"/>
            <a:ext cx="12354562" cy="6443699"/>
          </a:xfrm>
          <a:prstGeom prst="rect">
            <a:avLst/>
          </a:prstGeom>
        </p:spPr>
        <p:txBody>
          <a:bodyPr lIns="65023" tIns="65023" rIns="65023" bIns="65023" anchor="t"/>
          <a:lstStyle/>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Blood vessels</a:t>
            </a:r>
            <a:r>
              <a:rPr sz="4400">
                <a:latin typeface="Wingdings"/>
                <a:ea typeface="Wingdings"/>
                <a:cs typeface="Wingdings"/>
                <a:sym typeface="Wingdings"/>
              </a:rPr>
              <a:t> </a:t>
            </a:r>
            <a:r>
              <a:rPr sz="4400">
                <a:latin typeface="Rockwell"/>
                <a:ea typeface="Rockwell"/>
                <a:cs typeface="Rockwell"/>
                <a:sym typeface="Rockwell"/>
              </a:rPr>
              <a:t>Rt. &amp; Lt. gastric vessels</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Lymph nodes &amp; lymphatic vessels</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Fat</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Autonomic N.S</a:t>
            </a:r>
            <a:r>
              <a:rPr sz="4400">
                <a:latin typeface="Wingdings"/>
                <a:ea typeface="Wingdings"/>
                <a:cs typeface="Wingdings"/>
                <a:sym typeface="Wingdings"/>
              </a:rPr>
              <a:t> </a:t>
            </a:r>
            <a:r>
              <a:rPr sz="3800">
                <a:latin typeface="Rockwell"/>
                <a:ea typeface="Rockwell"/>
                <a:cs typeface="Rockwell"/>
                <a:sym typeface="Rockwell"/>
              </a:rPr>
              <a:t>sympathetic + parasympathetic (vagus nerve)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网膜.png" descr="网膜"/>
          <p:cNvPicPr/>
          <p:nvPr/>
        </p:nvPicPr>
        <p:blipFill>
          <a:blip r:embed="rId2">
            <a:extLst/>
          </a:blip>
          <a:stretch>
            <a:fillRect/>
          </a:stretch>
        </p:blipFill>
        <p:spPr>
          <a:xfrm>
            <a:off x="6742853" y="961256"/>
            <a:ext cx="6045474" cy="7831088"/>
          </a:xfrm>
          <a:prstGeom prst="rect">
            <a:avLst/>
          </a:prstGeom>
          <a:ln w="12700">
            <a:miter lim="400000"/>
          </a:ln>
        </p:spPr>
      </p:pic>
      <p:sp>
        <p:nvSpPr>
          <p:cNvPr id="146" name="Shape 146"/>
          <p:cNvSpPr/>
          <p:nvPr>
            <p:ph type="body" idx="4294967295"/>
          </p:nvPr>
        </p:nvSpPr>
        <p:spPr>
          <a:xfrm>
            <a:off x="650239" y="984390"/>
            <a:ext cx="6260819" cy="8058010"/>
          </a:xfrm>
          <a:prstGeom prst="rect">
            <a:avLst/>
          </a:prstGeom>
        </p:spPr>
        <p:txBody>
          <a:bodyPr lIns="65023" tIns="65023" rIns="65023" bIns="65023" anchor="t"/>
          <a:lstStyle/>
          <a:p>
            <a:pPr lvl="0" marL="533400" indent="-533400" defTabSz="914400">
              <a:lnSpc>
                <a:spcPct val="90000"/>
              </a:lnSpc>
              <a:spcBef>
                <a:spcPts val="0"/>
              </a:spcBef>
              <a:buClr>
                <a:srgbClr val="72A376"/>
              </a:buClr>
              <a:buSzTx/>
              <a:buFont typeface="Wingdings 2"/>
              <a:buNone/>
              <a:defRPr sz="1800"/>
            </a:pPr>
            <a:r>
              <a:rPr b="1" sz="3600" u="sng">
                <a:latin typeface="Rockwell"/>
                <a:ea typeface="Rockwell"/>
                <a:cs typeface="Rockwell"/>
                <a:sym typeface="Rockwell"/>
              </a:rPr>
              <a:t>Greater omentum</a:t>
            </a:r>
            <a:r>
              <a:rPr b="1" sz="3000" u="sng">
                <a:latin typeface="Rockwell"/>
                <a:ea typeface="Rockwell"/>
                <a:cs typeface="Rockwell"/>
                <a:sym typeface="Rockwell"/>
              </a:rPr>
              <a:t>  </a:t>
            </a:r>
            <a:endParaRPr b="1" sz="3000" u="sng">
              <a:latin typeface="Rockwell"/>
              <a:ea typeface="Rockwell"/>
              <a:cs typeface="Rockwell"/>
              <a:sym typeface="Rockwell"/>
            </a:endParaRPr>
          </a:p>
          <a:p>
            <a:pPr lvl="0" marL="533400" indent="-533400" defTabSz="914400">
              <a:lnSpc>
                <a:spcPct val="90000"/>
              </a:lnSpc>
              <a:spcBef>
                <a:spcPts val="0"/>
              </a:spcBef>
              <a:buClr>
                <a:srgbClr val="72A376"/>
              </a:buClr>
              <a:buSzPct val="70000"/>
              <a:buChar char="-"/>
              <a:defRPr sz="1800"/>
            </a:pPr>
            <a:r>
              <a:rPr sz="2800">
                <a:latin typeface="Rockwell"/>
                <a:ea typeface="Rockwell"/>
                <a:cs typeface="Rockwell"/>
                <a:sym typeface="Rockwell"/>
              </a:rPr>
              <a:t>It is the largest peritoneal fold.</a:t>
            </a:r>
            <a:endParaRPr sz="2800">
              <a:latin typeface="Rockwell"/>
              <a:ea typeface="Rockwell"/>
              <a:cs typeface="Rockwell"/>
              <a:sym typeface="Rockwell"/>
            </a:endParaRPr>
          </a:p>
          <a:p>
            <a:pPr lvl="0" marL="533400" indent="-533400" defTabSz="914400">
              <a:lnSpc>
                <a:spcPct val="90000"/>
              </a:lnSpc>
              <a:spcBef>
                <a:spcPts val="0"/>
              </a:spcBef>
              <a:buClr>
                <a:srgbClr val="72A376"/>
              </a:buClr>
              <a:buSzPct val="70000"/>
              <a:buChar char="-"/>
              <a:defRPr sz="1800"/>
            </a:pPr>
            <a:r>
              <a:rPr sz="2800">
                <a:latin typeface="Rockwell"/>
                <a:ea typeface="Rockwell"/>
                <a:cs typeface="Rockwell"/>
                <a:sym typeface="Rockwell"/>
              </a:rPr>
              <a:t> It consists of a double sheet, folded on itself so that it is made up of four layers.</a:t>
            </a:r>
            <a:endParaRPr sz="2800">
              <a:latin typeface="Rockwell"/>
              <a:ea typeface="Rockwell"/>
              <a:cs typeface="Rockwell"/>
              <a:sym typeface="Rockwell"/>
            </a:endParaRPr>
          </a:p>
          <a:p>
            <a:pPr lvl="0" marL="533400" indent="-533400" defTabSz="914400">
              <a:lnSpc>
                <a:spcPct val="90000"/>
              </a:lnSpc>
              <a:spcBef>
                <a:spcPts val="0"/>
              </a:spcBef>
              <a:buClr>
                <a:srgbClr val="72A376"/>
              </a:buClr>
              <a:buSzPct val="70000"/>
              <a:buChar char="-"/>
              <a:defRPr sz="1800"/>
            </a:pPr>
            <a:r>
              <a:rPr sz="2800">
                <a:latin typeface="Rockwell"/>
                <a:ea typeface="Rockwell"/>
                <a:cs typeface="Rockwell"/>
                <a:sym typeface="Rockwell"/>
              </a:rPr>
              <a:t>The anterior two layers descend from the greater curvature of stomach and superior part of duodenum and hangs down like an apron in front of coils of small intestine</a:t>
            </a:r>
            <a:endParaRPr sz="2800">
              <a:latin typeface="Rockwell"/>
              <a:ea typeface="Rockwell"/>
              <a:cs typeface="Rockwell"/>
              <a:sym typeface="Rockwell"/>
            </a:endParaRPr>
          </a:p>
          <a:p>
            <a:pPr lvl="0" marL="533400" indent="-533400" defTabSz="914400">
              <a:lnSpc>
                <a:spcPct val="90000"/>
              </a:lnSpc>
              <a:spcBef>
                <a:spcPts val="0"/>
              </a:spcBef>
              <a:buClr>
                <a:srgbClr val="72A376"/>
              </a:buClr>
              <a:buSzPct val="70000"/>
              <a:buChar char="-"/>
              <a:defRPr sz="1800"/>
            </a:pPr>
            <a:r>
              <a:rPr sz="2800">
                <a:latin typeface="Rockwell"/>
                <a:ea typeface="Rockwell"/>
                <a:cs typeface="Rockwell"/>
                <a:sym typeface="Rockwell"/>
              </a:rPr>
              <a:t>then turn up on the back of itself, and ascend to the transverse</a:t>
            </a:r>
            <a:endParaRPr sz="2800">
              <a:latin typeface="Rockwell"/>
              <a:ea typeface="Rockwell"/>
              <a:cs typeface="Rockwell"/>
              <a:sym typeface="Rockwell"/>
            </a:endParaRPr>
          </a:p>
          <a:p>
            <a:pPr lvl="0" marL="533400" indent="-533400" defTabSz="914400">
              <a:lnSpc>
                <a:spcPct val="90000"/>
              </a:lnSpc>
              <a:spcBef>
                <a:spcPts val="0"/>
              </a:spcBef>
              <a:buClr>
                <a:srgbClr val="72A376"/>
              </a:buClr>
              <a:buSzTx/>
              <a:buFont typeface="Wingdings 2"/>
              <a:buNone/>
              <a:defRPr sz="1800"/>
            </a:pPr>
            <a:r>
              <a:rPr sz="2800">
                <a:latin typeface="Rockwell"/>
                <a:ea typeface="Rockwell"/>
                <a:cs typeface="Rockwell"/>
                <a:sym typeface="Rockwell"/>
              </a:rPr>
              <a:t> colon .</a:t>
            </a:r>
            <a:endParaRPr sz="2800">
              <a:latin typeface="Rockwell"/>
              <a:ea typeface="Rockwell"/>
              <a:cs typeface="Rockwell"/>
              <a:sym typeface="Rockwell"/>
            </a:endParaRPr>
          </a:p>
          <a:p>
            <a:pPr lvl="0" marL="533400" indent="-533400" defTabSz="914400">
              <a:lnSpc>
                <a:spcPct val="90000"/>
              </a:lnSpc>
              <a:spcBef>
                <a:spcPts val="0"/>
              </a:spcBef>
              <a:buClr>
                <a:srgbClr val="72A376"/>
              </a:buClr>
              <a:buSzTx/>
              <a:buFont typeface="Wingdings 2"/>
              <a:buNone/>
              <a:defRPr sz="1800"/>
            </a:pPr>
            <a:r>
              <a:rPr sz="2800">
                <a:latin typeface="Rockwell"/>
                <a:ea typeface="Rockwell"/>
                <a:cs typeface="Rockwell"/>
                <a:sym typeface="Rockwell"/>
              </a:rPr>
              <a:t>- the two layers are separated to cover the anterior and posterior surfaces of transverse colon. Then they form the transverse mesocolon</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4294967295"/>
          </p:nvPr>
        </p:nvSpPr>
        <p:spPr>
          <a:xfrm>
            <a:off x="650239" y="2341315"/>
            <a:ext cx="11704322" cy="6436925"/>
          </a:xfrm>
          <a:prstGeom prst="rect">
            <a:avLst/>
          </a:prstGeom>
        </p:spPr>
        <p:txBody>
          <a:bodyPr lIns="65023" tIns="65023" rIns="65023" bIns="65023" anchor="t"/>
          <a:lstStyle/>
          <a:p>
            <a:pPr lvl="0" marL="346868" indent="-346868" defTabSz="914400">
              <a:spcBef>
                <a:spcPts val="0"/>
              </a:spcBef>
              <a:buClr>
                <a:srgbClr val="72A376"/>
              </a:buClr>
              <a:buSzPct val="70000"/>
              <a:buFont typeface="Wingdings 2"/>
              <a:buChar char="⦿"/>
              <a:defRPr sz="1800"/>
            </a:pPr>
            <a:r>
              <a:rPr sz="3800">
                <a:latin typeface="Rockwell"/>
                <a:ea typeface="Rockwell"/>
                <a:cs typeface="Rockwell"/>
                <a:sym typeface="Rockwell"/>
              </a:rPr>
              <a:t>The upper part of the greater omentum which extends between the stomach and the transverse colon is termed the </a:t>
            </a:r>
            <a:r>
              <a:rPr b="1" sz="3800">
                <a:latin typeface="Rockwell"/>
                <a:ea typeface="Rockwell"/>
                <a:cs typeface="Rockwell"/>
                <a:sym typeface="Rockwell"/>
              </a:rPr>
              <a:t>gastrocolic ligament</a:t>
            </a:r>
            <a:r>
              <a:rPr sz="3800">
                <a:latin typeface="Rockwell"/>
                <a:ea typeface="Rockwell"/>
                <a:cs typeface="Rockwell"/>
                <a:sym typeface="Rockwell"/>
              </a:rPr>
              <a:t>.</a:t>
            </a:r>
            <a:endParaRPr sz="3800">
              <a:latin typeface="Rockwell"/>
              <a:ea typeface="Rockwell"/>
              <a:cs typeface="Rockwell"/>
              <a:sym typeface="Rockwell"/>
            </a:endParaRPr>
          </a:p>
          <a:p>
            <a:pPr lvl="0" marL="346868" indent="-346868" defTabSz="914400">
              <a:spcBef>
                <a:spcPts val="0"/>
              </a:spcBef>
              <a:buClr>
                <a:srgbClr val="72A376"/>
              </a:buClr>
              <a:buSzPct val="70000"/>
              <a:buFont typeface="Wingdings 2"/>
              <a:buChar char="⦿"/>
              <a:defRPr sz="1800"/>
            </a:pPr>
            <a:r>
              <a:rPr sz="3800">
                <a:latin typeface="Rockwell"/>
                <a:ea typeface="Rockwell"/>
                <a:cs typeface="Rockwell"/>
                <a:sym typeface="Rockwell"/>
              </a:rPr>
              <a:t>In adult, the four layers of greater omentum are frequently adhered together, and are found wrapped about the organs in the upper part of the abdomen</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png"/>
          <p:cNvPicPr/>
          <p:nvPr/>
        </p:nvPicPr>
        <p:blipFill>
          <a:blip r:embed="rId2">
            <a:extLst/>
          </a:blip>
          <a:stretch>
            <a:fillRect/>
          </a:stretch>
        </p:blipFill>
        <p:spPr>
          <a:xfrm>
            <a:off x="641208" y="390595"/>
            <a:ext cx="12345531" cy="1959752"/>
          </a:xfrm>
          <a:prstGeom prst="rect">
            <a:avLst/>
          </a:prstGeom>
          <a:ln w="12700">
            <a:miter lim="400000"/>
          </a:ln>
        </p:spPr>
      </p:pic>
      <p:sp>
        <p:nvSpPr>
          <p:cNvPr id="151" name="Shape 151"/>
          <p:cNvSpPr/>
          <p:nvPr>
            <p:ph type="body" idx="4294967295"/>
          </p:nvPr>
        </p:nvSpPr>
        <p:spPr>
          <a:xfrm>
            <a:off x="507999" y="2946400"/>
            <a:ext cx="11704322" cy="5834098"/>
          </a:xfrm>
          <a:prstGeom prst="rect">
            <a:avLst/>
          </a:prstGeom>
        </p:spPr>
        <p:txBody>
          <a:bodyPr lIns="65023" tIns="65023" rIns="65023" bIns="65023" anchor="t"/>
          <a:lstStyle/>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Gastroepiploic vessels</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Lymph nodes &amp; lymphatic vessels</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Fat</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Autonomic N.S</a:t>
            </a:r>
            <a:r>
              <a:rPr sz="4400">
                <a:latin typeface="Wingdings"/>
                <a:ea typeface="Wingdings"/>
                <a:cs typeface="Wingdings"/>
                <a:sym typeface="Wingdings"/>
              </a:rPr>
              <a:t> </a:t>
            </a:r>
            <a:r>
              <a:rPr sz="3800">
                <a:latin typeface="Rockwell"/>
                <a:ea typeface="Rockwell"/>
                <a:cs typeface="Rockwell"/>
                <a:sym typeface="Rockwell"/>
              </a:rPr>
              <a:t>sympathetic + parasympathetic (vagus nerve)</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image.png"/>
          <p:cNvPicPr/>
          <p:nvPr/>
        </p:nvPicPr>
        <p:blipFill>
          <a:blip r:embed="rId2">
            <a:extLst/>
          </a:blip>
          <a:stretch>
            <a:fillRect/>
          </a:stretch>
        </p:blipFill>
        <p:spPr>
          <a:xfrm>
            <a:off x="641208" y="354470"/>
            <a:ext cx="12119753" cy="1657210"/>
          </a:xfrm>
          <a:prstGeom prst="rect">
            <a:avLst/>
          </a:prstGeom>
          <a:ln w="12700">
            <a:miter lim="400000"/>
          </a:ln>
        </p:spPr>
      </p:pic>
      <p:sp>
        <p:nvSpPr>
          <p:cNvPr id="154" name="Shape 154"/>
          <p:cNvSpPr/>
          <p:nvPr>
            <p:ph type="body" idx="4294967295"/>
          </p:nvPr>
        </p:nvSpPr>
        <p:spPr>
          <a:xfrm>
            <a:off x="650239" y="2341315"/>
            <a:ext cx="11704322" cy="6436925"/>
          </a:xfrm>
          <a:prstGeom prst="rect">
            <a:avLst/>
          </a:prstGeom>
        </p:spPr>
        <p:txBody>
          <a:bodyPr lIns="65023" tIns="65023" rIns="65023" bIns="65023" anchor="t"/>
          <a:lstStyle/>
          <a:p>
            <a:pPr lvl="0" marL="292100" indent="-292100" defTabSz="914400">
              <a:lnSpc>
                <a:spcPct val="80000"/>
              </a:lnSpc>
              <a:spcBef>
                <a:spcPts val="0"/>
              </a:spcBef>
              <a:buClr>
                <a:srgbClr val="72A376"/>
              </a:buClr>
              <a:buSzTx/>
              <a:buFont typeface="Wingdings 2"/>
              <a:buNone/>
              <a:defRPr sz="1800"/>
            </a:pPr>
            <a:r>
              <a:rPr i="1" sz="3400">
                <a:latin typeface="Rockwell"/>
                <a:ea typeface="Rockwell"/>
                <a:cs typeface="Rockwell"/>
                <a:sym typeface="Rockwell"/>
              </a:rPr>
              <a:t>    </a:t>
            </a:r>
            <a:endParaRPr sz="3400">
              <a:latin typeface="Rockwell"/>
              <a:ea typeface="Rockwell"/>
              <a:cs typeface="Rockwell"/>
              <a:sym typeface="Rockwell"/>
            </a:endParaRPr>
          </a:p>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① </a:t>
            </a:r>
            <a:r>
              <a:rPr i="1" sz="3400">
                <a:latin typeface="Rockwell"/>
                <a:ea typeface="Rockwell"/>
                <a:cs typeface="Rockwell"/>
                <a:sym typeface="Rockwell"/>
              </a:rPr>
              <a:t>protective function</a:t>
            </a:r>
            <a:r>
              <a:rPr sz="3400">
                <a:latin typeface="Rockwell"/>
                <a:ea typeface="Rockwell"/>
                <a:cs typeface="Rockwell"/>
                <a:sym typeface="Rockwell"/>
              </a:rPr>
              <a:t>: The greater omentum contains numerous fixed macrophages, which performs an important protective function.</a:t>
            </a:r>
            <a:endParaRPr sz="3400">
              <a:latin typeface="Rockwell"/>
              <a:ea typeface="Rockwell"/>
              <a:cs typeface="Rockwell"/>
              <a:sym typeface="Rockwell"/>
            </a:endParaRPr>
          </a:p>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②</a:t>
            </a:r>
            <a:r>
              <a:rPr i="1" sz="3400">
                <a:latin typeface="Rockwell"/>
                <a:ea typeface="Rockwell"/>
                <a:cs typeface="Rockwell"/>
                <a:sym typeface="Rockwell"/>
              </a:rPr>
              <a:t> storehouse for fat</a:t>
            </a:r>
            <a:r>
              <a:rPr sz="3400">
                <a:latin typeface="Rockwell"/>
                <a:ea typeface="Rockwell"/>
                <a:cs typeface="Rockwell"/>
                <a:sym typeface="Rockwell"/>
              </a:rPr>
              <a:t>: The greater omentum is usually thin, and presents a cribriform apperarance, but always contains some adipose tissue, which in fatty people is present in considerable quantity.</a:t>
            </a:r>
            <a:endParaRPr sz="3400">
              <a:latin typeface="Rockwell"/>
              <a:ea typeface="Rockwell"/>
              <a:cs typeface="Rockwell"/>
              <a:sym typeface="Rockwell"/>
            </a:endParaRPr>
          </a:p>
          <a:p>
            <a:pPr lvl="0" marL="310356" indent="-310356" defTabSz="914400">
              <a:lnSpc>
                <a:spcPct val="80000"/>
              </a:lnSpc>
              <a:spcBef>
                <a:spcPts val="0"/>
              </a:spcBef>
              <a:buClr>
                <a:srgbClr val="72A376"/>
              </a:buClr>
              <a:buSzPct val="70000"/>
              <a:buFont typeface="Wingdings 2"/>
              <a:buChar char="⦿"/>
              <a:defRPr sz="1800"/>
            </a:pPr>
            <a:r>
              <a:rPr sz="3400">
                <a:latin typeface="Rockwell"/>
                <a:ea typeface="Rockwell"/>
                <a:cs typeface="Rockwell"/>
                <a:sym typeface="Rockwell"/>
              </a:rPr>
              <a:t>③ </a:t>
            </a:r>
            <a:r>
              <a:rPr i="1" sz="3400">
                <a:latin typeface="Rockwell"/>
                <a:ea typeface="Rockwell"/>
                <a:cs typeface="Rockwell"/>
                <a:sym typeface="Rockwell"/>
              </a:rPr>
              <a:t>migration and limation</a:t>
            </a:r>
            <a:r>
              <a:rPr sz="3400">
                <a:latin typeface="Rockwell"/>
                <a:ea typeface="Rockwell"/>
                <a:cs typeface="Rockwell"/>
                <a:sym typeface="Rockwell"/>
              </a:rPr>
              <a:t>: The greater omentum may limit spread of infection in the peritoneal cavity. Because it will migrate to the site of any inflammation in the peritoneal cavity and wrap itself around such a site, the greater omentum is commonly referred to as the “policeman” of the peritoneal cavity.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image.png"/>
          <p:cNvPicPr/>
          <p:nvPr/>
        </p:nvPicPr>
        <p:blipFill>
          <a:blip r:embed="rId2">
            <a:extLst/>
          </a:blip>
          <a:stretch>
            <a:fillRect/>
          </a:stretch>
        </p:blipFill>
        <p:spPr>
          <a:xfrm>
            <a:off x="-3981592" y="45155"/>
            <a:ext cx="12076855" cy="1221459"/>
          </a:xfrm>
          <a:prstGeom prst="rect">
            <a:avLst/>
          </a:prstGeom>
          <a:ln w="12700">
            <a:miter lim="400000"/>
          </a:ln>
        </p:spPr>
      </p:pic>
      <p:pic>
        <p:nvPicPr>
          <p:cNvPr id="52" name="Gray1035.png" descr="http://upload.wikimedia.org/wikipedia/commons/8/8d/Gray1035.png"/>
          <p:cNvPicPr/>
          <p:nvPr/>
        </p:nvPicPr>
        <p:blipFill>
          <a:blip r:embed="rId3">
            <a:extLst/>
          </a:blip>
          <a:stretch>
            <a:fillRect/>
          </a:stretch>
        </p:blipFill>
        <p:spPr>
          <a:xfrm>
            <a:off x="5316251" y="1106310"/>
            <a:ext cx="7383749" cy="8511824"/>
          </a:xfrm>
          <a:prstGeom prst="rect">
            <a:avLst/>
          </a:prstGeom>
          <a:ln w="12700">
            <a:miter lim="400000"/>
          </a:ln>
        </p:spPr>
      </p:pic>
      <p:sp>
        <p:nvSpPr>
          <p:cNvPr id="53" name="Shape 53"/>
          <p:cNvSpPr/>
          <p:nvPr>
            <p:ph type="body" idx="4294967295"/>
          </p:nvPr>
        </p:nvSpPr>
        <p:spPr>
          <a:xfrm>
            <a:off x="507999" y="2275839"/>
            <a:ext cx="4572001" cy="6443699"/>
          </a:xfrm>
          <a:prstGeom prst="rect">
            <a:avLst/>
          </a:prstGeom>
        </p:spPr>
        <p:txBody>
          <a:bodyPr lIns="65023" tIns="65023" rIns="65023" bIns="65023" anchor="t"/>
          <a:lstStyle/>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Peritoneum cavity divided into</a:t>
            </a:r>
            <a:endParaRPr sz="34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400">
                <a:latin typeface="Rockwell"/>
                <a:ea typeface="Rockwell"/>
                <a:cs typeface="Rockwell"/>
                <a:sym typeface="Rockwell"/>
              </a:rPr>
              <a:t>Greater sac</a:t>
            </a:r>
            <a:endParaRPr sz="34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400">
                <a:latin typeface="Rockwell"/>
                <a:ea typeface="Rockwell"/>
                <a:cs typeface="Rockwell"/>
                <a:sym typeface="Rockwell"/>
              </a:rPr>
              <a:t>Lesser sac</a:t>
            </a:r>
            <a:endParaRPr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Communication between them by the epiploic foramen </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腹腔矢切.png" descr="腹腔矢切"/>
          <p:cNvPicPr/>
          <p:nvPr/>
        </p:nvPicPr>
        <p:blipFill>
          <a:blip r:embed="rId2">
            <a:extLst/>
          </a:blip>
          <a:stretch>
            <a:fillRect/>
          </a:stretch>
        </p:blipFill>
        <p:spPr>
          <a:xfrm>
            <a:off x="4348479" y="382411"/>
            <a:ext cx="4307842" cy="8324427"/>
          </a:xfrm>
          <a:prstGeom prst="rect">
            <a:avLst/>
          </a:prstGeom>
          <a:ln w="12700">
            <a:miter lim="400000"/>
          </a:ln>
        </p:spPr>
      </p:pic>
      <p:grpSp>
        <p:nvGrpSpPr>
          <p:cNvPr id="159" name="Group 159"/>
          <p:cNvGrpSpPr/>
          <p:nvPr/>
        </p:nvGrpSpPr>
        <p:grpSpPr>
          <a:xfrm>
            <a:off x="6010204" y="1720426"/>
            <a:ext cx="4259314" cy="614117"/>
            <a:chOff x="0" y="0"/>
            <a:chExt cx="4259313" cy="614115"/>
          </a:xfrm>
        </p:grpSpPr>
        <p:sp>
          <p:nvSpPr>
            <p:cNvPr id="157" name="Shape 157"/>
            <p:cNvSpPr/>
            <p:nvPr/>
          </p:nvSpPr>
          <p:spPr>
            <a:xfrm flipV="1">
              <a:off x="0" y="307057"/>
              <a:ext cx="1946205" cy="307059"/>
            </a:xfrm>
            <a:prstGeom prst="line">
              <a:avLst/>
            </a:prstGeom>
            <a:noFill/>
            <a:ln w="50800" cap="flat">
              <a:solidFill>
                <a:srgbClr val="FF0000"/>
              </a:solidFill>
              <a:prstDash val="solid"/>
              <a:round/>
            </a:ln>
            <a:effectLst/>
          </p:spPr>
          <p:txBody>
            <a:bodyPr wrap="square" lIns="65023" tIns="65023" rIns="65023" bIns="65023" numCol="1" anchor="t">
              <a:noAutofit/>
            </a:bodyPr>
            <a:lstStyle/>
            <a:p>
              <a:pPr lvl="0" algn="l" defTabSz="457200">
                <a:defRPr sz="1600">
                  <a:latin typeface="Helvetica"/>
                  <a:ea typeface="Helvetica"/>
                  <a:cs typeface="Helvetica"/>
                  <a:sym typeface="Helvetica"/>
                </a:defRPr>
              </a:pPr>
            </a:p>
          </p:txBody>
        </p:sp>
        <p:sp>
          <p:nvSpPr>
            <p:cNvPr id="158" name="Shape 158"/>
            <p:cNvSpPr/>
            <p:nvPr/>
          </p:nvSpPr>
          <p:spPr>
            <a:xfrm>
              <a:off x="1946204" y="0"/>
              <a:ext cx="2313110" cy="498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algn="l" defTabSz="914400">
                <a:defRPr b="1" sz="2400">
                  <a:latin typeface="Rockwell"/>
                  <a:ea typeface="Rockwell"/>
                  <a:cs typeface="Rockwell"/>
                  <a:sym typeface="Rockwell"/>
                </a:defRPr>
              </a:lvl1pPr>
            </a:lstStyle>
            <a:p>
              <a:pPr lvl="0">
                <a:defRPr b="0" sz="1800"/>
              </a:pPr>
              <a:r>
                <a:rPr b="1" sz="2400"/>
                <a:t>Lessor omentum</a:t>
              </a:r>
            </a:p>
          </p:txBody>
        </p:sp>
      </p:grpSp>
      <p:grpSp>
        <p:nvGrpSpPr>
          <p:cNvPr id="162" name="Group 162"/>
          <p:cNvGrpSpPr/>
          <p:nvPr/>
        </p:nvGrpSpPr>
        <p:grpSpPr>
          <a:xfrm>
            <a:off x="941493" y="5217724"/>
            <a:ext cx="3890152" cy="498349"/>
            <a:chOff x="0" y="0"/>
            <a:chExt cx="3890151" cy="498347"/>
          </a:xfrm>
        </p:grpSpPr>
        <p:sp>
          <p:nvSpPr>
            <p:cNvPr id="160" name="Shape 160"/>
            <p:cNvSpPr/>
            <p:nvPr/>
          </p:nvSpPr>
          <p:spPr>
            <a:xfrm flipH="1" flipV="1">
              <a:off x="2968977" y="307057"/>
              <a:ext cx="921175" cy="1"/>
            </a:xfrm>
            <a:prstGeom prst="line">
              <a:avLst/>
            </a:prstGeom>
            <a:noFill/>
            <a:ln w="50800" cap="flat">
              <a:solidFill>
                <a:srgbClr val="FF0000"/>
              </a:solidFill>
              <a:prstDash val="solid"/>
              <a:round/>
            </a:ln>
            <a:effectLst/>
          </p:spPr>
          <p:txBody>
            <a:bodyPr wrap="square" lIns="65023" tIns="65023" rIns="65023" bIns="65023" numCol="1" anchor="t">
              <a:noAutofit/>
            </a:bodyPr>
            <a:lstStyle/>
            <a:p>
              <a:pPr lvl="0" algn="l" defTabSz="457200">
                <a:defRPr sz="1600">
                  <a:latin typeface="Helvetica"/>
                  <a:ea typeface="Helvetica"/>
                  <a:cs typeface="Helvetica"/>
                  <a:sym typeface="Helvetica"/>
                </a:defRPr>
              </a:pPr>
            </a:p>
          </p:txBody>
        </p:sp>
        <p:sp>
          <p:nvSpPr>
            <p:cNvPr id="161" name="Shape 161"/>
            <p:cNvSpPr/>
            <p:nvPr/>
          </p:nvSpPr>
          <p:spPr>
            <a:xfrm>
              <a:off x="0" y="0"/>
              <a:ext cx="2476373" cy="498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algn="l" defTabSz="914400">
                <a:defRPr b="1" sz="2400">
                  <a:latin typeface="Rockwell"/>
                  <a:ea typeface="Rockwell"/>
                  <a:cs typeface="Rockwell"/>
                  <a:sym typeface="Rockwell"/>
                </a:defRPr>
              </a:lvl1pPr>
            </a:lstStyle>
            <a:p>
              <a:pPr lvl="0">
                <a:defRPr b="0" sz="1800"/>
              </a:pPr>
              <a:r>
                <a:rPr b="1" sz="2400"/>
                <a:t>Greater omentum</a:t>
              </a:r>
            </a:p>
          </p:txBody>
        </p:sp>
      </p:gr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image.png"/>
          <p:cNvPicPr/>
          <p:nvPr/>
        </p:nvPicPr>
        <p:blipFill>
          <a:blip r:embed="rId2">
            <a:extLst/>
          </a:blip>
          <a:stretch>
            <a:fillRect/>
          </a:stretch>
        </p:blipFill>
        <p:spPr>
          <a:xfrm>
            <a:off x="641208" y="250613"/>
            <a:ext cx="11722383" cy="1083734"/>
          </a:xfrm>
          <a:prstGeom prst="rect">
            <a:avLst/>
          </a:prstGeom>
          <a:ln w="12700">
            <a:miter lim="400000"/>
          </a:ln>
        </p:spPr>
      </p:pic>
      <p:pic>
        <p:nvPicPr>
          <p:cNvPr id="165" name="腹腔矢切.png" descr="腹腔矢切"/>
          <p:cNvPicPr/>
          <p:nvPr/>
        </p:nvPicPr>
        <p:blipFill>
          <a:blip r:embed="rId3">
            <a:extLst/>
          </a:blip>
          <a:stretch>
            <a:fillRect/>
          </a:stretch>
        </p:blipFill>
        <p:spPr>
          <a:xfrm>
            <a:off x="6927150" y="1388533"/>
            <a:ext cx="5233242" cy="8246935"/>
          </a:xfrm>
          <a:prstGeom prst="rect">
            <a:avLst/>
          </a:prstGeom>
          <a:ln w="12700">
            <a:miter lim="400000"/>
          </a:ln>
        </p:spPr>
      </p:pic>
      <p:sp>
        <p:nvSpPr>
          <p:cNvPr id="166" name="Shape 166"/>
          <p:cNvSpPr/>
          <p:nvPr>
            <p:ph type="body" idx="4294967295"/>
          </p:nvPr>
        </p:nvSpPr>
        <p:spPr>
          <a:xfrm>
            <a:off x="975359" y="3048000"/>
            <a:ext cx="6177282" cy="6118579"/>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sz="3600">
                <a:latin typeface="方正姚体"/>
                <a:ea typeface="方正姚体"/>
                <a:cs typeface="方正姚体"/>
                <a:sym typeface="方正姚体"/>
              </a:rPr>
              <a:t>－</a:t>
            </a:r>
            <a:r>
              <a:rPr sz="3600">
                <a:latin typeface="Rockwell"/>
                <a:ea typeface="Rockwell"/>
                <a:cs typeface="Rockwell"/>
                <a:sym typeface="Rockwell"/>
              </a:rPr>
              <a:t>Two-layered fold of peritoneum that attach the intestines to the posterior abdominal wall</a:t>
            </a: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600">
                <a:latin typeface="Rockwell"/>
                <a:ea typeface="Rockwell"/>
                <a:cs typeface="Rockwell"/>
                <a:sym typeface="Rockwell"/>
              </a:rPr>
              <a:t> </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176-0腹后壁腹膜.jpg" descr="176-0腹后壁腹膜"/>
          <p:cNvPicPr/>
          <p:nvPr/>
        </p:nvPicPr>
        <p:blipFill>
          <a:blip r:embed="rId2">
            <a:extLst/>
          </a:blip>
          <a:stretch>
            <a:fillRect/>
          </a:stretch>
        </p:blipFill>
        <p:spPr>
          <a:xfrm>
            <a:off x="6502400" y="1015999"/>
            <a:ext cx="6000249" cy="8363678"/>
          </a:xfrm>
          <a:prstGeom prst="rect">
            <a:avLst/>
          </a:prstGeom>
          <a:ln w="12700">
            <a:miter lim="400000"/>
          </a:ln>
        </p:spPr>
      </p:pic>
      <p:sp>
        <p:nvSpPr>
          <p:cNvPr id="169" name="Shape 169"/>
          <p:cNvSpPr/>
          <p:nvPr>
            <p:ph type="body" idx="4294967295"/>
          </p:nvPr>
        </p:nvSpPr>
        <p:spPr>
          <a:xfrm>
            <a:off x="650239" y="677333"/>
            <a:ext cx="5339646" cy="8035432"/>
          </a:xfrm>
          <a:prstGeom prst="rect">
            <a:avLst/>
          </a:prstGeom>
        </p:spPr>
        <p:txBody>
          <a:bodyPr lIns="65023" tIns="65023" rIns="65023" bIns="65023" anchor="t"/>
          <a:lstStyle/>
          <a:p>
            <a:pPr lvl="0" marL="292100" indent="-292100" defTabSz="914400">
              <a:lnSpc>
                <a:spcPct val="90000"/>
              </a:lnSpc>
              <a:spcBef>
                <a:spcPts val="0"/>
              </a:spcBef>
              <a:buClr>
                <a:srgbClr val="72A376"/>
              </a:buClr>
              <a:buSzTx/>
              <a:buFont typeface="Wingdings 2"/>
              <a:buNone/>
              <a:defRPr sz="1800"/>
            </a:pPr>
            <a:r>
              <a:rPr b="1" sz="3400">
                <a:latin typeface="Rockwell"/>
                <a:ea typeface="Rockwell"/>
                <a:cs typeface="Rockwell"/>
                <a:sym typeface="Rockwell"/>
              </a:rPr>
              <a:t>1- Mesentery of small intestine </a:t>
            </a:r>
            <a:r>
              <a:rPr b="1" sz="3400">
                <a:latin typeface="Rockwell"/>
                <a:ea typeface="Rockwell"/>
                <a:cs typeface="Rockwell"/>
                <a:sym typeface="Rockwell"/>
              </a:rPr>
              <a:t>         </a:t>
            </a:r>
            <a:endParaRPr b="1" sz="34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r>
              <a:rPr b="1" sz="3400">
                <a:latin typeface="Rockwell"/>
                <a:ea typeface="Rockwell"/>
                <a:cs typeface="Rockwell"/>
                <a:sym typeface="Rockwell"/>
              </a:rPr>
              <a:t>  </a:t>
            </a:r>
            <a:r>
              <a:rPr sz="3600">
                <a:latin typeface="Rockwell"/>
                <a:ea typeface="Rockwell"/>
                <a:cs typeface="Rockwell"/>
                <a:sym typeface="Rockwell"/>
              </a:rPr>
              <a:t>-</a:t>
            </a:r>
            <a:r>
              <a:rPr sz="3400">
                <a:latin typeface="Rockwell"/>
                <a:ea typeface="Rockwell"/>
                <a:cs typeface="Rockwell"/>
                <a:sym typeface="Rockwell"/>
              </a:rPr>
              <a:t>suspends the small intestine from the posterior abdominal wall</a:t>
            </a:r>
            <a:endParaRPr sz="34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r>
              <a:rPr sz="3400">
                <a:latin typeface="Rockwell"/>
                <a:ea typeface="Rockwell"/>
                <a:cs typeface="Rockwell"/>
                <a:sym typeface="Rockwell"/>
              </a:rPr>
              <a:t>     -Broad and a fan-shaped</a:t>
            </a:r>
            <a:endParaRPr sz="34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r>
              <a:rPr sz="2800">
                <a:latin typeface="Rockwell"/>
                <a:ea typeface="Rockwell"/>
                <a:cs typeface="Rockwell"/>
                <a:sym typeface="Rockwell"/>
              </a:rPr>
              <a:t> </a:t>
            </a:r>
            <a:endParaRPr sz="2800">
              <a:latin typeface="Rockwell"/>
              <a:ea typeface="Rockwell"/>
              <a:cs typeface="Rockwell"/>
              <a:sym typeface="Rockwell"/>
            </a:endParaRPr>
          </a:p>
          <a:p>
            <a:pPr lvl="0" marL="375557" indent="-375557" defTabSz="914400">
              <a:lnSpc>
                <a:spcPct val="90000"/>
              </a:lnSpc>
              <a:spcBef>
                <a:spcPts val="0"/>
              </a:spcBef>
              <a:buClr>
                <a:srgbClr val="72A376"/>
              </a:buClr>
              <a:buSzPct val="70000"/>
              <a:buFont typeface="Wingdings 2"/>
              <a:buChar char="⦿"/>
              <a:defRPr sz="1800"/>
            </a:pPr>
            <a:r>
              <a:rPr sz="3600">
                <a:latin typeface="Rockwell"/>
                <a:ea typeface="Rockwell"/>
                <a:cs typeface="Rockwell"/>
                <a:sym typeface="Rockwell"/>
              </a:rPr>
              <a:t>Root of mesentery </a:t>
            </a:r>
            <a:endParaRPr b="1" sz="3600">
              <a:latin typeface="Rockwell"/>
              <a:ea typeface="Rockwell"/>
              <a:cs typeface="Rockwell"/>
              <a:sym typeface="Rockwell"/>
            </a:endParaRPr>
          </a:p>
          <a:p>
            <a:pPr lvl="1" marL="764453" indent="-353290" defTabSz="914400">
              <a:lnSpc>
                <a:spcPct val="90000"/>
              </a:lnSpc>
              <a:spcBef>
                <a:spcPts val="400"/>
              </a:spcBef>
              <a:buClr>
                <a:srgbClr val="B0CCB0"/>
              </a:buClr>
              <a:buSzPct val="90000"/>
              <a:defRPr sz="1800"/>
            </a:pPr>
            <a:r>
              <a:rPr sz="3400">
                <a:latin typeface="Rockwell"/>
                <a:ea typeface="Rockwell"/>
                <a:cs typeface="Rockwell"/>
                <a:sym typeface="Rockwell"/>
              </a:rPr>
              <a:t>15 cm long</a:t>
            </a:r>
            <a:endParaRPr sz="3400">
              <a:latin typeface="Rockwell"/>
              <a:ea typeface="Rockwell"/>
              <a:cs typeface="Rockwell"/>
              <a:sym typeface="Rockwell"/>
            </a:endParaRPr>
          </a:p>
          <a:p>
            <a:pPr lvl="1" marL="764453" indent="-353290" defTabSz="914400">
              <a:lnSpc>
                <a:spcPct val="90000"/>
              </a:lnSpc>
              <a:spcBef>
                <a:spcPts val="400"/>
              </a:spcBef>
              <a:buClr>
                <a:srgbClr val="B0CCB0"/>
              </a:buClr>
              <a:buSzPct val="90000"/>
              <a:defRPr sz="1800"/>
            </a:pPr>
            <a:r>
              <a:rPr sz="3400">
                <a:latin typeface="Rockwell"/>
                <a:ea typeface="Rockwell"/>
                <a:cs typeface="Rockwell"/>
                <a:sym typeface="Rockwell"/>
              </a:rPr>
              <a:t>Directed obliquely from left side of L2 vertebra to right sacroiliac joint</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腹膜隐窝1.png" descr="腹膜隐窝1"/>
          <p:cNvPicPr/>
          <p:nvPr/>
        </p:nvPicPr>
        <p:blipFill>
          <a:blip r:embed="rId2">
            <a:extLst/>
          </a:blip>
          <a:stretch>
            <a:fillRect/>
          </a:stretch>
        </p:blipFill>
        <p:spPr>
          <a:xfrm>
            <a:off x="6400800" y="2032000"/>
            <a:ext cx="6089227" cy="7168445"/>
          </a:xfrm>
          <a:prstGeom prst="rect">
            <a:avLst/>
          </a:prstGeom>
          <a:ln w="12700">
            <a:miter lim="400000"/>
          </a:ln>
        </p:spPr>
      </p:pic>
      <p:pic>
        <p:nvPicPr>
          <p:cNvPr id="172" name="image.png"/>
          <p:cNvPicPr/>
          <p:nvPr/>
        </p:nvPicPr>
        <p:blipFill>
          <a:blip r:embed="rId3">
            <a:extLst/>
          </a:blip>
          <a:stretch>
            <a:fillRect/>
          </a:stretch>
        </p:blipFill>
        <p:spPr>
          <a:xfrm>
            <a:off x="-4726659" y="-114018"/>
            <a:ext cx="12180713" cy="1871698"/>
          </a:xfrm>
          <a:prstGeom prst="rect">
            <a:avLst/>
          </a:prstGeom>
          <a:ln w="12700">
            <a:miter lim="400000"/>
          </a:ln>
        </p:spPr>
      </p:pic>
      <p:sp>
        <p:nvSpPr>
          <p:cNvPr id="173" name="Shape 173"/>
          <p:cNvSpPr/>
          <p:nvPr>
            <p:ph type="body" idx="4294967295"/>
          </p:nvPr>
        </p:nvSpPr>
        <p:spPr>
          <a:xfrm>
            <a:off x="711199" y="1981200"/>
            <a:ext cx="5689601" cy="8128000"/>
          </a:xfrm>
          <a:prstGeom prst="rect">
            <a:avLst/>
          </a:prstGeom>
        </p:spPr>
        <p:txBody>
          <a:bodyPr lIns="65023" tIns="65023" rIns="65023" bIns="65023" anchor="t"/>
          <a:lstStyle/>
          <a:p>
            <a:pPr lvl="0" marL="292100" indent="-292100" defTabSz="914400">
              <a:lnSpc>
                <a:spcPct val="90000"/>
              </a:lnSpc>
              <a:spcBef>
                <a:spcPts val="0"/>
              </a:spcBef>
              <a:buClr>
                <a:srgbClr val="72A376"/>
              </a:buClr>
              <a:buSzTx/>
              <a:buFont typeface="Wingdings 2"/>
              <a:buNone/>
              <a:defRPr sz="1800"/>
            </a:pPr>
            <a:r>
              <a:rPr sz="3400">
                <a:latin typeface="Rockwell"/>
                <a:ea typeface="Rockwell"/>
                <a:cs typeface="Rockwell"/>
                <a:sym typeface="Rockwell"/>
              </a:rPr>
              <a:t>Contents of the mesentery</a:t>
            </a:r>
            <a:endParaRPr sz="34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endParaRPr sz="2800">
              <a:latin typeface="Rockwell"/>
              <a:ea typeface="Rockwell"/>
              <a:cs typeface="Rockwell"/>
              <a:sym typeface="Rockwell"/>
            </a:endParaRPr>
          </a:p>
          <a:p>
            <a:pPr lvl="0" marL="354692" indent="-354692" defTabSz="914400">
              <a:lnSpc>
                <a:spcPct val="90000"/>
              </a:lnSpc>
              <a:spcBef>
                <a:spcPts val="0"/>
              </a:spcBef>
              <a:buClr>
                <a:srgbClr val="72A376"/>
              </a:buClr>
              <a:buSzPct val="70000"/>
              <a:buChar char="-"/>
              <a:defRPr sz="1800"/>
            </a:pPr>
            <a:r>
              <a:rPr sz="3400">
                <a:latin typeface="Rockwell"/>
                <a:ea typeface="Rockwell"/>
                <a:cs typeface="Rockwell"/>
                <a:sym typeface="Rockwell"/>
              </a:rPr>
              <a:t>the jejunal and ileal branches of the superior mesenteric artery &amp;veins</a:t>
            </a:r>
            <a:endParaRPr sz="3400">
              <a:latin typeface="Rockwell"/>
              <a:ea typeface="Rockwell"/>
              <a:cs typeface="Rockwell"/>
              <a:sym typeface="Rockwell"/>
            </a:endParaRPr>
          </a:p>
          <a:p>
            <a:pPr lvl="0" marL="354692" indent="-354692" defTabSz="914400">
              <a:lnSpc>
                <a:spcPct val="90000"/>
              </a:lnSpc>
              <a:spcBef>
                <a:spcPts val="0"/>
              </a:spcBef>
              <a:buClr>
                <a:srgbClr val="72A376"/>
              </a:buClr>
              <a:buSzPct val="70000"/>
              <a:buChar char="-"/>
              <a:defRPr sz="1800"/>
            </a:pPr>
            <a:r>
              <a:rPr sz="3400">
                <a:latin typeface="Rockwell"/>
                <a:ea typeface="Rockwell"/>
                <a:cs typeface="Rockwell"/>
                <a:sym typeface="Rockwell"/>
              </a:rPr>
              <a:t>nerve plexuses </a:t>
            </a:r>
            <a:endParaRPr sz="3400">
              <a:latin typeface="Rockwell"/>
              <a:ea typeface="Rockwell"/>
              <a:cs typeface="Rockwell"/>
              <a:sym typeface="Rockwell"/>
            </a:endParaRPr>
          </a:p>
          <a:p>
            <a:pPr lvl="0" marL="354692" indent="-354692" defTabSz="914400">
              <a:lnSpc>
                <a:spcPct val="90000"/>
              </a:lnSpc>
              <a:spcBef>
                <a:spcPts val="0"/>
              </a:spcBef>
              <a:buClr>
                <a:srgbClr val="72A376"/>
              </a:buClr>
              <a:buSzPct val="70000"/>
              <a:buChar char="-"/>
              <a:defRPr sz="1800"/>
            </a:pPr>
            <a:r>
              <a:rPr sz="3400">
                <a:latin typeface="Rockwell"/>
                <a:ea typeface="Rockwell"/>
                <a:cs typeface="Rockwell"/>
                <a:sym typeface="Rockwell"/>
              </a:rPr>
              <a:t> lymphatic vessels</a:t>
            </a:r>
            <a:endParaRPr sz="3400">
              <a:latin typeface="Rockwell"/>
              <a:ea typeface="Rockwell"/>
              <a:cs typeface="Rockwell"/>
              <a:sym typeface="Rockwell"/>
            </a:endParaRPr>
          </a:p>
          <a:p>
            <a:pPr lvl="0" marL="354692" indent="-354692" defTabSz="914400">
              <a:lnSpc>
                <a:spcPct val="90000"/>
              </a:lnSpc>
              <a:spcBef>
                <a:spcPts val="0"/>
              </a:spcBef>
              <a:buClr>
                <a:srgbClr val="72A376"/>
              </a:buClr>
              <a:buSzPct val="70000"/>
              <a:buChar char="-"/>
              <a:defRPr sz="1800"/>
            </a:pPr>
            <a:r>
              <a:rPr sz="3400">
                <a:latin typeface="Rockwell"/>
                <a:ea typeface="Rockwell"/>
                <a:cs typeface="Rockwell"/>
                <a:sym typeface="Rockwell"/>
              </a:rPr>
              <a:t>the lymphatic nodes,</a:t>
            </a:r>
            <a:endParaRPr sz="3400">
              <a:latin typeface="Rockwell"/>
              <a:ea typeface="Rockwell"/>
              <a:cs typeface="Rockwell"/>
              <a:sym typeface="Rockwell"/>
            </a:endParaRPr>
          </a:p>
          <a:p>
            <a:pPr lvl="0" marL="354692" indent="-354692" defTabSz="914400">
              <a:lnSpc>
                <a:spcPct val="90000"/>
              </a:lnSpc>
              <a:spcBef>
                <a:spcPts val="0"/>
              </a:spcBef>
              <a:buClr>
                <a:srgbClr val="72A376"/>
              </a:buClr>
              <a:buSzPct val="70000"/>
              <a:buChar char="-"/>
              <a:defRPr sz="1800"/>
            </a:pPr>
            <a:r>
              <a:rPr sz="3400">
                <a:latin typeface="Rockwell"/>
                <a:ea typeface="Rockwell"/>
                <a:cs typeface="Rockwell"/>
                <a:sym typeface="Rockwell"/>
              </a:rPr>
              <a:t>connective tissue </a:t>
            </a:r>
            <a:endParaRPr sz="3400">
              <a:latin typeface="Rockwell"/>
              <a:ea typeface="Rockwell"/>
              <a:cs typeface="Rockwell"/>
              <a:sym typeface="Rockwell"/>
            </a:endParaRPr>
          </a:p>
          <a:p>
            <a:pPr lvl="0" marL="354692" indent="-354692" defTabSz="914400">
              <a:lnSpc>
                <a:spcPct val="90000"/>
              </a:lnSpc>
              <a:spcBef>
                <a:spcPts val="0"/>
              </a:spcBef>
              <a:buClr>
                <a:srgbClr val="72A376"/>
              </a:buClr>
              <a:buSzPct val="70000"/>
              <a:buChar char="-"/>
              <a:defRPr sz="1800"/>
            </a:pPr>
            <a:r>
              <a:rPr sz="3400">
                <a:latin typeface="Rockwell"/>
                <a:ea typeface="Rockwell"/>
                <a:cs typeface="Rockwell"/>
                <a:sym typeface="Rockwell"/>
              </a:rPr>
              <a:t>fat</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系膜三角.png" descr="系膜三角"/>
          <p:cNvPicPr/>
          <p:nvPr/>
        </p:nvPicPr>
        <p:blipFill>
          <a:blip r:embed="rId2">
            <a:extLst/>
          </a:blip>
          <a:stretch>
            <a:fillRect/>
          </a:stretch>
        </p:blipFill>
        <p:spPr>
          <a:xfrm>
            <a:off x="1587217" y="4468142"/>
            <a:ext cx="3379894" cy="2738685"/>
          </a:xfrm>
          <a:prstGeom prst="rect">
            <a:avLst/>
          </a:prstGeom>
          <a:ln w="12700">
            <a:miter lim="400000"/>
          </a:ln>
        </p:spPr>
      </p:pic>
      <p:pic>
        <p:nvPicPr>
          <p:cNvPr id="176" name="小肠血管.png" descr="小肠血管"/>
          <p:cNvPicPr/>
          <p:nvPr/>
        </p:nvPicPr>
        <p:blipFill>
          <a:blip r:embed="rId3">
            <a:extLst/>
          </a:blip>
          <a:stretch>
            <a:fillRect/>
          </a:stretch>
        </p:blipFill>
        <p:spPr>
          <a:xfrm>
            <a:off x="4998720" y="575733"/>
            <a:ext cx="7355841" cy="8073814"/>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阑尾动脉1.png" descr="阑尾动脉1"/>
          <p:cNvPicPr/>
          <p:nvPr/>
        </p:nvPicPr>
        <p:blipFill>
          <a:blip r:embed="rId2">
            <a:extLst/>
          </a:blip>
          <a:stretch>
            <a:fillRect/>
          </a:stretch>
        </p:blipFill>
        <p:spPr>
          <a:xfrm>
            <a:off x="6198913" y="1201544"/>
            <a:ext cx="6805887" cy="7231256"/>
          </a:xfrm>
          <a:prstGeom prst="rect">
            <a:avLst/>
          </a:prstGeom>
          <a:ln w="12700">
            <a:miter lim="400000"/>
          </a:ln>
        </p:spPr>
      </p:pic>
      <p:sp>
        <p:nvSpPr>
          <p:cNvPr id="179" name="Shape 179"/>
          <p:cNvSpPr/>
          <p:nvPr>
            <p:ph type="body" idx="4294967295"/>
          </p:nvPr>
        </p:nvSpPr>
        <p:spPr>
          <a:xfrm>
            <a:off x="866986" y="1408853"/>
            <a:ext cx="5533814" cy="6443699"/>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b="1" sz="3400">
                <a:latin typeface="Rockwell"/>
                <a:ea typeface="Rockwell"/>
                <a:cs typeface="Rockwell"/>
                <a:sym typeface="Rockwell"/>
              </a:rPr>
              <a:t>2- Mesoappendix </a:t>
            </a:r>
            <a:endParaRPr b="1" sz="3400">
              <a:latin typeface="Rockwell"/>
              <a:ea typeface="Rockwell"/>
              <a:cs typeface="Rockwell"/>
              <a:sym typeface="Rockwell"/>
            </a:endParaRPr>
          </a:p>
          <a:p>
            <a:pPr lvl="0" marL="354692" indent="-354692" defTabSz="914400">
              <a:lnSpc>
                <a:spcPct val="120000"/>
              </a:lnSpc>
              <a:spcBef>
                <a:spcPts val="0"/>
              </a:spcBef>
              <a:buClr>
                <a:srgbClr val="72A376"/>
              </a:buClr>
              <a:buSzPct val="70000"/>
              <a:buFont typeface="Wingdings 2"/>
              <a:buChar char="⦿"/>
              <a:defRPr sz="1800"/>
            </a:pPr>
            <a:r>
              <a:rPr sz="3400">
                <a:latin typeface="Rockwell"/>
                <a:ea typeface="Rockwell"/>
                <a:cs typeface="Rockwell"/>
                <a:sym typeface="Rockwell"/>
              </a:rPr>
              <a:t>Triangular mesentery</a:t>
            </a:r>
            <a:r>
              <a:rPr sz="3400">
                <a:latin typeface="方正姚体"/>
                <a:ea typeface="方正姚体"/>
                <a:cs typeface="方正姚体"/>
                <a:sym typeface="方正姚体"/>
              </a:rPr>
              <a:t>－</a:t>
            </a:r>
            <a:r>
              <a:rPr sz="3400">
                <a:latin typeface="Rockwell"/>
                <a:ea typeface="Rockwell"/>
                <a:cs typeface="Rockwell"/>
                <a:sym typeface="Rockwell"/>
              </a:rPr>
              <a:t>extends from terminal part of ileum to appendix</a:t>
            </a:r>
            <a:endParaRPr sz="3400">
              <a:latin typeface="Rockwell"/>
              <a:ea typeface="Rockwell"/>
              <a:cs typeface="Rockwell"/>
              <a:sym typeface="Rockwell"/>
            </a:endParaRPr>
          </a:p>
          <a:p>
            <a:pPr lvl="0" marL="292100" indent="-292100" defTabSz="914400">
              <a:lnSpc>
                <a:spcPct val="120000"/>
              </a:lnSpc>
              <a:spcBef>
                <a:spcPts val="0"/>
              </a:spcBef>
              <a:buClr>
                <a:srgbClr val="72A376"/>
              </a:buClr>
              <a:buSzTx/>
              <a:buFont typeface="Wingdings 2"/>
              <a:buNone/>
              <a:defRPr sz="1800"/>
            </a:pPr>
            <a:endParaRPr sz="3400">
              <a:latin typeface="Rockwell"/>
              <a:ea typeface="Rockwell"/>
              <a:cs typeface="Rockwell"/>
              <a:sym typeface="Rockwell"/>
            </a:endParaRPr>
          </a:p>
          <a:p>
            <a:pPr lvl="0" marL="292100" indent="-292100" defTabSz="914400">
              <a:lnSpc>
                <a:spcPct val="120000"/>
              </a:lnSpc>
              <a:spcBef>
                <a:spcPts val="0"/>
              </a:spcBef>
              <a:buClr>
                <a:srgbClr val="72A376"/>
              </a:buClr>
              <a:buSzPct val="70000"/>
              <a:buFont typeface="Wingdings 2"/>
              <a:buChar char="⦿"/>
              <a:defRPr sz="1800"/>
            </a:pPr>
            <a:r>
              <a:rPr sz="2800">
                <a:latin typeface="Rockwell"/>
                <a:ea typeface="Rockwell"/>
                <a:cs typeface="Rockwell"/>
                <a:sym typeface="Rockwell"/>
              </a:rPr>
              <a:t>Appendicular artery runs in free margin of the mesoappendix </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image.png"/>
          <p:cNvPicPr/>
          <p:nvPr/>
        </p:nvPicPr>
        <p:blipFill>
          <a:blip r:embed="rId2">
            <a:extLst/>
          </a:blip>
          <a:stretch>
            <a:fillRect/>
          </a:stretch>
        </p:blipFill>
        <p:spPr>
          <a:xfrm>
            <a:off x="564444" y="381564"/>
            <a:ext cx="7265530" cy="946010"/>
          </a:xfrm>
          <a:prstGeom prst="rect">
            <a:avLst/>
          </a:prstGeom>
          <a:ln w="12700">
            <a:miter lim="400000"/>
          </a:ln>
        </p:spPr>
      </p:pic>
      <p:pic>
        <p:nvPicPr>
          <p:cNvPr id="182" name="250px-Gray1041.jpg" descr="http://wiki-images.enotes.com/thumb/f/fe/Gray1041.png/250px-Gray1041.png"/>
          <p:cNvPicPr/>
          <p:nvPr/>
        </p:nvPicPr>
        <p:blipFill>
          <a:blip r:embed="rId3">
            <a:extLst/>
          </a:blip>
          <a:stretch>
            <a:fillRect/>
          </a:stretch>
        </p:blipFill>
        <p:spPr>
          <a:xfrm>
            <a:off x="5532768" y="2382970"/>
            <a:ext cx="6862432" cy="6862630"/>
          </a:xfrm>
          <a:prstGeom prst="rect">
            <a:avLst/>
          </a:prstGeom>
          <a:ln w="12700">
            <a:miter lim="400000"/>
          </a:ln>
        </p:spPr>
      </p:pic>
      <p:sp>
        <p:nvSpPr>
          <p:cNvPr id="183" name="Shape 183"/>
          <p:cNvSpPr/>
          <p:nvPr>
            <p:ph type="body" idx="4294967295"/>
          </p:nvPr>
        </p:nvSpPr>
        <p:spPr>
          <a:xfrm>
            <a:off x="650239" y="2041031"/>
            <a:ext cx="5242562" cy="6671734"/>
          </a:xfrm>
          <a:prstGeom prst="rect">
            <a:avLst/>
          </a:prstGeom>
        </p:spPr>
        <p:txBody>
          <a:bodyPr lIns="65023" tIns="65023" rIns="65023" bIns="65023" anchor="t"/>
          <a:lstStyle/>
          <a:p>
            <a:pPr lvl="0" marL="0" indent="0" defTabSz="914400">
              <a:spcBef>
                <a:spcPts val="0"/>
              </a:spcBef>
              <a:buClr>
                <a:srgbClr val="72A376"/>
              </a:buClr>
              <a:buSzPct val="70000"/>
              <a:buChar char="-"/>
              <a:defRPr sz="1800"/>
            </a:pPr>
            <a:r>
              <a:rPr sz="2800">
                <a:latin typeface="Rockwell"/>
                <a:ea typeface="Rockwell"/>
                <a:cs typeface="Rockwell"/>
                <a:sym typeface="Rockwell"/>
              </a:rPr>
              <a:t>It is a broad fold</a:t>
            </a:r>
            <a:endParaRPr sz="2800">
              <a:latin typeface="Rockwell"/>
              <a:ea typeface="Rockwell"/>
              <a:cs typeface="Rockwell"/>
              <a:sym typeface="Rockwell"/>
            </a:endParaRPr>
          </a:p>
          <a:p>
            <a:pPr lvl="0" marL="0" indent="0" defTabSz="914400">
              <a:spcBef>
                <a:spcPts val="0"/>
              </a:spcBef>
              <a:buClr>
                <a:srgbClr val="72A376"/>
              </a:buClr>
              <a:buSzPct val="70000"/>
              <a:buChar char="-"/>
              <a:defRPr sz="1800"/>
            </a:pPr>
            <a:r>
              <a:rPr sz="2800">
                <a:latin typeface="Rockwell"/>
                <a:ea typeface="Rockwell"/>
                <a:cs typeface="Rockwell"/>
                <a:sym typeface="Rockwell"/>
              </a:rPr>
              <a:t> Connects the transverse colon to the anterior border of the pancreas.</a:t>
            </a:r>
            <a:endParaRPr sz="2800">
              <a:latin typeface="Rockwell"/>
              <a:ea typeface="Rockwell"/>
              <a:cs typeface="Rockwell"/>
              <a:sym typeface="Rockwell"/>
            </a:endParaRPr>
          </a:p>
          <a:p>
            <a:pPr lvl="0" marL="0" indent="0" defTabSz="914400">
              <a:spcBef>
                <a:spcPts val="0"/>
              </a:spcBef>
              <a:buClr>
                <a:srgbClr val="72A376"/>
              </a:buClr>
              <a:buSzPct val="70000"/>
              <a:buChar char="-"/>
              <a:defRPr sz="1800"/>
            </a:pPr>
            <a:endParaRPr sz="2800">
              <a:latin typeface="Rockwell"/>
              <a:ea typeface="Rockwell"/>
              <a:cs typeface="Rockwell"/>
              <a:sym typeface="Rockwell"/>
            </a:endParaRPr>
          </a:p>
          <a:p>
            <a:pPr lvl="0" marL="0" indent="0" defTabSz="914400">
              <a:spcBef>
                <a:spcPts val="0"/>
              </a:spcBef>
              <a:buClr>
                <a:srgbClr val="72A376"/>
              </a:buClr>
              <a:buSzPct val="70000"/>
              <a:buChar char="-"/>
              <a:defRPr sz="1800"/>
            </a:pP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sz="2800">
                <a:latin typeface="Rockwell"/>
                <a:ea typeface="Rockwell"/>
                <a:cs typeface="Rockwell"/>
                <a:sym typeface="Rockwell"/>
              </a:rPr>
              <a:t> Contents</a:t>
            </a: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sz="2800">
                <a:latin typeface="Rockwell"/>
                <a:ea typeface="Rockwell"/>
                <a:cs typeface="Rockwell"/>
                <a:sym typeface="Rockwell"/>
              </a:rPr>
              <a:t> - The blood vessels</a:t>
            </a: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sz="2800">
                <a:latin typeface="Rockwell"/>
                <a:ea typeface="Rockwell"/>
                <a:cs typeface="Rockwell"/>
                <a:sym typeface="Rockwell"/>
              </a:rPr>
              <a:t> -  Nerves </a:t>
            </a: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sz="2800">
                <a:latin typeface="Rockwell"/>
                <a:ea typeface="Rockwell"/>
                <a:cs typeface="Rockwell"/>
                <a:sym typeface="Rockwell"/>
              </a:rPr>
              <a:t> -  lymphatic's of the transverse colon.</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image.png"/>
          <p:cNvPicPr/>
          <p:nvPr/>
        </p:nvPicPr>
        <p:blipFill>
          <a:blip r:embed="rId2">
            <a:extLst/>
          </a:blip>
          <a:stretch>
            <a:fillRect/>
          </a:stretch>
        </p:blipFill>
        <p:spPr>
          <a:xfrm>
            <a:off x="406399" y="641208"/>
            <a:ext cx="7527433" cy="903112"/>
          </a:xfrm>
          <a:prstGeom prst="rect">
            <a:avLst/>
          </a:prstGeom>
          <a:ln w="12700">
            <a:miter lim="400000"/>
          </a:ln>
        </p:spPr>
      </p:pic>
      <p:pic>
        <p:nvPicPr>
          <p:cNvPr id="186" name="横结肠系膜.png" descr="横结肠系膜"/>
          <p:cNvPicPr/>
          <p:nvPr/>
        </p:nvPicPr>
        <p:blipFill>
          <a:blip r:embed="rId3">
            <a:extLst/>
          </a:blip>
          <a:stretch>
            <a:fillRect/>
          </a:stretch>
        </p:blipFill>
        <p:spPr>
          <a:xfrm>
            <a:off x="6292462" y="539608"/>
            <a:ext cx="6407538" cy="8674384"/>
          </a:xfrm>
          <a:prstGeom prst="rect">
            <a:avLst/>
          </a:prstGeom>
          <a:ln w="12700">
            <a:miter lim="400000"/>
          </a:ln>
        </p:spPr>
      </p:pic>
      <p:sp>
        <p:nvSpPr>
          <p:cNvPr id="187" name="Shape 187"/>
          <p:cNvSpPr/>
          <p:nvPr>
            <p:ph type="body" idx="4294967295"/>
          </p:nvPr>
        </p:nvSpPr>
        <p:spPr>
          <a:xfrm>
            <a:off x="650239" y="2041031"/>
            <a:ext cx="5039362" cy="6671734"/>
          </a:xfrm>
          <a:prstGeom prst="rect">
            <a:avLst/>
          </a:prstGeom>
        </p:spPr>
        <p:txBody>
          <a:bodyPr lIns="65023" tIns="65023" rIns="65023" bIns="65023" anchor="t"/>
          <a:lstStyle/>
          <a:p>
            <a:pPr lvl="0" marL="0" indent="0" defTabSz="914400">
              <a:lnSpc>
                <a:spcPct val="90000"/>
              </a:lnSpc>
              <a:spcBef>
                <a:spcPts val="0"/>
              </a:spcBef>
              <a:buClr>
                <a:srgbClr val="72A376"/>
              </a:buClr>
              <a:buSzTx/>
              <a:buFont typeface="Wingdings 2"/>
              <a:buNone/>
              <a:defRPr sz="1800"/>
            </a:pPr>
            <a:r>
              <a:rPr sz="2800">
                <a:latin typeface="Rockwell"/>
                <a:ea typeface="Rockwell"/>
                <a:cs typeface="Rockwell"/>
                <a:sym typeface="Rockwell"/>
              </a:rPr>
              <a:t>- It is a fold of peritoneum</a:t>
            </a: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r>
              <a:rPr sz="2800">
                <a:latin typeface="Rockwell"/>
                <a:ea typeface="Rockwell"/>
                <a:cs typeface="Rockwell"/>
                <a:sym typeface="Rockwell"/>
              </a:rPr>
              <a:t>attaches the sigmoid colon to the pelvic wall.</a:t>
            </a: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endParaRPr sz="2800">
              <a:latin typeface="Rockwell"/>
              <a:ea typeface="Rockwell"/>
              <a:cs typeface="Rockwell"/>
              <a:sym typeface="Rockwell"/>
            </a:endParaRPr>
          </a:p>
          <a:p>
            <a:pPr lvl="0" marL="0" indent="0" defTabSz="914400">
              <a:lnSpc>
                <a:spcPct val="90000"/>
              </a:lnSpc>
              <a:spcBef>
                <a:spcPts val="0"/>
              </a:spcBef>
              <a:buClr>
                <a:srgbClr val="72A376"/>
              </a:buClr>
              <a:buSzTx/>
              <a:buFont typeface="Wingdings 2"/>
              <a:buNone/>
              <a:defRPr sz="1800"/>
            </a:pPr>
            <a:r>
              <a:rPr sz="2800">
                <a:latin typeface="Rockwell"/>
                <a:ea typeface="Rockwell"/>
                <a:cs typeface="Rockwell"/>
                <a:sym typeface="Rockwell"/>
              </a:rPr>
              <a:t>Contents</a:t>
            </a: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r>
              <a:rPr sz="2800">
                <a:latin typeface="Rockwell"/>
                <a:ea typeface="Rockwell"/>
                <a:cs typeface="Rockwell"/>
                <a:sym typeface="Rockwell"/>
              </a:rPr>
              <a:t> The sigmoid vessels</a:t>
            </a: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r>
              <a:rPr sz="2800">
                <a:latin typeface="Rockwell"/>
                <a:ea typeface="Rockwell"/>
                <a:cs typeface="Rockwell"/>
                <a:sym typeface="Rockwell"/>
              </a:rPr>
              <a:t> Lymphatic vessels</a:t>
            </a: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r>
              <a:rPr sz="2800">
                <a:latin typeface="Rockwell"/>
                <a:ea typeface="Rockwell"/>
                <a:cs typeface="Rockwell"/>
                <a:sym typeface="Rockwell"/>
              </a:rPr>
              <a:t> Nerves</a:t>
            </a:r>
            <a:endParaRPr sz="2800">
              <a:latin typeface="Rockwell"/>
              <a:ea typeface="Rockwell"/>
              <a:cs typeface="Rockwell"/>
              <a:sym typeface="Rockwell"/>
            </a:endParaRPr>
          </a:p>
          <a:p>
            <a:pPr lvl="0" marL="0" indent="0" defTabSz="914400">
              <a:lnSpc>
                <a:spcPct val="90000"/>
              </a:lnSpc>
              <a:spcBef>
                <a:spcPts val="0"/>
              </a:spcBef>
              <a:buClr>
                <a:srgbClr val="72A376"/>
              </a:buClr>
              <a:buSzTx/>
              <a:buFont typeface="Wingdings 2"/>
              <a:buNone/>
              <a:defRPr sz="1800"/>
            </a:pP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endParaRPr sz="2800">
              <a:latin typeface="Rockwell"/>
              <a:ea typeface="Rockwell"/>
              <a:cs typeface="Rockwell"/>
              <a:sym typeface="Rockwell"/>
            </a:endParaRPr>
          </a:p>
          <a:p>
            <a:pPr lvl="0" marL="0" indent="0" defTabSz="914400">
              <a:lnSpc>
                <a:spcPct val="90000"/>
              </a:lnSpc>
              <a:spcBef>
                <a:spcPts val="0"/>
              </a:spcBef>
              <a:buClr>
                <a:srgbClr val="72A376"/>
              </a:buClr>
              <a:buSzPct val="70000"/>
              <a:buChar char="-"/>
              <a:defRPr sz="1800"/>
            </a:pPr>
            <a:r>
              <a:rPr sz="2800">
                <a:latin typeface="Rockwell"/>
                <a:ea typeface="Rockwell"/>
                <a:cs typeface="Rockwell"/>
                <a:sym typeface="Rockwell"/>
              </a:rPr>
              <a:t> The left Ureter descends into the pelvis behind its apex.</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body" idx="4294967295"/>
          </p:nvPr>
        </p:nvSpPr>
        <p:spPr>
          <a:xfrm>
            <a:off x="609599" y="3454400"/>
            <a:ext cx="11704322" cy="5265138"/>
          </a:xfrm>
          <a:prstGeom prst="rect">
            <a:avLst/>
          </a:prstGeom>
        </p:spPr>
        <p:txBody>
          <a:bodyPr lIns="65023" tIns="65023" rIns="65023" bIns="65023" anchor="t"/>
          <a:lstStyle>
            <a:lvl1pPr marL="292100" indent="-292100" defTabSz="914400">
              <a:spcBef>
                <a:spcPts val="0"/>
              </a:spcBef>
              <a:buClr>
                <a:srgbClr val="72A376"/>
              </a:buClr>
              <a:buSzTx/>
              <a:buFont typeface="Wingdings 2"/>
              <a:buNone/>
              <a:defRPr i="1" sz="5600">
                <a:latin typeface="Rockwell"/>
                <a:ea typeface="Rockwell"/>
                <a:cs typeface="Rockwell"/>
                <a:sym typeface="Rockwell"/>
              </a:defRPr>
            </a:lvl1pPr>
          </a:lstStyle>
          <a:p>
            <a:pPr lvl="0">
              <a:defRPr i="0" sz="1800"/>
            </a:pPr>
            <a:r>
              <a:rPr i="1" sz="5600"/>
              <a:t>3- ligaments of the peritoneum</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png"/>
          <p:cNvPicPr/>
          <p:nvPr/>
        </p:nvPicPr>
        <p:blipFill>
          <a:blip r:embed="rId2">
            <a:extLst/>
          </a:blip>
          <a:stretch>
            <a:fillRect/>
          </a:stretch>
        </p:blipFill>
        <p:spPr>
          <a:xfrm>
            <a:off x="641208" y="354470"/>
            <a:ext cx="12119753" cy="1657210"/>
          </a:xfrm>
          <a:prstGeom prst="rect">
            <a:avLst/>
          </a:prstGeom>
          <a:ln w="12700">
            <a:miter lim="400000"/>
          </a:ln>
        </p:spPr>
      </p:pic>
      <p:sp>
        <p:nvSpPr>
          <p:cNvPr id="192" name="Shape 192"/>
          <p:cNvSpPr/>
          <p:nvPr>
            <p:ph type="body" idx="4294967295"/>
          </p:nvPr>
        </p:nvSpPr>
        <p:spPr>
          <a:xfrm>
            <a:off x="650239" y="2341315"/>
            <a:ext cx="11704322" cy="6436925"/>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① The </a:t>
            </a:r>
            <a:r>
              <a:rPr b="1" sz="3800">
                <a:latin typeface="Rockwell"/>
                <a:ea typeface="Rockwell"/>
                <a:cs typeface="Rockwell"/>
                <a:sym typeface="Rockwell"/>
              </a:rPr>
              <a:t>falciform ligament of liver</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② The </a:t>
            </a:r>
            <a:r>
              <a:rPr b="1" sz="3800">
                <a:latin typeface="Rockwell"/>
                <a:ea typeface="Rockwell"/>
                <a:cs typeface="Rockwell"/>
                <a:sym typeface="Rockwell"/>
              </a:rPr>
              <a:t>ligamentum teres hepatis</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③ The </a:t>
            </a:r>
            <a:r>
              <a:rPr b="1" sz="3800">
                <a:latin typeface="Rockwell"/>
                <a:ea typeface="Rockwell"/>
                <a:cs typeface="Rockwell"/>
                <a:sym typeface="Rockwell"/>
              </a:rPr>
              <a:t>coronary ligament</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④ The </a:t>
            </a:r>
            <a:r>
              <a:rPr b="1" sz="3800">
                <a:latin typeface="Rockwell"/>
                <a:ea typeface="Rockwell"/>
                <a:cs typeface="Rockwell"/>
                <a:sym typeface="Rockwell"/>
              </a:rPr>
              <a:t>right triangular ligament</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⑤ The </a:t>
            </a:r>
            <a:r>
              <a:rPr b="1" sz="3800">
                <a:latin typeface="Rockwell"/>
                <a:ea typeface="Rockwell"/>
                <a:cs typeface="Rockwell"/>
                <a:sym typeface="Rockwell"/>
              </a:rPr>
              <a:t>left triangular ligament</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⑥ The </a:t>
            </a:r>
            <a:r>
              <a:rPr b="1" sz="3800">
                <a:latin typeface="Rockwell"/>
                <a:ea typeface="Rockwell"/>
                <a:cs typeface="Rockwell"/>
                <a:sym typeface="Rockwell"/>
              </a:rPr>
              <a:t>hepatogastric ligament</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⑦ The </a:t>
            </a:r>
            <a:r>
              <a:rPr b="1" sz="3800">
                <a:latin typeface="Rockwell"/>
                <a:ea typeface="Rockwell"/>
                <a:cs typeface="Rockwell"/>
                <a:sym typeface="Rockwell"/>
              </a:rPr>
              <a:t>hepatoduonedenal ligament</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image.png"/>
          <p:cNvPicPr/>
          <p:nvPr/>
        </p:nvPicPr>
        <p:blipFill>
          <a:blip r:embed="rId2">
            <a:extLst/>
          </a:blip>
          <a:stretch>
            <a:fillRect/>
          </a:stretch>
        </p:blipFill>
        <p:spPr>
          <a:xfrm>
            <a:off x="641208" y="234808"/>
            <a:ext cx="11722383" cy="1203397"/>
          </a:xfrm>
          <a:prstGeom prst="rect">
            <a:avLst/>
          </a:prstGeom>
          <a:ln w="12700">
            <a:miter lim="400000"/>
          </a:ln>
        </p:spPr>
      </p:pic>
      <p:pic>
        <p:nvPicPr>
          <p:cNvPr id="56" name="omental%20bursa.jpg" descr="http://academic.amc.edu/martino/grossanatomy/site/Medical/Lab%20Manual/Gastrointestinal/images/omental%20bursa.jpg"/>
          <p:cNvPicPr/>
          <p:nvPr/>
        </p:nvPicPr>
        <p:blipFill>
          <a:blip r:embed="rId3">
            <a:extLst/>
          </a:blip>
          <a:stretch>
            <a:fillRect/>
          </a:stretch>
        </p:blipFill>
        <p:spPr>
          <a:xfrm>
            <a:off x="6333066" y="1880658"/>
            <a:ext cx="6434601" cy="6670676"/>
          </a:xfrm>
          <a:prstGeom prst="rect">
            <a:avLst/>
          </a:prstGeom>
          <a:ln w="12700">
            <a:miter lim="400000"/>
          </a:ln>
        </p:spPr>
      </p:pic>
      <p:sp>
        <p:nvSpPr>
          <p:cNvPr id="57" name="Shape 57"/>
          <p:cNvSpPr/>
          <p:nvPr>
            <p:ph type="body" idx="4294967295"/>
          </p:nvPr>
        </p:nvSpPr>
        <p:spPr>
          <a:xfrm>
            <a:off x="650239" y="2275839"/>
            <a:ext cx="5743788" cy="6443699"/>
          </a:xfrm>
          <a:prstGeom prst="rect">
            <a:avLst/>
          </a:prstGeom>
        </p:spPr>
        <p:txBody>
          <a:bodyPr lIns="65023" tIns="65023" rIns="65023" bIns="65023" anchor="t"/>
          <a:lstStyle/>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Deep to lesser omentum</a:t>
            </a:r>
            <a:endParaRPr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Behind the stomach</a:t>
            </a:r>
            <a:endParaRPr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Between two layers of greater omentum</a:t>
            </a:r>
            <a:endParaRPr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Under the diaphragm and liver</a:t>
            </a:r>
            <a:endParaRPr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Deep to lesser opening (Epiploic opening)</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surfaces and bed of liver (anterior).jpg" descr="surfaces and bed of liver (anterior)"/>
          <p:cNvPicPr/>
          <p:nvPr/>
        </p:nvPicPr>
        <p:blipFill>
          <a:blip r:embed="rId2">
            <a:extLst/>
          </a:blip>
          <a:stretch>
            <a:fillRect/>
          </a:stretch>
        </p:blipFill>
        <p:spPr>
          <a:xfrm>
            <a:off x="-1" y="-1"/>
            <a:ext cx="13004801" cy="9652001"/>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肝1.png" descr="肝1"/>
          <p:cNvPicPr/>
          <p:nvPr/>
        </p:nvPicPr>
        <p:blipFill>
          <a:blip r:embed="rId2">
            <a:extLst/>
          </a:blip>
          <a:stretch>
            <a:fillRect/>
          </a:stretch>
        </p:blipFill>
        <p:spPr>
          <a:xfrm>
            <a:off x="6394026" y="2133600"/>
            <a:ext cx="6610774" cy="5994400"/>
          </a:xfrm>
          <a:prstGeom prst="rect">
            <a:avLst/>
          </a:prstGeom>
          <a:ln w="12700">
            <a:miter lim="400000"/>
          </a:ln>
        </p:spPr>
      </p:pic>
      <p:sp>
        <p:nvSpPr>
          <p:cNvPr id="197" name="Shape 197"/>
          <p:cNvSpPr/>
          <p:nvPr>
            <p:ph type="body" idx="4294967295"/>
          </p:nvPr>
        </p:nvSpPr>
        <p:spPr>
          <a:xfrm>
            <a:off x="666044" y="1016000"/>
            <a:ext cx="5527041" cy="8737601"/>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endParaRPr sz="38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b="1" sz="3400">
                <a:latin typeface="Rockwell"/>
                <a:ea typeface="Rockwell"/>
                <a:cs typeface="Rockwell"/>
                <a:sym typeface="Rockwell"/>
              </a:rPr>
              <a:t>Falciform ligament of liver </a:t>
            </a:r>
            <a:endParaRPr b="1" sz="3400">
              <a:latin typeface="Rockwell"/>
              <a:ea typeface="Rockwell"/>
              <a:cs typeface="Rockwell"/>
              <a:sym typeface="Rockwell"/>
            </a:endParaRPr>
          </a:p>
          <a:p>
            <a:pPr lvl="1" marL="764453" indent="-353290" defTabSz="914400">
              <a:spcBef>
                <a:spcPts val="400"/>
              </a:spcBef>
              <a:buClr>
                <a:srgbClr val="B0CCB0"/>
              </a:buClr>
              <a:buSzPct val="90000"/>
              <a:defRPr sz="1800"/>
            </a:pPr>
            <a:r>
              <a:rPr sz="3400">
                <a:latin typeface="Rockwell"/>
                <a:ea typeface="Rockwell"/>
                <a:cs typeface="Rockwell"/>
                <a:sym typeface="Rockwell"/>
              </a:rPr>
              <a:t>Consists of double peritoneal layer </a:t>
            </a:r>
            <a:endParaRPr sz="3400">
              <a:latin typeface="Rockwell"/>
              <a:ea typeface="Rockwell"/>
              <a:cs typeface="Rockwell"/>
              <a:sym typeface="Rockwell"/>
            </a:endParaRPr>
          </a:p>
          <a:p>
            <a:pPr lvl="1" marL="764453" indent="-353290" defTabSz="914400">
              <a:spcBef>
                <a:spcPts val="400"/>
              </a:spcBef>
              <a:buClr>
                <a:srgbClr val="B0CCB0"/>
              </a:buClr>
              <a:buSzPct val="90000"/>
              <a:defRPr sz="1800"/>
            </a:pPr>
            <a:r>
              <a:rPr sz="3400">
                <a:latin typeface="Rockwell"/>
                <a:ea typeface="Rockwell"/>
                <a:cs typeface="Rockwell"/>
                <a:sym typeface="Rockwell"/>
              </a:rPr>
              <a:t>Sickeleshape</a:t>
            </a:r>
            <a:endParaRPr sz="3400">
              <a:latin typeface="Rockwell"/>
              <a:ea typeface="Rockwell"/>
              <a:cs typeface="Rockwell"/>
              <a:sym typeface="Rockwell"/>
            </a:endParaRPr>
          </a:p>
          <a:p>
            <a:pPr lvl="1" marL="764453" indent="-353290" defTabSz="914400">
              <a:spcBef>
                <a:spcPts val="400"/>
              </a:spcBef>
              <a:buClr>
                <a:srgbClr val="B0CCB0"/>
              </a:buClr>
              <a:buSzPct val="90000"/>
              <a:defRPr sz="1800"/>
            </a:pPr>
            <a:r>
              <a:rPr sz="3400">
                <a:latin typeface="Rockwell"/>
                <a:ea typeface="Rockwell"/>
                <a:cs typeface="Rockwell"/>
                <a:sym typeface="Rockwell"/>
              </a:rPr>
              <a:t>Extends from anterior abdominal wall (umbilicus) to liver</a:t>
            </a:r>
            <a:endParaRPr sz="3400">
              <a:latin typeface="Rockwell"/>
              <a:ea typeface="Rockwell"/>
              <a:cs typeface="Rockwell"/>
              <a:sym typeface="Rockwell"/>
            </a:endParaRPr>
          </a:p>
          <a:p>
            <a:pPr lvl="1" marL="764453" indent="-353290" defTabSz="914400">
              <a:spcBef>
                <a:spcPts val="400"/>
              </a:spcBef>
              <a:buClr>
                <a:srgbClr val="B0CCB0"/>
              </a:buClr>
              <a:buSzPct val="90000"/>
              <a:defRPr sz="1800"/>
            </a:pPr>
            <a:r>
              <a:rPr sz="3400">
                <a:latin typeface="Rockwell"/>
                <a:ea typeface="Rockwell"/>
                <a:cs typeface="Rockwell"/>
                <a:sym typeface="Rockwell"/>
              </a:rPr>
              <a:t>Free border of the ligament contains Ligamentum teres (obliterated umbilical vein)</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肝1.png" descr="肝1"/>
          <p:cNvPicPr/>
          <p:nvPr/>
        </p:nvPicPr>
        <p:blipFill>
          <a:blip r:embed="rId2">
            <a:extLst/>
          </a:blip>
          <a:stretch>
            <a:fillRect/>
          </a:stretch>
        </p:blipFill>
        <p:spPr>
          <a:xfrm>
            <a:off x="7116515" y="1088248"/>
            <a:ext cx="5077743" cy="3553744"/>
          </a:xfrm>
          <a:prstGeom prst="rect">
            <a:avLst/>
          </a:prstGeom>
          <a:ln w="12700">
            <a:miter lim="400000"/>
          </a:ln>
        </p:spPr>
      </p:pic>
      <p:pic>
        <p:nvPicPr>
          <p:cNvPr id="200" name="肝3.png" descr="肝3"/>
          <p:cNvPicPr/>
          <p:nvPr/>
        </p:nvPicPr>
        <p:blipFill>
          <a:blip r:embed="rId3">
            <a:extLst/>
          </a:blip>
          <a:stretch>
            <a:fillRect/>
          </a:stretch>
        </p:blipFill>
        <p:spPr>
          <a:xfrm>
            <a:off x="7014915" y="5118382"/>
            <a:ext cx="5529298" cy="3682436"/>
          </a:xfrm>
          <a:prstGeom prst="rect">
            <a:avLst/>
          </a:prstGeom>
          <a:ln w="12700">
            <a:miter lim="400000"/>
          </a:ln>
        </p:spPr>
      </p:pic>
      <p:sp>
        <p:nvSpPr>
          <p:cNvPr id="201" name="Shape 201"/>
          <p:cNvSpPr/>
          <p:nvPr>
            <p:ph type="body" idx="4294967295"/>
          </p:nvPr>
        </p:nvSpPr>
        <p:spPr>
          <a:xfrm>
            <a:off x="650239" y="677333"/>
            <a:ext cx="5743788" cy="8035432"/>
          </a:xfrm>
          <a:prstGeom prst="rect">
            <a:avLst/>
          </a:prstGeom>
        </p:spPr>
        <p:txBody>
          <a:bodyPr lIns="65023" tIns="65023" rIns="65023" bIns="65023" anchor="t"/>
          <a:lstStyle/>
          <a:p>
            <a:pPr lvl="0" marL="396421" indent="-396421" defTabSz="914400">
              <a:spcBef>
                <a:spcPts val="0"/>
              </a:spcBef>
              <a:buClr>
                <a:srgbClr val="72A376"/>
              </a:buClr>
              <a:buSzPct val="70000"/>
              <a:buFont typeface="Wingdings 2"/>
              <a:buChar char="⦿"/>
              <a:defRPr sz="1800"/>
            </a:pPr>
            <a:r>
              <a:rPr b="1" sz="3800">
                <a:latin typeface="Rockwell"/>
                <a:ea typeface="Rockwell"/>
                <a:cs typeface="Rockwell"/>
                <a:sym typeface="Rockwell"/>
              </a:rPr>
              <a:t>Coronary ligament</a:t>
            </a:r>
            <a:r>
              <a:rPr b="1" sz="3600">
                <a:latin typeface="Rockwell"/>
                <a:ea typeface="Rockwell"/>
                <a:cs typeface="Rockwell"/>
                <a:sym typeface="Rockwell"/>
              </a:rPr>
              <a:t>          </a:t>
            </a:r>
            <a:r>
              <a:rPr sz="3400">
                <a:latin typeface="Rockwell"/>
                <a:ea typeface="Rockwell"/>
                <a:cs typeface="Rockwell"/>
                <a:sym typeface="Rockwell"/>
              </a:rPr>
              <a:t>the area between upper and lower layer of the coronary ligament is the bare area of liver which contract with the diaphragm;</a:t>
            </a:r>
            <a:endParaRPr sz="3400">
              <a:latin typeface="Rockwell"/>
              <a:ea typeface="Rockwell"/>
              <a:cs typeface="Rockwell"/>
              <a:sym typeface="Rockwell"/>
            </a:endParaRPr>
          </a:p>
          <a:p>
            <a:pPr lvl="0" marL="396421" indent="-396421" defTabSz="914400">
              <a:spcBef>
                <a:spcPts val="0"/>
              </a:spcBef>
              <a:buClr>
                <a:srgbClr val="72A376"/>
              </a:buClr>
              <a:buSzPct val="70000"/>
              <a:buFont typeface="Wingdings 2"/>
              <a:buChar char="⦿"/>
              <a:defRPr sz="1800"/>
            </a:pPr>
            <a:endParaRPr sz="3400">
              <a:latin typeface="Rockwell"/>
              <a:ea typeface="Rockwell"/>
              <a:cs typeface="Rockwell"/>
              <a:sym typeface="Rockwell"/>
            </a:endParaRPr>
          </a:p>
          <a:p>
            <a:pPr lvl="0" marL="396421" indent="-396421" defTabSz="914400">
              <a:spcBef>
                <a:spcPts val="0"/>
              </a:spcBef>
              <a:buClr>
                <a:srgbClr val="72A376"/>
              </a:buClr>
              <a:buSzPct val="70000"/>
              <a:buFont typeface="Wingdings 2"/>
              <a:buChar char="⦿"/>
              <a:defRPr sz="1800"/>
            </a:pPr>
            <a:r>
              <a:rPr b="1" sz="3800">
                <a:latin typeface="Rockwell"/>
                <a:ea typeface="Rockwell"/>
                <a:cs typeface="Rockwell"/>
                <a:sym typeface="Rockwell"/>
              </a:rPr>
              <a:t>Left and right triangular ligaments</a:t>
            </a:r>
            <a:r>
              <a:rPr b="1" sz="3600">
                <a:latin typeface="Rockwell"/>
                <a:ea typeface="Rockwell"/>
                <a:cs typeface="Rockwell"/>
                <a:sym typeface="Rockwell"/>
              </a:rPr>
              <a:t> </a:t>
            </a:r>
            <a:r>
              <a:rPr sz="3400">
                <a:latin typeface="Rockwell"/>
                <a:ea typeface="Rockwell"/>
                <a:cs typeface="Rockwell"/>
                <a:sym typeface="Rockwell"/>
              </a:rPr>
              <a:t>formed by left and right extremity of coronary ligament</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3" name="大、小网膜.png" descr="大、小网膜"/>
          <p:cNvPicPr/>
          <p:nvPr/>
        </p:nvPicPr>
        <p:blipFill>
          <a:blip r:embed="rId2">
            <a:extLst/>
          </a:blip>
          <a:srcRect l="0" t="0" r="0" b="52578"/>
          <a:stretch>
            <a:fillRect/>
          </a:stretch>
        </p:blipFill>
        <p:spPr>
          <a:xfrm>
            <a:off x="6173904" y="690657"/>
            <a:ext cx="6474167" cy="4545130"/>
          </a:xfrm>
          <a:prstGeom prst="rect">
            <a:avLst/>
          </a:prstGeom>
          <a:ln w="12700">
            <a:miter lim="400000"/>
          </a:ln>
        </p:spPr>
      </p:pic>
      <p:pic>
        <p:nvPicPr>
          <p:cNvPr id="204" name="肝膈面.png" descr="肝膈面"/>
          <p:cNvPicPr/>
          <p:nvPr/>
        </p:nvPicPr>
        <p:blipFill>
          <a:blip r:embed="rId3">
            <a:extLst/>
          </a:blip>
          <a:stretch>
            <a:fillRect/>
          </a:stretch>
        </p:blipFill>
        <p:spPr>
          <a:xfrm>
            <a:off x="3356229" y="4860995"/>
            <a:ext cx="2912492" cy="4236630"/>
          </a:xfrm>
          <a:prstGeom prst="rect">
            <a:avLst/>
          </a:prstGeom>
          <a:ln w="12700">
            <a:miter lim="400000"/>
          </a:ln>
        </p:spPr>
      </p:pic>
      <p:sp>
        <p:nvSpPr>
          <p:cNvPr id="205" name="Shape 205"/>
          <p:cNvSpPr/>
          <p:nvPr>
            <p:ph type="body" idx="4294967295"/>
          </p:nvPr>
        </p:nvSpPr>
        <p:spPr>
          <a:xfrm>
            <a:off x="650239" y="2623537"/>
            <a:ext cx="5743788" cy="6096001"/>
          </a:xfrm>
          <a:prstGeom prst="rect">
            <a:avLst/>
          </a:prstGeom>
        </p:spPr>
        <p:txBody>
          <a:bodyPr lIns="65023" tIns="65023" rIns="65023" bIns="65023" anchor="t"/>
          <a:lstStyle/>
          <a:p>
            <a:pPr lvl="0" marL="396421" indent="-396421" defTabSz="914400">
              <a:spcBef>
                <a:spcPts val="0"/>
              </a:spcBef>
              <a:buClr>
                <a:srgbClr val="72A376"/>
              </a:buClr>
              <a:buSzPct val="70000"/>
              <a:buFont typeface="Wingdings 2"/>
              <a:buChar char="⦿"/>
              <a:defRPr sz="1800"/>
            </a:pPr>
            <a:r>
              <a:rPr b="1" sz="3800">
                <a:latin typeface="Rockwell"/>
                <a:ea typeface="Rockwell"/>
                <a:cs typeface="Rockwell"/>
                <a:sym typeface="Rockwell"/>
              </a:rPr>
              <a:t>Hepatogastric ligament</a:t>
            </a:r>
            <a:r>
              <a:rPr b="1" sz="3400">
                <a:latin typeface="Rockwell"/>
                <a:ea typeface="Rockwell"/>
                <a:cs typeface="Rockwell"/>
                <a:sym typeface="Rockwell"/>
              </a:rPr>
              <a:t>  </a:t>
            </a:r>
            <a:endParaRPr b="1" sz="3400">
              <a:latin typeface="Rockwell"/>
              <a:ea typeface="Rockwell"/>
              <a:cs typeface="Rockwell"/>
              <a:sym typeface="Rockwell"/>
            </a:endParaRPr>
          </a:p>
          <a:p>
            <a:pPr lvl="0" marL="396421" indent="-396421" defTabSz="914400">
              <a:spcBef>
                <a:spcPts val="0"/>
              </a:spcBef>
              <a:buClr>
                <a:srgbClr val="72A376"/>
              </a:buClr>
              <a:buSzPct val="70000"/>
              <a:buFont typeface="Wingdings 2"/>
              <a:buChar char="⦿"/>
              <a:defRPr sz="1800"/>
            </a:pPr>
            <a:r>
              <a:rPr b="1" sz="3800">
                <a:latin typeface="Rockwell"/>
                <a:ea typeface="Rockwell"/>
                <a:cs typeface="Rockwell"/>
                <a:sym typeface="Rockwell"/>
              </a:rPr>
              <a:t>Hepatoduodenal ligament</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7" name="网膜囊（简图）.png" descr="网膜囊（简图）"/>
          <p:cNvPicPr/>
          <p:nvPr/>
        </p:nvPicPr>
        <p:blipFill>
          <a:blip r:embed="rId2">
            <a:extLst/>
          </a:blip>
          <a:stretch>
            <a:fillRect/>
          </a:stretch>
        </p:blipFill>
        <p:spPr>
          <a:xfrm>
            <a:off x="6773333" y="3695982"/>
            <a:ext cx="5418667" cy="3603414"/>
          </a:xfrm>
          <a:prstGeom prst="rect">
            <a:avLst/>
          </a:prstGeom>
          <a:ln w="12700">
            <a:miter lim="400000"/>
          </a:ln>
        </p:spPr>
      </p:pic>
      <p:sp>
        <p:nvSpPr>
          <p:cNvPr id="208" name="Shape 208"/>
          <p:cNvSpPr/>
          <p:nvPr/>
        </p:nvSpPr>
        <p:spPr>
          <a:xfrm>
            <a:off x="666044" y="4064000"/>
            <a:ext cx="5222241" cy="3888233"/>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algn="l" defTabSz="914400">
              <a:spcBef>
                <a:spcPts val="500"/>
              </a:spcBef>
              <a:buClr>
                <a:srgbClr val="72A376"/>
              </a:buClr>
              <a:buSzPct val="65000"/>
              <a:buFont typeface="Wingdings"/>
              <a:buChar char="■"/>
              <a:defRPr sz="1800"/>
            </a:pPr>
            <a:r>
              <a:rPr b="1" sz="3400">
                <a:latin typeface="Rockwell"/>
                <a:ea typeface="Rockwell"/>
                <a:cs typeface="Rockwell"/>
                <a:sym typeface="Rockwell"/>
              </a:rPr>
              <a:t> Splenorenal ligament</a:t>
            </a:r>
            <a:endParaRPr b="1" sz="3400">
              <a:latin typeface="Rockwell"/>
              <a:ea typeface="Rockwell"/>
              <a:cs typeface="Rockwell"/>
              <a:sym typeface="Rockwell"/>
            </a:endParaRPr>
          </a:p>
          <a:p>
            <a:pPr lvl="0" algn="l" defTabSz="914400">
              <a:spcBef>
                <a:spcPts val="500"/>
              </a:spcBef>
              <a:buClr>
                <a:srgbClr val="72A376"/>
              </a:buClr>
              <a:buSzPct val="65000"/>
              <a:buChar char="-"/>
              <a:defRPr sz="1800"/>
            </a:pPr>
            <a:r>
              <a:rPr sz="3400">
                <a:latin typeface="Rockwell"/>
                <a:ea typeface="Rockwell"/>
                <a:cs typeface="Rockwell"/>
                <a:sym typeface="Rockwell"/>
              </a:rPr>
              <a:t>extends between the hilum of spleen and left kidney. </a:t>
            </a:r>
            <a:endParaRPr sz="3400">
              <a:latin typeface="Rockwell"/>
              <a:ea typeface="Rockwell"/>
              <a:cs typeface="Rockwell"/>
              <a:sym typeface="Rockwell"/>
            </a:endParaRPr>
          </a:p>
          <a:p>
            <a:pPr lvl="0" algn="l" defTabSz="914400">
              <a:spcBef>
                <a:spcPts val="500"/>
              </a:spcBef>
              <a:buClr>
                <a:srgbClr val="72A376"/>
              </a:buClr>
              <a:buSzPct val="65000"/>
              <a:buChar char="-"/>
              <a:defRPr sz="1800"/>
            </a:pPr>
            <a:r>
              <a:rPr sz="3400">
                <a:latin typeface="Rockwell"/>
                <a:ea typeface="Rockwell"/>
                <a:cs typeface="Rockwell"/>
                <a:sym typeface="Rockwell"/>
              </a:rPr>
              <a:t> Contents</a:t>
            </a:r>
            <a:endParaRPr sz="3400">
              <a:latin typeface="Rockwell"/>
              <a:ea typeface="Rockwell"/>
              <a:cs typeface="Rockwell"/>
              <a:sym typeface="Rockwell"/>
            </a:endParaRPr>
          </a:p>
          <a:p>
            <a:pPr lvl="0" algn="l" defTabSz="914400">
              <a:spcBef>
                <a:spcPts val="400"/>
              </a:spcBef>
              <a:defRPr sz="1800"/>
            </a:pPr>
            <a:r>
              <a:rPr sz="2800">
                <a:latin typeface="Rockwell"/>
                <a:ea typeface="Rockwell"/>
                <a:cs typeface="Rockwell"/>
                <a:sym typeface="Rockwell"/>
              </a:rPr>
              <a:t>The splenic vessel</a:t>
            </a:r>
            <a:endParaRPr sz="2800">
              <a:latin typeface="Rockwell"/>
              <a:ea typeface="Rockwell"/>
              <a:cs typeface="Rockwell"/>
              <a:sym typeface="Rockwell"/>
            </a:endParaRPr>
          </a:p>
          <a:p>
            <a:pPr lvl="0" algn="l" defTabSz="914400">
              <a:spcBef>
                <a:spcPts val="400"/>
              </a:spcBef>
              <a:defRPr sz="1800"/>
            </a:pPr>
            <a:r>
              <a:rPr sz="2800">
                <a:latin typeface="Rockwell"/>
                <a:ea typeface="Rockwell"/>
                <a:cs typeface="Rockwell"/>
                <a:sym typeface="Rockwell"/>
              </a:rPr>
              <a:t>Lymphatic vessels  ,nodes &amp; nerve</a:t>
            </a:r>
            <a:endParaRPr sz="2800">
              <a:latin typeface="Rockwell"/>
              <a:ea typeface="Rockwell"/>
              <a:cs typeface="Rockwell"/>
              <a:sym typeface="Rockwell"/>
            </a:endParaRPr>
          </a:p>
          <a:p>
            <a:pPr lvl="0" algn="l" defTabSz="914400">
              <a:spcBef>
                <a:spcPts val="400"/>
              </a:spcBef>
              <a:defRPr sz="1800"/>
            </a:pPr>
            <a:r>
              <a:rPr sz="2800">
                <a:latin typeface="Rockwell"/>
                <a:ea typeface="Rockwell"/>
                <a:cs typeface="Rockwell"/>
                <a:sym typeface="Rockwell"/>
              </a:rPr>
              <a:t> the tail of pancreas</a:t>
            </a:r>
          </a:p>
        </p:txBody>
      </p:sp>
      <p:sp>
        <p:nvSpPr>
          <p:cNvPr id="209" name="Shape 209"/>
          <p:cNvSpPr/>
          <p:nvPr>
            <p:ph type="body" idx="4294967295"/>
          </p:nvPr>
        </p:nvSpPr>
        <p:spPr>
          <a:xfrm>
            <a:off x="869244" y="575733"/>
            <a:ext cx="9934223" cy="3894668"/>
          </a:xfrm>
          <a:prstGeom prst="rect">
            <a:avLst/>
          </a:prstGeom>
        </p:spPr>
        <p:txBody>
          <a:bodyPr lIns="65023" tIns="65023" rIns="65023" bIns="65023" anchor="t"/>
          <a:lstStyle/>
          <a:p>
            <a:pPr lvl="0" marL="292100" indent="-292100" defTabSz="914400">
              <a:lnSpc>
                <a:spcPct val="80000"/>
              </a:lnSpc>
              <a:spcBef>
                <a:spcPts val="0"/>
              </a:spcBef>
              <a:buClr>
                <a:srgbClr val="72A376"/>
              </a:buClr>
              <a:buSzTx/>
              <a:buFont typeface="Wingdings 2"/>
              <a:buNone/>
              <a:defRPr sz="1800"/>
            </a:pPr>
            <a:r>
              <a:rPr b="1" sz="3800">
                <a:latin typeface="Rockwell"/>
                <a:ea typeface="Rockwell"/>
                <a:cs typeface="Rockwell"/>
                <a:sym typeface="Rockwell"/>
              </a:rPr>
              <a:t>2- Ligaments of spleen</a:t>
            </a:r>
            <a:endParaRPr b="1" sz="38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b="1" sz="3400">
                <a:latin typeface="Rockwell"/>
                <a:ea typeface="Rockwell"/>
                <a:cs typeface="Rockwell"/>
                <a:sym typeface="Rockwell"/>
              </a:rPr>
              <a:t>Gastrosplenic ligament </a:t>
            </a:r>
            <a:endParaRPr b="1" sz="34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2800">
                <a:latin typeface="Rockwell"/>
                <a:ea typeface="Rockwell"/>
                <a:cs typeface="Rockwell"/>
                <a:sym typeface="Rockwell"/>
              </a:rPr>
              <a:t>- Connects the fundus of stomach to hilum of spleen. </a:t>
            </a:r>
            <a:endParaRPr sz="2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2800">
                <a:latin typeface="Rockwell"/>
                <a:ea typeface="Rockwell"/>
                <a:cs typeface="Rockwell"/>
                <a:sym typeface="Rockwell"/>
              </a:rPr>
              <a:t>- Contents</a:t>
            </a:r>
            <a:endParaRPr sz="2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2800">
                <a:latin typeface="Rockwell"/>
                <a:ea typeface="Rockwell"/>
                <a:cs typeface="Rockwell"/>
                <a:sym typeface="Rockwell"/>
              </a:rPr>
              <a:t>the short gastric &amp; left gastroepiploic vessels pass through it.</a:t>
            </a:r>
          </a:p>
        </p:txBody>
      </p:sp>
      <p:pic>
        <p:nvPicPr>
          <p:cNvPr id="210" name="网膜囊（简图）.png" descr="网膜囊（简图）"/>
          <p:cNvPicPr/>
          <p:nvPr/>
        </p:nvPicPr>
        <p:blipFill>
          <a:blip r:embed="rId2">
            <a:extLst/>
          </a:blip>
          <a:stretch>
            <a:fillRect/>
          </a:stretch>
        </p:blipFill>
        <p:spPr>
          <a:xfrm>
            <a:off x="6900333" y="3822982"/>
            <a:ext cx="5418667" cy="3603414"/>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image.png"/>
          <p:cNvPicPr/>
          <p:nvPr/>
        </p:nvPicPr>
        <p:blipFill>
          <a:blip r:embed="rId2">
            <a:extLst/>
          </a:blip>
          <a:stretch>
            <a:fillRect/>
          </a:stretch>
        </p:blipFill>
        <p:spPr>
          <a:xfrm>
            <a:off x="404142" y="158044"/>
            <a:ext cx="11948161" cy="1517227"/>
          </a:xfrm>
          <a:prstGeom prst="rect">
            <a:avLst/>
          </a:prstGeom>
          <a:ln w="12700">
            <a:miter lim="400000"/>
          </a:ln>
        </p:spPr>
      </p:pic>
      <p:pic>
        <p:nvPicPr>
          <p:cNvPr id="213" name="image.png"/>
          <p:cNvPicPr/>
          <p:nvPr/>
        </p:nvPicPr>
        <p:blipFill>
          <a:blip r:embed="rId3">
            <a:extLst/>
          </a:blip>
          <a:stretch>
            <a:fillRect/>
          </a:stretch>
        </p:blipFill>
        <p:spPr>
          <a:xfrm>
            <a:off x="632684" y="2700280"/>
            <a:ext cx="11051316" cy="6893396"/>
          </a:xfrm>
          <a:prstGeom prst="rect">
            <a:avLst/>
          </a:prstGeom>
          <a:ln w="12700">
            <a:miter lim="400000"/>
          </a:ln>
        </p:spPr>
      </p:pic>
      <p:sp>
        <p:nvSpPr>
          <p:cNvPr id="214" name="Shape 214"/>
          <p:cNvSpPr/>
          <p:nvPr>
            <p:ph type="body" idx="4294967295"/>
          </p:nvPr>
        </p:nvSpPr>
        <p:spPr>
          <a:xfrm>
            <a:off x="752968" y="952782"/>
            <a:ext cx="9401388" cy="2275841"/>
          </a:xfrm>
          <a:prstGeom prst="rect">
            <a:avLst/>
          </a:prstGeom>
        </p:spPr>
        <p:txBody>
          <a:bodyPr lIns="65023" tIns="65023" rIns="65023" bIns="65023" anchor="t"/>
          <a:lstStyle/>
          <a:p>
            <a:pPr lvl="0" marL="292100" indent="-292100" defTabSz="914400">
              <a:lnSpc>
                <a:spcPct val="80000"/>
              </a:lnSpc>
              <a:spcBef>
                <a:spcPts val="0"/>
              </a:spcBef>
              <a:buClr>
                <a:srgbClr val="72A376"/>
              </a:buClr>
              <a:buSzTx/>
              <a:buFont typeface="Wingdings 2"/>
              <a:buNone/>
              <a:defRPr sz="1800"/>
            </a:pPr>
            <a:endParaRPr b="1"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b="1" sz="3400">
                <a:latin typeface="Rockwell"/>
                <a:ea typeface="Rockwell"/>
                <a:cs typeface="Rockwell"/>
                <a:sym typeface="Rockwell"/>
              </a:rPr>
              <a:t>Phrenicosplenic ligament </a:t>
            </a:r>
            <a:endParaRPr b="1"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b="1" sz="3400">
                <a:latin typeface="Rockwell"/>
                <a:ea typeface="Rockwell"/>
                <a:cs typeface="Rockwell"/>
                <a:sym typeface="Rockwell"/>
              </a:rPr>
              <a:t>Splenocolic ligament</a:t>
            </a:r>
            <a:r>
              <a:rPr sz="3400">
                <a:latin typeface="Rockwell"/>
                <a:ea typeface="Rockwell"/>
                <a:cs typeface="Rockwell"/>
                <a:sym typeface="Rockwell"/>
              </a:rPr>
              <a:t>   </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大、小网膜.png" descr="大、小网膜"/>
          <p:cNvPicPr/>
          <p:nvPr/>
        </p:nvPicPr>
        <p:blipFill>
          <a:blip r:embed="rId2">
            <a:extLst/>
          </a:blip>
          <a:srcRect l="0" t="0" r="0" b="54066"/>
          <a:stretch>
            <a:fillRect/>
          </a:stretch>
        </p:blipFill>
        <p:spPr>
          <a:xfrm>
            <a:off x="7010400" y="812799"/>
            <a:ext cx="5732498" cy="3899184"/>
          </a:xfrm>
          <a:prstGeom prst="rect">
            <a:avLst/>
          </a:prstGeom>
          <a:ln w="12700">
            <a:miter lim="400000"/>
          </a:ln>
        </p:spPr>
      </p:pic>
      <p:pic>
        <p:nvPicPr>
          <p:cNvPr id="217" name="网膜囊（简图）.png" descr="网膜囊（简图）"/>
          <p:cNvPicPr/>
          <p:nvPr/>
        </p:nvPicPr>
        <p:blipFill>
          <a:blip r:embed="rId3">
            <a:extLst/>
          </a:blip>
          <a:stretch>
            <a:fillRect/>
          </a:stretch>
        </p:blipFill>
        <p:spPr>
          <a:xfrm>
            <a:off x="767644" y="3957884"/>
            <a:ext cx="5804748" cy="3865316"/>
          </a:xfrm>
          <a:prstGeom prst="rect">
            <a:avLst/>
          </a:prstGeom>
          <a:ln w="12700">
            <a:miter lim="400000"/>
          </a:ln>
        </p:spPr>
      </p:pic>
      <p:pic>
        <p:nvPicPr>
          <p:cNvPr id="218" name="胃胰韧带.png" descr="胃胰韧带"/>
          <p:cNvPicPr/>
          <p:nvPr/>
        </p:nvPicPr>
        <p:blipFill>
          <a:blip r:embed="rId4">
            <a:extLst/>
          </a:blip>
          <a:stretch>
            <a:fillRect/>
          </a:stretch>
        </p:blipFill>
        <p:spPr>
          <a:xfrm>
            <a:off x="6707858" y="4867768"/>
            <a:ext cx="5529298" cy="3908215"/>
          </a:xfrm>
          <a:prstGeom prst="rect">
            <a:avLst/>
          </a:prstGeom>
          <a:ln w="12700">
            <a:miter lim="400000"/>
          </a:ln>
        </p:spPr>
      </p:pic>
      <p:sp>
        <p:nvSpPr>
          <p:cNvPr id="219" name="Shape 219"/>
          <p:cNvSpPr/>
          <p:nvPr>
            <p:ph type="body" idx="4294967295"/>
          </p:nvPr>
        </p:nvSpPr>
        <p:spPr>
          <a:xfrm>
            <a:off x="650239" y="677333"/>
            <a:ext cx="6260819" cy="3686952"/>
          </a:xfrm>
          <a:prstGeom prst="rect">
            <a:avLst/>
          </a:prstGeom>
        </p:spPr>
        <p:txBody>
          <a:bodyPr lIns="65023" tIns="65023" rIns="65023" bIns="65023" anchor="t"/>
          <a:lstStyle/>
          <a:p>
            <a:pPr lvl="0" marL="292100" indent="-292100" defTabSz="914400">
              <a:lnSpc>
                <a:spcPct val="90000"/>
              </a:lnSpc>
              <a:spcBef>
                <a:spcPts val="0"/>
              </a:spcBef>
              <a:buClr>
                <a:srgbClr val="72A376"/>
              </a:buClr>
              <a:buSzTx/>
              <a:buFont typeface="Wingdings 2"/>
              <a:buNone/>
              <a:defRPr sz="1800"/>
            </a:pPr>
            <a:r>
              <a:rPr b="1" sz="3800">
                <a:latin typeface="Rockwell"/>
                <a:ea typeface="Rockwell"/>
                <a:cs typeface="Rockwell"/>
                <a:sym typeface="Rockwell"/>
              </a:rPr>
              <a:t>3- Ligaments of stomach</a:t>
            </a:r>
            <a:r>
              <a:rPr sz="2800">
                <a:latin typeface="Rockwell"/>
                <a:ea typeface="Rockwell"/>
                <a:cs typeface="Rockwell"/>
                <a:sym typeface="Rockwell"/>
              </a:rPr>
              <a:t> </a:t>
            </a:r>
            <a:endParaRPr sz="28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sz="2800">
                <a:latin typeface="Rockwell"/>
                <a:ea typeface="Rockwell"/>
                <a:cs typeface="Rockwell"/>
                <a:sym typeface="Rockwell"/>
              </a:rPr>
              <a:t>Hepatogastric ligament  </a:t>
            </a:r>
            <a:endParaRPr b="1" sz="24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sz="2800">
                <a:latin typeface="Rockwell"/>
                <a:ea typeface="Rockwell"/>
                <a:cs typeface="Rockwell"/>
                <a:sym typeface="Rockwell"/>
              </a:rPr>
              <a:t>Gastrosplenic ligament </a:t>
            </a:r>
            <a:endParaRPr b="1" sz="24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sz="2800">
                <a:latin typeface="Rockwell"/>
                <a:ea typeface="Rockwell"/>
                <a:cs typeface="Rockwell"/>
                <a:sym typeface="Rockwell"/>
              </a:rPr>
              <a:t>Gastrophrenic ligament </a:t>
            </a:r>
            <a:endParaRPr b="1" sz="24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sz="2800">
                <a:latin typeface="Rockwell"/>
                <a:ea typeface="Rockwell"/>
                <a:cs typeface="Rockwell"/>
                <a:sym typeface="Rockwell"/>
              </a:rPr>
              <a:t>Gastrocolic ligament</a:t>
            </a:r>
            <a:endParaRPr b="1" sz="2400">
              <a:latin typeface="Rockwell"/>
              <a:ea typeface="Rockwell"/>
              <a:cs typeface="Rockwell"/>
              <a:sym typeface="Rockwell"/>
            </a:endParaRPr>
          </a:p>
          <a:p>
            <a:pPr lvl="0" marL="250371" indent="-250371" defTabSz="914400">
              <a:lnSpc>
                <a:spcPct val="90000"/>
              </a:lnSpc>
              <a:spcBef>
                <a:spcPts val="0"/>
              </a:spcBef>
              <a:buClr>
                <a:srgbClr val="72A376"/>
              </a:buClr>
              <a:buSzPct val="70000"/>
              <a:buFont typeface="Wingdings 2"/>
              <a:buChar char="⦿"/>
              <a:defRPr sz="1800"/>
            </a:pPr>
            <a:r>
              <a:rPr b="1" sz="2400">
                <a:latin typeface="Rockwell"/>
                <a:ea typeface="Rockwell"/>
                <a:cs typeface="Rockwell"/>
                <a:sym typeface="Rockwell"/>
              </a:rPr>
              <a:t>Gastropancrestic ligament </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1327-0550x0475.jpg" descr="http://www.netterimages.com/images/vpv/000/000/001/1327-0550x0475.jpg"/>
          <p:cNvPicPr/>
          <p:nvPr/>
        </p:nvPicPr>
        <p:blipFill>
          <a:blip r:embed="rId2">
            <a:extLst/>
          </a:blip>
          <a:stretch>
            <a:fillRect/>
          </a:stretch>
        </p:blipFill>
        <p:spPr>
          <a:xfrm>
            <a:off x="5791200" y="609599"/>
            <a:ext cx="6705600" cy="8026401"/>
          </a:xfrm>
          <a:prstGeom prst="rect">
            <a:avLst/>
          </a:prstGeom>
          <a:ln w="12700">
            <a:miter lim="400000"/>
          </a:ln>
        </p:spPr>
      </p:pic>
      <p:sp>
        <p:nvSpPr>
          <p:cNvPr id="222" name="Shape 222"/>
          <p:cNvSpPr/>
          <p:nvPr>
            <p:ph type="body" idx="4294967295"/>
          </p:nvPr>
        </p:nvSpPr>
        <p:spPr>
          <a:xfrm>
            <a:off x="-1" y="2041031"/>
            <a:ext cx="5791201" cy="6671734"/>
          </a:xfrm>
          <a:prstGeom prst="rect">
            <a:avLst/>
          </a:prstGeom>
        </p:spPr>
        <p:txBody>
          <a:bodyPr lIns="65023" tIns="65023" rIns="65023" bIns="65023" anchor="t"/>
          <a:lstStyle/>
          <a:p>
            <a:pPr lvl="0" marL="0" indent="0" algn="r" defTabSz="914400">
              <a:spcBef>
                <a:spcPts val="0"/>
              </a:spcBef>
              <a:buClr>
                <a:srgbClr val="72A376"/>
              </a:buClr>
              <a:buSzTx/>
              <a:buFont typeface="Wingdings 2"/>
              <a:buNone/>
              <a:defRPr sz="1800"/>
            </a:pPr>
            <a:r>
              <a:rPr sz="3400">
                <a:latin typeface="Rockwell"/>
                <a:ea typeface="Rockwell"/>
                <a:cs typeface="Rockwell"/>
                <a:sym typeface="Rockwell"/>
              </a:rPr>
              <a:t> 4. The </a:t>
            </a:r>
            <a:r>
              <a:rPr b="1" sz="3400">
                <a:latin typeface="Rockwell"/>
                <a:ea typeface="Rockwell"/>
                <a:cs typeface="Rockwell"/>
                <a:sym typeface="Rockwell"/>
              </a:rPr>
              <a:t>suspensory ligament of duodenum</a:t>
            </a:r>
            <a:br>
              <a:rPr b="1" sz="3400">
                <a:latin typeface="Rockwell"/>
                <a:ea typeface="Rockwell"/>
                <a:cs typeface="Rockwell"/>
                <a:sym typeface="Rockwell"/>
              </a:rPr>
            </a:br>
            <a:r>
              <a:rPr sz="3400">
                <a:latin typeface="Rockwell"/>
                <a:ea typeface="Rockwell"/>
                <a:cs typeface="Rockwell"/>
                <a:sym typeface="Rockwell"/>
              </a:rPr>
              <a:t>   Sometimes named </a:t>
            </a:r>
            <a:r>
              <a:rPr b="1" sz="3400">
                <a:latin typeface="Rockwell"/>
                <a:ea typeface="Rockwell"/>
                <a:cs typeface="Rockwell"/>
                <a:sym typeface="Rockwell"/>
              </a:rPr>
              <a:t>Treitz ligament at the junction between duodenum &amp; jejunum</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body" idx="4294967295"/>
          </p:nvPr>
        </p:nvSpPr>
        <p:spPr>
          <a:xfrm>
            <a:off x="650239" y="2341315"/>
            <a:ext cx="11704322" cy="6436925"/>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sz="4400">
                <a:latin typeface="Rockwell"/>
                <a:ea typeface="Rockwell"/>
                <a:cs typeface="Rockwell"/>
                <a:sym typeface="Rockwell"/>
              </a:rPr>
              <a:t>5. The </a:t>
            </a:r>
            <a:r>
              <a:rPr b="1" sz="4400">
                <a:latin typeface="Rockwell"/>
                <a:ea typeface="Rockwell"/>
                <a:cs typeface="Rockwell"/>
                <a:sym typeface="Rockwell"/>
              </a:rPr>
              <a:t>phrenicocolic ligament</a:t>
            </a:r>
            <a:endParaRPr sz="44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4400">
                <a:latin typeface="Rockwell"/>
                <a:ea typeface="Rockwell"/>
                <a:cs typeface="Rockwell"/>
                <a:sym typeface="Rockwell"/>
              </a:rPr>
              <a:t>   It is a fold of peritoneum which is continued from the left colic flexure to the diaphragm opposite the 10</a:t>
            </a:r>
            <a:r>
              <a:rPr baseline="30545" sz="4400">
                <a:latin typeface="Rockwell"/>
                <a:ea typeface="Rockwell"/>
                <a:cs typeface="Rockwell"/>
                <a:sym typeface="Rockwell"/>
              </a:rPr>
              <a:t>th</a:t>
            </a:r>
            <a:r>
              <a:rPr sz="4400">
                <a:latin typeface="Rockwell"/>
                <a:ea typeface="Rockwell"/>
                <a:cs typeface="Rockwell"/>
                <a:sym typeface="Rockwell"/>
              </a:rPr>
              <a:t>  and 12</a:t>
            </a:r>
            <a:r>
              <a:rPr baseline="30545" sz="4400">
                <a:latin typeface="Rockwell"/>
                <a:ea typeface="Rockwell"/>
                <a:cs typeface="Rockwell"/>
                <a:sym typeface="Rockwell"/>
              </a:rPr>
              <a:t>th</a:t>
            </a:r>
            <a:r>
              <a:rPr sz="4400">
                <a:latin typeface="Rockwell"/>
                <a:ea typeface="Rockwell"/>
                <a:cs typeface="Rockwell"/>
                <a:sym typeface="Rockwell"/>
              </a:rPr>
              <a:t>  ribs.</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6" name="image.png"/>
          <p:cNvPicPr/>
          <p:nvPr/>
        </p:nvPicPr>
        <p:blipFill>
          <a:blip r:embed="rId2">
            <a:extLst/>
          </a:blip>
          <a:stretch>
            <a:fillRect/>
          </a:stretch>
        </p:blipFill>
        <p:spPr>
          <a:xfrm>
            <a:off x="31608" y="-15805"/>
            <a:ext cx="12189744" cy="1248552"/>
          </a:xfrm>
          <a:prstGeom prst="rect">
            <a:avLst/>
          </a:prstGeom>
          <a:ln w="12700">
            <a:miter lim="400000"/>
          </a:ln>
        </p:spPr>
      </p:pic>
      <p:sp>
        <p:nvSpPr>
          <p:cNvPr id="227" name="Shape 227"/>
          <p:cNvSpPr/>
          <p:nvPr>
            <p:ph type="body" idx="4294967295"/>
          </p:nvPr>
        </p:nvSpPr>
        <p:spPr>
          <a:xfrm>
            <a:off x="650239" y="1523999"/>
            <a:ext cx="11704322" cy="7416801"/>
          </a:xfrm>
          <a:prstGeom prst="rect">
            <a:avLst/>
          </a:prstGeom>
        </p:spPr>
        <p:txBody>
          <a:bodyPr lIns="65023" tIns="65023" rIns="65023" bIns="65023" anchor="t"/>
          <a:lstStyle/>
          <a:p>
            <a:pPr lvl="0" marL="310356" indent="-310356" defTabSz="914400">
              <a:lnSpc>
                <a:spcPct val="90000"/>
              </a:lnSpc>
              <a:spcBef>
                <a:spcPts val="0"/>
              </a:spcBef>
              <a:buClr>
                <a:srgbClr val="72A376"/>
              </a:buClr>
              <a:buSzPct val="70000"/>
              <a:buFont typeface="Wingdings 2"/>
              <a:buChar char="⦿"/>
              <a:defRPr sz="1800"/>
            </a:pPr>
            <a:r>
              <a:rPr sz="3400">
                <a:latin typeface="Rockwell"/>
                <a:ea typeface="Rockwell"/>
                <a:cs typeface="Rockwell"/>
                <a:sym typeface="Rockwell"/>
              </a:rPr>
              <a:t>In certain parts of the abdomen, peritoneal fold may bound recesses or fossae of the peritoneal cavity.</a:t>
            </a:r>
            <a:endParaRPr sz="3400">
              <a:latin typeface="Rockwell"/>
              <a:ea typeface="Rockwell"/>
              <a:cs typeface="Rockwell"/>
              <a:sym typeface="Rockwell"/>
            </a:endParaRPr>
          </a:p>
          <a:p>
            <a:pPr lvl="0" marL="310356" indent="-310356" defTabSz="914400">
              <a:lnSpc>
                <a:spcPct val="90000"/>
              </a:lnSpc>
              <a:spcBef>
                <a:spcPts val="0"/>
              </a:spcBef>
              <a:buClr>
                <a:srgbClr val="72A376"/>
              </a:buClr>
              <a:buSzPct val="70000"/>
              <a:buFont typeface="Wingdings 2"/>
              <a:buChar char="⦿"/>
              <a:defRPr sz="1800"/>
            </a:pPr>
            <a:r>
              <a:rPr sz="3400">
                <a:latin typeface="Rockwell"/>
                <a:ea typeface="Rockwell"/>
                <a:cs typeface="Rockwell"/>
                <a:sym typeface="Rockwell"/>
              </a:rPr>
              <a:t>At the junction between intraperitoneal and retro peritoneal organs</a:t>
            </a:r>
            <a:endParaRPr sz="3400">
              <a:latin typeface="Rockwell"/>
              <a:ea typeface="Rockwell"/>
              <a:cs typeface="Rockwell"/>
              <a:sym typeface="Rockwell"/>
            </a:endParaRPr>
          </a:p>
          <a:p>
            <a:pPr lvl="0" marL="310356" indent="-310356" defTabSz="914400">
              <a:lnSpc>
                <a:spcPct val="90000"/>
              </a:lnSpc>
              <a:spcBef>
                <a:spcPts val="0"/>
              </a:spcBef>
              <a:buClr>
                <a:srgbClr val="72A376"/>
              </a:buClr>
              <a:buSzPct val="70000"/>
              <a:buFont typeface="Wingdings 2"/>
              <a:buChar char="⦿"/>
              <a:defRPr sz="1800"/>
            </a:pPr>
            <a:r>
              <a:rPr sz="3400">
                <a:latin typeface="Rockwell"/>
                <a:ea typeface="Rockwell"/>
                <a:cs typeface="Rockwell"/>
                <a:sym typeface="Rockwell"/>
              </a:rPr>
              <a:t>These recesses are of surgical importance since they may become the site of internal herniae, that is, a piece of intestine may enter a recess and may be constricted (strangulated) by the peritoneal fold granding the entrance to the recess.</a:t>
            </a:r>
            <a:endParaRPr sz="3400">
              <a:latin typeface="Rockwell"/>
              <a:ea typeface="Rockwell"/>
              <a:cs typeface="Rockwell"/>
              <a:sym typeface="Rockwell"/>
            </a:endParaRPr>
          </a:p>
          <a:p>
            <a:pPr lvl="0" marL="310356" indent="-310356" defTabSz="914400">
              <a:lnSpc>
                <a:spcPct val="90000"/>
              </a:lnSpc>
              <a:spcBef>
                <a:spcPts val="0"/>
              </a:spcBef>
              <a:buClr>
                <a:srgbClr val="72A376"/>
              </a:buClr>
              <a:buSzPct val="70000"/>
              <a:buFont typeface="Wingdings 2"/>
              <a:buChar char="⦿"/>
              <a:defRPr sz="1800"/>
            </a:pPr>
            <a:r>
              <a:rPr sz="3400">
                <a:latin typeface="Rockwell"/>
                <a:ea typeface="Rockwell"/>
                <a:cs typeface="Rockwell"/>
                <a:sym typeface="Rockwell"/>
              </a:rPr>
              <a:t>From a surgical point of view the omental bursa can be considered to belong to this category, with its opening at the epiploic foramen, bounded in front by the free border of the lesser omentum.</a:t>
            </a:r>
            <a:endParaRPr sz="3400">
              <a:latin typeface="Rockwell"/>
              <a:ea typeface="Rockwell"/>
              <a:cs typeface="Rockwell"/>
              <a:sym typeface="Rockwell"/>
            </a:endParaRPr>
          </a:p>
          <a:p>
            <a:pPr lvl="0" marL="310356" indent="-310356" defTabSz="914400">
              <a:lnSpc>
                <a:spcPct val="90000"/>
              </a:lnSpc>
              <a:spcBef>
                <a:spcPts val="0"/>
              </a:spcBef>
              <a:buClr>
                <a:srgbClr val="72A376"/>
              </a:buClr>
              <a:buSzPct val="70000"/>
              <a:buFont typeface="Wingdings 2"/>
              <a:buChar char="⦿"/>
              <a:defRPr sz="1800"/>
            </a:pPr>
            <a:r>
              <a:rPr sz="3400">
                <a:latin typeface="Rockwell"/>
                <a:ea typeface="Rockwell"/>
                <a:cs typeface="Rockwell"/>
                <a:sym typeface="Rockwell"/>
              </a:rPr>
              <a:t>They are sometimes found in relation to the duodenum, cecum and sigmoid colon.</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image.png"/>
          <p:cNvPicPr/>
          <p:nvPr/>
        </p:nvPicPr>
        <p:blipFill>
          <a:blip r:embed="rId2">
            <a:extLst/>
          </a:blip>
          <a:stretch>
            <a:fillRect/>
          </a:stretch>
        </p:blipFill>
        <p:spPr>
          <a:xfrm>
            <a:off x="-5522525" y="286737"/>
            <a:ext cx="11939130" cy="876019"/>
          </a:xfrm>
          <a:prstGeom prst="rect">
            <a:avLst/>
          </a:prstGeom>
          <a:ln w="12700">
            <a:miter lim="400000"/>
          </a:ln>
        </p:spPr>
      </p:pic>
      <p:pic>
        <p:nvPicPr>
          <p:cNvPr id="60" name="腹膜腔矢切.png" descr="腹膜腔矢切"/>
          <p:cNvPicPr/>
          <p:nvPr/>
        </p:nvPicPr>
        <p:blipFill>
          <a:blip r:embed="rId3">
            <a:extLst/>
          </a:blip>
          <a:stretch>
            <a:fillRect/>
          </a:stretch>
        </p:blipFill>
        <p:spPr>
          <a:xfrm>
            <a:off x="7830193" y="-7658"/>
            <a:ext cx="4671124" cy="9485809"/>
          </a:xfrm>
          <a:prstGeom prst="rect">
            <a:avLst/>
          </a:prstGeom>
          <a:ln w="12700">
            <a:miter lim="400000"/>
          </a:ln>
        </p:spPr>
      </p:pic>
      <p:sp>
        <p:nvSpPr>
          <p:cNvPr id="61" name="Shape 61"/>
          <p:cNvSpPr/>
          <p:nvPr>
            <p:ph type="body" idx="4294967295"/>
          </p:nvPr>
        </p:nvSpPr>
        <p:spPr>
          <a:xfrm>
            <a:off x="758613" y="1517226"/>
            <a:ext cx="6152445" cy="6804944"/>
          </a:xfrm>
          <a:prstGeom prst="rect">
            <a:avLst/>
          </a:prstGeom>
        </p:spPr>
        <p:txBody>
          <a:bodyPr lIns="65023" tIns="65023" rIns="65023" bIns="65023" anchor="t"/>
          <a:lstStyle/>
          <a:p>
            <a:pPr lvl="0" marL="533400" indent="-533400" defTabSz="914400">
              <a:lnSpc>
                <a:spcPct val="80000"/>
              </a:lnSpc>
              <a:spcBef>
                <a:spcPts val="0"/>
              </a:spcBef>
              <a:buClr>
                <a:srgbClr val="72A376"/>
              </a:buClr>
              <a:buSzTx/>
              <a:buFont typeface="Wingdings 2"/>
              <a:buNone/>
              <a:defRPr sz="1800"/>
            </a:pPr>
            <a:endParaRPr sz="3400">
              <a:latin typeface="Rockwell"/>
              <a:ea typeface="Rockwell"/>
              <a:cs typeface="Rockwell"/>
              <a:sym typeface="Rockwell"/>
            </a:endParaRPr>
          </a:p>
          <a:p>
            <a:pPr lvl="0" marL="533400" indent="-533400" defTabSz="914400">
              <a:lnSpc>
                <a:spcPct val="80000"/>
              </a:lnSpc>
              <a:spcBef>
                <a:spcPts val="0"/>
              </a:spcBef>
              <a:buClr>
                <a:srgbClr val="72A376"/>
              </a:buClr>
              <a:buSzTx/>
              <a:buFont typeface="Wingdings 2"/>
              <a:buNone/>
              <a:defRPr sz="1800"/>
            </a:pPr>
            <a:r>
              <a:rPr b="1" sz="3400">
                <a:latin typeface="Rockwell"/>
                <a:ea typeface="Rockwell"/>
                <a:cs typeface="Rockwell"/>
                <a:sym typeface="Rockwell"/>
              </a:rPr>
              <a:t>Walls</a:t>
            </a:r>
            <a:r>
              <a:rPr b="1" sz="3400">
                <a:latin typeface="方正姚体"/>
                <a:ea typeface="方正姚体"/>
                <a:cs typeface="方正姚体"/>
                <a:sym typeface="方正姚体"/>
              </a:rPr>
              <a:t>：</a:t>
            </a:r>
            <a:endParaRPr b="1" sz="3400">
              <a:latin typeface="Rockwell"/>
              <a:ea typeface="Rockwell"/>
              <a:cs typeface="Rockwell"/>
              <a:sym typeface="Rockwell"/>
            </a:endParaRPr>
          </a:p>
          <a:p>
            <a:pPr lvl="0" marL="647700" indent="-647700" defTabSz="914400">
              <a:lnSpc>
                <a:spcPct val="80000"/>
              </a:lnSpc>
              <a:spcBef>
                <a:spcPts val="0"/>
              </a:spcBef>
              <a:buClr>
                <a:srgbClr val="72A376"/>
              </a:buClr>
              <a:buSzPct val="70000"/>
              <a:buFont typeface="Wingdings 2"/>
              <a:buChar char="⦿"/>
              <a:defRPr sz="1800"/>
            </a:pPr>
            <a:r>
              <a:rPr b="1" sz="3400">
                <a:latin typeface="Rockwell"/>
                <a:ea typeface="Rockwell"/>
                <a:cs typeface="Rockwell"/>
                <a:sym typeface="Rockwell"/>
              </a:rPr>
              <a:t>Superior</a:t>
            </a:r>
            <a:r>
              <a:rPr sz="3400">
                <a:latin typeface="方正姚体"/>
                <a:ea typeface="方正姚体"/>
                <a:cs typeface="方正姚体"/>
                <a:sym typeface="方正姚体"/>
              </a:rPr>
              <a:t>－</a:t>
            </a:r>
            <a:r>
              <a:rPr sz="3400">
                <a:latin typeface="Rockwell"/>
                <a:ea typeface="Rockwell"/>
                <a:cs typeface="Rockwell"/>
                <a:sym typeface="Rockwell"/>
              </a:rPr>
              <a:t>peritoneum which covers the caudate lobe of liver and diaphragm</a:t>
            </a:r>
            <a:endParaRPr sz="3400">
              <a:latin typeface="Rockwell"/>
              <a:ea typeface="Rockwell"/>
              <a:cs typeface="Rockwell"/>
              <a:sym typeface="Rockwell"/>
            </a:endParaRPr>
          </a:p>
          <a:p>
            <a:pPr lvl="0" marL="723900" indent="-723900" defTabSz="914400">
              <a:lnSpc>
                <a:spcPct val="80000"/>
              </a:lnSpc>
              <a:spcBef>
                <a:spcPts val="0"/>
              </a:spcBef>
              <a:buClr>
                <a:srgbClr val="72A376"/>
              </a:buClr>
              <a:buSzPct val="70000"/>
              <a:buFont typeface="Wingdings 2"/>
              <a:buChar char="⦿"/>
              <a:defRPr sz="1800"/>
            </a:pPr>
            <a:endParaRPr sz="3400">
              <a:latin typeface="Rockwell"/>
              <a:ea typeface="Rockwell"/>
              <a:cs typeface="Rockwell"/>
              <a:sym typeface="Rockwell"/>
            </a:endParaRPr>
          </a:p>
          <a:p>
            <a:pPr lvl="0" marL="723900" indent="-723900" defTabSz="914400">
              <a:lnSpc>
                <a:spcPct val="80000"/>
              </a:lnSpc>
              <a:spcBef>
                <a:spcPts val="0"/>
              </a:spcBef>
              <a:buClr>
                <a:srgbClr val="72A376"/>
              </a:buClr>
              <a:buSzPct val="70000"/>
              <a:buFont typeface="Wingdings 2"/>
              <a:buChar char="⦿"/>
              <a:defRPr sz="1800"/>
            </a:pPr>
            <a:endParaRPr sz="3400">
              <a:latin typeface="Rockwell"/>
              <a:ea typeface="Rockwell"/>
              <a:cs typeface="Rockwell"/>
              <a:sym typeface="Rockwell"/>
            </a:endParaRPr>
          </a:p>
          <a:p>
            <a:pPr lvl="0" marL="647700" indent="-647700" defTabSz="914400">
              <a:lnSpc>
                <a:spcPct val="80000"/>
              </a:lnSpc>
              <a:spcBef>
                <a:spcPts val="0"/>
              </a:spcBef>
              <a:buClr>
                <a:srgbClr val="72A376"/>
              </a:buClr>
              <a:buSzPct val="70000"/>
              <a:buFont typeface="Wingdings 2"/>
              <a:buChar char="⦿"/>
              <a:defRPr sz="1800"/>
            </a:pPr>
            <a:r>
              <a:rPr b="1" sz="3400">
                <a:latin typeface="Rockwell"/>
                <a:ea typeface="Rockwell"/>
                <a:cs typeface="Rockwell"/>
                <a:sym typeface="Rockwell"/>
              </a:rPr>
              <a:t>Anterior</a:t>
            </a:r>
            <a:r>
              <a:rPr sz="3400">
                <a:latin typeface="方正姚体"/>
                <a:ea typeface="方正姚体"/>
                <a:cs typeface="方正姚体"/>
                <a:sym typeface="方正姚体"/>
              </a:rPr>
              <a:t>－</a:t>
            </a:r>
            <a:r>
              <a:rPr sz="3400">
                <a:latin typeface="Rockwell"/>
                <a:ea typeface="Rockwell"/>
                <a:cs typeface="Rockwell"/>
                <a:sym typeface="Rockwell"/>
              </a:rPr>
              <a:t>lesser omentum, peritoneum of posterior wall of stomach, and anterior two layers of greater omentum</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image.png"/>
          <p:cNvPicPr/>
          <p:nvPr/>
        </p:nvPicPr>
        <p:blipFill>
          <a:blip r:embed="rId2">
            <a:extLst/>
          </a:blip>
          <a:stretch>
            <a:fillRect/>
          </a:stretch>
        </p:blipFill>
        <p:spPr>
          <a:xfrm>
            <a:off x="-2699174" y="-55316"/>
            <a:ext cx="12119753" cy="1718170"/>
          </a:xfrm>
          <a:prstGeom prst="rect">
            <a:avLst/>
          </a:prstGeom>
          <a:ln w="12700">
            <a:miter lim="400000"/>
          </a:ln>
        </p:spPr>
      </p:pic>
      <p:sp>
        <p:nvSpPr>
          <p:cNvPr id="230" name="Shape 230"/>
          <p:cNvSpPr/>
          <p:nvPr>
            <p:ph type="body" idx="4294967295"/>
          </p:nvPr>
        </p:nvSpPr>
        <p:spPr>
          <a:xfrm>
            <a:off x="650239" y="2167466"/>
            <a:ext cx="11704322" cy="7297139"/>
          </a:xfrm>
          <a:prstGeom prst="rect">
            <a:avLst/>
          </a:prstGeom>
        </p:spPr>
        <p:txBody>
          <a:bodyPr lIns="65023" tIns="65023" rIns="65023" bIns="65023" anchor="t"/>
          <a:lstStyle/>
          <a:p>
            <a:pPr lvl="0" marL="292100" indent="-292100" defTabSz="914400">
              <a:lnSpc>
                <a:spcPct val="90000"/>
              </a:lnSpc>
              <a:spcBef>
                <a:spcPts val="0"/>
              </a:spcBef>
              <a:buClr>
                <a:srgbClr val="72A376"/>
              </a:buClr>
              <a:buSzTx/>
              <a:buFont typeface="Wingdings 2"/>
              <a:buNone/>
              <a:defRPr sz="1800"/>
            </a:pPr>
            <a:r>
              <a:rPr sz="4400">
                <a:latin typeface="Rockwell"/>
                <a:ea typeface="Rockwell"/>
                <a:cs typeface="Rockwell"/>
                <a:sym typeface="Rockwell"/>
              </a:rPr>
              <a:t> </a:t>
            </a:r>
            <a:r>
              <a:rPr sz="3800">
                <a:latin typeface="Rockwell"/>
                <a:ea typeface="Rockwell"/>
                <a:cs typeface="Rockwell"/>
                <a:sym typeface="Rockwell"/>
              </a:rPr>
              <a:t>1. Duodenal Recesses</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superior duodenal recess or fossa</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inferior duodenal recess or  fossa</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paraduodenal recess or fossa</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duodenojejunal recess or fossa</a:t>
            </a:r>
            <a:endParaRPr sz="38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r>
              <a:rPr sz="3800">
                <a:latin typeface="Rockwell"/>
                <a:ea typeface="Rockwell"/>
                <a:cs typeface="Rockwell"/>
                <a:sym typeface="Rockwell"/>
              </a:rPr>
              <a:t>    2. Cecal recesses </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superior ileocecal or fossa</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inferior ileocecal or fossa</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retrocecal recesses or fossa</a:t>
            </a:r>
            <a:endParaRPr sz="3800">
              <a:latin typeface="Rockwell"/>
              <a:ea typeface="Rockwell"/>
              <a:cs typeface="Rockwell"/>
              <a:sym typeface="Rockwell"/>
            </a:endParaRPr>
          </a:p>
          <a:p>
            <a:pPr lvl="0" marL="346868" indent="-346868" defTabSz="914400">
              <a:lnSpc>
                <a:spcPct val="90000"/>
              </a:lnSpc>
              <a:spcBef>
                <a:spcPts val="0"/>
              </a:spcBef>
              <a:buClr>
                <a:srgbClr val="72A376"/>
              </a:buClr>
              <a:buSzPct val="70000"/>
              <a:buFont typeface="Wingdings 2"/>
              <a:buChar char="⦿"/>
              <a:defRPr sz="1800"/>
            </a:pPr>
            <a:r>
              <a:rPr sz="3800">
                <a:latin typeface="Rockwell"/>
                <a:ea typeface="Rockwell"/>
                <a:cs typeface="Rockwell"/>
                <a:sym typeface="Rockwell"/>
              </a:rPr>
              <a:t>The rectocolic recess or fossa</a:t>
            </a:r>
            <a:endParaRPr sz="38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r>
              <a:rPr sz="3800">
                <a:latin typeface="Rockwell"/>
                <a:ea typeface="Rockwell"/>
                <a:cs typeface="Rockwell"/>
                <a:sym typeface="Rockwell"/>
              </a:rPr>
              <a:t>    3. The intersigmoid recess</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image.png"/>
          <p:cNvPicPr/>
          <p:nvPr/>
        </p:nvPicPr>
        <p:blipFill>
          <a:blip r:embed="rId2">
            <a:extLst/>
          </a:blip>
          <a:stretch>
            <a:fillRect/>
          </a:stretch>
        </p:blipFill>
        <p:spPr>
          <a:xfrm>
            <a:off x="-2169725" y="161431"/>
            <a:ext cx="12128783" cy="1682045"/>
          </a:xfrm>
          <a:prstGeom prst="rect">
            <a:avLst/>
          </a:prstGeom>
          <a:ln w="12700">
            <a:miter lim="400000"/>
          </a:ln>
        </p:spPr>
      </p:pic>
      <p:pic>
        <p:nvPicPr>
          <p:cNvPr id="233" name="腹膜隐窝1.png" descr="腹膜隐窝1"/>
          <p:cNvPicPr/>
          <p:nvPr/>
        </p:nvPicPr>
        <p:blipFill>
          <a:blip r:embed="rId3">
            <a:extLst/>
          </a:blip>
          <a:stretch>
            <a:fillRect/>
          </a:stretch>
        </p:blipFill>
        <p:spPr>
          <a:xfrm>
            <a:off x="6743982" y="2275839"/>
            <a:ext cx="5477370" cy="6443699"/>
          </a:xfrm>
          <a:prstGeom prst="rect">
            <a:avLst/>
          </a:prstGeom>
          <a:ln w="12700">
            <a:miter lim="400000"/>
          </a:ln>
        </p:spPr>
      </p:pic>
      <p:sp>
        <p:nvSpPr>
          <p:cNvPr id="234" name="Shape 234"/>
          <p:cNvSpPr/>
          <p:nvPr>
            <p:ph type="body" idx="4294967295"/>
          </p:nvPr>
        </p:nvSpPr>
        <p:spPr>
          <a:xfrm>
            <a:off x="650239" y="2275839"/>
            <a:ext cx="5743788" cy="6443699"/>
          </a:xfrm>
          <a:prstGeom prst="rect">
            <a:avLst/>
          </a:prstGeom>
        </p:spPr>
        <p:txBody>
          <a:bodyPr lIns="65023" tIns="65023" rIns="65023" bIns="65023" anchor="t"/>
          <a:lstStyle/>
          <a:p>
            <a:pPr lvl="0" marL="375557" indent="-375557" defTabSz="914400">
              <a:spcBef>
                <a:spcPts val="0"/>
              </a:spcBef>
              <a:buClr>
                <a:srgbClr val="72A376"/>
              </a:buClr>
              <a:buSzPct val="70000"/>
              <a:buFont typeface="Wingdings 2"/>
              <a:buChar char="⦿"/>
              <a:defRPr sz="1800"/>
            </a:pPr>
            <a:r>
              <a:rPr b="1" sz="3600">
                <a:latin typeface="Rockwell"/>
                <a:ea typeface="Rockwell"/>
                <a:cs typeface="Rockwell"/>
                <a:sym typeface="Rockwell"/>
              </a:rPr>
              <a:t>Superior duodenal fold</a:t>
            </a:r>
            <a:r>
              <a:rPr sz="3600">
                <a:latin typeface="Rockwell"/>
                <a:ea typeface="Rockwell"/>
                <a:cs typeface="Rockwell"/>
                <a:sym typeface="Rockwell"/>
              </a:rPr>
              <a:t> and </a:t>
            </a:r>
            <a:r>
              <a:rPr b="1" sz="3600">
                <a:latin typeface="Rockwell"/>
                <a:ea typeface="Rockwell"/>
                <a:cs typeface="Rockwell"/>
                <a:sym typeface="Rockwell"/>
              </a:rPr>
              <a:t>recess          </a:t>
            </a:r>
            <a:endParaRPr b="1" sz="3000">
              <a:latin typeface="Rockwell"/>
              <a:ea typeface="Rockwell"/>
              <a:cs typeface="Rockwell"/>
              <a:sym typeface="Rockwell"/>
            </a:endParaRPr>
          </a:p>
          <a:p>
            <a:pPr lvl="0" marL="375557" indent="-375557" defTabSz="914400">
              <a:spcBef>
                <a:spcPts val="0"/>
              </a:spcBef>
              <a:buClr>
                <a:srgbClr val="72A376"/>
              </a:buClr>
              <a:buSzPct val="70000"/>
              <a:buFont typeface="Wingdings 2"/>
              <a:buChar char="⦿"/>
              <a:defRPr sz="1800"/>
            </a:pPr>
            <a:r>
              <a:rPr b="1" sz="3600">
                <a:latin typeface="Rockwell"/>
                <a:ea typeface="Rockwell"/>
                <a:cs typeface="Rockwell"/>
                <a:sym typeface="Rockwell"/>
              </a:rPr>
              <a:t>Inferior duodenal fold</a:t>
            </a:r>
            <a:r>
              <a:rPr sz="3600">
                <a:latin typeface="Rockwell"/>
                <a:ea typeface="Rockwell"/>
                <a:cs typeface="Rockwell"/>
                <a:sym typeface="Rockwell"/>
              </a:rPr>
              <a:t> and </a:t>
            </a:r>
            <a:r>
              <a:rPr b="1" sz="3600">
                <a:latin typeface="Rockwell"/>
                <a:ea typeface="Rockwell"/>
                <a:cs typeface="Rockwell"/>
                <a:sym typeface="Rockwell"/>
              </a:rPr>
              <a:t>recess                </a:t>
            </a:r>
            <a:endParaRPr b="1" sz="3600">
              <a:latin typeface="Rockwell"/>
              <a:ea typeface="Rockwell"/>
              <a:cs typeface="Rockwell"/>
              <a:sym typeface="Rockwell"/>
            </a:endParaRPr>
          </a:p>
          <a:p>
            <a:pPr lvl="0" marL="375557" indent="-375557" defTabSz="914400">
              <a:spcBef>
                <a:spcPts val="0"/>
              </a:spcBef>
              <a:buClr>
                <a:srgbClr val="72A376"/>
              </a:buClr>
              <a:buSzPct val="70000"/>
              <a:buFont typeface="Wingdings 2"/>
              <a:buChar char="⦿"/>
              <a:defRPr sz="1800"/>
            </a:pPr>
            <a:r>
              <a:rPr b="1" sz="3600">
                <a:latin typeface="Rockwell"/>
                <a:ea typeface="Rockwell"/>
                <a:cs typeface="Rockwell"/>
                <a:sym typeface="Rockwell"/>
              </a:rPr>
              <a:t>Intersigmoid recess</a:t>
            </a:r>
            <a:r>
              <a:rPr sz="3600">
                <a:latin typeface="Rockwell"/>
                <a:ea typeface="Rockwell"/>
                <a:cs typeface="Rockwell"/>
                <a:sym typeface="Rockwell"/>
              </a:rPr>
              <a:t>          formed by the inverted</a:t>
            </a:r>
            <a:endParaRPr sz="36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600">
                <a:latin typeface="Rockwell"/>
                <a:ea typeface="Rockwell"/>
                <a:cs typeface="Rockwell"/>
                <a:sym typeface="Rockwell"/>
              </a:rPr>
              <a:t>V attachment of sigmoid mesocolon </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盲肠后隐窝.png" descr="盲肠后隐窝"/>
          <p:cNvPicPr/>
          <p:nvPr/>
        </p:nvPicPr>
        <p:blipFill>
          <a:blip r:embed="rId2">
            <a:extLst/>
          </a:blip>
          <a:stretch>
            <a:fillRect/>
          </a:stretch>
        </p:blipFill>
        <p:spPr>
          <a:xfrm>
            <a:off x="6497884" y="1600764"/>
            <a:ext cx="5452534" cy="7112001"/>
          </a:xfrm>
          <a:prstGeom prst="rect">
            <a:avLst/>
          </a:prstGeom>
          <a:ln w="12700">
            <a:miter lim="400000"/>
          </a:ln>
        </p:spPr>
      </p:pic>
      <p:sp>
        <p:nvSpPr>
          <p:cNvPr id="237" name="Shape 237"/>
          <p:cNvSpPr/>
          <p:nvPr>
            <p:ph type="body" idx="4294967295"/>
          </p:nvPr>
        </p:nvSpPr>
        <p:spPr>
          <a:xfrm>
            <a:off x="650239" y="882790"/>
            <a:ext cx="5743788" cy="7829975"/>
          </a:xfrm>
          <a:prstGeom prst="rect">
            <a:avLst/>
          </a:prstGeom>
        </p:spPr>
        <p:txBody>
          <a:bodyPr lIns="65023" tIns="65023" rIns="65023" bIns="65023" anchor="t"/>
          <a:lstStyle/>
          <a:p>
            <a:pPr lvl="0" marL="375557" indent="-375557" defTabSz="914400">
              <a:spcBef>
                <a:spcPts val="0"/>
              </a:spcBef>
              <a:buClr>
                <a:srgbClr val="72A376"/>
              </a:buClr>
              <a:buSzPct val="70000"/>
              <a:buFont typeface="Wingdings 2"/>
              <a:buChar char="⦿"/>
              <a:defRPr sz="1800"/>
            </a:pPr>
            <a:r>
              <a:rPr b="1" sz="3600">
                <a:latin typeface="Rockwell"/>
                <a:ea typeface="Rockwell"/>
                <a:cs typeface="Rockwell"/>
                <a:sym typeface="Rockwell"/>
              </a:rPr>
              <a:t>Retrocecal recess     </a:t>
            </a:r>
            <a:r>
              <a:rPr sz="3600">
                <a:latin typeface="Rockwell"/>
                <a:ea typeface="Rockwell"/>
                <a:cs typeface="Rockwell"/>
                <a:sym typeface="Rockwell"/>
              </a:rPr>
              <a:t>in which the appendix frequently lies</a:t>
            </a:r>
            <a:endParaRPr sz="3600">
              <a:latin typeface="Rockwell"/>
              <a:ea typeface="Rockwell"/>
              <a:cs typeface="Rockwell"/>
              <a:sym typeface="Rockwell"/>
            </a:endParaRPr>
          </a:p>
          <a:p>
            <a:pPr lvl="0" marL="375557" indent="-375557" defTabSz="914400">
              <a:spcBef>
                <a:spcPts val="0"/>
              </a:spcBef>
              <a:buClr>
                <a:srgbClr val="72A376"/>
              </a:buClr>
              <a:buSzPct val="70000"/>
              <a:buFont typeface="Wingdings 2"/>
              <a:buChar char="⦿"/>
              <a:defRPr sz="1800"/>
            </a:pPr>
            <a:r>
              <a:rPr b="1" sz="3600">
                <a:latin typeface="Rockwell"/>
                <a:ea typeface="Rockwell"/>
                <a:cs typeface="Rockwell"/>
                <a:sym typeface="Rockwell"/>
              </a:rPr>
              <a:t>Hepatorenal recess  </a:t>
            </a:r>
            <a:r>
              <a:rPr sz="3600">
                <a:latin typeface="Rockwell"/>
                <a:ea typeface="Rockwell"/>
                <a:cs typeface="Rockwell"/>
                <a:sym typeface="Rockwell"/>
              </a:rPr>
              <a:t>lies between the right lobe of liver, right kidney, and right colic flexure, and is the lowest parts of the peritoneal cavity when the subject is supine</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image.png"/>
          <p:cNvPicPr/>
          <p:nvPr/>
        </p:nvPicPr>
        <p:blipFill>
          <a:blip r:embed="rId2">
            <a:extLst/>
          </a:blip>
          <a:stretch>
            <a:fillRect/>
          </a:stretch>
        </p:blipFill>
        <p:spPr>
          <a:xfrm>
            <a:off x="641208" y="354470"/>
            <a:ext cx="11722383" cy="1657210"/>
          </a:xfrm>
          <a:prstGeom prst="rect">
            <a:avLst/>
          </a:prstGeom>
          <a:ln w="12700">
            <a:miter lim="400000"/>
          </a:ln>
        </p:spPr>
      </p:pic>
      <p:sp>
        <p:nvSpPr>
          <p:cNvPr id="240" name="Shape 240"/>
          <p:cNvSpPr/>
          <p:nvPr>
            <p:ph type="body" idx="4294967295"/>
          </p:nvPr>
        </p:nvSpPr>
        <p:spPr>
          <a:xfrm>
            <a:off x="650239" y="2341315"/>
            <a:ext cx="11704322" cy="6436925"/>
          </a:xfrm>
          <a:prstGeom prst="rect">
            <a:avLst/>
          </a:prstGeom>
        </p:spPr>
        <p:txBody>
          <a:bodyPr lIns="65023" tIns="65023" rIns="65023" bIns="65023" anchor="t"/>
          <a:lstStyle/>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In the lesser pelvis, the peritoneum dips downwards forming a larger fossa, named pouch. </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Clinical importants</a:t>
            </a:r>
            <a:r>
              <a:rPr sz="4400">
                <a:latin typeface="Wingdings"/>
                <a:ea typeface="Wingdings"/>
                <a:cs typeface="Wingdings"/>
                <a:sym typeface="Wingdings"/>
              </a:rPr>
              <a:t> </a:t>
            </a:r>
            <a:r>
              <a:rPr sz="4400">
                <a:latin typeface="Rockwell"/>
                <a:ea typeface="Rockwell"/>
                <a:cs typeface="Rockwell"/>
                <a:sym typeface="Rockwell"/>
              </a:rPr>
              <a:t>internal abdominal hernia</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男盆矢切.png" descr="男盆矢切"/>
          <p:cNvPicPr/>
          <p:nvPr/>
        </p:nvPicPr>
        <p:blipFill>
          <a:blip r:embed="rId2">
            <a:extLst/>
          </a:blip>
          <a:stretch>
            <a:fillRect/>
          </a:stretch>
        </p:blipFill>
        <p:spPr>
          <a:xfrm>
            <a:off x="7579359" y="2275839"/>
            <a:ext cx="3806615" cy="5750562"/>
          </a:xfrm>
          <a:prstGeom prst="rect">
            <a:avLst/>
          </a:prstGeom>
          <a:ln w="12700">
            <a:miter lim="400000"/>
          </a:ln>
        </p:spPr>
      </p:pic>
      <p:sp>
        <p:nvSpPr>
          <p:cNvPr id="243" name="Shape 243"/>
          <p:cNvSpPr/>
          <p:nvPr>
            <p:ph type="body" idx="4294967295"/>
          </p:nvPr>
        </p:nvSpPr>
        <p:spPr>
          <a:xfrm>
            <a:off x="650239" y="781191"/>
            <a:ext cx="5743788" cy="7931574"/>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b="1" sz="4400">
                <a:latin typeface="Rockwell"/>
                <a:ea typeface="Rockwell"/>
                <a:cs typeface="Rockwell"/>
                <a:sym typeface="Rockwell"/>
              </a:rPr>
              <a:t>Pouches</a:t>
            </a:r>
            <a:r>
              <a:rPr sz="3600">
                <a:latin typeface="Rockwell"/>
                <a:ea typeface="Rockwell"/>
                <a:cs typeface="Rockwell"/>
                <a:sym typeface="Rockwell"/>
              </a:rPr>
              <a:t> </a:t>
            </a:r>
            <a:endParaRPr sz="3600">
              <a:latin typeface="Rockwell"/>
              <a:ea typeface="Rockwell"/>
              <a:cs typeface="Rockwell"/>
              <a:sym typeface="Rockwell"/>
            </a:endParaRPr>
          </a:p>
          <a:p>
            <a:pPr lvl="0" marL="375557" indent="-375557" defTabSz="914400">
              <a:spcBef>
                <a:spcPts val="0"/>
              </a:spcBef>
              <a:buClr>
                <a:srgbClr val="72A376"/>
              </a:buClr>
              <a:buSzPct val="70000"/>
              <a:buFont typeface="Wingdings 2"/>
              <a:buChar char="⦿"/>
              <a:defRPr sz="1800"/>
            </a:pPr>
            <a:r>
              <a:rPr sz="3600">
                <a:latin typeface="Rockwell"/>
                <a:ea typeface="Rockwell"/>
                <a:cs typeface="Rockwell"/>
                <a:sym typeface="Rockwell"/>
              </a:rPr>
              <a:t>In male</a:t>
            </a:r>
            <a:endParaRPr sz="3800">
              <a:latin typeface="Rockwell"/>
              <a:ea typeface="Rockwell"/>
              <a:cs typeface="Rockwell"/>
              <a:sym typeface="Rockwell"/>
            </a:endParaRPr>
          </a:p>
          <a:p>
            <a:pPr lvl="0" marL="396421" indent="-396421" defTabSz="914400">
              <a:spcBef>
                <a:spcPts val="0"/>
              </a:spcBef>
              <a:buClr>
                <a:srgbClr val="72A376"/>
              </a:buClr>
              <a:buSzPct val="70000"/>
              <a:buFont typeface="Wingdings 2"/>
              <a:buChar char="⦿"/>
              <a:defRPr sz="1800"/>
            </a:pPr>
            <a:r>
              <a:rPr b="1" sz="3800">
                <a:latin typeface="Rockwell"/>
                <a:ea typeface="Rockwell"/>
                <a:cs typeface="Rockwell"/>
                <a:sym typeface="Rockwell"/>
              </a:rPr>
              <a:t>rectovesical pouch</a:t>
            </a:r>
            <a:endParaRPr b="1" sz="38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lies between rectum and urinary bladder (or the seminal vesicles and ampullae ductus deferentes).</a:t>
            </a:r>
            <a:endParaRPr sz="34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The rectovesical pouch is the lowest part of the peritoneal cavity in anatomical position in male.</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image.png"/>
          <p:cNvPicPr/>
          <p:nvPr/>
        </p:nvPicPr>
        <p:blipFill>
          <a:blip r:embed="rId2">
            <a:extLst/>
          </a:blip>
          <a:stretch>
            <a:fillRect/>
          </a:stretch>
        </p:blipFill>
        <p:spPr>
          <a:xfrm>
            <a:off x="4235590" y="199813"/>
            <a:ext cx="6016979" cy="1327574"/>
          </a:xfrm>
          <a:prstGeom prst="rect">
            <a:avLst/>
          </a:prstGeom>
          <a:ln w="12700">
            <a:miter lim="400000"/>
          </a:ln>
        </p:spPr>
      </p:pic>
      <p:pic>
        <p:nvPicPr>
          <p:cNvPr id="246" name="女盆矢切.png" descr="女盆矢切"/>
          <p:cNvPicPr/>
          <p:nvPr/>
        </p:nvPicPr>
        <p:blipFill>
          <a:blip r:embed="rId3">
            <a:extLst/>
          </a:blip>
          <a:stretch>
            <a:fillRect/>
          </a:stretch>
        </p:blipFill>
        <p:spPr>
          <a:xfrm>
            <a:off x="6604000" y="3454400"/>
            <a:ext cx="5418667" cy="4538134"/>
          </a:xfrm>
          <a:prstGeom prst="rect">
            <a:avLst/>
          </a:prstGeom>
          <a:ln w="12700">
            <a:miter lim="400000"/>
          </a:ln>
        </p:spPr>
      </p:pic>
      <p:sp>
        <p:nvSpPr>
          <p:cNvPr id="247" name="Shape 247"/>
          <p:cNvSpPr/>
          <p:nvPr>
            <p:ph type="body" idx="4294967295"/>
          </p:nvPr>
        </p:nvSpPr>
        <p:spPr>
          <a:xfrm>
            <a:off x="599439" y="1346764"/>
            <a:ext cx="5852162" cy="6671734"/>
          </a:xfrm>
          <a:prstGeom prst="rect">
            <a:avLst/>
          </a:prstGeom>
        </p:spPr>
        <p:txBody>
          <a:bodyPr lIns="65023" tIns="65023" rIns="65023" bIns="65023" anchor="t"/>
          <a:lstStyle/>
          <a:p>
            <a:pPr lvl="0" marL="0" indent="0" defTabSz="850391">
              <a:spcBef>
                <a:spcPts val="0"/>
              </a:spcBef>
              <a:buClr>
                <a:srgbClr val="72A376"/>
              </a:buClr>
              <a:buSzTx/>
              <a:buFont typeface="Wingdings 2"/>
              <a:buNone/>
              <a:defRPr sz="1800"/>
            </a:pP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r>
              <a:rPr sz="3162">
                <a:latin typeface="Rockwell"/>
                <a:ea typeface="Rockwell"/>
                <a:cs typeface="Rockwell"/>
                <a:sym typeface="Rockwell"/>
              </a:rPr>
              <a:t>In female </a:t>
            </a: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r>
              <a:rPr b="1" sz="3162">
                <a:latin typeface="Rockwell"/>
                <a:ea typeface="Rockwell"/>
                <a:cs typeface="Rockwell"/>
                <a:sym typeface="Rockwell"/>
              </a:rPr>
              <a:t>1- Rectouterine pouch</a:t>
            </a:r>
            <a:r>
              <a:rPr sz="3162">
                <a:latin typeface="Rockwell"/>
                <a:ea typeface="Rockwell"/>
                <a:cs typeface="Rockwell"/>
                <a:sym typeface="Rockwell"/>
              </a:rPr>
              <a:t> </a:t>
            </a: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r>
              <a:rPr sz="3162">
                <a:latin typeface="Rockwell"/>
                <a:ea typeface="Rockwell"/>
                <a:cs typeface="Rockwell"/>
                <a:sym typeface="Rockwell"/>
              </a:rPr>
              <a:t>between rectum and uterus </a:t>
            </a: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r>
              <a:rPr sz="3162">
                <a:latin typeface="Rockwell"/>
                <a:ea typeface="Rockwell"/>
                <a:cs typeface="Rockwell"/>
                <a:sym typeface="Rockwell"/>
              </a:rPr>
              <a:t>2- </a:t>
            </a:r>
            <a:r>
              <a:rPr b="1" sz="3162">
                <a:latin typeface="Rockwell"/>
                <a:ea typeface="Rockwell"/>
                <a:cs typeface="Rockwell"/>
                <a:sym typeface="Rockwell"/>
              </a:rPr>
              <a:t>Vesicouterine pouch</a:t>
            </a:r>
            <a:endParaRPr b="1"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r>
              <a:rPr b="1" sz="3162">
                <a:latin typeface="Rockwell"/>
                <a:ea typeface="Rockwell"/>
                <a:cs typeface="Rockwell"/>
                <a:sym typeface="Rockwell"/>
              </a:rPr>
              <a:t> </a:t>
            </a:r>
            <a:r>
              <a:rPr sz="3162">
                <a:latin typeface="Rockwell"/>
                <a:ea typeface="Rockwell"/>
                <a:cs typeface="Rockwell"/>
                <a:sym typeface="Rockwell"/>
              </a:rPr>
              <a:t>between bladder and uterus</a:t>
            </a:r>
            <a:endParaRPr sz="3162">
              <a:latin typeface="Rockwell"/>
              <a:ea typeface="Rockwell"/>
              <a:cs typeface="Rockwell"/>
              <a:sym typeface="Rockwell"/>
            </a:endParaRPr>
          </a:p>
          <a:p>
            <a:pPr lvl="0" marL="0" indent="0" defTabSz="850391">
              <a:spcBef>
                <a:spcPts val="0"/>
              </a:spcBef>
              <a:buClr>
                <a:srgbClr val="72A376"/>
              </a:buClr>
              <a:buSzTx/>
              <a:buFont typeface="Wingdings 2"/>
              <a:buNone/>
              <a:defRPr sz="1800"/>
            </a:pPr>
            <a:endParaRPr sz="3162">
              <a:latin typeface="Rockwell"/>
              <a:ea typeface="Rockwell"/>
              <a:cs typeface="Rockwell"/>
              <a:sym typeface="Rockwell"/>
            </a:endParaRPr>
          </a:p>
          <a:p>
            <a:pPr lvl="0" marL="0" indent="0" defTabSz="850391">
              <a:lnSpc>
                <a:spcPct val="80000"/>
              </a:lnSpc>
              <a:spcBef>
                <a:spcPts val="0"/>
              </a:spcBef>
              <a:buClr>
                <a:srgbClr val="72A376"/>
              </a:buClr>
              <a:buSzTx/>
              <a:buFont typeface="Wingdings 2"/>
              <a:buNone/>
              <a:defRPr sz="1800"/>
            </a:pPr>
            <a:r>
              <a:rPr sz="3162">
                <a:latin typeface="Rockwell"/>
                <a:ea typeface="Rockwell"/>
                <a:cs typeface="Rockwell"/>
                <a:sym typeface="Rockwell"/>
              </a:rPr>
              <a:t> - The rectouterine pouch is formed </a:t>
            </a:r>
            <a:endParaRPr sz="3162">
              <a:latin typeface="Rockwell"/>
              <a:ea typeface="Rockwell"/>
              <a:cs typeface="Rockwell"/>
              <a:sym typeface="Rockwell"/>
            </a:endParaRPr>
          </a:p>
          <a:p>
            <a:pPr lvl="0" marL="0" indent="0" defTabSz="850391">
              <a:lnSpc>
                <a:spcPct val="80000"/>
              </a:lnSpc>
              <a:spcBef>
                <a:spcPts val="0"/>
              </a:spcBef>
              <a:buClr>
                <a:srgbClr val="72A376"/>
              </a:buClr>
              <a:buSzTx/>
              <a:buFont typeface="Wingdings 2"/>
              <a:buNone/>
              <a:defRPr sz="1800"/>
            </a:pPr>
            <a:r>
              <a:rPr sz="3162">
                <a:latin typeface="Rockwell"/>
                <a:ea typeface="Rockwell"/>
                <a:cs typeface="Rockwell"/>
                <a:sym typeface="Rockwell"/>
              </a:rPr>
              <a:t>between the anterior surface of the </a:t>
            </a:r>
            <a:endParaRPr sz="3162">
              <a:latin typeface="Rockwell"/>
              <a:ea typeface="Rockwell"/>
              <a:cs typeface="Rockwell"/>
              <a:sym typeface="Rockwell"/>
            </a:endParaRPr>
          </a:p>
          <a:p>
            <a:pPr lvl="0" marL="0" indent="0" defTabSz="850391">
              <a:lnSpc>
                <a:spcPct val="80000"/>
              </a:lnSpc>
              <a:spcBef>
                <a:spcPts val="0"/>
              </a:spcBef>
              <a:buClr>
                <a:srgbClr val="72A376"/>
              </a:buClr>
              <a:buSzTx/>
              <a:buFont typeface="Wingdings 2"/>
              <a:buNone/>
              <a:defRPr sz="1800"/>
            </a:pPr>
            <a:r>
              <a:rPr sz="3162">
                <a:latin typeface="Rockwell"/>
                <a:ea typeface="Rockwell"/>
                <a:cs typeface="Rockwell"/>
                <a:sym typeface="Rockwell"/>
              </a:rPr>
              <a:t>rectum and the posterosurface of the </a:t>
            </a:r>
            <a:endParaRPr sz="3162">
              <a:latin typeface="Rockwell"/>
              <a:ea typeface="Rockwell"/>
              <a:cs typeface="Rockwell"/>
              <a:sym typeface="Rockwell"/>
            </a:endParaRPr>
          </a:p>
          <a:p>
            <a:pPr lvl="0" marL="0" indent="0" defTabSz="850391">
              <a:lnSpc>
                <a:spcPct val="80000"/>
              </a:lnSpc>
              <a:spcBef>
                <a:spcPts val="0"/>
              </a:spcBef>
              <a:buClr>
                <a:srgbClr val="72A376"/>
              </a:buClr>
              <a:buSzTx/>
              <a:buFont typeface="Wingdings 2"/>
              <a:buNone/>
              <a:defRPr sz="1800"/>
            </a:pPr>
            <a:r>
              <a:rPr sz="3162">
                <a:latin typeface="Rockwell"/>
                <a:ea typeface="Rockwell"/>
                <a:cs typeface="Rockwell"/>
                <a:sym typeface="Rockwell"/>
              </a:rPr>
              <a:t>uterus and the upper part of vagina.</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507999" y="2844800"/>
            <a:ext cx="11887201" cy="19207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914400">
              <a:defRPr sz="3800">
                <a:latin typeface="Rockwell"/>
                <a:ea typeface="Rockwell"/>
                <a:cs typeface="Rockwell"/>
                <a:sym typeface="Rockwell"/>
              </a:defRPr>
            </a:lvl1pPr>
          </a:lstStyle>
          <a:p>
            <a:pPr lvl="0">
              <a:defRPr sz="1800"/>
            </a:pPr>
            <a:r>
              <a:rPr sz="3800"/>
              <a:t> 2- The Vesicouterine pouch is formed between the anteroinferior surface of the uterus and the superior surface of the urinary bladder</a:t>
            </a:r>
          </a:p>
        </p:txBody>
      </p:sp>
      <p:pic>
        <p:nvPicPr>
          <p:cNvPr id="250" name="image.png"/>
          <p:cNvPicPr/>
          <p:nvPr/>
        </p:nvPicPr>
        <p:blipFill>
          <a:blip r:embed="rId2">
            <a:extLst/>
          </a:blip>
          <a:stretch>
            <a:fillRect/>
          </a:stretch>
        </p:blipFill>
        <p:spPr>
          <a:xfrm>
            <a:off x="-2779325" y="252870"/>
            <a:ext cx="12146846" cy="1657210"/>
          </a:xfrm>
          <a:prstGeom prst="rect">
            <a:avLst/>
          </a:prstGeom>
          <a:ln w="12700">
            <a:miter lim="400000"/>
          </a:ln>
        </p:spPr>
      </p:pic>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2" name="image.png"/>
          <p:cNvPicPr/>
          <p:nvPr/>
        </p:nvPicPr>
        <p:blipFill>
          <a:blip r:embed="rId2">
            <a:extLst/>
          </a:blip>
          <a:stretch>
            <a:fillRect/>
          </a:stretch>
        </p:blipFill>
        <p:spPr>
          <a:xfrm>
            <a:off x="641208" y="390595"/>
            <a:ext cx="12024926" cy="1639148"/>
          </a:xfrm>
          <a:prstGeom prst="rect">
            <a:avLst/>
          </a:prstGeom>
          <a:ln w="12700">
            <a:miter lim="400000"/>
          </a:ln>
        </p:spPr>
      </p:pic>
      <p:pic>
        <p:nvPicPr>
          <p:cNvPr id="253" name="肠系膜窦.png" descr="肠系膜窦"/>
          <p:cNvPicPr/>
          <p:nvPr/>
        </p:nvPicPr>
        <p:blipFill>
          <a:blip r:embed="rId3">
            <a:extLst/>
          </a:blip>
          <a:stretch>
            <a:fillRect/>
          </a:stretch>
        </p:blipFill>
        <p:spPr>
          <a:xfrm>
            <a:off x="7620000" y="2743200"/>
            <a:ext cx="4933245" cy="6759787"/>
          </a:xfrm>
          <a:prstGeom prst="rect">
            <a:avLst/>
          </a:prstGeom>
          <a:ln w="12700">
            <a:miter lim="400000"/>
          </a:ln>
        </p:spPr>
      </p:pic>
      <p:sp>
        <p:nvSpPr>
          <p:cNvPr id="254" name="Shape 254"/>
          <p:cNvSpPr/>
          <p:nvPr/>
        </p:nvSpPr>
        <p:spPr>
          <a:xfrm>
            <a:off x="7762240" y="2661919"/>
            <a:ext cx="3467947" cy="889566"/>
          </a:xfrm>
          <a:custGeom>
            <a:avLst/>
            <a:gdLst/>
            <a:ahLst/>
            <a:cxnLst>
              <a:cxn ang="0">
                <a:pos x="wd2" y="hd2"/>
              </a:cxn>
              <a:cxn ang="5400000">
                <a:pos x="wd2" y="hd2"/>
              </a:cxn>
              <a:cxn ang="10800000">
                <a:pos x="wd2" y="hd2"/>
              </a:cxn>
              <a:cxn ang="16200000">
                <a:pos x="wd2" y="hd2"/>
              </a:cxn>
            </a:cxnLst>
            <a:rect l="0" t="0" r="r" b="b"/>
            <a:pathLst>
              <a:path w="21600" h="21383" fill="norm" stroke="1" extrusionOk="0">
                <a:moveTo>
                  <a:pt x="0" y="21383"/>
                </a:moveTo>
                <a:cubicBezTo>
                  <a:pt x="239" y="16607"/>
                  <a:pt x="633" y="12103"/>
                  <a:pt x="1027" y="7490"/>
                </a:cubicBezTo>
                <a:cubicBezTo>
                  <a:pt x="1083" y="6784"/>
                  <a:pt x="1561" y="5753"/>
                  <a:pt x="1673" y="5481"/>
                </a:cubicBezTo>
                <a:cubicBezTo>
                  <a:pt x="1983" y="3691"/>
                  <a:pt x="2180" y="3636"/>
                  <a:pt x="2700" y="2985"/>
                </a:cubicBezTo>
                <a:cubicBezTo>
                  <a:pt x="3952" y="-217"/>
                  <a:pt x="5667" y="326"/>
                  <a:pt x="7073" y="0"/>
                </a:cubicBezTo>
                <a:cubicBezTo>
                  <a:pt x="8747" y="163"/>
                  <a:pt x="10406" y="271"/>
                  <a:pt x="12080" y="543"/>
                </a:cubicBezTo>
                <a:cubicBezTo>
                  <a:pt x="12811" y="651"/>
                  <a:pt x="13556" y="1628"/>
                  <a:pt x="14273" y="2008"/>
                </a:cubicBezTo>
                <a:cubicBezTo>
                  <a:pt x="15891" y="2876"/>
                  <a:pt x="17522" y="3528"/>
                  <a:pt x="19153" y="4016"/>
                </a:cubicBezTo>
                <a:cubicBezTo>
                  <a:pt x="20039" y="4559"/>
                  <a:pt x="20461" y="4993"/>
                  <a:pt x="21080" y="7490"/>
                </a:cubicBezTo>
                <a:cubicBezTo>
                  <a:pt x="21206" y="9009"/>
                  <a:pt x="21431" y="9552"/>
                  <a:pt x="21600" y="10963"/>
                </a:cubicBezTo>
              </a:path>
            </a:pathLst>
          </a:custGeom>
          <a:ln w="50800">
            <a:solidFill>
              <a:srgbClr val="CC0000"/>
            </a:solidFill>
            <a:round/>
          </a:ln>
        </p:spPr>
        <p:txBody>
          <a:bodyPr lIns="65023" tIns="65023" rIns="65023" bIns="65023"/>
          <a:lstStyle/>
          <a:p>
            <a:pPr lvl="0" algn="l" defTabSz="914400">
              <a:defRPr sz="2400">
                <a:solidFill>
                  <a:srgbClr val="FFFFFF"/>
                </a:solidFill>
                <a:latin typeface="Arial"/>
                <a:ea typeface="Arial"/>
                <a:cs typeface="Arial"/>
                <a:sym typeface="Arial"/>
              </a:defRPr>
            </a:pPr>
          </a:p>
        </p:txBody>
      </p:sp>
      <p:sp>
        <p:nvSpPr>
          <p:cNvPr id="255" name="Shape 255"/>
          <p:cNvSpPr/>
          <p:nvPr>
            <p:ph type="body" idx="4294967295"/>
          </p:nvPr>
        </p:nvSpPr>
        <p:spPr>
          <a:xfrm>
            <a:off x="609599" y="2133600"/>
            <a:ext cx="7080392" cy="7112000"/>
          </a:xfrm>
          <a:prstGeom prst="rect">
            <a:avLst/>
          </a:prstGeom>
        </p:spPr>
        <p:txBody>
          <a:bodyPr lIns="65023" tIns="65023" rIns="65023" bIns="65023" anchor="t"/>
          <a:lstStyle/>
          <a:p>
            <a:pPr lvl="0" marL="292100" indent="-292100" defTabSz="914400">
              <a:lnSpc>
                <a:spcPct val="80000"/>
              </a:lnSpc>
              <a:spcBef>
                <a:spcPts val="0"/>
              </a:spcBef>
              <a:buClr>
                <a:srgbClr val="72A376"/>
              </a:buClr>
              <a:buSzTx/>
              <a:buFont typeface="Wingdings 2"/>
              <a:buNone/>
              <a:defRPr sz="1800"/>
            </a:pPr>
            <a:r>
              <a:rPr sz="3000">
                <a:latin typeface="Rockwell"/>
                <a:ea typeface="Rockwell"/>
                <a:cs typeface="Rockwell"/>
                <a:sym typeface="Rockwell"/>
              </a:rPr>
              <a:t>The transverse colon and transverse mesocolon divides the greater sac into</a:t>
            </a:r>
            <a:endParaRPr sz="3000">
              <a:latin typeface="Rockwell"/>
              <a:ea typeface="Rockwell"/>
              <a:cs typeface="Rockwell"/>
              <a:sym typeface="Rockwell"/>
            </a:endParaRPr>
          </a:p>
          <a:p>
            <a:pPr lvl="0" marL="312964" indent="-312964" defTabSz="914400">
              <a:lnSpc>
                <a:spcPct val="80000"/>
              </a:lnSpc>
              <a:spcBef>
                <a:spcPts val="0"/>
              </a:spcBef>
              <a:buClr>
                <a:srgbClr val="72A376"/>
              </a:buClr>
              <a:buSzPct val="70000"/>
              <a:buChar char="-"/>
              <a:defRPr sz="1800"/>
            </a:pPr>
            <a:r>
              <a:rPr sz="3000">
                <a:latin typeface="Rockwell"/>
                <a:ea typeface="Rockwell"/>
                <a:cs typeface="Rockwell"/>
                <a:sym typeface="Rockwell"/>
              </a:rPr>
              <a:t>Supracolic compartments</a:t>
            </a:r>
            <a:endParaRPr sz="3000">
              <a:latin typeface="Rockwell"/>
              <a:ea typeface="Rockwell"/>
              <a:cs typeface="Rockwell"/>
              <a:sym typeface="Rockwell"/>
            </a:endParaRPr>
          </a:p>
          <a:p>
            <a:pPr lvl="0" marL="312964" indent="-312964" defTabSz="914400">
              <a:lnSpc>
                <a:spcPct val="80000"/>
              </a:lnSpc>
              <a:spcBef>
                <a:spcPts val="0"/>
              </a:spcBef>
              <a:buClr>
                <a:srgbClr val="72A376"/>
              </a:buClr>
              <a:buSzPct val="70000"/>
              <a:buChar char="-"/>
              <a:defRPr sz="1800"/>
            </a:pPr>
            <a:r>
              <a:rPr sz="3000">
                <a:latin typeface="Rockwell"/>
                <a:ea typeface="Rockwell"/>
                <a:cs typeface="Rockwell"/>
                <a:sym typeface="Rockwell"/>
              </a:rPr>
              <a:t> Infracolic compartments.</a:t>
            </a:r>
            <a:endParaRPr sz="30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r>
              <a:rPr sz="3000">
                <a:latin typeface="Rockwell"/>
                <a:ea typeface="Rockwell"/>
                <a:cs typeface="Rockwell"/>
                <a:sym typeface="Rockwell"/>
              </a:rPr>
              <a:t>-    Rt.extraperitoneal space.( bara area of liver &amp; diaphragm) </a:t>
            </a:r>
            <a:endParaRPr sz="30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endParaRPr sz="30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endParaRPr sz="30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r>
              <a:rPr b="1" sz="3800">
                <a:latin typeface="Rockwell"/>
                <a:ea typeface="Rockwell"/>
                <a:cs typeface="Rockwell"/>
                <a:sym typeface="Rockwell"/>
              </a:rPr>
              <a:t>Supracolic compartments</a:t>
            </a:r>
            <a:r>
              <a:rPr sz="3800">
                <a:latin typeface="Rockwell"/>
                <a:ea typeface="Rockwell"/>
                <a:cs typeface="Rockwell"/>
                <a:sym typeface="Rockwell"/>
              </a:rPr>
              <a:t> </a:t>
            </a:r>
            <a:endParaRPr sz="38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r>
              <a:rPr sz="3800">
                <a:latin typeface="Rockwell"/>
                <a:ea typeface="Rockwell"/>
                <a:cs typeface="Rockwell"/>
                <a:sym typeface="Rockwell"/>
              </a:rPr>
              <a:t>Subphrenic space</a:t>
            </a:r>
            <a:endParaRPr sz="3800">
              <a:latin typeface="Rockwell"/>
              <a:ea typeface="Rockwell"/>
              <a:cs typeface="Rockwell"/>
              <a:sym typeface="Rockwell"/>
            </a:endParaRPr>
          </a:p>
          <a:p>
            <a:pPr lvl="0" marL="292100" indent="-292100" defTabSz="914400">
              <a:lnSpc>
                <a:spcPct val="80000"/>
              </a:lnSpc>
              <a:spcBef>
                <a:spcPts val="0"/>
              </a:spcBef>
              <a:buClr>
                <a:srgbClr val="72A376"/>
              </a:buClr>
              <a:buSzTx/>
              <a:buFont typeface="Wingdings 2"/>
              <a:buNone/>
              <a:defRPr sz="1800"/>
            </a:pPr>
            <a:r>
              <a:rPr sz="3800">
                <a:latin typeface="Rockwell"/>
                <a:ea typeface="Rockwell"/>
                <a:cs typeface="Rockwell"/>
                <a:sym typeface="Rockwell"/>
              </a:rPr>
              <a:t>Sub hepatic space</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7" name="image.png"/>
          <p:cNvPicPr/>
          <p:nvPr/>
        </p:nvPicPr>
        <p:blipFill>
          <a:blip r:embed="rId2">
            <a:extLst/>
          </a:blip>
          <a:stretch>
            <a:fillRect/>
          </a:stretch>
        </p:blipFill>
        <p:spPr>
          <a:xfrm>
            <a:off x="6308230" y="1794933"/>
            <a:ext cx="6563361" cy="6163734"/>
          </a:xfrm>
          <a:prstGeom prst="rect">
            <a:avLst/>
          </a:prstGeom>
          <a:ln w="12700">
            <a:miter lim="400000"/>
          </a:ln>
        </p:spPr>
      </p:pic>
      <p:sp>
        <p:nvSpPr>
          <p:cNvPr id="258" name="Shape 258"/>
          <p:cNvSpPr/>
          <p:nvPr>
            <p:ph type="body" idx="4294967295"/>
          </p:nvPr>
        </p:nvSpPr>
        <p:spPr>
          <a:xfrm>
            <a:off x="650239" y="2275839"/>
            <a:ext cx="5743788" cy="6443699"/>
          </a:xfrm>
          <a:prstGeom prst="rect">
            <a:avLst/>
          </a:prstGeom>
        </p:spPr>
        <p:txBody>
          <a:bodyPr lIns="65023" tIns="65023" rIns="65023" bIns="65023" anchor="t"/>
          <a:lstStyle/>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Subphrenic space</a:t>
            </a:r>
            <a:endParaRPr sz="3800">
              <a:latin typeface="Rockwell"/>
              <a:ea typeface="Rockwell"/>
              <a:cs typeface="Rockwell"/>
              <a:sym typeface="Rockwell"/>
            </a:endParaRPr>
          </a:p>
          <a:p>
            <a:pPr lvl="0" marL="354692" indent="-354692" defTabSz="914400">
              <a:spcBef>
                <a:spcPts val="0"/>
              </a:spcBef>
              <a:buClr>
                <a:srgbClr val="72A376"/>
              </a:buClr>
              <a:buSzPct val="70000"/>
              <a:buFont typeface="Wingdings 2"/>
              <a:buChar char="⦿"/>
              <a:defRPr sz="1800"/>
            </a:pPr>
            <a:r>
              <a:rPr sz="3400">
                <a:latin typeface="Rockwell"/>
                <a:ea typeface="Rockwell"/>
                <a:cs typeface="Rockwell"/>
                <a:sym typeface="Rockwell"/>
              </a:rPr>
              <a:t>Divided by the attachment of Falciform ligament into</a:t>
            </a:r>
            <a:endParaRPr sz="34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Rt.subphrenic space</a:t>
            </a:r>
            <a:endParaRPr sz="44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Lt.subphrenic space</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body" idx="4294967295"/>
          </p:nvPr>
        </p:nvSpPr>
        <p:spPr>
          <a:xfrm>
            <a:off x="650239" y="2275839"/>
            <a:ext cx="10220962" cy="6443699"/>
          </a:xfrm>
          <a:prstGeom prst="rect">
            <a:avLst/>
          </a:prstGeom>
        </p:spPr>
        <p:txBody>
          <a:bodyPr lIns="65023" tIns="65023" rIns="65023" bIns="65023" anchor="t"/>
          <a:lstStyle/>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Subhepatic space divided into:</a:t>
            </a:r>
            <a:endParaRPr sz="44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Rt.subhepatic space(morison’s pouch)</a:t>
            </a:r>
            <a:endParaRPr sz="44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Lt.subhepatic space( lesser sac)</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image.png"/>
          <p:cNvPicPr/>
          <p:nvPr/>
        </p:nvPicPr>
        <p:blipFill>
          <a:blip r:embed="rId2">
            <a:extLst/>
          </a:blip>
          <a:stretch>
            <a:fillRect/>
          </a:stretch>
        </p:blipFill>
        <p:spPr>
          <a:xfrm>
            <a:off x="-4608125" y="322862"/>
            <a:ext cx="11939130" cy="1047610"/>
          </a:xfrm>
          <a:prstGeom prst="rect">
            <a:avLst/>
          </a:prstGeom>
          <a:ln w="12700">
            <a:miter lim="400000"/>
          </a:ln>
        </p:spPr>
      </p:pic>
      <p:pic>
        <p:nvPicPr>
          <p:cNvPr id="64" name="腹膜腔矢切.png" descr="腹膜腔矢切"/>
          <p:cNvPicPr/>
          <p:nvPr/>
        </p:nvPicPr>
        <p:blipFill>
          <a:blip r:embed="rId3">
            <a:extLst/>
          </a:blip>
          <a:stretch>
            <a:fillRect/>
          </a:stretch>
        </p:blipFill>
        <p:spPr>
          <a:xfrm>
            <a:off x="7795340" y="197015"/>
            <a:ext cx="4705976" cy="9556585"/>
          </a:xfrm>
          <a:prstGeom prst="rect">
            <a:avLst/>
          </a:prstGeom>
          <a:ln w="12700">
            <a:miter lim="400000"/>
          </a:ln>
        </p:spPr>
      </p:pic>
      <p:sp>
        <p:nvSpPr>
          <p:cNvPr id="65" name="Shape 65"/>
          <p:cNvSpPr/>
          <p:nvPr>
            <p:ph type="body" idx="4294967295"/>
          </p:nvPr>
        </p:nvSpPr>
        <p:spPr>
          <a:xfrm>
            <a:off x="767644" y="1702364"/>
            <a:ext cx="5949245" cy="6804944"/>
          </a:xfrm>
          <a:prstGeom prst="rect">
            <a:avLst/>
          </a:prstGeom>
        </p:spPr>
        <p:txBody>
          <a:bodyPr lIns="65023" tIns="65023" rIns="65023" bIns="65023" anchor="t"/>
          <a:lstStyle/>
          <a:p>
            <a:pPr lvl="0" marL="647700" indent="-647700" defTabSz="914400">
              <a:spcBef>
                <a:spcPts val="0"/>
              </a:spcBef>
              <a:buClr>
                <a:srgbClr val="72A376"/>
              </a:buClr>
              <a:buSzPct val="70000"/>
              <a:buFont typeface="Wingdings 2"/>
              <a:buChar char="⦿"/>
              <a:defRPr sz="1800"/>
            </a:pPr>
            <a:r>
              <a:rPr b="1" sz="3400">
                <a:latin typeface="Rockwell"/>
                <a:ea typeface="Rockwell"/>
                <a:cs typeface="Rockwell"/>
                <a:sym typeface="Rockwell"/>
              </a:rPr>
              <a:t>Inferior</a:t>
            </a:r>
            <a:r>
              <a:rPr sz="3400">
                <a:latin typeface="方正姚体"/>
                <a:ea typeface="方正姚体"/>
                <a:cs typeface="方正姚体"/>
                <a:sym typeface="方正姚体"/>
              </a:rPr>
              <a:t>－</a:t>
            </a:r>
            <a:r>
              <a:rPr sz="3400">
                <a:latin typeface="Rockwell"/>
                <a:ea typeface="Rockwell"/>
                <a:cs typeface="Rockwell"/>
                <a:sym typeface="Rockwell"/>
              </a:rPr>
              <a:t>conjunctive area of anterior and posterior two layers of greater omentum</a:t>
            </a:r>
            <a:endParaRPr sz="3400">
              <a:latin typeface="Rockwell"/>
              <a:ea typeface="Rockwell"/>
              <a:cs typeface="Rockwell"/>
              <a:sym typeface="Rockwell"/>
            </a:endParaRPr>
          </a:p>
          <a:p>
            <a:pPr lvl="0" marL="723900" indent="-723900" defTabSz="914400">
              <a:spcBef>
                <a:spcPts val="0"/>
              </a:spcBef>
              <a:buClr>
                <a:srgbClr val="72A376"/>
              </a:buClr>
              <a:buSzPct val="70000"/>
              <a:buFont typeface="Wingdings 2"/>
              <a:buChar char="⦿"/>
              <a:defRPr sz="1800"/>
            </a:pPr>
            <a:endParaRPr sz="3400">
              <a:latin typeface="Rockwell"/>
              <a:ea typeface="Rockwell"/>
              <a:cs typeface="Rockwell"/>
              <a:sym typeface="Rockwell"/>
            </a:endParaRPr>
          </a:p>
          <a:p>
            <a:pPr lvl="0" marL="647700" indent="-647700" defTabSz="914400">
              <a:spcBef>
                <a:spcPts val="0"/>
              </a:spcBef>
              <a:buClr>
                <a:srgbClr val="72A376"/>
              </a:buClr>
              <a:buSzPct val="70000"/>
              <a:buFont typeface="Wingdings 2"/>
              <a:buChar char="⦿"/>
              <a:defRPr sz="1800"/>
            </a:pPr>
            <a:r>
              <a:rPr b="1" sz="3400">
                <a:latin typeface="Rockwell"/>
                <a:ea typeface="Rockwell"/>
                <a:cs typeface="Rockwell"/>
                <a:sym typeface="Rockwell"/>
              </a:rPr>
              <a:t>Posterior</a:t>
            </a:r>
            <a:r>
              <a:rPr sz="3400">
                <a:latin typeface="方正姚体"/>
                <a:ea typeface="方正姚体"/>
                <a:cs typeface="方正姚体"/>
                <a:sym typeface="方正姚体"/>
              </a:rPr>
              <a:t>－</a:t>
            </a:r>
            <a:r>
              <a:rPr sz="3400">
                <a:latin typeface="Rockwell"/>
                <a:ea typeface="Rockwell"/>
                <a:cs typeface="Rockwell"/>
                <a:sym typeface="Rockwell"/>
              </a:rPr>
              <a:t>posterior two layers of greater omentum, transverse colon and transverse mesocolon, peritoneum covering posterior abdominal wall.</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2" name="腹膜腔积液1.png" descr="腹膜腔积液1"/>
          <p:cNvPicPr/>
          <p:nvPr/>
        </p:nvPicPr>
        <p:blipFill>
          <a:blip r:embed="rId2">
            <a:extLst/>
          </a:blip>
          <a:stretch>
            <a:fillRect/>
          </a:stretch>
        </p:blipFill>
        <p:spPr>
          <a:xfrm>
            <a:off x="7010400" y="1828800"/>
            <a:ext cx="5588000" cy="6136641"/>
          </a:xfrm>
          <a:prstGeom prst="rect">
            <a:avLst/>
          </a:prstGeom>
          <a:ln w="12700">
            <a:miter lim="400000"/>
          </a:ln>
        </p:spPr>
      </p:pic>
      <p:pic>
        <p:nvPicPr>
          <p:cNvPr id="263" name="腹膜腔积液.png" descr="腹膜腔积液"/>
          <p:cNvPicPr/>
          <p:nvPr/>
        </p:nvPicPr>
        <p:blipFill>
          <a:blip r:embed="rId3">
            <a:extLst/>
          </a:blip>
          <a:stretch>
            <a:fillRect/>
          </a:stretch>
        </p:blipFill>
        <p:spPr>
          <a:xfrm>
            <a:off x="541866" y="5520266"/>
            <a:ext cx="7168446" cy="2192303"/>
          </a:xfrm>
          <a:prstGeom prst="rect">
            <a:avLst/>
          </a:prstGeom>
          <a:ln w="12700">
            <a:miter lim="400000"/>
          </a:ln>
        </p:spPr>
      </p:pic>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5" name="肠系膜窦.png" descr="肠系膜窦"/>
          <p:cNvPicPr/>
          <p:nvPr/>
        </p:nvPicPr>
        <p:blipFill>
          <a:blip r:embed="rId2">
            <a:extLst/>
          </a:blip>
          <a:stretch>
            <a:fillRect/>
          </a:stretch>
        </p:blipFill>
        <p:spPr>
          <a:xfrm>
            <a:off x="7450666" y="1189848"/>
            <a:ext cx="5172571" cy="7087166"/>
          </a:xfrm>
          <a:prstGeom prst="rect">
            <a:avLst/>
          </a:prstGeom>
          <a:ln w="12700">
            <a:miter lim="400000"/>
          </a:ln>
        </p:spPr>
      </p:pic>
      <p:sp>
        <p:nvSpPr>
          <p:cNvPr id="266" name="Shape 266"/>
          <p:cNvSpPr/>
          <p:nvPr>
            <p:ph type="body" idx="4294967295"/>
          </p:nvPr>
        </p:nvSpPr>
        <p:spPr>
          <a:xfrm>
            <a:off x="101599" y="1126630"/>
            <a:ext cx="7518401" cy="7500340"/>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sz="4400">
                <a:latin typeface="Rockwell"/>
                <a:ea typeface="Rockwell"/>
                <a:cs typeface="Rockwell"/>
                <a:sym typeface="Rockwell"/>
              </a:rPr>
              <a:t>Infracolic compartment</a:t>
            </a:r>
            <a:endParaRPr sz="3800">
              <a:latin typeface="Rockwell"/>
              <a:ea typeface="Rockwell"/>
              <a:cs typeface="Rockwell"/>
              <a:sym typeface="Rockwell"/>
            </a:endParaRPr>
          </a:p>
          <a:p>
            <a:pPr lvl="0" marL="292100" indent="-292100" defTabSz="914400">
              <a:spcBef>
                <a:spcPts val="0"/>
              </a:spcBef>
              <a:buClr>
                <a:srgbClr val="72A376"/>
              </a:buClr>
              <a:buSzTx/>
              <a:buFont typeface="Wingdings 2"/>
              <a:buNone/>
              <a:defRPr sz="1800"/>
            </a:pPr>
            <a:r>
              <a:rPr sz="3800">
                <a:latin typeface="Rockwell"/>
                <a:ea typeface="Rockwell"/>
                <a:cs typeface="Rockwell"/>
                <a:sym typeface="Rockwell"/>
              </a:rPr>
              <a:t>- lies below the transverse colon and transverse mesocolon</a:t>
            </a:r>
            <a:endParaRPr sz="3800">
              <a:latin typeface="Rockwell"/>
              <a:ea typeface="Rockwell"/>
              <a:cs typeface="Rockwell"/>
              <a:sym typeface="Rockwell"/>
            </a:endParaRPr>
          </a:p>
          <a:p>
            <a:pPr lvl="0" marL="396421" indent="-396421" defTabSz="914400">
              <a:spcBef>
                <a:spcPts val="0"/>
              </a:spcBef>
              <a:buClr>
                <a:srgbClr val="72A376"/>
              </a:buClr>
              <a:buSzPct val="70000"/>
              <a:buFont typeface="Wingdings 2"/>
              <a:buChar char="⦿"/>
              <a:defRPr sz="1800"/>
            </a:pPr>
            <a:r>
              <a:rPr sz="3800">
                <a:latin typeface="Rockwell"/>
                <a:ea typeface="Rockwell"/>
                <a:cs typeface="Rockwell"/>
                <a:sym typeface="Rockwell"/>
              </a:rPr>
              <a:t>Divided by root of the mesentery of small intestine </a:t>
            </a:r>
            <a:r>
              <a:rPr sz="4400">
                <a:latin typeface="Rockwell"/>
                <a:ea typeface="Rockwell"/>
                <a:cs typeface="Rockwell"/>
                <a:sym typeface="Rockwell"/>
              </a:rPr>
              <a:t>into:</a:t>
            </a:r>
            <a:endParaRPr sz="44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Rt. Infracolic compartment</a:t>
            </a:r>
            <a:endParaRPr sz="3800">
              <a:latin typeface="Rockwell"/>
              <a:ea typeface="Rockwell"/>
              <a:cs typeface="Rockwell"/>
              <a:sym typeface="Rockwell"/>
            </a:endParaRPr>
          </a:p>
          <a:p>
            <a:pPr lvl="0" marL="459014" indent="-459014" defTabSz="914400">
              <a:spcBef>
                <a:spcPts val="0"/>
              </a:spcBef>
              <a:buClr>
                <a:srgbClr val="72A376"/>
              </a:buClr>
              <a:buSzPct val="70000"/>
              <a:buFont typeface="Wingdings 2"/>
              <a:buChar char="⦿"/>
              <a:defRPr sz="1800"/>
            </a:pPr>
            <a:r>
              <a:rPr sz="4400">
                <a:latin typeface="Rockwell"/>
                <a:ea typeface="Rockwell"/>
                <a:cs typeface="Rockwell"/>
                <a:sym typeface="Rockwell"/>
              </a:rPr>
              <a:t>Lt. infracolic compartment</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8" name="肠系膜窦.png" descr="肠系膜窦"/>
          <p:cNvPicPr/>
          <p:nvPr/>
        </p:nvPicPr>
        <p:blipFill>
          <a:blip r:embed="rId2">
            <a:extLst/>
          </a:blip>
          <a:stretch>
            <a:fillRect/>
          </a:stretch>
        </p:blipFill>
        <p:spPr>
          <a:xfrm>
            <a:off x="7629031" y="1496906"/>
            <a:ext cx="4872285" cy="6676250"/>
          </a:xfrm>
          <a:prstGeom prst="rect">
            <a:avLst/>
          </a:prstGeom>
          <a:ln w="12700">
            <a:miter lim="400000"/>
          </a:ln>
        </p:spPr>
      </p:pic>
      <p:sp>
        <p:nvSpPr>
          <p:cNvPr id="269" name="Shape 269"/>
          <p:cNvSpPr/>
          <p:nvPr>
            <p:ph type="body" idx="4294967295"/>
          </p:nvPr>
        </p:nvSpPr>
        <p:spPr>
          <a:xfrm>
            <a:off x="650239" y="677333"/>
            <a:ext cx="6466277" cy="8035432"/>
          </a:xfrm>
          <a:prstGeom prst="rect">
            <a:avLst/>
          </a:prstGeom>
        </p:spPr>
        <p:txBody>
          <a:bodyPr lIns="65023" tIns="65023" rIns="65023" bIns="65023" anchor="t"/>
          <a:lstStyle/>
          <a:p>
            <a:pPr lvl="0" marL="292100" indent="-292100" defTabSz="914400">
              <a:lnSpc>
                <a:spcPct val="90000"/>
              </a:lnSpc>
              <a:spcBef>
                <a:spcPts val="0"/>
              </a:spcBef>
              <a:buClr>
                <a:srgbClr val="72A376"/>
              </a:buClr>
              <a:buSzTx/>
              <a:buFont typeface="Wingdings 2"/>
              <a:buNone/>
              <a:defRPr sz="1800"/>
            </a:pPr>
            <a:r>
              <a:rPr b="1" sz="3800">
                <a:latin typeface="Rockwell"/>
                <a:ea typeface="Rockwell"/>
                <a:cs typeface="Rockwell"/>
                <a:sym typeface="Rockwell"/>
              </a:rPr>
              <a:t>Infracolic compartments</a:t>
            </a:r>
            <a:r>
              <a:rPr b="1" sz="2800">
                <a:latin typeface="Rockwell"/>
                <a:ea typeface="Rockwell"/>
                <a:cs typeface="Rockwell"/>
                <a:sym typeface="Rockwell"/>
              </a:rPr>
              <a:t> </a:t>
            </a:r>
            <a:endParaRPr b="1" sz="28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r>
              <a:rPr b="1" sz="2400">
                <a:latin typeface="Rockwell"/>
                <a:ea typeface="Rockwell"/>
                <a:cs typeface="Rockwell"/>
                <a:sym typeface="Rockwell"/>
              </a:rPr>
              <a:t> </a:t>
            </a:r>
            <a:endParaRPr sz="28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b="1" sz="2800">
                <a:latin typeface="Rockwell"/>
                <a:ea typeface="Rockwell"/>
                <a:cs typeface="Rockwell"/>
                <a:sym typeface="Rockwell"/>
              </a:rPr>
              <a:t>Right paracolic sulcus</a:t>
            </a:r>
            <a:r>
              <a:rPr sz="2800">
                <a:latin typeface="Rockwell"/>
                <a:ea typeface="Rockwell"/>
                <a:cs typeface="Rockwell"/>
                <a:sym typeface="Rockwell"/>
              </a:rPr>
              <a:t> (gutter) </a:t>
            </a:r>
            <a:endParaRPr sz="2800">
              <a:latin typeface="Rockwell"/>
              <a:ea typeface="Rockwell"/>
              <a:cs typeface="Rockwell"/>
              <a:sym typeface="Rockwell"/>
            </a:endParaRPr>
          </a:p>
          <a:p>
            <a:pPr lvl="0" marL="396421" indent="-396421" defTabSz="914400">
              <a:lnSpc>
                <a:spcPct val="9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92100" indent="-292100" defTabSz="914400">
              <a:spcBef>
                <a:spcPts val="0"/>
              </a:spcBef>
              <a:buClr>
                <a:srgbClr val="72A376"/>
              </a:buClr>
              <a:buSzPct val="70000"/>
              <a:buFont typeface="Wingdings 2"/>
              <a:buChar char="⦿"/>
              <a:defRPr sz="1800"/>
            </a:pPr>
            <a:r>
              <a:rPr sz="2800">
                <a:latin typeface="Rockwell"/>
                <a:ea typeface="Rockwell"/>
                <a:cs typeface="Rockwell"/>
                <a:sym typeface="Rockwell"/>
              </a:rPr>
              <a:t>Subdivide into:</a:t>
            </a:r>
            <a:endParaRPr sz="2800">
              <a:latin typeface="Rockwell"/>
              <a:ea typeface="Rockwell"/>
              <a:cs typeface="Rockwell"/>
              <a:sym typeface="Rockwell"/>
            </a:endParaRPr>
          </a:p>
          <a:p>
            <a:pPr lvl="0" marL="292100" indent="-292100" defTabSz="914400">
              <a:spcBef>
                <a:spcPts val="0"/>
              </a:spcBef>
              <a:buClr>
                <a:srgbClr val="72A376"/>
              </a:buClr>
              <a:buSzPct val="70000"/>
              <a:buFont typeface="Wingdings 2"/>
              <a:buChar char="⦿"/>
              <a:defRPr sz="1800"/>
            </a:pPr>
            <a:r>
              <a:rPr sz="2800">
                <a:latin typeface="Rockwell"/>
                <a:ea typeface="Rockwell"/>
                <a:cs typeface="Rockwell"/>
                <a:sym typeface="Rockwell"/>
              </a:rPr>
              <a:t>- Rt.medial.paracolic</a:t>
            </a:r>
            <a:endParaRPr sz="2800">
              <a:latin typeface="Rockwell"/>
              <a:ea typeface="Rockwell"/>
              <a:cs typeface="Rockwell"/>
              <a:sym typeface="Rockwell"/>
            </a:endParaRPr>
          </a:p>
          <a:p>
            <a:pPr lvl="0" marL="292100" indent="-292100" defTabSz="914400">
              <a:spcBef>
                <a:spcPts val="0"/>
              </a:spcBef>
              <a:buClr>
                <a:srgbClr val="72A376"/>
              </a:buClr>
              <a:buSzPct val="70000"/>
              <a:buFont typeface="Wingdings 2"/>
              <a:buChar char="⦿"/>
              <a:defRPr sz="1800"/>
            </a:pPr>
            <a:r>
              <a:rPr sz="2800">
                <a:latin typeface="Rockwell"/>
                <a:ea typeface="Rockwell"/>
                <a:cs typeface="Rockwell"/>
                <a:sym typeface="Rockwell"/>
              </a:rPr>
              <a:t>- Rt.Lateral.paracolic </a:t>
            </a:r>
            <a:endParaRPr sz="28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endParaRPr sz="2800">
              <a:latin typeface="Rockwell"/>
              <a:ea typeface="Rockwell"/>
              <a:cs typeface="Rockwell"/>
              <a:sym typeface="Rockwell"/>
            </a:endParaRPr>
          </a:p>
          <a:p>
            <a:pPr lvl="0" marL="292100" indent="-292100" defTabSz="914400">
              <a:lnSpc>
                <a:spcPct val="90000"/>
              </a:lnSpc>
              <a:spcBef>
                <a:spcPts val="0"/>
              </a:spcBef>
              <a:buClr>
                <a:srgbClr val="72A376"/>
              </a:buClr>
              <a:buSzTx/>
              <a:buFont typeface="Wingdings 2"/>
              <a:buNone/>
              <a:defRPr sz="1800"/>
            </a:pPr>
            <a:endParaRPr sz="28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sz="2800">
                <a:latin typeface="Rockwell"/>
                <a:ea typeface="Rockwell"/>
                <a:cs typeface="Rockwell"/>
                <a:sym typeface="Rockwell"/>
              </a:rPr>
              <a:t> Rt.Lateral.paracolic  communicates with the hepatorenal recess and the pelvic cavity.</a:t>
            </a:r>
            <a:endParaRPr sz="2800">
              <a:latin typeface="Rockwell"/>
              <a:ea typeface="Rockwell"/>
              <a:cs typeface="Rockwell"/>
              <a:sym typeface="Rockwell"/>
            </a:endParaRPr>
          </a:p>
          <a:p>
            <a:pPr lvl="0" marL="396421" indent="-396421" defTabSz="914400">
              <a:lnSpc>
                <a:spcPct val="90000"/>
              </a:lnSpc>
              <a:spcBef>
                <a:spcPts val="0"/>
              </a:spcBef>
              <a:buClr>
                <a:srgbClr val="72A376"/>
              </a:buClr>
              <a:buSzPct val="70000"/>
              <a:buFont typeface="Wingdings 2"/>
              <a:buChar char="⦿"/>
              <a:defRPr sz="1800"/>
            </a:pPr>
            <a:endParaRPr sz="2800">
              <a:latin typeface="Rockwell"/>
              <a:ea typeface="Rockwell"/>
              <a:cs typeface="Rockwell"/>
              <a:sym typeface="Rockwell"/>
            </a:endParaRPr>
          </a:p>
          <a:p>
            <a:pPr lvl="0" marL="292100" indent="-292100" defTabSz="914400">
              <a:lnSpc>
                <a:spcPct val="90000"/>
              </a:lnSpc>
              <a:spcBef>
                <a:spcPts val="0"/>
              </a:spcBef>
              <a:buClr>
                <a:srgbClr val="72A376"/>
              </a:buClr>
              <a:buSzPct val="70000"/>
              <a:buFont typeface="Wingdings 2"/>
              <a:buChar char="⦿"/>
              <a:defRPr sz="1800"/>
            </a:pPr>
            <a:r>
              <a:rPr sz="2800">
                <a:latin typeface="Rockwell"/>
                <a:ea typeface="Rockwell"/>
                <a:cs typeface="Rockwell"/>
                <a:sym typeface="Rockwell"/>
              </a:rPr>
              <a:t> It provides a route for the spread of infection between the pelvic and the upper abdominal region.</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1" name="image.png"/>
          <p:cNvPicPr/>
          <p:nvPr/>
        </p:nvPicPr>
        <p:blipFill>
          <a:blip r:embed="rId2">
            <a:extLst/>
          </a:blip>
          <a:stretch>
            <a:fillRect/>
          </a:stretch>
        </p:blipFill>
        <p:spPr>
          <a:xfrm>
            <a:off x="406399" y="338666"/>
            <a:ext cx="9554917" cy="891823"/>
          </a:xfrm>
          <a:prstGeom prst="rect">
            <a:avLst/>
          </a:prstGeom>
          <a:ln w="12700">
            <a:miter lim="400000"/>
          </a:ln>
        </p:spPr>
      </p:pic>
      <p:pic>
        <p:nvPicPr>
          <p:cNvPr id="272" name="肠系膜窦.png" descr="肠系膜窦"/>
          <p:cNvPicPr/>
          <p:nvPr/>
        </p:nvPicPr>
        <p:blipFill>
          <a:blip r:embed="rId3">
            <a:extLst/>
          </a:blip>
          <a:stretch>
            <a:fillRect/>
          </a:stretch>
        </p:blipFill>
        <p:spPr>
          <a:xfrm>
            <a:off x="6908800" y="1622028"/>
            <a:ext cx="5104856" cy="6993653"/>
          </a:xfrm>
          <a:prstGeom prst="rect">
            <a:avLst/>
          </a:prstGeom>
          <a:ln w="12700">
            <a:miter lim="400000"/>
          </a:ln>
        </p:spPr>
      </p:pic>
      <p:sp>
        <p:nvSpPr>
          <p:cNvPr id="273" name="Shape 273"/>
          <p:cNvSpPr/>
          <p:nvPr>
            <p:ph type="body" idx="4294967295"/>
          </p:nvPr>
        </p:nvSpPr>
        <p:spPr>
          <a:xfrm>
            <a:off x="650239" y="2133600"/>
            <a:ext cx="5445762" cy="6579165"/>
          </a:xfrm>
          <a:prstGeom prst="rect">
            <a:avLst/>
          </a:prstGeom>
        </p:spPr>
        <p:txBody>
          <a:bodyPr lIns="65023" tIns="65023" rIns="65023" bIns="65023" anchor="t"/>
          <a:lstStyle/>
          <a:p>
            <a:pPr lvl="0" marL="0" indent="0" defTabSz="914400">
              <a:spcBef>
                <a:spcPts val="0"/>
              </a:spcBef>
              <a:buClr>
                <a:srgbClr val="72A376"/>
              </a:buClr>
              <a:buSzTx/>
              <a:buFont typeface="Wingdings 2"/>
              <a:buNone/>
              <a:defRPr sz="1800"/>
            </a:pPr>
            <a:r>
              <a:rPr sz="2800">
                <a:latin typeface="Rockwell"/>
                <a:ea typeface="Rockwell"/>
                <a:cs typeface="Rockwell"/>
                <a:sym typeface="Rockwell"/>
              </a:rPr>
              <a:t>Subdivide into:</a:t>
            </a: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sz="2800">
                <a:latin typeface="Rockwell"/>
                <a:ea typeface="Rockwell"/>
                <a:cs typeface="Rockwell"/>
                <a:sym typeface="Rockwell"/>
              </a:rPr>
              <a:t>- Lt.medial.paracolic</a:t>
            </a: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sz="2800">
                <a:latin typeface="Rockwell"/>
                <a:ea typeface="Rockwell"/>
                <a:cs typeface="Rockwell"/>
                <a:sym typeface="Rockwell"/>
              </a:rPr>
              <a:t>- Lt.Lateral.paracolic </a:t>
            </a: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endParaRPr sz="2800">
              <a:latin typeface="Rockwell"/>
              <a:ea typeface="Rockwell"/>
              <a:cs typeface="Rockwell"/>
              <a:sym typeface="Rockwell"/>
            </a:endParaRPr>
          </a:p>
          <a:p>
            <a:pPr lvl="0" marL="0" indent="0" defTabSz="914400">
              <a:spcBef>
                <a:spcPts val="0"/>
              </a:spcBef>
              <a:buClr>
                <a:srgbClr val="72A376"/>
              </a:buClr>
              <a:buSzPct val="70000"/>
              <a:buChar char="-"/>
              <a:defRPr sz="1800"/>
            </a:pPr>
            <a:r>
              <a:rPr sz="2800">
                <a:latin typeface="Rockwell"/>
                <a:ea typeface="Rockwell"/>
                <a:cs typeface="Rockwell"/>
                <a:sym typeface="Rockwell"/>
              </a:rPr>
              <a:t>  Lt. lateral paracolic separated from the area around the spleen by the phrenicocolic ligament( a fold of peritoneum that passes from the colic flexure to the diaphragm)</a:t>
            </a:r>
            <a:endParaRPr sz="2800">
              <a:latin typeface="Rockwell"/>
              <a:ea typeface="Rockwell"/>
              <a:cs typeface="Rockwell"/>
              <a:sym typeface="Rockwell"/>
            </a:endParaRPr>
          </a:p>
          <a:p>
            <a:pPr lvl="0" marL="0" indent="0" defTabSz="914400">
              <a:spcBef>
                <a:spcPts val="0"/>
              </a:spcBef>
              <a:buClr>
                <a:srgbClr val="72A376"/>
              </a:buClr>
              <a:buSzPct val="70000"/>
              <a:buChar char="-"/>
              <a:defRPr sz="1800"/>
            </a:pPr>
            <a:endParaRPr sz="2800">
              <a:latin typeface="Rockwell"/>
              <a:ea typeface="Rockwell"/>
              <a:cs typeface="Rockwell"/>
              <a:sym typeface="Rockwell"/>
            </a:endParaRPr>
          </a:p>
          <a:p>
            <a:pPr lvl="0" marL="0" indent="0" defTabSz="914400">
              <a:spcBef>
                <a:spcPts val="0"/>
              </a:spcBef>
              <a:buClr>
                <a:srgbClr val="72A376"/>
              </a:buClr>
              <a:buSzTx/>
              <a:buFont typeface="Wingdings 2"/>
              <a:buNone/>
              <a:defRPr sz="1800"/>
            </a:pPr>
            <a:r>
              <a:rPr b="1">
                <a:latin typeface="Rockwell"/>
                <a:ea typeface="Rockwell"/>
                <a:cs typeface="Rockwell"/>
                <a:sym typeface="Rockwell"/>
              </a:rPr>
              <a:t>- </a:t>
            </a:r>
            <a:r>
              <a:rPr sz="2400">
                <a:latin typeface="Rockwell"/>
                <a:ea typeface="Rockwell"/>
                <a:cs typeface="Rockwell"/>
                <a:sym typeface="Rockwell"/>
              </a:rPr>
              <a:t> </a:t>
            </a:r>
            <a:r>
              <a:rPr sz="2800">
                <a:latin typeface="Rockwell"/>
                <a:ea typeface="Rockwell"/>
                <a:cs typeface="Rockwell"/>
                <a:sym typeface="Rockwell"/>
              </a:rPr>
              <a:t>Lt.medial.paracolic open to the outside through the pelvis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网膜囊（简图）.png" descr="网膜囊（简图）"/>
          <p:cNvPicPr/>
          <p:nvPr/>
        </p:nvPicPr>
        <p:blipFill>
          <a:blip r:embed="rId2">
            <a:extLst/>
          </a:blip>
          <a:stretch>
            <a:fillRect/>
          </a:stretch>
        </p:blipFill>
        <p:spPr>
          <a:xfrm>
            <a:off x="6229420" y="735344"/>
            <a:ext cx="6235772" cy="4145972"/>
          </a:xfrm>
          <a:prstGeom prst="rect">
            <a:avLst/>
          </a:prstGeom>
          <a:ln w="12700">
            <a:miter lim="400000"/>
          </a:ln>
        </p:spPr>
      </p:pic>
      <p:pic>
        <p:nvPicPr>
          <p:cNvPr id="68" name="网膜孔2.png" descr="网膜孔2"/>
          <p:cNvPicPr/>
          <p:nvPr/>
        </p:nvPicPr>
        <p:blipFill>
          <a:blip r:embed="rId3">
            <a:extLst/>
          </a:blip>
          <a:stretch>
            <a:fillRect/>
          </a:stretch>
        </p:blipFill>
        <p:spPr>
          <a:xfrm>
            <a:off x="4723050" y="4928729"/>
            <a:ext cx="7821164" cy="4515422"/>
          </a:xfrm>
          <a:prstGeom prst="rect">
            <a:avLst/>
          </a:prstGeom>
          <a:ln w="12700">
            <a:miter lim="400000"/>
          </a:ln>
        </p:spPr>
      </p:pic>
      <p:sp>
        <p:nvSpPr>
          <p:cNvPr id="69" name="Shape 69"/>
          <p:cNvSpPr/>
          <p:nvPr/>
        </p:nvSpPr>
        <p:spPr>
          <a:xfrm>
            <a:off x="711199" y="507999"/>
            <a:ext cx="5089399" cy="7269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914400">
              <a:defRPr b="1" sz="3800">
                <a:latin typeface="Rockwell"/>
                <a:ea typeface="Rockwell"/>
                <a:cs typeface="Rockwell"/>
                <a:sym typeface="Rockwell"/>
              </a:defRPr>
            </a:lvl1pPr>
          </a:lstStyle>
          <a:p>
            <a:pPr lvl="0">
              <a:defRPr b="0" sz="1800"/>
            </a:pPr>
            <a:r>
              <a:rPr b="1" sz="3800"/>
              <a:t>Omental bursa……cont</a:t>
            </a:r>
          </a:p>
        </p:txBody>
      </p:sp>
      <p:sp>
        <p:nvSpPr>
          <p:cNvPr id="70" name="Shape 70"/>
          <p:cNvSpPr/>
          <p:nvPr>
            <p:ph type="body" idx="4294967295"/>
          </p:nvPr>
        </p:nvSpPr>
        <p:spPr>
          <a:xfrm>
            <a:off x="650239" y="1517226"/>
            <a:ext cx="5418668" cy="7195539"/>
          </a:xfrm>
          <a:prstGeom prst="rect">
            <a:avLst/>
          </a:prstGeom>
        </p:spPr>
        <p:txBody>
          <a:bodyPr lIns="65023" tIns="65023" rIns="65023" bIns="65023" anchor="t"/>
          <a:lstStyle/>
          <a:p>
            <a:pPr lvl="0" marL="723900" indent="-723900" defTabSz="914400">
              <a:spcBef>
                <a:spcPts val="0"/>
              </a:spcBef>
              <a:buClr>
                <a:srgbClr val="72A376"/>
              </a:buClr>
              <a:buSzPct val="70000"/>
              <a:buFont typeface="Wingdings 2"/>
              <a:buChar char="⦿"/>
              <a:defRPr sz="1800"/>
            </a:pPr>
            <a:r>
              <a:rPr b="1" sz="3800">
                <a:latin typeface="Rockwell"/>
                <a:ea typeface="Rockwell"/>
                <a:cs typeface="Rockwell"/>
                <a:sym typeface="Rockwell"/>
              </a:rPr>
              <a:t>Left</a:t>
            </a:r>
            <a:r>
              <a:rPr sz="3800">
                <a:latin typeface="方正姚体"/>
                <a:ea typeface="方正姚体"/>
                <a:cs typeface="方正姚体"/>
                <a:sym typeface="方正姚体"/>
              </a:rPr>
              <a:t>－</a:t>
            </a:r>
            <a:endParaRPr sz="38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r>
              <a:rPr sz="3400">
                <a:latin typeface="Rockwell"/>
                <a:ea typeface="Rockwell"/>
                <a:cs typeface="Rockwell"/>
                <a:sym typeface="Rockwell"/>
              </a:rPr>
              <a:t>       </a:t>
            </a:r>
            <a:r>
              <a:rPr sz="3400">
                <a:latin typeface="Rockwell"/>
                <a:ea typeface="Rockwell"/>
                <a:cs typeface="Rockwell"/>
                <a:sym typeface="Rockwell"/>
              </a:rPr>
              <a:t>spleen, </a:t>
            </a:r>
            <a:endParaRPr sz="34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r>
              <a:rPr sz="3400">
                <a:latin typeface="Rockwell"/>
                <a:ea typeface="Rockwell"/>
                <a:cs typeface="Rockwell"/>
                <a:sym typeface="Rockwell"/>
              </a:rPr>
              <a:t>       gastrosplenic ligament</a:t>
            </a:r>
            <a:r>
              <a:rPr sz="3400">
                <a:latin typeface="Rockwell"/>
                <a:ea typeface="Rockwell"/>
                <a:cs typeface="Rockwell"/>
                <a:sym typeface="Rockwell"/>
              </a:rPr>
              <a:t> </a:t>
            </a:r>
            <a:endParaRPr sz="34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r>
              <a:rPr sz="3400">
                <a:latin typeface="Rockwell"/>
                <a:ea typeface="Rockwell"/>
                <a:cs typeface="Rockwell"/>
                <a:sym typeface="Rockwell"/>
              </a:rPr>
              <a:t>      </a:t>
            </a:r>
            <a:r>
              <a:rPr sz="3400">
                <a:latin typeface="Rockwell"/>
                <a:ea typeface="Rockwell"/>
                <a:cs typeface="Rockwell"/>
                <a:sym typeface="Rockwell"/>
              </a:rPr>
              <a:t>splenorenal ligament   </a:t>
            </a:r>
            <a:endParaRPr b="1" sz="34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endParaRPr b="1" sz="3800">
              <a:latin typeface="Rockwell"/>
              <a:ea typeface="Rockwell"/>
              <a:cs typeface="Rockwell"/>
              <a:sym typeface="Rockwell"/>
            </a:endParaRPr>
          </a:p>
          <a:p>
            <a:pPr lvl="0" marL="723900" indent="-723900" defTabSz="914400">
              <a:spcBef>
                <a:spcPts val="0"/>
              </a:spcBef>
              <a:buClr>
                <a:srgbClr val="72A376"/>
              </a:buClr>
              <a:buSzPct val="70000"/>
              <a:buFont typeface="Wingdings 2"/>
              <a:buChar char="⦿"/>
              <a:defRPr sz="1800"/>
            </a:pPr>
            <a:r>
              <a:rPr b="1" sz="3800">
                <a:latin typeface="Rockwell"/>
                <a:ea typeface="Rockwell"/>
                <a:cs typeface="Rockwell"/>
                <a:sym typeface="Rockwell"/>
              </a:rPr>
              <a:t>Right</a:t>
            </a:r>
            <a:r>
              <a:rPr sz="3800">
                <a:latin typeface="方正姚体"/>
                <a:ea typeface="方正姚体"/>
                <a:cs typeface="方正姚体"/>
                <a:sym typeface="方正姚体"/>
              </a:rPr>
              <a:t>－</a:t>
            </a:r>
            <a:r>
              <a:rPr sz="3800">
                <a:latin typeface="Rockwell"/>
                <a:ea typeface="Rockwell"/>
                <a:cs typeface="Rockwell"/>
                <a:sym typeface="Rockwell"/>
              </a:rPr>
              <a:t>omental foramen</a:t>
            </a:r>
            <a:endParaRPr sz="38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r>
              <a:rPr sz="3800">
                <a:latin typeface="Rockwell"/>
                <a:ea typeface="Rockwell"/>
                <a:cs typeface="Rockwell"/>
                <a:sym typeface="Rockwell"/>
              </a:rPr>
              <a:t>  </a:t>
            </a:r>
            <a:endParaRPr sz="3800">
              <a:latin typeface="Rockwell"/>
              <a:ea typeface="Rockwell"/>
              <a:cs typeface="Rockwell"/>
              <a:sym typeface="Rockwell"/>
            </a:endParaRPr>
          </a:p>
          <a:p>
            <a:pPr lvl="0" marL="533400" indent="-533400" defTabSz="914400">
              <a:spcBef>
                <a:spcPts val="0"/>
              </a:spcBef>
              <a:buClr>
                <a:srgbClr val="72A376"/>
              </a:buClr>
              <a:buSzTx/>
              <a:buFont typeface="Wingdings 2"/>
              <a:buNone/>
              <a:defRPr sz="1800"/>
            </a:pPr>
            <a:r>
              <a:rPr sz="3800">
                <a:latin typeface="Rockwell"/>
                <a:ea typeface="Rockwell"/>
                <a:cs typeface="Rockwell"/>
                <a:sym typeface="Rockwell"/>
              </a:rPr>
              <a:t>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image.png"/>
          <p:cNvPicPr/>
          <p:nvPr/>
        </p:nvPicPr>
        <p:blipFill>
          <a:blip r:embed="rId2">
            <a:extLst/>
          </a:blip>
          <a:stretch>
            <a:fillRect/>
          </a:stretch>
        </p:blipFill>
        <p:spPr>
          <a:xfrm>
            <a:off x="-3122507" y="-112890"/>
            <a:ext cx="11720126" cy="1205655"/>
          </a:xfrm>
          <a:prstGeom prst="rect">
            <a:avLst/>
          </a:prstGeom>
          <a:ln w="12700">
            <a:miter lim="400000"/>
          </a:ln>
        </p:spPr>
      </p:pic>
      <p:pic>
        <p:nvPicPr>
          <p:cNvPr id="73" name="Gray1035.png" descr="http://upload.wikimedia.org/wikipedia/commons/8/8d/Gray1035.png"/>
          <p:cNvPicPr/>
          <p:nvPr/>
        </p:nvPicPr>
        <p:blipFill>
          <a:blip r:embed="rId3">
            <a:extLst/>
          </a:blip>
          <a:stretch>
            <a:fillRect/>
          </a:stretch>
        </p:blipFill>
        <p:spPr>
          <a:xfrm>
            <a:off x="7604720" y="1921371"/>
            <a:ext cx="5303309" cy="6418858"/>
          </a:xfrm>
          <a:prstGeom prst="rect">
            <a:avLst/>
          </a:prstGeom>
          <a:ln w="12700">
            <a:miter lim="400000"/>
          </a:ln>
        </p:spPr>
      </p:pic>
      <p:sp>
        <p:nvSpPr>
          <p:cNvPr id="74" name="Shape 74"/>
          <p:cNvSpPr/>
          <p:nvPr>
            <p:ph type="body" idx="4294967295"/>
          </p:nvPr>
        </p:nvSpPr>
        <p:spPr>
          <a:xfrm>
            <a:off x="1015999" y="1117599"/>
            <a:ext cx="7274562" cy="8636001"/>
          </a:xfrm>
          <a:prstGeom prst="rect">
            <a:avLst/>
          </a:prstGeom>
        </p:spPr>
        <p:txBody>
          <a:bodyPr lIns="65023" tIns="65023" rIns="65023" bIns="65023" anchor="t"/>
          <a:lstStyle/>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Deep to ant. Abdominal wall</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Below the diaphragm</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Above pelvic viscera</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Out to:</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Liver</a:t>
            </a:r>
            <a:r>
              <a:rPr sz="3375">
                <a:latin typeface="Wingdings"/>
                <a:ea typeface="Wingdings"/>
                <a:cs typeface="Wingdings"/>
                <a:sym typeface="Wingdings"/>
              </a:rPr>
              <a:t> </a:t>
            </a:r>
            <a:r>
              <a:rPr sz="3375">
                <a:latin typeface="Rockwell"/>
                <a:ea typeface="Rockwell"/>
                <a:cs typeface="Rockwell"/>
                <a:sym typeface="Rockwell"/>
              </a:rPr>
              <a:t>surround all  the liver except </a:t>
            </a:r>
            <a:endParaRPr sz="3375">
              <a:latin typeface="Rockwell"/>
              <a:ea typeface="Rockwell"/>
              <a:cs typeface="Rockwell"/>
              <a:sym typeface="Rockwell"/>
            </a:endParaRPr>
          </a:p>
          <a:p>
            <a:pPr lvl="0" marL="219075" indent="-219075" defTabSz="685800">
              <a:spcBef>
                <a:spcPts val="0"/>
              </a:spcBef>
              <a:buClr>
                <a:srgbClr val="72A376"/>
              </a:buClr>
              <a:buSzTx/>
              <a:buFont typeface="Wingdings 2"/>
              <a:buNone/>
              <a:defRPr sz="1800"/>
            </a:pPr>
            <a:r>
              <a:rPr sz="3375">
                <a:latin typeface="Rockwell"/>
                <a:ea typeface="Rockwell"/>
                <a:cs typeface="Rockwell"/>
                <a:sym typeface="Rockwell"/>
              </a:rPr>
              <a:t>      bare area</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Stomach</a:t>
            </a:r>
            <a:r>
              <a:rPr sz="3375">
                <a:latin typeface="Wingdings"/>
                <a:ea typeface="Wingdings"/>
                <a:cs typeface="Wingdings"/>
                <a:sym typeface="Wingdings"/>
              </a:rPr>
              <a:t> </a:t>
            </a:r>
            <a:r>
              <a:rPr sz="3375">
                <a:latin typeface="Rockwell"/>
                <a:ea typeface="Rockwell"/>
                <a:cs typeface="Rockwell"/>
                <a:sym typeface="Rockwell"/>
              </a:rPr>
              <a:t>completely surrounded by peritoneum</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Transverscolon</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Greater omentum</a:t>
            </a:r>
            <a:r>
              <a:rPr sz="3375">
                <a:latin typeface="Wingdings"/>
                <a:ea typeface="Wingdings"/>
                <a:cs typeface="Wingdings"/>
                <a:sym typeface="Wingdings"/>
              </a:rPr>
              <a:t> </a:t>
            </a:r>
            <a:r>
              <a:rPr sz="3375">
                <a:latin typeface="Rockwell"/>
                <a:ea typeface="Rockwell"/>
                <a:cs typeface="Rockwell"/>
                <a:sym typeface="Rockwell"/>
              </a:rPr>
              <a:t>two layers of peritoneum from greater curvature  of stomach</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Duodenum</a:t>
            </a:r>
            <a:r>
              <a:rPr sz="3375">
                <a:latin typeface="Wingdings"/>
                <a:ea typeface="Wingdings"/>
                <a:cs typeface="Wingdings"/>
                <a:sym typeface="Wingdings"/>
              </a:rPr>
              <a:t>  </a:t>
            </a:r>
            <a:r>
              <a:rPr sz="3375">
                <a:latin typeface="Rockwell"/>
                <a:ea typeface="Rockwell"/>
                <a:cs typeface="Rockwell"/>
                <a:sym typeface="Rockwell"/>
              </a:rPr>
              <a:t>just the anterior </a:t>
            </a:r>
            <a:endParaRPr sz="3375">
              <a:latin typeface="Rockwell"/>
              <a:ea typeface="Rockwell"/>
              <a:cs typeface="Rockwell"/>
              <a:sym typeface="Rockwell"/>
            </a:endParaRPr>
          </a:p>
          <a:p>
            <a:pPr lvl="0" marL="219075" indent="-219075" defTabSz="685800">
              <a:spcBef>
                <a:spcPts val="0"/>
              </a:spcBef>
              <a:buClr>
                <a:srgbClr val="72A376"/>
              </a:buClr>
              <a:buSzTx/>
              <a:buFont typeface="Wingdings 2"/>
              <a:buNone/>
              <a:defRPr sz="1800"/>
            </a:pPr>
            <a:r>
              <a:rPr sz="3375">
                <a:latin typeface="Rockwell"/>
                <a:ea typeface="Rockwell"/>
                <a:cs typeface="Rockwell"/>
                <a:sym typeface="Rockwell"/>
              </a:rPr>
              <a:t>      surface covered by peritoneum</a:t>
            </a:r>
            <a:endParaRPr sz="3375">
              <a:latin typeface="Rockwell"/>
              <a:ea typeface="Rockwell"/>
              <a:cs typeface="Rockwell"/>
              <a:sym typeface="Rockwell"/>
            </a:endParaRPr>
          </a:p>
          <a:p>
            <a:pPr lvl="0" marL="301228" indent="-301228" defTabSz="685800">
              <a:spcBef>
                <a:spcPts val="0"/>
              </a:spcBef>
              <a:buClr>
                <a:srgbClr val="72A376"/>
              </a:buClr>
              <a:buSzPct val="70000"/>
              <a:buFont typeface="Wingdings 2"/>
              <a:buChar char="⦿"/>
              <a:defRPr sz="1800"/>
            </a:pPr>
            <a:r>
              <a:rPr sz="3375">
                <a:latin typeface="Rockwell"/>
                <a:ea typeface="Rockwell"/>
                <a:cs typeface="Rockwell"/>
                <a:sym typeface="Rockwell"/>
              </a:rPr>
              <a:t>Small intestine </a:t>
            </a:r>
            <a:r>
              <a:rPr sz="3375">
                <a:latin typeface="Wingdings"/>
                <a:ea typeface="Wingdings"/>
                <a:cs typeface="Wingdings"/>
                <a:sym typeface="Wingdings"/>
              </a:rPr>
              <a:t> </a:t>
            </a:r>
            <a:r>
              <a:rPr sz="3375">
                <a:latin typeface="Rockwell"/>
                <a:ea typeface="Rockwell"/>
                <a:cs typeface="Rockwell"/>
                <a:sym typeface="Rockwell"/>
              </a:rPr>
              <a:t>surrounds all the</a:t>
            </a:r>
            <a:endParaRPr sz="3375">
              <a:latin typeface="Rockwell"/>
              <a:ea typeface="Rockwell"/>
              <a:cs typeface="Rockwell"/>
              <a:sym typeface="Rockwell"/>
            </a:endParaRPr>
          </a:p>
          <a:p>
            <a:pPr lvl="0" marL="219075" indent="-219075" defTabSz="685800">
              <a:spcBef>
                <a:spcPts val="0"/>
              </a:spcBef>
              <a:buClr>
                <a:srgbClr val="72A376"/>
              </a:buClr>
              <a:buSzTx/>
              <a:buFont typeface="Wingdings 2"/>
              <a:buNone/>
              <a:defRPr sz="1800"/>
            </a:pPr>
            <a:r>
              <a:rPr sz="3375">
                <a:latin typeface="Rockwell"/>
                <a:ea typeface="Rockwell"/>
                <a:cs typeface="Rockwell"/>
                <a:sym typeface="Rockwell"/>
              </a:rPr>
              <a:t>intestine &amp;  form  mesentery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image.png"/>
          <p:cNvPicPr/>
          <p:nvPr/>
        </p:nvPicPr>
        <p:blipFill>
          <a:blip r:embed="rId2">
            <a:extLst/>
          </a:blip>
          <a:stretch>
            <a:fillRect/>
          </a:stretch>
        </p:blipFill>
        <p:spPr>
          <a:xfrm>
            <a:off x="-2339059" y="-221263"/>
            <a:ext cx="11722384" cy="1666241"/>
          </a:xfrm>
          <a:prstGeom prst="rect">
            <a:avLst/>
          </a:prstGeom>
          <a:ln w="12700">
            <a:miter lim="400000"/>
          </a:ln>
        </p:spPr>
      </p:pic>
      <p:sp>
        <p:nvSpPr>
          <p:cNvPr id="77" name="Shape 77"/>
          <p:cNvSpPr/>
          <p:nvPr>
            <p:ph type="body" idx="4294967295"/>
          </p:nvPr>
        </p:nvSpPr>
        <p:spPr>
          <a:xfrm>
            <a:off x="650239" y="2341315"/>
            <a:ext cx="11704322" cy="6436925"/>
          </a:xfrm>
          <a:prstGeom prst="rect">
            <a:avLst/>
          </a:prstGeom>
        </p:spPr>
        <p:txBody>
          <a:bodyPr lIns="65023" tIns="65023" rIns="65023" bIns="65023" anchor="t"/>
          <a:lstStyle/>
          <a:p>
            <a:pPr lvl="0" marL="292100" indent="-292100" defTabSz="914400">
              <a:spcBef>
                <a:spcPts val="0"/>
              </a:spcBef>
              <a:buClr>
                <a:srgbClr val="72A376"/>
              </a:buClr>
              <a:buSzTx/>
              <a:buFont typeface="Wingdings 2"/>
              <a:buNone/>
              <a:defRPr sz="1800"/>
            </a:pPr>
            <a:r>
              <a:rPr sz="4400">
                <a:latin typeface="Rockwell"/>
                <a:ea typeface="Rockwell"/>
                <a:cs typeface="Rockwell"/>
                <a:sym typeface="Rockwell"/>
              </a:rPr>
              <a:t>Subdivided  greater omentum into :</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Antero- superior part</a:t>
            </a:r>
            <a:endParaRPr sz="4400">
              <a:latin typeface="Rockwell"/>
              <a:ea typeface="Rockwell"/>
              <a:cs typeface="Rockwell"/>
              <a:sym typeface="Rockwell"/>
            </a:endParaRPr>
          </a:p>
          <a:p>
            <a:pPr lvl="0" marL="401637" indent="-401637" defTabSz="914400">
              <a:spcBef>
                <a:spcPts val="0"/>
              </a:spcBef>
              <a:buClr>
                <a:srgbClr val="72A376"/>
              </a:buClr>
              <a:buSzPct val="70000"/>
              <a:buFont typeface="Wingdings 2"/>
              <a:buChar char="⦿"/>
              <a:defRPr sz="1800"/>
            </a:pPr>
            <a:r>
              <a:rPr sz="4400">
                <a:latin typeface="Rockwell"/>
                <a:ea typeface="Rockwell"/>
                <a:cs typeface="Rockwell"/>
                <a:sym typeface="Rockwell"/>
              </a:rPr>
              <a:t>Postero - inferior part </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