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7"/>
  </p:notesMasterIdLst>
  <p:sldIdLst>
    <p:sldId id="267" r:id="rId2"/>
    <p:sldId id="288" r:id="rId3"/>
    <p:sldId id="289" r:id="rId4"/>
    <p:sldId id="296" r:id="rId5"/>
    <p:sldId id="265" r:id="rId6"/>
    <p:sldId id="268" r:id="rId7"/>
    <p:sldId id="266" r:id="rId8"/>
    <p:sldId id="258" r:id="rId9"/>
    <p:sldId id="274" r:id="rId10"/>
    <p:sldId id="277" r:id="rId11"/>
    <p:sldId id="278" r:id="rId12"/>
    <p:sldId id="297" r:id="rId13"/>
    <p:sldId id="272" r:id="rId14"/>
    <p:sldId id="273" r:id="rId15"/>
    <p:sldId id="269" r:id="rId16"/>
    <p:sldId id="262" r:id="rId17"/>
    <p:sldId id="275" r:id="rId18"/>
    <p:sldId id="294" r:id="rId19"/>
    <p:sldId id="295" r:id="rId20"/>
    <p:sldId id="302" r:id="rId21"/>
    <p:sldId id="304" r:id="rId22"/>
    <p:sldId id="303" r:id="rId23"/>
    <p:sldId id="305" r:id="rId24"/>
    <p:sldId id="306" r:id="rId25"/>
    <p:sldId id="308" r:id="rId26"/>
    <p:sldId id="309" r:id="rId27"/>
    <p:sldId id="291" r:id="rId28"/>
    <p:sldId id="310" r:id="rId29"/>
    <p:sldId id="313" r:id="rId30"/>
    <p:sldId id="311" r:id="rId31"/>
    <p:sldId id="312" r:id="rId32"/>
    <p:sldId id="314" r:id="rId33"/>
    <p:sldId id="292" r:id="rId34"/>
    <p:sldId id="293" r:id="rId35"/>
    <p:sldId id="301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 (Arabic)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6" autoAdjust="0"/>
    <p:restoredTop sz="94660"/>
  </p:normalViewPr>
  <p:slideViewPr>
    <p:cSldViewPr>
      <p:cViewPr varScale="1">
        <p:scale>
          <a:sx n="53" d="100"/>
          <a:sy n="53" d="100"/>
        </p:scale>
        <p:origin x="11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B172AE-5D36-460E-BFC7-0A01149C665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5C0FF6-F872-4ED2-96B7-D122FC455230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747094-8396-4EF4-8F1C-FB6ED95939EB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401484-7B2D-4DF8-9B9E-F474627A4D3B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cs typeface="Times New Roman (Arabic)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0712DA-8A57-4DB6-B492-E666B7FA6992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F7D1C0-6ED6-4B41-9CCC-5F0B0D6255D6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E4A83C-F988-4413-8910-3C70AA215315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D59AF-E7E3-4F08-803E-604CA00B20A3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cs typeface="Times New Roman (Arabic)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9DE1BC-BC42-4DD7-AB58-CE12BE71B2C1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B80E7-882B-4397-8DC2-F28A4BB88677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cs typeface="Times New Roman (Arabic)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8D4AB-942C-4B26-85C7-7482E249A0C5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cs typeface="Times New Roman (Arabic)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3AB64-D3E4-46C1-BE91-2A8686655B10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7CD6C5-BFEB-497B-B965-C2263281DB2E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186305-F273-4F36-889D-83F49F361FDE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833E72-E03A-40B1-8118-211D3BFD9C69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53CD6-0134-477A-8B45-F2BF7D0A37B1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08785F-C9CE-4EAD-88F1-B2461DF96453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cs typeface="Times New Roman (Arabic)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E51BA8-AA57-494F-94EF-29CEACB52641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EE14C7-1BEF-4552-B2C8-F0420C9F4F99}" type="slidenum">
              <a:rPr lang="ar-SA" altLang="en-US">
                <a:cs typeface="Times New Roman (Arabic)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cs typeface="Times New Roman (Arabic)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en-US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en-US" altLang="en-US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en-US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 (Arabic)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en-US" alt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9pPr>
            </a:lstStyle>
            <a:p>
              <a:pPr algn="r" rtl="1" eaLnBrk="1" hangingPunct="1">
                <a:defRPr/>
              </a:pPr>
              <a:endParaRPr lang="en-US" altLang="en-US">
                <a:cs typeface="Arial" panose="020B0604020202020204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9pPr>
            </a:lstStyle>
            <a:p>
              <a:pPr algn="r" rtl="1" eaLnBrk="1" hangingPunct="1">
                <a:defRPr/>
              </a:pPr>
              <a:endParaRPr lang="en-US" altLang="en-US">
                <a:cs typeface="Arial" panose="020B0604020202020204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 (Arabic)" charset="0"/>
                </a:defRPr>
              </a:lvl9pPr>
            </a:lstStyle>
            <a:p>
              <a:pPr algn="r" rtl="1" eaLnBrk="1" hangingPunct="1">
                <a:defRPr/>
              </a:pPr>
              <a:endParaRPr lang="en-US" altLang="en-US">
                <a:cs typeface="Arial" panose="020B0604020202020204" pitchFamily="34" charset="0"/>
              </a:endParaRPr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8BDB21-CA5A-4C85-A088-03D1F28C435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622117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031A-E3FA-45E5-A008-9BE2EB567FB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145326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>
            <a:lvl1pPr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E9A8-C695-4326-9B9F-C00ADD79563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64409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7DD25C-4ABE-4157-AFA6-80229A8F2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5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cs typeface="+mn-cs"/>
              </a:defRPr>
            </a:lvl1pPr>
            <a:lvl2pPr>
              <a:defRPr sz="2800">
                <a:solidFill>
                  <a:schemeClr val="tx1"/>
                </a:solidFill>
                <a:cs typeface="+mn-cs"/>
              </a:defRPr>
            </a:lvl2pPr>
            <a:lvl3pPr>
              <a:defRPr sz="2800">
                <a:solidFill>
                  <a:schemeClr val="tx1"/>
                </a:solidFill>
                <a:cs typeface="+mn-cs"/>
              </a:defRPr>
            </a:lvl3pPr>
            <a:lvl4pPr>
              <a:defRPr sz="2800">
                <a:solidFill>
                  <a:schemeClr val="tx1"/>
                </a:solidFill>
                <a:cs typeface="+mn-cs"/>
              </a:defRPr>
            </a:lvl4pPr>
            <a:lvl5pPr>
              <a:defRPr sz="2800">
                <a:solidFill>
                  <a:schemeClr val="tx1"/>
                </a:solidFill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1B65-728A-423F-9DB7-538FD7CA192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26023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B7F2-A137-4FDD-8AD4-60F0AB89022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530670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F9A5C-5042-42B7-A832-6CA01699150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341389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1D4D-B70C-434E-A9AC-D5BB91DA563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805894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0155A-E574-4B05-BB45-D592AE8505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913515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B900-7AF9-4268-8A5F-154C0C34760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362516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FF0000"/>
                </a:solidFill>
              </a:defRPr>
            </a:lvl1pPr>
            <a:lvl2pPr>
              <a:defRPr sz="2800">
                <a:solidFill>
                  <a:srgbClr val="FF0000"/>
                </a:solidFill>
              </a:defRPr>
            </a:lvl2pPr>
            <a:lvl3pPr>
              <a:defRPr sz="2400">
                <a:solidFill>
                  <a:srgbClr val="FF0000"/>
                </a:solidFill>
              </a:defRPr>
            </a:lvl3pPr>
            <a:lvl4pPr>
              <a:defRPr sz="2000">
                <a:solidFill>
                  <a:srgbClr val="FF0000"/>
                </a:solidFill>
              </a:defRPr>
            </a:lvl4pPr>
            <a:lvl5pPr>
              <a:defRPr sz="2000">
                <a:solidFill>
                  <a:srgbClr val="FF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7F295-7D39-44E9-9589-5E0D5F2C516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488844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7D91-91CF-4E2A-A81A-0987FAB202A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089044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Hypothesis and research questions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 smtClean="0"/>
            </a:lvl1pPr>
          </a:lstStyle>
          <a:p>
            <a:pPr>
              <a:defRPr/>
            </a:pPr>
            <a:fld id="{422DCF90-40B6-4A4B-9957-7C6DD650014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7" r:id="rId12"/>
  </p:sldLayoutIdLst>
  <p:transition>
    <p:newsflash/>
  </p:transition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Times New Roman (Arabic)" charset="0"/>
          <a:cs typeface="Times New Roman (Arabic)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Times New Roman (Arabic)" charset="0"/>
          <a:cs typeface="Times New Roman (Arabic)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Times New Roman (Arabic)" charset="0"/>
          <a:cs typeface="Times New Roman (Arabic)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Times New Roman (Arabic)" charset="0"/>
          <a:cs typeface="Times New Roman (Arabic)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Times New Roman (Arabic)" charset="0"/>
          <a:cs typeface="Times New Roman (Arabic)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Times New Roman (Arabic)" charset="0"/>
          <a:cs typeface="Times New Roman (Arabic)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Times New Roman (Arabic)" charset="0"/>
          <a:cs typeface="Times New Roman (Arabic)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Times New Roman (Arabic)" charset="0"/>
          <a:cs typeface="Times New Roman (Arabic)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j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j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j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j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j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2"/>
                </a:solidFill>
              </a:rPr>
              <a:t>Hypothesis and research questions</a:t>
            </a:r>
          </a:p>
        </p:txBody>
      </p:sp>
      <p:sp>
        <p:nvSpPr>
          <p:cNvPr id="4099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41038C1E-44F5-4E38-ACBF-150524E50969}" type="slidenum">
              <a:rPr lang="ar-SA" altLang="en-US" sz="1400">
                <a:solidFill>
                  <a:schemeClr val="bg2"/>
                </a:solidFill>
              </a:rPr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20713"/>
            <a:ext cx="7772400" cy="3455987"/>
          </a:xfrm>
        </p:spPr>
        <p:txBody>
          <a:bodyPr/>
          <a:lstStyle/>
          <a:p>
            <a:pPr algn="ctr" rtl="0" eaLnBrk="1" hangingPunct="1"/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r>
              <a:rPr lang="en-US" altLang="en-US" sz="2800" dirty="0"/>
              <a:t>Quantitative Health Research</a:t>
            </a:r>
            <a:br>
              <a:rPr lang="en-US" altLang="en-US" sz="2800" dirty="0"/>
            </a:br>
            <a:r>
              <a:rPr lang="en-US" altLang="en-US" sz="2800" dirty="0"/>
              <a:t>Lecture # 4</a:t>
            </a:r>
            <a:br>
              <a:rPr lang="en-US" altLang="en-US" dirty="0"/>
            </a:br>
            <a:br>
              <a:rPr lang="en-US" altLang="en-US" sz="4000" b="1" dirty="0">
                <a:cs typeface="Times New Roman" panose="02020603050405020304" pitchFamily="18" charset="0"/>
              </a:rPr>
            </a:br>
            <a:r>
              <a:rPr lang="en-US" altLang="en-US" sz="3600" b="1" dirty="0"/>
              <a:t>Hypothesis </a:t>
            </a:r>
            <a:br>
              <a:rPr lang="en-US" altLang="en-US" sz="3600" b="1" dirty="0"/>
            </a:br>
            <a:r>
              <a:rPr lang="en-US" altLang="en-US" sz="3600" b="1" dirty="0"/>
              <a:t>and/or </a:t>
            </a:r>
            <a:br>
              <a:rPr lang="en-US" altLang="en-US" sz="3600" b="1" dirty="0"/>
            </a:br>
            <a:r>
              <a:rPr lang="en-US" altLang="en-US" sz="3600" b="1" dirty="0"/>
              <a:t>Research Questions</a:t>
            </a:r>
            <a:endParaRPr lang="en-US" alt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3FD01AA-B16C-4B8A-98A9-AC8867BBF3B7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2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Examples: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772400" cy="4503738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Correlation: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Problem: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Is there a correlation between anxiety level and midterm examination scores of baccalaureate students?</a:t>
            </a:r>
            <a:endParaRPr lang="ar-SA" dirty="0"/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Hypothesis: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There is a negative correlation between anxiety levels and midterm examination scores of baccalaureate students.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E15B4015-238B-48CF-8EEB-E6CB96238BB7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solidFill>
                  <a:schemeClr val="hlink"/>
                </a:solidFill>
              </a:rPr>
              <a:t>Comparative: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algn="justLow" rtl="0" eaLnBrk="1" hangingPunct="1">
              <a:lnSpc>
                <a:spcPct val="90000"/>
              </a:lnSpc>
              <a:defRPr/>
            </a:pPr>
            <a:r>
              <a:rPr lang="en-US" b="1" dirty="0"/>
              <a:t>Problem:</a:t>
            </a:r>
          </a:p>
          <a:p>
            <a:pPr algn="justLow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Is there a relationship between readiness to understand preoperative teaching between preoperative patients who have high anxiety levels compared to preoperative patients who do not have high anxiety levels?</a:t>
            </a:r>
          </a:p>
          <a:p>
            <a:pPr algn="justLow" rtl="0" eaLnBrk="1" hangingPunct="1">
              <a:lnSpc>
                <a:spcPct val="90000"/>
              </a:lnSpc>
              <a:defRPr/>
            </a:pPr>
            <a:r>
              <a:rPr lang="en-US" b="1" dirty="0"/>
              <a:t>Hypothesis:</a:t>
            </a:r>
          </a:p>
          <a:p>
            <a:pPr algn="justLow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Readiness to understand preoperative teaching is less among preoperative patients who have high anxiety levels compared to preoperative patients who do not have high anxiety levels.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0FEF56DB-EC80-4A9F-BFB7-4F8C2235646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/>
              <a:t>Types of Hypothesis</a:t>
            </a:r>
            <a:r>
              <a:rPr lang="en-US" sz="4000">
                <a:solidFill>
                  <a:schemeClr val="hlink"/>
                </a:solidFill>
              </a:rPr>
              <a:t> </a:t>
            </a:r>
            <a:br>
              <a:rPr lang="en-US" sz="4000">
                <a:solidFill>
                  <a:schemeClr val="hlink"/>
                </a:solidFill>
              </a:rPr>
            </a:br>
            <a:endParaRPr lang="en-US" sz="4000">
              <a:solidFill>
                <a:schemeClr val="hlink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772400" cy="4114800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A )</a:t>
            </a: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/>
              <a:t>According to the number of variables: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 1.</a:t>
            </a:r>
            <a:r>
              <a:rPr lang="en-US" b="1" dirty="0"/>
              <a:t>Simple:</a:t>
            </a:r>
            <a:r>
              <a:rPr lang="en-US" dirty="0"/>
              <a:t> predicts the relationship between (1) I.V. and (1) D.V.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             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u="sng" dirty="0"/>
              <a:t>Bi-</a:t>
            </a:r>
            <a:r>
              <a:rPr lang="en-US" u="sng" dirty="0" err="1"/>
              <a:t>variate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/>
              <a:t>2.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b="1" dirty="0"/>
              <a:t>Complex:</a:t>
            </a:r>
            <a:r>
              <a:rPr lang="en-US" dirty="0"/>
              <a:t> Predicts the relationship between (2) I.Vs, (2) or more D.Vs or both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                (</a:t>
            </a:r>
            <a:r>
              <a:rPr lang="en-US" u="sng" dirty="0"/>
              <a:t>Multivariate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* </a:t>
            </a:r>
            <a:r>
              <a:rPr lang="en-US" u="sng" dirty="0"/>
              <a:t>Hypothesis are not needed in </a:t>
            </a:r>
            <a:r>
              <a:rPr lang="en-US" u="sng" dirty="0" err="1"/>
              <a:t>uni</a:t>
            </a:r>
            <a:r>
              <a:rPr lang="en-US" u="sng" dirty="0"/>
              <a:t>-variate studies</a:t>
            </a:r>
            <a:r>
              <a:rPr lang="en-US" dirty="0"/>
              <a:t> (e.g. Frequency chart or table).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08AC56A8-82C1-4921-A4A1-D7AC2DA6E510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0" eaLnBrk="1" hangingPunct="1">
              <a:buFontTx/>
              <a:buNone/>
              <a:defRPr/>
            </a:pPr>
            <a:r>
              <a:rPr lang="en-US"/>
              <a:t>1.   Simple: Birth weight is lower among infants </a:t>
            </a:r>
          </a:p>
          <a:p>
            <a:pPr algn="justLow" rtl="0" eaLnBrk="1" hangingPunct="1">
              <a:buFontTx/>
              <a:buNone/>
              <a:defRPr/>
            </a:pPr>
            <a:r>
              <a:rPr lang="en-US"/>
              <a:t>      of smoking mothers than among infants of   </a:t>
            </a:r>
          </a:p>
          <a:p>
            <a:pPr algn="justLow" rtl="0" eaLnBrk="1" hangingPunct="1">
              <a:buFontTx/>
              <a:buNone/>
              <a:defRPr/>
            </a:pPr>
            <a:r>
              <a:rPr lang="en-US"/>
              <a:t>      non smoking mothers.</a:t>
            </a:r>
          </a:p>
          <a:p>
            <a:pPr algn="justLow" rtl="0" eaLnBrk="1" hangingPunct="1">
              <a:buFontTx/>
              <a:buNone/>
              <a:defRPr/>
            </a:pPr>
            <a:r>
              <a:rPr lang="en-US"/>
              <a:t>2.  Complex : More postpartum depression                       </a:t>
            </a:r>
          </a:p>
          <a:p>
            <a:pPr algn="justLow" rtl="0" eaLnBrk="1" hangingPunct="1">
              <a:buFontTx/>
              <a:buNone/>
              <a:defRPr/>
            </a:pPr>
            <a:r>
              <a:rPr lang="en-US"/>
              <a:t>     and Feelings of inadequacy are reported by </a:t>
            </a:r>
          </a:p>
          <a:p>
            <a:pPr algn="justLow" rtl="0" eaLnBrk="1" hangingPunct="1">
              <a:buFontTx/>
              <a:buNone/>
              <a:defRPr/>
            </a:pPr>
            <a:r>
              <a:rPr lang="en-US"/>
              <a:t>     women who give birth by C.S. than by ND. </a:t>
            </a:r>
          </a:p>
          <a:p>
            <a:pPr algn="l" rtl="0" eaLnBrk="1" hangingPunct="1">
              <a:buFontTx/>
              <a:buNone/>
              <a:defRPr/>
            </a:pPr>
            <a:endParaRPr lang="en-US" u="sng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A858C1F-E20E-439C-8E10-2E991A4B19AE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5151438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/>
              <a:t>Note:</a:t>
            </a:r>
          </a:p>
          <a:p>
            <a:pPr algn="l" rtl="0" eaLnBrk="1" hangingPunct="1">
              <a:defRPr/>
            </a:pPr>
            <a:endParaRPr lang="en-US"/>
          </a:p>
          <a:p>
            <a:pPr algn="justLow" rtl="0" eaLnBrk="1" hangingPunct="1">
              <a:buFont typeface="Wingdings" panose="05000000000000000000" pitchFamily="2" charset="2"/>
              <a:buChar char="v"/>
              <a:defRPr/>
            </a:pPr>
            <a:r>
              <a:rPr lang="en-US"/>
              <a:t>It is better to use several simple hypotheses than one complex hypothesis.</a:t>
            </a:r>
          </a:p>
          <a:p>
            <a:pPr algn="justLow" rtl="0" eaLnBrk="1" hangingPunct="1">
              <a:buFont typeface="Wingdings" panose="05000000000000000000" pitchFamily="2" charset="2"/>
              <a:buChar char="v"/>
              <a:defRPr/>
            </a:pPr>
            <a:r>
              <a:rPr lang="en-US"/>
              <a:t>When the interaction effect of two or more independent variables is studied, the hypothesis should be complex.</a:t>
            </a:r>
          </a:p>
          <a:p>
            <a:pPr algn="l" rtl="0" eaLnBrk="1" hangingPunct="1">
              <a:buFontTx/>
              <a:buNone/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EC291BC4-F7F1-41CF-9EE3-C53F804F2071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/>
              <a:t>Types of Hypothesis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3600"/>
              <a:t>   C</a:t>
            </a:r>
            <a:r>
              <a:rPr lang="en-US"/>
              <a:t>omplex ( Interaction effect ) : 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Daily weight loss is greater for adults Who follow a reduced caloric intake diet and  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 exercise daily than for those who do not follow a reduce caloric diet and do not exercise daily.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marL="609600" indent="-609600" algn="l" rtl="0" eaLnBrk="1" hangingPunct="1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AAAE3D61-3FA8-4A54-9778-09FFB632E60B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/>
              <a:t>Types of Hypothesis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B) According to whether  the direction of the relationship is identified or not 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b="1" dirty="0"/>
              <a:t>Non directional</a:t>
            </a:r>
            <a:r>
              <a:rPr lang="en-US" dirty="0"/>
              <a:t> research hypothesis.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hlink"/>
                </a:solidFill>
              </a:rPr>
              <a:t>     </a:t>
            </a:r>
            <a:r>
              <a:rPr lang="en-US" i="1" dirty="0"/>
              <a:t>A relationship exists.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b="1" dirty="0"/>
              <a:t>Directional research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hypothesis.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     The type of the relationship is predicted.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i="1" dirty="0"/>
              <a:t>A directional hypothesis should contain terms such as: more than, greater than, positive correlation</a:t>
            </a:r>
            <a:r>
              <a:rPr lang="en-US" i="1" dirty="0">
                <a:latin typeface="Times New Roman" pitchFamily="18" charset="0"/>
              </a:rPr>
              <a:t>…</a:t>
            </a:r>
            <a:r>
              <a:rPr lang="en-US" i="1" dirty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BA94593-5F39-4E75-B87F-D0A9CE46F98E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Examples: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/>
              <a:t>Anxiety levels are lower for preoperative orthopedic patients who have practiced relaxation exercises than for those who have not practiced relaxation exercises.</a:t>
            </a:r>
          </a:p>
          <a:p>
            <a:pPr algn="l" rtl="0" eaLnBrk="1" hangingPunct="1">
              <a:defRPr/>
            </a:pPr>
            <a:r>
              <a:rPr lang="en-US"/>
              <a:t>There is a change in the anxiety levels of preoperative orthopedic patients after listening to a relaxation tape.</a:t>
            </a:r>
          </a:p>
          <a:p>
            <a:pPr algn="l" rtl="0" eaLnBrk="1" hangingPunct="1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0709BCC1-1E3D-4AD0-9043-984D19C4841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1262063"/>
            <a:ext cx="7793037" cy="279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/>
              <a:t>The Relation between Hypothesis and Problem Statement</a:t>
            </a: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2033588"/>
            <a:ext cx="7772400" cy="4491037"/>
          </a:xfrm>
        </p:spPr>
        <p:txBody>
          <a:bodyPr/>
          <a:lstStyle/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>
                <a:solidFill>
                  <a:schemeClr val="bg1"/>
                </a:solidFill>
              </a:rPr>
              <a:t>Problem   statement   </a:t>
            </a:r>
            <a:r>
              <a:rPr lang="en-US" dirty="0"/>
              <a:t>: Is there a difference in the anxiety levels of preoperative pts after </a:t>
            </a:r>
          </a:p>
          <a:p>
            <a:pPr algn="justLow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Listening to a relaxation tape? </a:t>
            </a:r>
          </a:p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>
                <a:solidFill>
                  <a:schemeClr val="bg1"/>
                </a:solidFill>
              </a:rPr>
              <a:t>Non directional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hypoth.</a:t>
            </a:r>
            <a:r>
              <a:rPr lang="en-US" dirty="0"/>
              <a:t>: There is a difference in the anxiety levels of preoperative pts after Listening to a relaxation tape.</a:t>
            </a:r>
          </a:p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>
                <a:solidFill>
                  <a:schemeClr val="bg1"/>
                </a:solidFill>
              </a:rPr>
              <a:t>Directional   hypothesis</a:t>
            </a:r>
            <a:r>
              <a:rPr lang="en-US" dirty="0"/>
              <a:t>: The anxiety levels of preoperative pts will decrease after listening to a relaxation tape.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3059113" y="2349500"/>
            <a:ext cx="443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l" rtl="0" eaLnBrk="1" hangingPunct="1">
              <a:buClr>
                <a:schemeClr val="hlink"/>
              </a:buClr>
              <a:buSzTx/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1573C3A0-C5CB-4586-AA66-9426D601CE0A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1262063"/>
            <a:ext cx="7793037" cy="279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/>
              <a:t>The Relation between Hypothesis and Problem Statement</a:t>
            </a: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2033588"/>
            <a:ext cx="7772400" cy="4491037"/>
          </a:xfrm>
        </p:spPr>
        <p:txBody>
          <a:bodyPr/>
          <a:lstStyle/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/>
              <a:t>Problem   statement   :</a:t>
            </a:r>
            <a:r>
              <a:rPr lang="en-US" dirty="0"/>
              <a:t> Is there a difference in the anxiety levels of preoperative pts after </a:t>
            </a:r>
          </a:p>
          <a:p>
            <a:pPr algn="justLow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Listening to a relaxation tape? </a:t>
            </a:r>
          </a:p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/>
              <a:t>Non directional</a:t>
            </a:r>
            <a:r>
              <a:rPr lang="en-US" sz="2000" u="sng" dirty="0"/>
              <a:t> </a:t>
            </a:r>
            <a:r>
              <a:rPr lang="en-US" u="sng" dirty="0"/>
              <a:t>hypoth.:</a:t>
            </a:r>
            <a:r>
              <a:rPr lang="en-US" dirty="0"/>
              <a:t> There is a difference in the anxiety levels of preoperative pts after Listening to a relaxation tape.</a:t>
            </a:r>
          </a:p>
          <a:p>
            <a:pPr algn="justLow" rtl="0" eaLnBrk="1" hangingPunct="1">
              <a:lnSpc>
                <a:spcPct val="90000"/>
              </a:lnSpc>
              <a:defRPr/>
            </a:pPr>
            <a:r>
              <a:rPr lang="en-US" u="sng" dirty="0"/>
              <a:t>Directional   hypothesis:</a:t>
            </a:r>
            <a:r>
              <a:rPr lang="en-US" dirty="0"/>
              <a:t> The anxiety levels of preoperative pts will decrease after listening to a relaxation tape.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3059113" y="2349500"/>
            <a:ext cx="443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l" rtl="0" eaLnBrk="1" hangingPunct="1">
              <a:buClr>
                <a:schemeClr val="hlink"/>
              </a:buClr>
              <a:buSzTx/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br>
              <a:rPr lang="en-US" b="1"/>
            </a:br>
            <a:r>
              <a:rPr lang="en-US" b="1"/>
              <a:t> Theory</a:t>
            </a:r>
            <a:endParaRPr 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7188" y="2017713"/>
            <a:ext cx="8597900" cy="411480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Is a set of interrelated concepts, definitions, and prepositions that present a systematic view of phenomena by specifying relations among variables, with the purpose of explaining and predicting the phenomena.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/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It explains why one event is associated with another event or what causes an event to occur.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    Concept---- propositional statement----theory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1A4C73EB-D09F-4B35-B298-04E5895BEC0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7347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/>
          <a:lstStyle/>
          <a:p>
            <a:r>
              <a:rPr lang="en-US" altLang="en-US" sz="3600" b="1" dirty="0"/>
              <a:t>Hypotheses</a:t>
            </a:r>
          </a:p>
          <a:p>
            <a:r>
              <a:rPr lang="en-US" altLang="en-US" sz="3200" b="1" i="1" dirty="0"/>
              <a:t>(Recap from last Lecture)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/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/>
            <a:fld id="{B0B67EF8-42C9-42CE-ABCC-EE320490C09D}" type="slidenum">
              <a:rPr lang="ar-SA" altLang="en-US" sz="1400">
                <a:solidFill>
                  <a:schemeClr val="bg2"/>
                </a:solidFill>
              </a:rPr>
              <a:pPr rtl="0"/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0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What we discussed so far about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Concept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propositional statement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Theory</a:t>
            </a:r>
          </a:p>
          <a:p>
            <a:pPr algn="l" rtl="0">
              <a:defRPr/>
            </a:pPr>
            <a:r>
              <a:rPr lang="en-US" dirty="0"/>
              <a:t>Hypotheses </a:t>
            </a:r>
            <a:r>
              <a:rPr lang="en-US" i="1" dirty="0"/>
              <a:t>vs </a:t>
            </a:r>
            <a:r>
              <a:rPr lang="en-US" dirty="0"/>
              <a:t>Research Questions or Problem Statements</a:t>
            </a:r>
          </a:p>
          <a:p>
            <a:pPr algn="l" rtl="0">
              <a:defRPr/>
            </a:pPr>
            <a:r>
              <a:rPr lang="en-US" dirty="0"/>
              <a:t>Types of Hypotheses</a:t>
            </a:r>
          </a:p>
          <a:p>
            <a:pPr lvl="1" algn="l" rtl="0">
              <a:defRPr/>
            </a:pPr>
            <a:r>
              <a:rPr lang="en-US" dirty="0"/>
              <a:t>According to # of variables</a:t>
            </a:r>
          </a:p>
          <a:p>
            <a:pPr lvl="1" algn="l" rtl="0">
              <a:defRPr/>
            </a:pPr>
            <a:r>
              <a:rPr lang="en-US" dirty="0"/>
              <a:t>According to the directions of the relationship between variables</a:t>
            </a:r>
          </a:p>
          <a:p>
            <a:pPr lvl="1" algn="l" rtl="0">
              <a:defRPr/>
            </a:pPr>
            <a:r>
              <a:rPr lang="en-US" dirty="0"/>
              <a:t>In statistical terms: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1</a:t>
            </a:r>
            <a:r>
              <a:rPr lang="en-US" dirty="0"/>
              <a:t> or H</a:t>
            </a:r>
            <a:r>
              <a:rPr lang="en-US" baseline="-25000" dirty="0"/>
              <a:t>a</a:t>
            </a:r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922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7347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/>
          <a:lstStyle/>
          <a:p>
            <a:r>
              <a:rPr lang="en-US" altLang="en-US" sz="3600" b="1" dirty="0"/>
              <a:t>Hypothesis Testing</a:t>
            </a:r>
          </a:p>
          <a:p>
            <a:r>
              <a:rPr lang="en-US" altLang="en-US" sz="3200" b="1" i="1" dirty="0"/>
              <a:t>(Correct Decisions</a:t>
            </a:r>
          </a:p>
          <a:p>
            <a:r>
              <a:rPr lang="en-US" altLang="en-US" sz="3200" b="1" i="1" dirty="0"/>
              <a:t>and Errors)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/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/>
            <a:fld id="{B0B67EF8-42C9-42CE-ABCC-EE320490C09D}" type="slidenum">
              <a:rPr lang="ar-SA" altLang="en-US" sz="1400">
                <a:solidFill>
                  <a:schemeClr val="bg2"/>
                </a:solidFill>
              </a:rPr>
              <a:pPr rtl="0"/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0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Null vs Alternate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Null Hypothesis (H</a:t>
            </a:r>
            <a:r>
              <a:rPr lang="en-US" baseline="-25000" dirty="0"/>
              <a:t>0</a:t>
            </a:r>
            <a:r>
              <a:rPr lang="en-US" dirty="0"/>
              <a:t>) - the </a:t>
            </a:r>
            <a:r>
              <a:rPr lang="en-US" i="1" dirty="0"/>
              <a:t>“status quo”</a:t>
            </a:r>
          </a:p>
          <a:p>
            <a:pPr algn="l" rtl="0">
              <a:defRPr/>
            </a:pPr>
            <a:r>
              <a:rPr lang="en-US" dirty="0"/>
              <a:t>Alternate Hypothesis (H</a:t>
            </a:r>
            <a:r>
              <a:rPr lang="en-US" baseline="-25000" dirty="0"/>
              <a:t>1</a:t>
            </a:r>
            <a:r>
              <a:rPr lang="en-US" dirty="0"/>
              <a:t> or H</a:t>
            </a:r>
            <a:r>
              <a:rPr lang="en-US" baseline="-25000" dirty="0"/>
              <a:t>a</a:t>
            </a:r>
            <a:r>
              <a:rPr lang="en-US" dirty="0"/>
              <a:t>) - Research Hypoth.</a:t>
            </a:r>
          </a:p>
          <a:p>
            <a:pPr algn="l" rtl="0">
              <a:defRPr/>
            </a:pPr>
            <a:endParaRPr lang="en-US" sz="1600" dirty="0"/>
          </a:p>
          <a:p>
            <a:pPr algn="l" rtl="0">
              <a:defRPr/>
            </a:pPr>
            <a:r>
              <a:rPr lang="en-US" dirty="0"/>
              <a:t>REMEMBER: Hypotheses are never proved. Theories are never proved. </a:t>
            </a:r>
          </a:p>
          <a:p>
            <a:pPr marL="0" indent="0" algn="ctr" rtl="0">
              <a:buNone/>
              <a:defRPr/>
            </a:pPr>
            <a:endParaRPr lang="en-US" sz="600" b="1" dirty="0"/>
          </a:p>
          <a:p>
            <a:pPr marL="0" indent="0" algn="ctr" rtl="0">
              <a:buNone/>
              <a:defRPr/>
            </a:pPr>
            <a:r>
              <a:rPr lang="en-US" sz="2400" b="1" dirty="0"/>
              <a:t>Null hypothesis rejected</a:t>
            </a:r>
            <a:r>
              <a:rPr lang="en-US" sz="2400" b="1" dirty="0">
                <a:sym typeface="Wingdings" pitchFamily="2" charset="2"/>
              </a:rPr>
              <a:t> Research hypothesis supported  Theory supported.</a:t>
            </a:r>
          </a:p>
          <a:p>
            <a:pPr marL="0" indent="0" algn="ctr" rtl="0">
              <a:buNone/>
              <a:defRPr/>
            </a:pPr>
            <a:endParaRPr lang="en-US" sz="200" b="1" dirty="0">
              <a:sym typeface="Wingdings" pitchFamily="2" charset="2"/>
            </a:endParaRPr>
          </a:p>
          <a:p>
            <a:pPr algn="l" rtl="0">
              <a:defRPr/>
            </a:pPr>
            <a:r>
              <a:rPr lang="en-US" dirty="0">
                <a:sym typeface="Wingdings" pitchFamily="2" charset="2"/>
              </a:rPr>
              <a:t>Research questions replace hypotheses in univariate and qualitative studies.</a:t>
            </a:r>
            <a:endParaRPr lang="en-US" dirty="0"/>
          </a:p>
          <a:p>
            <a:pPr algn="l" rtl="0">
              <a:defRPr/>
            </a:pPr>
            <a:endParaRPr lang="en-US" dirty="0"/>
          </a:p>
          <a:p>
            <a:pPr algn="l" rtl="0">
              <a:defRPr/>
            </a:pPr>
            <a:endParaRPr lang="en-US" dirty="0"/>
          </a:p>
          <a:p>
            <a:pPr algn="l" rtl="0">
              <a:defRPr/>
            </a:pPr>
            <a:endParaRPr lang="en-US" baseline="-25000" dirty="0"/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8981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Scenario #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A company has stated that their straw machine makes straws that have 4mm diameter. A worker believes the machine </a:t>
            </a:r>
            <a:r>
              <a:rPr lang="en-US" u="sng" dirty="0"/>
              <a:t>no longer make straws of this size</a:t>
            </a:r>
            <a:r>
              <a:rPr lang="en-US" dirty="0"/>
              <a:t> and samples 100 straws to perform a hypothesis test with 99% confidence. </a:t>
            </a:r>
          </a:p>
          <a:p>
            <a:pPr algn="l" rtl="0">
              <a:defRPr/>
            </a:pPr>
            <a:r>
              <a:rPr lang="en-US" dirty="0"/>
              <a:t>Let’s write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.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	µ = 4mm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	µ ≠ 4mm</a:t>
            </a:r>
          </a:p>
          <a:p>
            <a:pPr lvl="1" algn="l" rtl="0">
              <a:defRPr/>
            </a:pPr>
            <a:r>
              <a:rPr lang="en-US" sz="2000" dirty="0"/>
              <a:t>n= 	100</a:t>
            </a:r>
          </a:p>
          <a:p>
            <a:pPr lvl="1" algn="l" rtl="0">
              <a:defRPr/>
            </a:pPr>
            <a:r>
              <a:rPr lang="en-US" sz="2000" dirty="0"/>
              <a:t>c= 	0.99</a:t>
            </a:r>
          </a:p>
          <a:p>
            <a:pPr lvl="1" algn="l" rtl="0">
              <a:defRPr/>
            </a:pPr>
            <a:r>
              <a:rPr lang="el-GR" sz="2000" dirty="0"/>
              <a:t>α</a:t>
            </a:r>
            <a:r>
              <a:rPr lang="en-US" sz="2000" dirty="0"/>
              <a:t>=	0.01</a:t>
            </a:r>
          </a:p>
          <a:p>
            <a:pPr algn="l" rtl="0">
              <a:defRPr/>
            </a:pPr>
            <a:endParaRPr lang="en-US" baseline="-25000" dirty="0"/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393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Scenario #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Doctors believe that the average teen sleeps on average </a:t>
            </a:r>
            <a:r>
              <a:rPr lang="en-US" u="sng" dirty="0"/>
              <a:t>no longer than 10 hours</a:t>
            </a:r>
            <a:r>
              <a:rPr lang="en-US" dirty="0"/>
              <a:t> per day. A researcher believes that teens on average sleep longer. [Remember: In any case,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 should encompass the whole range of possible answers.] </a:t>
            </a:r>
          </a:p>
          <a:p>
            <a:pPr algn="l" rtl="0">
              <a:defRPr/>
            </a:pPr>
            <a:r>
              <a:rPr lang="en-US" dirty="0"/>
              <a:t>Let’s write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.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	µ ≤ 10 hours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	µ &gt; 10 hours</a:t>
            </a:r>
          </a:p>
          <a:p>
            <a:pPr algn="l" rtl="0">
              <a:defRPr/>
            </a:pPr>
            <a:endParaRPr lang="en-US" baseline="-25000" dirty="0"/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98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Scenario #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The school board claims that </a:t>
            </a:r>
            <a:r>
              <a:rPr lang="en-US" u="sng" dirty="0"/>
              <a:t>at least 60%</a:t>
            </a:r>
            <a:r>
              <a:rPr lang="en-US" dirty="0"/>
              <a:t> of students bring a phone to school. A teacher believes this number is too high and randomly samples 25 students to test at a level of significance of 0.02. </a:t>
            </a:r>
          </a:p>
          <a:p>
            <a:pPr algn="l" rtl="0">
              <a:defRPr/>
            </a:pPr>
            <a:r>
              <a:rPr lang="en-US" dirty="0"/>
              <a:t>.. H</a:t>
            </a:r>
            <a:r>
              <a:rPr lang="en-US" baseline="-25000" dirty="0"/>
              <a:t>0</a:t>
            </a:r>
            <a:r>
              <a:rPr lang="en-US" dirty="0"/>
              <a:t> and H</a:t>
            </a:r>
            <a:r>
              <a:rPr lang="en-US" baseline="-25000" dirty="0"/>
              <a:t>a</a:t>
            </a:r>
            <a:r>
              <a:rPr lang="en-US" dirty="0"/>
              <a:t>.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	P ≥ 0.60</a:t>
            </a:r>
          </a:p>
          <a:p>
            <a:pPr lvl="1" algn="l" rtl="0"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	P &lt; 0.60</a:t>
            </a:r>
          </a:p>
          <a:p>
            <a:pPr lvl="1" algn="l" rtl="0">
              <a:defRPr/>
            </a:pPr>
            <a:r>
              <a:rPr lang="en-US" sz="2000" dirty="0"/>
              <a:t>n= 	25</a:t>
            </a:r>
          </a:p>
          <a:p>
            <a:pPr lvl="1" algn="l" rtl="0">
              <a:defRPr/>
            </a:pPr>
            <a:r>
              <a:rPr lang="el-GR" sz="2000" dirty="0"/>
              <a:t>α</a:t>
            </a:r>
            <a:r>
              <a:rPr lang="en-US" sz="2000" dirty="0"/>
              <a:t>= 	0.02</a:t>
            </a:r>
          </a:p>
          <a:p>
            <a:pPr lvl="1" algn="l" rtl="0">
              <a:defRPr/>
            </a:pPr>
            <a:r>
              <a:rPr lang="en-US" sz="2000" dirty="0"/>
              <a:t>c=	0.98</a:t>
            </a:r>
          </a:p>
          <a:p>
            <a:pPr algn="l" rtl="0">
              <a:defRPr/>
            </a:pPr>
            <a:endParaRPr lang="en-US" baseline="-25000" dirty="0"/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199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Errors on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REMEMBER: No research study is perfect and all research findings are subject to potential error due to either study design (bias) or chance (random error).</a:t>
            </a:r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AC5FDD10-D2E8-4A64-AA56-FAE1CB0BEB78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Errors on 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844824"/>
            <a:ext cx="8740775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/>
              <a:t>Level of significance for rejecting the </a:t>
            </a:r>
            <a:r>
              <a:rPr lang="en-US" b="1" dirty="0"/>
              <a:t>Null hypothesis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is usually set at .05 level. This means the researcher is willing to risk being wrong 5% of the time (or 5 times out of 100) when rejecting the H0. Or, there is a 5% chance of rejecting the null hypothesis when, in fact, it is true. </a:t>
            </a:r>
          </a:p>
          <a:p>
            <a:pPr algn="l" rtl="0" eaLnBrk="1" hangingPunct="1">
              <a:defRPr/>
            </a:pPr>
            <a:r>
              <a:rPr lang="en-US" dirty="0"/>
              <a:t>Rejecting the null hypothesis when it is true is known as a type I error or a false-positive result, and it occurs when an observed difference between study groups is </a:t>
            </a:r>
            <a:r>
              <a:rPr lang="en-US" u="sng" dirty="0"/>
              <a:t>actually due to chance.</a:t>
            </a:r>
          </a:p>
          <a:p>
            <a:pPr algn="l" rtl="0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algn="l" rtl="0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algn="l" rtl="0">
              <a:defRPr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93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Type I and Type II Error in a box</a:t>
            </a:r>
          </a:p>
        </p:txBody>
      </p:sp>
      <p:grpSp>
        <p:nvGrpSpPr>
          <p:cNvPr id="675843" name="Group 3"/>
          <p:cNvGrpSpPr>
            <a:grpSpLocks/>
          </p:cNvGrpSpPr>
          <p:nvPr/>
        </p:nvGrpSpPr>
        <p:grpSpPr bwMode="auto">
          <a:xfrm>
            <a:off x="533400" y="1981200"/>
            <a:ext cx="7783128" cy="4038600"/>
            <a:chOff x="-3" y="-3"/>
            <a:chExt cx="3850" cy="1754"/>
          </a:xfrm>
        </p:grpSpPr>
        <p:grpSp>
          <p:nvGrpSpPr>
            <p:cNvPr id="675844" name="Group 4"/>
            <p:cNvGrpSpPr>
              <a:grpSpLocks/>
            </p:cNvGrpSpPr>
            <p:nvPr/>
          </p:nvGrpSpPr>
          <p:grpSpPr bwMode="auto">
            <a:xfrm>
              <a:off x="0" y="0"/>
              <a:ext cx="3847" cy="1748"/>
              <a:chOff x="0" y="0"/>
              <a:chExt cx="3847" cy="1748"/>
            </a:xfrm>
          </p:grpSpPr>
          <p:grpSp>
            <p:nvGrpSpPr>
              <p:cNvPr id="675845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267" cy="826"/>
                <a:chOff x="0" y="0"/>
                <a:chExt cx="1267" cy="826"/>
              </a:xfrm>
            </p:grpSpPr>
            <p:sp>
              <p:nvSpPr>
                <p:cNvPr id="67584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81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endParaRPr lang="en-US" altLang="en-US" sz="2800">
                    <a:latin typeface="+mn-lt"/>
                    <a:cs typeface="Times New Roman" panose="02020603050405020304" pitchFamily="18" charset="0"/>
                  </a:endParaRPr>
                </a:p>
                <a:p>
                  <a:r>
                    <a:rPr lang="en-US" altLang="en-US" sz="2800">
                      <a:latin typeface="+mn-lt"/>
                      <a:cs typeface="Times New Roman" panose="02020603050405020304" pitchFamily="18" charset="0"/>
                    </a:rPr>
                    <a:t>Your Statistical Decision</a:t>
                  </a:r>
                  <a:endParaRPr lang="en-US" altLang="en-US" sz="28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5847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67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48" name="Group 8"/>
              <p:cNvGrpSpPr>
                <a:grpSpLocks/>
              </p:cNvGrpSpPr>
              <p:nvPr/>
            </p:nvGrpSpPr>
            <p:grpSpPr bwMode="auto">
              <a:xfrm>
                <a:off x="1267" y="0"/>
                <a:ext cx="2534" cy="384"/>
                <a:chOff x="1267" y="0"/>
                <a:chExt cx="2534" cy="384"/>
              </a:xfrm>
            </p:grpSpPr>
            <p:sp>
              <p:nvSpPr>
                <p:cNvPr id="675849" name="Rectangle 9"/>
                <p:cNvSpPr>
                  <a:spLocks noChangeArrowheads="1"/>
                </p:cNvSpPr>
                <p:nvPr/>
              </p:nvSpPr>
              <p:spPr bwMode="auto">
                <a:xfrm>
                  <a:off x="1310" y="0"/>
                  <a:ext cx="24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en-US" altLang="en-US" sz="3200" dirty="0">
                      <a:latin typeface="+mn-lt"/>
                      <a:cs typeface="Times New Roman" panose="02020603050405020304" pitchFamily="18" charset="0"/>
                    </a:rPr>
                    <a:t>True state of </a:t>
                  </a:r>
                  <a:br>
                    <a:rPr lang="en-US" altLang="en-US" sz="3200" dirty="0">
                      <a:latin typeface="+mn-lt"/>
                      <a:cs typeface="Times New Roman" panose="02020603050405020304" pitchFamily="18" charset="0"/>
                    </a:rPr>
                  </a:br>
                  <a:r>
                    <a:rPr lang="en-US" altLang="en-US" sz="3200" dirty="0">
                      <a:latin typeface="+mn-lt"/>
                      <a:cs typeface="Times New Roman" panose="02020603050405020304" pitchFamily="18" charset="0"/>
                    </a:rPr>
                    <a:t>Null hypothesis</a:t>
                  </a:r>
                </a:p>
                <a:p>
                  <a:pPr algn="ctr"/>
                  <a:endParaRPr lang="en-US" altLang="en-US" sz="3200" b="0" dirty="0">
                    <a:latin typeface="+mn-lt"/>
                  </a:endParaRPr>
                </a:p>
              </p:txBody>
            </p:sp>
            <p:sp>
              <p:nvSpPr>
                <p:cNvPr id="675850" name="Rectangle 10"/>
                <p:cNvSpPr>
                  <a:spLocks noChangeArrowheads="1"/>
                </p:cNvSpPr>
                <p:nvPr/>
              </p:nvSpPr>
              <p:spPr bwMode="auto">
                <a:xfrm>
                  <a:off x="1267" y="0"/>
                  <a:ext cx="25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51" name="Group 11"/>
              <p:cNvGrpSpPr>
                <a:grpSpLocks/>
              </p:cNvGrpSpPr>
              <p:nvPr/>
            </p:nvGrpSpPr>
            <p:grpSpPr bwMode="auto">
              <a:xfrm>
                <a:off x="1267" y="384"/>
                <a:ext cx="1267" cy="442"/>
                <a:chOff x="1267" y="384"/>
                <a:chExt cx="1267" cy="442"/>
              </a:xfrm>
            </p:grpSpPr>
            <p:sp>
              <p:nvSpPr>
                <p:cNvPr id="675852" name="Rectangle 12"/>
                <p:cNvSpPr>
                  <a:spLocks noChangeArrowheads="1"/>
                </p:cNvSpPr>
                <p:nvPr/>
              </p:nvSpPr>
              <p:spPr bwMode="auto">
                <a:xfrm>
                  <a:off x="1310" y="384"/>
                  <a:ext cx="118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800" b="0" dirty="0">
                      <a:latin typeface="+mn-lt"/>
                      <a:cs typeface="Times New Roman" panose="02020603050405020304" pitchFamily="18" charset="0"/>
                    </a:rPr>
                    <a:t>H</a:t>
                  </a:r>
                  <a:r>
                    <a:rPr lang="en-US" altLang="en-US" sz="2800" b="0" baseline="-30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r>
                    <a:rPr lang="en-US" altLang="en-US" sz="2800" b="0" dirty="0">
                      <a:latin typeface="+mn-lt"/>
                      <a:cs typeface="Times New Roman" panose="02020603050405020304" pitchFamily="18" charset="0"/>
                    </a:rPr>
                    <a:t> True</a:t>
                  </a:r>
                </a:p>
                <a:p>
                  <a:pPr algn="ctr"/>
                  <a:r>
                    <a:rPr lang="en-US" altLang="en-US" sz="1400" b="0" dirty="0">
                      <a:latin typeface="+mn-lt"/>
                      <a:cs typeface="Times New Roman" panose="02020603050405020304" pitchFamily="18" charset="0"/>
                    </a:rPr>
                    <a:t>(example: the drug doesn’t work)</a:t>
                  </a:r>
                </a:p>
                <a:p>
                  <a:pPr algn="ctr"/>
                  <a:endParaRPr lang="en-US" altLang="en-US" sz="1400" b="0" dirty="0">
                    <a:latin typeface="+mn-lt"/>
                  </a:endParaRPr>
                </a:p>
              </p:txBody>
            </p:sp>
            <p:sp>
              <p:nvSpPr>
                <p:cNvPr id="675853" name="Rectangle 13"/>
                <p:cNvSpPr>
                  <a:spLocks noChangeArrowheads="1"/>
                </p:cNvSpPr>
                <p:nvPr/>
              </p:nvSpPr>
              <p:spPr bwMode="auto">
                <a:xfrm>
                  <a:off x="1267" y="384"/>
                  <a:ext cx="126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54" name="Group 14"/>
              <p:cNvGrpSpPr>
                <a:grpSpLocks/>
              </p:cNvGrpSpPr>
              <p:nvPr/>
            </p:nvGrpSpPr>
            <p:grpSpPr bwMode="auto">
              <a:xfrm>
                <a:off x="2534" y="384"/>
                <a:ext cx="1267" cy="442"/>
                <a:chOff x="2534" y="384"/>
                <a:chExt cx="1267" cy="442"/>
              </a:xfrm>
            </p:grpSpPr>
            <p:sp>
              <p:nvSpPr>
                <p:cNvPr id="675855" name="Rectangle 15"/>
                <p:cNvSpPr>
                  <a:spLocks noChangeArrowheads="1"/>
                </p:cNvSpPr>
                <p:nvPr/>
              </p:nvSpPr>
              <p:spPr bwMode="auto">
                <a:xfrm>
                  <a:off x="2577" y="384"/>
                  <a:ext cx="118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800" b="0" dirty="0">
                      <a:latin typeface="+mn-lt"/>
                      <a:cs typeface="Times New Roman" panose="02020603050405020304" pitchFamily="18" charset="0"/>
                    </a:rPr>
                    <a:t>H</a:t>
                  </a:r>
                  <a:r>
                    <a:rPr lang="en-US" altLang="en-US" sz="2800" b="0" baseline="-30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r>
                    <a:rPr lang="en-US" altLang="en-US" sz="2800" b="0" dirty="0">
                      <a:latin typeface="+mn-lt"/>
                      <a:cs typeface="Times New Roman" panose="02020603050405020304" pitchFamily="18" charset="0"/>
                    </a:rPr>
                    <a:t> False</a:t>
                  </a:r>
                </a:p>
                <a:p>
                  <a:pPr algn="ctr"/>
                  <a:r>
                    <a:rPr lang="en-US" altLang="en-US" sz="1400" b="0" dirty="0">
                      <a:latin typeface="+mn-lt"/>
                    </a:rPr>
                    <a:t>(example: the drug works)</a:t>
                  </a:r>
                </a:p>
                <a:p>
                  <a:pPr algn="ctr"/>
                  <a:endParaRPr lang="en-US" altLang="en-US" sz="1400" b="0" dirty="0">
                    <a:latin typeface="+mn-lt"/>
                  </a:endParaRPr>
                </a:p>
              </p:txBody>
            </p:sp>
            <p:sp>
              <p:nvSpPr>
                <p:cNvPr id="6758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534" y="384"/>
                  <a:ext cx="126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57" name="Group 17"/>
              <p:cNvGrpSpPr>
                <a:grpSpLocks/>
              </p:cNvGrpSpPr>
              <p:nvPr/>
            </p:nvGrpSpPr>
            <p:grpSpPr bwMode="auto">
              <a:xfrm>
                <a:off x="0" y="826"/>
                <a:ext cx="1267" cy="442"/>
                <a:chOff x="0" y="826"/>
                <a:chExt cx="1267" cy="442"/>
              </a:xfrm>
            </p:grpSpPr>
            <p:sp>
              <p:nvSpPr>
                <p:cNvPr id="67585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826"/>
                  <a:ext cx="118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800" b="0" dirty="0">
                      <a:latin typeface="+mn-lt"/>
                      <a:cs typeface="Times New Roman" panose="02020603050405020304" pitchFamily="18" charset="0"/>
                    </a:rPr>
                    <a:t>Reject H</a:t>
                  </a:r>
                  <a:r>
                    <a:rPr lang="en-US" altLang="en-US" sz="2800" b="0" baseline="-30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altLang="en-US" sz="2800" b="0" dirty="0">
                    <a:latin typeface="+mn-lt"/>
                    <a:cs typeface="Times New Roman" panose="02020603050405020304" pitchFamily="18" charset="0"/>
                  </a:endParaRPr>
                </a:p>
                <a:p>
                  <a:r>
                    <a:rPr lang="en-US" altLang="en-US" sz="1400" b="0" dirty="0">
                      <a:latin typeface="+mn-lt"/>
                    </a:rPr>
                    <a:t>(ex: you conclude that the drug works)</a:t>
                  </a:r>
                </a:p>
              </p:txBody>
            </p:sp>
            <p:sp>
              <p:nvSpPr>
                <p:cNvPr id="67585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826"/>
                  <a:ext cx="126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60" name="Group 20"/>
              <p:cNvGrpSpPr>
                <a:grpSpLocks/>
              </p:cNvGrpSpPr>
              <p:nvPr/>
            </p:nvGrpSpPr>
            <p:grpSpPr bwMode="auto">
              <a:xfrm>
                <a:off x="1224" y="826"/>
                <a:ext cx="1353" cy="442"/>
                <a:chOff x="1224" y="826"/>
                <a:chExt cx="1353" cy="442"/>
              </a:xfrm>
            </p:grpSpPr>
            <p:sp>
              <p:nvSpPr>
                <p:cNvPr id="675861" name="Rectangle 21"/>
                <p:cNvSpPr>
                  <a:spLocks noChangeArrowheads="1"/>
                </p:cNvSpPr>
                <p:nvPr/>
              </p:nvSpPr>
              <p:spPr bwMode="auto">
                <a:xfrm>
                  <a:off x="1224" y="826"/>
                  <a:ext cx="135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US" altLang="en-US" sz="1600" b="1" i="1" dirty="0"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400" b="1" i="1" dirty="0">
                      <a:solidFill>
                        <a:schemeClr val="accent1"/>
                      </a:solidFill>
                      <a:latin typeface="+mn-lt"/>
                      <a:cs typeface="Times New Roman" panose="02020603050405020304" pitchFamily="18" charset="0"/>
                    </a:rPr>
                    <a:t>Type I error (α)</a:t>
                  </a:r>
                  <a:endParaRPr lang="en-US" altLang="en-US" sz="2400" b="1" dirty="0">
                    <a:solidFill>
                      <a:schemeClr val="accent1"/>
                    </a:solidFill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en-US" sz="2400" b="1" dirty="0">
                    <a:solidFill>
                      <a:schemeClr val="accent1"/>
                    </a:solidFill>
                    <a:latin typeface="+mn-lt"/>
                  </a:endParaRPr>
                </a:p>
              </p:txBody>
            </p:sp>
            <p:sp>
              <p:nvSpPr>
                <p:cNvPr id="675862" name="Rectangle 22"/>
                <p:cNvSpPr>
                  <a:spLocks noChangeArrowheads="1"/>
                </p:cNvSpPr>
                <p:nvPr/>
              </p:nvSpPr>
              <p:spPr bwMode="auto">
                <a:xfrm>
                  <a:off x="1267" y="826"/>
                  <a:ext cx="126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63" name="Group 23"/>
              <p:cNvGrpSpPr>
                <a:grpSpLocks/>
              </p:cNvGrpSpPr>
              <p:nvPr/>
            </p:nvGrpSpPr>
            <p:grpSpPr bwMode="auto">
              <a:xfrm>
                <a:off x="2534" y="826"/>
                <a:ext cx="1267" cy="442"/>
                <a:chOff x="2534" y="826"/>
                <a:chExt cx="1267" cy="442"/>
              </a:xfrm>
            </p:grpSpPr>
            <p:sp>
              <p:nvSpPr>
                <p:cNvPr id="675864" name="Rectangle 24"/>
                <p:cNvSpPr>
                  <a:spLocks noChangeArrowheads="1"/>
                </p:cNvSpPr>
                <p:nvPr/>
              </p:nvSpPr>
              <p:spPr bwMode="auto">
                <a:xfrm>
                  <a:off x="2577" y="826"/>
                  <a:ext cx="1181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US" altLang="en-US" sz="1600" b="1" i="1" dirty="0"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400" b="1" i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Correct</a:t>
                  </a:r>
                  <a:endParaRPr lang="en-US" altLang="en-US" sz="24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en-US" sz="2400" b="1" dirty="0">
                    <a:solidFill>
                      <a:srgbClr val="3333FF"/>
                    </a:solidFill>
                    <a:latin typeface="+mn-lt"/>
                  </a:endParaRPr>
                </a:p>
              </p:txBody>
            </p:sp>
            <p:sp>
              <p:nvSpPr>
                <p:cNvPr id="675865" name="Rectangle 25"/>
                <p:cNvSpPr>
                  <a:spLocks noChangeArrowheads="1"/>
                </p:cNvSpPr>
                <p:nvPr/>
              </p:nvSpPr>
              <p:spPr bwMode="auto">
                <a:xfrm>
                  <a:off x="2534" y="826"/>
                  <a:ext cx="126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66" name="Group 26"/>
              <p:cNvGrpSpPr>
                <a:grpSpLocks/>
              </p:cNvGrpSpPr>
              <p:nvPr/>
            </p:nvGrpSpPr>
            <p:grpSpPr bwMode="auto">
              <a:xfrm>
                <a:off x="0" y="1268"/>
                <a:ext cx="1267" cy="480"/>
                <a:chOff x="0" y="1268"/>
                <a:chExt cx="1267" cy="480"/>
              </a:xfrm>
            </p:grpSpPr>
            <p:sp>
              <p:nvSpPr>
                <p:cNvPr id="675867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268"/>
                  <a:ext cx="1181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400" b="0" dirty="0">
                      <a:latin typeface="+mn-lt"/>
                      <a:cs typeface="Times New Roman" panose="02020603050405020304" pitchFamily="18" charset="0"/>
                    </a:rPr>
                    <a:t>Do not reject H</a:t>
                  </a:r>
                  <a:r>
                    <a:rPr lang="en-US" altLang="en-US" sz="2400" b="0" baseline="-30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  <a:p>
                  <a:r>
                    <a:rPr lang="en-US" altLang="en-US" sz="1200" b="0" dirty="0">
                      <a:latin typeface="+mn-lt"/>
                    </a:rPr>
                    <a:t>(ex: you conclude that there is insufficient evidence that the drug works)</a:t>
                  </a:r>
                </a:p>
                <a:p>
                  <a:endParaRPr lang="en-US" altLang="en-US" sz="1200" b="0" dirty="0">
                    <a:latin typeface="+mn-lt"/>
                    <a:cs typeface="Times New Roman" panose="02020603050405020304" pitchFamily="18" charset="0"/>
                  </a:endParaRPr>
                </a:p>
                <a:p>
                  <a:endParaRPr lang="en-US" altLang="en-US" b="0" dirty="0">
                    <a:latin typeface="+mn-lt"/>
                  </a:endParaRPr>
                </a:p>
              </p:txBody>
            </p:sp>
            <p:sp>
              <p:nvSpPr>
                <p:cNvPr id="675868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268"/>
                  <a:ext cx="12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69" name="Group 29"/>
              <p:cNvGrpSpPr>
                <a:grpSpLocks/>
              </p:cNvGrpSpPr>
              <p:nvPr/>
            </p:nvGrpSpPr>
            <p:grpSpPr bwMode="auto">
              <a:xfrm>
                <a:off x="1267" y="1268"/>
                <a:ext cx="1267" cy="480"/>
                <a:chOff x="1267" y="1268"/>
                <a:chExt cx="1267" cy="480"/>
              </a:xfrm>
            </p:grpSpPr>
            <p:sp>
              <p:nvSpPr>
                <p:cNvPr id="675870" name="Rectangle 30"/>
                <p:cNvSpPr>
                  <a:spLocks noChangeArrowheads="1"/>
                </p:cNvSpPr>
                <p:nvPr/>
              </p:nvSpPr>
              <p:spPr bwMode="auto">
                <a:xfrm>
                  <a:off x="1310" y="1268"/>
                  <a:ext cx="1181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152352" rIns="0" bIns="0"/>
                <a:lstStyle/>
                <a:p>
                  <a:pPr algn="ctr"/>
                  <a:endParaRPr lang="en-US" altLang="en-US" sz="1600" b="1" i="1" dirty="0"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400" b="1" i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Correct</a:t>
                  </a:r>
                </a:p>
                <a:p>
                  <a:pPr algn="ctr"/>
                  <a:endParaRPr lang="en-US" altLang="en-US" sz="2400" b="1" dirty="0">
                    <a:solidFill>
                      <a:srgbClr val="3333FF"/>
                    </a:solidFill>
                    <a:latin typeface="+mn-lt"/>
                  </a:endParaRPr>
                </a:p>
              </p:txBody>
            </p:sp>
            <p:sp>
              <p:nvSpPr>
                <p:cNvPr id="67587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67" y="1268"/>
                  <a:ext cx="12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5872" name="Group 32"/>
              <p:cNvGrpSpPr>
                <a:grpSpLocks/>
              </p:cNvGrpSpPr>
              <p:nvPr/>
            </p:nvGrpSpPr>
            <p:grpSpPr bwMode="auto">
              <a:xfrm>
                <a:off x="2491" y="1268"/>
                <a:ext cx="1356" cy="480"/>
                <a:chOff x="2491" y="1268"/>
                <a:chExt cx="1356" cy="480"/>
              </a:xfrm>
            </p:grpSpPr>
            <p:sp>
              <p:nvSpPr>
                <p:cNvPr id="675873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1" y="1268"/>
                  <a:ext cx="135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US" altLang="en-US" b="1" i="1" dirty="0"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400" b="1" i="1" dirty="0">
                      <a:solidFill>
                        <a:schemeClr val="accent1"/>
                      </a:solidFill>
                      <a:latin typeface="+mn-lt"/>
                      <a:cs typeface="Times New Roman" panose="02020603050405020304" pitchFamily="18" charset="0"/>
                    </a:rPr>
                    <a:t>Type II Error (β)</a:t>
                  </a:r>
                  <a:endParaRPr lang="en-US" altLang="en-US" sz="2400" b="1" dirty="0">
                    <a:solidFill>
                      <a:schemeClr val="accent1"/>
                    </a:solidFill>
                    <a:latin typeface="+mn-lt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en-US" sz="2400" b="1" dirty="0">
                    <a:solidFill>
                      <a:schemeClr val="accent1"/>
                    </a:solidFill>
                    <a:latin typeface="+mn-lt"/>
                  </a:endParaRPr>
                </a:p>
              </p:txBody>
            </p:sp>
            <p:sp>
              <p:nvSpPr>
                <p:cNvPr id="675874" name="Rectangle 34"/>
                <p:cNvSpPr>
                  <a:spLocks noChangeArrowheads="1"/>
                </p:cNvSpPr>
                <p:nvPr/>
              </p:nvSpPr>
              <p:spPr bwMode="auto">
                <a:xfrm>
                  <a:off x="2534" y="1268"/>
                  <a:ext cx="12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75875" name="Rectangle 35"/>
            <p:cNvSpPr>
              <a:spLocks noChangeArrowheads="1"/>
            </p:cNvSpPr>
            <p:nvPr/>
          </p:nvSpPr>
          <p:spPr bwMode="auto">
            <a:xfrm>
              <a:off x="-3" y="-3"/>
              <a:ext cx="3807" cy="175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43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617538"/>
            <a:ext cx="8015287" cy="1143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Theoretical and conceptual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Presents a broad, general explanation of the relationships between the concepts of interest in research study that could be collected from one or more than one theory.</a:t>
            </a:r>
          </a:p>
          <a:p>
            <a:pPr algn="l" rtl="0">
              <a:defRPr/>
            </a:pPr>
            <a:r>
              <a:rPr lang="en-US" dirty="0"/>
              <a:t>Study hypothesis (</a:t>
            </a:r>
            <a:r>
              <a:rPr lang="en-US" dirty="0" err="1"/>
              <a:t>es</a:t>
            </a:r>
            <a:r>
              <a:rPr lang="en-US" dirty="0"/>
              <a:t>) or questions are based on the propositional statement from the theory or from the theoretical framework the researcher developed.  </a:t>
            </a:r>
          </a:p>
          <a:p>
            <a:pPr algn="l" rtl="0">
              <a:defRPr/>
            </a:pPr>
            <a:r>
              <a:rPr lang="en-US" dirty="0"/>
              <a:t>Hypotheses bring direction, specificity and focus to a research study.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1C7E118-6697-4205-8275-BE13FDA84243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 I error (alpha error)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dirty="0"/>
              <a:t>Occurs when an experimenter thinks she/he has a significant result, but it is really due to chance</a:t>
            </a:r>
          </a:p>
          <a:p>
            <a:pPr algn="l" rtl="0">
              <a:lnSpc>
                <a:spcPct val="90000"/>
              </a:lnSpc>
            </a:pPr>
            <a:r>
              <a:rPr lang="en-US" altLang="en-US" dirty="0"/>
              <a:t>Analogous to a “false positive” on a drug test.</a:t>
            </a:r>
          </a:p>
          <a:p>
            <a:pPr algn="l" rtl="0">
              <a:lnSpc>
                <a:spcPct val="90000"/>
              </a:lnSpc>
            </a:pPr>
            <a:r>
              <a:rPr lang="en-US" altLang="en-US" dirty="0"/>
              <a:t>Risk of a Type I error is the same as the significance level, e.g., p &lt; .05</a:t>
            </a:r>
          </a:p>
          <a:p>
            <a:pPr algn="l" rtl="0">
              <a:lnSpc>
                <a:spcPct val="90000"/>
              </a:lnSpc>
            </a:pPr>
            <a:r>
              <a:rPr lang="en-US" altLang="en-US" dirty="0"/>
              <a:t>Solutions: avoid internal validity errors (such as confounding variables), use a stricter significance level, use replication</a:t>
            </a:r>
          </a:p>
        </p:txBody>
      </p:sp>
    </p:spTree>
    <p:extLst>
      <p:ext uri="{BB962C8B-B14F-4D97-AF65-F5344CB8AC3E}">
        <p14:creationId xmlns:p14="http://schemas.microsoft.com/office/powerpoint/2010/main" val="407094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II error (beta error)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en-US" dirty="0"/>
              <a:t>Occurs when a researcher fails to find a significant result when, in fact, there was something significant going on.</a:t>
            </a:r>
          </a:p>
          <a:p>
            <a:pPr algn="l" rtl="0">
              <a:lnSpc>
                <a:spcPct val="80000"/>
              </a:lnSpc>
            </a:pPr>
            <a:r>
              <a:rPr lang="en-US" altLang="en-US" dirty="0"/>
              <a:t>Analogous to a “false negative” on a drug test.</a:t>
            </a:r>
          </a:p>
          <a:p>
            <a:pPr algn="l" rtl="0">
              <a:lnSpc>
                <a:spcPct val="80000"/>
              </a:lnSpc>
            </a:pPr>
            <a:r>
              <a:rPr lang="en-US" altLang="en-US" dirty="0"/>
              <a:t>Must be calculated with a test of statistical “power,” e.g., given the sample size, how big would an effect have to be in order to detect it?</a:t>
            </a:r>
          </a:p>
          <a:p>
            <a:pPr algn="l" rtl="0">
              <a:lnSpc>
                <a:spcPct val="80000"/>
              </a:lnSpc>
            </a:pPr>
            <a:r>
              <a:rPr lang="en-US" altLang="en-US" dirty="0"/>
              <a:t>Solutions: increase sample size, use more sensitive precise measures, use replication</a:t>
            </a:r>
          </a:p>
        </p:txBody>
      </p:sp>
    </p:spTree>
    <p:extLst>
      <p:ext uri="{BB962C8B-B14F-4D97-AF65-F5344CB8AC3E}">
        <p14:creationId xmlns:p14="http://schemas.microsoft.com/office/powerpoint/2010/main" val="21150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Error and Power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400" u="sng" dirty="0">
                <a:cs typeface="Times New Roman" panose="02020603050405020304" pitchFamily="18" charset="0"/>
              </a:rPr>
              <a:t>Type I error rate (or significance level):</a:t>
            </a:r>
            <a:r>
              <a:rPr lang="en-US" altLang="en-US" sz="2400" dirty="0">
                <a:cs typeface="Times New Roman" panose="02020603050405020304" pitchFamily="18" charset="0"/>
              </a:rPr>
              <a:t> the probability of finding an effect that isn’t real (false positive). 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1800" dirty="0">
                <a:cs typeface="Times New Roman" panose="02020603050405020304" pitchFamily="18" charset="0"/>
              </a:rPr>
              <a:t>If we require p-value&lt;.05 for statistical significance, this means that 1/20 times we will find a positive result just by chance.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u="sng" dirty="0">
                <a:cs typeface="Times New Roman" panose="02020603050405020304" pitchFamily="18" charset="0"/>
              </a:rPr>
              <a:t>Type II error rate:</a:t>
            </a:r>
            <a:r>
              <a:rPr lang="en-US" altLang="en-US" sz="2400" dirty="0">
                <a:cs typeface="Times New Roman" panose="02020603050405020304" pitchFamily="18" charset="0"/>
              </a:rPr>
              <a:t> the probability of missing an effect (false negative).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u="sng" dirty="0">
                <a:cs typeface="Times New Roman" panose="02020603050405020304" pitchFamily="18" charset="0"/>
              </a:rPr>
              <a:t>Statistical power:</a:t>
            </a:r>
            <a:r>
              <a:rPr lang="en-US" altLang="en-US" sz="2400" dirty="0">
                <a:cs typeface="Times New Roman" panose="02020603050405020304" pitchFamily="18" charset="0"/>
              </a:rPr>
              <a:t> the probability of finding an effect if it is there (the probability of not making a type II error).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1800" dirty="0">
                <a:cs typeface="Times New Roman" panose="02020603050405020304" pitchFamily="18" charset="0"/>
              </a:rPr>
              <a:t>When we design studies, we typically aim for a power of 80% (allowing a false negative rate, or type II error rate, of 20%).</a:t>
            </a:r>
          </a:p>
          <a:p>
            <a:pPr lvl="2" algn="l" rtl="0">
              <a:lnSpc>
                <a:spcPct val="90000"/>
              </a:lnSpc>
            </a:pPr>
            <a:endParaRPr lang="en-US" alt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 algn="l" rtl="0">
              <a:buFont typeface="Wingdings 3" panose="05040102010807070707" pitchFamily="18" charset="2"/>
              <a:buChar char=""/>
            </a:pPr>
            <a:r>
              <a:rPr lang="en-US" altLang="en-US">
                <a:cs typeface="Tahoma" panose="020B0604030504040204" pitchFamily="34" charset="0"/>
              </a:rPr>
              <a:t>The </a:t>
            </a:r>
            <a:r>
              <a:rPr lang="en-US" altLang="en-US" b="1" u="sng">
                <a:cs typeface="Tahoma" panose="020B0604030504040204" pitchFamily="34" charset="0"/>
              </a:rPr>
              <a:t>significance level</a:t>
            </a:r>
            <a:r>
              <a:rPr lang="en-US" altLang="en-US">
                <a:cs typeface="Tahoma" panose="020B0604030504040204" pitchFamily="34" charset="0"/>
              </a:rPr>
              <a:t> of a hypothesis test is the chance that the test rejects the </a:t>
            </a:r>
            <a:r>
              <a:rPr lang="en-US" altLang="en-US" u="sng">
                <a:cs typeface="Tahoma" panose="020B0604030504040204" pitchFamily="34" charset="0"/>
              </a:rPr>
              <a:t>Null hypothesis</a:t>
            </a:r>
            <a:r>
              <a:rPr lang="en-US" altLang="en-US">
                <a:cs typeface="Tahoma" panose="020B0604030504040204" pitchFamily="34" charset="0"/>
              </a:rPr>
              <a:t>, on the assumption that the </a:t>
            </a:r>
            <a:r>
              <a:rPr lang="en-US" altLang="en-US" u="sng">
                <a:cs typeface="Tahoma" panose="020B0604030504040204" pitchFamily="34" charset="0"/>
              </a:rPr>
              <a:t>Null hypothesis</a:t>
            </a:r>
            <a:r>
              <a:rPr lang="en-US" altLang="en-US">
                <a:cs typeface="Tahoma" panose="020B0604030504040204" pitchFamily="34" charset="0"/>
              </a:rPr>
              <a:t> is true. </a:t>
            </a:r>
          </a:p>
          <a:p>
            <a:pPr marL="365125" indent="-255588" algn="l" rtl="0">
              <a:buFont typeface="Wingdings 3" panose="05040102010807070707" pitchFamily="18" charset="2"/>
              <a:buChar char=""/>
            </a:pPr>
            <a:r>
              <a:rPr lang="en-US" altLang="en-US">
                <a:cs typeface="Tahoma" panose="020B0604030504040204" pitchFamily="34" charset="0"/>
              </a:rPr>
              <a:t>The </a:t>
            </a:r>
            <a:r>
              <a:rPr lang="en-US" altLang="en-US" b="1" u="sng">
                <a:cs typeface="Tahoma" panose="020B0604030504040204" pitchFamily="34" charset="0"/>
              </a:rPr>
              <a:t>Power</a:t>
            </a:r>
            <a:r>
              <a:rPr lang="en-US" altLang="en-US">
                <a:cs typeface="Tahoma" panose="020B0604030504040204" pitchFamily="34" charset="0"/>
              </a:rPr>
              <a:t> of a hypothesis test against a particular </a:t>
            </a:r>
            <a:r>
              <a:rPr lang="en-US" altLang="en-US" u="sng">
                <a:cs typeface="Tahoma" panose="020B0604030504040204" pitchFamily="34" charset="0"/>
              </a:rPr>
              <a:t>alternative hypothesis</a:t>
            </a:r>
            <a:r>
              <a:rPr lang="en-US" altLang="en-US">
                <a:cs typeface="Tahoma" panose="020B0604030504040204" pitchFamily="34" charset="0"/>
              </a:rPr>
              <a:t> is the chance that the test rejects the </a:t>
            </a:r>
            <a:r>
              <a:rPr lang="en-US" altLang="en-US" u="sng">
                <a:cs typeface="Tahoma" panose="020B0604030504040204" pitchFamily="34" charset="0"/>
              </a:rPr>
              <a:t>Null hypothesis</a:t>
            </a:r>
            <a:r>
              <a:rPr lang="en-US" altLang="en-US">
                <a:cs typeface="Tahoma" panose="020B0604030504040204" pitchFamily="34" charset="0"/>
              </a:rPr>
              <a:t>, on the assumption that that </a:t>
            </a:r>
            <a:r>
              <a:rPr lang="en-US" altLang="en-US" u="sng">
                <a:cs typeface="Tahoma" panose="020B0604030504040204" pitchFamily="34" charset="0"/>
              </a:rPr>
              <a:t>alternative hypothesis</a:t>
            </a:r>
            <a:r>
              <a:rPr lang="en-US" altLang="en-US">
                <a:cs typeface="Tahoma" panose="020B0604030504040204" pitchFamily="34" charset="0"/>
              </a:rPr>
              <a:t> is true. </a:t>
            </a:r>
          </a:p>
          <a:p>
            <a:pPr marL="365125" indent="-255588" algn="l" rtl="0">
              <a:buFont typeface="Wingdings 3" panose="05040102010807070707" pitchFamily="18" charset="2"/>
              <a:buChar char=""/>
            </a:pPr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cs typeface="Tahoma" panose="020B0604030504040204" pitchFamily="34" charset="0"/>
              </a:rPr>
              <a:t>Significance Level and Power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dirty="0">
                <a:cs typeface="Tahoma" panose="020B0604030504040204" pitchFamily="34" charset="0"/>
              </a:rPr>
              <a:t>The </a:t>
            </a:r>
            <a:r>
              <a:rPr lang="en-US" altLang="en-US" b="1" i="1" dirty="0">
                <a:cs typeface="Tahoma" panose="020B0604030504040204" pitchFamily="34" charset="0"/>
              </a:rPr>
              <a:t>P</a:t>
            </a:r>
            <a:r>
              <a:rPr lang="en-US" altLang="en-US" b="1" dirty="0">
                <a:cs typeface="Tahoma" panose="020B0604030504040204" pitchFamily="34" charset="0"/>
              </a:rPr>
              <a:t>-value</a:t>
            </a:r>
            <a:r>
              <a:rPr lang="en-US" altLang="en-US" dirty="0">
                <a:cs typeface="Tahoma" panose="020B0604030504040204" pitchFamily="34" charset="0"/>
              </a:rPr>
              <a:t> of a test is the probability that the test statistic would take a value</a:t>
            </a:r>
            <a:br>
              <a:rPr lang="en-US" altLang="en-US" dirty="0">
                <a:cs typeface="Tahoma" panose="020B0604030504040204" pitchFamily="34" charset="0"/>
              </a:rPr>
            </a:br>
            <a:r>
              <a:rPr lang="en-US" altLang="en-US" dirty="0">
                <a:cs typeface="Tahoma" panose="020B0604030504040204" pitchFamily="34" charset="0"/>
              </a:rPr>
              <a:t>as extreme or more extreme than that actually observed, assuming </a:t>
            </a:r>
            <a:r>
              <a:rPr lang="en-US" altLang="en-US" i="1" dirty="0">
                <a:cs typeface="Tahoma" panose="020B0604030504040204" pitchFamily="34" charset="0"/>
              </a:rPr>
              <a:t>H</a:t>
            </a:r>
            <a:r>
              <a:rPr lang="en-US" altLang="en-US" baseline="-25000" dirty="0">
                <a:cs typeface="Tahoma" panose="020B0604030504040204" pitchFamily="34" charset="0"/>
              </a:rPr>
              <a:t>0</a:t>
            </a:r>
            <a:r>
              <a:rPr lang="en-US" altLang="en-US" dirty="0">
                <a:cs typeface="Tahoma" panose="020B0604030504040204" pitchFamily="34" charset="0"/>
              </a:rPr>
              <a:t> is true. </a:t>
            </a:r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73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800" b="1"/>
              <a:t>Thank you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/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Hypothesis and research questions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/>
            <a:fld id="{B0B67EF8-42C9-42CE-ABCC-EE320490C09D}" type="slidenum">
              <a:rPr lang="ar-SA" altLang="en-US" sz="1400">
                <a:solidFill>
                  <a:schemeClr val="bg2"/>
                </a:solidFill>
              </a:rPr>
              <a:pPr rtl="0"/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95FDF561-836C-434A-8D74-8E8089F7FF52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/>
              <a:t>Hypotheses and Research Questions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4941887"/>
          </a:xfrm>
        </p:spPr>
        <p:txBody>
          <a:bodyPr/>
          <a:lstStyle/>
          <a:p>
            <a:pPr algn="l" rtl="0">
              <a:defRPr/>
            </a:pPr>
            <a:r>
              <a:rPr lang="en-US" dirty="0"/>
              <a:t>Hypotheses are ideas or </a:t>
            </a:r>
            <a:r>
              <a:rPr lang="en-US" i="1" dirty="0"/>
              <a:t>intelligent</a:t>
            </a:r>
            <a:r>
              <a:rPr lang="en-US" dirty="0"/>
              <a:t> guesses that assist the researcher in seeking the solution to a problem.</a:t>
            </a:r>
          </a:p>
          <a:p>
            <a:pPr lvl="1" algn="l" rtl="0">
              <a:defRPr/>
            </a:pPr>
            <a:r>
              <a:rPr lang="en-US" dirty="0"/>
              <a:t>Hypothesis is a tentative proposition.</a:t>
            </a:r>
          </a:p>
          <a:p>
            <a:pPr lvl="1" algn="l" rtl="0">
              <a:defRPr/>
            </a:pPr>
            <a:r>
              <a:rPr lang="en-US" dirty="0"/>
              <a:t>Its validity is unknown.</a:t>
            </a:r>
          </a:p>
          <a:p>
            <a:pPr lvl="1" algn="l" rtl="0">
              <a:defRPr/>
            </a:pPr>
            <a:r>
              <a:rPr lang="en-US" dirty="0"/>
              <a:t>In most cases, it specifies a relationship between two or more variables.</a:t>
            </a:r>
          </a:p>
          <a:p>
            <a:pPr algn="justLow" rtl="0"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4CF52B4-6ED0-4D22-A94C-426778A37D37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/>
              <a:t>Hypotheses and Research Questions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4941887"/>
          </a:xfrm>
        </p:spPr>
        <p:txBody>
          <a:bodyPr/>
          <a:lstStyle/>
          <a:p>
            <a:pPr algn="justLow" rtl="0" eaLnBrk="1" hangingPunct="1">
              <a:lnSpc>
                <a:spcPct val="80000"/>
              </a:lnSpc>
              <a:defRPr/>
            </a:pPr>
            <a:r>
              <a:rPr lang="en-US" dirty="0"/>
              <a:t>The hypothesis is the starting point of any research and is a tentative prediction or explanation of the relationship between two or more variables.</a:t>
            </a:r>
          </a:p>
          <a:p>
            <a:pPr algn="justLow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/>
          </a:p>
          <a:p>
            <a:pPr algn="justLow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</a:t>
            </a:r>
            <a:r>
              <a:rPr lang="en-US" b="1" dirty="0">
                <a:latin typeface="Arial Black" pitchFamily="34" charset="0"/>
              </a:rPr>
              <a:t>“</a:t>
            </a:r>
            <a:r>
              <a:rPr lang="en-US" b="1" dirty="0"/>
              <a:t>They are written before the study</a:t>
            </a:r>
            <a:r>
              <a:rPr lang="en-US" b="1" dirty="0">
                <a:latin typeface="Arial Black" pitchFamily="34" charset="0"/>
              </a:rPr>
              <a:t>”</a:t>
            </a:r>
            <a:endParaRPr lang="en-US" b="1" dirty="0"/>
          </a:p>
          <a:p>
            <a:pPr algn="justLow" rtl="0" eaLnBrk="1" hangingPunct="1">
              <a:lnSpc>
                <a:spcPct val="80000"/>
              </a:lnSpc>
              <a:defRPr/>
            </a:pPr>
            <a:endParaRPr lang="en-US" sz="1800" dirty="0"/>
          </a:p>
          <a:p>
            <a:pPr algn="justLow" rtl="0" eaLnBrk="1" hangingPunct="1">
              <a:lnSpc>
                <a:spcPct val="80000"/>
              </a:lnSpc>
              <a:defRPr/>
            </a:pPr>
            <a:r>
              <a:rPr lang="en-US" dirty="0"/>
              <a:t>Research studies may have one or several hypotheses.</a:t>
            </a:r>
          </a:p>
          <a:p>
            <a:pPr algn="justLow" rtl="0" eaLnBrk="1" hangingPunct="1">
              <a:lnSpc>
                <a:spcPct val="80000"/>
              </a:lnSpc>
              <a:defRPr/>
            </a:pPr>
            <a:endParaRPr lang="en-US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200" dirty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8A5A4199-EF74-4E16-BAF3-B71EF4F14531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/>
              <a:t>Hypothesis and Research Questions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dirty="0"/>
              <a:t>While the problem statement presents the question that is to be asked in the study, the hypothesis presents the answer to the question.</a:t>
            </a:r>
          </a:p>
          <a:p>
            <a:pPr algn="l" rtl="0" eaLnBrk="1" hangingPunct="1">
              <a:defRPr/>
            </a:pPr>
            <a:r>
              <a:rPr lang="en-US" dirty="0"/>
              <a:t>The hypothesis links the independent and the dependent variables. </a:t>
            </a:r>
          </a:p>
          <a:p>
            <a:pPr algn="l" rtl="0" eaLnBrk="1" hangingPunct="1">
              <a:defRPr/>
            </a:pPr>
            <a:r>
              <a:rPr lang="en-US" dirty="0"/>
              <a:t>Hypotheses should be: conceptually clear, verifiable, related to existing body of knowledge, and </a:t>
            </a:r>
            <a:r>
              <a:rPr lang="en-US" dirty="0" err="1"/>
              <a:t>operationalisable</a:t>
            </a:r>
            <a:r>
              <a:rPr lang="en-US" dirty="0"/>
              <a:t> (i.e. measurable, can be tested).  </a:t>
            </a:r>
          </a:p>
          <a:p>
            <a:pPr algn="l" eaLnBrk="1" hangingPunct="1"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D9C56711-0E69-4322-95DC-60DCBDA59090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239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200" b="1" dirty="0"/>
              <a:t>Purposes of hypotheses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72400" cy="4114800"/>
          </a:xfrm>
        </p:spPr>
        <p:txBody>
          <a:bodyPr/>
          <a:lstStyle/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algn="l" rtl="0" eaLnBrk="1" hangingPunct="1">
              <a:buFontTx/>
              <a:buAutoNum type="arabicPeriod"/>
              <a:defRPr/>
            </a:pPr>
            <a:r>
              <a:rPr lang="en-US" dirty="0"/>
              <a:t>Test theoretical prepositions; Pinpoint specific part of a theory to be tested.</a:t>
            </a:r>
          </a:p>
          <a:p>
            <a:pPr marL="609600" indent="-609600" algn="l" rtl="0" eaLnBrk="1" hangingPunct="1">
              <a:buFontTx/>
              <a:buAutoNum type="arabicPeriod"/>
              <a:defRPr/>
            </a:pPr>
            <a:r>
              <a:rPr lang="en-US" dirty="0"/>
              <a:t>Guide the research design.</a:t>
            </a:r>
          </a:p>
          <a:p>
            <a:pPr marL="609600" indent="-609600" algn="l" rtl="0" eaLnBrk="1" hangingPunct="1">
              <a:buFontTx/>
              <a:buAutoNum type="arabicPeriod"/>
              <a:defRPr/>
            </a:pPr>
            <a:r>
              <a:rPr lang="en-US" dirty="0"/>
              <a:t>Dictate the type of statistical analysis to be used with the data.</a:t>
            </a:r>
          </a:p>
          <a:p>
            <a:pPr marL="609600" indent="-609600" algn="l" rtl="0" eaLnBrk="1" hangingPunct="1">
              <a:buFontTx/>
              <a:buAutoNum type="arabicPeriod"/>
              <a:defRPr/>
            </a:pPr>
            <a:r>
              <a:rPr lang="en-US" dirty="0"/>
              <a:t>Provide the reader with an understanding of the researcher</a:t>
            </a:r>
            <a:r>
              <a:rPr lang="en-US" dirty="0">
                <a:latin typeface="Times New Roman" pitchFamily="18" charset="0"/>
              </a:rPr>
              <a:t>’</a:t>
            </a:r>
            <a:r>
              <a:rPr lang="en-US" dirty="0"/>
              <a:t>s expectations about the study </a:t>
            </a:r>
            <a:r>
              <a:rPr lang="en-US" b="1" u="sng" dirty="0"/>
              <a:t>before</a:t>
            </a:r>
            <a:r>
              <a:rPr lang="en-US" dirty="0"/>
              <a:t> data collection begins.</a:t>
            </a:r>
          </a:p>
          <a:p>
            <a:pPr marL="609600" indent="-609600" algn="l" rtl="0" eaLnBrk="1" hangingPunct="1">
              <a:buFontTx/>
              <a:buNone/>
              <a:defRPr/>
            </a:pPr>
            <a:endParaRPr lang="en-US" u="sng" dirty="0"/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6BFBABD2-0B3B-4047-9F52-6EAC545A0A6D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/>
              <a:t>Sources or Rationale for Study </a:t>
            </a:r>
            <a:br>
              <a:rPr lang="en-US" sz="3200" b="1"/>
            </a:br>
            <a:r>
              <a:rPr lang="en-US" sz="3200" b="1"/>
              <a:t>Hypothesis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Personal experience or observations </a:t>
            </a:r>
            <a:r>
              <a:rPr lang="en-US" b="1" dirty="0"/>
              <a:t>(inductive)</a:t>
            </a:r>
            <a:r>
              <a:rPr lang="en-US" dirty="0"/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e.g</a:t>
            </a:r>
            <a:r>
              <a:rPr lang="en-US" dirty="0"/>
              <a:t> hospital practice and observation 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dirty="0"/>
              <a:t>Previous research study: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e.g</a:t>
            </a:r>
            <a:r>
              <a:rPr lang="en-US" dirty="0"/>
              <a:t> may test the other points of the theory that Was not tested.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dirty="0"/>
              <a:t>Theoretical or conceptual framework testing </a:t>
            </a:r>
            <a:r>
              <a:rPr lang="en-US" b="1" dirty="0"/>
              <a:t>(Deductive)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e.g</a:t>
            </a:r>
            <a:r>
              <a:rPr lang="en-US" dirty="0"/>
              <a:t>  a part from </a:t>
            </a:r>
            <a:r>
              <a:rPr lang="en-US" dirty="0" err="1"/>
              <a:t>Maslows</a:t>
            </a:r>
            <a:r>
              <a:rPr lang="en-US" dirty="0"/>
              <a:t> theory of human needs</a:t>
            </a:r>
            <a:r>
              <a:rPr lang="en-US" dirty="0">
                <a:latin typeface="Arial" charset="0"/>
              </a:rPr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Hypothesis and research questions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 (Arabic)" charset="0"/>
              </a:defRPr>
            </a:lvl9pPr>
          </a:lstStyle>
          <a:p>
            <a:pPr rtl="0">
              <a:spcBef>
                <a:spcPct val="0"/>
              </a:spcBef>
              <a:buClrTx/>
              <a:buSzTx/>
              <a:buFontTx/>
              <a:buNone/>
            </a:pPr>
            <a:fld id="{01883505-477E-4ED5-857A-B754EE462FBF}" type="slidenum">
              <a:rPr lang="ar-SA" altLang="en-US" sz="1400"/>
              <a:pPr rtl="0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/>
              <a:t>Hypotheses criteria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Written in declarative form; correlation or comparative statements.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Contains the population.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Contains the variables.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Reflects the problem statement.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Is empirically testable.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AutoNum type="arabicPeriod"/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end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ends">
      <a:majorFont>
        <a:latin typeface="Tahoma"/>
        <a:ea typeface="Times New Roman (Arabic)"/>
        <a:cs typeface="Times New Roman (Arabic)"/>
      </a:majorFont>
      <a:minorFont>
        <a:latin typeface="Tahoma"/>
        <a:ea typeface="Times New Roman (Arabic)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1539</TotalTime>
  <Words>2008</Words>
  <Application>Microsoft Office PowerPoint</Application>
  <PresentationFormat>On-screen Show (4:3)</PresentationFormat>
  <Paragraphs>270</Paragraphs>
  <Slides>35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 Black</vt:lpstr>
      <vt:lpstr>Tahoma</vt:lpstr>
      <vt:lpstr>Times New Roman</vt:lpstr>
      <vt:lpstr>Times New Roman (Arabic)</vt:lpstr>
      <vt:lpstr>Wingdings</vt:lpstr>
      <vt:lpstr>Wingdings 3</vt:lpstr>
      <vt:lpstr>Blends</vt:lpstr>
      <vt:lpstr>           Quantitative Health Research Lecture # 4  Hypothesis  and/or  Research Questions</vt:lpstr>
      <vt:lpstr>             Theory</vt:lpstr>
      <vt:lpstr>Theoretical and conceptual frameworks</vt:lpstr>
      <vt:lpstr>Hypotheses and Research Questions</vt:lpstr>
      <vt:lpstr>Hypotheses and Research Questions</vt:lpstr>
      <vt:lpstr>Hypothesis and Research Questions</vt:lpstr>
      <vt:lpstr>Purposes of hypotheses</vt:lpstr>
      <vt:lpstr>Sources or Rationale for Study  Hypothesis</vt:lpstr>
      <vt:lpstr>Hypotheses criteria</vt:lpstr>
      <vt:lpstr>Examples:</vt:lpstr>
      <vt:lpstr>Comparative:</vt:lpstr>
      <vt:lpstr>Types of Hypothesis  </vt:lpstr>
      <vt:lpstr>Examples</vt:lpstr>
      <vt:lpstr>PowerPoint Presentation</vt:lpstr>
      <vt:lpstr>Types of Hypothesis</vt:lpstr>
      <vt:lpstr>Types of Hypothesis</vt:lpstr>
      <vt:lpstr>Examples:</vt:lpstr>
      <vt:lpstr>The Relation between Hypothesis and Problem Statement</vt:lpstr>
      <vt:lpstr>The Relation between Hypothesis and Problem Statement</vt:lpstr>
      <vt:lpstr>PowerPoint Presentation</vt:lpstr>
      <vt:lpstr>What we discussed so far about Hypotheses</vt:lpstr>
      <vt:lpstr>PowerPoint Presentation</vt:lpstr>
      <vt:lpstr>Null vs Alternate Hypotheses</vt:lpstr>
      <vt:lpstr>Scenario # 1</vt:lpstr>
      <vt:lpstr>Scenario # 2</vt:lpstr>
      <vt:lpstr>Scenario # 3</vt:lpstr>
      <vt:lpstr>Errors on Hypothesis Testing</vt:lpstr>
      <vt:lpstr>Errors on Hypothesis Testing</vt:lpstr>
      <vt:lpstr>Type I and Type II Error in a box</vt:lpstr>
      <vt:lpstr>Type I error (alpha error)</vt:lpstr>
      <vt:lpstr>Type II error (beta error)</vt:lpstr>
      <vt:lpstr>Error and Power</vt:lpstr>
      <vt:lpstr>Significance Level and Power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Hypotheses and Research Questions</dc:title>
  <dc:creator>Dr. Mirwais Amiri</dc:creator>
  <cp:lastModifiedBy>Dr. Mirwais Amiri</cp:lastModifiedBy>
  <cp:revision>82</cp:revision>
  <dcterms:created xsi:type="dcterms:W3CDTF">2005-09-26T07:17:22Z</dcterms:created>
  <dcterms:modified xsi:type="dcterms:W3CDTF">2016-11-06T20:38:34Z</dcterms:modified>
</cp:coreProperties>
</file>