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8"/>
  </p:notesMasterIdLst>
  <p:handoutMasterIdLst>
    <p:handoutMasterId r:id="rId89"/>
  </p:handoutMasterIdLst>
  <p:sldIdLst>
    <p:sldId id="524" r:id="rId2"/>
    <p:sldId id="531" r:id="rId3"/>
    <p:sldId id="532" r:id="rId4"/>
    <p:sldId id="436" r:id="rId5"/>
    <p:sldId id="530" r:id="rId6"/>
    <p:sldId id="525" r:id="rId7"/>
    <p:sldId id="526" r:id="rId8"/>
    <p:sldId id="527" r:id="rId9"/>
    <p:sldId id="439" r:id="rId10"/>
    <p:sldId id="440" r:id="rId11"/>
    <p:sldId id="483" r:id="rId12"/>
    <p:sldId id="484" r:id="rId13"/>
    <p:sldId id="528" r:id="rId14"/>
    <p:sldId id="529" r:id="rId15"/>
    <p:sldId id="442" r:id="rId16"/>
    <p:sldId id="444" r:id="rId17"/>
    <p:sldId id="445" r:id="rId18"/>
    <p:sldId id="510" r:id="rId19"/>
    <p:sldId id="511" r:id="rId20"/>
    <p:sldId id="512" r:id="rId21"/>
    <p:sldId id="513" r:id="rId22"/>
    <p:sldId id="514" r:id="rId23"/>
    <p:sldId id="515" r:id="rId24"/>
    <p:sldId id="516" r:id="rId25"/>
    <p:sldId id="517" r:id="rId26"/>
    <p:sldId id="518" r:id="rId27"/>
    <p:sldId id="519" r:id="rId28"/>
    <p:sldId id="520" r:id="rId29"/>
    <p:sldId id="521" r:id="rId30"/>
    <p:sldId id="534" r:id="rId31"/>
    <p:sldId id="522" r:id="rId32"/>
    <p:sldId id="533" r:id="rId33"/>
    <p:sldId id="446" r:id="rId34"/>
    <p:sldId id="447" r:id="rId35"/>
    <p:sldId id="448" r:id="rId36"/>
    <p:sldId id="450" r:id="rId37"/>
    <p:sldId id="451" r:id="rId38"/>
    <p:sldId id="452" r:id="rId39"/>
    <p:sldId id="454" r:id="rId40"/>
    <p:sldId id="508" r:id="rId41"/>
    <p:sldId id="455" r:id="rId42"/>
    <p:sldId id="458" r:id="rId43"/>
    <p:sldId id="457" r:id="rId44"/>
    <p:sldId id="459" r:id="rId45"/>
    <p:sldId id="460" r:id="rId46"/>
    <p:sldId id="461" r:id="rId47"/>
    <p:sldId id="462" r:id="rId48"/>
    <p:sldId id="463" r:id="rId49"/>
    <p:sldId id="464" r:id="rId50"/>
    <p:sldId id="465" r:id="rId51"/>
    <p:sldId id="467" r:id="rId52"/>
    <p:sldId id="468" r:id="rId53"/>
    <p:sldId id="469" r:id="rId54"/>
    <p:sldId id="470" r:id="rId55"/>
    <p:sldId id="471" r:id="rId56"/>
    <p:sldId id="472" r:id="rId57"/>
    <p:sldId id="473" r:id="rId58"/>
    <p:sldId id="474" r:id="rId59"/>
    <p:sldId id="478" r:id="rId60"/>
    <p:sldId id="475" r:id="rId61"/>
    <p:sldId id="476" r:id="rId62"/>
    <p:sldId id="523" r:id="rId63"/>
    <p:sldId id="477" r:id="rId64"/>
    <p:sldId id="480" r:id="rId65"/>
    <p:sldId id="485" r:id="rId66"/>
    <p:sldId id="482" r:id="rId67"/>
    <p:sldId id="479" r:id="rId68"/>
    <p:sldId id="506" r:id="rId69"/>
    <p:sldId id="486" r:id="rId70"/>
    <p:sldId id="507" r:id="rId71"/>
    <p:sldId id="490" r:id="rId72"/>
    <p:sldId id="491" r:id="rId73"/>
    <p:sldId id="492" r:id="rId74"/>
    <p:sldId id="509" r:id="rId75"/>
    <p:sldId id="493" r:id="rId76"/>
    <p:sldId id="494" r:id="rId77"/>
    <p:sldId id="495" r:id="rId78"/>
    <p:sldId id="496" r:id="rId79"/>
    <p:sldId id="497" r:id="rId80"/>
    <p:sldId id="498" r:id="rId81"/>
    <p:sldId id="499" r:id="rId82"/>
    <p:sldId id="500" r:id="rId83"/>
    <p:sldId id="501" r:id="rId84"/>
    <p:sldId id="502" r:id="rId85"/>
    <p:sldId id="503" r:id="rId86"/>
    <p:sldId id="505" r:id="rId87"/>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7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636" autoAdjust="0"/>
  </p:normalViewPr>
  <p:slideViewPr>
    <p:cSldViewPr>
      <p:cViewPr varScale="1">
        <p:scale>
          <a:sx n="67" d="100"/>
          <a:sy n="67" d="100"/>
        </p:scale>
        <p:origin x="1260" y="40"/>
      </p:cViewPr>
      <p:guideLst>
        <p:guide orient="horz" pos="2160"/>
        <p:guide pos="2880"/>
      </p:guideLst>
    </p:cSldViewPr>
  </p:slideViewPr>
  <p:notesTextViewPr>
    <p:cViewPr>
      <p:scale>
        <a:sx n="100" d="100"/>
        <a:sy n="100" d="100"/>
      </p:scale>
      <p:origin x="0" y="0"/>
    </p:cViewPr>
  </p:notesTextViewPr>
  <p:sorterViewPr>
    <p:cViewPr>
      <p:scale>
        <a:sx n="85" d="100"/>
        <a:sy n="85"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handoutMaster" Target="handoutMasters/handout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1"/>
            <a:ext cx="2945659" cy="49607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29699" name="Rectangle 3"/>
          <p:cNvSpPr>
            <a:spLocks noGrp="1" noChangeArrowheads="1"/>
          </p:cNvSpPr>
          <p:nvPr>
            <p:ph type="dt" sz="quarter" idx="1"/>
          </p:nvPr>
        </p:nvSpPr>
        <p:spPr bwMode="auto">
          <a:xfrm>
            <a:off x="3850443" y="1"/>
            <a:ext cx="2945659" cy="49607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endParaRPr lang="en-US"/>
          </a:p>
        </p:txBody>
      </p:sp>
      <p:sp>
        <p:nvSpPr>
          <p:cNvPr id="29700" name="Rectangle 4"/>
          <p:cNvSpPr>
            <a:spLocks noGrp="1" noChangeArrowheads="1"/>
          </p:cNvSpPr>
          <p:nvPr>
            <p:ph type="ftr" sz="quarter" idx="2"/>
          </p:nvPr>
        </p:nvSpPr>
        <p:spPr bwMode="auto">
          <a:xfrm>
            <a:off x="0" y="9428838"/>
            <a:ext cx="2945659" cy="49607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29701" name="Rectangle 5"/>
          <p:cNvSpPr>
            <a:spLocks noGrp="1" noChangeArrowheads="1"/>
          </p:cNvSpPr>
          <p:nvPr>
            <p:ph type="sldNum" sz="quarter" idx="3"/>
          </p:nvPr>
        </p:nvSpPr>
        <p:spPr bwMode="auto">
          <a:xfrm>
            <a:off x="3850443" y="9428838"/>
            <a:ext cx="2945659" cy="49607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D417B23F-ACC9-4BC5-965F-F69CDB6C2D8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1"/>
            <a:ext cx="2945659" cy="49607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7171" name="Rectangle 3"/>
          <p:cNvSpPr>
            <a:spLocks noGrp="1" noChangeArrowheads="1"/>
          </p:cNvSpPr>
          <p:nvPr>
            <p:ph type="dt" idx="1"/>
          </p:nvPr>
        </p:nvSpPr>
        <p:spPr bwMode="auto">
          <a:xfrm>
            <a:off x="3850443" y="1"/>
            <a:ext cx="2945659" cy="49607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919163" y="744538"/>
            <a:ext cx="4960937" cy="3721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679768" y="4715283"/>
            <a:ext cx="5438140" cy="446638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9428838"/>
            <a:ext cx="2945659" cy="49607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7175" name="Rectangle 7"/>
          <p:cNvSpPr>
            <a:spLocks noGrp="1" noChangeArrowheads="1"/>
          </p:cNvSpPr>
          <p:nvPr>
            <p:ph type="sldNum" sz="quarter" idx="5"/>
          </p:nvPr>
        </p:nvSpPr>
        <p:spPr bwMode="auto">
          <a:xfrm>
            <a:off x="3850443" y="9428838"/>
            <a:ext cx="2945659" cy="49607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D65DF76D-C618-43AC-A19F-1E6A0B226E2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727059E-0045-41EA-BE0C-9E02AA993160}" type="slidenum">
              <a:rPr lang="en-US" altLang="en-US"/>
              <a:pPr>
                <a:spcBef>
                  <a:spcPct val="0"/>
                </a:spcBef>
              </a:pPr>
              <a:t>1</a:t>
            </a:fld>
            <a:endParaRPr lang="en-US" alt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learning objectives for this session are the following:</a:t>
            </a:r>
          </a:p>
          <a:p>
            <a:endParaRPr lang="en-US" altLang="en-US"/>
          </a:p>
          <a:p>
            <a:pPr>
              <a:buFontTx/>
              <a:buChar char="•"/>
            </a:pPr>
            <a:r>
              <a:rPr lang="en-US" altLang="ja-JP"/>
              <a:t>To describe the difference between probability and non-probability sampling</a:t>
            </a:r>
          </a:p>
          <a:p>
            <a:pPr>
              <a:buFontTx/>
              <a:buChar char="•"/>
            </a:pPr>
            <a:r>
              <a:rPr lang="en-US" altLang="ja-JP"/>
              <a:t>To list the advantages &amp; disadvantages of various types of probability and non-probability samples, and </a:t>
            </a:r>
          </a:p>
          <a:p>
            <a:pPr>
              <a:buFontTx/>
              <a:buChar char="•"/>
            </a:pPr>
            <a:r>
              <a:rPr lang="en-US" altLang="ja-JP"/>
              <a:t>To differentiate between sampling error and bias </a:t>
            </a:r>
            <a:endParaRPr lang="en-US" altLang="en-US"/>
          </a:p>
        </p:txBody>
      </p:sp>
    </p:spTree>
    <p:extLst>
      <p:ext uri="{BB962C8B-B14F-4D97-AF65-F5344CB8AC3E}">
        <p14:creationId xmlns:p14="http://schemas.microsoft.com/office/powerpoint/2010/main" val="3726273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A3E823-0EFB-4FDE-8776-ED26BC8050DC}" type="slidenum">
              <a:rPr lang="en-US" altLang="en-US">
                <a:cs typeface="Arial" panose="020B0604020202020204" pitchFamily="34" charset="0"/>
              </a:rPr>
              <a:pPr>
                <a:spcBef>
                  <a:spcPct val="0"/>
                </a:spcBef>
              </a:pPr>
              <a:t>11</a:t>
            </a:fld>
            <a:endParaRPr lang="en-US" altLang="en-US">
              <a:cs typeface="Arial" panose="020B0604020202020204"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7BCBB58-48C2-4EFD-8A47-57302F906514}" type="slidenum">
              <a:rPr lang="en-US" altLang="en-US">
                <a:cs typeface="Arial" panose="020B0604020202020204" pitchFamily="34" charset="0"/>
              </a:rPr>
              <a:pPr>
                <a:spcBef>
                  <a:spcPct val="0"/>
                </a:spcBef>
              </a:pPr>
              <a:t>12</a:t>
            </a:fld>
            <a:endParaRPr lang="en-US" altLang="en-US">
              <a:cs typeface="Arial" panose="020B0604020202020204" pitchFamily="34"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en-US"/>
              <a:t>There are 2 types of Sampling:</a:t>
            </a:r>
          </a:p>
          <a:p>
            <a:pPr marL="228600" indent="-228600" eaLnBrk="1" hangingPunct="1">
              <a:buFontTx/>
              <a:buAutoNum type="arabicPeriod"/>
            </a:pPr>
            <a:r>
              <a:rPr lang="en-US" altLang="en-US"/>
              <a:t>Probability Sampling: Each unit in the population has an equal chance of being selected.</a:t>
            </a:r>
          </a:p>
          <a:p>
            <a:pPr marL="228600" indent="-228600" eaLnBrk="1" hangingPunct="1">
              <a:buFontTx/>
              <a:buAutoNum type="arabicPeriod"/>
            </a:pPr>
            <a:r>
              <a:rPr lang="en-US" altLang="en-US"/>
              <a:t>Non-Probability Sampling: The unit in the population is not randomly selected so the chance of being selected is not equal.</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t>Dictionary definition of random is haphazardly, however it is not. </a:t>
            </a:r>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rtl="0">
              <a:defRPr>
                <a:solidFill>
                  <a:schemeClr val="tx1"/>
                </a:solidFill>
                <a:latin typeface="Gill Sans MT" pitchFamily="34" charset="0"/>
                <a:cs typeface="Arial" charset="0"/>
              </a:defRPr>
            </a:lvl1pPr>
            <a:lvl2pPr marL="742950" indent="-285750" algn="l" rtl="0">
              <a:defRPr>
                <a:solidFill>
                  <a:schemeClr val="tx1"/>
                </a:solidFill>
                <a:latin typeface="Gill Sans MT" pitchFamily="34" charset="0"/>
                <a:cs typeface="Arial" charset="0"/>
              </a:defRPr>
            </a:lvl2pPr>
            <a:lvl3pPr marL="1143000" indent="-228600" algn="l" rtl="0">
              <a:defRPr>
                <a:solidFill>
                  <a:schemeClr val="tx1"/>
                </a:solidFill>
                <a:latin typeface="Gill Sans MT" pitchFamily="34" charset="0"/>
                <a:cs typeface="Arial" charset="0"/>
              </a:defRPr>
            </a:lvl3pPr>
            <a:lvl4pPr marL="1600200" indent="-228600" algn="l" rtl="0">
              <a:defRPr>
                <a:solidFill>
                  <a:schemeClr val="tx1"/>
                </a:solidFill>
                <a:latin typeface="Gill Sans MT" pitchFamily="34" charset="0"/>
                <a:cs typeface="Arial" charset="0"/>
              </a:defRPr>
            </a:lvl4pPr>
            <a:lvl5pPr marL="2057400" indent="-228600" algn="l" rtl="0">
              <a:defRPr>
                <a:solidFill>
                  <a:schemeClr val="tx1"/>
                </a:solidFill>
                <a:latin typeface="Gill Sans MT" pitchFamily="34" charset="0"/>
                <a:cs typeface="Arial" charset="0"/>
              </a:defRPr>
            </a:lvl5pPr>
            <a:lvl6pPr marL="2514600" indent="-228600" fontAlgn="base">
              <a:spcBef>
                <a:spcPct val="0"/>
              </a:spcBef>
              <a:spcAft>
                <a:spcPct val="0"/>
              </a:spcAft>
              <a:defRPr>
                <a:solidFill>
                  <a:schemeClr val="tx1"/>
                </a:solidFill>
                <a:latin typeface="Gill Sans MT" pitchFamily="34" charset="0"/>
                <a:cs typeface="Arial" charset="0"/>
              </a:defRPr>
            </a:lvl6pPr>
            <a:lvl7pPr marL="2971800" indent="-228600" fontAlgn="base">
              <a:spcBef>
                <a:spcPct val="0"/>
              </a:spcBef>
              <a:spcAft>
                <a:spcPct val="0"/>
              </a:spcAft>
              <a:defRPr>
                <a:solidFill>
                  <a:schemeClr val="tx1"/>
                </a:solidFill>
                <a:latin typeface="Gill Sans MT" pitchFamily="34" charset="0"/>
                <a:cs typeface="Arial" charset="0"/>
              </a:defRPr>
            </a:lvl7pPr>
            <a:lvl8pPr marL="3429000" indent="-228600" fontAlgn="base">
              <a:spcBef>
                <a:spcPct val="0"/>
              </a:spcBef>
              <a:spcAft>
                <a:spcPct val="0"/>
              </a:spcAft>
              <a:defRPr>
                <a:solidFill>
                  <a:schemeClr val="tx1"/>
                </a:solidFill>
                <a:latin typeface="Gill Sans MT" pitchFamily="34" charset="0"/>
                <a:cs typeface="Arial" charset="0"/>
              </a:defRPr>
            </a:lvl8pPr>
            <a:lvl9pPr marL="3886200" indent="-228600" fontAlgn="base">
              <a:spcBef>
                <a:spcPct val="0"/>
              </a:spcBef>
              <a:spcAft>
                <a:spcPct val="0"/>
              </a:spcAft>
              <a:defRPr>
                <a:solidFill>
                  <a:schemeClr val="tx1"/>
                </a:solidFill>
                <a:latin typeface="Gill Sans MT" pitchFamily="34" charset="0"/>
                <a:cs typeface="Arial" charset="0"/>
              </a:defRPr>
            </a:lvl9pPr>
          </a:lstStyle>
          <a:p>
            <a:pPr algn="r" fontAlgn="base">
              <a:spcBef>
                <a:spcPct val="0"/>
              </a:spcBef>
              <a:spcAft>
                <a:spcPct val="0"/>
              </a:spcAft>
            </a:pPr>
            <a:fld id="{D29759B7-21E3-48E2-A0B6-B248CFEAEA9E}" type="slidenum">
              <a:rPr lang="en-US">
                <a:latin typeface="Calibri" pitchFamily="34" charset="0"/>
              </a:rPr>
              <a:pPr algn="r" fontAlgn="base">
                <a:spcBef>
                  <a:spcPct val="0"/>
                </a:spcBef>
                <a:spcAft>
                  <a:spcPct val="0"/>
                </a:spcAft>
              </a:pPr>
              <a:t>13</a:t>
            </a:fld>
            <a:endParaRPr lang="en-US">
              <a:latin typeface="Calibri" pitchFamily="34" charset="0"/>
            </a:endParaRPr>
          </a:p>
        </p:txBody>
      </p:sp>
    </p:spTree>
    <p:extLst>
      <p:ext uri="{BB962C8B-B14F-4D97-AF65-F5344CB8AC3E}">
        <p14:creationId xmlns:p14="http://schemas.microsoft.com/office/powerpoint/2010/main" val="2171254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t>It is hoped that all variables of interest in the sample, approximately represent the entire population. </a:t>
            </a: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rtl="0">
              <a:defRPr>
                <a:solidFill>
                  <a:schemeClr val="tx1"/>
                </a:solidFill>
                <a:latin typeface="Gill Sans MT" pitchFamily="34" charset="0"/>
                <a:cs typeface="Arial" charset="0"/>
              </a:defRPr>
            </a:lvl1pPr>
            <a:lvl2pPr marL="742950" indent="-285750" algn="l" rtl="0">
              <a:defRPr>
                <a:solidFill>
                  <a:schemeClr val="tx1"/>
                </a:solidFill>
                <a:latin typeface="Gill Sans MT" pitchFamily="34" charset="0"/>
                <a:cs typeface="Arial" charset="0"/>
              </a:defRPr>
            </a:lvl2pPr>
            <a:lvl3pPr marL="1143000" indent="-228600" algn="l" rtl="0">
              <a:defRPr>
                <a:solidFill>
                  <a:schemeClr val="tx1"/>
                </a:solidFill>
                <a:latin typeface="Gill Sans MT" pitchFamily="34" charset="0"/>
                <a:cs typeface="Arial" charset="0"/>
              </a:defRPr>
            </a:lvl3pPr>
            <a:lvl4pPr marL="1600200" indent="-228600" algn="l" rtl="0">
              <a:defRPr>
                <a:solidFill>
                  <a:schemeClr val="tx1"/>
                </a:solidFill>
                <a:latin typeface="Gill Sans MT" pitchFamily="34" charset="0"/>
                <a:cs typeface="Arial" charset="0"/>
              </a:defRPr>
            </a:lvl4pPr>
            <a:lvl5pPr marL="2057400" indent="-228600" algn="l" rtl="0">
              <a:defRPr>
                <a:solidFill>
                  <a:schemeClr val="tx1"/>
                </a:solidFill>
                <a:latin typeface="Gill Sans MT" pitchFamily="34" charset="0"/>
                <a:cs typeface="Arial" charset="0"/>
              </a:defRPr>
            </a:lvl5pPr>
            <a:lvl6pPr marL="2514600" indent="-228600" fontAlgn="base">
              <a:spcBef>
                <a:spcPct val="0"/>
              </a:spcBef>
              <a:spcAft>
                <a:spcPct val="0"/>
              </a:spcAft>
              <a:defRPr>
                <a:solidFill>
                  <a:schemeClr val="tx1"/>
                </a:solidFill>
                <a:latin typeface="Gill Sans MT" pitchFamily="34" charset="0"/>
                <a:cs typeface="Arial" charset="0"/>
              </a:defRPr>
            </a:lvl6pPr>
            <a:lvl7pPr marL="2971800" indent="-228600" fontAlgn="base">
              <a:spcBef>
                <a:spcPct val="0"/>
              </a:spcBef>
              <a:spcAft>
                <a:spcPct val="0"/>
              </a:spcAft>
              <a:defRPr>
                <a:solidFill>
                  <a:schemeClr val="tx1"/>
                </a:solidFill>
                <a:latin typeface="Gill Sans MT" pitchFamily="34" charset="0"/>
                <a:cs typeface="Arial" charset="0"/>
              </a:defRPr>
            </a:lvl7pPr>
            <a:lvl8pPr marL="3429000" indent="-228600" fontAlgn="base">
              <a:spcBef>
                <a:spcPct val="0"/>
              </a:spcBef>
              <a:spcAft>
                <a:spcPct val="0"/>
              </a:spcAft>
              <a:defRPr>
                <a:solidFill>
                  <a:schemeClr val="tx1"/>
                </a:solidFill>
                <a:latin typeface="Gill Sans MT" pitchFamily="34" charset="0"/>
                <a:cs typeface="Arial" charset="0"/>
              </a:defRPr>
            </a:lvl8pPr>
            <a:lvl9pPr marL="3886200" indent="-228600" fontAlgn="base">
              <a:spcBef>
                <a:spcPct val="0"/>
              </a:spcBef>
              <a:spcAft>
                <a:spcPct val="0"/>
              </a:spcAft>
              <a:defRPr>
                <a:solidFill>
                  <a:schemeClr val="tx1"/>
                </a:solidFill>
                <a:latin typeface="Gill Sans MT" pitchFamily="34" charset="0"/>
                <a:cs typeface="Arial" charset="0"/>
              </a:defRPr>
            </a:lvl9pPr>
          </a:lstStyle>
          <a:p>
            <a:pPr algn="r" fontAlgn="base">
              <a:spcBef>
                <a:spcPct val="0"/>
              </a:spcBef>
              <a:spcAft>
                <a:spcPct val="0"/>
              </a:spcAft>
            </a:pPr>
            <a:fld id="{20885FFE-E190-442B-9E3A-7114976BF637}" type="slidenum">
              <a:rPr lang="en-US">
                <a:latin typeface="Calibri" pitchFamily="34" charset="0"/>
              </a:rPr>
              <a:pPr algn="r" fontAlgn="base">
                <a:spcBef>
                  <a:spcPct val="0"/>
                </a:spcBef>
                <a:spcAft>
                  <a:spcPct val="0"/>
                </a:spcAft>
              </a:pPr>
              <a:t>14</a:t>
            </a:fld>
            <a:endParaRPr lang="en-US">
              <a:latin typeface="Calibri" pitchFamily="34" charset="0"/>
            </a:endParaRPr>
          </a:p>
        </p:txBody>
      </p:sp>
    </p:spTree>
    <p:extLst>
      <p:ext uri="{BB962C8B-B14F-4D97-AF65-F5344CB8AC3E}">
        <p14:creationId xmlns:p14="http://schemas.microsoft.com/office/powerpoint/2010/main" val="3988742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7B39CE2-9027-4431-8E06-926FAC631591}" type="slidenum">
              <a:rPr lang="en-US" altLang="en-US"/>
              <a:pPr>
                <a:spcBef>
                  <a:spcPct val="0"/>
                </a:spcBef>
              </a:pPr>
              <a:t>15</a:t>
            </a:fld>
            <a:endParaRPr lang="en-US" alt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 probability sample is one in which each element of the population has a known (non-zero)</a:t>
            </a:r>
            <a:r>
              <a:rPr lang="en-US" altLang="en-US" b="1" dirty="0"/>
              <a:t> </a:t>
            </a:r>
            <a:r>
              <a:rPr lang="en-US" altLang="en-US" dirty="0"/>
              <a:t>chance or probability of being selected. The “element” is the unit being sampled, such as individuals, households, communities, hospitals, or schools. </a:t>
            </a:r>
          </a:p>
          <a:p>
            <a:endParaRPr lang="en-US" altLang="en-US" dirty="0"/>
          </a:p>
          <a:p>
            <a:r>
              <a:rPr lang="en-US" altLang="en-US" dirty="0"/>
              <a:t>A sample is NOT truly a probability sample if some elements of the population cannot be selected, meaning they have a probability of zero. This may occur, for example, if you are conducting a household survey by telephone, but some households in your population do not have telephones. </a:t>
            </a:r>
          </a:p>
          <a:p>
            <a:r>
              <a:rPr lang="en-US" altLang="en-US" dirty="0"/>
              <a:t>All kinds of probability sampling methods rely on random selection to draw a sample of the study population.</a:t>
            </a:r>
          </a:p>
          <a:p>
            <a:r>
              <a:rPr lang="en-US" altLang="en-US" dirty="0"/>
              <a:t>A sample is also not truly a probability sample if probabilities of selection are not known.</a:t>
            </a:r>
          </a:p>
          <a:p>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9E3E86A-85CB-4C0A-B02C-E8D4F17AF107}" type="slidenum">
              <a:rPr lang="en-US" altLang="en-US"/>
              <a:pPr>
                <a:spcBef>
                  <a:spcPct val="0"/>
                </a:spcBef>
              </a:pPr>
              <a:t>16</a:t>
            </a:fld>
            <a:endParaRPr lang="en-US" alt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r>
              <a:rPr lang="en-US" altLang="en-US" dirty="0"/>
              <a:t>A sampling frame is the list from which the elements of the sample will be drawn and has “the property that every element in the population has some chance of being selected in the sample...”  Let’s say you are going to randomly select individuals in a city – the sampling frame may be the phone book.  The phone book won’t list </a:t>
            </a:r>
            <a:r>
              <a:rPr lang="en-US" altLang="en-US" b="1" dirty="0"/>
              <a:t>every individual person </a:t>
            </a:r>
            <a:r>
              <a:rPr lang="en-US" altLang="en-US" dirty="0"/>
              <a:t>(just the households) but using it does give (almost) everyone the possibility of being selected.  </a:t>
            </a:r>
          </a:p>
          <a:p>
            <a:pPr>
              <a:spcBef>
                <a:spcPct val="50000"/>
              </a:spcBef>
            </a:pPr>
            <a:endParaRPr lang="en-US" altLang="en-US" dirty="0"/>
          </a:p>
          <a:p>
            <a:pPr>
              <a:spcBef>
                <a:spcPct val="50000"/>
              </a:spcBef>
            </a:pPr>
            <a:r>
              <a:rPr lang="en-US" altLang="en-US" dirty="0"/>
              <a:t>Your sampling frame will be chosen based on the research question you are interested in, it is not randomly selected.</a:t>
            </a:r>
          </a:p>
          <a:p>
            <a:endParaRPr lang="en-US" altLang="en-US" dirty="0"/>
          </a:p>
          <a:p>
            <a:r>
              <a:rPr lang="en-US" altLang="en-US" dirty="0"/>
              <a:t>Taken from  </a:t>
            </a:r>
            <a:r>
              <a:rPr lang="fr-CA" altLang="en-US" dirty="0"/>
              <a:t>Levy, Paul S. and Stanley </a:t>
            </a:r>
            <a:r>
              <a:rPr lang="fr-CA" altLang="en-US" dirty="0" err="1"/>
              <a:t>Lemeshow</a:t>
            </a:r>
            <a:r>
              <a:rPr lang="fr-CA" altLang="en-US" dirty="0"/>
              <a:t>.  </a:t>
            </a:r>
            <a:r>
              <a:rPr lang="fr-CA" altLang="en-US" u="sng" dirty="0" err="1"/>
              <a:t>Sampling</a:t>
            </a:r>
            <a:r>
              <a:rPr lang="fr-CA" altLang="en-US" u="sng" dirty="0"/>
              <a:t> of Populations</a:t>
            </a:r>
            <a:r>
              <a:rPr lang="fr-CA" altLang="en-US" dirty="0"/>
              <a:t>. John </a:t>
            </a:r>
            <a:r>
              <a:rPr lang="fr-CA" altLang="en-US" dirty="0" err="1"/>
              <a:t>Wiley</a:t>
            </a:r>
            <a:r>
              <a:rPr lang="fr-CA" altLang="en-US" dirty="0"/>
              <a:t> &amp; Sons, Inc.  1991</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8DDBE2B-6BFD-43C2-9EE3-998809C89B80}" type="slidenum">
              <a:rPr lang="en-US" altLang="en-US"/>
              <a:pPr>
                <a:spcBef>
                  <a:spcPct val="0"/>
                </a:spcBef>
              </a:pPr>
              <a:t>17</a:t>
            </a:fld>
            <a:endParaRPr lang="en-US" alt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dirty="0"/>
              <a:t>Three types of Probability Sampling include: Also called “random sampling”.</a:t>
            </a:r>
          </a:p>
          <a:p>
            <a:endParaRPr lang="en-US" altLang="en-US" sz="1400" dirty="0"/>
          </a:p>
          <a:p>
            <a:r>
              <a:rPr lang="en-US" altLang="en-US" dirty="0"/>
              <a:t>Simple Random Sampling</a:t>
            </a:r>
          </a:p>
          <a:p>
            <a:r>
              <a:rPr lang="en-US" altLang="en-US" dirty="0"/>
              <a:t>Stratified Random Sampling</a:t>
            </a:r>
          </a:p>
          <a:p>
            <a:r>
              <a:rPr lang="en-US" altLang="en-US" dirty="0"/>
              <a:t>Cluster Sampling</a:t>
            </a:r>
          </a:p>
          <a:p>
            <a:r>
              <a:rPr lang="en-US" altLang="en-US" dirty="0"/>
              <a:t>Multi-Stage Sampling</a:t>
            </a:r>
          </a:p>
          <a:p>
            <a:endParaRPr lang="en-US" altLang="en-US" dirty="0"/>
          </a:p>
          <a:p>
            <a:r>
              <a:rPr lang="en-US" altLang="en-US" dirty="0"/>
              <a:t>The of probability sample is a random sample in which all elements or subjects of the population has a known chance of being selected. </a:t>
            </a:r>
          </a:p>
          <a:p>
            <a:endParaRPr lang="en-US" altLang="en-US" dirty="0"/>
          </a:p>
          <a:p>
            <a:r>
              <a:rPr lang="en-US" altLang="en-US" dirty="0"/>
              <a:t>Instructor: you may choose to explain the term probability or chance more, and use the rolling dice as a metaphor. Every time you roll a dice, each face (number) has an equal chance of appearing on top (1/6).</a:t>
            </a:r>
          </a:p>
          <a:p>
            <a:endParaRPr lang="en-US" altLang="en-US" dirty="0"/>
          </a:p>
          <a:p>
            <a:endParaRPr lang="en-US" altLang="en-US" dirty="0"/>
          </a:p>
          <a:p>
            <a:r>
              <a:rPr lang="en-US" altLang="en-US" dirty="0"/>
              <a:t>We will discuss each of these.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AE488E6-A36B-450A-AAA1-E046F7BA1B45}" type="slidenum">
              <a:rPr lang="en-US" altLang="en-US"/>
              <a:pPr>
                <a:spcBef>
                  <a:spcPct val="0"/>
                </a:spcBef>
              </a:pPr>
              <a:t>32</a:t>
            </a:fld>
            <a:endParaRPr lang="en-US" alt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You may have heard the term, “simple random sample.”  Like the name suggests, it is a relatively simple concept!  The first step in selecting a simple random sample is to list and then assign a number to each element in your sampling frame.  The next step is to choose the elements in a way that insures that each element has exactly the same chance of being selected.  Selecting the elements could be done with a computer, a random number table, or certain types of calculators.</a:t>
            </a:r>
          </a:p>
          <a:p>
            <a:br>
              <a:rPr lang="en-US" altLang="en-US" dirty="0"/>
            </a:br>
            <a:r>
              <a:rPr lang="en-US" altLang="en-US" dirty="0"/>
              <a:t>Simple random samples are not always feasible because they can be expensive and not very practical – you would need a list of every single possible element in your sampling frame before you could even get started.  Think about how tricky this would be if you were sampling individuals from a city of 2 million people!</a:t>
            </a:r>
          </a:p>
        </p:txBody>
      </p:sp>
    </p:spTree>
    <p:extLst>
      <p:ext uri="{BB962C8B-B14F-4D97-AF65-F5344CB8AC3E}">
        <p14:creationId xmlns:p14="http://schemas.microsoft.com/office/powerpoint/2010/main" val="23549209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AE488E6-A36B-450A-AAA1-E046F7BA1B45}" type="slidenum">
              <a:rPr lang="en-US" altLang="en-US"/>
              <a:pPr>
                <a:spcBef>
                  <a:spcPct val="0"/>
                </a:spcBef>
              </a:pPr>
              <a:t>33</a:t>
            </a:fld>
            <a:endParaRPr lang="en-US" alt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You may have heard the term, “simple random sample.”  Like the name suggests, it is a relatively simple concept!  The first step in selecting a simple random sample is to list and then assign a number to each element in your sampling frame.  The next step is to choose the elements in a way that insures that each element has exactly the same chance of being selected.  Selecting the elements could be done with a computer, a random number table, or certain types of calculators.</a:t>
            </a:r>
          </a:p>
          <a:p>
            <a:br>
              <a:rPr lang="en-US" altLang="en-US" dirty="0"/>
            </a:br>
            <a:r>
              <a:rPr lang="en-US" altLang="en-US" dirty="0"/>
              <a:t>Simple random samples are not always feasible because they can be expensive and not very practical – you would need a list of every single possible element in your sampling frame before you could even get started.  Think about how tricky this would be if you were sampling individuals from a city of 2 million people!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DCC284E-6E08-4693-A567-7A9C7B053451}" type="slidenum">
              <a:rPr lang="en-US" altLang="en-US"/>
              <a:pPr>
                <a:spcBef>
                  <a:spcPct val="0"/>
                </a:spcBef>
              </a:pPr>
              <a:t>34</a:t>
            </a:fld>
            <a:endParaRPr lang="en-US" alt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Consider this scenario… you want to draw a sample of patients who were admitted to the Hospital (A) during the last 30 days to conduct a satisfaction survey with the services provided. </a:t>
            </a:r>
          </a:p>
          <a:p>
            <a:endParaRPr lang="en-US" altLang="en-US" dirty="0"/>
          </a:p>
          <a:p>
            <a:r>
              <a:rPr lang="en-US" altLang="en-US" dirty="0"/>
              <a:t>First, you need to decide on the number of patients needed for the survey, sample size (n), let’s say that you want n to be 50.</a:t>
            </a:r>
          </a:p>
          <a:p>
            <a:r>
              <a:rPr lang="en-US" altLang="en-US" dirty="0"/>
              <a:t>Second, create sampling frame, i.e. from the hospital records list names of all patients who were admitted during the last 30 days. </a:t>
            </a:r>
          </a:p>
          <a:p>
            <a:r>
              <a:rPr lang="en-US" altLang="en-US" dirty="0"/>
              <a:t>Third, assign a number to each of the names of patients in the sampling frame. This could be done using an excel sheet.</a:t>
            </a:r>
          </a:p>
          <a:p>
            <a:r>
              <a:rPr lang="en-US" altLang="en-US" dirty="0"/>
              <a:t>Forth, randomly select 50 of them. You can use tables of random digits or a calculator to generate the random numbers. </a:t>
            </a:r>
          </a:p>
          <a:p>
            <a:endParaRPr lang="en-US" altLang="en-US" dirty="0"/>
          </a:p>
          <a:p>
            <a:r>
              <a:rPr lang="en-US" altLang="en-US" dirty="0"/>
              <a:t>This way every patient will have an equal and independent probability or chance to be included in the survey. </a:t>
            </a:r>
          </a:p>
          <a:p>
            <a:r>
              <a:rPr lang="en-US" altLang="en-US" dirty="0"/>
              <a:t>However, those who are selected, by pure chance may happen to represent only one sector or segment of the population. For example, the 50 patients may be mainly males or females or of certain age group. </a:t>
            </a:r>
          </a:p>
          <a:p>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10836905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4B4DFD9-A124-4D53-A1A0-6472FC3C0F9F}" type="slidenum">
              <a:rPr lang="en-US" altLang="en-US"/>
              <a:pPr>
                <a:spcBef>
                  <a:spcPct val="0"/>
                </a:spcBef>
              </a:pPr>
              <a:t>35</a:t>
            </a:fld>
            <a:endParaRPr lang="en-US" alt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In order to solve some of the over or under representation problems presented by simple random sampling in a large population, we could introduce stratified random sampling. </a:t>
            </a:r>
          </a:p>
          <a:p>
            <a:r>
              <a:rPr lang="en-US" altLang="en-US" dirty="0"/>
              <a:t>Stratified Random Sampling is similar to simple random sampling in that elements are listed, assigned numbers and selected randomly.  The difference is that before the selection of the sample takes place the sampling frame is divided into meaningful groups first; characteristics such as sex, age, race/ethnicity and socio-economic status may be used to create the groups.  Only then a random sample is selected from each group.</a:t>
            </a:r>
          </a:p>
          <a:p>
            <a:endParaRPr lang="en-US" altLang="en-US" dirty="0"/>
          </a:p>
          <a:p>
            <a:r>
              <a:rPr lang="en-US" altLang="en-US" dirty="0"/>
              <a:t>If you are concerned about selecting enough people from a group that makes up a small percentage of your population, this sampling method can be very helpful.</a:t>
            </a:r>
          </a:p>
          <a:p>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39C54D8-3F96-4207-8806-7AB6099B3B7F}" type="slidenum">
              <a:rPr lang="en-US" altLang="en-US"/>
              <a:pPr>
                <a:spcBef>
                  <a:spcPct val="0"/>
                </a:spcBef>
              </a:pPr>
              <a:t>36</a:t>
            </a:fld>
            <a:endParaRPr lang="en-US" alt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Stratified Random sampling </a:t>
            </a:r>
          </a:p>
          <a:p>
            <a:r>
              <a:rPr lang="en-US" altLang="en-US" dirty="0"/>
              <a:t>Example: Let’s consider the previous scenario of the hospital survey of the 50 patients. </a:t>
            </a:r>
          </a:p>
          <a:p>
            <a:r>
              <a:rPr lang="en-US" altLang="en-US" dirty="0"/>
              <a:t>If you want to ensure that you included in the survey sample diverse patients with respect to race/ ethnicity ; you need to apply stratification of the study population. </a:t>
            </a:r>
          </a:p>
          <a:p>
            <a:endParaRPr lang="en-US" altLang="en-US" dirty="0"/>
          </a:p>
          <a:p>
            <a:r>
              <a:rPr lang="en-US" altLang="en-US" dirty="0"/>
              <a:t>First, divide the patients who were admitted to the hospital within the last 30 days into 3 groups according to their race, i.e. white, African American, and Hispanic. </a:t>
            </a:r>
          </a:p>
          <a:p>
            <a:r>
              <a:rPr lang="en-US" altLang="en-US" dirty="0"/>
              <a:t>Second, create a sampling frame for each one of the 3 groups (strata).</a:t>
            </a:r>
          </a:p>
          <a:p>
            <a:r>
              <a:rPr lang="en-US" altLang="en-US" dirty="0"/>
              <a:t>Third, assign random numbers and randomly select a sample from each of these groups. The sampling sizes will either be equal (disproportional) or proportional to the size of the stratum. </a:t>
            </a:r>
          </a:p>
          <a:p>
            <a:endParaRPr lang="en-US" altLang="en-US" dirty="0"/>
          </a:p>
          <a:p>
            <a:r>
              <a:rPr lang="en-US" altLang="en-US" dirty="0"/>
              <a:t>By doing this, you ensured that the survey sample included representatives of every race and the patients you selected were diverse. </a:t>
            </a:r>
          </a:p>
          <a:p>
            <a:endParaRPr lang="en-US" altLang="en-US" dirty="0"/>
          </a:p>
          <a:p>
            <a:r>
              <a:rPr lang="en-US" altLang="en-US" dirty="0"/>
              <a:t>The third type of probability sampling after simple and stratified random sampling is cluster sampling.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77B6B39-EC68-466B-A9D2-A9628E5FB7D2}" type="slidenum">
              <a:rPr lang="en-US" altLang="en-US"/>
              <a:pPr>
                <a:spcBef>
                  <a:spcPct val="0"/>
                </a:spcBef>
              </a:pPr>
              <a:t>37</a:t>
            </a:fld>
            <a:endParaRPr lang="en-US" alt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Cluster or area sampling is mainly used when dealing with a scattered population over a large geographic area. </a:t>
            </a:r>
          </a:p>
          <a:p>
            <a:r>
              <a:rPr lang="en-US" altLang="en-US" dirty="0"/>
              <a:t>This method will help in reducing travelling time and cost to reach the study sample. </a:t>
            </a:r>
          </a:p>
          <a:p>
            <a:r>
              <a:rPr lang="en-US" altLang="en-US" dirty="0"/>
              <a:t>Clusters refer to clearly delineated geographic areas, such as state, city, county, district, etc.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86BC2DD-010B-43D7-B2D9-CC4DF67A0C6E}" type="slidenum">
              <a:rPr lang="en-US" altLang="en-US"/>
              <a:pPr>
                <a:spcBef>
                  <a:spcPct val="0"/>
                </a:spcBef>
              </a:pPr>
              <a:t>38</a:t>
            </a:fld>
            <a:endParaRPr lang="en-US" alt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dirty="0"/>
              <a:t>Cluster sampling also involves random sampling but can do so in more than one stage.  This can actually makes things easier than a simple random sample.  An example might be helpful in explaining cluster sampling: Let’s say you want to sample households from your country of 22 million people – making that list might not only be difficult, it might be impossible.  If you were using cluster sampling, the first thing you would do is list the clusters you are interested in (in this example each cluster is a city) - this would be much easier than listing all the households in the country! – and then randomly select the predetermined number of clusters you want.  You can choose to collect information from all elements in the cluster or move on to a second-stage of sampling in which you list all the elements in each selected cluster and randomly sample from those (third-,  forth-, </a:t>
            </a:r>
            <a:r>
              <a:rPr lang="en-US" altLang="en-US" dirty="0" err="1"/>
              <a:t>etc</a:t>
            </a:r>
            <a:r>
              <a:rPr lang="en-US" altLang="en-US" dirty="0"/>
              <a:t> stages can also be done.) This process is more efficient that conducting a simple random sample of the entire population.</a:t>
            </a:r>
          </a:p>
          <a:p>
            <a:pPr>
              <a:spcBef>
                <a:spcPct val="0"/>
              </a:spcBef>
            </a:pPr>
            <a:endParaRPr lang="en-US" altLang="en-US" dirty="0"/>
          </a:p>
          <a:p>
            <a:pPr>
              <a:spcBef>
                <a:spcPct val="0"/>
              </a:spcBef>
            </a:pPr>
            <a:r>
              <a:rPr lang="en-US" altLang="en-US" dirty="0"/>
              <a:t>A commonly used sampling scheme, the “30x7” sample was developed by the World Health Organization with the aim of calculating the prevalence of immunized children within +/- 10 percentage points.  The “30x7” refers to the numbers used; 30 villages were originally selected and then seven children were randomly selected per village.  This design has been adopted for other purposes.  This sampling scheme is thought to be sufficient for most sampling of community health factors.</a:t>
            </a:r>
          </a:p>
          <a:p>
            <a:endParaRPr lang="en-US"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1ADE2D1-EE35-4D10-86F1-21057CFC2607}" type="slidenum">
              <a:rPr lang="en-US" altLang="en-US"/>
              <a:pPr>
                <a:spcBef>
                  <a:spcPct val="0"/>
                </a:spcBef>
              </a:pPr>
              <a:t>39</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3838" indent="-223838"/>
            <a:r>
              <a:rPr lang="en-US" altLang="en-US" dirty="0"/>
              <a:t>Multi stage sampling: is a combination of different types of probability sampling methods.</a:t>
            </a:r>
          </a:p>
          <a:p>
            <a:pPr marL="223838" indent="-223838"/>
            <a:r>
              <a:rPr lang="en-US" altLang="en-US" dirty="0"/>
              <a:t>As the name implicates it is done in stages. </a:t>
            </a:r>
          </a:p>
          <a:p>
            <a:pPr marL="223838" indent="-223838"/>
            <a:r>
              <a:rPr lang="en-US" altLang="en-US" dirty="0"/>
              <a:t>It is used when dealing with a very big population (Nation wide surveys), or a population scattered across a large geographic area. </a:t>
            </a:r>
          </a:p>
          <a:p>
            <a:pPr marL="223838" indent="-223838"/>
            <a:endParaRPr lang="en-US" altLang="en-US" dirty="0"/>
          </a:p>
          <a:p>
            <a:pPr marL="223838" indent="-223838"/>
            <a:r>
              <a:rPr lang="en-US" altLang="en-US" dirty="0"/>
              <a:t>Examples: </a:t>
            </a:r>
          </a:p>
          <a:p>
            <a:pPr marL="223838" indent="-223838"/>
            <a:r>
              <a:rPr lang="en-US" altLang="en-US" dirty="0"/>
              <a:t>National surveys such as</a:t>
            </a:r>
          </a:p>
          <a:p>
            <a:pPr marL="223838" indent="-223838"/>
            <a:r>
              <a:rPr lang="en-US" altLang="en-US" dirty="0"/>
              <a:t>U.S. Behavioral Risk Factors Surveillance System (BRFSS), and National Health Interview Survey NHIS</a:t>
            </a:r>
          </a:p>
          <a:p>
            <a:pPr marL="223838" indent="-223838"/>
            <a:r>
              <a:rPr lang="en-US" altLang="en-US" dirty="0"/>
              <a:t>WHO-led national surveys </a:t>
            </a:r>
          </a:p>
          <a:p>
            <a:pPr marL="223838" indent="-223838"/>
            <a:endParaRPr lang="en-US" altLang="en-US" dirty="0"/>
          </a:p>
          <a:p>
            <a:pPr marL="223838" indent="-223838"/>
            <a:r>
              <a:rPr lang="en-US" altLang="en-US" dirty="0"/>
              <a:t>Instructor: It is optional to mention the steps of multi-stage sampling. </a:t>
            </a:r>
          </a:p>
          <a:p>
            <a:pPr marL="223838" indent="-223838"/>
            <a:r>
              <a:rPr lang="en-US" altLang="en-US" dirty="0"/>
              <a:t>Steps: </a:t>
            </a:r>
          </a:p>
          <a:p>
            <a:pPr marL="223838" indent="-223838">
              <a:buFontTx/>
              <a:buAutoNum type="arabicPeriod"/>
            </a:pPr>
            <a:r>
              <a:rPr lang="en-US" altLang="en-US" dirty="0"/>
              <a:t>Divide the country into clusters (areas) usually called Primary Sampling Units (example counties)</a:t>
            </a:r>
          </a:p>
          <a:p>
            <a:pPr marL="223838" indent="-223838">
              <a:buFontTx/>
              <a:buAutoNum type="arabicPeriod"/>
            </a:pPr>
            <a:r>
              <a:rPr lang="en-US" altLang="en-US" dirty="0"/>
              <a:t>Randomly select a number of subgroups or smaller geographic areas within the chosen PSU, example you choose districts within counties</a:t>
            </a:r>
          </a:p>
          <a:p>
            <a:pPr marL="223838" indent="-223838">
              <a:buFontTx/>
              <a:buAutoNum type="arabicPeriod"/>
            </a:pPr>
            <a:r>
              <a:rPr lang="en-US" altLang="en-US" dirty="0"/>
              <a:t>Randomly select neighborhoods or households from the selected districts to be surveyed or studied.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1ADE2D1-EE35-4D10-86F1-21057CFC2607}" type="slidenum">
              <a:rPr lang="en-US" altLang="en-US"/>
              <a:pPr>
                <a:spcBef>
                  <a:spcPct val="0"/>
                </a:spcBef>
              </a:pPr>
              <a:t>40</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3838" indent="-223838"/>
            <a:r>
              <a:rPr lang="en-US" altLang="en-US" dirty="0"/>
              <a:t>Multi stage sampling: is a combination of different types of probability sampling methods.</a:t>
            </a:r>
          </a:p>
          <a:p>
            <a:pPr marL="223838" indent="-223838"/>
            <a:r>
              <a:rPr lang="en-US" altLang="en-US" dirty="0"/>
              <a:t>As the name implicates it is done in stages. </a:t>
            </a:r>
          </a:p>
          <a:p>
            <a:pPr marL="223838" indent="-223838"/>
            <a:r>
              <a:rPr lang="en-US" altLang="en-US" dirty="0"/>
              <a:t>It is used when dealing with a very big population (Nation wide surveys), or a population scattered across a large geographic area. </a:t>
            </a:r>
          </a:p>
          <a:p>
            <a:pPr marL="223838" indent="-223838"/>
            <a:endParaRPr lang="en-US" altLang="en-US" dirty="0"/>
          </a:p>
          <a:p>
            <a:pPr marL="223838" indent="-223838"/>
            <a:r>
              <a:rPr lang="en-US" altLang="en-US" dirty="0"/>
              <a:t>Examples: </a:t>
            </a:r>
          </a:p>
          <a:p>
            <a:pPr marL="223838" indent="-223838"/>
            <a:r>
              <a:rPr lang="en-US" altLang="en-US" dirty="0"/>
              <a:t>National surveys such as</a:t>
            </a:r>
          </a:p>
          <a:p>
            <a:pPr marL="223838" indent="-223838"/>
            <a:r>
              <a:rPr lang="en-US" altLang="en-US" dirty="0"/>
              <a:t>U.S. Behavioral Risk Factors Surveillance System (BRFSS), and National Health Interview Survey NHIS</a:t>
            </a:r>
          </a:p>
          <a:p>
            <a:pPr marL="223838" indent="-223838"/>
            <a:r>
              <a:rPr lang="en-US" altLang="en-US" dirty="0"/>
              <a:t>WHO-led national surveys </a:t>
            </a:r>
          </a:p>
          <a:p>
            <a:pPr marL="223838" indent="-223838"/>
            <a:endParaRPr lang="en-US" altLang="en-US" dirty="0"/>
          </a:p>
          <a:p>
            <a:pPr marL="223838" indent="-223838"/>
            <a:r>
              <a:rPr lang="en-US" altLang="en-US" dirty="0"/>
              <a:t>Instructor: It is optional to mention the steps of multi-stage sampling. </a:t>
            </a:r>
          </a:p>
          <a:p>
            <a:pPr marL="223838" indent="-223838"/>
            <a:r>
              <a:rPr lang="en-US" altLang="en-US" dirty="0"/>
              <a:t>Steps: </a:t>
            </a:r>
          </a:p>
          <a:p>
            <a:pPr marL="223838" indent="-223838">
              <a:buFontTx/>
              <a:buAutoNum type="arabicPeriod"/>
            </a:pPr>
            <a:r>
              <a:rPr lang="en-US" altLang="en-US" dirty="0"/>
              <a:t>Divide the country into clusters (areas) usually called Primary Sampling Units (example counties)</a:t>
            </a:r>
          </a:p>
          <a:p>
            <a:pPr marL="223838" indent="-223838">
              <a:buFontTx/>
              <a:buAutoNum type="arabicPeriod"/>
            </a:pPr>
            <a:r>
              <a:rPr lang="en-US" altLang="en-US" dirty="0"/>
              <a:t>Randomly select a number of subgroups or smaller geographic areas within the chosen PSU, example you choose districts within counties</a:t>
            </a:r>
          </a:p>
          <a:p>
            <a:pPr marL="223838" indent="-223838">
              <a:buFontTx/>
              <a:buAutoNum type="arabicPeriod"/>
            </a:pPr>
            <a:r>
              <a:rPr lang="en-US" altLang="en-US" dirty="0"/>
              <a:t>Randomly select neighborhoods or households from the selected districts to be surveyed or studied. </a:t>
            </a:r>
          </a:p>
        </p:txBody>
      </p:sp>
    </p:spTree>
    <p:extLst>
      <p:ext uri="{BB962C8B-B14F-4D97-AF65-F5344CB8AC3E}">
        <p14:creationId xmlns:p14="http://schemas.microsoft.com/office/powerpoint/2010/main" val="19638791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37CCED0-FD9D-4DDA-868C-D1160B312E35}" type="slidenum">
              <a:rPr lang="en-US" altLang="en-US"/>
              <a:pPr>
                <a:spcBef>
                  <a:spcPct val="0"/>
                </a:spcBef>
              </a:pPr>
              <a:t>41</a:t>
            </a:fld>
            <a:endParaRPr lang="en-US" alt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dirty="0"/>
              <a:t>Think back!</a:t>
            </a:r>
          </a:p>
          <a:p>
            <a:endParaRPr lang="en-US" altLang="en-US" sz="1400" dirty="0"/>
          </a:p>
          <a:p>
            <a:r>
              <a:rPr lang="en-US" altLang="en-US" sz="1400" dirty="0"/>
              <a:t>What do you think are some advantages and disadvantages of </a:t>
            </a:r>
            <a:r>
              <a:rPr lang="en-US" altLang="en-US" sz="1400" dirty="0">
                <a:solidFill>
                  <a:schemeClr val="accent2"/>
                </a:solidFill>
              </a:rPr>
              <a:t>simple random</a:t>
            </a:r>
            <a:r>
              <a:rPr lang="en-US" altLang="en-US" sz="1400" dirty="0"/>
              <a:t>, </a:t>
            </a:r>
            <a:r>
              <a:rPr lang="en-US" altLang="en-US" sz="1400" dirty="0">
                <a:solidFill>
                  <a:schemeClr val="accent2"/>
                </a:solidFill>
              </a:rPr>
              <a:t>stratified random</a:t>
            </a:r>
            <a:r>
              <a:rPr lang="en-US" altLang="en-US" sz="1400" dirty="0"/>
              <a:t>, and </a:t>
            </a:r>
            <a:r>
              <a:rPr lang="en-US" altLang="en-US" sz="1400" dirty="0">
                <a:solidFill>
                  <a:schemeClr val="accent2"/>
                </a:solidFill>
              </a:rPr>
              <a:t>cluster sampling</a:t>
            </a:r>
            <a:r>
              <a:rPr lang="en-US" altLang="en-US" sz="1400" dirty="0"/>
              <a:t>?</a:t>
            </a:r>
          </a:p>
          <a:p>
            <a:endParaRPr lang="en-US" altLang="en-US" sz="1400" dirty="0"/>
          </a:p>
          <a:p>
            <a:r>
              <a:rPr lang="en-US" altLang="en-US" sz="1400" i="1" dirty="0"/>
              <a:t>Possible answers:</a:t>
            </a:r>
          </a:p>
          <a:p>
            <a:r>
              <a:rPr lang="en-US" altLang="en-US" sz="1400" i="1" dirty="0"/>
              <a:t>Simple Random: </a:t>
            </a:r>
            <a:r>
              <a:rPr lang="en-US" altLang="en-US" sz="1400" i="1" dirty="0" err="1"/>
              <a:t>Adv</a:t>
            </a:r>
            <a:r>
              <a:rPr lang="en-US" altLang="en-US" sz="1400" i="1" dirty="0"/>
              <a:t> – intuitively simple ;   Dis – can be very difficult logistically</a:t>
            </a:r>
          </a:p>
          <a:p>
            <a:endParaRPr lang="en-US" altLang="en-US" sz="1400" i="1" dirty="0"/>
          </a:p>
          <a:p>
            <a:r>
              <a:rPr lang="en-US" altLang="en-US" sz="1400" i="1" dirty="0"/>
              <a:t>Stratified Random: </a:t>
            </a:r>
            <a:r>
              <a:rPr lang="en-US" altLang="en-US" sz="1400" i="1" dirty="0" err="1"/>
              <a:t>Adv</a:t>
            </a:r>
            <a:r>
              <a:rPr lang="en-US" altLang="en-US" sz="1400" i="1" dirty="0"/>
              <a:t> –  Can be used to help ensure you have enough people in a sub-population to have sufficient statistical power;  Dis –  may require more complicated analysis (weighting) if you want to generalize findings to the sampling frame</a:t>
            </a:r>
          </a:p>
          <a:p>
            <a:endParaRPr lang="en-US" altLang="en-US" sz="1400" b="1" i="1" dirty="0"/>
          </a:p>
          <a:p>
            <a:r>
              <a:rPr lang="en-US" altLang="en-US" sz="1400" i="1" dirty="0"/>
              <a:t>Cluster sampling: </a:t>
            </a:r>
            <a:r>
              <a:rPr lang="en-US" altLang="en-US" sz="1400" i="1" dirty="0" err="1"/>
              <a:t>Adv</a:t>
            </a:r>
            <a:r>
              <a:rPr lang="en-US" altLang="en-US" sz="1400" i="1" dirty="0"/>
              <a:t> – can be very efficient; Dis – slightly more complicated to carry out</a:t>
            </a:r>
          </a:p>
          <a:p>
            <a:endParaRPr lang="en-US" altLang="en-US" sz="1400" i="1" dirty="0"/>
          </a:p>
          <a:p>
            <a:r>
              <a:rPr lang="en-US" altLang="en-US" sz="1400" i="1" dirty="0"/>
              <a:t>Sometimes it is not possible to select a random sample and therefore researchers have to use alternative ways and select a non random sample.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DE93D48-6D54-4D00-80D9-5F03006B3CE9}" type="slidenum">
              <a:rPr lang="en-US" altLang="en-US"/>
              <a:pPr>
                <a:spcBef>
                  <a:spcPct val="0"/>
                </a:spcBef>
              </a:pPr>
              <a:t>42</a:t>
            </a:fld>
            <a:endParaRPr lang="en-US"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dirty="0"/>
              <a:t>Here are some examples of non-probability sampling that we will discuss:</a:t>
            </a:r>
          </a:p>
          <a:p>
            <a:r>
              <a:rPr lang="en-US" altLang="en-US" dirty="0"/>
              <a:t>Convenience sampling</a:t>
            </a:r>
          </a:p>
          <a:p>
            <a:r>
              <a:rPr lang="en-US" altLang="en-US" dirty="0"/>
              <a:t>Volunteer</a:t>
            </a:r>
          </a:p>
          <a:p>
            <a:r>
              <a:rPr lang="en-US" altLang="en-US" dirty="0"/>
              <a:t>Snowball</a:t>
            </a:r>
          </a:p>
          <a:p>
            <a:r>
              <a:rPr lang="en-US" altLang="en-US" dirty="0"/>
              <a:t>Purposive sampling</a:t>
            </a:r>
          </a:p>
          <a:p>
            <a:r>
              <a:rPr lang="en-US" altLang="en-US" dirty="0"/>
              <a:t>Quota surveys</a:t>
            </a:r>
          </a:p>
          <a:p>
            <a:endParaRPr lang="en-US" altLang="en-US" sz="140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BFC0260-F4F8-476F-B324-32EA146D2EF2}" type="slidenum">
              <a:rPr lang="en-US" altLang="en-US"/>
              <a:pPr>
                <a:spcBef>
                  <a:spcPct val="0"/>
                </a:spcBef>
              </a:pPr>
              <a:t>43</a:t>
            </a:fld>
            <a:endParaRPr lang="en-US" alt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dirty="0"/>
              <a:t>Important concepts to remember in non-probability sampling are the following:</a:t>
            </a:r>
          </a:p>
          <a:p>
            <a:endParaRPr lang="en-US" altLang="en-US" sz="1400" dirty="0"/>
          </a:p>
          <a:p>
            <a:pPr>
              <a:buFontTx/>
              <a:buChar char="•"/>
            </a:pPr>
            <a:r>
              <a:rPr lang="en-US" altLang="en-US" sz="1400" dirty="0"/>
              <a:t>There is no way to assess the probability (chance) of being selected with a non-probability sample.</a:t>
            </a:r>
          </a:p>
          <a:p>
            <a:pPr>
              <a:buFontTx/>
              <a:buChar char="•"/>
            </a:pPr>
            <a:r>
              <a:rPr lang="en-US" altLang="en-US" dirty="0"/>
              <a:t>These samples are NOT randomly drawn.</a:t>
            </a:r>
          </a:p>
          <a:p>
            <a:pPr>
              <a:buFontTx/>
              <a:buChar char="•"/>
            </a:pPr>
            <a:r>
              <a:rPr lang="en-US" altLang="en-US" dirty="0"/>
              <a:t>You cannot generalize results beyond the sample.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635DCF4-59A2-43D8-9C9A-DFCEFB7A9F4E}" type="slidenum">
              <a:rPr lang="en-US" altLang="en-US"/>
              <a:pPr>
                <a:spcBef>
                  <a:spcPct val="0"/>
                </a:spcBef>
              </a:pPr>
              <a:t>44</a:t>
            </a:fld>
            <a:endParaRPr lang="en-US" alt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Convenience sampling is also called non-purposive, haphazard or accidental sampling. </a:t>
            </a:r>
          </a:p>
          <a:p>
            <a:r>
              <a:rPr lang="en-US" altLang="en-US" dirty="0"/>
              <a:t>In conveniences samples, subjects are selected because it is easy to access them. For examples, someone taking a survey might stand in front of a retail store, and interview people entering the store. Or, an interviewer might stop people passing by on a street corner. A common convenience sample for pilot testing questionnaires is a sample of people at your workplace.</a:t>
            </a:r>
          </a:p>
          <a:p>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90D74E0-C31B-42C1-AC9C-0DE4E20A029C}" type="slidenum">
              <a:rPr lang="en-US" altLang="en-US"/>
              <a:pPr>
                <a:spcBef>
                  <a:spcPct val="0"/>
                </a:spcBef>
              </a:pPr>
              <a:t>4</a:t>
            </a:fld>
            <a:endParaRPr lang="en-US"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98450" indent="-298450">
              <a:lnSpc>
                <a:spcPct val="90000"/>
              </a:lnSpc>
            </a:pPr>
            <a:r>
              <a:rPr lang="en-US" altLang="en-US" dirty="0"/>
              <a:t>Welcome to introduction to sampling! Now that you are able to assemble the pieces of your study design and anticipate the need to minimize biases, let’s begin to look at how you will enroll study participants.</a:t>
            </a:r>
          </a:p>
          <a:p>
            <a:pPr marL="298450" indent="-298450">
              <a:lnSpc>
                <a:spcPct val="90000"/>
              </a:lnSpc>
            </a:pPr>
            <a:endParaRPr lang="en-US" altLang="en-US" dirty="0"/>
          </a:p>
          <a:p>
            <a:pPr marL="298450" indent="-298450">
              <a:lnSpc>
                <a:spcPct val="90000"/>
              </a:lnSpc>
            </a:pPr>
            <a:endParaRPr lang="en-US"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20C97C3-2021-4D7B-8724-5DDE0E6E3E43}" type="slidenum">
              <a:rPr lang="en-US" altLang="en-US"/>
              <a:pPr>
                <a:spcBef>
                  <a:spcPct val="0"/>
                </a:spcBef>
              </a:pPr>
              <a:t>45</a:t>
            </a:fld>
            <a:endParaRPr lang="en-US" alt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In purposive sampling, the researcher’s judgment is used to select subjects.  This type of sampling may end up being more representative than random sample but there is no way to assess the reliability of the estimates, which is a significant disadvantage.</a:t>
            </a:r>
          </a:p>
          <a:p>
            <a:endParaRPr lang="en-US" altLang="en-US" dirty="0"/>
          </a:p>
          <a:p>
            <a:r>
              <a:rPr lang="en-US" altLang="en-US" dirty="0"/>
              <a:t>One example of purposive sampling would be when the researcher chooses what she believes to be a “typical day” to interview people in a medical clinic, such as a Tuesday in March, instead of randomly selecting a day, which could end up being the day before or after a weekend or holiday.</a:t>
            </a:r>
          </a:p>
          <a:p>
            <a:endParaRPr lang="en-US"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2AC806B-798C-40E1-AACE-66057FEB76B9}" type="slidenum">
              <a:rPr lang="en-US" altLang="en-US"/>
              <a:pPr>
                <a:spcBef>
                  <a:spcPct val="0"/>
                </a:spcBef>
              </a:pPr>
              <a:t>46</a:t>
            </a:fld>
            <a:endParaRPr lang="en-US" alt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a:p>
            <a:r>
              <a:rPr lang="en-US" altLang="en-US" dirty="0"/>
              <a:t>Volunteer sampling</a:t>
            </a:r>
          </a:p>
          <a:p>
            <a:r>
              <a:rPr lang="en-US" altLang="en-US" dirty="0"/>
              <a:t>Subjects are people who volunteer their services to be in the study (for free or for incentives)</a:t>
            </a:r>
          </a:p>
          <a:p>
            <a:r>
              <a:rPr lang="en-US" altLang="en-US" dirty="0"/>
              <a:t>May be the only choice, if randomization would be unethical (when would this happen?)</a:t>
            </a:r>
          </a:p>
          <a:p>
            <a:r>
              <a:rPr lang="en-US" altLang="en-US" dirty="0"/>
              <a:t>Not usually representative</a:t>
            </a:r>
            <a:br>
              <a:rPr lang="en-US" altLang="en-US" dirty="0"/>
            </a:br>
            <a:endParaRPr lang="en-US" altLang="en-US" dirty="0"/>
          </a:p>
          <a:p>
            <a:r>
              <a:rPr lang="en-US" altLang="en-US" dirty="0"/>
              <a:t>Examples</a:t>
            </a:r>
          </a:p>
          <a:p>
            <a:pPr lvl="1"/>
            <a:r>
              <a:rPr lang="en-US" altLang="en-US" sz="1600" dirty="0"/>
              <a:t>Volunteers for clinical trials</a:t>
            </a:r>
          </a:p>
          <a:p>
            <a:pPr lvl="1"/>
            <a:r>
              <a:rPr lang="en-US" altLang="en-US" sz="1600" dirty="0"/>
              <a:t>People who respond to an ad and participate in study or focus group meeting</a:t>
            </a:r>
          </a:p>
          <a:p>
            <a:endParaRPr lang="en-US" altLang="en-US" sz="1400" dirty="0"/>
          </a:p>
          <a:p>
            <a:endParaRPr lang="en-US"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3B771B9-9B19-4D02-922D-0C361DFF36B1}" type="slidenum">
              <a:rPr lang="en-US" altLang="en-US"/>
              <a:pPr>
                <a:spcBef>
                  <a:spcPct val="0"/>
                </a:spcBef>
              </a:pPr>
              <a:t>47</a:t>
            </a:fld>
            <a:endParaRPr lang="en-US" alt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Snowball Sampling</a:t>
            </a:r>
          </a:p>
          <a:p>
            <a:r>
              <a:rPr lang="en-US" altLang="en-US" dirty="0"/>
              <a:t>Relies on referrals from initial subjects to identify and bring in additional subjects</a:t>
            </a:r>
          </a:p>
          <a:p>
            <a:r>
              <a:rPr lang="en-US" altLang="en-US" dirty="0"/>
              <a:t>Especially useful when desired sample characteristic is rare, population is inaccessible, or hard to find</a:t>
            </a:r>
          </a:p>
          <a:p>
            <a:r>
              <a:rPr lang="en-US" altLang="en-US" dirty="0"/>
              <a:t>Not usually representative unless almost everyone in the desired population is enrolled</a:t>
            </a:r>
          </a:p>
          <a:p>
            <a:r>
              <a:rPr lang="en-US" altLang="en-US" dirty="0"/>
              <a:t>Such as: </a:t>
            </a:r>
          </a:p>
          <a:p>
            <a:r>
              <a:rPr lang="en-US" altLang="en-US" dirty="0"/>
              <a:t>Study of STD among homeless people: </a:t>
            </a:r>
          </a:p>
          <a:p>
            <a:r>
              <a:rPr lang="en-US" altLang="en-US" dirty="0"/>
              <a:t>Study sample is collected by identifying one homeless person with STD and then asking that person for his/her contacts whom are like the first subject are homeless and may have STD and then the contacts are asked to identify others who they know as homeless and may have STD, and so on. The sample increases in size gradually as snowball. </a:t>
            </a:r>
          </a:p>
          <a:p>
            <a:endParaRPr lang="en-US"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D59EDFF-1104-45F8-89CC-63407D90013A}" type="slidenum">
              <a:rPr lang="en-US" altLang="en-US"/>
              <a:pPr>
                <a:spcBef>
                  <a:spcPct val="0"/>
                </a:spcBef>
              </a:pPr>
              <a:t>48</a:t>
            </a:fld>
            <a:endParaRPr lang="en-US" alt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r>
              <a:rPr lang="en-US" altLang="en-US" dirty="0"/>
              <a:t> A third type of non-probability sampling is quota surveying.   This involves choosing a predetermined number of subjects in different groups and continuing to sample until you have reached that number.  </a:t>
            </a:r>
          </a:p>
          <a:p>
            <a:pPr>
              <a:spcBef>
                <a:spcPct val="50000"/>
              </a:spcBef>
            </a:pPr>
            <a:r>
              <a:rPr lang="en-US" altLang="en-US" dirty="0"/>
              <a:t>An example of a quota survey is when staff working on a study go down a street knocking on doors for interviews until 5 female-headed households have been interviewed.</a:t>
            </a:r>
          </a:p>
          <a:p>
            <a:pPr>
              <a:spcBef>
                <a:spcPct val="50000"/>
              </a:spcBef>
            </a:pPr>
            <a:endParaRPr lang="en-US" altLang="en-US" dirty="0"/>
          </a:p>
          <a:p>
            <a:pPr>
              <a:spcBef>
                <a:spcPct val="50000"/>
              </a:spcBef>
            </a:pPr>
            <a:r>
              <a:rPr lang="en-US" altLang="en-US" dirty="0"/>
              <a:t>Instructor: You may decide to explain the 2 types of quota sampling if you think is necessary</a:t>
            </a:r>
          </a:p>
          <a:p>
            <a:pPr>
              <a:spcBef>
                <a:spcPct val="50000"/>
              </a:spcBef>
            </a:pPr>
            <a:r>
              <a:rPr lang="en-US" altLang="en-US" dirty="0"/>
              <a:t>Quota sampling can either be proportional or non-proportional. </a:t>
            </a:r>
          </a:p>
          <a:p>
            <a:pPr>
              <a:spcBef>
                <a:spcPct val="50000"/>
              </a:spcBef>
            </a:pPr>
            <a:r>
              <a:rPr lang="en-US" altLang="en-US" dirty="0"/>
              <a:t>For example, if your study design required a sample of 60% females and 40% males, you could select a proportional sample by knocking on doors until you find 6 females and 4 males.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44ACB8C-AE70-4A91-8DAB-D1C9CBA54724}" type="slidenum">
              <a:rPr lang="en-US" altLang="en-US"/>
              <a:pPr>
                <a:spcBef>
                  <a:spcPct val="0"/>
                </a:spcBef>
              </a:pPr>
              <a:t>49</a:t>
            </a:fld>
            <a:endParaRPr lang="en-US" alt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dirty="0"/>
              <a:t>Think back!</a:t>
            </a:r>
          </a:p>
          <a:p>
            <a:endParaRPr lang="en-US" altLang="en-US" sz="1400" dirty="0"/>
          </a:p>
          <a:p>
            <a:r>
              <a:rPr lang="en-US" altLang="en-US" sz="1400" dirty="0"/>
              <a:t>What are some of the major differences between </a:t>
            </a:r>
            <a:r>
              <a:rPr lang="en-US" altLang="en-US" sz="1400" dirty="0">
                <a:solidFill>
                  <a:schemeClr val="folHlink"/>
                </a:solidFill>
              </a:rPr>
              <a:t>probability</a:t>
            </a:r>
            <a:r>
              <a:rPr lang="en-US" altLang="en-US" sz="1400" dirty="0"/>
              <a:t> sampling and </a:t>
            </a:r>
            <a:r>
              <a:rPr lang="en-US" altLang="en-US" sz="1400" dirty="0">
                <a:solidFill>
                  <a:schemeClr val="folHlink"/>
                </a:solidFill>
              </a:rPr>
              <a:t>non-probability</a:t>
            </a:r>
            <a:r>
              <a:rPr lang="en-US" altLang="en-US" sz="1400" dirty="0"/>
              <a:t> sampling?</a:t>
            </a:r>
          </a:p>
          <a:p>
            <a:endParaRPr lang="en-US" altLang="en-US" sz="1400" dirty="0"/>
          </a:p>
          <a:p>
            <a:r>
              <a:rPr lang="en-US" altLang="en-US" sz="1400" i="1" dirty="0"/>
              <a:t>Note to instructor: the next several slides highlight advantages and disadvantages of probability and non-probability sampling relative to one another; this slide allows the students to start thinking about these but you should not spend too much time here as they will be doing more brainstorming during the following slides.</a:t>
            </a:r>
          </a:p>
          <a:p>
            <a:endParaRPr lang="en-US" altLang="en-US" sz="1400" i="1" dirty="0"/>
          </a:p>
          <a:p>
            <a:endParaRPr lang="en-US" altLang="en-US" sz="1400" i="1"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9C6A24E-FBC9-430A-B3E1-BE0FBC7BC677}" type="slidenum">
              <a:rPr lang="en-US" altLang="en-US"/>
              <a:pPr>
                <a:spcBef>
                  <a:spcPct val="0"/>
                </a:spcBef>
              </a:pPr>
              <a:t>50</a:t>
            </a:fld>
            <a:endParaRPr lang="en-US" alt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One important difference is that probability sampling allows for determining the reliability of the results, i.e generalizability of the results.</a:t>
            </a:r>
          </a:p>
          <a:p>
            <a:endParaRPr lang="en-US" altLang="en-US" sz="9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02EA156-1684-4191-BAAD-54CCC48B1C7C}" type="slidenum">
              <a:rPr lang="en-US" altLang="en-US"/>
              <a:pPr>
                <a:spcBef>
                  <a:spcPct val="0"/>
                </a:spcBef>
              </a:pPr>
              <a:t>51</a:t>
            </a:fld>
            <a:endParaRPr lang="en-US" alt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SzPct val="75000"/>
            </a:pPr>
            <a:r>
              <a:rPr lang="en-US" altLang="en-US" i="1"/>
              <a:t>Note to instructor: Allow students to brainstorm answers to this question before clicking to reveal the bullet points on the slide</a:t>
            </a:r>
          </a:p>
          <a:p>
            <a:pPr>
              <a:buSzPct val="75000"/>
            </a:pPr>
            <a:endParaRPr lang="en-US" altLang="en-US"/>
          </a:p>
          <a:p>
            <a:pPr>
              <a:buSzPct val="75000"/>
            </a:pPr>
            <a:r>
              <a:rPr lang="en-US" altLang="en-US"/>
              <a:t>Advantages of Probability Sampling:</a:t>
            </a:r>
          </a:p>
          <a:p>
            <a:pPr>
              <a:buSzPct val="75000"/>
              <a:buFontTx/>
              <a:buChar char="•"/>
            </a:pPr>
            <a:r>
              <a:rPr lang="en-US" altLang="en-US"/>
              <a:t>Known estimates of probability/ chance to be selected – this is the primary advantage</a:t>
            </a:r>
          </a:p>
          <a:p>
            <a:pPr>
              <a:buSzPct val="75000"/>
              <a:buFontTx/>
              <a:buChar char="•"/>
            </a:pPr>
            <a:r>
              <a:rPr lang="en-US" altLang="en-US"/>
              <a:t>Generalizable results; remember that it is perfectly valid to generalize your results to the sampling frame.</a:t>
            </a:r>
          </a:p>
          <a:p>
            <a:pPr>
              <a:buSzPct val="75000"/>
              <a:buFontTx/>
              <a:buChar char="•"/>
            </a:pPr>
            <a:r>
              <a:rPr lang="en-US" altLang="en-US"/>
              <a:t>Random element helps obtain – though does not guarantee – representativeness.</a:t>
            </a:r>
          </a:p>
          <a:p>
            <a:endParaRPr lang="en-US" altLang="en-US" sz="14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DDAA573-8D82-4CD7-9C3D-2C3C52A073BF}" type="slidenum">
              <a:rPr lang="en-US" altLang="en-US"/>
              <a:pPr>
                <a:spcBef>
                  <a:spcPct val="0"/>
                </a:spcBef>
              </a:pPr>
              <a:t>52</a:t>
            </a:fld>
            <a:endParaRPr lang="en-US" alt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SzPct val="75000"/>
            </a:pPr>
            <a:r>
              <a:rPr lang="en-US" altLang="en-US" i="1" dirty="0"/>
              <a:t>Note to instructor: Allow students to brainstorm answers to this question before clicking to reveal the bullet points on the slide</a:t>
            </a:r>
          </a:p>
          <a:p>
            <a:pPr>
              <a:buSzPct val="75000"/>
            </a:pPr>
            <a:endParaRPr lang="en-US" altLang="en-US" dirty="0"/>
          </a:p>
          <a:p>
            <a:r>
              <a:rPr lang="en-US" altLang="en-US" dirty="0"/>
              <a:t>Disadvantages of Probability Sampling:</a:t>
            </a:r>
          </a:p>
          <a:p>
            <a:pPr>
              <a:buFontTx/>
              <a:buChar char="•"/>
            </a:pPr>
            <a:r>
              <a:rPr lang="en-US" altLang="en-US" dirty="0"/>
              <a:t>Requires more time and possibly greater expense </a:t>
            </a:r>
          </a:p>
          <a:p>
            <a:pPr>
              <a:buFontTx/>
              <a:buChar char="•"/>
            </a:pPr>
            <a:r>
              <a:rPr lang="en-US" altLang="en-US" dirty="0"/>
              <a:t>Can involve complicated sample size calculations (which we’ll talk about during the next presentation)</a:t>
            </a:r>
          </a:p>
          <a:p>
            <a:pPr>
              <a:buFontTx/>
              <a:buChar char="•"/>
            </a:pPr>
            <a:r>
              <a:rPr lang="en-US" altLang="en-US" dirty="0"/>
              <a:t>May require computer use to generate the random numbers</a:t>
            </a:r>
          </a:p>
          <a:p>
            <a:endParaRPr lang="en-US" altLang="en-US" sz="1400"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5FB2E6C-E0B8-4384-A958-04E34720956E}" type="slidenum">
              <a:rPr lang="en-US" altLang="en-US"/>
              <a:pPr>
                <a:spcBef>
                  <a:spcPct val="0"/>
                </a:spcBef>
              </a:pPr>
              <a:t>53</a:t>
            </a:fld>
            <a:endParaRPr lang="en-US" alt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SzPct val="75000"/>
            </a:pPr>
            <a:r>
              <a:rPr lang="en-US" altLang="en-US" i="1" dirty="0"/>
              <a:t>Note to instructor: Allow students to brainstorm answers to this question before clicking to reveal the bullet points on the slide</a:t>
            </a:r>
          </a:p>
          <a:p>
            <a:pPr>
              <a:buSzPct val="75000"/>
            </a:pPr>
            <a:endParaRPr lang="en-US" altLang="en-US" dirty="0"/>
          </a:p>
          <a:p>
            <a:r>
              <a:rPr lang="en-US" altLang="en-US" dirty="0"/>
              <a:t>Advantages of Non-Probability Sampling</a:t>
            </a:r>
          </a:p>
          <a:p>
            <a:pPr>
              <a:buFontTx/>
              <a:buChar char="•"/>
            </a:pPr>
            <a:r>
              <a:rPr lang="en-US" altLang="en-US" dirty="0"/>
              <a:t>Easy, no need to go through the any randomization process.</a:t>
            </a:r>
          </a:p>
          <a:p>
            <a:pPr>
              <a:buFontTx/>
              <a:buChar char="•"/>
            </a:pPr>
            <a:r>
              <a:rPr lang="en-US" altLang="en-US" dirty="0"/>
              <a:t>Potentially good for sampling from certain populations, such as difficult to reach populations like the homeless.  It would be easier to walk down the street and interview all of the homeless people you meet rather than trying to generate a list of individuals who may be highly mobile and difficult to locate.</a:t>
            </a:r>
          </a:p>
          <a:p>
            <a:endParaRPr lang="en-US" altLang="en-US" sz="1400"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F532477-67D9-4785-A7D6-57B119C56E67}" type="slidenum">
              <a:rPr lang="en-US" altLang="en-US"/>
              <a:pPr>
                <a:spcBef>
                  <a:spcPct val="0"/>
                </a:spcBef>
              </a:pPr>
              <a:t>54</a:t>
            </a:fld>
            <a:endParaRPr lang="en-US" alt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SzPct val="75000"/>
            </a:pPr>
            <a:r>
              <a:rPr lang="en-US" altLang="en-US" i="1"/>
              <a:t>Note to instructor: Allow students to brainstorm answers to this question before clicking to reveal the bullet points on the slide</a:t>
            </a:r>
          </a:p>
          <a:p>
            <a:pPr>
              <a:buSzPct val="75000"/>
            </a:pPr>
            <a:endParaRPr lang="en-US" altLang="en-US"/>
          </a:p>
          <a:p>
            <a:r>
              <a:rPr lang="en-US" altLang="en-US"/>
              <a:t>Disadvantages of Non-Probability Sampling</a:t>
            </a:r>
          </a:p>
          <a:p>
            <a:endParaRPr lang="en-US" altLang="en-US"/>
          </a:p>
          <a:p>
            <a:r>
              <a:rPr lang="en-US" altLang="en-US"/>
              <a:t>This is very important!  Again, non-probability sampling does not allow quantitative assessment of chance or probability.</a:t>
            </a:r>
          </a:p>
          <a:p>
            <a:r>
              <a:rPr lang="en-US" altLang="en-US"/>
              <a:t>Not as rigorous as probability sampling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727059E-0045-41EA-BE0C-9E02AA993160}" type="slidenum">
              <a:rPr lang="en-US" altLang="en-US"/>
              <a:pPr>
                <a:spcBef>
                  <a:spcPct val="0"/>
                </a:spcBef>
              </a:pPr>
              <a:t>5</a:t>
            </a:fld>
            <a:endParaRPr lang="en-US" alt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learning objectives for this session are the following:</a:t>
            </a:r>
          </a:p>
          <a:p>
            <a:endParaRPr lang="en-US" altLang="en-US"/>
          </a:p>
          <a:p>
            <a:pPr>
              <a:buFontTx/>
              <a:buChar char="•"/>
            </a:pPr>
            <a:r>
              <a:rPr lang="en-US" altLang="ja-JP"/>
              <a:t>To describe the difference between probability and non-probability sampling</a:t>
            </a:r>
          </a:p>
          <a:p>
            <a:pPr>
              <a:buFontTx/>
              <a:buChar char="•"/>
            </a:pPr>
            <a:r>
              <a:rPr lang="en-US" altLang="ja-JP"/>
              <a:t>To list the advantages &amp; disadvantages of various types of probability and non-probability samples, and </a:t>
            </a:r>
          </a:p>
          <a:p>
            <a:pPr>
              <a:buFontTx/>
              <a:buChar char="•"/>
            </a:pPr>
            <a:r>
              <a:rPr lang="en-US" altLang="ja-JP"/>
              <a:t>To differentiate between sampling error and bias </a:t>
            </a:r>
            <a:endParaRPr lang="en-US" altLang="en-US"/>
          </a:p>
        </p:txBody>
      </p:sp>
    </p:spTree>
    <p:extLst>
      <p:ext uri="{BB962C8B-B14F-4D97-AF65-F5344CB8AC3E}">
        <p14:creationId xmlns:p14="http://schemas.microsoft.com/office/powerpoint/2010/main" val="13450236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E7C4170-0368-45E1-B589-C57799BAEA02}" type="slidenum">
              <a:rPr lang="en-US" altLang="en-US"/>
              <a:pPr>
                <a:spcBef>
                  <a:spcPct val="0"/>
                </a:spcBef>
              </a:pPr>
              <a:t>55</a:t>
            </a:fld>
            <a:endParaRPr lang="en-US" alt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In the next section, we will discuss how to differentiate between sampling error and bias.</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69C8C81-B89B-40D8-AF0A-2F2C142E200D}" type="slidenum">
              <a:rPr lang="en-US" altLang="en-US"/>
              <a:pPr>
                <a:spcBef>
                  <a:spcPct val="0"/>
                </a:spcBef>
              </a:pPr>
              <a:t>56</a:t>
            </a:fld>
            <a:endParaRPr lang="en-US" alt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dirty="0"/>
              <a:t>First, what is sampling error?</a:t>
            </a:r>
          </a:p>
          <a:p>
            <a:endParaRPr lang="en-US" altLang="en-US" sz="1400" dirty="0"/>
          </a:p>
          <a:p>
            <a:pPr>
              <a:spcBef>
                <a:spcPct val="50000"/>
              </a:spcBef>
              <a:buClr>
                <a:schemeClr val="tx2"/>
              </a:buClr>
            </a:pPr>
            <a:r>
              <a:rPr lang="en-US" altLang="en-US" dirty="0"/>
              <a:t>When we talk about sampling error we are talking about a statistical term, not about a mistake. Sampling error describes the difference in a result that you obtain because you took a sample, instead of gathering data from an entire population. Sampling error usually decreases as the sample size increases (but not proportionally).</a:t>
            </a:r>
          </a:p>
          <a:p>
            <a:pPr>
              <a:spcBef>
                <a:spcPct val="50000"/>
              </a:spcBef>
              <a:buClr>
                <a:schemeClr val="tx2"/>
              </a:buClr>
            </a:pPr>
            <a:endParaRPr lang="en-US" altLang="en-US" dirty="0"/>
          </a:p>
          <a:p>
            <a:r>
              <a:rPr lang="en-US" altLang="en-US" dirty="0"/>
              <a:t>Sampling error is dependent on the variability of the characteristic of interest in the population </a:t>
            </a:r>
            <a:r>
              <a:rPr lang="fr-CA" altLang="en-US" dirty="0"/>
              <a:t>and ca</a:t>
            </a:r>
            <a:r>
              <a:rPr lang="en-US" altLang="en-US" dirty="0"/>
              <a:t>n be measured and controlled in probability sample surveys. </a:t>
            </a:r>
            <a:endParaRPr lang="fr-CA" altLang="en-US" dirty="0"/>
          </a:p>
          <a:p>
            <a:endParaRPr lang="en-US" altLang="en-US" dirty="0"/>
          </a:p>
          <a:p>
            <a:r>
              <a:rPr lang="en-US" altLang="en-US" dirty="0"/>
              <a:t>Taken from “Statistics Canada” http://www.statcan.ca/english/edu/power/ch6/sampling/sampling.htm</a:t>
            </a:r>
          </a:p>
          <a:p>
            <a:endParaRPr lang="en-US"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E1EDD92-6A96-48D3-8E8A-6D9EB24B73BB}" type="slidenum">
              <a:rPr lang="en-US" altLang="en-US"/>
              <a:pPr>
                <a:spcBef>
                  <a:spcPct val="0"/>
                </a:spcBef>
              </a:pPr>
              <a:t>57</a:t>
            </a:fld>
            <a:endParaRPr lang="en-US" alt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sz="1400" dirty="0"/>
              <a:t>Sampling bias is not the same as sampling error!  Bias can be intuitively thought of as measurement error; even if the sampling methods used were valid  – you weren’t measuring exactly what you thought you were measuring.</a:t>
            </a:r>
          </a:p>
          <a:p>
            <a:pPr>
              <a:lnSpc>
                <a:spcPct val="90000"/>
              </a:lnSpc>
            </a:pPr>
            <a:endParaRPr lang="en-US" altLang="en-US" sz="1400" dirty="0"/>
          </a:p>
          <a:p>
            <a:pPr>
              <a:lnSpc>
                <a:spcPct val="90000"/>
              </a:lnSpc>
            </a:pPr>
            <a:r>
              <a:rPr lang="en-US" altLang="en-US" sz="1400" dirty="0"/>
              <a:t>This type of error is very difficult to measure. </a:t>
            </a:r>
            <a:r>
              <a:rPr lang="en-US" altLang="en-US" dirty="0"/>
              <a:t>Sample bias may arise from a large variety of sources, including, but not limited to:</a:t>
            </a:r>
          </a:p>
          <a:p>
            <a:pPr>
              <a:lnSpc>
                <a:spcPct val="90000"/>
              </a:lnSpc>
            </a:pPr>
            <a:endParaRPr lang="en-US" altLang="en-US" dirty="0"/>
          </a:p>
          <a:p>
            <a:pPr>
              <a:lnSpc>
                <a:spcPct val="90000"/>
              </a:lnSpc>
              <a:buFontTx/>
              <a:buChar char="•"/>
            </a:pPr>
            <a:r>
              <a:rPr lang="en-US" altLang="en-US" dirty="0"/>
              <a:t>Failure to adhere to the random sampling procedures. </a:t>
            </a:r>
          </a:p>
          <a:p>
            <a:pPr>
              <a:lnSpc>
                <a:spcPct val="90000"/>
              </a:lnSpc>
              <a:buFontTx/>
              <a:buChar char="•"/>
            </a:pPr>
            <a:r>
              <a:rPr lang="en-US" altLang="en-US" dirty="0"/>
              <a:t>Omission of specific subgroups of the population from the sampling frame and therefore from the sample. </a:t>
            </a:r>
          </a:p>
          <a:p>
            <a:pPr>
              <a:lnSpc>
                <a:spcPct val="90000"/>
              </a:lnSpc>
              <a:buFontTx/>
              <a:buChar char="•"/>
            </a:pPr>
            <a:r>
              <a:rPr lang="en-US" altLang="en-US" dirty="0"/>
              <a:t>Faulty measuring devices (this may be in terms of the specific questions used in a questionnaire, and may also arise in a survey that involves taking physical measurements, when the measuring device is incorrect, e.g., using a tape measure that has been stretched, so that all measurements are too small). </a:t>
            </a:r>
          </a:p>
          <a:p>
            <a:pPr>
              <a:lnSpc>
                <a:spcPct val="90000"/>
              </a:lnSpc>
              <a:buFontTx/>
              <a:buChar char="•"/>
            </a:pPr>
            <a:r>
              <a:rPr lang="en-US" altLang="en-US" dirty="0"/>
              <a:t>Violations of equal probability of selection principles because of duplicate listings in the sampling frame, or other causes. </a:t>
            </a:r>
          </a:p>
          <a:p>
            <a:pPr>
              <a:lnSpc>
                <a:spcPct val="90000"/>
              </a:lnSpc>
              <a:buFontTx/>
              <a:buChar char="•"/>
            </a:pPr>
            <a:r>
              <a:rPr lang="en-US" altLang="en-US" dirty="0"/>
              <a:t>Non-response to a survey by specific subgroups of the population that are relevant to the measures of concern in the survey. </a:t>
            </a:r>
          </a:p>
          <a:p>
            <a:pPr>
              <a:lnSpc>
                <a:spcPct val="90000"/>
              </a:lnSpc>
            </a:pPr>
            <a:endParaRPr lang="en-US" altLang="en-US" sz="1400" dirty="0"/>
          </a:p>
          <a:p>
            <a:pPr>
              <a:lnSpc>
                <a:spcPct val="90000"/>
              </a:lnSpc>
            </a:pPr>
            <a:endParaRPr lang="en-US" alt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C458781-A0C1-4178-B0FE-3B8AB670A6FB}" type="slidenum">
              <a:rPr lang="en-US" altLang="en-US"/>
              <a:pPr>
                <a:spcBef>
                  <a:spcPct val="0"/>
                </a:spcBef>
              </a:pPr>
              <a:t>58</a:t>
            </a:fld>
            <a:endParaRPr lang="en-US" alt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Sample bias has the following attributes:</a:t>
            </a:r>
          </a:p>
          <a:p>
            <a:pPr>
              <a:buFontTx/>
              <a:buChar char="•"/>
            </a:pPr>
            <a:r>
              <a:rPr lang="en-US" altLang="en-US" dirty="0"/>
              <a:t>Sample bias does not decrease with sample size and may even increase, depending on the source of the bias. </a:t>
            </a:r>
          </a:p>
          <a:p>
            <a:pPr>
              <a:buFontTx/>
              <a:buChar char="•"/>
            </a:pPr>
            <a:r>
              <a:rPr lang="en-US" altLang="en-US" dirty="0"/>
              <a:t>Sample bias can even be present in a census (a 100 % survey), if it arises from measurement problems and instrument problems. </a:t>
            </a:r>
          </a:p>
          <a:p>
            <a:pPr>
              <a:buFontTx/>
              <a:buChar char="•"/>
            </a:pPr>
            <a:r>
              <a:rPr lang="en-US" altLang="en-US" dirty="0"/>
              <a:t>Sample bias cannot be calculated in most cases and bears no relation to sample size, population size, or variability of the measures being collected. </a:t>
            </a:r>
          </a:p>
          <a:p>
            <a:endParaRPr lang="en-US"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A04E3B9-5B04-4CF9-9111-EF66A105B65A}" type="slidenum">
              <a:rPr lang="en-US" altLang="en-US"/>
              <a:pPr>
                <a:spcBef>
                  <a:spcPct val="0"/>
                </a:spcBef>
              </a:pPr>
              <a:t>59</a:t>
            </a:fld>
            <a:endParaRPr lang="en-US" alt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Sampling bias is non random, i.e. not due to chance</a:t>
            </a:r>
          </a:p>
          <a:p>
            <a:r>
              <a:rPr lang="en-US" altLang="en-US" dirty="0"/>
              <a:t>It occurs when selecting the study sample</a:t>
            </a:r>
          </a:p>
          <a:p>
            <a:r>
              <a:rPr lang="en-US" altLang="en-US" dirty="0"/>
              <a:t>It is under the control of the researcher</a:t>
            </a:r>
          </a:p>
          <a:p>
            <a:r>
              <a:rPr lang="en-US" altLang="en-US" dirty="0"/>
              <a:t>It affects validity of results</a:t>
            </a:r>
          </a:p>
          <a:p>
            <a:endParaRPr lang="en-US" alt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372C6C1-0930-4368-AA9C-A45C62D41408}" type="slidenum">
              <a:rPr lang="en-US" altLang="en-US"/>
              <a:pPr>
                <a:spcBef>
                  <a:spcPct val="0"/>
                </a:spcBef>
              </a:pPr>
              <a:t>60</a:t>
            </a:fld>
            <a:endParaRPr lang="en-US" alt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Sampling Error or Bias?</a:t>
            </a:r>
          </a:p>
          <a:p>
            <a:endParaRPr lang="en-US" altLang="en-US" sz="1400" dirty="0"/>
          </a:p>
          <a:p>
            <a:pPr>
              <a:spcBef>
                <a:spcPct val="50000"/>
              </a:spcBef>
            </a:pPr>
            <a:r>
              <a:rPr lang="en-US" altLang="en-US" dirty="0"/>
              <a:t>One of the questions on your questionnaire is very difficult to interpret and respondents often can’t answer it.  Sampling Error or Bias?</a:t>
            </a:r>
          </a:p>
          <a:p>
            <a:pPr>
              <a:spcBef>
                <a:spcPct val="50000"/>
              </a:spcBef>
            </a:pPr>
            <a:endParaRPr lang="en-US" altLang="en-US" dirty="0"/>
          </a:p>
          <a:p>
            <a:pPr>
              <a:spcBef>
                <a:spcPct val="50000"/>
              </a:spcBef>
            </a:pPr>
            <a:r>
              <a:rPr lang="en-US" altLang="en-US" i="1" dirty="0"/>
              <a:t>Note to instructor: Give students opportunity to suggest answers at this time. The correct answer is BIAS.</a:t>
            </a:r>
          </a:p>
          <a:p>
            <a:pPr>
              <a:spcBef>
                <a:spcPct val="50000"/>
              </a:spcBef>
            </a:pPr>
            <a:endParaRPr lang="en-US" altLang="en-US" i="1" dirty="0"/>
          </a:p>
          <a:p>
            <a:pPr>
              <a:spcBef>
                <a:spcPct val="50000"/>
              </a:spcBef>
            </a:pPr>
            <a:r>
              <a:rPr lang="en-US" altLang="en-US" i="1" dirty="0"/>
              <a:t>As a follow up, ask the students, How would you minimize this type of bias? Careful wording of questions and pilot testing of questionnaires is essential to ensure that questions are perceived by respondents as intended by the researchers.</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7A89402-60E2-4A3A-AD95-95AF552C157A}" type="slidenum">
              <a:rPr lang="en-US" altLang="en-US"/>
              <a:pPr>
                <a:spcBef>
                  <a:spcPct val="0"/>
                </a:spcBef>
              </a:pPr>
              <a:t>61</a:t>
            </a:fld>
            <a:endParaRPr lang="en-US" alt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Here is another situation for you to consider: In a city-wide survey of randomly selected households with children under the age of 5 years, many residents in one neighborhood refuse to participate.</a:t>
            </a:r>
          </a:p>
          <a:p>
            <a:endParaRPr lang="en-US" altLang="en-US" dirty="0"/>
          </a:p>
          <a:p>
            <a:r>
              <a:rPr lang="en-US" altLang="en-US" dirty="0"/>
              <a:t>Is this Sampling Error or Bias?</a:t>
            </a:r>
          </a:p>
          <a:p>
            <a:endParaRPr lang="en-US" altLang="en-US" dirty="0"/>
          </a:p>
          <a:p>
            <a:r>
              <a:rPr lang="en-US" altLang="en-US" i="1" dirty="0"/>
              <a:t>Instructor answer: This is BIAS. If sampled households that refuse to participate are different in important ways than households that do participate, the resulting data will be biased. </a:t>
            </a:r>
          </a:p>
          <a:p>
            <a:endParaRPr lang="en-US" altLang="en-US" i="1" dirty="0"/>
          </a:p>
          <a:p>
            <a:endParaRPr lang="en-US" altLang="en-US" i="1" dirty="0"/>
          </a:p>
          <a:p>
            <a:endParaRPr lang="en-US" alt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7A89402-60E2-4A3A-AD95-95AF552C157A}" type="slidenum">
              <a:rPr lang="en-US" altLang="en-US"/>
              <a:pPr>
                <a:spcBef>
                  <a:spcPct val="0"/>
                </a:spcBef>
              </a:pPr>
              <a:t>62</a:t>
            </a:fld>
            <a:endParaRPr lang="en-US" alt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Here is another situation for you to consider: In a city-wide survey of randomly selected households with children under the age of 5 years, many residents in one neighborhood refuse to participate.</a:t>
            </a:r>
          </a:p>
          <a:p>
            <a:endParaRPr lang="en-US" altLang="en-US" dirty="0"/>
          </a:p>
          <a:p>
            <a:r>
              <a:rPr lang="en-US" altLang="en-US" dirty="0"/>
              <a:t>Is this Sampling Error or Bias?</a:t>
            </a:r>
          </a:p>
          <a:p>
            <a:endParaRPr lang="en-US" altLang="en-US" dirty="0"/>
          </a:p>
          <a:p>
            <a:r>
              <a:rPr lang="en-US" altLang="en-US" i="1" dirty="0"/>
              <a:t>Instructor answer: This is TYPE</a:t>
            </a:r>
            <a:r>
              <a:rPr lang="en-US" altLang="en-US" i="1" baseline="0" dirty="0"/>
              <a:t>-I</a:t>
            </a:r>
            <a:r>
              <a:rPr lang="en-US" altLang="en-US" i="1" dirty="0"/>
              <a:t> ERROR. It</a:t>
            </a:r>
            <a:r>
              <a:rPr lang="en-US" altLang="en-US" i="1" baseline="0" dirty="0"/>
              <a:t> happened due to chance&gt;&gt;Random Error. </a:t>
            </a:r>
            <a:endParaRPr lang="en-US" altLang="en-US" i="1" dirty="0"/>
          </a:p>
          <a:p>
            <a:endParaRPr lang="en-US" altLang="en-US" i="1" dirty="0"/>
          </a:p>
          <a:p>
            <a:endParaRPr lang="en-US" altLang="en-US" i="1" dirty="0"/>
          </a:p>
          <a:p>
            <a:endParaRPr lang="en-US" altLang="en-US" dirty="0"/>
          </a:p>
        </p:txBody>
      </p:sp>
    </p:spTree>
    <p:extLst>
      <p:ext uri="{BB962C8B-B14F-4D97-AF65-F5344CB8AC3E}">
        <p14:creationId xmlns:p14="http://schemas.microsoft.com/office/powerpoint/2010/main" val="24740255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50DEABC-4EF8-4E8B-B31D-16BF0F6111FA}" type="slidenum">
              <a:rPr lang="en-US" altLang="en-US"/>
              <a:pPr>
                <a:spcBef>
                  <a:spcPct val="0"/>
                </a:spcBef>
              </a:pPr>
              <a:t>63</a:t>
            </a:fld>
            <a:endParaRPr lang="en-US" alt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Here is another situation for you to consider: In a city-wide survey of randomly selected households with children under the age of 5 years, by chance no residents in one neighborhood were asked to participate.</a:t>
            </a:r>
          </a:p>
          <a:p>
            <a:endParaRPr lang="en-US" altLang="en-US" dirty="0"/>
          </a:p>
          <a:p>
            <a:r>
              <a:rPr lang="en-US" altLang="en-US" dirty="0"/>
              <a:t>Is this Sampling Error or Bias?</a:t>
            </a:r>
          </a:p>
          <a:p>
            <a:endParaRPr lang="en-US" altLang="en-US" dirty="0"/>
          </a:p>
          <a:p>
            <a:r>
              <a:rPr lang="en-US" altLang="en-US" i="1" dirty="0"/>
              <a:t>Instructor answer: This is SAMPLING ERROR. Unlike the previous slides, the households in the neighborhood were not even included in the sample. If ALL houses in the city were surveyed, the residents of this neighborhood would have had the opportunity to participate.  </a:t>
            </a:r>
          </a:p>
          <a:p>
            <a:endParaRPr lang="en-US" altLang="en-US" i="1" dirty="0"/>
          </a:p>
          <a:p>
            <a:endParaRPr lang="en-US" altLang="en-US" i="1" dirty="0"/>
          </a:p>
          <a:p>
            <a:endParaRPr lang="en-US" alt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486DECE-1B9B-49DC-887A-784E5B4BAFC4}" type="slidenum">
              <a:rPr lang="en-US" altLang="en-US"/>
              <a:pPr>
                <a:spcBef>
                  <a:spcPct val="0"/>
                </a:spcBef>
              </a:pPr>
              <a:t>64</a:t>
            </a:fld>
            <a:endParaRPr lang="en-US" alt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3838" indent="-223838"/>
            <a:r>
              <a:rPr lang="en-US" altLang="en-US"/>
              <a:t>To summarize what we covered in this session: </a:t>
            </a:r>
          </a:p>
          <a:p>
            <a:pPr marL="223838" indent="-223838"/>
            <a:endParaRPr lang="en-US" altLang="en-US"/>
          </a:p>
          <a:p>
            <a:pPr marL="223838" indent="-223838">
              <a:buFontTx/>
              <a:buAutoNum type="arabicPeriod"/>
            </a:pPr>
            <a:r>
              <a:rPr lang="en-US" altLang="en-US"/>
              <a:t>Probability sampling is a method of efficiently selecting study participants such that the results of the study will be generalizable to the source population</a:t>
            </a:r>
          </a:p>
          <a:p>
            <a:pPr marL="223838" indent="-223838">
              <a:buFontTx/>
              <a:buAutoNum type="arabicPeriod"/>
            </a:pPr>
            <a:r>
              <a:rPr lang="en-US" altLang="en-US"/>
              <a:t>Random chance plays a role in probability sampling, and can result in a sample that is not representative of the source population (sampling error)</a:t>
            </a:r>
          </a:p>
          <a:p>
            <a:pPr marL="223838" indent="-223838">
              <a:buFontTx/>
              <a:buAutoNum type="arabicPeriod"/>
            </a:pPr>
            <a:r>
              <a:rPr lang="en-US" altLang="en-US"/>
              <a:t>Non-probability sampling is a relatively easy sampling method that can be ideally used when the sampled subjects are likely to be representative of the source population</a:t>
            </a:r>
          </a:p>
          <a:p>
            <a:pPr marL="223838" indent="-223838">
              <a:buFontTx/>
              <a:buAutoNum type="arabicPeriod"/>
            </a:pPr>
            <a:r>
              <a:rPr lang="en-US" altLang="en-US"/>
              <a:t>Sampling bias is under the researcher’s control and it can affect validity of the results while sampling error is not. Also, sampling error can be minimized by increasing the sample size.</a:t>
            </a:r>
          </a:p>
          <a:p>
            <a:pPr marL="223838" indent="-223838">
              <a:buFontTx/>
              <a:buAutoNum type="arabicPeriod"/>
            </a:pPr>
            <a:endParaRPr lang="en-US" altLang="en-US"/>
          </a:p>
          <a:p>
            <a:pPr marL="223838" indent="-223838"/>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5318156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486DECE-1B9B-49DC-887A-784E5B4BAFC4}" type="slidenum">
              <a:rPr lang="en-US" altLang="en-US"/>
              <a:pPr>
                <a:spcBef>
                  <a:spcPct val="0"/>
                </a:spcBef>
              </a:pPr>
              <a:t>65</a:t>
            </a:fld>
            <a:endParaRPr lang="en-US" alt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3838" indent="-223838"/>
            <a:r>
              <a:rPr lang="en-US" altLang="en-US"/>
              <a:t>To summarize what we covered in this session: </a:t>
            </a:r>
          </a:p>
          <a:p>
            <a:pPr marL="223838" indent="-223838"/>
            <a:endParaRPr lang="en-US" altLang="en-US"/>
          </a:p>
          <a:p>
            <a:pPr marL="223838" indent="-223838">
              <a:buFontTx/>
              <a:buAutoNum type="arabicPeriod"/>
            </a:pPr>
            <a:r>
              <a:rPr lang="en-US" altLang="en-US"/>
              <a:t>Probability sampling is a method of efficiently selecting study participants such that the results of the study will be generalizable to the source population</a:t>
            </a:r>
          </a:p>
          <a:p>
            <a:pPr marL="223838" indent="-223838">
              <a:buFontTx/>
              <a:buAutoNum type="arabicPeriod"/>
            </a:pPr>
            <a:r>
              <a:rPr lang="en-US" altLang="en-US"/>
              <a:t>Random chance plays a role in probability sampling, and can result in a sample that is not representative of the source population (sampling error)</a:t>
            </a:r>
          </a:p>
          <a:p>
            <a:pPr marL="223838" indent="-223838">
              <a:buFontTx/>
              <a:buAutoNum type="arabicPeriod"/>
            </a:pPr>
            <a:r>
              <a:rPr lang="en-US" altLang="en-US"/>
              <a:t>Non-probability sampling is a relatively easy sampling method that can be ideally used when the sampled subjects are likely to be representative of the source population</a:t>
            </a:r>
          </a:p>
          <a:p>
            <a:pPr marL="223838" indent="-223838">
              <a:buFontTx/>
              <a:buAutoNum type="arabicPeriod"/>
            </a:pPr>
            <a:r>
              <a:rPr lang="en-US" altLang="en-US"/>
              <a:t>Sampling bias is under the researcher’s control and it can affect validity of the results while sampling error is not. Also, sampling error can be minimized by increasing the sample size.</a:t>
            </a:r>
          </a:p>
          <a:p>
            <a:pPr marL="223838" indent="-223838">
              <a:buFontTx/>
              <a:buAutoNum type="arabicPeriod"/>
            </a:pPr>
            <a:endParaRPr lang="en-US" altLang="en-US"/>
          </a:p>
          <a:p>
            <a:pPr marL="223838" indent="-223838"/>
            <a:endParaRPr lang="en-US" altLang="en-US"/>
          </a:p>
        </p:txBody>
      </p:sp>
    </p:spTree>
    <p:extLst>
      <p:ext uri="{BB962C8B-B14F-4D97-AF65-F5344CB8AC3E}">
        <p14:creationId xmlns:p14="http://schemas.microsoft.com/office/powerpoint/2010/main" val="369843666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89EE9F8-A8BF-4C69-91CD-BA02AE4A4EB2}" type="slidenum">
              <a:rPr lang="en-US" altLang="en-US"/>
              <a:pPr>
                <a:spcBef>
                  <a:spcPct val="0"/>
                </a:spcBef>
              </a:pPr>
              <a:t>66</a:t>
            </a:fld>
            <a:endParaRPr lang="en-US" alt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a:t>References</a:t>
            </a:r>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B418010-A1E6-4A43-BA44-12ABA70FF1B1}" type="slidenum">
              <a:rPr lang="en-US" altLang="en-US"/>
              <a:pPr>
                <a:spcBef>
                  <a:spcPct val="0"/>
                </a:spcBef>
              </a:pPr>
              <a:t>67</a:t>
            </a:fld>
            <a:endParaRPr lang="en-US" alt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xfrm>
            <a:off x="906357" y="4715283"/>
            <a:ext cx="4984962" cy="446638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Determining the appropriate sample size (n) is important because it affects the statistical results. </a:t>
            </a:r>
          </a:p>
          <a:p>
            <a:r>
              <a:rPr lang="en-US" altLang="en-US" dirty="0"/>
              <a:t>Sample size should be large enough to represent the population. If the sample size is too small the results can not be generalized to the entire population.  </a:t>
            </a:r>
          </a:p>
          <a:p>
            <a:r>
              <a:rPr lang="en-US" altLang="en-US" dirty="0"/>
              <a:t>To determine the right sample size, a specific formula is used. This is further explained in “sample size” when studying biostatistics. </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E7C4170-0368-45E1-B589-C57799BAEA02}" type="slidenum">
              <a:rPr lang="en-US" altLang="en-US"/>
              <a:pPr>
                <a:spcBef>
                  <a:spcPct val="0"/>
                </a:spcBef>
              </a:pPr>
              <a:t>68</a:t>
            </a:fld>
            <a:endParaRPr lang="en-US" alt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In the next section, we will discuss….</a:t>
            </a:r>
          </a:p>
        </p:txBody>
      </p:sp>
    </p:spTree>
    <p:extLst>
      <p:ext uri="{BB962C8B-B14F-4D97-AF65-F5344CB8AC3E}">
        <p14:creationId xmlns:p14="http://schemas.microsoft.com/office/powerpoint/2010/main" val="9989717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BADDA79-CD21-44BF-BBEE-E1D585FACD24}" type="slidenum">
              <a:rPr lang="en-US" altLang="en-US"/>
              <a:pPr/>
              <a:t>70</a:t>
            </a:fld>
            <a:endParaRPr lang="en-US" altLang="en-US"/>
          </a:p>
        </p:txBody>
      </p:sp>
    </p:spTree>
    <p:extLst>
      <p:ext uri="{BB962C8B-B14F-4D97-AF65-F5344CB8AC3E}">
        <p14:creationId xmlns:p14="http://schemas.microsoft.com/office/powerpoint/2010/main" val="7616521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A638060-7E54-4BD5-8401-E3017AE2DBB8}" type="slidenum">
              <a:rPr lang="en-US" altLang="en-US"/>
              <a:pPr/>
              <a:t>71</a:t>
            </a:fld>
            <a:endParaRPr lang="en-US" altLang="en-US"/>
          </a:p>
        </p:txBody>
      </p:sp>
    </p:spTree>
    <p:extLst>
      <p:ext uri="{BB962C8B-B14F-4D97-AF65-F5344CB8AC3E}">
        <p14:creationId xmlns:p14="http://schemas.microsoft.com/office/powerpoint/2010/main" val="238292356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331071C-010F-4D99-8381-B69BC982F1B6}" type="slidenum">
              <a:rPr lang="en-US" altLang="en-US"/>
              <a:pPr/>
              <a:t>72</a:t>
            </a:fld>
            <a:endParaRPr lang="en-US" altLang="en-US"/>
          </a:p>
        </p:txBody>
      </p:sp>
    </p:spTree>
    <p:extLst>
      <p:ext uri="{BB962C8B-B14F-4D97-AF65-F5344CB8AC3E}">
        <p14:creationId xmlns:p14="http://schemas.microsoft.com/office/powerpoint/2010/main" val="414830078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A638060-7E54-4BD5-8401-E3017AE2DBB8}" type="slidenum">
              <a:rPr lang="en-US" altLang="en-US"/>
              <a:pPr/>
              <a:t>74</a:t>
            </a:fld>
            <a:endParaRPr lang="en-US" altLang="en-US"/>
          </a:p>
        </p:txBody>
      </p:sp>
    </p:spTree>
    <p:extLst>
      <p:ext uri="{BB962C8B-B14F-4D97-AF65-F5344CB8AC3E}">
        <p14:creationId xmlns:p14="http://schemas.microsoft.com/office/powerpoint/2010/main" val="205788054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2FE4E37-2CC3-4BD2-B5E6-A530D5C49090}" type="slidenum">
              <a:rPr lang="en-US" altLang="en-US"/>
              <a:pPr/>
              <a:t>75</a:t>
            </a:fld>
            <a:endParaRPr lang="en-US" altLang="en-US"/>
          </a:p>
        </p:txBody>
      </p:sp>
    </p:spTree>
    <p:extLst>
      <p:ext uri="{BB962C8B-B14F-4D97-AF65-F5344CB8AC3E}">
        <p14:creationId xmlns:p14="http://schemas.microsoft.com/office/powerpoint/2010/main" val="197983402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39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13FC257-D2E2-4034-87E2-F093846B15BA}" type="slidenum">
              <a:rPr lang="en-US" altLang="en-US"/>
              <a:pPr/>
              <a:t>76</a:t>
            </a:fld>
            <a:endParaRPr lang="en-US" altLang="en-US"/>
          </a:p>
        </p:txBody>
      </p:sp>
    </p:spTree>
    <p:extLst>
      <p:ext uri="{BB962C8B-B14F-4D97-AF65-F5344CB8AC3E}">
        <p14:creationId xmlns:p14="http://schemas.microsoft.com/office/powerpoint/2010/main" val="3564321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rtl="0">
              <a:defRPr>
                <a:solidFill>
                  <a:schemeClr val="tx1"/>
                </a:solidFill>
                <a:latin typeface="Gill Sans MT" pitchFamily="34" charset="0"/>
                <a:cs typeface="Arial" charset="0"/>
              </a:defRPr>
            </a:lvl1pPr>
            <a:lvl2pPr marL="742950" indent="-285750" algn="l" rtl="0">
              <a:defRPr>
                <a:solidFill>
                  <a:schemeClr val="tx1"/>
                </a:solidFill>
                <a:latin typeface="Gill Sans MT" pitchFamily="34" charset="0"/>
                <a:cs typeface="Arial" charset="0"/>
              </a:defRPr>
            </a:lvl2pPr>
            <a:lvl3pPr marL="1143000" indent="-228600" algn="l" rtl="0">
              <a:defRPr>
                <a:solidFill>
                  <a:schemeClr val="tx1"/>
                </a:solidFill>
                <a:latin typeface="Gill Sans MT" pitchFamily="34" charset="0"/>
                <a:cs typeface="Arial" charset="0"/>
              </a:defRPr>
            </a:lvl3pPr>
            <a:lvl4pPr marL="1600200" indent="-228600" algn="l" rtl="0">
              <a:defRPr>
                <a:solidFill>
                  <a:schemeClr val="tx1"/>
                </a:solidFill>
                <a:latin typeface="Gill Sans MT" pitchFamily="34" charset="0"/>
                <a:cs typeface="Arial" charset="0"/>
              </a:defRPr>
            </a:lvl4pPr>
            <a:lvl5pPr marL="2057400" indent="-228600" algn="l" rtl="0">
              <a:defRPr>
                <a:solidFill>
                  <a:schemeClr val="tx1"/>
                </a:solidFill>
                <a:latin typeface="Gill Sans MT" pitchFamily="34" charset="0"/>
                <a:cs typeface="Arial" charset="0"/>
              </a:defRPr>
            </a:lvl5pPr>
            <a:lvl6pPr marL="2514600" indent="-228600" fontAlgn="base">
              <a:spcBef>
                <a:spcPct val="0"/>
              </a:spcBef>
              <a:spcAft>
                <a:spcPct val="0"/>
              </a:spcAft>
              <a:defRPr>
                <a:solidFill>
                  <a:schemeClr val="tx1"/>
                </a:solidFill>
                <a:latin typeface="Gill Sans MT" pitchFamily="34" charset="0"/>
                <a:cs typeface="Arial" charset="0"/>
              </a:defRPr>
            </a:lvl6pPr>
            <a:lvl7pPr marL="2971800" indent="-228600" fontAlgn="base">
              <a:spcBef>
                <a:spcPct val="0"/>
              </a:spcBef>
              <a:spcAft>
                <a:spcPct val="0"/>
              </a:spcAft>
              <a:defRPr>
                <a:solidFill>
                  <a:schemeClr val="tx1"/>
                </a:solidFill>
                <a:latin typeface="Gill Sans MT" pitchFamily="34" charset="0"/>
                <a:cs typeface="Arial" charset="0"/>
              </a:defRPr>
            </a:lvl7pPr>
            <a:lvl8pPr marL="3429000" indent="-228600" fontAlgn="base">
              <a:spcBef>
                <a:spcPct val="0"/>
              </a:spcBef>
              <a:spcAft>
                <a:spcPct val="0"/>
              </a:spcAft>
              <a:defRPr>
                <a:solidFill>
                  <a:schemeClr val="tx1"/>
                </a:solidFill>
                <a:latin typeface="Gill Sans MT" pitchFamily="34" charset="0"/>
                <a:cs typeface="Arial" charset="0"/>
              </a:defRPr>
            </a:lvl8pPr>
            <a:lvl9pPr marL="3886200" indent="-228600" fontAlgn="base">
              <a:spcBef>
                <a:spcPct val="0"/>
              </a:spcBef>
              <a:spcAft>
                <a:spcPct val="0"/>
              </a:spcAft>
              <a:defRPr>
                <a:solidFill>
                  <a:schemeClr val="tx1"/>
                </a:solidFill>
                <a:latin typeface="Gill Sans MT" pitchFamily="34" charset="0"/>
                <a:cs typeface="Arial" charset="0"/>
              </a:defRPr>
            </a:lvl9pPr>
          </a:lstStyle>
          <a:p>
            <a:pPr algn="r" fontAlgn="base">
              <a:spcBef>
                <a:spcPct val="0"/>
              </a:spcBef>
              <a:spcAft>
                <a:spcPct val="0"/>
              </a:spcAft>
            </a:pPr>
            <a:fld id="{7CD00ACD-9A35-47A2-858F-21CBB8F5A8FF}" type="slidenum">
              <a:rPr lang="en-US">
                <a:latin typeface="Calibri" pitchFamily="34" charset="0"/>
              </a:rPr>
              <a:pPr algn="r" fontAlgn="base">
                <a:spcBef>
                  <a:spcPct val="0"/>
                </a:spcBef>
                <a:spcAft>
                  <a:spcPct val="0"/>
                </a:spcAft>
              </a:pPr>
              <a:t>7</a:t>
            </a:fld>
            <a:endParaRPr lang="en-US">
              <a:latin typeface="Calibri" pitchFamily="34" charset="0"/>
            </a:endParaRPr>
          </a:p>
        </p:txBody>
      </p:sp>
    </p:spTree>
    <p:extLst>
      <p:ext uri="{BB962C8B-B14F-4D97-AF65-F5344CB8AC3E}">
        <p14:creationId xmlns:p14="http://schemas.microsoft.com/office/powerpoint/2010/main" val="236458446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BADDA79-CD21-44BF-BBEE-E1D585FACD24}" type="slidenum">
              <a:rPr lang="en-US" altLang="en-US"/>
              <a:pPr/>
              <a:t>77</a:t>
            </a:fld>
            <a:endParaRPr lang="en-US" altLang="en-US"/>
          </a:p>
        </p:txBody>
      </p:sp>
    </p:spTree>
    <p:extLst>
      <p:ext uri="{BB962C8B-B14F-4D97-AF65-F5344CB8AC3E}">
        <p14:creationId xmlns:p14="http://schemas.microsoft.com/office/powerpoint/2010/main" val="254113880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3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7DD9D81-E363-4881-B2D0-4511448078BA}" type="slidenum">
              <a:rPr lang="en-US" altLang="en-US"/>
              <a:pPr/>
              <a:t>78</a:t>
            </a:fld>
            <a:endParaRPr lang="en-US" altLang="en-US"/>
          </a:p>
        </p:txBody>
      </p:sp>
    </p:spTree>
    <p:extLst>
      <p:ext uri="{BB962C8B-B14F-4D97-AF65-F5344CB8AC3E}">
        <p14:creationId xmlns:p14="http://schemas.microsoft.com/office/powerpoint/2010/main" val="385315526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6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592FC96-E048-4B7B-B16C-E7345EE8AD3C}" type="slidenum">
              <a:rPr lang="en-US" altLang="en-US"/>
              <a:pPr/>
              <a:t>80</a:t>
            </a:fld>
            <a:endParaRPr lang="en-US" altLang="en-US"/>
          </a:p>
        </p:txBody>
      </p:sp>
    </p:spTree>
    <p:extLst>
      <p:ext uri="{BB962C8B-B14F-4D97-AF65-F5344CB8AC3E}">
        <p14:creationId xmlns:p14="http://schemas.microsoft.com/office/powerpoint/2010/main" val="1655635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635954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1C8192C-BA75-4F64-B38B-327C0A71DBF3}" type="slidenum">
              <a:rPr lang="en-US" altLang="en-US"/>
              <a:pPr>
                <a:spcBef>
                  <a:spcPct val="0"/>
                </a:spcBef>
              </a:pPr>
              <a:t>9</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First we need to know what is sampling? </a:t>
            </a:r>
          </a:p>
          <a:p>
            <a:r>
              <a:rPr lang="en-US" altLang="en-US"/>
              <a:t>Note: the instructor might decide to ask the participants this question and allow them to answer it before reading the definition. </a:t>
            </a:r>
          </a:p>
          <a:p>
            <a:endParaRPr lang="en-US" altLang="en-US"/>
          </a:p>
          <a:p>
            <a:r>
              <a:rPr lang="en-US" altLang="en-US" b="1"/>
              <a:t>Sampling</a:t>
            </a:r>
            <a:r>
              <a:rPr lang="en-US" altLang="en-US"/>
              <a:t> is a </a:t>
            </a:r>
            <a:r>
              <a:rPr lang="en-GB" altLang="en-US"/>
              <a:t>procedure by which </a:t>
            </a:r>
            <a:r>
              <a:rPr lang="en-GB" altLang="en-US" b="1" u="sng"/>
              <a:t>some members</a:t>
            </a:r>
            <a:r>
              <a:rPr lang="en-GB" altLang="en-US"/>
              <a:t> of the population are selected as </a:t>
            </a:r>
            <a:r>
              <a:rPr lang="en-GB" altLang="en-US" b="1" u="sng"/>
              <a:t>representatives</a:t>
            </a:r>
            <a:r>
              <a:rPr lang="en-GB" altLang="en-US"/>
              <a:t> of the entire population. </a:t>
            </a:r>
          </a:p>
          <a:p>
            <a:r>
              <a:rPr lang="en-US" altLang="en-US"/>
              <a:t>The key words here are: </a:t>
            </a:r>
            <a:r>
              <a:rPr lang="en-US" altLang="en-US" b="1"/>
              <a:t>some members</a:t>
            </a:r>
            <a:r>
              <a:rPr lang="en-US" altLang="en-US"/>
              <a:t>, they could be events, items, or individuals, and </a:t>
            </a:r>
            <a:r>
              <a:rPr lang="en-US" altLang="en-US" b="1"/>
              <a:t>representative. </a:t>
            </a:r>
            <a:r>
              <a:rPr lang="en-US" altLang="en-US"/>
              <a:t>In order to be able to generalize the study results on the population, the sample drawn from that population should be representative. Whenever a sample is drawn from a population the researcher should assess how representative the data collected from the sample is to that of the entire population. </a:t>
            </a:r>
          </a:p>
          <a:p>
            <a:endParaRPr lang="en-US" altLang="en-US"/>
          </a:p>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A5406A8-85FF-4B4D-B9CC-846042F69DAD}" type="slidenum">
              <a:rPr lang="en-US" altLang="en-US"/>
              <a:pPr>
                <a:spcBef>
                  <a:spcPct val="0"/>
                </a:spcBef>
              </a:pPr>
              <a:t>10</a:t>
            </a:fld>
            <a:endParaRPr lang="en-US"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Why do we need a sample? </a:t>
            </a:r>
          </a:p>
          <a:p>
            <a:r>
              <a:rPr lang="en-US" altLang="en-US"/>
              <a:t>Note: the instructor can ask this question and encourage participants, students to answer it for few minutes, before showing them the correct answers. </a:t>
            </a:r>
          </a:p>
          <a:p>
            <a:endParaRPr lang="en-US" altLang="en-US"/>
          </a:p>
          <a:p>
            <a:pPr>
              <a:buFontTx/>
              <a:buChar char="•"/>
            </a:pPr>
            <a:r>
              <a:rPr lang="en-US" altLang="en-US"/>
              <a:t>Sampling enables us to gather information on a large population without the need to survey or include every member of that population. </a:t>
            </a:r>
          </a:p>
          <a:p>
            <a:pPr>
              <a:buFontTx/>
              <a:buChar char="•"/>
            </a:pPr>
            <a:r>
              <a:rPr lang="en-US" altLang="en-US"/>
              <a:t>Sampling helps in reducing the cost and time of the study because it selects a specific number of the population to be studied rather than studying the entire population. </a:t>
            </a:r>
          </a:p>
          <a:p>
            <a:pPr>
              <a:buFontTx/>
              <a:buChar char="•"/>
            </a:pPr>
            <a:r>
              <a:rPr lang="en-US" altLang="en-US"/>
              <a:t>Sampling enables us to obtain accurate representation of the population. </a:t>
            </a:r>
          </a:p>
          <a:p>
            <a:pPr>
              <a:buFontTx/>
              <a:buChar char="•"/>
            </a:pPr>
            <a:endParaRPr lang="en-US" altLang="en-US"/>
          </a:p>
          <a:p>
            <a:pPr>
              <a:buFontTx/>
              <a:buChar char="•"/>
            </a:pPr>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Text Box 13"/>
          <p:cNvSpPr txBox="1">
            <a:spLocks noChangeArrowheads="1"/>
          </p:cNvSpPr>
          <p:nvPr userDrawn="1"/>
        </p:nvSpPr>
        <p:spPr bwMode="auto">
          <a:xfrm>
            <a:off x="228600" y="152400"/>
            <a:ext cx="8610600" cy="954088"/>
          </a:xfrm>
          <a:prstGeom prst="rect">
            <a:avLst/>
          </a:prstGeom>
          <a:noFill/>
          <a:ln>
            <a:noFill/>
          </a:ln>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defRPr/>
            </a:pPr>
            <a:r>
              <a:rPr lang="en-US" sz="2800" i="1" dirty="0">
                <a:solidFill>
                  <a:schemeClr val="bg1"/>
                </a:solidFill>
                <a:latin typeface="Franklin Gothic Medium" pitchFamily="34" charset="0"/>
              </a:rPr>
              <a:t>India EIS Inception Course</a:t>
            </a:r>
          </a:p>
          <a:p>
            <a:pPr>
              <a:defRPr/>
            </a:pPr>
            <a:r>
              <a:rPr lang="en-US" sz="2800" dirty="0">
                <a:solidFill>
                  <a:schemeClr val="bg1"/>
                </a:solidFill>
                <a:latin typeface="Franklin Gothic Medium" pitchFamily="34" charset="0"/>
              </a:rPr>
              <a:t>NCDC, October 2012</a:t>
            </a:r>
            <a:r>
              <a:rPr lang="en-US" sz="2800" i="1" dirty="0">
                <a:solidFill>
                  <a:schemeClr val="bg1"/>
                </a:solidFill>
                <a:latin typeface="Franklin Gothic Medium" pitchFamily="34" charset="0"/>
              </a:rPr>
              <a:t> </a:t>
            </a:r>
            <a:endParaRPr lang="en-US" sz="2800" dirty="0">
              <a:solidFill>
                <a:schemeClr val="bg1"/>
              </a:solidFill>
              <a:latin typeface="Franklin Gothic Medium" pitchFamily="34" charset="0"/>
            </a:endParaRPr>
          </a:p>
        </p:txBody>
      </p:sp>
      <p:sp>
        <p:nvSpPr>
          <p:cNvPr id="5" name="Rectangle 6"/>
          <p:cNvSpPr>
            <a:spLocks noChangeArrowheads="1"/>
          </p:cNvSpPr>
          <p:nvPr userDrawn="1"/>
        </p:nvSpPr>
        <p:spPr bwMode="auto">
          <a:xfrm>
            <a:off x="0" y="1262063"/>
            <a:ext cx="9144000" cy="469900"/>
          </a:xfrm>
          <a:prstGeom prst="rect">
            <a:avLst/>
          </a:prstGeom>
          <a:solidFill>
            <a:srgbClr val="00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3" name="Rectangle 7"/>
          <p:cNvSpPr>
            <a:spLocks noGrp="1" noChangeArrowheads="1"/>
          </p:cNvSpPr>
          <p:nvPr>
            <p:ph type="ctrTitle"/>
          </p:nvPr>
        </p:nvSpPr>
        <p:spPr>
          <a:xfrm>
            <a:off x="304800" y="2590800"/>
            <a:ext cx="8483600" cy="1143000"/>
          </a:xfrm>
        </p:spPr>
        <p:txBody>
          <a:bodyPr/>
          <a:lstStyle>
            <a:lvl1pPr algn="ctr">
              <a:defRPr sz="4400" baseline="0">
                <a:solidFill>
                  <a:srgbClr val="FF0000"/>
                </a:solidFill>
                <a:latin typeface="Franklin Gothic Medium" pitchFamily="34" charset="0"/>
              </a:defRPr>
            </a:lvl1pPr>
          </a:lstStyle>
          <a:p>
            <a:r>
              <a:rPr lang="en-US" dirty="0"/>
              <a:t>Click to edit Master title style</a:t>
            </a:r>
          </a:p>
        </p:txBody>
      </p:sp>
      <p:sp>
        <p:nvSpPr>
          <p:cNvPr id="24" name="Rectangle 8"/>
          <p:cNvSpPr>
            <a:spLocks noGrp="1" noChangeArrowheads="1"/>
          </p:cNvSpPr>
          <p:nvPr>
            <p:ph type="subTitle" idx="1"/>
          </p:nvPr>
        </p:nvSpPr>
        <p:spPr>
          <a:xfrm>
            <a:off x="1371600" y="3886200"/>
            <a:ext cx="6400800" cy="762000"/>
          </a:xfrm>
          <a:prstGeom prst="rect">
            <a:avLst/>
          </a:prstGeom>
        </p:spPr>
        <p:txBody>
          <a:bodyPr/>
          <a:lstStyle>
            <a:lvl1pPr marL="0" indent="0" algn="ctr">
              <a:buFont typeface="Wingdings" pitchFamily="2" charset="2"/>
              <a:buNone/>
              <a:defRPr>
                <a:solidFill>
                  <a:srgbClr val="FF0000"/>
                </a:solidFill>
              </a:defRPr>
            </a:lvl1pPr>
          </a:lstStyle>
          <a:p>
            <a:r>
              <a:rPr lang="en-US" dirty="0"/>
              <a:t>Click to edit Master subtitle style</a:t>
            </a:r>
          </a:p>
        </p:txBody>
      </p:sp>
    </p:spTree>
    <p:extLst>
      <p:ext uri="{BB962C8B-B14F-4D97-AF65-F5344CB8AC3E}">
        <p14:creationId xmlns:p14="http://schemas.microsoft.com/office/powerpoint/2010/main" val="1131106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371600"/>
            <a:ext cx="8229600" cy="47545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4598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364641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a:t>Click to edit Master title style</a:t>
            </a:r>
          </a:p>
        </p:txBody>
      </p:sp>
      <p:sp>
        <p:nvSpPr>
          <p:cNvPr id="3" name="Table Placeholder 2"/>
          <p:cNvSpPr>
            <a:spLocks noGrp="1"/>
          </p:cNvSpPr>
          <p:nvPr>
            <p:ph type="tbl" idx="1"/>
          </p:nvPr>
        </p:nvSpPr>
        <p:spPr>
          <a:xfrm>
            <a:off x="457200" y="1371600"/>
            <a:ext cx="8229600" cy="4525963"/>
          </a:xfrm>
          <a:prstGeom prst="rect">
            <a:avLst/>
          </a:prstGeom>
        </p:spPr>
        <p:txBody>
          <a:bodyPr/>
          <a:lstStyle/>
          <a:p>
            <a:pPr lvl="0"/>
            <a:endParaRPr lang="en-US" noProof="0"/>
          </a:p>
        </p:txBody>
      </p:sp>
    </p:spTree>
    <p:extLst>
      <p:ext uri="{BB962C8B-B14F-4D97-AF65-F5344CB8AC3E}">
        <p14:creationId xmlns:p14="http://schemas.microsoft.com/office/powerpoint/2010/main" val="3188554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a:t>Click to edit Master title style</a:t>
            </a:r>
          </a:p>
        </p:txBody>
      </p:sp>
      <p:sp>
        <p:nvSpPr>
          <p:cNvPr id="3" name="SmartArt Placeholder 2"/>
          <p:cNvSpPr>
            <a:spLocks noGrp="1"/>
          </p:cNvSpPr>
          <p:nvPr>
            <p:ph type="dgm" idx="1"/>
          </p:nvPr>
        </p:nvSpPr>
        <p:spPr>
          <a:xfrm>
            <a:off x="457200" y="1371600"/>
            <a:ext cx="8229600" cy="4754563"/>
          </a:xfrm>
          <a:prstGeom prst="rect">
            <a:avLst/>
          </a:prstGeom>
        </p:spPr>
        <p:txBody>
          <a:bodyPr/>
          <a:lstStyle/>
          <a:p>
            <a:pPr lvl="0"/>
            <a:endParaRPr lang="en-US" noProof="0"/>
          </a:p>
        </p:txBody>
      </p:sp>
    </p:spTree>
    <p:extLst>
      <p:ext uri="{BB962C8B-B14F-4D97-AF65-F5344CB8AC3E}">
        <p14:creationId xmlns:p14="http://schemas.microsoft.com/office/powerpoint/2010/main" val="3093335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315200" cy="1295400"/>
          </a:xfrm>
        </p:spPr>
        <p:txBody>
          <a:bodyPr/>
          <a:lstStyle/>
          <a:p>
            <a:r>
              <a:rPr lang="en-US"/>
              <a:t>Click to edit Master title style</a:t>
            </a:r>
          </a:p>
        </p:txBody>
      </p:sp>
      <p:sp>
        <p:nvSpPr>
          <p:cNvPr id="3" name="Text Placeholder 2"/>
          <p:cNvSpPr>
            <a:spLocks noGrp="1"/>
          </p:cNvSpPr>
          <p:nvPr>
            <p:ph type="body" sz="half" idx="1"/>
          </p:nvPr>
        </p:nvSpPr>
        <p:spPr>
          <a:xfrm>
            <a:off x="457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19263"/>
            <a:ext cx="4038600" cy="4411662"/>
          </a:xfrm>
        </p:spPr>
        <p:txBody>
          <a:bodyPr/>
          <a:lstStyle/>
          <a:p>
            <a:pPr lvl="0"/>
            <a:endParaRPr lang="en-US" noProof="0"/>
          </a:p>
        </p:txBody>
      </p:sp>
      <p:sp>
        <p:nvSpPr>
          <p:cNvPr id="5" name="Date Placeholder 4"/>
          <p:cNvSpPr>
            <a:spLocks noGrp="1"/>
          </p:cNvSpPr>
          <p:nvPr>
            <p:ph type="dt" sz="half" idx="10"/>
          </p:nvPr>
        </p:nvSpPr>
        <p:spPr>
          <a:xfrm>
            <a:off x="457200" y="6248400"/>
            <a:ext cx="2133600" cy="457200"/>
          </a:xfrm>
          <a:prstGeom prst="rect">
            <a:avLst/>
          </a:prstGeom>
        </p:spPr>
        <p:txBody>
          <a:bodyPr/>
          <a:lstStyle>
            <a:lvl1pPr eaLnBrk="1" hangingPunct="1">
              <a:defRPr>
                <a:latin typeface="Arial" charset="0"/>
              </a:defRPr>
            </a:lvl1pPr>
          </a:lstStyle>
          <a:p>
            <a:pPr>
              <a:defRPr/>
            </a:pPr>
            <a:endParaRPr lang="en-US" alt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eaLnBrk="1" hangingPunct="1">
              <a:defRPr>
                <a:latin typeface="Arial" charset="0"/>
              </a:defRPr>
            </a:lvl1pPr>
          </a:lstStyle>
          <a:p>
            <a:pPr>
              <a:defRPr/>
            </a:pPr>
            <a:endParaRPr lang="en-US" altLang="en-US"/>
          </a:p>
        </p:txBody>
      </p:sp>
      <p:sp>
        <p:nvSpPr>
          <p:cNvPr id="7" name="Slide Number Placeholder 6"/>
          <p:cNvSpPr>
            <a:spLocks noGrp="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F97FB63B-54EC-40C6-A8B9-B6A019B72A90}" type="slidenum">
              <a:rPr lang="en-US" altLang="en-US"/>
              <a:pPr>
                <a:defRPr/>
              </a:pPr>
              <a:t>‹#›</a:t>
            </a:fld>
            <a:endParaRPr lang="en-US" altLang="en-US"/>
          </a:p>
        </p:txBody>
      </p:sp>
    </p:spTree>
    <p:extLst>
      <p:ext uri="{BB962C8B-B14F-4D97-AF65-F5344CB8AC3E}">
        <p14:creationId xmlns:p14="http://schemas.microsoft.com/office/powerpoint/2010/main" val="3535501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315200" cy="1295400"/>
          </a:xfrm>
        </p:spPr>
        <p:txBody>
          <a:bodyPr/>
          <a:lstStyle/>
          <a:p>
            <a:r>
              <a:rPr lang="en-US"/>
              <a:t>Click to edit Master title style</a:t>
            </a:r>
          </a:p>
        </p:txBody>
      </p:sp>
      <p:sp>
        <p:nvSpPr>
          <p:cNvPr id="3" name="Text Placeholder 2"/>
          <p:cNvSpPr>
            <a:spLocks noGrp="1"/>
          </p:cNvSpPr>
          <p:nvPr>
            <p:ph type="body" sz="half" idx="1"/>
          </p:nvPr>
        </p:nvSpPr>
        <p:spPr>
          <a:xfrm>
            <a:off x="457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8400"/>
            <a:ext cx="2133600" cy="457200"/>
          </a:xfrm>
          <a:prstGeom prst="rect">
            <a:avLst/>
          </a:prstGeom>
        </p:spPr>
        <p:txBody>
          <a:bodyPr/>
          <a:lstStyle>
            <a:lvl1pPr eaLnBrk="1" hangingPunct="1">
              <a:defRPr>
                <a:latin typeface="Arial" charset="0"/>
              </a:defRPr>
            </a:lvl1pPr>
          </a:lstStyle>
          <a:p>
            <a:pPr>
              <a:defRPr/>
            </a:pPr>
            <a:endParaRPr lang="en-US" alt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eaLnBrk="1" hangingPunct="1">
              <a:defRPr>
                <a:latin typeface="Arial" charset="0"/>
              </a:defRPr>
            </a:lvl1pPr>
          </a:lstStyle>
          <a:p>
            <a:pPr>
              <a:defRPr/>
            </a:pPr>
            <a:endParaRPr lang="en-US" altLang="en-US"/>
          </a:p>
        </p:txBody>
      </p:sp>
      <p:sp>
        <p:nvSpPr>
          <p:cNvPr id="7" name="Slide Number Placeholder 6"/>
          <p:cNvSpPr>
            <a:spLocks noGrp="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655D3E95-3063-4A22-B467-AAAE7783E8B2}" type="slidenum">
              <a:rPr lang="en-US" altLang="en-US"/>
              <a:pPr>
                <a:defRPr/>
              </a:pPr>
              <a:t>‹#›</a:t>
            </a:fld>
            <a:endParaRPr lang="en-US" altLang="en-US"/>
          </a:p>
        </p:txBody>
      </p:sp>
    </p:spTree>
    <p:extLst>
      <p:ext uri="{BB962C8B-B14F-4D97-AF65-F5344CB8AC3E}">
        <p14:creationId xmlns:p14="http://schemas.microsoft.com/office/powerpoint/2010/main" val="36654445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315200" cy="1295400"/>
          </a:xfrm>
        </p:spPr>
        <p:txBody>
          <a:bodyPr/>
          <a:lstStyle/>
          <a:p>
            <a:r>
              <a:rPr lang="en-US"/>
              <a:t>Click to edit Master title style</a:t>
            </a:r>
          </a:p>
        </p:txBody>
      </p:sp>
      <p:sp>
        <p:nvSpPr>
          <p:cNvPr id="3" name="Text Placeholder 2"/>
          <p:cNvSpPr>
            <a:spLocks noGrp="1"/>
          </p:cNvSpPr>
          <p:nvPr>
            <p:ph type="body" sz="half" idx="1"/>
          </p:nvPr>
        </p:nvSpPr>
        <p:spPr>
          <a:xfrm>
            <a:off x="457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719263"/>
            <a:ext cx="4038600" cy="2128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000500"/>
            <a:ext cx="4038600" cy="2130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8400"/>
            <a:ext cx="2133600" cy="457200"/>
          </a:xfrm>
          <a:prstGeom prst="rect">
            <a:avLst/>
          </a:prstGeom>
        </p:spPr>
        <p:txBody>
          <a:bodyPr/>
          <a:lstStyle>
            <a:lvl1pPr eaLnBrk="1" hangingPunct="1">
              <a:defRPr>
                <a:latin typeface="Arial" charset="0"/>
              </a:defRPr>
            </a:lvl1pPr>
          </a:lstStyle>
          <a:p>
            <a:pPr>
              <a:defRPr/>
            </a:pPr>
            <a:endParaRPr lang="en-US" altLang="en-US"/>
          </a:p>
        </p:txBody>
      </p:sp>
      <p:sp>
        <p:nvSpPr>
          <p:cNvPr id="7" name="Footer Placeholder 6"/>
          <p:cNvSpPr>
            <a:spLocks noGrp="1"/>
          </p:cNvSpPr>
          <p:nvPr>
            <p:ph type="ftr" sz="quarter" idx="11"/>
          </p:nvPr>
        </p:nvSpPr>
        <p:spPr>
          <a:xfrm>
            <a:off x="3124200" y="6248400"/>
            <a:ext cx="2895600" cy="457200"/>
          </a:xfrm>
          <a:prstGeom prst="rect">
            <a:avLst/>
          </a:prstGeom>
        </p:spPr>
        <p:txBody>
          <a:bodyPr/>
          <a:lstStyle>
            <a:lvl1pPr eaLnBrk="1" hangingPunct="1">
              <a:defRPr>
                <a:latin typeface="Arial" charset="0"/>
              </a:defRPr>
            </a:lvl1pPr>
          </a:lstStyle>
          <a:p>
            <a:pPr>
              <a:defRPr/>
            </a:pPr>
            <a:endParaRPr lang="en-US" altLang="en-US"/>
          </a:p>
        </p:txBody>
      </p:sp>
      <p:sp>
        <p:nvSpPr>
          <p:cNvPr id="8" name="Slide Number Placeholder 7"/>
          <p:cNvSpPr>
            <a:spLocks noGrp="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1BAD5937-BA6D-451E-9FC8-E810CCB91C1D}" type="slidenum">
              <a:rPr lang="en-US" altLang="en-US"/>
              <a:pPr>
                <a:defRPr/>
              </a:pPr>
              <a:t>‹#›</a:t>
            </a:fld>
            <a:endParaRPr lang="en-US" altLang="en-US"/>
          </a:p>
        </p:txBody>
      </p:sp>
    </p:spTree>
    <p:extLst>
      <p:ext uri="{BB962C8B-B14F-4D97-AF65-F5344CB8AC3E}">
        <p14:creationId xmlns:p14="http://schemas.microsoft.com/office/powerpoint/2010/main" val="38053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1040"/>
          <p:cNvSpPr>
            <a:spLocks noChangeArrowheads="1"/>
          </p:cNvSpPr>
          <p:nvPr userDrawn="1"/>
        </p:nvSpPr>
        <p:spPr bwMode="auto">
          <a:xfrm>
            <a:off x="4572000" y="1157288"/>
            <a:ext cx="4191000" cy="46037"/>
          </a:xfrm>
          <a:prstGeom prst="rect">
            <a:avLst/>
          </a:prstGeom>
          <a:gradFill rotWithShape="1">
            <a:gsLst>
              <a:gs pos="0">
                <a:srgbClr val="DDDDDD"/>
              </a:gs>
              <a:gs pos="100000">
                <a:srgbClr val="336799"/>
              </a:gs>
            </a:gsLst>
            <a:lin ang="0" scaled="1"/>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5" name="Text Box 2058"/>
          <p:cNvSpPr txBox="1">
            <a:spLocks noChangeArrowheads="1"/>
          </p:cNvSpPr>
          <p:nvPr userDrawn="1"/>
        </p:nvSpPr>
        <p:spPr bwMode="auto">
          <a:xfrm>
            <a:off x="8763000" y="5791200"/>
            <a:ext cx="381000" cy="304800"/>
          </a:xfrm>
          <a:prstGeom prst="rect">
            <a:avLst/>
          </a:prstGeom>
          <a:noFill/>
          <a:ln>
            <a:noFill/>
          </a:ln>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defRPr/>
            </a:pPr>
            <a:fld id="{3212E020-30DF-496B-8FA2-05D22F620AB7}" type="slidenum">
              <a:rPr lang="en-US" altLang="en-US" sz="1400" smtClean="0">
                <a:latin typeface="Franklin Gothic Medium Cond" panose="020B0606030402020204" pitchFamily="34" charset="0"/>
                <a:cs typeface="Times New Roman" panose="02020603050405020304" pitchFamily="18" charset="0"/>
              </a:rPr>
              <a:pPr algn="ctr" eaLnBrk="1" hangingPunct="1">
                <a:spcBef>
                  <a:spcPct val="50000"/>
                </a:spcBef>
                <a:defRPr/>
              </a:pPr>
              <a:t>‹#›</a:t>
            </a:fld>
            <a:endParaRPr lang="en-US" altLang="en-US" sz="1400">
              <a:latin typeface="Franklin Gothic Medium Cond" panose="020B0606030402020204" pitchFamily="34" charset="0"/>
              <a:cs typeface="Times New Roman" panose="02020603050405020304" pitchFamily="18" charset="0"/>
            </a:endParaRPr>
          </a:p>
        </p:txBody>
      </p:sp>
      <p:sp>
        <p:nvSpPr>
          <p:cNvPr id="9" name="Text Box 2070"/>
          <p:cNvSpPr txBox="1">
            <a:spLocks noChangeArrowheads="1"/>
          </p:cNvSpPr>
          <p:nvPr userDrawn="1"/>
        </p:nvSpPr>
        <p:spPr bwMode="auto">
          <a:xfrm>
            <a:off x="228600" y="6248400"/>
            <a:ext cx="3657600" cy="461963"/>
          </a:xfrm>
          <a:prstGeom prst="rect">
            <a:avLst/>
          </a:prstGeom>
          <a:noFill/>
          <a:ln>
            <a:noFill/>
          </a:ln>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spcBef>
                <a:spcPct val="50000"/>
              </a:spcBef>
              <a:defRPr/>
            </a:pPr>
            <a:r>
              <a:rPr lang="en-US" dirty="0">
                <a:solidFill>
                  <a:schemeClr val="bg1"/>
                </a:solidFill>
                <a:latin typeface="Franklin Gothic Medium" pitchFamily="34" charset="0"/>
              </a:rPr>
              <a:t>Populations &amp; Samples</a:t>
            </a:r>
          </a:p>
        </p:txBody>
      </p:sp>
      <p:sp>
        <p:nvSpPr>
          <p:cNvPr id="2" name="Title 1"/>
          <p:cNvSpPr>
            <a:spLocks noGrp="1"/>
          </p:cNvSpPr>
          <p:nvPr>
            <p:ph type="title"/>
          </p:nvPr>
        </p:nvSpPr>
        <p:spPr>
          <a:xfrm>
            <a:off x="457200" y="152400"/>
            <a:ext cx="8229600" cy="914400"/>
          </a:xfrm>
        </p:spPr>
        <p:txBody>
          <a:bodyPr/>
          <a:lstStyle>
            <a:lvl1pPr>
              <a:lnSpc>
                <a:spcPct val="90000"/>
              </a:lnSpc>
              <a:defRPr b="0">
                <a:latin typeface="Franklin Gothic Medium" pitchFamily="34" charset="0"/>
              </a:defRPr>
            </a:lvl1pPr>
          </a:lstStyle>
          <a:p>
            <a:r>
              <a:rPr lang="en-US" dirty="0"/>
              <a:t>Click to edit Master title style</a:t>
            </a:r>
          </a:p>
        </p:txBody>
      </p:sp>
      <p:sp>
        <p:nvSpPr>
          <p:cNvPr id="3" name="Content Placeholder 2"/>
          <p:cNvSpPr>
            <a:spLocks noGrp="1"/>
          </p:cNvSpPr>
          <p:nvPr>
            <p:ph idx="1"/>
          </p:nvPr>
        </p:nvSpPr>
        <p:spPr>
          <a:xfrm>
            <a:off x="457200" y="1371600"/>
            <a:ext cx="8229600" cy="5099535"/>
          </a:xfrm>
          <a:prstGeom prst="rect">
            <a:avLst/>
          </a:prstGeom>
        </p:spPr>
        <p:txBody>
          <a:bodyPr/>
          <a:lstStyle>
            <a:lvl1pPr>
              <a:buFont typeface="Wingdings" pitchFamily="2" charset="2"/>
              <a:buChar char="§"/>
              <a:defRPr sz="28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206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77000"/>
            <a:ext cx="4495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069"/>
          <p:cNvSpPr>
            <a:spLocks noChangeArrowheads="1"/>
          </p:cNvSpPr>
          <p:nvPr userDrawn="1"/>
        </p:nvSpPr>
        <p:spPr bwMode="auto">
          <a:xfrm>
            <a:off x="4495800" y="6477000"/>
            <a:ext cx="4648200" cy="38100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3" name="Text Box 2070"/>
          <p:cNvSpPr txBox="1">
            <a:spLocks noChangeArrowheads="1"/>
          </p:cNvSpPr>
          <p:nvPr userDrawn="1"/>
        </p:nvSpPr>
        <p:spPr bwMode="auto">
          <a:xfrm>
            <a:off x="228600" y="6471135"/>
            <a:ext cx="3657600" cy="369332"/>
          </a:xfrm>
          <a:prstGeom prst="rect">
            <a:avLst/>
          </a:prstGeom>
          <a:noFill/>
          <a:ln>
            <a:noFill/>
          </a:ln>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spcBef>
                <a:spcPct val="50000"/>
              </a:spcBef>
              <a:defRPr/>
            </a:pPr>
            <a:r>
              <a:rPr lang="en-US" sz="1800" dirty="0">
                <a:solidFill>
                  <a:schemeClr val="bg1"/>
                </a:solidFill>
                <a:latin typeface="Franklin Gothic Medium" pitchFamily="34" charset="0"/>
              </a:rPr>
              <a:t>Populations &amp; Samples</a:t>
            </a:r>
          </a:p>
        </p:txBody>
      </p:sp>
      <p:sp>
        <p:nvSpPr>
          <p:cNvPr id="14" name="Rectangle 2069"/>
          <p:cNvSpPr>
            <a:spLocks noChangeArrowheads="1"/>
          </p:cNvSpPr>
          <p:nvPr userDrawn="1"/>
        </p:nvSpPr>
        <p:spPr bwMode="auto">
          <a:xfrm>
            <a:off x="0" y="6477000"/>
            <a:ext cx="4495800" cy="38100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Tree>
    <p:extLst>
      <p:ext uri="{BB962C8B-B14F-4D97-AF65-F5344CB8AC3E}">
        <p14:creationId xmlns:p14="http://schemas.microsoft.com/office/powerpoint/2010/main" val="2071793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250248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70382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6754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9892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6023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28138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371599"/>
            <a:ext cx="5486400" cy="33559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9521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524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2064"/>
          <p:cNvSpPr>
            <a:spLocks noChangeArrowheads="1"/>
          </p:cNvSpPr>
          <p:nvPr userDrawn="1"/>
        </p:nvSpPr>
        <p:spPr bwMode="auto">
          <a:xfrm>
            <a:off x="4572000" y="1157288"/>
            <a:ext cx="4191000" cy="46037"/>
          </a:xfrm>
          <a:prstGeom prst="rect">
            <a:avLst/>
          </a:prstGeom>
          <a:gradFill rotWithShape="1">
            <a:gsLst>
              <a:gs pos="0">
                <a:srgbClr val="DDDDDD"/>
              </a:gs>
              <a:gs pos="100000">
                <a:srgbClr val="336799"/>
              </a:gs>
            </a:gsLst>
            <a:lin ang="0" scaled="1"/>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28" name="Rectangle 2052"/>
          <p:cNvSpPr>
            <a:spLocks noGrp="1" noChangeArrowheads="1"/>
          </p:cNvSpPr>
          <p:nvPr>
            <p:ph type="body" idx="1"/>
          </p:nvPr>
        </p:nvSpPr>
        <p:spPr bwMode="auto">
          <a:xfrm>
            <a:off x="355600" y="1295400"/>
            <a:ext cx="8407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 name="Text Box 2058"/>
          <p:cNvSpPr txBox="1">
            <a:spLocks noChangeArrowheads="1"/>
          </p:cNvSpPr>
          <p:nvPr userDrawn="1"/>
        </p:nvSpPr>
        <p:spPr bwMode="auto">
          <a:xfrm>
            <a:off x="8763000" y="5791200"/>
            <a:ext cx="381000" cy="304800"/>
          </a:xfrm>
          <a:prstGeom prst="rect">
            <a:avLst/>
          </a:prstGeom>
          <a:noFill/>
          <a:ln>
            <a:noFill/>
          </a:ln>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defRPr/>
            </a:pPr>
            <a:fld id="{2B8A4316-F439-4438-A316-4830EDAED318}" type="slidenum">
              <a:rPr lang="en-US" altLang="en-US" sz="1400" smtClean="0">
                <a:latin typeface="Franklin Gothic Medium Cond" panose="020B0606030402020204" pitchFamily="34" charset="0"/>
                <a:cs typeface="Times New Roman" panose="02020603050405020304" pitchFamily="18" charset="0"/>
              </a:rPr>
              <a:pPr algn="ctr" eaLnBrk="1" hangingPunct="1">
                <a:spcBef>
                  <a:spcPct val="50000"/>
                </a:spcBef>
                <a:defRPr/>
              </a:pPr>
              <a:t>‹#›</a:t>
            </a:fld>
            <a:endParaRPr lang="en-US" altLang="en-US" sz="1400">
              <a:latin typeface="Franklin Gothic Medium Cond" panose="020B0606030402020204" pitchFamily="34" charset="0"/>
              <a:cs typeface="Times New Roman" panose="02020603050405020304" pitchFamily="18" charset="0"/>
            </a:endParaRPr>
          </a:p>
        </p:txBody>
      </p:sp>
      <p:pic>
        <p:nvPicPr>
          <p:cNvPr id="1030" name="Picture 2068"/>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0" y="6477000"/>
            <a:ext cx="4495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2069"/>
          <p:cNvSpPr>
            <a:spLocks noChangeArrowheads="1"/>
          </p:cNvSpPr>
          <p:nvPr userDrawn="1"/>
        </p:nvSpPr>
        <p:spPr bwMode="auto">
          <a:xfrm>
            <a:off x="0" y="6477000"/>
            <a:ext cx="4495800" cy="38100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3" name="Text Box 2070"/>
          <p:cNvSpPr txBox="1">
            <a:spLocks noChangeArrowheads="1"/>
          </p:cNvSpPr>
          <p:nvPr userDrawn="1"/>
        </p:nvSpPr>
        <p:spPr bwMode="auto">
          <a:xfrm>
            <a:off x="228600" y="6471135"/>
            <a:ext cx="3657600" cy="369332"/>
          </a:xfrm>
          <a:prstGeom prst="rect">
            <a:avLst/>
          </a:prstGeom>
          <a:noFill/>
          <a:ln>
            <a:noFill/>
          </a:ln>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spcBef>
                <a:spcPct val="50000"/>
              </a:spcBef>
              <a:defRPr/>
            </a:pPr>
            <a:r>
              <a:rPr lang="en-US" sz="1800" dirty="0">
                <a:solidFill>
                  <a:schemeClr val="bg1"/>
                </a:solidFill>
                <a:latin typeface="Franklin Gothic Medium" pitchFamily="34" charset="0"/>
              </a:rPr>
              <a:t>Populations &amp; Samples</a:t>
            </a:r>
          </a:p>
        </p:txBody>
      </p:sp>
      <p:sp>
        <p:nvSpPr>
          <p:cNvPr id="1033" name="Rectangle 2069"/>
          <p:cNvSpPr>
            <a:spLocks noChangeArrowheads="1"/>
          </p:cNvSpPr>
          <p:nvPr userDrawn="1"/>
        </p:nvSpPr>
        <p:spPr bwMode="auto">
          <a:xfrm>
            <a:off x="4495800" y="6477000"/>
            <a:ext cx="4648200" cy="38100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Tree>
  </p:cSld>
  <p:clrMap bg1="lt1" tx1="dk1" bg2="lt2" tx2="dk2" accent1="accent1" accent2="accent2" accent3="accent3" accent4="accent4" accent5="accent5" accent6="accent6" hlink="hlink" folHlink="folHlink"/>
  <p:sldLayoutIdLst>
    <p:sldLayoutId id="2147483922" r:id="rId1"/>
    <p:sldLayoutId id="2147483923"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 id="2147483921" r:id="rId13"/>
    <p:sldLayoutId id="2147483924" r:id="rId14"/>
    <p:sldLayoutId id="2147483925" r:id="rId15"/>
    <p:sldLayoutId id="2147483926" r:id="rId16"/>
  </p:sldLayoutIdLst>
  <p:txStyles>
    <p:titleStyle>
      <a:lvl1pPr algn="r" rtl="0" eaLnBrk="0" fontAlgn="base" hangingPunct="0">
        <a:lnSpc>
          <a:spcPct val="90000"/>
        </a:lnSpc>
        <a:spcBef>
          <a:spcPct val="0"/>
        </a:spcBef>
        <a:spcAft>
          <a:spcPct val="0"/>
        </a:spcAft>
        <a:defRPr sz="3600">
          <a:solidFill>
            <a:srgbClr val="FF0000"/>
          </a:solidFill>
          <a:latin typeface="Franklin Gothic Medium" pitchFamily="34" charset="0"/>
          <a:ea typeface="+mj-ea"/>
          <a:cs typeface="+mj-cs"/>
        </a:defRPr>
      </a:lvl1pPr>
      <a:lvl2pPr algn="r" rtl="0" eaLnBrk="0" fontAlgn="base" hangingPunct="0">
        <a:lnSpc>
          <a:spcPct val="90000"/>
        </a:lnSpc>
        <a:spcBef>
          <a:spcPct val="0"/>
        </a:spcBef>
        <a:spcAft>
          <a:spcPct val="0"/>
        </a:spcAft>
        <a:defRPr sz="3600">
          <a:solidFill>
            <a:srgbClr val="336799"/>
          </a:solidFill>
          <a:latin typeface="Franklin Gothic Medium" pitchFamily="34" charset="0"/>
        </a:defRPr>
      </a:lvl2pPr>
      <a:lvl3pPr algn="r" rtl="0" eaLnBrk="0" fontAlgn="base" hangingPunct="0">
        <a:lnSpc>
          <a:spcPct val="90000"/>
        </a:lnSpc>
        <a:spcBef>
          <a:spcPct val="0"/>
        </a:spcBef>
        <a:spcAft>
          <a:spcPct val="0"/>
        </a:spcAft>
        <a:defRPr sz="3600">
          <a:solidFill>
            <a:srgbClr val="336799"/>
          </a:solidFill>
          <a:latin typeface="Franklin Gothic Medium" pitchFamily="34" charset="0"/>
        </a:defRPr>
      </a:lvl3pPr>
      <a:lvl4pPr algn="r" rtl="0" eaLnBrk="0" fontAlgn="base" hangingPunct="0">
        <a:lnSpc>
          <a:spcPct val="90000"/>
        </a:lnSpc>
        <a:spcBef>
          <a:spcPct val="0"/>
        </a:spcBef>
        <a:spcAft>
          <a:spcPct val="0"/>
        </a:spcAft>
        <a:defRPr sz="3600">
          <a:solidFill>
            <a:srgbClr val="336799"/>
          </a:solidFill>
          <a:latin typeface="Franklin Gothic Medium" pitchFamily="34" charset="0"/>
        </a:defRPr>
      </a:lvl4pPr>
      <a:lvl5pPr algn="r" rtl="0" eaLnBrk="0" fontAlgn="base" hangingPunct="0">
        <a:lnSpc>
          <a:spcPct val="90000"/>
        </a:lnSpc>
        <a:spcBef>
          <a:spcPct val="0"/>
        </a:spcBef>
        <a:spcAft>
          <a:spcPct val="0"/>
        </a:spcAft>
        <a:defRPr sz="3600">
          <a:solidFill>
            <a:srgbClr val="336799"/>
          </a:solidFill>
          <a:latin typeface="Franklin Gothic Medium" pitchFamily="34" charset="0"/>
        </a:defRPr>
      </a:lvl5pPr>
      <a:lvl6pPr marL="457200" algn="ctr" rtl="0" fontAlgn="base">
        <a:spcBef>
          <a:spcPct val="0"/>
        </a:spcBef>
        <a:spcAft>
          <a:spcPct val="0"/>
        </a:spcAft>
        <a:defRPr sz="3600" b="1">
          <a:solidFill>
            <a:schemeClr val="accent2"/>
          </a:solidFill>
          <a:latin typeface="Arial" pitchFamily="34" charset="0"/>
        </a:defRPr>
      </a:lvl6pPr>
      <a:lvl7pPr marL="914400" algn="ctr" rtl="0" fontAlgn="base">
        <a:spcBef>
          <a:spcPct val="0"/>
        </a:spcBef>
        <a:spcAft>
          <a:spcPct val="0"/>
        </a:spcAft>
        <a:defRPr sz="3600" b="1">
          <a:solidFill>
            <a:schemeClr val="accent2"/>
          </a:solidFill>
          <a:latin typeface="Arial" pitchFamily="34" charset="0"/>
        </a:defRPr>
      </a:lvl7pPr>
      <a:lvl8pPr marL="1371600" algn="ctr" rtl="0" fontAlgn="base">
        <a:spcBef>
          <a:spcPct val="0"/>
        </a:spcBef>
        <a:spcAft>
          <a:spcPct val="0"/>
        </a:spcAft>
        <a:defRPr sz="3600" b="1">
          <a:solidFill>
            <a:schemeClr val="accent2"/>
          </a:solidFill>
          <a:latin typeface="Arial" pitchFamily="34" charset="0"/>
        </a:defRPr>
      </a:lvl8pPr>
      <a:lvl9pPr marL="1828800" algn="ctr" rtl="0" fontAlgn="base">
        <a:spcBef>
          <a:spcPct val="0"/>
        </a:spcBef>
        <a:spcAft>
          <a:spcPct val="0"/>
        </a:spcAft>
        <a:defRPr sz="3600" b="1">
          <a:solidFill>
            <a:schemeClr val="accent2"/>
          </a:solidFill>
          <a:latin typeface="Arial" pitchFamily="34" charset="0"/>
        </a:defRPr>
      </a:lvl9pPr>
    </p:titleStyle>
    <p:bodyStyle>
      <a:lvl1pPr marL="342900" indent="-342900" algn="l" rtl="0" eaLnBrk="0" fontAlgn="base" hangingPunct="0">
        <a:spcBef>
          <a:spcPct val="20000"/>
        </a:spcBef>
        <a:spcAft>
          <a:spcPct val="0"/>
        </a:spcAft>
        <a:buClr>
          <a:srgbClr val="C00000"/>
        </a:buClr>
        <a:buFont typeface="Wingdings" panose="05000000000000000000" pitchFamily="2" charset="2"/>
        <a:buChar char="§"/>
        <a:defRPr sz="2800">
          <a:solidFill>
            <a:srgbClr val="FF0000"/>
          </a:solidFill>
          <a:latin typeface="+mn-lt"/>
          <a:ea typeface="+mn-ea"/>
          <a:cs typeface="+mn-cs"/>
        </a:defRPr>
      </a:lvl1pPr>
      <a:lvl2pPr marL="742950" indent="-285750" algn="l" rtl="0" eaLnBrk="0" fontAlgn="base" hangingPunct="0">
        <a:spcBef>
          <a:spcPct val="20000"/>
        </a:spcBef>
        <a:spcAft>
          <a:spcPct val="0"/>
        </a:spcAft>
        <a:buClr>
          <a:srgbClr val="C00000"/>
        </a:buClr>
        <a:buFont typeface="Arial" panose="020B0604020202020204" pitchFamily="34" charset="0"/>
        <a:buChar char="–"/>
        <a:defRPr sz="2800">
          <a:solidFill>
            <a:srgbClr val="FF0000"/>
          </a:solidFill>
          <a:latin typeface="+mn-lt"/>
        </a:defRPr>
      </a:lvl2pPr>
      <a:lvl3pPr marL="1143000" indent="-228600" algn="l" rtl="0" eaLnBrk="0" fontAlgn="base" hangingPunct="0">
        <a:spcBef>
          <a:spcPct val="20000"/>
        </a:spcBef>
        <a:spcAft>
          <a:spcPct val="0"/>
        </a:spcAft>
        <a:buClr>
          <a:srgbClr val="C00000"/>
        </a:buClr>
        <a:buChar char="•"/>
        <a:defRPr sz="2400">
          <a:solidFill>
            <a:srgbClr val="FF0000"/>
          </a:solidFill>
          <a:latin typeface="+mn-lt"/>
        </a:defRPr>
      </a:lvl3pPr>
      <a:lvl4pPr marL="1600200" indent="-228600" algn="l" rtl="0" eaLnBrk="0" fontAlgn="base" hangingPunct="0">
        <a:spcBef>
          <a:spcPct val="20000"/>
        </a:spcBef>
        <a:spcAft>
          <a:spcPct val="0"/>
        </a:spcAft>
        <a:buClr>
          <a:schemeClr val="accent2"/>
        </a:buClr>
        <a:buFont typeface="Arial" panose="020B0604020202020204" pitchFamily="34" charset="0"/>
        <a:buChar char="–"/>
        <a:defRPr sz="2000">
          <a:solidFill>
            <a:srgbClr val="FF0000"/>
          </a:solidFill>
          <a:latin typeface="+mn-lt"/>
        </a:defRPr>
      </a:lvl4pPr>
      <a:lvl5pPr marL="2057400" indent="-228600" algn="l" rtl="0" eaLnBrk="0" fontAlgn="base" hangingPunct="0">
        <a:spcBef>
          <a:spcPct val="20000"/>
        </a:spcBef>
        <a:spcAft>
          <a:spcPct val="0"/>
        </a:spcAft>
        <a:buChar char="»"/>
        <a:defRPr sz="2000">
          <a:solidFill>
            <a:srgbClr val="FF0000"/>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www.ssc.wisc.edu/~oliver/SOC357/Lectures%20and%20Notes/SamplingBigSlides.pdf"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hyperlink" Target="http://www.statcan.ca/english/edu/power/ch6/sampling/sampling.htm" TargetMode="Externa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8.xml"/><Relationship Id="rId7" Type="http://schemas.openxmlformats.org/officeDocument/2006/relationships/oleObject" Target="../embeddings/oleObject3.bin"/><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wmf"/><Relationship Id="rId4" Type="http://schemas.openxmlformats.org/officeDocument/2006/relationships/oleObject" Target="../embeddings/oleObject1.bin"/><Relationship Id="rId9" Type="http://schemas.openxmlformats.org/officeDocument/2006/relationships/image" Target="../media/image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dirty="0"/>
              <a:t>Look back at what we discussed</a:t>
            </a:r>
          </a:p>
        </p:txBody>
      </p:sp>
      <p:sp>
        <p:nvSpPr>
          <p:cNvPr id="11267" name="Rectangle 3"/>
          <p:cNvSpPr>
            <a:spLocks noGrp="1" noChangeArrowheads="1"/>
          </p:cNvSpPr>
          <p:nvPr>
            <p:ph type="body" idx="1"/>
          </p:nvPr>
        </p:nvSpPr>
        <p:spPr>
          <a:xfrm>
            <a:off x="457200" y="1219200"/>
            <a:ext cx="8458200" cy="5099535"/>
          </a:xfrm>
        </p:spPr>
        <p:txBody>
          <a:bodyPr/>
          <a:lstStyle/>
          <a:p>
            <a:pPr lvl="1">
              <a:lnSpc>
                <a:spcPct val="90000"/>
              </a:lnSpc>
            </a:pPr>
            <a:r>
              <a:rPr lang="en-US" sz="3200" dirty="0"/>
              <a:t>H</a:t>
            </a:r>
            <a:r>
              <a:rPr lang="en-US" sz="3200" baseline="-25000" dirty="0"/>
              <a:t>0</a:t>
            </a:r>
            <a:r>
              <a:rPr lang="en-US" sz="3200" dirty="0"/>
              <a:t>) - the </a:t>
            </a:r>
            <a:r>
              <a:rPr lang="en-US" sz="3200" i="1" dirty="0"/>
              <a:t>“status quo”</a:t>
            </a:r>
          </a:p>
          <a:p>
            <a:pPr lvl="1">
              <a:lnSpc>
                <a:spcPct val="90000"/>
              </a:lnSpc>
            </a:pPr>
            <a:r>
              <a:rPr lang="en-US" sz="3200" dirty="0"/>
              <a:t>H</a:t>
            </a:r>
            <a:r>
              <a:rPr lang="en-US" sz="3200" baseline="-25000" dirty="0"/>
              <a:t>a</a:t>
            </a:r>
            <a:r>
              <a:rPr lang="en-US" sz="3200" dirty="0"/>
              <a:t>) - Research Hypothesis</a:t>
            </a:r>
            <a:endParaRPr lang="en-US" altLang="en-US" sz="3200" dirty="0"/>
          </a:p>
          <a:p>
            <a:pPr>
              <a:lnSpc>
                <a:spcPct val="90000"/>
              </a:lnSpc>
            </a:pPr>
            <a:endParaRPr lang="en-US" altLang="en-US" sz="1050" dirty="0"/>
          </a:p>
          <a:p>
            <a:pPr marL="0" indent="0" algn="ctr">
              <a:buNone/>
              <a:defRPr/>
            </a:pPr>
            <a:r>
              <a:rPr lang="en-US" b="1" dirty="0"/>
              <a:t>H</a:t>
            </a:r>
            <a:r>
              <a:rPr lang="en-US" b="1" baseline="-25000" dirty="0"/>
              <a:t>0</a:t>
            </a:r>
            <a:r>
              <a:rPr lang="en-US" b="1" dirty="0"/>
              <a:t> rejected</a:t>
            </a:r>
            <a:r>
              <a:rPr lang="en-US" b="1" dirty="0">
                <a:sym typeface="Wingdings" pitchFamily="2" charset="2"/>
              </a:rPr>
              <a:t> </a:t>
            </a:r>
            <a:r>
              <a:rPr lang="en-US" b="1" dirty="0"/>
              <a:t>H</a:t>
            </a:r>
            <a:r>
              <a:rPr lang="en-US" b="1" baseline="-25000" dirty="0"/>
              <a:t>a</a:t>
            </a:r>
            <a:r>
              <a:rPr lang="en-US" b="1" dirty="0"/>
              <a:t> </a:t>
            </a:r>
            <a:r>
              <a:rPr lang="en-US" b="1" dirty="0">
                <a:sym typeface="Wingdings" pitchFamily="2" charset="2"/>
              </a:rPr>
              <a:t>supported  Theory supported</a:t>
            </a:r>
          </a:p>
          <a:p>
            <a:pPr>
              <a:lnSpc>
                <a:spcPct val="90000"/>
              </a:lnSpc>
            </a:pPr>
            <a:endParaRPr lang="en-US" altLang="en-US" sz="1050" dirty="0"/>
          </a:p>
          <a:p>
            <a:pPr lvl="1">
              <a:lnSpc>
                <a:spcPct val="90000"/>
              </a:lnSpc>
            </a:pPr>
            <a:r>
              <a:rPr lang="en-US" altLang="ja-JP" sz="3200" dirty="0">
                <a:ea typeface="MS PGothic" panose="020B0600070205080204" pitchFamily="34" charset="-128"/>
              </a:rPr>
              <a:t> Confidence level</a:t>
            </a:r>
          </a:p>
          <a:p>
            <a:pPr>
              <a:lnSpc>
                <a:spcPct val="90000"/>
              </a:lnSpc>
            </a:pPr>
            <a:r>
              <a:rPr lang="en-US" altLang="ja-JP" sz="3200" dirty="0">
                <a:ea typeface="MS PGothic" panose="020B0600070205080204" pitchFamily="34" charset="-128"/>
              </a:rPr>
              <a:t>Errors in Hypotheses Testing: </a:t>
            </a:r>
          </a:p>
          <a:p>
            <a:pPr lvl="1">
              <a:lnSpc>
                <a:spcPct val="90000"/>
              </a:lnSpc>
            </a:pPr>
            <a:r>
              <a:rPr lang="en-US" altLang="ja-JP" sz="3200" dirty="0">
                <a:ea typeface="MS PGothic" panose="020B0600070205080204" pitchFamily="34" charset="-128"/>
              </a:rPr>
              <a:t>Type I (alpha) </a:t>
            </a:r>
          </a:p>
          <a:p>
            <a:pPr lvl="1">
              <a:lnSpc>
                <a:spcPct val="90000"/>
              </a:lnSpc>
            </a:pPr>
            <a:r>
              <a:rPr lang="en-US" altLang="ja-JP" sz="3200" dirty="0">
                <a:ea typeface="MS PGothic" panose="020B0600070205080204" pitchFamily="34" charset="-128"/>
              </a:rPr>
              <a:t>Type II (beta)</a:t>
            </a:r>
            <a:endParaRPr lang="en-US" altLang="en-US" sz="3200" dirty="0"/>
          </a:p>
          <a:p>
            <a:pPr>
              <a:lnSpc>
                <a:spcPct val="90000"/>
              </a:lnSpc>
            </a:pPr>
            <a:endParaRPr lang="en-US" altLang="en-US" sz="1050" dirty="0"/>
          </a:p>
          <a:p>
            <a:pPr>
              <a:lnSpc>
                <a:spcPct val="90000"/>
              </a:lnSpc>
            </a:pPr>
            <a:r>
              <a:rPr lang="en-US" altLang="en-US" sz="3200" dirty="0"/>
              <a:t>Significance level; Power; </a:t>
            </a:r>
            <a:r>
              <a:rPr lang="en-US" altLang="en-US" sz="3200" i="1" dirty="0"/>
              <a:t>p</a:t>
            </a:r>
            <a:r>
              <a:rPr lang="en-US" altLang="en-US" sz="3200" dirty="0"/>
              <a:t>-value</a:t>
            </a:r>
          </a:p>
          <a:p>
            <a:pPr>
              <a:lnSpc>
                <a:spcPct val="90000"/>
              </a:lnSpc>
            </a:pPr>
            <a:endParaRPr lang="en-US" altLang="en-US" sz="1050" dirty="0"/>
          </a:p>
          <a:p>
            <a:pPr>
              <a:lnSpc>
                <a:spcPct val="90000"/>
              </a:lnSpc>
            </a:pPr>
            <a:endParaRPr lang="en-US" altLang="en-US" sz="3200" dirty="0"/>
          </a:p>
        </p:txBody>
      </p:sp>
    </p:spTree>
    <p:extLst>
      <p:ext uri="{BB962C8B-B14F-4D97-AF65-F5344CB8AC3E}">
        <p14:creationId xmlns:p14="http://schemas.microsoft.com/office/powerpoint/2010/main" val="1303666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76200"/>
            <a:ext cx="8077200" cy="990600"/>
          </a:xfrm>
        </p:spPr>
        <p:txBody>
          <a:bodyPr/>
          <a:lstStyle/>
          <a:p>
            <a:r>
              <a:rPr lang="en-US" altLang="en-US" dirty="0"/>
              <a:t>Why do we need a sample?</a:t>
            </a:r>
          </a:p>
        </p:txBody>
      </p:sp>
      <p:sp>
        <p:nvSpPr>
          <p:cNvPr id="17411" name="Rectangle 3"/>
          <p:cNvSpPr>
            <a:spLocks noGrp="1" noChangeArrowheads="1"/>
          </p:cNvSpPr>
          <p:nvPr>
            <p:ph type="body" idx="1"/>
          </p:nvPr>
        </p:nvSpPr>
        <p:spPr/>
        <p:txBody>
          <a:bodyPr/>
          <a:lstStyle/>
          <a:p>
            <a:r>
              <a:rPr lang="en-GB" altLang="en-US" sz="3600" dirty="0"/>
              <a:t>Make it easier: Gather information from large populations using smaller number of people</a:t>
            </a:r>
            <a:br>
              <a:rPr lang="en-GB" altLang="en-US" sz="3600" dirty="0"/>
            </a:br>
            <a:endParaRPr lang="en-GB" altLang="en-US" sz="3600" dirty="0"/>
          </a:p>
          <a:p>
            <a:r>
              <a:rPr lang="en-GB" altLang="en-US" sz="3600" dirty="0"/>
              <a:t>Reduce cost and time of study</a:t>
            </a:r>
            <a:br>
              <a:rPr lang="en-GB" altLang="en-US" sz="3600" dirty="0"/>
            </a:br>
            <a:endParaRPr lang="en-GB" altLang="en-US" sz="3600" dirty="0"/>
          </a:p>
          <a:p>
            <a:r>
              <a:rPr lang="en-GB" altLang="en-US" sz="3600" dirty="0"/>
              <a:t>Obtain accurate representation of a population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25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25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 calcmode="lin" valueType="num">
                                      <p:cBhvr additive="base">
                                        <p:cTn id="13" dur="25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14" dur="250" fill="hold"/>
                                        <p:tgtEl>
                                          <p:spTgt spid="174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anim calcmode="lin" valueType="num">
                                      <p:cBhvr additive="base">
                                        <p:cTn id="19" dur="25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20" dur="250" fill="hold"/>
                                        <p:tgtEl>
                                          <p:spTgt spid="1741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152400"/>
            <a:ext cx="8305800" cy="914400"/>
          </a:xfrm>
        </p:spPr>
        <p:txBody>
          <a:bodyPr/>
          <a:lstStyle/>
          <a:p>
            <a:pPr eaLnBrk="1" hangingPunct="1"/>
            <a:r>
              <a:rPr lang="en-US" altLang="en-US"/>
              <a:t>Sampling Terminology</a:t>
            </a:r>
          </a:p>
        </p:txBody>
      </p:sp>
      <p:sp>
        <p:nvSpPr>
          <p:cNvPr id="19459" name="Rectangle 3"/>
          <p:cNvSpPr>
            <a:spLocks noGrp="1" noChangeArrowheads="1"/>
          </p:cNvSpPr>
          <p:nvPr>
            <p:ph type="body" idx="1"/>
          </p:nvPr>
        </p:nvSpPr>
        <p:spPr/>
        <p:txBody>
          <a:bodyPr/>
          <a:lstStyle/>
          <a:p>
            <a:pPr eaLnBrk="1" hangingPunct="1">
              <a:spcBef>
                <a:spcPts val="1800"/>
              </a:spcBef>
            </a:pPr>
            <a:r>
              <a:rPr lang="en-US" altLang="en-US" sz="3200" b="1" dirty="0"/>
              <a:t>“Target population”</a:t>
            </a:r>
            <a:r>
              <a:rPr lang="en-US" altLang="en-US" sz="3200" dirty="0"/>
              <a:t> = general population you want to know</a:t>
            </a:r>
          </a:p>
          <a:p>
            <a:pPr eaLnBrk="1" hangingPunct="1">
              <a:spcBef>
                <a:spcPts val="1800"/>
              </a:spcBef>
            </a:pPr>
            <a:r>
              <a:rPr lang="en-US" altLang="en-US" sz="3200" b="1" dirty="0"/>
              <a:t>“Elementary unit</a:t>
            </a:r>
            <a:r>
              <a:rPr lang="en-US" altLang="en-US" sz="3200" dirty="0"/>
              <a:t>” = each individual in the population</a:t>
            </a:r>
          </a:p>
          <a:p>
            <a:pPr eaLnBrk="1" hangingPunct="1">
              <a:spcBef>
                <a:spcPts val="1800"/>
              </a:spcBef>
            </a:pPr>
            <a:r>
              <a:rPr lang="en-US" altLang="en-US" sz="3200" b="1" dirty="0"/>
              <a:t>“Sampling frame” </a:t>
            </a:r>
            <a:r>
              <a:rPr lang="en-US" altLang="en-US" sz="3200" dirty="0"/>
              <a:t>= list of all elementary units</a:t>
            </a:r>
          </a:p>
          <a:p>
            <a:pPr eaLnBrk="1" hangingPunct="1">
              <a:spcBef>
                <a:spcPts val="1800"/>
              </a:spcBef>
            </a:pPr>
            <a:r>
              <a:rPr lang="en-US" altLang="en-US" sz="3200" b="1" dirty="0"/>
              <a:t>“Sample” </a:t>
            </a:r>
            <a:r>
              <a:rPr lang="en-US" altLang="en-US" sz="3200" dirty="0"/>
              <a:t>= part of target population that you select for your study</a:t>
            </a:r>
          </a:p>
          <a:p>
            <a:pPr eaLnBrk="1" hangingPunct="1"/>
            <a:endParaRPr lang="en-US" altLang="en-US" sz="3200" dirty="0"/>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ChangeArrowheads="1"/>
          </p:cNvSpPr>
          <p:nvPr/>
        </p:nvSpPr>
        <p:spPr bwMode="auto">
          <a:xfrm>
            <a:off x="609600" y="1600200"/>
            <a:ext cx="7696200" cy="353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marL="457200" indent="-457200" defTabSz="762000" eaLnBrk="1" hangingPunct="1">
              <a:buClr>
                <a:srgbClr val="C00000"/>
              </a:buClr>
              <a:buFont typeface="Wingdings" pitchFamily="2" charset="2"/>
              <a:buChar char="§"/>
              <a:defRPr/>
            </a:pPr>
            <a:r>
              <a:rPr kumimoji="1" lang="en-US" altLang="ja-JP" sz="3200" b="1" dirty="0">
                <a:solidFill>
                  <a:srgbClr val="FF0000"/>
                </a:solidFill>
                <a:latin typeface="Arial" charset="0"/>
                <a:ea typeface="MS PGothic" pitchFamily="34" charset="-128"/>
                <a:cs typeface="Arial" charset="0"/>
              </a:rPr>
              <a:t>Probability Sampling —</a:t>
            </a:r>
            <a:r>
              <a:rPr kumimoji="1" lang="en-US" altLang="ja-JP" sz="3200" dirty="0">
                <a:solidFill>
                  <a:srgbClr val="FF0000"/>
                </a:solidFill>
                <a:latin typeface="Arial" charset="0"/>
                <a:ea typeface="MS PGothic" pitchFamily="34" charset="-128"/>
                <a:cs typeface="Arial" charset="0"/>
              </a:rPr>
              <a:t> Every unit in the  population has a </a:t>
            </a:r>
            <a:r>
              <a:rPr kumimoji="1" lang="en-US" altLang="ja-JP" sz="3200" u="sng" dirty="0">
                <a:solidFill>
                  <a:srgbClr val="FF0000"/>
                </a:solidFill>
                <a:latin typeface="Arial" charset="0"/>
                <a:ea typeface="MS PGothic" pitchFamily="34" charset="-128"/>
                <a:cs typeface="Arial" charset="0"/>
              </a:rPr>
              <a:t>known</a:t>
            </a:r>
            <a:r>
              <a:rPr kumimoji="1" lang="en-US" altLang="ja-JP" sz="3200" dirty="0">
                <a:solidFill>
                  <a:srgbClr val="FF0000"/>
                </a:solidFill>
                <a:latin typeface="Arial" charset="0"/>
                <a:ea typeface="MS PGothic" pitchFamily="34" charset="-128"/>
                <a:cs typeface="Arial" charset="0"/>
              </a:rPr>
              <a:t> probability of being selected</a:t>
            </a:r>
          </a:p>
          <a:p>
            <a:pPr defTabSz="762000" eaLnBrk="1" hangingPunct="1">
              <a:buClr>
                <a:srgbClr val="C00000"/>
              </a:buClr>
              <a:defRPr/>
            </a:pPr>
            <a:endParaRPr kumimoji="1" lang="en-US" altLang="ja-JP" sz="3200" dirty="0">
              <a:solidFill>
                <a:srgbClr val="FF0000"/>
              </a:solidFill>
              <a:latin typeface="Arial" charset="0"/>
              <a:ea typeface="MS PGothic" pitchFamily="34" charset="-128"/>
              <a:cs typeface="Arial" charset="0"/>
            </a:endParaRPr>
          </a:p>
          <a:p>
            <a:pPr marL="457200" indent="-457200" defTabSz="762000" eaLnBrk="1" hangingPunct="1">
              <a:buClr>
                <a:srgbClr val="C00000"/>
              </a:buClr>
              <a:buFont typeface="Wingdings" pitchFamily="2" charset="2"/>
              <a:buChar char="§"/>
              <a:defRPr/>
            </a:pPr>
            <a:r>
              <a:rPr kumimoji="1" lang="en-US" altLang="ja-JP" sz="3200" b="1" dirty="0">
                <a:solidFill>
                  <a:srgbClr val="FF0000"/>
                </a:solidFill>
                <a:latin typeface="Arial" charset="0"/>
                <a:ea typeface="MS PGothic" pitchFamily="34" charset="-128"/>
                <a:cs typeface="Arial" charset="0"/>
              </a:rPr>
              <a:t>Non-Probability Sampling</a:t>
            </a:r>
            <a:r>
              <a:rPr kumimoji="1" lang="en-US" altLang="ja-JP" sz="3200" dirty="0">
                <a:solidFill>
                  <a:srgbClr val="FF0000"/>
                </a:solidFill>
                <a:latin typeface="Arial" charset="0"/>
                <a:ea typeface="MS PGothic" pitchFamily="34" charset="-128"/>
                <a:cs typeface="Arial" charset="0"/>
              </a:rPr>
              <a:t> — The probability of being selected is </a:t>
            </a:r>
            <a:r>
              <a:rPr kumimoji="1" lang="en-US" altLang="ja-JP" sz="3200" u="sng" dirty="0">
                <a:solidFill>
                  <a:srgbClr val="FF0000"/>
                </a:solidFill>
                <a:latin typeface="Arial" charset="0"/>
                <a:ea typeface="MS PGothic" pitchFamily="34" charset="-128"/>
                <a:cs typeface="Arial" charset="0"/>
              </a:rPr>
              <a:t>unknown</a:t>
            </a:r>
          </a:p>
        </p:txBody>
      </p:sp>
      <p:sp>
        <p:nvSpPr>
          <p:cNvPr id="21507" name="Rectangle 4"/>
          <p:cNvSpPr>
            <a:spLocks noChangeArrowheads="1"/>
          </p:cNvSpPr>
          <p:nvPr/>
        </p:nvSpPr>
        <p:spPr bwMode="auto">
          <a:xfrm>
            <a:off x="381000" y="228600"/>
            <a:ext cx="8382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spcBef>
                <a:spcPct val="20000"/>
              </a:spcBef>
              <a:buClr>
                <a:srgbClr val="C00000"/>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C00000"/>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C00000"/>
              </a:buClr>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ClrTx/>
              <a:buFontTx/>
              <a:buNone/>
            </a:pPr>
            <a:r>
              <a:rPr lang="en-US" altLang="ja-JP" sz="3600">
                <a:solidFill>
                  <a:srgbClr val="FF0000"/>
                </a:solidFill>
                <a:latin typeface="Franklin Gothic Medium" panose="020B0603020102020204" pitchFamily="34" charset="0"/>
                <a:ea typeface="MS PGothic" panose="020B0600070205080204" pitchFamily="34" charset="-128"/>
              </a:rPr>
              <a:t>Types of Sampling</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solidFill>
                  <a:schemeClr val="tx2">
                    <a:satMod val="130000"/>
                  </a:schemeClr>
                </a:solidFill>
              </a:rPr>
              <a:t>Probability Sampling </a:t>
            </a:r>
          </a:p>
        </p:txBody>
      </p:sp>
      <p:sp>
        <p:nvSpPr>
          <p:cNvPr id="25602" name="Content Placeholder 2"/>
          <p:cNvSpPr>
            <a:spLocks noGrp="1"/>
          </p:cNvSpPr>
          <p:nvPr>
            <p:ph idx="1"/>
          </p:nvPr>
        </p:nvSpPr>
        <p:spPr/>
        <p:txBody>
          <a:bodyPr/>
          <a:lstStyle/>
          <a:p>
            <a:r>
              <a:rPr lang="en-US" dirty="0"/>
              <a:t>It involves the use of a </a:t>
            </a:r>
            <a:r>
              <a:rPr lang="en-US" u="sng" dirty="0"/>
              <a:t>random selection process</a:t>
            </a:r>
            <a:r>
              <a:rPr lang="en-US" dirty="0"/>
              <a:t> to select sample from members or elements of a population. </a:t>
            </a:r>
          </a:p>
          <a:p>
            <a:endParaRPr lang="en-US" dirty="0"/>
          </a:p>
          <a:p>
            <a:r>
              <a:rPr lang="en-US" dirty="0"/>
              <a:t>Random selection does not mean haphazardly; it means application of a systematic scientific process of randomization. </a:t>
            </a:r>
          </a:p>
        </p:txBody>
      </p:sp>
    </p:spTree>
    <p:extLst>
      <p:ext uri="{BB962C8B-B14F-4D97-AF65-F5344CB8AC3E}">
        <p14:creationId xmlns:p14="http://schemas.microsoft.com/office/powerpoint/2010/main" val="1311615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solidFill>
                  <a:schemeClr val="tx2">
                    <a:satMod val="130000"/>
                  </a:schemeClr>
                </a:solidFill>
              </a:rPr>
              <a:t>Cont’d </a:t>
            </a:r>
          </a:p>
        </p:txBody>
      </p:sp>
      <p:sp>
        <p:nvSpPr>
          <p:cNvPr id="27650" name="Content Placeholder 2"/>
          <p:cNvSpPr>
            <a:spLocks noGrp="1"/>
          </p:cNvSpPr>
          <p:nvPr>
            <p:ph idx="1"/>
          </p:nvPr>
        </p:nvSpPr>
        <p:spPr>
          <a:xfrm>
            <a:off x="457200" y="1646237"/>
            <a:ext cx="8229600" cy="4525963"/>
          </a:xfrm>
        </p:spPr>
        <p:txBody>
          <a:bodyPr/>
          <a:lstStyle/>
          <a:p>
            <a:pPr>
              <a:buFont typeface="Wingdings 2" pitchFamily="18" charset="2"/>
              <a:buNone/>
            </a:pPr>
            <a:r>
              <a:rPr lang="en-US"/>
              <a:t>		Random selection means that:</a:t>
            </a:r>
          </a:p>
          <a:p>
            <a:pPr>
              <a:buFont typeface="Wingdings 2" pitchFamily="18" charset="2"/>
              <a:buNone/>
            </a:pPr>
            <a:endParaRPr lang="en-US"/>
          </a:p>
          <a:p>
            <a:r>
              <a:rPr lang="en-US"/>
              <a:t>All element have an equal chance of being selected for the sample.</a:t>
            </a:r>
          </a:p>
          <a:p>
            <a:r>
              <a:rPr lang="en-US"/>
              <a:t>Selections are independent of each other.</a:t>
            </a:r>
          </a:p>
          <a:p>
            <a:r>
              <a:rPr lang="en-US"/>
              <a:t>Researcher does not enter into the selection of the sample. </a:t>
            </a:r>
          </a:p>
        </p:txBody>
      </p:sp>
    </p:spTree>
    <p:extLst>
      <p:ext uri="{BB962C8B-B14F-4D97-AF65-F5344CB8AC3E}">
        <p14:creationId xmlns:p14="http://schemas.microsoft.com/office/powerpoint/2010/main" val="3618293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122238"/>
            <a:ext cx="8305800" cy="944562"/>
          </a:xfrm>
        </p:spPr>
        <p:txBody>
          <a:bodyPr/>
          <a:lstStyle/>
          <a:p>
            <a:r>
              <a:rPr lang="en-US" altLang="en-US"/>
              <a:t>Sampling Elements</a:t>
            </a:r>
          </a:p>
        </p:txBody>
      </p:sp>
      <p:sp>
        <p:nvSpPr>
          <p:cNvPr id="23555" name="Rectangle 3"/>
          <p:cNvSpPr>
            <a:spLocks noGrp="1" noChangeArrowheads="1"/>
          </p:cNvSpPr>
          <p:nvPr>
            <p:ph type="body" sz="half" idx="1"/>
          </p:nvPr>
        </p:nvSpPr>
        <p:spPr>
          <a:xfrm>
            <a:off x="304800" y="1260475"/>
            <a:ext cx="3505200" cy="5216525"/>
          </a:xfrm>
        </p:spPr>
        <p:txBody>
          <a:bodyPr/>
          <a:lstStyle/>
          <a:p>
            <a:pPr algn="ctr">
              <a:buFont typeface="Arial" panose="020B0604020202020204" pitchFamily="34" charset="0"/>
              <a:buNone/>
            </a:pPr>
            <a:r>
              <a:rPr lang="en-US" altLang="en-US" sz="3200" b="1" dirty="0"/>
              <a:t>   In Probability Sampling</a:t>
            </a:r>
          </a:p>
          <a:p>
            <a:pPr algn="ctr">
              <a:buFont typeface="Arial" panose="020B0604020202020204" pitchFamily="34" charset="0"/>
              <a:buNone/>
            </a:pPr>
            <a:endParaRPr lang="en-US" altLang="en-US" sz="2000" dirty="0"/>
          </a:p>
          <a:p>
            <a:pPr algn="ctr">
              <a:buFont typeface="Arial" panose="020B0604020202020204" pitchFamily="34" charset="0"/>
              <a:buNone/>
            </a:pPr>
            <a:r>
              <a:rPr lang="en-US" altLang="en-US" sz="3600" dirty="0"/>
              <a:t>Each element of the population has a </a:t>
            </a:r>
            <a:r>
              <a:rPr lang="en-US" altLang="en-US" sz="3600" b="1" dirty="0"/>
              <a:t>known </a:t>
            </a:r>
            <a:r>
              <a:rPr lang="en-US" altLang="en-US" sz="3600" dirty="0"/>
              <a:t>probability of selection</a:t>
            </a:r>
          </a:p>
          <a:p>
            <a:endParaRPr lang="en-US" altLang="en-US" sz="3600" dirty="0"/>
          </a:p>
        </p:txBody>
      </p:sp>
      <p:graphicFrame>
        <p:nvGraphicFramePr>
          <p:cNvPr id="450648" name="Group 88"/>
          <p:cNvGraphicFramePr>
            <a:graphicFrameLocks noGrp="1"/>
          </p:cNvGraphicFramePr>
          <p:nvPr>
            <p:ph sz="half" idx="2"/>
            <p:extLst>
              <p:ext uri="{D42A27DB-BD31-4B8C-83A1-F6EECF244321}">
                <p14:modId xmlns:p14="http://schemas.microsoft.com/office/powerpoint/2010/main" val="4019972347"/>
              </p:ext>
            </p:extLst>
          </p:nvPr>
        </p:nvGraphicFramePr>
        <p:xfrm>
          <a:off x="4191000" y="1371600"/>
          <a:ext cx="4343400" cy="4495800"/>
        </p:xfrm>
        <a:graphic>
          <a:graphicData uri="http://schemas.openxmlformats.org/drawingml/2006/table">
            <a:tbl>
              <a:tblPr/>
              <a:tblGrid>
                <a:gridCol w="682625">
                  <a:extLst>
                    <a:ext uri="{9D8B030D-6E8A-4147-A177-3AD203B41FA5}">
                      <a16:colId xmlns:a16="http://schemas.microsoft.com/office/drawing/2014/main" val="20000"/>
                    </a:ext>
                  </a:extLst>
                </a:gridCol>
                <a:gridCol w="608013">
                  <a:extLst>
                    <a:ext uri="{9D8B030D-6E8A-4147-A177-3AD203B41FA5}">
                      <a16:colId xmlns:a16="http://schemas.microsoft.com/office/drawing/2014/main" val="20001"/>
                    </a:ext>
                  </a:extLst>
                </a:gridCol>
                <a:gridCol w="606425">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12775">
                  <a:extLst>
                    <a:ext uri="{9D8B030D-6E8A-4147-A177-3AD203B41FA5}">
                      <a16:colId xmlns:a16="http://schemas.microsoft.com/office/drawing/2014/main" val="20004"/>
                    </a:ext>
                  </a:extLst>
                </a:gridCol>
                <a:gridCol w="611187">
                  <a:extLst>
                    <a:ext uri="{9D8B030D-6E8A-4147-A177-3AD203B41FA5}">
                      <a16:colId xmlns:a16="http://schemas.microsoft.com/office/drawing/2014/main" val="20005"/>
                    </a:ext>
                  </a:extLst>
                </a:gridCol>
                <a:gridCol w="612775">
                  <a:extLst>
                    <a:ext uri="{9D8B030D-6E8A-4147-A177-3AD203B41FA5}">
                      <a16:colId xmlns:a16="http://schemas.microsoft.com/office/drawing/2014/main" val="20006"/>
                    </a:ext>
                  </a:extLst>
                </a:gridCol>
              </a:tblGrid>
              <a:tr h="64135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Arial" charset="0"/>
                        <a:buNone/>
                        <a:tabLst/>
                      </a:pPr>
                      <a:endParaRPr kumimoji="0" lang="en-US" sz="26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Arial" charset="0"/>
                        <a:buNone/>
                        <a:tabLst/>
                      </a:pPr>
                      <a:endParaRPr kumimoji="0" lang="en-US" sz="26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Arial" charset="0"/>
                        <a:buNone/>
                        <a:tabLst/>
                      </a:pPr>
                      <a:endParaRPr kumimoji="0" lang="en-US" sz="26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Arial" charset="0"/>
                        <a:buNone/>
                        <a:tabLst/>
                      </a:pPr>
                      <a:endParaRPr kumimoji="0" lang="en-US" sz="26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Arial" charset="0"/>
                        <a:buNone/>
                        <a:tabLst/>
                      </a:pPr>
                      <a:endParaRPr kumimoji="0" lang="en-US" sz="26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Arial" charset="0"/>
                        <a:buNone/>
                        <a:tabLst/>
                      </a:pPr>
                      <a:endParaRPr kumimoji="0" lang="en-US" sz="26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Arial" charset="0"/>
                        <a:buNone/>
                        <a:tabLst/>
                      </a:pPr>
                      <a:endParaRPr kumimoji="0" lang="en-US" sz="26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644525">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Arial" charset="0"/>
                        <a:buNone/>
                        <a:tabLst/>
                      </a:pPr>
                      <a:endParaRPr kumimoji="0" lang="en-US" sz="26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Arial" charset="0"/>
                        <a:buNone/>
                        <a:tabLst/>
                      </a:pPr>
                      <a:endParaRPr kumimoji="0" lang="en-US" sz="2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Arial" charset="0"/>
                        <a:buNone/>
                        <a:tabLst/>
                      </a:pPr>
                      <a:endParaRPr kumimoji="0" lang="en-US" sz="26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Arial" charset="0"/>
                        <a:buNone/>
                        <a:tabLst/>
                      </a:pPr>
                      <a:endParaRPr kumimoji="0" lang="en-US" sz="26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Arial" charset="0"/>
                        <a:buNone/>
                        <a:tabLst/>
                      </a:pPr>
                      <a:endParaRPr kumimoji="0" lang="en-US" sz="26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Arial" charset="0"/>
                        <a:buNone/>
                        <a:tabLst/>
                      </a:pPr>
                      <a:endParaRPr kumimoji="0" lang="en-US" sz="26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Arial" charset="0"/>
                        <a:buNone/>
                        <a:tabLst/>
                      </a:pPr>
                      <a:endParaRPr kumimoji="0" lang="en-US" sz="26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641350">
                <a:tc>
                  <a:txBody>
                    <a:bodyPr/>
                    <a:lstStyle/>
                    <a:p>
                      <a:pPr marL="342900" marR="0" lvl="0" indent="-342900" algn="l" defTabSz="914400" rtl="0" eaLnBrk="1" fontAlgn="base" latinLnBrk="0" hangingPunct="1">
                        <a:lnSpc>
                          <a:spcPct val="100000"/>
                        </a:lnSpc>
                        <a:spcBef>
                          <a:spcPct val="0"/>
                        </a:spcBef>
                        <a:spcAft>
                          <a:spcPct val="0"/>
                        </a:spcAft>
                        <a:buClr>
                          <a:schemeClr val="tx2"/>
                        </a:buClr>
                        <a:buSzTx/>
                        <a:buFont typeface="Arial" charset="0"/>
                        <a:buNone/>
                        <a:tabLst/>
                      </a:pPr>
                      <a:r>
                        <a:rPr kumimoji="0" lang="en-US" sz="1100" b="0" i="0" u="none" strike="noStrike" cap="none" normalizeH="0" baseline="0">
                          <a:ln>
                            <a:noFill/>
                          </a:ln>
                          <a:solidFill>
                            <a:schemeClr val="tx1"/>
                          </a:solidFill>
                          <a:effectLst/>
                          <a:latin typeface="Times New Roman" pitchFamily="18" charset="0"/>
                          <a:ea typeface="Batang" pitchFamily="18" charset="-127"/>
                          <a:cs typeface="Times New Roman" pitchFamily="18" charset="0"/>
                        </a:rPr>
                        <a:t> </a:t>
                      </a:r>
                      <a:endParaRPr kumimoji="0" lang="en-US" sz="1700" b="0" i="0" u="none" strike="noStrike" cap="none" normalizeH="0" baseline="0">
                        <a:ln>
                          <a:noFill/>
                        </a:ln>
                        <a:solidFill>
                          <a:schemeClr val="tx1"/>
                        </a:solidFill>
                        <a:effectLst/>
                        <a:latin typeface="Arial" charset="0"/>
                        <a:ea typeface="Batang" pitchFamily="18"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Arial" charset="0"/>
                        <a:buNone/>
                        <a:tabLst/>
                      </a:pPr>
                      <a:endParaRPr kumimoji="0" lang="en-US" sz="26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Arial" charset="0"/>
                        <a:buNone/>
                        <a:tabLst/>
                      </a:pPr>
                      <a:endParaRPr kumimoji="0" lang="en-US" sz="26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Arial" charset="0"/>
                        <a:buNone/>
                        <a:tabLst/>
                      </a:pPr>
                      <a:endParaRPr kumimoji="0" lang="en-US" sz="26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Arial" charset="0"/>
                        <a:buNone/>
                        <a:tabLst/>
                      </a:pPr>
                      <a:endParaRPr kumimoji="0" lang="en-US" sz="26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Arial" charset="0"/>
                        <a:buNone/>
                        <a:tabLst/>
                      </a:pPr>
                      <a:endParaRPr kumimoji="0" lang="en-US" sz="26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Arial" charset="0"/>
                        <a:buNone/>
                        <a:tabLst/>
                      </a:pPr>
                      <a:endParaRPr kumimoji="0" lang="en-US" sz="26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641350">
                <a:tc>
                  <a:txBody>
                    <a:bodyPr/>
                    <a:lstStyle/>
                    <a:p>
                      <a:pPr marL="342900" marR="0" lvl="0" indent="-342900" algn="l" defTabSz="914400" rtl="0" eaLnBrk="1" fontAlgn="base" latinLnBrk="0" hangingPunct="1">
                        <a:lnSpc>
                          <a:spcPct val="100000"/>
                        </a:lnSpc>
                        <a:spcBef>
                          <a:spcPct val="0"/>
                        </a:spcBef>
                        <a:spcAft>
                          <a:spcPct val="0"/>
                        </a:spcAft>
                        <a:buClr>
                          <a:schemeClr val="tx2"/>
                        </a:buClr>
                        <a:buSzTx/>
                        <a:buFont typeface="Arial" charset="0"/>
                        <a:buNone/>
                        <a:tabLst/>
                      </a:pPr>
                      <a:r>
                        <a:rPr kumimoji="0" lang="en-US" sz="1100" b="0" i="0" u="none" strike="noStrike" cap="none" normalizeH="0" baseline="0">
                          <a:ln>
                            <a:noFill/>
                          </a:ln>
                          <a:solidFill>
                            <a:schemeClr val="tx1"/>
                          </a:solidFill>
                          <a:effectLst/>
                          <a:latin typeface="Times New Roman" pitchFamily="18" charset="0"/>
                          <a:ea typeface="Batang" pitchFamily="18" charset="-127"/>
                          <a:cs typeface="Times New Roman" pitchFamily="18" charset="0"/>
                        </a:rPr>
                        <a:t> </a:t>
                      </a:r>
                      <a:endParaRPr kumimoji="0" lang="en-US" sz="1700" b="0" i="0" u="none" strike="noStrike" cap="none" normalizeH="0" baseline="0">
                        <a:ln>
                          <a:noFill/>
                        </a:ln>
                        <a:solidFill>
                          <a:schemeClr val="tx1"/>
                        </a:solidFill>
                        <a:effectLst/>
                        <a:latin typeface="Arial" charset="0"/>
                        <a:ea typeface="Batang" pitchFamily="18"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Arial" charset="0"/>
                        <a:buNone/>
                        <a:tabLst/>
                      </a:pPr>
                      <a:endParaRPr kumimoji="0" lang="en-US" sz="26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Arial" charset="0"/>
                        <a:buNone/>
                        <a:tabLst/>
                      </a:pPr>
                      <a:endParaRPr kumimoji="0" lang="en-US" sz="26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Arial" charset="0"/>
                        <a:buNone/>
                        <a:tabLst/>
                      </a:pPr>
                      <a:endParaRPr kumimoji="0" lang="en-US" sz="26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Arial" charset="0"/>
                        <a:buNone/>
                        <a:tabLst/>
                      </a:pPr>
                      <a:endParaRPr kumimoji="0" lang="en-US" sz="26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Arial" charset="0"/>
                        <a:buNone/>
                        <a:tabLst/>
                      </a:pPr>
                      <a:endParaRPr kumimoji="0" lang="en-US" sz="26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Arial" charset="0"/>
                        <a:buNone/>
                        <a:tabLst/>
                      </a:pPr>
                      <a:endParaRPr kumimoji="0" lang="en-US" sz="26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64135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Arial" charset="0"/>
                        <a:buNone/>
                        <a:tabLst/>
                      </a:pPr>
                      <a:endParaRPr kumimoji="0" lang="en-US" sz="26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Arial" charset="0"/>
                        <a:buNone/>
                        <a:tabLst/>
                      </a:pPr>
                      <a:endParaRPr kumimoji="0" lang="en-US" sz="26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Arial" charset="0"/>
                        <a:buNone/>
                        <a:tabLst/>
                      </a:pPr>
                      <a:endParaRPr kumimoji="0" lang="en-US" sz="26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Arial" charset="0"/>
                        <a:buNone/>
                        <a:tabLst/>
                      </a:pPr>
                      <a:endParaRPr kumimoji="0" lang="en-US" sz="26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Arial" charset="0"/>
                        <a:buNone/>
                        <a:tabLst/>
                      </a:pPr>
                      <a:endParaRPr kumimoji="0" lang="en-US" sz="26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Arial" charset="0"/>
                        <a:buNone/>
                        <a:tabLst/>
                      </a:pPr>
                      <a:endParaRPr kumimoji="0" lang="en-US" sz="26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Arial" charset="0"/>
                        <a:buNone/>
                        <a:tabLst/>
                      </a:pPr>
                      <a:endParaRPr kumimoji="0" lang="en-US" sz="26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644525">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Arial" charset="0"/>
                        <a:buNone/>
                        <a:tabLst/>
                      </a:pPr>
                      <a:endParaRPr kumimoji="0" lang="en-US" sz="26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Arial" charset="0"/>
                        <a:buNone/>
                        <a:tabLst/>
                      </a:pPr>
                      <a:endParaRPr kumimoji="0" lang="en-US" sz="26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Arial" charset="0"/>
                        <a:buNone/>
                        <a:tabLst/>
                      </a:pPr>
                      <a:endParaRPr kumimoji="0" lang="en-US" sz="26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Arial" charset="0"/>
                        <a:buNone/>
                        <a:tabLst/>
                      </a:pPr>
                      <a:endParaRPr kumimoji="0" lang="en-US" sz="26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Arial" charset="0"/>
                        <a:buNone/>
                        <a:tabLst/>
                      </a:pPr>
                      <a:endParaRPr kumimoji="0" lang="en-US" sz="26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Arial" charset="0"/>
                        <a:buNone/>
                        <a:tabLst/>
                      </a:pPr>
                      <a:endParaRPr kumimoji="0" lang="en-US" sz="26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Arial" charset="0"/>
                        <a:buNone/>
                        <a:tabLst/>
                      </a:pPr>
                      <a:endParaRPr kumimoji="0" lang="en-US" sz="26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64135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Arial" charset="0"/>
                        <a:buNone/>
                        <a:tabLst/>
                      </a:pPr>
                      <a:endParaRPr kumimoji="0" lang="en-US" sz="26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Arial" charset="0"/>
                        <a:buNone/>
                        <a:tabLst/>
                      </a:pPr>
                      <a:endParaRPr kumimoji="0" lang="en-US" sz="26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Arial" charset="0"/>
                        <a:buNone/>
                        <a:tabLst/>
                      </a:pPr>
                      <a:endParaRPr kumimoji="0" lang="en-US" sz="26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Arial" charset="0"/>
                        <a:buNone/>
                        <a:tabLst/>
                      </a:pPr>
                      <a:endParaRPr kumimoji="0" lang="en-US" sz="26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Arial" charset="0"/>
                        <a:buNone/>
                        <a:tabLst/>
                      </a:pPr>
                      <a:endParaRPr kumimoji="0" lang="en-US" sz="26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Arial" charset="0"/>
                        <a:buNone/>
                        <a:tabLst/>
                      </a:pPr>
                      <a:endParaRPr kumimoji="0" lang="en-US" sz="26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Arial" charset="0"/>
                        <a:buNone/>
                        <a:tabLst/>
                      </a:pPr>
                      <a:endParaRPr kumimoji="0" lang="en-US" sz="2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152400"/>
            <a:ext cx="8305800" cy="914400"/>
          </a:xfrm>
        </p:spPr>
        <p:txBody>
          <a:bodyPr/>
          <a:lstStyle/>
          <a:p>
            <a:r>
              <a:rPr lang="en-US" altLang="en-US" sz="4000" dirty="0"/>
              <a:t>A Sampling Frame is …</a:t>
            </a:r>
          </a:p>
        </p:txBody>
      </p:sp>
      <p:sp>
        <p:nvSpPr>
          <p:cNvPr id="27651" name="Rectangle 3"/>
          <p:cNvSpPr>
            <a:spLocks noGrp="1" noChangeArrowheads="1"/>
          </p:cNvSpPr>
          <p:nvPr>
            <p:ph type="body" idx="1"/>
          </p:nvPr>
        </p:nvSpPr>
        <p:spPr/>
        <p:txBody>
          <a:bodyPr/>
          <a:lstStyle/>
          <a:p>
            <a:pPr>
              <a:buFont typeface="Arial" panose="020B0604020202020204" pitchFamily="34" charset="0"/>
              <a:buNone/>
            </a:pPr>
            <a:endParaRPr lang="en-US" altLang="en-US" sz="3400"/>
          </a:p>
          <a:p>
            <a:pPr>
              <a:buFont typeface="Arial" panose="020B0604020202020204" pitchFamily="34" charset="0"/>
              <a:buNone/>
            </a:pPr>
            <a:endParaRPr lang="en-US" altLang="en-US" sz="3400"/>
          </a:p>
          <a:p>
            <a:pPr>
              <a:buFont typeface="Arial" panose="020B0604020202020204" pitchFamily="34" charset="0"/>
              <a:buNone/>
            </a:pPr>
            <a:endParaRPr lang="en-US" altLang="en-US"/>
          </a:p>
          <a:p>
            <a:pPr>
              <a:buFont typeface="Arial" panose="020B0604020202020204" pitchFamily="34" charset="0"/>
              <a:buNone/>
            </a:pPr>
            <a:endParaRPr lang="en-US" altLang="en-US" sz="3400"/>
          </a:p>
          <a:p>
            <a:pPr>
              <a:buFont typeface="Arial" panose="020B0604020202020204" pitchFamily="34" charset="0"/>
              <a:buNone/>
            </a:pPr>
            <a:endParaRPr lang="en-US" altLang="en-US" sz="3400"/>
          </a:p>
          <a:p>
            <a:endParaRPr lang="en-US" altLang="en-US" sz="3400"/>
          </a:p>
        </p:txBody>
      </p:sp>
      <p:sp>
        <p:nvSpPr>
          <p:cNvPr id="27652" name="Text Box 4"/>
          <p:cNvSpPr txBox="1">
            <a:spLocks noChangeArrowheads="1"/>
          </p:cNvSpPr>
          <p:nvPr/>
        </p:nvSpPr>
        <p:spPr bwMode="auto">
          <a:xfrm>
            <a:off x="914400" y="2743200"/>
            <a:ext cx="7315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C00000"/>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C00000"/>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C00000"/>
              </a:buClr>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FontTx/>
              <a:buNone/>
            </a:pPr>
            <a:endParaRPr lang="en-US" altLang="en-US" sz="1800">
              <a:solidFill>
                <a:srgbClr val="FF0000"/>
              </a:solidFill>
            </a:endParaRPr>
          </a:p>
        </p:txBody>
      </p:sp>
      <p:sp>
        <p:nvSpPr>
          <p:cNvPr id="27653" name="PubHalfFrame"/>
          <p:cNvSpPr>
            <a:spLocks noEditPoints="1" noChangeArrowheads="1"/>
          </p:cNvSpPr>
          <p:nvPr/>
        </p:nvSpPr>
        <p:spPr bwMode="auto">
          <a:xfrm>
            <a:off x="762000" y="1981200"/>
            <a:ext cx="1828800" cy="18288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0 w 21600"/>
              <a:gd name="T13" fmla="*/ 0 h 21600"/>
              <a:gd name="T14" fmla="*/ 14400 w 21600"/>
              <a:gd name="T15" fmla="*/ 7200 h 21600"/>
            </a:gdLst>
            <a:ahLst/>
            <a:cxnLst>
              <a:cxn ang="T8">
                <a:pos x="T0" y="T1"/>
              </a:cxn>
              <a:cxn ang="T9">
                <a:pos x="T2" y="T3"/>
              </a:cxn>
              <a:cxn ang="T10">
                <a:pos x="T4" y="T5"/>
              </a:cxn>
              <a:cxn ang="T11">
                <a:pos x="T6" y="T7"/>
              </a:cxn>
            </a:cxnLst>
            <a:rect l="T12" t="T13" r="T14" b="T15"/>
            <a:pathLst>
              <a:path w="21600" h="21600">
                <a:moveTo>
                  <a:pt x="0" y="0"/>
                </a:moveTo>
                <a:lnTo>
                  <a:pt x="0" y="21600"/>
                </a:lnTo>
                <a:lnTo>
                  <a:pt x="7200" y="14400"/>
                </a:lnTo>
                <a:lnTo>
                  <a:pt x="7200" y="7200"/>
                </a:lnTo>
                <a:lnTo>
                  <a:pt x="14400" y="7200"/>
                </a:lnTo>
                <a:lnTo>
                  <a:pt x="21600" y="0"/>
                </a:lnTo>
                <a:lnTo>
                  <a:pt x="0" y="0"/>
                </a:lnTo>
                <a:close/>
              </a:path>
            </a:pathLst>
          </a:custGeom>
          <a:solidFill>
            <a:schemeClr val="folHlink"/>
          </a:solidFill>
          <a:ln w="9525">
            <a:solidFill>
              <a:srgbClr val="000000"/>
            </a:solidFill>
            <a:miter lim="800000"/>
            <a:headEnd/>
            <a:tailEnd/>
          </a:ln>
          <a:effectLst>
            <a:outerShdw dist="107763" dir="2700000" algn="ctr" rotWithShape="0">
              <a:srgbClr val="808080"/>
            </a:outerShdw>
          </a:effectLst>
        </p:spPr>
        <p:txBody>
          <a:bodyPr/>
          <a:lstStyle/>
          <a:p>
            <a:endParaRPr lang="en-US">
              <a:solidFill>
                <a:srgbClr val="FF0000"/>
              </a:solidFill>
            </a:endParaRPr>
          </a:p>
        </p:txBody>
      </p:sp>
      <p:sp>
        <p:nvSpPr>
          <p:cNvPr id="27654" name="Text Box 6"/>
          <p:cNvSpPr txBox="1">
            <a:spLocks noChangeArrowheads="1"/>
          </p:cNvSpPr>
          <p:nvPr/>
        </p:nvSpPr>
        <p:spPr bwMode="auto">
          <a:xfrm>
            <a:off x="1600200" y="2819400"/>
            <a:ext cx="5943600"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C00000"/>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C00000"/>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C00000"/>
              </a:buClr>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3600" dirty="0">
                <a:solidFill>
                  <a:srgbClr val="FF0000"/>
                </a:solidFill>
              </a:rPr>
              <a:t>  …a list from which the                          elements of the sample will be drawn</a:t>
            </a:r>
          </a:p>
          <a:p>
            <a:pPr eaLnBrk="1" hangingPunct="1">
              <a:spcBef>
                <a:spcPct val="50000"/>
              </a:spcBef>
              <a:buClrTx/>
              <a:buFontTx/>
              <a:buNone/>
            </a:pPr>
            <a:r>
              <a:rPr lang="en-US" altLang="en-US" sz="3600" dirty="0">
                <a:solidFill>
                  <a:srgbClr val="FF0000"/>
                </a:solidFill>
              </a:rPr>
              <a:t>  </a:t>
            </a:r>
          </a:p>
        </p:txBody>
      </p:sp>
      <p:sp>
        <p:nvSpPr>
          <p:cNvPr id="27655" name="PubHalfFrame"/>
          <p:cNvSpPr>
            <a:spLocks noEditPoints="1" noChangeArrowheads="1"/>
          </p:cNvSpPr>
          <p:nvPr/>
        </p:nvSpPr>
        <p:spPr bwMode="auto">
          <a:xfrm rot="10800000">
            <a:off x="5715000" y="4038600"/>
            <a:ext cx="1828800" cy="18288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0 w 21600"/>
              <a:gd name="T13" fmla="*/ 0 h 21600"/>
              <a:gd name="T14" fmla="*/ 14400 w 21600"/>
              <a:gd name="T15" fmla="*/ 7200 h 21600"/>
            </a:gdLst>
            <a:ahLst/>
            <a:cxnLst>
              <a:cxn ang="T8">
                <a:pos x="T0" y="T1"/>
              </a:cxn>
              <a:cxn ang="T9">
                <a:pos x="T2" y="T3"/>
              </a:cxn>
              <a:cxn ang="T10">
                <a:pos x="T4" y="T5"/>
              </a:cxn>
              <a:cxn ang="T11">
                <a:pos x="T6" y="T7"/>
              </a:cxn>
            </a:cxnLst>
            <a:rect l="T12" t="T13" r="T14" b="T15"/>
            <a:pathLst>
              <a:path w="21600" h="21600">
                <a:moveTo>
                  <a:pt x="0" y="0"/>
                </a:moveTo>
                <a:lnTo>
                  <a:pt x="0" y="21600"/>
                </a:lnTo>
                <a:lnTo>
                  <a:pt x="7200" y="14400"/>
                </a:lnTo>
                <a:lnTo>
                  <a:pt x="7200" y="7200"/>
                </a:lnTo>
                <a:lnTo>
                  <a:pt x="14400" y="7200"/>
                </a:lnTo>
                <a:lnTo>
                  <a:pt x="21600" y="0"/>
                </a:lnTo>
                <a:lnTo>
                  <a:pt x="0" y="0"/>
                </a:lnTo>
                <a:close/>
              </a:path>
            </a:pathLst>
          </a:custGeom>
          <a:solidFill>
            <a:schemeClr val="folHlink"/>
          </a:solidFill>
          <a:ln w="9525">
            <a:solidFill>
              <a:srgbClr val="000000"/>
            </a:solidFill>
            <a:miter lim="800000"/>
            <a:headEnd/>
            <a:tailEnd/>
          </a:ln>
          <a:effectLst>
            <a:outerShdw dist="107763" dir="2700000" algn="ctr" rotWithShape="0">
              <a:srgbClr val="808080"/>
            </a:outerShdw>
          </a:effectLst>
        </p:spPr>
        <p:txBody>
          <a:bodyPr/>
          <a:lstStyle/>
          <a:p>
            <a:endParaRPr lang="en-US">
              <a:solidFill>
                <a:srgbClr val="FF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152400"/>
            <a:ext cx="8305800" cy="914400"/>
          </a:xfrm>
        </p:spPr>
        <p:txBody>
          <a:bodyPr/>
          <a:lstStyle/>
          <a:p>
            <a:r>
              <a:rPr lang="en-US" altLang="en-US" sz="4800" dirty="0"/>
              <a:t>Types of Probability Sampling</a:t>
            </a:r>
          </a:p>
        </p:txBody>
      </p:sp>
      <p:sp>
        <p:nvSpPr>
          <p:cNvPr id="29699" name="Rectangle 3"/>
          <p:cNvSpPr>
            <a:spLocks noGrp="1" noChangeArrowheads="1"/>
          </p:cNvSpPr>
          <p:nvPr>
            <p:ph type="body" idx="1"/>
          </p:nvPr>
        </p:nvSpPr>
        <p:spPr/>
        <p:txBody>
          <a:bodyPr/>
          <a:lstStyle/>
          <a:p>
            <a:r>
              <a:rPr lang="en-US" altLang="en-US" sz="4000" dirty="0"/>
              <a:t>Simple Random Sampling</a:t>
            </a:r>
          </a:p>
          <a:p>
            <a:pPr lvl="1"/>
            <a:r>
              <a:rPr lang="en-US" altLang="en-US" sz="4000" dirty="0"/>
              <a:t> Systematic Random Sampling</a:t>
            </a:r>
          </a:p>
          <a:p>
            <a:r>
              <a:rPr lang="en-US" altLang="en-US" sz="4000" dirty="0"/>
              <a:t>Stratified Random Sampling</a:t>
            </a:r>
          </a:p>
          <a:p>
            <a:r>
              <a:rPr lang="en-US" altLang="en-US" sz="4000" dirty="0"/>
              <a:t>Cluster Sampling</a:t>
            </a:r>
          </a:p>
          <a:p>
            <a:r>
              <a:rPr lang="en-US" altLang="en-US" sz="4000" dirty="0"/>
              <a:t>Multi-Stage Sampling</a:t>
            </a:r>
          </a:p>
          <a:p>
            <a:endParaRPr lang="en-US" altLang="en-US" sz="4400" dirty="0"/>
          </a:p>
        </p:txBody>
      </p:sp>
      <p:pic>
        <p:nvPicPr>
          <p:cNvPr id="29700" name="Picture 6" descr="MCj0435234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124200"/>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700"/>
                                        </p:tgtEl>
                                        <p:attrNameLst>
                                          <p:attrName>style.visibility</p:attrName>
                                        </p:attrNameLst>
                                      </p:cBhvr>
                                      <p:to>
                                        <p:strVal val="visible"/>
                                      </p:to>
                                    </p:set>
                                    <p:anim calcmode="lin" valueType="num">
                                      <p:cBhvr additive="base">
                                        <p:cTn id="7" dur="500" fill="hold"/>
                                        <p:tgtEl>
                                          <p:spTgt spid="29700"/>
                                        </p:tgtEl>
                                        <p:attrNameLst>
                                          <p:attrName>ppt_x</p:attrName>
                                        </p:attrNameLst>
                                      </p:cBhvr>
                                      <p:tavLst>
                                        <p:tav tm="0">
                                          <p:val>
                                            <p:strVal val="#ppt_x"/>
                                          </p:val>
                                        </p:tav>
                                        <p:tav tm="100000">
                                          <p:val>
                                            <p:strVal val="#ppt_x"/>
                                          </p:val>
                                        </p:tav>
                                      </p:tavLst>
                                    </p:anim>
                                    <p:anim calcmode="lin" valueType="num">
                                      <p:cBhvr additive="base">
                                        <p:cTn id="8" dur="500" fill="hold"/>
                                        <p:tgtEl>
                                          <p:spTgt spid="297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a:t>Simple Random Sample</a:t>
            </a:r>
          </a:p>
        </p:txBody>
      </p:sp>
      <p:sp>
        <p:nvSpPr>
          <p:cNvPr id="28675" name="Content Placeholder 2"/>
          <p:cNvSpPr>
            <a:spLocks noGrp="1"/>
          </p:cNvSpPr>
          <p:nvPr>
            <p:ph idx="1"/>
          </p:nvPr>
        </p:nvSpPr>
        <p:spPr/>
        <p:txBody>
          <a:bodyPr/>
          <a:lstStyle/>
          <a:p>
            <a:r>
              <a:rPr lang="en-US" altLang="en-US" dirty="0"/>
              <a:t>Involves taking a random sample of </a:t>
            </a:r>
            <a:r>
              <a:rPr lang="en-US" altLang="en-US" i="1" dirty="0"/>
              <a:t>n</a:t>
            </a:r>
            <a:r>
              <a:rPr lang="en-US" altLang="en-US" dirty="0"/>
              <a:t> units from a population of size N.  </a:t>
            </a:r>
          </a:p>
          <a:p>
            <a:r>
              <a:rPr lang="en-US" altLang="en-US" i="1" dirty="0"/>
              <a:t>Advantage:</a:t>
            </a:r>
            <a:r>
              <a:rPr lang="en-US" altLang="en-US" dirty="0"/>
              <a:t> Simplicity (in smaller populations). </a:t>
            </a:r>
          </a:p>
          <a:p>
            <a:r>
              <a:rPr lang="en-US" altLang="en-US" i="1" dirty="0"/>
              <a:t>Disadvantage:</a:t>
            </a:r>
            <a:r>
              <a:rPr lang="en-US" altLang="en-US" dirty="0"/>
              <a:t> It may not be as accurate as stratified sampling or as cheap as cluster sampling.</a:t>
            </a:r>
          </a:p>
          <a:p>
            <a:r>
              <a:rPr lang="en-US" altLang="en-US" sz="3600" dirty="0"/>
              <a:t>In the following diagram, 48 units are randomly sampled from the survey population of 400.</a:t>
            </a:r>
          </a:p>
        </p:txBody>
      </p:sp>
    </p:spTree>
    <p:extLst>
      <p:ext uri="{BB962C8B-B14F-4D97-AF65-F5344CB8AC3E}">
        <p14:creationId xmlns:p14="http://schemas.microsoft.com/office/powerpoint/2010/main" val="844607414"/>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5103"/>
            <a:ext cx="6629400" cy="6619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4926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2" name="Rectangle 2"/>
          <p:cNvSpPr>
            <a:spLocks noGrp="1" noChangeArrowheads="1"/>
          </p:cNvSpPr>
          <p:nvPr>
            <p:ph type="title"/>
          </p:nvPr>
        </p:nvSpPr>
        <p:spPr/>
        <p:txBody>
          <a:bodyPr/>
          <a:lstStyle/>
          <a:p>
            <a:r>
              <a:rPr lang="en-US" altLang="en-US" sz="3600" dirty="0"/>
              <a:t>Type I and Type II Errors</a:t>
            </a:r>
          </a:p>
        </p:txBody>
      </p:sp>
      <p:grpSp>
        <p:nvGrpSpPr>
          <p:cNvPr id="675843" name="Group 3"/>
          <p:cNvGrpSpPr>
            <a:grpSpLocks/>
          </p:cNvGrpSpPr>
          <p:nvPr/>
        </p:nvGrpSpPr>
        <p:grpSpPr bwMode="auto">
          <a:xfrm>
            <a:off x="152400" y="1295400"/>
            <a:ext cx="8763000" cy="4876800"/>
            <a:chOff x="-3" y="-3"/>
            <a:chExt cx="3850" cy="1754"/>
          </a:xfrm>
        </p:grpSpPr>
        <p:grpSp>
          <p:nvGrpSpPr>
            <p:cNvPr id="675844" name="Group 4"/>
            <p:cNvGrpSpPr>
              <a:grpSpLocks/>
            </p:cNvGrpSpPr>
            <p:nvPr/>
          </p:nvGrpSpPr>
          <p:grpSpPr bwMode="auto">
            <a:xfrm>
              <a:off x="0" y="0"/>
              <a:ext cx="3847" cy="1748"/>
              <a:chOff x="0" y="0"/>
              <a:chExt cx="3847" cy="1748"/>
            </a:xfrm>
          </p:grpSpPr>
          <p:grpSp>
            <p:nvGrpSpPr>
              <p:cNvPr id="675845" name="Group 5"/>
              <p:cNvGrpSpPr>
                <a:grpSpLocks/>
              </p:cNvGrpSpPr>
              <p:nvPr/>
            </p:nvGrpSpPr>
            <p:grpSpPr bwMode="auto">
              <a:xfrm>
                <a:off x="0" y="0"/>
                <a:ext cx="1267" cy="826"/>
                <a:chOff x="0" y="0"/>
                <a:chExt cx="1267" cy="826"/>
              </a:xfrm>
            </p:grpSpPr>
            <p:sp>
              <p:nvSpPr>
                <p:cNvPr id="675846" name="Rectangle 6"/>
                <p:cNvSpPr>
                  <a:spLocks noChangeArrowheads="1"/>
                </p:cNvSpPr>
                <p:nvPr/>
              </p:nvSpPr>
              <p:spPr bwMode="auto">
                <a:xfrm>
                  <a:off x="43" y="0"/>
                  <a:ext cx="1181" cy="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ltLang="en-US" sz="3200" b="1" dirty="0">
                    <a:latin typeface="+mn-lt"/>
                    <a:cs typeface="Times New Roman" panose="02020603050405020304" pitchFamily="18" charset="0"/>
                  </a:endParaRPr>
                </a:p>
                <a:p>
                  <a:r>
                    <a:rPr lang="en-US" altLang="en-US" sz="3200" b="1" dirty="0">
                      <a:latin typeface="+mn-lt"/>
                      <a:cs typeface="Times New Roman" panose="02020603050405020304" pitchFamily="18" charset="0"/>
                    </a:rPr>
                    <a:t>Your Statistical Decision</a:t>
                  </a:r>
                </a:p>
              </p:txBody>
            </p:sp>
            <p:sp>
              <p:nvSpPr>
                <p:cNvPr id="675847" name="Rectangle 7"/>
                <p:cNvSpPr>
                  <a:spLocks noChangeArrowheads="1"/>
                </p:cNvSpPr>
                <p:nvPr/>
              </p:nvSpPr>
              <p:spPr bwMode="auto">
                <a:xfrm>
                  <a:off x="0" y="0"/>
                  <a:ext cx="1267" cy="82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b="1"/>
                </a:p>
              </p:txBody>
            </p:sp>
          </p:grpSp>
          <p:grpSp>
            <p:nvGrpSpPr>
              <p:cNvPr id="675848" name="Group 8"/>
              <p:cNvGrpSpPr>
                <a:grpSpLocks/>
              </p:cNvGrpSpPr>
              <p:nvPr/>
            </p:nvGrpSpPr>
            <p:grpSpPr bwMode="auto">
              <a:xfrm>
                <a:off x="1267" y="0"/>
                <a:ext cx="2534" cy="384"/>
                <a:chOff x="1267" y="0"/>
                <a:chExt cx="2534" cy="384"/>
              </a:xfrm>
            </p:grpSpPr>
            <p:sp>
              <p:nvSpPr>
                <p:cNvPr id="675849" name="Rectangle 9"/>
                <p:cNvSpPr>
                  <a:spLocks noChangeArrowheads="1"/>
                </p:cNvSpPr>
                <p:nvPr/>
              </p:nvSpPr>
              <p:spPr bwMode="auto">
                <a:xfrm>
                  <a:off x="1310" y="0"/>
                  <a:ext cx="244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ctr"/>
                  <a:r>
                    <a:rPr lang="en-US" altLang="en-US" sz="3600" b="1" dirty="0">
                      <a:latin typeface="+mn-lt"/>
                      <a:cs typeface="Times New Roman" panose="02020603050405020304" pitchFamily="18" charset="0"/>
                    </a:rPr>
                    <a:t>True state of </a:t>
                  </a:r>
                  <a:br>
                    <a:rPr lang="en-US" altLang="en-US" sz="3600" b="1" dirty="0">
                      <a:latin typeface="+mn-lt"/>
                      <a:cs typeface="Times New Roman" panose="02020603050405020304" pitchFamily="18" charset="0"/>
                    </a:rPr>
                  </a:br>
                  <a:r>
                    <a:rPr lang="en-US" altLang="en-US" sz="3600" b="1" dirty="0">
                      <a:latin typeface="+mn-lt"/>
                      <a:cs typeface="Times New Roman" panose="02020603050405020304" pitchFamily="18" charset="0"/>
                    </a:rPr>
                    <a:t>Null hypothesis</a:t>
                  </a:r>
                </a:p>
                <a:p>
                  <a:pPr algn="ctr"/>
                  <a:endParaRPr lang="en-US" altLang="en-US" sz="3600" b="1" dirty="0">
                    <a:latin typeface="+mn-lt"/>
                  </a:endParaRPr>
                </a:p>
              </p:txBody>
            </p:sp>
            <p:sp>
              <p:nvSpPr>
                <p:cNvPr id="675850" name="Rectangle 10"/>
                <p:cNvSpPr>
                  <a:spLocks noChangeArrowheads="1"/>
                </p:cNvSpPr>
                <p:nvPr/>
              </p:nvSpPr>
              <p:spPr bwMode="auto">
                <a:xfrm>
                  <a:off x="1267" y="0"/>
                  <a:ext cx="2534"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b="1"/>
                </a:p>
              </p:txBody>
            </p:sp>
          </p:grpSp>
          <p:grpSp>
            <p:nvGrpSpPr>
              <p:cNvPr id="675851" name="Group 11"/>
              <p:cNvGrpSpPr>
                <a:grpSpLocks/>
              </p:cNvGrpSpPr>
              <p:nvPr/>
            </p:nvGrpSpPr>
            <p:grpSpPr bwMode="auto">
              <a:xfrm>
                <a:off x="1267" y="384"/>
                <a:ext cx="1267" cy="442"/>
                <a:chOff x="1267" y="384"/>
                <a:chExt cx="1267" cy="442"/>
              </a:xfrm>
            </p:grpSpPr>
            <p:sp>
              <p:nvSpPr>
                <p:cNvPr id="675852" name="Rectangle 12"/>
                <p:cNvSpPr>
                  <a:spLocks noChangeArrowheads="1"/>
                </p:cNvSpPr>
                <p:nvPr/>
              </p:nvSpPr>
              <p:spPr bwMode="auto">
                <a:xfrm>
                  <a:off x="1310" y="384"/>
                  <a:ext cx="1181"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3200" b="1" dirty="0">
                      <a:latin typeface="+mn-lt"/>
                      <a:cs typeface="Times New Roman" panose="02020603050405020304" pitchFamily="18" charset="0"/>
                    </a:rPr>
                    <a:t>H</a:t>
                  </a:r>
                  <a:r>
                    <a:rPr lang="en-US" altLang="en-US" sz="3200" b="1" baseline="-30000" dirty="0">
                      <a:latin typeface="+mn-lt"/>
                      <a:cs typeface="Times New Roman" panose="02020603050405020304" pitchFamily="18" charset="0"/>
                    </a:rPr>
                    <a:t>0</a:t>
                  </a:r>
                  <a:r>
                    <a:rPr lang="en-US" altLang="en-US" sz="3200" b="1" dirty="0">
                      <a:latin typeface="+mn-lt"/>
                      <a:cs typeface="Times New Roman" panose="02020603050405020304" pitchFamily="18" charset="0"/>
                    </a:rPr>
                    <a:t> True</a:t>
                  </a:r>
                </a:p>
                <a:p>
                  <a:pPr algn="ctr"/>
                  <a:r>
                    <a:rPr lang="en-US" altLang="en-US" sz="1600" b="1" dirty="0">
                      <a:latin typeface="+mn-lt"/>
                      <a:cs typeface="Times New Roman" panose="02020603050405020304" pitchFamily="18" charset="0"/>
                    </a:rPr>
                    <a:t>(example: the drug doesn’t work)</a:t>
                  </a:r>
                </a:p>
                <a:p>
                  <a:pPr algn="ctr"/>
                  <a:endParaRPr lang="en-US" altLang="en-US" sz="1600" b="1" dirty="0">
                    <a:latin typeface="+mn-lt"/>
                  </a:endParaRPr>
                </a:p>
              </p:txBody>
            </p:sp>
            <p:sp>
              <p:nvSpPr>
                <p:cNvPr id="675853" name="Rectangle 13"/>
                <p:cNvSpPr>
                  <a:spLocks noChangeArrowheads="1"/>
                </p:cNvSpPr>
                <p:nvPr/>
              </p:nvSpPr>
              <p:spPr bwMode="auto">
                <a:xfrm>
                  <a:off x="1267" y="384"/>
                  <a:ext cx="1267" cy="44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b="1"/>
                </a:p>
              </p:txBody>
            </p:sp>
          </p:grpSp>
          <p:grpSp>
            <p:nvGrpSpPr>
              <p:cNvPr id="675854" name="Group 14"/>
              <p:cNvGrpSpPr>
                <a:grpSpLocks/>
              </p:cNvGrpSpPr>
              <p:nvPr/>
            </p:nvGrpSpPr>
            <p:grpSpPr bwMode="auto">
              <a:xfrm>
                <a:off x="2534" y="384"/>
                <a:ext cx="1267" cy="442"/>
                <a:chOff x="2534" y="384"/>
                <a:chExt cx="1267" cy="442"/>
              </a:xfrm>
            </p:grpSpPr>
            <p:sp>
              <p:nvSpPr>
                <p:cNvPr id="675855" name="Rectangle 15"/>
                <p:cNvSpPr>
                  <a:spLocks noChangeArrowheads="1"/>
                </p:cNvSpPr>
                <p:nvPr/>
              </p:nvSpPr>
              <p:spPr bwMode="auto">
                <a:xfrm>
                  <a:off x="2577" y="384"/>
                  <a:ext cx="1181"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3200" b="1" dirty="0">
                      <a:latin typeface="+mn-lt"/>
                      <a:cs typeface="Times New Roman" panose="02020603050405020304" pitchFamily="18" charset="0"/>
                    </a:rPr>
                    <a:t>H</a:t>
                  </a:r>
                  <a:r>
                    <a:rPr lang="en-US" altLang="en-US" sz="3200" b="1" baseline="-30000" dirty="0">
                      <a:latin typeface="+mn-lt"/>
                      <a:cs typeface="Times New Roman" panose="02020603050405020304" pitchFamily="18" charset="0"/>
                    </a:rPr>
                    <a:t>0</a:t>
                  </a:r>
                  <a:r>
                    <a:rPr lang="en-US" altLang="en-US" sz="3200" b="1" dirty="0">
                      <a:latin typeface="+mn-lt"/>
                      <a:cs typeface="Times New Roman" panose="02020603050405020304" pitchFamily="18" charset="0"/>
                    </a:rPr>
                    <a:t> False</a:t>
                  </a:r>
                </a:p>
                <a:p>
                  <a:pPr algn="ctr"/>
                  <a:r>
                    <a:rPr lang="en-US" altLang="en-US" sz="1600" b="1" dirty="0">
                      <a:latin typeface="+mn-lt"/>
                    </a:rPr>
                    <a:t>(example: the drug works)</a:t>
                  </a:r>
                </a:p>
                <a:p>
                  <a:pPr algn="ctr"/>
                  <a:endParaRPr lang="en-US" altLang="en-US" sz="1600" b="1" dirty="0">
                    <a:latin typeface="+mn-lt"/>
                  </a:endParaRPr>
                </a:p>
              </p:txBody>
            </p:sp>
            <p:sp>
              <p:nvSpPr>
                <p:cNvPr id="675856" name="Rectangle 16"/>
                <p:cNvSpPr>
                  <a:spLocks noChangeArrowheads="1"/>
                </p:cNvSpPr>
                <p:nvPr/>
              </p:nvSpPr>
              <p:spPr bwMode="auto">
                <a:xfrm>
                  <a:off x="2534" y="384"/>
                  <a:ext cx="1267" cy="44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b="1"/>
                </a:p>
              </p:txBody>
            </p:sp>
          </p:grpSp>
          <p:grpSp>
            <p:nvGrpSpPr>
              <p:cNvPr id="675857" name="Group 17"/>
              <p:cNvGrpSpPr>
                <a:grpSpLocks/>
              </p:cNvGrpSpPr>
              <p:nvPr/>
            </p:nvGrpSpPr>
            <p:grpSpPr bwMode="auto">
              <a:xfrm>
                <a:off x="0" y="826"/>
                <a:ext cx="1267" cy="442"/>
                <a:chOff x="0" y="826"/>
                <a:chExt cx="1267" cy="442"/>
              </a:xfrm>
            </p:grpSpPr>
            <p:sp>
              <p:nvSpPr>
                <p:cNvPr id="675858" name="Rectangle 18"/>
                <p:cNvSpPr>
                  <a:spLocks noChangeArrowheads="1"/>
                </p:cNvSpPr>
                <p:nvPr/>
              </p:nvSpPr>
              <p:spPr bwMode="auto">
                <a:xfrm>
                  <a:off x="43" y="826"/>
                  <a:ext cx="1181"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3200" b="1" dirty="0">
                      <a:latin typeface="+mn-lt"/>
                      <a:cs typeface="Times New Roman" panose="02020603050405020304" pitchFamily="18" charset="0"/>
                    </a:rPr>
                    <a:t>Reject H</a:t>
                  </a:r>
                  <a:r>
                    <a:rPr lang="en-US" altLang="en-US" sz="3200" b="1" baseline="-30000" dirty="0">
                      <a:latin typeface="+mn-lt"/>
                      <a:cs typeface="Times New Roman" panose="02020603050405020304" pitchFamily="18" charset="0"/>
                    </a:rPr>
                    <a:t>0</a:t>
                  </a:r>
                  <a:endParaRPr lang="en-US" altLang="en-US" sz="3200" b="1" dirty="0">
                    <a:latin typeface="+mn-lt"/>
                    <a:cs typeface="Times New Roman" panose="02020603050405020304" pitchFamily="18" charset="0"/>
                  </a:endParaRPr>
                </a:p>
                <a:p>
                  <a:r>
                    <a:rPr lang="en-US" altLang="en-US" sz="1600" b="1" dirty="0">
                      <a:latin typeface="+mn-lt"/>
                    </a:rPr>
                    <a:t>(ex: you conclude that the drug works)</a:t>
                  </a:r>
                </a:p>
              </p:txBody>
            </p:sp>
            <p:sp>
              <p:nvSpPr>
                <p:cNvPr id="675859" name="Rectangle 19"/>
                <p:cNvSpPr>
                  <a:spLocks noChangeArrowheads="1"/>
                </p:cNvSpPr>
                <p:nvPr/>
              </p:nvSpPr>
              <p:spPr bwMode="auto">
                <a:xfrm>
                  <a:off x="0" y="826"/>
                  <a:ext cx="1267" cy="44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b="1"/>
                </a:p>
              </p:txBody>
            </p:sp>
          </p:grpSp>
          <p:grpSp>
            <p:nvGrpSpPr>
              <p:cNvPr id="675860" name="Group 20"/>
              <p:cNvGrpSpPr>
                <a:grpSpLocks/>
              </p:cNvGrpSpPr>
              <p:nvPr/>
            </p:nvGrpSpPr>
            <p:grpSpPr bwMode="auto">
              <a:xfrm>
                <a:off x="1224" y="826"/>
                <a:ext cx="1353" cy="442"/>
                <a:chOff x="1224" y="826"/>
                <a:chExt cx="1353" cy="442"/>
              </a:xfrm>
            </p:grpSpPr>
            <p:sp>
              <p:nvSpPr>
                <p:cNvPr id="675861" name="Rectangle 21"/>
                <p:cNvSpPr>
                  <a:spLocks noChangeArrowheads="1"/>
                </p:cNvSpPr>
                <p:nvPr/>
              </p:nvSpPr>
              <p:spPr bwMode="auto">
                <a:xfrm>
                  <a:off x="1224" y="826"/>
                  <a:ext cx="1353"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en-US" b="1" i="1" dirty="0">
                    <a:latin typeface="+mn-lt"/>
                    <a:cs typeface="Times New Roman" panose="02020603050405020304" pitchFamily="18" charset="0"/>
                  </a:endParaRPr>
                </a:p>
                <a:p>
                  <a:pPr algn="ctr"/>
                  <a:r>
                    <a:rPr lang="en-US" altLang="en-US" sz="2800" b="1" i="1" dirty="0">
                      <a:solidFill>
                        <a:srgbClr val="C00000"/>
                      </a:solidFill>
                      <a:latin typeface="+mn-lt"/>
                      <a:cs typeface="Times New Roman" panose="02020603050405020304" pitchFamily="18" charset="0"/>
                    </a:rPr>
                    <a:t>Type I error (α)</a:t>
                  </a:r>
                  <a:endParaRPr lang="en-US" altLang="en-US" sz="2800" b="1" dirty="0">
                    <a:solidFill>
                      <a:srgbClr val="C00000"/>
                    </a:solidFill>
                    <a:latin typeface="+mn-lt"/>
                    <a:cs typeface="Times New Roman" panose="02020603050405020304" pitchFamily="18" charset="0"/>
                  </a:endParaRPr>
                </a:p>
                <a:p>
                  <a:pPr algn="ctr"/>
                  <a:endParaRPr lang="en-US" altLang="en-US" sz="2800" b="1" dirty="0">
                    <a:solidFill>
                      <a:schemeClr val="accent1"/>
                    </a:solidFill>
                    <a:latin typeface="+mn-lt"/>
                  </a:endParaRPr>
                </a:p>
              </p:txBody>
            </p:sp>
            <p:sp>
              <p:nvSpPr>
                <p:cNvPr id="675862" name="Rectangle 22"/>
                <p:cNvSpPr>
                  <a:spLocks noChangeArrowheads="1"/>
                </p:cNvSpPr>
                <p:nvPr/>
              </p:nvSpPr>
              <p:spPr bwMode="auto">
                <a:xfrm>
                  <a:off x="1267" y="826"/>
                  <a:ext cx="1267" cy="44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b="1"/>
                </a:p>
              </p:txBody>
            </p:sp>
          </p:grpSp>
          <p:grpSp>
            <p:nvGrpSpPr>
              <p:cNvPr id="675863" name="Group 23"/>
              <p:cNvGrpSpPr>
                <a:grpSpLocks/>
              </p:cNvGrpSpPr>
              <p:nvPr/>
            </p:nvGrpSpPr>
            <p:grpSpPr bwMode="auto">
              <a:xfrm>
                <a:off x="2534" y="826"/>
                <a:ext cx="1267" cy="442"/>
                <a:chOff x="2534" y="826"/>
                <a:chExt cx="1267" cy="442"/>
              </a:xfrm>
            </p:grpSpPr>
            <p:sp>
              <p:nvSpPr>
                <p:cNvPr id="675864" name="Rectangle 24"/>
                <p:cNvSpPr>
                  <a:spLocks noChangeArrowheads="1"/>
                </p:cNvSpPr>
                <p:nvPr/>
              </p:nvSpPr>
              <p:spPr bwMode="auto">
                <a:xfrm>
                  <a:off x="2577" y="826"/>
                  <a:ext cx="1181"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en-US" b="1" i="1" dirty="0">
                    <a:latin typeface="+mn-lt"/>
                    <a:cs typeface="Times New Roman" panose="02020603050405020304" pitchFamily="18" charset="0"/>
                  </a:endParaRPr>
                </a:p>
                <a:p>
                  <a:pPr algn="ctr"/>
                  <a:r>
                    <a:rPr lang="en-US" altLang="en-US" sz="2800" b="1" i="1" dirty="0">
                      <a:solidFill>
                        <a:srgbClr val="FF0000"/>
                      </a:solidFill>
                      <a:latin typeface="+mn-lt"/>
                      <a:cs typeface="Times New Roman" panose="02020603050405020304" pitchFamily="18" charset="0"/>
                    </a:rPr>
                    <a:t>Correct</a:t>
                  </a:r>
                  <a:endParaRPr lang="en-US" altLang="en-US" sz="2800" b="1" dirty="0">
                    <a:solidFill>
                      <a:srgbClr val="FF0000"/>
                    </a:solidFill>
                    <a:latin typeface="+mn-lt"/>
                    <a:cs typeface="Times New Roman" panose="02020603050405020304" pitchFamily="18" charset="0"/>
                  </a:endParaRPr>
                </a:p>
                <a:p>
                  <a:pPr algn="ctr"/>
                  <a:endParaRPr lang="en-US" altLang="en-US" sz="2800" b="1" dirty="0">
                    <a:solidFill>
                      <a:srgbClr val="3333FF"/>
                    </a:solidFill>
                    <a:latin typeface="+mn-lt"/>
                  </a:endParaRPr>
                </a:p>
              </p:txBody>
            </p:sp>
            <p:sp>
              <p:nvSpPr>
                <p:cNvPr id="675865" name="Rectangle 25"/>
                <p:cNvSpPr>
                  <a:spLocks noChangeArrowheads="1"/>
                </p:cNvSpPr>
                <p:nvPr/>
              </p:nvSpPr>
              <p:spPr bwMode="auto">
                <a:xfrm>
                  <a:off x="2534" y="826"/>
                  <a:ext cx="1267" cy="44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b="1"/>
                </a:p>
              </p:txBody>
            </p:sp>
          </p:grpSp>
          <p:grpSp>
            <p:nvGrpSpPr>
              <p:cNvPr id="675866" name="Group 26"/>
              <p:cNvGrpSpPr>
                <a:grpSpLocks/>
              </p:cNvGrpSpPr>
              <p:nvPr/>
            </p:nvGrpSpPr>
            <p:grpSpPr bwMode="auto">
              <a:xfrm>
                <a:off x="0" y="1268"/>
                <a:ext cx="1307" cy="480"/>
                <a:chOff x="0" y="1268"/>
                <a:chExt cx="1307" cy="480"/>
              </a:xfrm>
            </p:grpSpPr>
            <p:sp>
              <p:nvSpPr>
                <p:cNvPr id="675867" name="Rectangle 27"/>
                <p:cNvSpPr>
                  <a:spLocks noChangeArrowheads="1"/>
                </p:cNvSpPr>
                <p:nvPr/>
              </p:nvSpPr>
              <p:spPr bwMode="auto">
                <a:xfrm>
                  <a:off x="43" y="1268"/>
                  <a:ext cx="1264"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800" b="1" dirty="0">
                      <a:latin typeface="+mn-lt"/>
                      <a:cs typeface="Times New Roman" panose="02020603050405020304" pitchFamily="18" charset="0"/>
                    </a:rPr>
                    <a:t>Do not reject H</a:t>
                  </a:r>
                  <a:r>
                    <a:rPr lang="en-US" altLang="en-US" sz="2800" b="1" baseline="-30000" dirty="0">
                      <a:latin typeface="+mn-lt"/>
                      <a:cs typeface="Times New Roman" panose="02020603050405020304" pitchFamily="18" charset="0"/>
                    </a:rPr>
                    <a:t>0</a:t>
                  </a:r>
                </a:p>
                <a:p>
                  <a:r>
                    <a:rPr lang="en-US" altLang="en-US" sz="1400" b="1" dirty="0">
                      <a:latin typeface="+mn-lt"/>
                    </a:rPr>
                    <a:t>(ex: you conclude that there is insufficient evidence that the drug works)</a:t>
                  </a:r>
                </a:p>
                <a:p>
                  <a:endParaRPr lang="en-US" altLang="en-US" sz="1400" b="1" dirty="0">
                    <a:latin typeface="+mn-lt"/>
                    <a:cs typeface="Times New Roman" panose="02020603050405020304" pitchFamily="18" charset="0"/>
                  </a:endParaRPr>
                </a:p>
                <a:p>
                  <a:endParaRPr lang="en-US" altLang="en-US" sz="2000" b="1" dirty="0">
                    <a:latin typeface="+mn-lt"/>
                  </a:endParaRPr>
                </a:p>
              </p:txBody>
            </p:sp>
            <p:sp>
              <p:nvSpPr>
                <p:cNvPr id="675868" name="Rectangle 28"/>
                <p:cNvSpPr>
                  <a:spLocks noChangeArrowheads="1"/>
                </p:cNvSpPr>
                <p:nvPr/>
              </p:nvSpPr>
              <p:spPr bwMode="auto">
                <a:xfrm>
                  <a:off x="0" y="1268"/>
                  <a:ext cx="1267" cy="48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b="1"/>
                </a:p>
              </p:txBody>
            </p:sp>
          </p:grpSp>
          <p:grpSp>
            <p:nvGrpSpPr>
              <p:cNvPr id="675869" name="Group 29"/>
              <p:cNvGrpSpPr>
                <a:grpSpLocks/>
              </p:cNvGrpSpPr>
              <p:nvPr/>
            </p:nvGrpSpPr>
            <p:grpSpPr bwMode="auto">
              <a:xfrm>
                <a:off x="1267" y="1268"/>
                <a:ext cx="1267" cy="480"/>
                <a:chOff x="1267" y="1268"/>
                <a:chExt cx="1267" cy="480"/>
              </a:xfrm>
            </p:grpSpPr>
            <p:sp>
              <p:nvSpPr>
                <p:cNvPr id="675870" name="Rectangle 30"/>
                <p:cNvSpPr>
                  <a:spLocks noChangeArrowheads="1"/>
                </p:cNvSpPr>
                <p:nvPr/>
              </p:nvSpPr>
              <p:spPr bwMode="auto">
                <a:xfrm>
                  <a:off x="1310" y="1268"/>
                  <a:ext cx="1181"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52352" rIns="0" bIns="0"/>
                <a:lstStyle/>
                <a:p>
                  <a:pPr algn="ctr"/>
                  <a:endParaRPr lang="en-US" altLang="en-US" b="1" i="1" dirty="0">
                    <a:latin typeface="+mn-lt"/>
                    <a:cs typeface="Times New Roman" panose="02020603050405020304" pitchFamily="18" charset="0"/>
                  </a:endParaRPr>
                </a:p>
                <a:p>
                  <a:pPr algn="ctr"/>
                  <a:r>
                    <a:rPr lang="en-US" altLang="en-US" sz="2800" b="1" i="1" dirty="0">
                      <a:solidFill>
                        <a:srgbClr val="FF0000"/>
                      </a:solidFill>
                      <a:latin typeface="+mn-lt"/>
                      <a:cs typeface="Times New Roman" panose="02020603050405020304" pitchFamily="18" charset="0"/>
                    </a:rPr>
                    <a:t>Correct</a:t>
                  </a:r>
                </a:p>
                <a:p>
                  <a:pPr algn="ctr"/>
                  <a:endParaRPr lang="en-US" altLang="en-US" sz="2800" b="1" dirty="0">
                    <a:solidFill>
                      <a:srgbClr val="3333FF"/>
                    </a:solidFill>
                    <a:latin typeface="+mn-lt"/>
                  </a:endParaRPr>
                </a:p>
              </p:txBody>
            </p:sp>
            <p:sp>
              <p:nvSpPr>
                <p:cNvPr id="675871" name="Rectangle 31"/>
                <p:cNvSpPr>
                  <a:spLocks noChangeArrowheads="1"/>
                </p:cNvSpPr>
                <p:nvPr/>
              </p:nvSpPr>
              <p:spPr bwMode="auto">
                <a:xfrm>
                  <a:off x="1267" y="1268"/>
                  <a:ext cx="1267" cy="48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b="1"/>
                </a:p>
              </p:txBody>
            </p:sp>
          </p:grpSp>
          <p:grpSp>
            <p:nvGrpSpPr>
              <p:cNvPr id="675872" name="Group 32"/>
              <p:cNvGrpSpPr>
                <a:grpSpLocks/>
              </p:cNvGrpSpPr>
              <p:nvPr/>
            </p:nvGrpSpPr>
            <p:grpSpPr bwMode="auto">
              <a:xfrm>
                <a:off x="2491" y="1268"/>
                <a:ext cx="1356" cy="480"/>
                <a:chOff x="2491" y="1268"/>
                <a:chExt cx="1356" cy="480"/>
              </a:xfrm>
            </p:grpSpPr>
            <p:sp>
              <p:nvSpPr>
                <p:cNvPr id="675873" name="Rectangle 33"/>
                <p:cNvSpPr>
                  <a:spLocks noChangeArrowheads="1"/>
                </p:cNvSpPr>
                <p:nvPr/>
              </p:nvSpPr>
              <p:spPr bwMode="auto">
                <a:xfrm>
                  <a:off x="2491" y="1268"/>
                  <a:ext cx="1356"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en-US" sz="2000" b="1" i="1" dirty="0">
                    <a:latin typeface="+mn-lt"/>
                    <a:cs typeface="Times New Roman" panose="02020603050405020304" pitchFamily="18" charset="0"/>
                  </a:endParaRPr>
                </a:p>
                <a:p>
                  <a:pPr algn="ctr"/>
                  <a:r>
                    <a:rPr lang="en-US" altLang="en-US" sz="2800" b="1" i="1" dirty="0">
                      <a:solidFill>
                        <a:srgbClr val="C00000"/>
                      </a:solidFill>
                      <a:latin typeface="+mn-lt"/>
                      <a:cs typeface="Times New Roman" panose="02020603050405020304" pitchFamily="18" charset="0"/>
                    </a:rPr>
                    <a:t>Type II Error (β)</a:t>
                  </a:r>
                  <a:endParaRPr lang="en-US" altLang="en-US" sz="2800" b="1" dirty="0">
                    <a:solidFill>
                      <a:srgbClr val="C00000"/>
                    </a:solidFill>
                    <a:latin typeface="+mn-lt"/>
                    <a:cs typeface="Times New Roman" panose="02020603050405020304" pitchFamily="18" charset="0"/>
                  </a:endParaRPr>
                </a:p>
                <a:p>
                  <a:pPr algn="ctr"/>
                  <a:endParaRPr lang="en-US" altLang="en-US" sz="2800" b="1" dirty="0">
                    <a:solidFill>
                      <a:schemeClr val="accent1"/>
                    </a:solidFill>
                    <a:latin typeface="+mn-lt"/>
                  </a:endParaRPr>
                </a:p>
              </p:txBody>
            </p:sp>
            <p:sp>
              <p:nvSpPr>
                <p:cNvPr id="675874" name="Rectangle 34"/>
                <p:cNvSpPr>
                  <a:spLocks noChangeArrowheads="1"/>
                </p:cNvSpPr>
                <p:nvPr/>
              </p:nvSpPr>
              <p:spPr bwMode="auto">
                <a:xfrm>
                  <a:off x="2534" y="1268"/>
                  <a:ext cx="1267" cy="48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b="1"/>
                </a:p>
              </p:txBody>
            </p:sp>
          </p:grpSp>
        </p:grpSp>
        <p:sp>
          <p:nvSpPr>
            <p:cNvPr id="675875" name="Rectangle 35"/>
            <p:cNvSpPr>
              <a:spLocks noChangeArrowheads="1"/>
            </p:cNvSpPr>
            <p:nvPr/>
          </p:nvSpPr>
          <p:spPr bwMode="auto">
            <a:xfrm>
              <a:off x="-3" y="-3"/>
              <a:ext cx="3807" cy="1754"/>
            </a:xfrm>
            <a:prstGeom prst="rect">
              <a:avLst/>
            </a:prstGeom>
            <a:noFill/>
            <a:ln w="11112">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b="1"/>
            </a:p>
          </p:txBody>
        </p:sp>
      </p:grpSp>
    </p:spTree>
    <p:extLst>
      <p:ext uri="{BB962C8B-B14F-4D97-AF65-F5344CB8AC3E}">
        <p14:creationId xmlns:p14="http://schemas.microsoft.com/office/powerpoint/2010/main" val="2216998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a:t>Stratified Sample</a:t>
            </a:r>
          </a:p>
        </p:txBody>
      </p:sp>
      <p:sp>
        <p:nvSpPr>
          <p:cNvPr id="30723" name="Content Placeholder 2"/>
          <p:cNvSpPr>
            <a:spLocks noGrp="1"/>
          </p:cNvSpPr>
          <p:nvPr>
            <p:ph idx="1"/>
          </p:nvPr>
        </p:nvSpPr>
        <p:spPr/>
        <p:txBody>
          <a:bodyPr/>
          <a:lstStyle/>
          <a:p>
            <a:r>
              <a:rPr lang="en-US" altLang="en-US" sz="2800" dirty="0"/>
              <a:t>Involves dividing the population into non-overlapping blocks (strata) and taking a random sample(s) based around these blocks. </a:t>
            </a:r>
          </a:p>
          <a:p>
            <a:r>
              <a:rPr lang="en-US" altLang="en-US" dirty="0"/>
              <a:t>Example: It is known that male/female proportion in the population is 50/50%.  Two random samples of equal size are made (one for males, and one for females) and surveyed, to estimate e.g. their employment status, opinions, buying habits etc. </a:t>
            </a:r>
          </a:p>
          <a:p>
            <a:endParaRPr lang="en-US" altLang="en-US" sz="2800" dirty="0"/>
          </a:p>
          <a:p>
            <a:endParaRPr lang="en-US" altLang="en-US" sz="2800" dirty="0"/>
          </a:p>
        </p:txBody>
      </p:sp>
    </p:spTree>
    <p:extLst>
      <p:ext uri="{BB962C8B-B14F-4D97-AF65-F5344CB8AC3E}">
        <p14:creationId xmlns:p14="http://schemas.microsoft.com/office/powerpoint/2010/main" val="3845783303"/>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a:t>Stratified Sample</a:t>
            </a:r>
          </a:p>
        </p:txBody>
      </p:sp>
      <p:sp>
        <p:nvSpPr>
          <p:cNvPr id="31747" name="Content Placeholder 2"/>
          <p:cNvSpPr>
            <a:spLocks noGrp="1"/>
          </p:cNvSpPr>
          <p:nvPr>
            <p:ph idx="1"/>
          </p:nvPr>
        </p:nvSpPr>
        <p:spPr/>
        <p:txBody>
          <a:bodyPr/>
          <a:lstStyle/>
          <a:p>
            <a:r>
              <a:rPr lang="en-US" altLang="en-US" sz="2800" i="1" dirty="0"/>
              <a:t>Advantage: </a:t>
            </a:r>
            <a:r>
              <a:rPr lang="en-US" altLang="en-US" sz="2800" dirty="0"/>
              <a:t>Accuracy. </a:t>
            </a:r>
          </a:p>
          <a:p>
            <a:r>
              <a:rPr lang="en-US" altLang="en-US" sz="2800" i="1" dirty="0"/>
              <a:t>Disadvantage: </a:t>
            </a:r>
            <a:r>
              <a:rPr lang="en-US" altLang="en-US" sz="2800" dirty="0"/>
              <a:t>Requires prior information about the population being sampled.</a:t>
            </a:r>
          </a:p>
          <a:p>
            <a:r>
              <a:rPr lang="en-US" altLang="en-US" sz="3600" dirty="0"/>
              <a:t>In the following diagram, 3 units are randomly sampled from each of the 16 groups. </a:t>
            </a:r>
          </a:p>
        </p:txBody>
      </p:sp>
    </p:spTree>
    <p:extLst>
      <p:ext uri="{BB962C8B-B14F-4D97-AF65-F5344CB8AC3E}">
        <p14:creationId xmlns:p14="http://schemas.microsoft.com/office/powerpoint/2010/main" val="2865691548"/>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33363"/>
            <a:ext cx="6400800" cy="639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39964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a:t>Cluster Sample</a:t>
            </a:r>
          </a:p>
        </p:txBody>
      </p:sp>
      <p:sp>
        <p:nvSpPr>
          <p:cNvPr id="33795" name="Content Placeholder 2"/>
          <p:cNvSpPr>
            <a:spLocks noGrp="1"/>
          </p:cNvSpPr>
          <p:nvPr>
            <p:ph idx="1"/>
          </p:nvPr>
        </p:nvSpPr>
        <p:spPr>
          <a:xfrm>
            <a:off x="457200" y="1371600"/>
            <a:ext cx="8686800" cy="5099535"/>
          </a:xfrm>
        </p:spPr>
        <p:txBody>
          <a:bodyPr/>
          <a:lstStyle/>
          <a:p>
            <a:r>
              <a:rPr lang="en-US" altLang="en-US" sz="2800" dirty="0"/>
              <a:t>Involves sampling every unit from several randomly selected clusters.  Like with stratified sampling, it involves dividing the population into non-overlapping blocks (clusters).  The clusters usually relate to geographic proximity.   </a:t>
            </a:r>
          </a:p>
          <a:p>
            <a:r>
              <a:rPr lang="en-US" altLang="en-US" sz="2800" i="1" dirty="0"/>
              <a:t>Advantage: </a:t>
            </a:r>
            <a:r>
              <a:rPr lang="en-US" altLang="en-US" sz="2800" dirty="0"/>
              <a:t>Lower cost. </a:t>
            </a:r>
          </a:p>
          <a:p>
            <a:r>
              <a:rPr lang="en-US" altLang="en-US" sz="2800" i="1" dirty="0"/>
              <a:t>Disadvantage: </a:t>
            </a:r>
            <a:r>
              <a:rPr lang="en-US" altLang="en-US" sz="2800" dirty="0"/>
              <a:t>If the variation between clusters is great relative to the variation within clusters, cluster sampling can result in inaccurate estimates.</a:t>
            </a:r>
          </a:p>
          <a:p>
            <a:r>
              <a:rPr lang="en-US" altLang="en-US" sz="2800" b="1" dirty="0"/>
              <a:t>In the following diagram, 3 of the 16 available clusters were randomly sampled. </a:t>
            </a:r>
          </a:p>
          <a:p>
            <a:endParaRPr lang="en-US" altLang="en-US" sz="2800" dirty="0"/>
          </a:p>
        </p:txBody>
      </p:sp>
    </p:spTree>
    <p:extLst>
      <p:ext uri="{BB962C8B-B14F-4D97-AF65-F5344CB8AC3E}">
        <p14:creationId xmlns:p14="http://schemas.microsoft.com/office/powerpoint/2010/main" val="2591250126"/>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33363"/>
            <a:ext cx="6400800" cy="639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05695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a:t>Systematic Sample</a:t>
            </a:r>
          </a:p>
        </p:txBody>
      </p:sp>
      <p:sp>
        <p:nvSpPr>
          <p:cNvPr id="35843" name="Content Placeholder 2"/>
          <p:cNvSpPr>
            <a:spLocks noGrp="1"/>
          </p:cNvSpPr>
          <p:nvPr>
            <p:ph idx="1"/>
          </p:nvPr>
        </p:nvSpPr>
        <p:spPr/>
        <p:txBody>
          <a:bodyPr/>
          <a:lstStyle/>
          <a:p>
            <a:r>
              <a:rPr lang="en-US" altLang="en-US" sz="2800" dirty="0"/>
              <a:t>Involves sampling every </a:t>
            </a:r>
            <a:r>
              <a:rPr lang="en-US" altLang="en-US" sz="2800" i="1" u="sng" dirty="0"/>
              <a:t>k</a:t>
            </a:r>
            <a:r>
              <a:rPr lang="en-US" altLang="en-US" sz="2800" u="sng" baseline="30000" dirty="0"/>
              <a:t>th</a:t>
            </a:r>
            <a:r>
              <a:rPr lang="en-US" altLang="en-US" sz="2800" u="sng" dirty="0"/>
              <a:t> </a:t>
            </a:r>
            <a:r>
              <a:rPr lang="en-US" altLang="en-US" sz="2800" dirty="0"/>
              <a:t> unit from a listed population.  </a:t>
            </a:r>
          </a:p>
          <a:p>
            <a:r>
              <a:rPr lang="en-US" altLang="en-US" sz="2800" i="1" dirty="0"/>
              <a:t>Advantage: </a:t>
            </a:r>
            <a:r>
              <a:rPr lang="en-US" altLang="en-US" sz="2800" dirty="0"/>
              <a:t>Simple to explain and carry out. </a:t>
            </a:r>
          </a:p>
          <a:p>
            <a:r>
              <a:rPr lang="en-US" altLang="en-US" sz="2800" i="1" dirty="0"/>
              <a:t>Disadvantage: </a:t>
            </a:r>
            <a:r>
              <a:rPr lang="en-US" altLang="en-US" sz="2800" dirty="0"/>
              <a:t>Inaccurate if there are patterns in the data that repeat at the same intervals.</a:t>
            </a:r>
          </a:p>
          <a:p>
            <a:r>
              <a:rPr lang="en-US" altLang="en-US" sz="3600" dirty="0"/>
              <a:t>In the following two diagrams, every 10</a:t>
            </a:r>
            <a:r>
              <a:rPr lang="en-US" altLang="en-US" sz="3600" baseline="30000" dirty="0"/>
              <a:t>th</a:t>
            </a:r>
            <a:r>
              <a:rPr lang="en-US" altLang="en-US" sz="3600" dirty="0"/>
              <a:t> and every 6</a:t>
            </a:r>
            <a:r>
              <a:rPr lang="en-US" altLang="en-US" sz="3600" baseline="30000" dirty="0"/>
              <a:t>th</a:t>
            </a:r>
            <a:r>
              <a:rPr lang="en-US" altLang="en-US" sz="3600" dirty="0"/>
              <a:t> unit is sampled. </a:t>
            </a:r>
          </a:p>
          <a:p>
            <a:endParaRPr lang="en-US" altLang="en-US" sz="2800" dirty="0"/>
          </a:p>
        </p:txBody>
      </p:sp>
    </p:spTree>
    <p:extLst>
      <p:ext uri="{BB962C8B-B14F-4D97-AF65-F5344CB8AC3E}">
        <p14:creationId xmlns:p14="http://schemas.microsoft.com/office/powerpoint/2010/main" val="2735187388"/>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33363"/>
            <a:ext cx="6400800" cy="639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561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33363"/>
            <a:ext cx="6400800" cy="639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15787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a:t>Two-Stage Sample</a:t>
            </a:r>
          </a:p>
        </p:txBody>
      </p:sp>
      <p:sp>
        <p:nvSpPr>
          <p:cNvPr id="38915" name="Content Placeholder 2"/>
          <p:cNvSpPr>
            <a:spLocks noGrp="1"/>
          </p:cNvSpPr>
          <p:nvPr>
            <p:ph idx="1"/>
          </p:nvPr>
        </p:nvSpPr>
        <p:spPr/>
        <p:txBody>
          <a:bodyPr/>
          <a:lstStyle/>
          <a:p>
            <a:r>
              <a:rPr lang="en-US" altLang="en-US" sz="2800" dirty="0"/>
              <a:t>It is carried out in two stages.  </a:t>
            </a:r>
          </a:p>
          <a:p>
            <a:r>
              <a:rPr lang="en-US" altLang="en-US" sz="3600" dirty="0"/>
              <a:t>1</a:t>
            </a:r>
            <a:r>
              <a:rPr lang="en-US" altLang="en-US" sz="3600" baseline="30000" dirty="0"/>
              <a:t>st</a:t>
            </a:r>
            <a:r>
              <a:rPr lang="en-US" altLang="en-US" sz="3600" dirty="0"/>
              <a:t> diagram: </a:t>
            </a:r>
          </a:p>
          <a:p>
            <a:pPr lvl="1"/>
            <a:r>
              <a:rPr lang="en-US" altLang="en-US" sz="3200" dirty="0"/>
              <a:t>In the fist stage, 6 of the 16 available clusters were randomly sampled.  </a:t>
            </a:r>
          </a:p>
          <a:p>
            <a:pPr lvl="1"/>
            <a:r>
              <a:rPr lang="en-US" altLang="en-US" sz="3200" dirty="0"/>
              <a:t>In the second stage, 12 units from each cluster were randomly sampled..</a:t>
            </a:r>
          </a:p>
        </p:txBody>
      </p:sp>
    </p:spTree>
    <p:extLst>
      <p:ext uri="{BB962C8B-B14F-4D97-AF65-F5344CB8AC3E}">
        <p14:creationId xmlns:p14="http://schemas.microsoft.com/office/powerpoint/2010/main" val="3152323842"/>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33363"/>
            <a:ext cx="6400800" cy="639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3289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solidFill>
                  <a:schemeClr val="tx2">
                    <a:satMod val="130000"/>
                  </a:schemeClr>
                </a:solidFill>
              </a:rPr>
              <a:t>REMEMBER TO START HERE!!!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36099766"/>
              </p:ext>
            </p:extLst>
          </p:nvPr>
        </p:nvGraphicFramePr>
        <p:xfrm>
          <a:off x="38100" y="1371600"/>
          <a:ext cx="9067800" cy="5617300"/>
        </p:xfrm>
        <a:graphic>
          <a:graphicData uri="http://schemas.openxmlformats.org/drawingml/2006/table">
            <a:tbl>
              <a:tblPr firstRow="1" bandRow="1">
                <a:tableStyleId>{5C22544A-7EE6-4342-B048-85BDC9FD1C3A}</a:tableStyleId>
              </a:tblPr>
              <a:tblGrid>
                <a:gridCol w="2400300">
                  <a:extLst>
                    <a:ext uri="{9D8B030D-6E8A-4147-A177-3AD203B41FA5}">
                      <a16:colId xmlns:a16="http://schemas.microsoft.com/office/drawing/2014/main" val="147261396"/>
                    </a:ext>
                  </a:extLst>
                </a:gridCol>
                <a:gridCol w="2209800">
                  <a:extLst>
                    <a:ext uri="{9D8B030D-6E8A-4147-A177-3AD203B41FA5}">
                      <a16:colId xmlns:a16="http://schemas.microsoft.com/office/drawing/2014/main" val="307100870"/>
                    </a:ext>
                  </a:extLst>
                </a:gridCol>
                <a:gridCol w="2133600">
                  <a:extLst>
                    <a:ext uri="{9D8B030D-6E8A-4147-A177-3AD203B41FA5}">
                      <a16:colId xmlns:a16="http://schemas.microsoft.com/office/drawing/2014/main" val="161378753"/>
                    </a:ext>
                  </a:extLst>
                </a:gridCol>
                <a:gridCol w="2324100">
                  <a:extLst>
                    <a:ext uri="{9D8B030D-6E8A-4147-A177-3AD203B41FA5}">
                      <a16:colId xmlns:a16="http://schemas.microsoft.com/office/drawing/2014/main" val="2302683183"/>
                    </a:ext>
                  </a:extLst>
                </a:gridCol>
              </a:tblGrid>
              <a:tr h="869496">
                <a:tc>
                  <a:txBody>
                    <a:bodyPr/>
                    <a:lstStyle/>
                    <a:p>
                      <a:r>
                        <a:rPr lang="en-US" sz="2400" dirty="0">
                          <a:solidFill>
                            <a:srgbClr val="C00000"/>
                          </a:solidFill>
                        </a:rPr>
                        <a:t>Research</a:t>
                      </a:r>
                      <a:r>
                        <a:rPr lang="en-US" sz="2400" baseline="0" dirty="0">
                          <a:solidFill>
                            <a:srgbClr val="C00000"/>
                          </a:solidFill>
                        </a:rPr>
                        <a:t> Project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solidFill>
                            <a:srgbClr val="C00000"/>
                          </a:solidFill>
                        </a:rPr>
                        <a:t>Hypotheses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solidFill>
                            <a:srgbClr val="C00000"/>
                          </a:solidFill>
                        </a:rPr>
                        <a:t>Type</a:t>
                      </a:r>
                      <a:r>
                        <a:rPr lang="en-US" sz="2400" baseline="0" dirty="0">
                          <a:solidFill>
                            <a:srgbClr val="C00000"/>
                          </a:solidFill>
                        </a:rPr>
                        <a:t> I Error</a:t>
                      </a:r>
                    </a:p>
                    <a:p>
                      <a:r>
                        <a:rPr lang="en-US" sz="1600" i="1" baseline="0" dirty="0">
                          <a:solidFill>
                            <a:srgbClr val="C00000"/>
                          </a:solidFill>
                        </a:rPr>
                        <a:t>(usually set at 5%)</a:t>
                      </a:r>
                      <a:endParaRPr lang="en-US" sz="2400" i="1"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solidFill>
                            <a:srgbClr val="C00000"/>
                          </a:solidFill>
                        </a:rPr>
                        <a:t>Type II Error</a:t>
                      </a:r>
                    </a:p>
                    <a:p>
                      <a:r>
                        <a:rPr lang="en-US" sz="1600" i="1" dirty="0">
                          <a:solidFill>
                            <a:srgbClr val="C00000"/>
                          </a:solidFill>
                        </a:rPr>
                        <a:t>(usually</a:t>
                      </a:r>
                      <a:r>
                        <a:rPr lang="en-US" sz="1600" i="1" baseline="0" dirty="0">
                          <a:solidFill>
                            <a:srgbClr val="C00000"/>
                          </a:solidFill>
                        </a:rPr>
                        <a:t> set at </a:t>
                      </a:r>
                      <a:r>
                        <a:rPr lang="en-US" sz="1600" i="1" dirty="0">
                          <a:solidFill>
                            <a:srgbClr val="C00000"/>
                          </a:solidFill>
                        </a:rPr>
                        <a:t>20%)</a:t>
                      </a:r>
                      <a:endParaRPr lang="en-US" sz="2400" i="1"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9788456"/>
                  </a:ext>
                </a:extLst>
              </a:tr>
              <a:tr h="1642382">
                <a:tc>
                  <a:txBody>
                    <a:bodyPr/>
                    <a:lstStyle/>
                    <a:p>
                      <a:r>
                        <a:rPr lang="en-US" dirty="0"/>
                        <a:t>Association exists</a:t>
                      </a:r>
                      <a:r>
                        <a:rPr lang="en-US" baseline="0" dirty="0"/>
                        <a:t> </a:t>
                      </a:r>
                      <a:r>
                        <a:rPr lang="en-US" dirty="0"/>
                        <a:t>between</a:t>
                      </a:r>
                      <a:r>
                        <a:rPr lang="en-US" baseline="0" dirty="0"/>
                        <a:t> hospital stay &amp; nosocomial infections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H</a:t>
                      </a:r>
                      <a:r>
                        <a:rPr lang="en-US" baseline="-25000" dirty="0"/>
                        <a:t>0</a:t>
                      </a:r>
                      <a:r>
                        <a:rPr lang="en-US" dirty="0"/>
                        <a:t>: No Association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t>
                      </a:r>
                      <a:r>
                        <a:rPr lang="en-US" baseline="-25000" dirty="0"/>
                        <a:t>a</a:t>
                      </a:r>
                      <a:r>
                        <a:rPr lang="en-US" dirty="0"/>
                        <a:t>: Association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TRUTH: </a:t>
                      </a:r>
                    </a:p>
                    <a:p>
                      <a:r>
                        <a:rPr lang="en-US" dirty="0"/>
                        <a:t>No Association </a:t>
                      </a:r>
                    </a:p>
                    <a:p>
                      <a:r>
                        <a:rPr lang="en-US" dirty="0"/>
                        <a:t>but </a:t>
                      </a:r>
                    </a:p>
                    <a:p>
                      <a:r>
                        <a:rPr lang="en-US" dirty="0"/>
                        <a:t>You</a:t>
                      </a:r>
                      <a:r>
                        <a:rPr lang="en-US" baseline="0" dirty="0"/>
                        <a:t> REJECT H</a:t>
                      </a:r>
                      <a:r>
                        <a:rPr lang="en-US" baseline="-250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TRUTH:</a:t>
                      </a:r>
                      <a:r>
                        <a:rPr lang="en-US" baseline="0" dirty="0"/>
                        <a:t> </a:t>
                      </a:r>
                    </a:p>
                    <a:p>
                      <a:r>
                        <a:rPr lang="en-US" baseline="0" dirty="0"/>
                        <a:t>Association </a:t>
                      </a:r>
                    </a:p>
                    <a:p>
                      <a:r>
                        <a:rPr lang="en-US" baseline="0" dirty="0"/>
                        <a:t>but</a:t>
                      </a:r>
                    </a:p>
                    <a:p>
                      <a:r>
                        <a:rPr lang="en-US" baseline="0" dirty="0"/>
                        <a:t>You FAIL to reject H</a:t>
                      </a:r>
                      <a:r>
                        <a:rPr lang="en-US" baseline="-25000" dirty="0"/>
                        <a:t>0</a:t>
                      </a:r>
                    </a:p>
                    <a:p>
                      <a:endParaRPr lang="en-US" baseline="-25000" dirty="0"/>
                    </a:p>
                    <a:p>
                      <a:endParaRPr lang="en-US"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0187422"/>
                  </a:ext>
                </a:extLst>
              </a:tr>
              <a:tr h="1642382">
                <a:tc>
                  <a:txBody>
                    <a:bodyPr/>
                    <a:lstStyle/>
                    <a:p>
                      <a:r>
                        <a:rPr lang="en-US" dirty="0"/>
                        <a:t>H</a:t>
                      </a:r>
                      <a:r>
                        <a:rPr lang="en-US" baseline="0" dirty="0"/>
                        <a:t>ospital stay increases proportion of nosocomial infections beyond x%</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H</a:t>
                      </a:r>
                      <a:r>
                        <a:rPr lang="en-US" baseline="-25000" dirty="0"/>
                        <a:t>0</a:t>
                      </a:r>
                      <a:r>
                        <a:rPr lang="en-US" dirty="0"/>
                        <a:t>: p ≤ point 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t>
                      </a:r>
                      <a:r>
                        <a:rPr lang="en-US" baseline="-25000" dirty="0"/>
                        <a:t>a</a:t>
                      </a:r>
                      <a:r>
                        <a:rPr lang="en-US" dirty="0"/>
                        <a:t>: p &gt; point 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TRUTH: </a:t>
                      </a:r>
                    </a:p>
                    <a:p>
                      <a:r>
                        <a:rPr lang="en-US" dirty="0"/>
                        <a:t>No actual increase</a:t>
                      </a:r>
                    </a:p>
                    <a:p>
                      <a:r>
                        <a:rPr lang="en-US" dirty="0"/>
                        <a:t>but </a:t>
                      </a:r>
                    </a:p>
                    <a:p>
                      <a:r>
                        <a:rPr lang="en-US" dirty="0"/>
                        <a:t>You</a:t>
                      </a:r>
                      <a:r>
                        <a:rPr lang="en-US" baseline="0" dirty="0"/>
                        <a:t> REJECT H</a:t>
                      </a:r>
                      <a:r>
                        <a:rPr lang="en-US" baseline="-250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TRUTH:</a:t>
                      </a:r>
                      <a:r>
                        <a:rPr lang="en-US" baseline="0" dirty="0"/>
                        <a:t> </a:t>
                      </a:r>
                    </a:p>
                    <a:p>
                      <a:r>
                        <a:rPr lang="en-US" baseline="0" dirty="0"/>
                        <a:t>There is actual Incr.</a:t>
                      </a:r>
                    </a:p>
                    <a:p>
                      <a:r>
                        <a:rPr lang="en-US" baseline="0" dirty="0"/>
                        <a:t>but</a:t>
                      </a:r>
                    </a:p>
                    <a:p>
                      <a:r>
                        <a:rPr lang="en-US" baseline="0" dirty="0"/>
                        <a:t>You FAIL to reject H</a:t>
                      </a:r>
                      <a:r>
                        <a:rPr lang="en-US" baseline="-25000" dirty="0"/>
                        <a:t>0</a:t>
                      </a:r>
                    </a:p>
                    <a:p>
                      <a:endParaRPr lang="en-US" baseline="-25000" dirty="0"/>
                    </a:p>
                    <a:p>
                      <a:endParaRPr lang="en-US"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7081688"/>
                  </a:ext>
                </a:extLst>
              </a:tr>
              <a:tr h="12559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Nosocomial infections causes an increase in </a:t>
                      </a:r>
                      <a:r>
                        <a:rPr lang="en-US" dirty="0"/>
                        <a:t>H</a:t>
                      </a:r>
                      <a:r>
                        <a:rPr lang="en-US" baseline="0" dirty="0"/>
                        <a:t>ospital stay by  x%</a:t>
                      </a:r>
                      <a:endParaRPr lang="en-US" dirty="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806760"/>
                  </a:ext>
                </a:extLst>
              </a:tr>
            </a:tbl>
          </a:graphicData>
        </a:graphic>
      </p:graphicFrame>
    </p:spTree>
    <p:extLst>
      <p:ext uri="{BB962C8B-B14F-4D97-AF65-F5344CB8AC3E}">
        <p14:creationId xmlns:p14="http://schemas.microsoft.com/office/powerpoint/2010/main" val="11299636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a:t>Two-Stage Sample</a:t>
            </a:r>
          </a:p>
        </p:txBody>
      </p:sp>
      <p:sp>
        <p:nvSpPr>
          <p:cNvPr id="38915" name="Content Placeholder 2"/>
          <p:cNvSpPr>
            <a:spLocks noGrp="1"/>
          </p:cNvSpPr>
          <p:nvPr>
            <p:ph idx="1"/>
          </p:nvPr>
        </p:nvSpPr>
        <p:spPr/>
        <p:txBody>
          <a:bodyPr/>
          <a:lstStyle/>
          <a:p>
            <a:r>
              <a:rPr lang="en-US" altLang="en-US" sz="2800" dirty="0"/>
              <a:t>Carried out in two stages.  </a:t>
            </a:r>
          </a:p>
          <a:p>
            <a:r>
              <a:rPr lang="en-US" altLang="en-US" sz="3600" dirty="0"/>
              <a:t>2</a:t>
            </a:r>
            <a:r>
              <a:rPr lang="en-US" altLang="en-US" sz="3600" baseline="30000" dirty="0"/>
              <a:t>nd</a:t>
            </a:r>
            <a:r>
              <a:rPr lang="en-US" altLang="en-US" sz="3600" dirty="0"/>
              <a:t> diagram: </a:t>
            </a:r>
          </a:p>
          <a:p>
            <a:pPr lvl="1"/>
            <a:r>
              <a:rPr lang="en-US" altLang="en-US" sz="3200" dirty="0"/>
              <a:t>In the first stage, 6 of the 16 available clusters were randomly sampled.  </a:t>
            </a:r>
          </a:p>
          <a:p>
            <a:pPr lvl="1"/>
            <a:r>
              <a:rPr lang="en-US" altLang="en-US" sz="3200" dirty="0"/>
              <a:t>In the second stage, 12 units were </a:t>
            </a:r>
            <a:r>
              <a:rPr lang="en-US" altLang="en-US" sz="3200" u="sng" dirty="0"/>
              <a:t>systematically</a:t>
            </a:r>
            <a:r>
              <a:rPr lang="en-US" altLang="en-US" sz="3200" dirty="0"/>
              <a:t> sampled from each cluster, taking every second unit.</a:t>
            </a:r>
          </a:p>
        </p:txBody>
      </p:sp>
    </p:spTree>
    <p:extLst>
      <p:ext uri="{BB962C8B-B14F-4D97-AF65-F5344CB8AC3E}">
        <p14:creationId xmlns:p14="http://schemas.microsoft.com/office/powerpoint/2010/main" val="2683909158"/>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33363"/>
            <a:ext cx="6400800" cy="639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52286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152400"/>
            <a:ext cx="8305800" cy="914400"/>
          </a:xfrm>
        </p:spPr>
        <p:txBody>
          <a:bodyPr/>
          <a:lstStyle/>
          <a:p>
            <a:r>
              <a:rPr lang="en-US" altLang="en-US" dirty="0"/>
              <a:t>How to do Sampling</a:t>
            </a:r>
          </a:p>
        </p:txBody>
      </p:sp>
      <p:sp>
        <p:nvSpPr>
          <p:cNvPr id="31747" name="Rectangle 3"/>
          <p:cNvSpPr>
            <a:spLocks noGrp="1" noChangeArrowheads="1"/>
          </p:cNvSpPr>
          <p:nvPr>
            <p:ph type="body" idx="1"/>
          </p:nvPr>
        </p:nvSpPr>
        <p:spPr/>
        <p:txBody>
          <a:bodyPr/>
          <a:lstStyle/>
          <a:p>
            <a:endParaRPr lang="en-US" altLang="en-US"/>
          </a:p>
          <a:p>
            <a:pPr>
              <a:buFont typeface="Arial" panose="020B0604020202020204" pitchFamily="34" charset="0"/>
              <a:buNone/>
            </a:pPr>
            <a:endParaRPr lang="en-US" altLang="en-US" sz="3400"/>
          </a:p>
          <a:p>
            <a:pPr>
              <a:buFont typeface="Arial" panose="020B0604020202020204" pitchFamily="34" charset="0"/>
              <a:buNone/>
            </a:pPr>
            <a:endParaRPr lang="en-US" altLang="en-US" sz="3400"/>
          </a:p>
          <a:p>
            <a:endParaRPr lang="en-US" altLang="en-US" sz="3400"/>
          </a:p>
        </p:txBody>
      </p:sp>
      <p:sp>
        <p:nvSpPr>
          <p:cNvPr id="31748" name="Text Box 4"/>
          <p:cNvSpPr txBox="1">
            <a:spLocks noChangeArrowheads="1"/>
          </p:cNvSpPr>
          <p:nvPr/>
        </p:nvSpPr>
        <p:spPr bwMode="auto">
          <a:xfrm>
            <a:off x="762000" y="1600200"/>
            <a:ext cx="7010400"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C00000"/>
              </a:buClr>
              <a:buFont typeface="Wingdings" panose="05000000000000000000" pitchFamily="2" charset="2"/>
              <a:buChar char="§"/>
              <a:defRPr sz="2800">
                <a:solidFill>
                  <a:schemeClr val="tx1"/>
                </a:solidFill>
                <a:latin typeface="Arial" panose="020B0604020202020204" pitchFamily="34" charset="0"/>
              </a:defRPr>
            </a:lvl1pPr>
            <a:lvl2pPr>
              <a:spcBef>
                <a:spcPct val="20000"/>
              </a:spcBef>
              <a:buClr>
                <a:srgbClr val="C00000"/>
              </a:buClr>
              <a:buFont typeface="Arial" panose="020B0604020202020204" pitchFamily="34" charset="0"/>
              <a:buChar char="–"/>
              <a:defRPr sz="2800">
                <a:solidFill>
                  <a:schemeClr val="tx1"/>
                </a:solidFill>
                <a:latin typeface="Arial" panose="020B0604020202020204" pitchFamily="34" charset="0"/>
              </a:defRPr>
            </a:lvl2pPr>
            <a:lvl3pPr>
              <a:spcBef>
                <a:spcPct val="20000"/>
              </a:spcBef>
              <a:buClr>
                <a:srgbClr val="C00000"/>
              </a:buClr>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
                <a:schemeClr val="tx2"/>
              </a:buClr>
              <a:buFontTx/>
              <a:buChar char="•"/>
            </a:pPr>
            <a:endParaRPr lang="en-US" altLang="en-US" sz="3200" dirty="0"/>
          </a:p>
          <a:p>
            <a:pPr eaLnBrk="1" hangingPunct="1">
              <a:spcBef>
                <a:spcPct val="50000"/>
              </a:spcBef>
              <a:buClr>
                <a:schemeClr val="tx2"/>
              </a:buClr>
              <a:buFontTx/>
              <a:buChar char="•"/>
            </a:pPr>
            <a:r>
              <a:rPr lang="en-US" altLang="en-US" sz="3200" dirty="0"/>
              <a:t>We will skip these slides if you feel comfortable with them</a:t>
            </a:r>
          </a:p>
          <a:p>
            <a:pPr lvl="1" eaLnBrk="1" hangingPunct="1">
              <a:spcBef>
                <a:spcPct val="50000"/>
              </a:spcBef>
              <a:buClr>
                <a:schemeClr val="tx2"/>
              </a:buClr>
              <a:buFontTx/>
              <a:buChar char="•"/>
            </a:pPr>
            <a:endParaRPr lang="en-US" altLang="en-US" sz="3200" dirty="0"/>
          </a:p>
          <a:p>
            <a:pPr lvl="1" eaLnBrk="1" hangingPunct="1">
              <a:spcBef>
                <a:spcPct val="50000"/>
              </a:spcBef>
              <a:buClr>
                <a:schemeClr val="tx2"/>
              </a:buClr>
              <a:buFontTx/>
              <a:buChar char="•"/>
            </a:pPr>
            <a:endParaRPr lang="en-US" altLang="en-US" sz="3200" dirty="0"/>
          </a:p>
          <a:p>
            <a:pPr lvl="1" eaLnBrk="1" hangingPunct="1">
              <a:spcBef>
                <a:spcPct val="50000"/>
              </a:spcBef>
              <a:buClr>
                <a:schemeClr val="tx2"/>
              </a:buClr>
              <a:buFontTx/>
              <a:buChar char="•"/>
            </a:pPr>
            <a:endParaRPr lang="en-US" altLang="en-US" sz="3200" dirty="0"/>
          </a:p>
        </p:txBody>
      </p:sp>
    </p:spTree>
    <p:extLst>
      <p:ext uri="{BB962C8B-B14F-4D97-AF65-F5344CB8AC3E}">
        <p14:creationId xmlns:p14="http://schemas.microsoft.com/office/powerpoint/2010/main" val="40980084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152400"/>
            <a:ext cx="8305800" cy="914400"/>
          </a:xfrm>
        </p:spPr>
        <p:txBody>
          <a:bodyPr/>
          <a:lstStyle/>
          <a:p>
            <a:r>
              <a:rPr lang="en-US" altLang="en-US" dirty="0"/>
              <a:t>* Simple Random Sampling</a:t>
            </a:r>
          </a:p>
        </p:txBody>
      </p:sp>
      <p:sp>
        <p:nvSpPr>
          <p:cNvPr id="31747" name="Rectangle 3"/>
          <p:cNvSpPr>
            <a:spLocks noGrp="1" noChangeArrowheads="1"/>
          </p:cNvSpPr>
          <p:nvPr>
            <p:ph type="body" idx="1"/>
          </p:nvPr>
        </p:nvSpPr>
        <p:spPr/>
        <p:txBody>
          <a:bodyPr/>
          <a:lstStyle/>
          <a:p>
            <a:endParaRPr lang="en-US" altLang="en-US"/>
          </a:p>
          <a:p>
            <a:pPr>
              <a:buFont typeface="Arial" panose="020B0604020202020204" pitchFamily="34" charset="0"/>
              <a:buNone/>
            </a:pPr>
            <a:endParaRPr lang="en-US" altLang="en-US" sz="3400"/>
          </a:p>
          <a:p>
            <a:pPr>
              <a:buFont typeface="Arial" panose="020B0604020202020204" pitchFamily="34" charset="0"/>
              <a:buNone/>
            </a:pPr>
            <a:endParaRPr lang="en-US" altLang="en-US" sz="3400"/>
          </a:p>
          <a:p>
            <a:endParaRPr lang="en-US" altLang="en-US" sz="3400"/>
          </a:p>
        </p:txBody>
      </p:sp>
      <p:sp>
        <p:nvSpPr>
          <p:cNvPr id="31748" name="Text Box 4"/>
          <p:cNvSpPr txBox="1">
            <a:spLocks noChangeArrowheads="1"/>
          </p:cNvSpPr>
          <p:nvPr/>
        </p:nvSpPr>
        <p:spPr bwMode="auto">
          <a:xfrm>
            <a:off x="762000" y="1600200"/>
            <a:ext cx="70104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C00000"/>
              </a:buClr>
              <a:buFont typeface="Wingdings" panose="05000000000000000000" pitchFamily="2" charset="2"/>
              <a:buChar char="§"/>
              <a:defRPr sz="2800">
                <a:solidFill>
                  <a:schemeClr val="tx1"/>
                </a:solidFill>
                <a:latin typeface="Arial" panose="020B0604020202020204" pitchFamily="34" charset="0"/>
              </a:defRPr>
            </a:lvl1pPr>
            <a:lvl2pPr>
              <a:spcBef>
                <a:spcPct val="20000"/>
              </a:spcBef>
              <a:buClr>
                <a:srgbClr val="C00000"/>
              </a:buClr>
              <a:buFont typeface="Arial" panose="020B0604020202020204" pitchFamily="34" charset="0"/>
              <a:buChar char="–"/>
              <a:defRPr sz="2800">
                <a:solidFill>
                  <a:schemeClr val="tx1"/>
                </a:solidFill>
                <a:latin typeface="Arial" panose="020B0604020202020204" pitchFamily="34" charset="0"/>
              </a:defRPr>
            </a:lvl2pPr>
            <a:lvl3pPr>
              <a:spcBef>
                <a:spcPct val="20000"/>
              </a:spcBef>
              <a:buClr>
                <a:srgbClr val="C00000"/>
              </a:buClr>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
                <a:schemeClr val="tx2"/>
              </a:buClr>
              <a:buFontTx/>
              <a:buChar char="•"/>
            </a:pPr>
            <a:r>
              <a:rPr lang="en-US" altLang="en-US" sz="3600" dirty="0"/>
              <a:t> List sampling elements</a:t>
            </a:r>
          </a:p>
          <a:p>
            <a:pPr eaLnBrk="1" hangingPunct="1">
              <a:spcBef>
                <a:spcPct val="50000"/>
              </a:spcBef>
              <a:buClr>
                <a:schemeClr val="tx2"/>
              </a:buClr>
              <a:buFontTx/>
              <a:buChar char="•"/>
            </a:pPr>
            <a:r>
              <a:rPr lang="en-US" altLang="en-US" sz="3600" dirty="0"/>
              <a:t> Assign number to each element</a:t>
            </a:r>
          </a:p>
          <a:p>
            <a:pPr eaLnBrk="1" hangingPunct="1">
              <a:spcBef>
                <a:spcPct val="50000"/>
              </a:spcBef>
              <a:buClr>
                <a:schemeClr val="tx2"/>
              </a:buClr>
              <a:buFontTx/>
              <a:buChar char="•"/>
            </a:pPr>
            <a:r>
              <a:rPr lang="en-US" altLang="en-US" sz="3600" dirty="0"/>
              <a:t> Select elements randomly</a:t>
            </a:r>
          </a:p>
          <a:p>
            <a:pPr lvl="2" eaLnBrk="1" hangingPunct="1">
              <a:spcBef>
                <a:spcPct val="50000"/>
              </a:spcBef>
              <a:buClr>
                <a:schemeClr val="tx2"/>
              </a:buClr>
            </a:pPr>
            <a:r>
              <a:rPr lang="en-US" altLang="en-US" sz="3200" dirty="0"/>
              <a:t> Computer</a:t>
            </a:r>
          </a:p>
          <a:p>
            <a:pPr lvl="2" eaLnBrk="1" hangingPunct="1">
              <a:spcBef>
                <a:spcPct val="50000"/>
              </a:spcBef>
              <a:buClr>
                <a:schemeClr val="tx2"/>
              </a:buClr>
            </a:pPr>
            <a:r>
              <a:rPr lang="en-US" altLang="en-US" sz="3200" dirty="0"/>
              <a:t> Random number table</a:t>
            </a:r>
          </a:p>
          <a:p>
            <a:pPr lvl="2" eaLnBrk="1" hangingPunct="1">
              <a:spcBef>
                <a:spcPct val="50000"/>
              </a:spcBef>
              <a:buClr>
                <a:schemeClr val="tx2"/>
              </a:buClr>
            </a:pPr>
            <a:r>
              <a:rPr lang="en-US" altLang="en-US" sz="3200" dirty="0"/>
              <a:t> Calculators</a:t>
            </a:r>
          </a:p>
          <a:p>
            <a:pPr lvl="1" eaLnBrk="1" hangingPunct="1">
              <a:spcBef>
                <a:spcPct val="50000"/>
              </a:spcBef>
              <a:buClr>
                <a:schemeClr val="tx2"/>
              </a:buClr>
              <a:buFontTx/>
              <a:buChar char="•"/>
            </a:pPr>
            <a:endParaRPr lang="en-US" altLang="en-US" sz="32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152400"/>
            <a:ext cx="8305800" cy="914400"/>
          </a:xfrm>
        </p:spPr>
        <p:txBody>
          <a:bodyPr/>
          <a:lstStyle/>
          <a:p>
            <a:r>
              <a:rPr lang="en-US" altLang="en-US" dirty="0"/>
              <a:t>* Simple Random Sampling</a:t>
            </a:r>
          </a:p>
        </p:txBody>
      </p:sp>
      <p:sp>
        <p:nvSpPr>
          <p:cNvPr id="33795" name="Rectangle 3"/>
          <p:cNvSpPr>
            <a:spLocks noGrp="1" noChangeArrowheads="1"/>
          </p:cNvSpPr>
          <p:nvPr>
            <p:ph type="body" idx="1"/>
          </p:nvPr>
        </p:nvSpPr>
        <p:spPr/>
        <p:txBody>
          <a:bodyPr/>
          <a:lstStyle/>
          <a:p>
            <a:pPr>
              <a:buFont typeface="Arial" panose="020B0604020202020204" pitchFamily="34" charset="0"/>
              <a:buNone/>
            </a:pPr>
            <a:r>
              <a:rPr lang="en-US" altLang="en-US" dirty="0"/>
              <a:t>Example: (Hospital satisfaction survey)</a:t>
            </a:r>
          </a:p>
          <a:p>
            <a:r>
              <a:rPr lang="en-US" altLang="en-US" dirty="0"/>
              <a:t>Sample size (n=50)</a:t>
            </a:r>
          </a:p>
          <a:p>
            <a:r>
              <a:rPr lang="en-US" altLang="en-US" dirty="0"/>
              <a:t>Use hospital records to create the sampling frame</a:t>
            </a:r>
          </a:p>
          <a:p>
            <a:r>
              <a:rPr lang="en-US" altLang="en-US" dirty="0"/>
              <a:t>Assign random numbers </a:t>
            </a:r>
          </a:p>
          <a:p>
            <a:r>
              <a:rPr lang="en-US" altLang="en-US" dirty="0"/>
              <a:t>Randomly select 50 patients</a:t>
            </a:r>
          </a:p>
          <a:p>
            <a:r>
              <a:rPr lang="en-US" altLang="en-US" dirty="0"/>
              <a:t>Conduct the survey</a:t>
            </a:r>
          </a:p>
          <a:p>
            <a:r>
              <a:rPr lang="en-US" altLang="en-US" sz="3200" dirty="0"/>
              <a:t>But, What about a City of 2 Million people?</a:t>
            </a:r>
          </a:p>
          <a:p>
            <a:pPr marL="0" indent="0" algn="ctr">
              <a:buNone/>
            </a:pPr>
            <a:r>
              <a:rPr lang="en-US" altLang="en-US" sz="3200" b="1" dirty="0"/>
              <a:t>Systematic Random Sampling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795">
                                            <p:txEl>
                                              <p:pRg st="6" end="6"/>
                                            </p:txEl>
                                          </p:spTgt>
                                        </p:tgtEl>
                                        <p:attrNameLst>
                                          <p:attrName>style.visibility</p:attrName>
                                        </p:attrNameLst>
                                      </p:cBhvr>
                                      <p:to>
                                        <p:strVal val="visible"/>
                                      </p:to>
                                    </p:set>
                                    <p:anim calcmode="lin" valueType="num">
                                      <p:cBhvr additive="base">
                                        <p:cTn id="7" dur="250" fill="hold"/>
                                        <p:tgtEl>
                                          <p:spTgt spid="33795">
                                            <p:txEl>
                                              <p:pRg st="6" end="6"/>
                                            </p:txEl>
                                          </p:spTgt>
                                        </p:tgtEl>
                                        <p:attrNameLst>
                                          <p:attrName>ppt_x</p:attrName>
                                        </p:attrNameLst>
                                      </p:cBhvr>
                                      <p:tavLst>
                                        <p:tav tm="0">
                                          <p:val>
                                            <p:strVal val="#ppt_x"/>
                                          </p:val>
                                        </p:tav>
                                        <p:tav tm="100000">
                                          <p:val>
                                            <p:strVal val="#ppt_x"/>
                                          </p:val>
                                        </p:tav>
                                      </p:tavLst>
                                    </p:anim>
                                    <p:anim calcmode="lin" valueType="num">
                                      <p:cBhvr additive="base">
                                        <p:cTn id="8" dur="250" fill="hold"/>
                                        <p:tgtEl>
                                          <p:spTgt spid="3379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795">
                                            <p:txEl>
                                              <p:pRg st="7" end="7"/>
                                            </p:txEl>
                                          </p:spTgt>
                                        </p:tgtEl>
                                        <p:attrNameLst>
                                          <p:attrName>style.visibility</p:attrName>
                                        </p:attrNameLst>
                                      </p:cBhvr>
                                      <p:to>
                                        <p:strVal val="visible"/>
                                      </p:to>
                                    </p:set>
                                    <p:anim calcmode="lin" valueType="num">
                                      <p:cBhvr additive="base">
                                        <p:cTn id="13" dur="500" fill="hold"/>
                                        <p:tgtEl>
                                          <p:spTgt spid="33795">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79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152400"/>
            <a:ext cx="8305800" cy="914400"/>
          </a:xfrm>
        </p:spPr>
        <p:txBody>
          <a:bodyPr/>
          <a:lstStyle/>
          <a:p>
            <a:r>
              <a:rPr lang="en-US" altLang="en-US" dirty="0"/>
              <a:t>* Stratified Random Sampling</a:t>
            </a:r>
          </a:p>
        </p:txBody>
      </p:sp>
      <p:sp>
        <p:nvSpPr>
          <p:cNvPr id="35843" name="Rectangle 3"/>
          <p:cNvSpPr>
            <a:spLocks noGrp="1" noChangeArrowheads="1"/>
          </p:cNvSpPr>
          <p:nvPr>
            <p:ph type="body" idx="1"/>
          </p:nvPr>
        </p:nvSpPr>
        <p:spPr>
          <a:xfrm>
            <a:off x="457200" y="2057400"/>
            <a:ext cx="8229600" cy="4073525"/>
          </a:xfrm>
        </p:spPr>
        <p:txBody>
          <a:bodyPr/>
          <a:lstStyle/>
          <a:p>
            <a:r>
              <a:rPr lang="en-US" altLang="en-US" sz="3200" dirty="0"/>
              <a:t> Similar to simple random sampling</a:t>
            </a:r>
          </a:p>
          <a:p>
            <a:endParaRPr lang="en-US" altLang="en-US" sz="3200" dirty="0"/>
          </a:p>
          <a:p>
            <a:pPr lvl="1"/>
            <a:r>
              <a:rPr lang="en-US" altLang="en-US" sz="3200" dirty="0"/>
              <a:t>Divide population into meaningful groups first (e.g. </a:t>
            </a:r>
            <a:r>
              <a:rPr lang="en-US" dirty="0"/>
              <a:t>sex, age, race/ethnicity and socio-economic status)</a:t>
            </a:r>
            <a:endParaRPr lang="en-US" altLang="en-US" sz="3200" dirty="0"/>
          </a:p>
          <a:p>
            <a:endParaRPr lang="en-US" altLang="en-US" sz="2000" dirty="0"/>
          </a:p>
          <a:p>
            <a:pPr lvl="1"/>
            <a:r>
              <a:rPr lang="en-US" altLang="en-US" sz="3200" dirty="0"/>
              <a:t> Select random sample from each group</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ChangeArrowheads="1"/>
          </p:cNvSpPr>
          <p:nvPr>
            <p:ph type="title"/>
          </p:nvPr>
        </p:nvSpPr>
        <p:spPr>
          <a:xfrm>
            <a:off x="457200" y="152400"/>
            <a:ext cx="8305800" cy="914400"/>
          </a:xfrm>
        </p:spPr>
        <p:txBody>
          <a:bodyPr/>
          <a:lstStyle/>
          <a:p>
            <a:r>
              <a:rPr lang="en-US" altLang="en-US" dirty="0"/>
              <a:t>* Stratified Random Sampling</a:t>
            </a:r>
          </a:p>
        </p:txBody>
      </p:sp>
      <p:sp>
        <p:nvSpPr>
          <p:cNvPr id="39939" name="Rectangle 5"/>
          <p:cNvSpPr>
            <a:spLocks noGrp="1" noChangeArrowheads="1"/>
          </p:cNvSpPr>
          <p:nvPr>
            <p:ph type="body" idx="1"/>
          </p:nvPr>
        </p:nvSpPr>
        <p:spPr/>
        <p:txBody>
          <a:bodyPr/>
          <a:lstStyle/>
          <a:p>
            <a:pPr>
              <a:buFont typeface="Arial" panose="020B0604020202020204" pitchFamily="34" charset="0"/>
              <a:buNone/>
            </a:pPr>
            <a:r>
              <a:rPr lang="en-US" altLang="en-US" sz="3200" dirty="0"/>
              <a:t>Example (from U.S.)</a:t>
            </a:r>
          </a:p>
          <a:p>
            <a:r>
              <a:rPr lang="en-US" altLang="en-US" sz="3200" dirty="0"/>
              <a:t>Divide patients into 3 groups as white, African American, and Hispanic</a:t>
            </a:r>
          </a:p>
          <a:p>
            <a:r>
              <a:rPr lang="en-US" altLang="en-US" sz="3200" dirty="0"/>
              <a:t>Create sampling frame for each group</a:t>
            </a:r>
          </a:p>
          <a:p>
            <a:r>
              <a:rPr lang="en-US" altLang="en-US" sz="3200" dirty="0"/>
              <a:t>Select a random sample from every group </a:t>
            </a:r>
          </a:p>
          <a:p>
            <a:r>
              <a:rPr lang="en-US" altLang="en-US" sz="3200" dirty="0"/>
              <a:t>Conduct the survey on the 50 racially diverse patients</a:t>
            </a:r>
          </a:p>
          <a:p>
            <a:endParaRPr lang="en-US" altLang="en-US" sz="32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152400"/>
            <a:ext cx="8305800" cy="914400"/>
          </a:xfrm>
        </p:spPr>
        <p:txBody>
          <a:bodyPr/>
          <a:lstStyle/>
          <a:p>
            <a:r>
              <a:rPr lang="en-US" altLang="en-US" dirty="0"/>
              <a:t>* Cluster (Area) Sampling</a:t>
            </a:r>
          </a:p>
        </p:txBody>
      </p:sp>
      <p:sp>
        <p:nvSpPr>
          <p:cNvPr id="41987" name="Rectangle 3"/>
          <p:cNvSpPr>
            <a:spLocks noGrp="1" noChangeArrowheads="1"/>
          </p:cNvSpPr>
          <p:nvPr>
            <p:ph type="body" idx="1"/>
          </p:nvPr>
        </p:nvSpPr>
        <p:spPr/>
        <p:txBody>
          <a:bodyPr/>
          <a:lstStyle/>
          <a:p>
            <a:r>
              <a:rPr lang="en-US" altLang="en-US" sz="4000" dirty="0"/>
              <a:t>Deal with a scattered population over a large area</a:t>
            </a:r>
          </a:p>
          <a:p>
            <a:r>
              <a:rPr lang="en-US" altLang="en-US" sz="4000" dirty="0"/>
              <a:t>Reduces travelling time and cost</a:t>
            </a:r>
          </a:p>
          <a:p>
            <a:r>
              <a:rPr lang="en-US" altLang="en-US" sz="4000" dirty="0"/>
              <a:t>Clusters are geographical areas such as state, city, county, district</a:t>
            </a:r>
          </a:p>
          <a:p>
            <a:pPr>
              <a:buFont typeface="Arial" panose="020B0604020202020204" pitchFamily="34" charset="0"/>
              <a:buNone/>
            </a:pPr>
            <a:endParaRPr lang="en-US" altLang="en-US" sz="40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152400"/>
            <a:ext cx="8305800" cy="914400"/>
          </a:xfrm>
        </p:spPr>
        <p:txBody>
          <a:bodyPr/>
          <a:lstStyle/>
          <a:p>
            <a:r>
              <a:rPr lang="en-US" altLang="en-US" dirty="0"/>
              <a:t>* Cluster Sampling</a:t>
            </a:r>
          </a:p>
        </p:txBody>
      </p:sp>
      <p:sp>
        <p:nvSpPr>
          <p:cNvPr id="44035" name="Rectangle 3"/>
          <p:cNvSpPr>
            <a:spLocks noGrp="1" noChangeArrowheads="1"/>
          </p:cNvSpPr>
          <p:nvPr>
            <p:ph type="body" idx="1"/>
          </p:nvPr>
        </p:nvSpPr>
        <p:spPr>
          <a:xfrm>
            <a:off x="457200" y="1219200"/>
            <a:ext cx="8229600" cy="5099535"/>
          </a:xfrm>
        </p:spPr>
        <p:txBody>
          <a:bodyPr/>
          <a:lstStyle/>
          <a:p>
            <a:r>
              <a:rPr lang="en-US" altLang="en-US" sz="3200" dirty="0"/>
              <a:t>Can involve more than one random selection process (multi-stage)</a:t>
            </a:r>
          </a:p>
          <a:p>
            <a:pPr lvl="1"/>
            <a:r>
              <a:rPr lang="en-US" altLang="en-US" dirty="0"/>
              <a:t>Divide sampling frame into clusters </a:t>
            </a:r>
          </a:p>
          <a:p>
            <a:pPr lvl="1"/>
            <a:r>
              <a:rPr lang="en-US" altLang="en-US" dirty="0"/>
              <a:t>Conduct random sample of clusters</a:t>
            </a:r>
          </a:p>
          <a:p>
            <a:pPr lvl="1"/>
            <a:r>
              <a:rPr lang="en-US" altLang="en-US" dirty="0"/>
              <a:t>Collect data</a:t>
            </a:r>
            <a:endParaRPr lang="en-US" altLang="en-US" sz="2400" dirty="0"/>
          </a:p>
          <a:p>
            <a:pPr>
              <a:spcBef>
                <a:spcPts val="1200"/>
              </a:spcBef>
            </a:pPr>
            <a:r>
              <a:rPr lang="en-US" altLang="en-US" sz="3200" dirty="0"/>
              <a:t>Potentially more efficient than simple random samples</a:t>
            </a:r>
          </a:p>
          <a:p>
            <a:pPr>
              <a:spcBef>
                <a:spcPts val="1200"/>
              </a:spcBef>
            </a:pPr>
            <a:r>
              <a:rPr lang="en-US" altLang="en-US" sz="3200" dirty="0"/>
              <a:t>WHO: 30 x 7</a:t>
            </a:r>
          </a:p>
          <a:p>
            <a:pPr lvl="1"/>
            <a:r>
              <a:rPr lang="en-US" altLang="en-US" dirty="0"/>
              <a:t>30 villages, 7 children sampled from each village</a:t>
            </a:r>
          </a:p>
          <a:p>
            <a:endParaRPr lang="en-US" alt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152400"/>
            <a:ext cx="8305800" cy="914400"/>
          </a:xfrm>
        </p:spPr>
        <p:txBody>
          <a:bodyPr/>
          <a:lstStyle/>
          <a:p>
            <a:r>
              <a:rPr lang="en-US" altLang="en-US" dirty="0"/>
              <a:t>* Multi-Stage Sampling</a:t>
            </a:r>
          </a:p>
        </p:txBody>
      </p:sp>
      <p:sp>
        <p:nvSpPr>
          <p:cNvPr id="48131" name="Rectangle 3"/>
          <p:cNvSpPr>
            <a:spLocks noGrp="1" noChangeArrowheads="1"/>
          </p:cNvSpPr>
          <p:nvPr>
            <p:ph type="body" idx="1"/>
          </p:nvPr>
        </p:nvSpPr>
        <p:spPr/>
        <p:txBody>
          <a:bodyPr/>
          <a:lstStyle/>
          <a:p>
            <a:r>
              <a:rPr lang="en-US" altLang="en-US" sz="3200" dirty="0"/>
              <a:t>Combination of multiple stages </a:t>
            </a:r>
          </a:p>
          <a:p>
            <a:r>
              <a:rPr lang="en-US" altLang="en-US" sz="3200" dirty="0"/>
              <a:t>Very large population or scattered across a large geographic area</a:t>
            </a:r>
          </a:p>
          <a:p>
            <a:pPr>
              <a:buFont typeface="Arial" panose="020B0604020202020204" pitchFamily="34" charset="0"/>
              <a:buNone/>
            </a:pPr>
            <a:endParaRPr lang="en-US" altLang="en-US" sz="1800" dirty="0"/>
          </a:p>
          <a:p>
            <a:r>
              <a:rPr lang="en-US" altLang="en-US" sz="3200" dirty="0"/>
              <a:t>Examples: </a:t>
            </a:r>
          </a:p>
          <a:p>
            <a:pPr lvl="1"/>
            <a:r>
              <a:rPr lang="en-US" altLang="en-US" sz="3200" dirty="0"/>
              <a:t> U.S. Behavioral Risk Factors Surveillance System (BRFSS), and National Health Interview Survey NHIS</a:t>
            </a:r>
          </a:p>
          <a:p>
            <a:pPr lvl="1"/>
            <a:r>
              <a:rPr lang="en-US" altLang="en-US" sz="3200" dirty="0"/>
              <a:t>WHO-led national surveys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p:txBody>
          <a:bodyPr/>
          <a:lstStyle/>
          <a:p>
            <a:r>
              <a:rPr lang="en-US" altLang="en-US" dirty="0"/>
              <a:t>Populations and Samples</a:t>
            </a:r>
          </a:p>
        </p:txBody>
      </p:sp>
      <p:sp>
        <p:nvSpPr>
          <p:cNvPr id="2" name="Rectangle 1"/>
          <p:cNvSpPr/>
          <p:nvPr/>
        </p:nvSpPr>
        <p:spPr>
          <a:xfrm>
            <a:off x="2260600" y="457200"/>
            <a:ext cx="4572000" cy="1015663"/>
          </a:xfrm>
          <a:prstGeom prst="rect">
            <a:avLst/>
          </a:prstGeom>
        </p:spPr>
        <p:txBody>
          <a:bodyPr>
            <a:spAutoFit/>
          </a:bodyPr>
          <a:lstStyle/>
          <a:p>
            <a:pPr algn="ctr"/>
            <a:r>
              <a:rPr lang="en-US" altLang="en-US" sz="2000" b="1" dirty="0"/>
              <a:t>Quantitative Health Research</a:t>
            </a:r>
            <a:br>
              <a:rPr lang="en-US" altLang="en-US" sz="2000" b="1" dirty="0"/>
            </a:br>
            <a:r>
              <a:rPr lang="en-US" altLang="en-US" sz="2000" b="1" dirty="0"/>
              <a:t>Lecture # 6</a:t>
            </a:r>
            <a:br>
              <a:rPr lang="en-US" altLang="en-US" sz="2000" b="1" dirty="0"/>
            </a:br>
            <a:endParaRPr lang="en-US" sz="2000" b="1"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152400"/>
            <a:ext cx="8305800" cy="914400"/>
          </a:xfrm>
        </p:spPr>
        <p:txBody>
          <a:bodyPr/>
          <a:lstStyle/>
          <a:p>
            <a:r>
              <a:rPr lang="en-US" altLang="en-US" dirty="0"/>
              <a:t>* Multi-Stage Sampling</a:t>
            </a:r>
          </a:p>
        </p:txBody>
      </p:sp>
      <p:sp>
        <p:nvSpPr>
          <p:cNvPr id="48131" name="Rectangle 3"/>
          <p:cNvSpPr>
            <a:spLocks noGrp="1" noChangeArrowheads="1"/>
          </p:cNvSpPr>
          <p:nvPr>
            <p:ph type="body" idx="1"/>
          </p:nvPr>
        </p:nvSpPr>
        <p:spPr/>
        <p:txBody>
          <a:bodyPr/>
          <a:lstStyle/>
          <a:p>
            <a:pPr marL="0" indent="0">
              <a:buNone/>
            </a:pPr>
            <a:r>
              <a:rPr lang="en-US" b="1" dirty="0"/>
              <a:t>    </a:t>
            </a:r>
            <a:r>
              <a:rPr lang="en-US" sz="3200" b="1" dirty="0"/>
              <a:t>Steps: </a:t>
            </a:r>
            <a:endParaRPr lang="en-US" b="1" dirty="0"/>
          </a:p>
          <a:p>
            <a:pPr lvl="0"/>
            <a:r>
              <a:rPr lang="en-US" dirty="0"/>
              <a:t>Divide the country into clusters (areas) usually called</a:t>
            </a:r>
            <a:r>
              <a:rPr lang="en-US" sz="2000" dirty="0"/>
              <a:t> </a:t>
            </a:r>
            <a:r>
              <a:rPr lang="en-US" dirty="0"/>
              <a:t>Primary</a:t>
            </a:r>
            <a:r>
              <a:rPr lang="en-US" sz="1600" dirty="0"/>
              <a:t> </a:t>
            </a:r>
            <a:r>
              <a:rPr lang="en-US" dirty="0"/>
              <a:t>Sampling</a:t>
            </a:r>
            <a:r>
              <a:rPr lang="en-US" sz="1600" dirty="0"/>
              <a:t> </a:t>
            </a:r>
            <a:r>
              <a:rPr lang="en-US" dirty="0"/>
              <a:t>Units (</a:t>
            </a:r>
            <a:r>
              <a:rPr lang="en-US" sz="2000" i="1" dirty="0"/>
              <a:t>e.g. </a:t>
            </a:r>
            <a:r>
              <a:rPr lang="en-US" dirty="0"/>
              <a:t>governorates)</a:t>
            </a:r>
          </a:p>
          <a:p>
            <a:pPr lvl="0"/>
            <a:r>
              <a:rPr lang="en-US" dirty="0"/>
              <a:t>Randomly select a number of subgroups or smaller geographic areas within the chosen PSU, example you choose districts within governorates</a:t>
            </a:r>
          </a:p>
          <a:p>
            <a:pPr lvl="0"/>
            <a:r>
              <a:rPr lang="en-US" dirty="0"/>
              <a:t>Randomly select neighborhoods or households from the selected districts to be surveyed or studied. </a:t>
            </a:r>
          </a:p>
          <a:p>
            <a:r>
              <a:rPr lang="en-US" dirty="0"/>
              <a:t> </a:t>
            </a:r>
          </a:p>
          <a:p>
            <a:endParaRPr lang="en-US" altLang="en-US" sz="3200" dirty="0"/>
          </a:p>
        </p:txBody>
      </p:sp>
    </p:spTree>
    <p:extLst>
      <p:ext uri="{BB962C8B-B14F-4D97-AF65-F5344CB8AC3E}">
        <p14:creationId xmlns:p14="http://schemas.microsoft.com/office/powerpoint/2010/main" val="36014065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a:t>Think Back!</a:t>
            </a:r>
          </a:p>
        </p:txBody>
      </p:sp>
      <p:sp>
        <p:nvSpPr>
          <p:cNvPr id="50179" name="Rectangle 3"/>
          <p:cNvSpPr>
            <a:spLocks noGrp="1" noChangeArrowheads="1"/>
          </p:cNvSpPr>
          <p:nvPr>
            <p:ph type="body" idx="1"/>
          </p:nvPr>
        </p:nvSpPr>
        <p:spPr>
          <a:xfrm>
            <a:off x="457200" y="1295400"/>
            <a:ext cx="8229600" cy="3817938"/>
          </a:xfrm>
        </p:spPr>
        <p:txBody>
          <a:bodyPr/>
          <a:lstStyle/>
          <a:p>
            <a:pPr algn="ctr">
              <a:buFont typeface="Arial" panose="020B0604020202020204" pitchFamily="34" charset="0"/>
              <a:buNone/>
            </a:pPr>
            <a:endParaRPr lang="en-US" altLang="en-US" sz="3600" dirty="0"/>
          </a:p>
          <a:p>
            <a:pPr>
              <a:spcBef>
                <a:spcPct val="0"/>
              </a:spcBef>
              <a:buClrTx/>
              <a:buFontTx/>
              <a:buNone/>
            </a:pPr>
            <a:r>
              <a:rPr lang="en-US" altLang="en-US" sz="3600" b="1" dirty="0"/>
              <a:t>   </a:t>
            </a:r>
            <a:r>
              <a:rPr lang="en-US" altLang="en-US" sz="3600" dirty="0"/>
              <a:t>What do you think are some advantages and disadvantages of simple random, stratified random, and cluster sampling?  </a:t>
            </a:r>
          </a:p>
          <a:p>
            <a:pPr>
              <a:spcBef>
                <a:spcPct val="0"/>
              </a:spcBef>
              <a:buClrTx/>
              <a:buFontTx/>
              <a:buNone/>
            </a:pPr>
            <a:endParaRPr lang="en-US" altLang="en-US" sz="3600" dirty="0"/>
          </a:p>
          <a:p>
            <a:pPr algn="ctr">
              <a:spcBef>
                <a:spcPct val="0"/>
              </a:spcBef>
              <a:buClrTx/>
              <a:buFontTx/>
              <a:buNone/>
            </a:pPr>
            <a:r>
              <a:rPr lang="en-US" altLang="en-US" sz="3600" b="1" dirty="0"/>
              <a:t>    &lt;In-Class Exercise&gt;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0179">
                                            <p:txEl>
                                              <p:pRg st="3" end="3"/>
                                            </p:txEl>
                                          </p:spTgt>
                                        </p:tgtEl>
                                        <p:attrNameLst>
                                          <p:attrName>style.visibility</p:attrName>
                                        </p:attrNameLst>
                                      </p:cBhvr>
                                      <p:to>
                                        <p:strVal val="visible"/>
                                      </p:to>
                                    </p:set>
                                    <p:anim calcmode="lin" valueType="num">
                                      <p:cBhvr additive="base">
                                        <p:cTn id="7" dur="500" fill="hold"/>
                                        <p:tgtEl>
                                          <p:spTgt spid="50179">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017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152400"/>
            <a:ext cx="8305800" cy="914400"/>
          </a:xfrm>
        </p:spPr>
        <p:txBody>
          <a:bodyPr/>
          <a:lstStyle/>
          <a:p>
            <a:r>
              <a:rPr lang="en-US" altLang="en-US" sz="4000" b="1" dirty="0"/>
              <a:t>Types of Non-Probability Sampling</a:t>
            </a:r>
          </a:p>
        </p:txBody>
      </p:sp>
      <p:sp>
        <p:nvSpPr>
          <p:cNvPr id="52227" name="Rectangle 3"/>
          <p:cNvSpPr>
            <a:spLocks noGrp="1" noChangeArrowheads="1"/>
          </p:cNvSpPr>
          <p:nvPr>
            <p:ph type="body" idx="1"/>
          </p:nvPr>
        </p:nvSpPr>
        <p:spPr/>
        <p:txBody>
          <a:bodyPr/>
          <a:lstStyle/>
          <a:p>
            <a:r>
              <a:rPr lang="en-US" altLang="en-US" sz="4000" dirty="0"/>
              <a:t>Convenience sampling</a:t>
            </a:r>
          </a:p>
          <a:p>
            <a:r>
              <a:rPr lang="en-US" altLang="en-US" sz="4000" dirty="0"/>
              <a:t>Volunteer</a:t>
            </a:r>
          </a:p>
          <a:p>
            <a:r>
              <a:rPr lang="en-US" altLang="en-US" sz="4000" dirty="0"/>
              <a:t>Snowball</a:t>
            </a:r>
          </a:p>
          <a:p>
            <a:r>
              <a:rPr lang="en-US" altLang="en-US" sz="4000" dirty="0"/>
              <a:t>Purposive sampling</a:t>
            </a:r>
          </a:p>
          <a:p>
            <a:r>
              <a:rPr lang="en-US" altLang="en-US" sz="4000" dirty="0"/>
              <a:t>Quota surveys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152400"/>
            <a:ext cx="8305800" cy="914400"/>
          </a:xfrm>
        </p:spPr>
        <p:txBody>
          <a:bodyPr/>
          <a:lstStyle/>
          <a:p>
            <a:r>
              <a:rPr lang="en-US" altLang="en-US"/>
              <a:t>Important Concepts</a:t>
            </a:r>
          </a:p>
        </p:txBody>
      </p:sp>
      <p:sp>
        <p:nvSpPr>
          <p:cNvPr id="54275" name="Rectangle 3"/>
          <p:cNvSpPr>
            <a:spLocks noGrp="1" noChangeArrowheads="1"/>
          </p:cNvSpPr>
          <p:nvPr>
            <p:ph type="body" idx="1"/>
          </p:nvPr>
        </p:nvSpPr>
        <p:spPr/>
        <p:txBody>
          <a:bodyPr/>
          <a:lstStyle/>
          <a:p>
            <a:pPr marL="0" indent="0">
              <a:buNone/>
            </a:pPr>
            <a:r>
              <a:rPr lang="en-US" altLang="en-US" sz="3600" u="sng" dirty="0"/>
              <a:t>Non-Probability Sampling</a:t>
            </a:r>
          </a:p>
          <a:p>
            <a:pPr marL="0" indent="0">
              <a:buNone/>
            </a:pPr>
            <a:endParaRPr lang="en-US" altLang="en-US" sz="1800" dirty="0"/>
          </a:p>
          <a:p>
            <a:r>
              <a:rPr lang="en-US" altLang="en-US" sz="3600" dirty="0"/>
              <a:t>Cannot assess reliability</a:t>
            </a:r>
          </a:p>
          <a:p>
            <a:r>
              <a:rPr lang="en-US" altLang="en-US" sz="3600" dirty="0"/>
              <a:t>NOT randomly drawn</a:t>
            </a:r>
          </a:p>
          <a:p>
            <a:r>
              <a:rPr lang="en-US" altLang="en-US" sz="3600" dirty="0"/>
              <a:t>Cannot generalize results beyond sample</a:t>
            </a:r>
          </a:p>
          <a:p>
            <a:endParaRPr lang="en-US" altLang="en-US" sz="36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5"/>
          <p:cNvSpPr>
            <a:spLocks noGrp="1" noChangeArrowheads="1"/>
          </p:cNvSpPr>
          <p:nvPr>
            <p:ph type="title"/>
          </p:nvPr>
        </p:nvSpPr>
        <p:spPr>
          <a:xfrm>
            <a:off x="457200" y="122238"/>
            <a:ext cx="8305800" cy="944562"/>
          </a:xfrm>
        </p:spPr>
        <p:txBody>
          <a:bodyPr/>
          <a:lstStyle/>
          <a:p>
            <a:r>
              <a:rPr lang="en-US" altLang="en-US"/>
              <a:t>Convenience Sampling</a:t>
            </a:r>
          </a:p>
        </p:txBody>
      </p:sp>
      <p:sp>
        <p:nvSpPr>
          <p:cNvPr id="56323" name="Rectangle 3"/>
          <p:cNvSpPr>
            <a:spLocks noGrp="1" noChangeArrowheads="1"/>
          </p:cNvSpPr>
          <p:nvPr>
            <p:ph type="body" sz="half" idx="1"/>
          </p:nvPr>
        </p:nvSpPr>
        <p:spPr>
          <a:xfrm>
            <a:off x="457200" y="1719263"/>
            <a:ext cx="7848600" cy="4605337"/>
          </a:xfrm>
        </p:spPr>
        <p:txBody>
          <a:bodyPr/>
          <a:lstStyle/>
          <a:p>
            <a:r>
              <a:rPr lang="en-US" altLang="en-US" sz="3600" dirty="0"/>
              <a:t>Also called: purposive/accidental</a:t>
            </a:r>
          </a:p>
          <a:p>
            <a:r>
              <a:rPr lang="en-US" altLang="en-US" sz="3600" dirty="0"/>
              <a:t>Easy-to-access subjects selected</a:t>
            </a:r>
          </a:p>
          <a:p>
            <a:endParaRPr lang="en-US" altLang="en-US" sz="2400" dirty="0"/>
          </a:p>
          <a:p>
            <a:r>
              <a:rPr lang="en-US" altLang="en-US" sz="3600" dirty="0"/>
              <a:t> Examples:</a:t>
            </a:r>
          </a:p>
          <a:p>
            <a:pPr lvl="1"/>
            <a:r>
              <a:rPr lang="en-US" altLang="en-US" sz="3200" dirty="0"/>
              <a:t>People shopping at a certain store</a:t>
            </a:r>
          </a:p>
          <a:p>
            <a:pPr lvl="1"/>
            <a:r>
              <a:rPr lang="en-US" altLang="en-US" sz="3200" dirty="0"/>
              <a:t>People who pass a given street corner</a:t>
            </a:r>
          </a:p>
          <a:p>
            <a:pPr lvl="1"/>
            <a:r>
              <a:rPr lang="en-US" altLang="en-US" sz="3200" dirty="0"/>
              <a:t>People at your workplace</a:t>
            </a:r>
          </a:p>
          <a:p>
            <a:endParaRPr lang="en-US" altLang="en-US" sz="32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152400"/>
            <a:ext cx="8305800" cy="914400"/>
          </a:xfrm>
        </p:spPr>
        <p:txBody>
          <a:bodyPr/>
          <a:lstStyle/>
          <a:p>
            <a:r>
              <a:rPr lang="en-US" altLang="en-US"/>
              <a:t>Purposive Sampling</a:t>
            </a:r>
          </a:p>
        </p:txBody>
      </p:sp>
      <p:sp>
        <p:nvSpPr>
          <p:cNvPr id="58371" name="Rectangle 3"/>
          <p:cNvSpPr>
            <a:spLocks noGrp="1" noChangeArrowheads="1"/>
          </p:cNvSpPr>
          <p:nvPr>
            <p:ph type="body" idx="1"/>
          </p:nvPr>
        </p:nvSpPr>
        <p:spPr/>
        <p:txBody>
          <a:bodyPr/>
          <a:lstStyle/>
          <a:p>
            <a:r>
              <a:rPr lang="en-US" altLang="en-US" sz="3200" dirty="0"/>
              <a:t>Judgment used to select subjects</a:t>
            </a:r>
          </a:p>
          <a:p>
            <a:endParaRPr lang="en-US" altLang="en-US" sz="2000" dirty="0"/>
          </a:p>
          <a:p>
            <a:r>
              <a:rPr lang="en-US" altLang="en-US" sz="3200" dirty="0"/>
              <a:t>May end up being more representative than random sample but no way to assess reliability</a:t>
            </a:r>
          </a:p>
          <a:p>
            <a:endParaRPr lang="en-US" altLang="en-US" sz="2000" dirty="0"/>
          </a:p>
          <a:p>
            <a:r>
              <a:rPr lang="en-US" altLang="en-US" sz="3200" dirty="0"/>
              <a:t>Example</a:t>
            </a:r>
          </a:p>
          <a:p>
            <a:pPr lvl="1"/>
            <a:r>
              <a:rPr lang="en-US" altLang="en-US" sz="3200" dirty="0"/>
              <a:t>Patients who visit clinic on “typical” day</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152400"/>
            <a:ext cx="8305800" cy="914400"/>
          </a:xfrm>
        </p:spPr>
        <p:txBody>
          <a:bodyPr/>
          <a:lstStyle/>
          <a:p>
            <a:r>
              <a:rPr lang="en-US" altLang="en-US"/>
              <a:t>Volunteer Sampling</a:t>
            </a:r>
          </a:p>
        </p:txBody>
      </p:sp>
      <p:sp>
        <p:nvSpPr>
          <p:cNvPr id="60419" name="Rectangle 3"/>
          <p:cNvSpPr>
            <a:spLocks noGrp="1" noChangeArrowheads="1"/>
          </p:cNvSpPr>
          <p:nvPr>
            <p:ph type="body" idx="1"/>
          </p:nvPr>
        </p:nvSpPr>
        <p:spPr>
          <a:xfrm>
            <a:off x="457200" y="1371600"/>
            <a:ext cx="8132763" cy="4473575"/>
          </a:xfrm>
        </p:spPr>
        <p:txBody>
          <a:bodyPr/>
          <a:lstStyle/>
          <a:p>
            <a:pPr>
              <a:lnSpc>
                <a:spcPct val="80000"/>
              </a:lnSpc>
            </a:pPr>
            <a:r>
              <a:rPr lang="en-US" altLang="en-US" dirty="0"/>
              <a:t>Subjects are people who volunteer their services to be in the study (for free or for incentives)</a:t>
            </a:r>
          </a:p>
          <a:p>
            <a:pPr>
              <a:lnSpc>
                <a:spcPct val="80000"/>
              </a:lnSpc>
            </a:pPr>
            <a:r>
              <a:rPr lang="en-US" altLang="en-US" dirty="0"/>
              <a:t>May be the only choice, if randomization would be unethical (when would this happen?)</a:t>
            </a:r>
          </a:p>
          <a:p>
            <a:pPr>
              <a:lnSpc>
                <a:spcPct val="80000"/>
              </a:lnSpc>
            </a:pPr>
            <a:r>
              <a:rPr lang="en-US" altLang="en-US" dirty="0"/>
              <a:t>Not usually representative</a:t>
            </a:r>
            <a:br>
              <a:rPr lang="en-US" altLang="en-US" dirty="0"/>
            </a:br>
            <a:endParaRPr lang="en-US" altLang="en-US" dirty="0"/>
          </a:p>
          <a:p>
            <a:pPr>
              <a:lnSpc>
                <a:spcPct val="80000"/>
              </a:lnSpc>
            </a:pPr>
            <a:r>
              <a:rPr lang="en-US" altLang="en-US" dirty="0"/>
              <a:t>Examples</a:t>
            </a:r>
          </a:p>
          <a:p>
            <a:pPr lvl="1">
              <a:lnSpc>
                <a:spcPct val="80000"/>
              </a:lnSpc>
            </a:pPr>
            <a:r>
              <a:rPr lang="en-US" altLang="en-US" sz="3200" dirty="0"/>
              <a:t>Volunteers for clinical trials</a:t>
            </a:r>
          </a:p>
          <a:p>
            <a:pPr lvl="1">
              <a:lnSpc>
                <a:spcPct val="80000"/>
              </a:lnSpc>
            </a:pPr>
            <a:r>
              <a:rPr lang="en-US" altLang="en-US" sz="3200" dirty="0"/>
              <a:t>People who respond to an ad and participate in study or focus group meeting</a:t>
            </a:r>
          </a:p>
          <a:p>
            <a:pPr>
              <a:lnSpc>
                <a:spcPct val="80000"/>
              </a:lnSpc>
            </a:pPr>
            <a:endParaRPr lang="en-US" altLang="en-US" sz="3200" dirty="0"/>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533400" y="152400"/>
            <a:ext cx="8229600" cy="914400"/>
          </a:xfrm>
        </p:spPr>
        <p:txBody>
          <a:bodyPr/>
          <a:lstStyle/>
          <a:p>
            <a:r>
              <a:rPr lang="en-US" altLang="en-US"/>
              <a:t>Snowball Sampling</a:t>
            </a:r>
          </a:p>
        </p:txBody>
      </p:sp>
      <p:sp>
        <p:nvSpPr>
          <p:cNvPr id="62467" name="Rectangle 3"/>
          <p:cNvSpPr>
            <a:spLocks noGrp="1" noChangeArrowheads="1"/>
          </p:cNvSpPr>
          <p:nvPr>
            <p:ph type="body" idx="1"/>
          </p:nvPr>
        </p:nvSpPr>
        <p:spPr>
          <a:xfrm>
            <a:off x="304800" y="1447800"/>
            <a:ext cx="8207375" cy="4618038"/>
          </a:xfrm>
        </p:spPr>
        <p:txBody>
          <a:bodyPr/>
          <a:lstStyle/>
          <a:p>
            <a:pPr>
              <a:lnSpc>
                <a:spcPct val="90000"/>
              </a:lnSpc>
            </a:pPr>
            <a:r>
              <a:rPr lang="en-US" altLang="en-US" dirty="0"/>
              <a:t>Relies on referrals from initial subjects to identify and bring in additional subjects</a:t>
            </a:r>
          </a:p>
          <a:p>
            <a:pPr>
              <a:lnSpc>
                <a:spcPct val="90000"/>
              </a:lnSpc>
            </a:pPr>
            <a:r>
              <a:rPr lang="en-US" altLang="en-US" dirty="0"/>
              <a:t>Especially useful when desired sample characteristic is rare, population is inaccessible, or hard to find</a:t>
            </a:r>
          </a:p>
          <a:p>
            <a:pPr>
              <a:lnSpc>
                <a:spcPct val="90000"/>
              </a:lnSpc>
            </a:pPr>
            <a:r>
              <a:rPr lang="en-US" altLang="en-US" dirty="0"/>
              <a:t>Not usually representative unless almost everyone in the desired population is enrolled</a:t>
            </a:r>
          </a:p>
          <a:p>
            <a:pPr>
              <a:lnSpc>
                <a:spcPct val="90000"/>
              </a:lnSpc>
              <a:buFont typeface="Arial" panose="020B0604020202020204" pitchFamily="34" charset="0"/>
              <a:buNone/>
            </a:pPr>
            <a:endParaRPr lang="en-US" altLang="en-US" dirty="0"/>
          </a:p>
          <a:p>
            <a:pPr>
              <a:lnSpc>
                <a:spcPct val="90000"/>
              </a:lnSpc>
              <a:buFont typeface="Arial" panose="020B0604020202020204" pitchFamily="34" charset="0"/>
              <a:buNone/>
            </a:pPr>
            <a:r>
              <a:rPr lang="en-US" altLang="en-US" dirty="0"/>
              <a:t>Example</a:t>
            </a:r>
          </a:p>
          <a:p>
            <a:pPr lvl="1">
              <a:lnSpc>
                <a:spcPct val="90000"/>
              </a:lnSpc>
            </a:pPr>
            <a:r>
              <a:rPr lang="en-US" altLang="en-US" dirty="0"/>
              <a:t>Study of STD among homeless people</a:t>
            </a:r>
          </a:p>
          <a:p>
            <a:pPr>
              <a:lnSpc>
                <a:spcPct val="90000"/>
              </a:lnSpc>
            </a:pPr>
            <a:endParaRPr lang="en-US" altLang="en-US" dirty="0"/>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ChangeArrowheads="1"/>
          </p:cNvSpPr>
          <p:nvPr>
            <p:ph type="body" sz="half" idx="1"/>
          </p:nvPr>
        </p:nvSpPr>
        <p:spPr>
          <a:xfrm>
            <a:off x="457200" y="1295400"/>
            <a:ext cx="8305800" cy="4757737"/>
          </a:xfrm>
        </p:spPr>
        <p:txBody>
          <a:bodyPr/>
          <a:lstStyle/>
          <a:p>
            <a:r>
              <a:rPr lang="en-US" altLang="en-US" sz="3600" dirty="0"/>
              <a:t>Predetermined number of subjects selected in different groups</a:t>
            </a:r>
            <a:endParaRPr lang="en-US" altLang="en-US" sz="1400" dirty="0"/>
          </a:p>
          <a:p>
            <a:pPr lvl="1"/>
            <a:r>
              <a:rPr lang="en-US" altLang="en-US" sz="3200" dirty="0"/>
              <a:t>Example: </a:t>
            </a:r>
            <a:r>
              <a:rPr lang="en-US" altLang="en-US" dirty="0"/>
              <a:t>Knocking on doors down a street until 5 female heads-of-household have been interviewed</a:t>
            </a:r>
          </a:p>
          <a:p>
            <a:r>
              <a:rPr lang="en-US" altLang="en-US" sz="3600" dirty="0"/>
              <a:t>Quota sampling can either be proportional or non-proportional. </a:t>
            </a:r>
          </a:p>
          <a:p>
            <a:pPr lvl="1"/>
            <a:r>
              <a:rPr lang="en-US" altLang="en-US" sz="3200" dirty="0"/>
              <a:t>Example: 60% females &amp; 40% males. Quota=10: find 6 females &amp; 4 males. </a:t>
            </a:r>
          </a:p>
          <a:p>
            <a:endParaRPr lang="en-US" altLang="en-US" sz="3200" dirty="0"/>
          </a:p>
        </p:txBody>
      </p:sp>
      <p:sp>
        <p:nvSpPr>
          <p:cNvPr id="64515" name="Rectangle 5"/>
          <p:cNvSpPr>
            <a:spLocks noGrp="1" noChangeArrowheads="1"/>
          </p:cNvSpPr>
          <p:nvPr>
            <p:ph type="title"/>
          </p:nvPr>
        </p:nvSpPr>
        <p:spPr>
          <a:xfrm>
            <a:off x="457200" y="122238"/>
            <a:ext cx="8305800" cy="944562"/>
          </a:xfrm>
        </p:spPr>
        <p:txBody>
          <a:bodyPr/>
          <a:lstStyle/>
          <a:p>
            <a:r>
              <a:rPr lang="en-US" altLang="en-US"/>
              <a:t>Quota Survey</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ltLang="en-US"/>
              <a:t>Think Back!</a:t>
            </a:r>
          </a:p>
        </p:txBody>
      </p:sp>
      <p:sp>
        <p:nvSpPr>
          <p:cNvPr id="66563" name="Rectangle 3"/>
          <p:cNvSpPr>
            <a:spLocks noGrp="1" noChangeArrowheads="1"/>
          </p:cNvSpPr>
          <p:nvPr>
            <p:ph type="body" idx="1"/>
          </p:nvPr>
        </p:nvSpPr>
        <p:spPr>
          <a:xfrm>
            <a:off x="457200" y="1600200"/>
            <a:ext cx="8229600" cy="4530725"/>
          </a:xfrm>
        </p:spPr>
        <p:txBody>
          <a:bodyPr/>
          <a:lstStyle/>
          <a:p>
            <a:pPr algn="ctr">
              <a:buFont typeface="Arial" panose="020B0604020202020204" pitchFamily="34" charset="0"/>
              <a:buNone/>
            </a:pPr>
            <a:endParaRPr lang="en-US" altLang="en-US" sz="3600" dirty="0"/>
          </a:p>
          <a:p>
            <a:pPr algn="ctr">
              <a:buFont typeface="Arial" panose="020B0604020202020204" pitchFamily="34" charset="0"/>
              <a:buNone/>
            </a:pPr>
            <a:r>
              <a:rPr lang="en-US" altLang="en-US" sz="3600" dirty="0"/>
              <a:t>What are some of the major differences </a:t>
            </a:r>
          </a:p>
          <a:p>
            <a:pPr algn="ctr">
              <a:buFont typeface="Arial" panose="020B0604020202020204" pitchFamily="34" charset="0"/>
              <a:buNone/>
            </a:pPr>
            <a:r>
              <a:rPr lang="en-US" altLang="en-US" sz="3600" dirty="0"/>
              <a:t>between </a:t>
            </a:r>
            <a:r>
              <a:rPr lang="en-US" altLang="en-US" sz="3600" b="1" dirty="0"/>
              <a:t>probability</a:t>
            </a:r>
            <a:r>
              <a:rPr lang="en-US" altLang="en-US" sz="3600" dirty="0"/>
              <a:t> sampling and </a:t>
            </a:r>
          </a:p>
          <a:p>
            <a:pPr algn="ctr">
              <a:buFont typeface="Arial" panose="020B0604020202020204" pitchFamily="34" charset="0"/>
              <a:buNone/>
            </a:pPr>
            <a:r>
              <a:rPr lang="en-US" altLang="en-US" sz="3600" b="1" dirty="0"/>
              <a:t>non-probabilit</a:t>
            </a:r>
            <a:r>
              <a:rPr lang="en-US" altLang="en-US" sz="3600" dirty="0"/>
              <a:t>y sampling?  </a:t>
            </a:r>
          </a:p>
          <a:p>
            <a:pPr algn="ctr">
              <a:buFont typeface="Arial" panose="020B0604020202020204" pitchFamily="34" charset="0"/>
              <a:buNone/>
            </a:pPr>
            <a:endParaRPr lang="en-US" altLang="en-US" sz="2400" dirty="0"/>
          </a:p>
          <a:p>
            <a:pPr algn="ctr">
              <a:buFont typeface="Arial" panose="020B0604020202020204" pitchFamily="34" charset="0"/>
              <a:buNone/>
            </a:pPr>
            <a:r>
              <a:rPr lang="en-US" altLang="en-US" sz="3600" b="1" i="1" dirty="0"/>
              <a:t>We will see in the </a:t>
            </a:r>
            <a:br>
              <a:rPr lang="en-US" altLang="en-US" sz="3600" b="1" i="1" dirty="0"/>
            </a:br>
            <a:r>
              <a:rPr lang="en-US" altLang="en-US" sz="3600" b="1" i="1" dirty="0"/>
              <a:t>coming slides.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6563">
                                            <p:txEl>
                                              <p:pRg st="5" end="5"/>
                                            </p:txEl>
                                          </p:spTgt>
                                        </p:tgtEl>
                                        <p:attrNameLst>
                                          <p:attrName>style.visibility</p:attrName>
                                        </p:attrNameLst>
                                      </p:cBhvr>
                                      <p:to>
                                        <p:strVal val="visible"/>
                                      </p:to>
                                    </p:set>
                                    <p:anim calcmode="lin" valueType="num">
                                      <p:cBhvr additive="base">
                                        <p:cTn id="7" dur="500" fill="hold"/>
                                        <p:tgtEl>
                                          <p:spTgt spid="6656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656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dirty="0"/>
              <a:t>Learning Objectives</a:t>
            </a:r>
          </a:p>
        </p:txBody>
      </p:sp>
      <p:sp>
        <p:nvSpPr>
          <p:cNvPr id="11267" name="Rectangle 3"/>
          <p:cNvSpPr>
            <a:spLocks noGrp="1" noChangeArrowheads="1"/>
          </p:cNvSpPr>
          <p:nvPr>
            <p:ph type="body" idx="1"/>
          </p:nvPr>
        </p:nvSpPr>
        <p:spPr>
          <a:xfrm>
            <a:off x="457200" y="1219200"/>
            <a:ext cx="8229600" cy="5099535"/>
          </a:xfrm>
        </p:spPr>
        <p:txBody>
          <a:bodyPr/>
          <a:lstStyle/>
          <a:p>
            <a:pPr>
              <a:lnSpc>
                <a:spcPct val="90000"/>
              </a:lnSpc>
            </a:pPr>
            <a:r>
              <a:rPr lang="en-US" sz="3200" dirty="0"/>
              <a:t>Define the concepts of population and sample</a:t>
            </a:r>
            <a:endParaRPr lang="en-US" altLang="en-US" sz="3200" dirty="0"/>
          </a:p>
          <a:p>
            <a:pPr>
              <a:lnSpc>
                <a:spcPct val="90000"/>
              </a:lnSpc>
            </a:pPr>
            <a:endParaRPr lang="en-US" altLang="en-US" sz="1050" dirty="0"/>
          </a:p>
          <a:p>
            <a:pPr>
              <a:lnSpc>
                <a:spcPct val="90000"/>
              </a:lnSpc>
            </a:pPr>
            <a:r>
              <a:rPr lang="en-US" sz="3200" dirty="0"/>
              <a:t>Distinguish between target and accessible population</a:t>
            </a:r>
            <a:endParaRPr lang="en-US" altLang="en-US" sz="3200" dirty="0"/>
          </a:p>
          <a:p>
            <a:pPr>
              <a:lnSpc>
                <a:spcPct val="90000"/>
              </a:lnSpc>
            </a:pPr>
            <a:endParaRPr lang="en-US" altLang="en-US" sz="1050" dirty="0"/>
          </a:p>
          <a:p>
            <a:pPr>
              <a:lnSpc>
                <a:spcPct val="90000"/>
              </a:lnSpc>
            </a:pPr>
            <a:r>
              <a:rPr lang="en-US" altLang="ja-JP" sz="3200" dirty="0">
                <a:ea typeface="MS PGothic" panose="020B0600070205080204" pitchFamily="34" charset="-128"/>
              </a:rPr>
              <a:t>Briefly discuss various types of probability and non-probability samples</a:t>
            </a:r>
            <a:endParaRPr lang="en-US" altLang="en-US" sz="3200" dirty="0"/>
          </a:p>
          <a:p>
            <a:pPr>
              <a:lnSpc>
                <a:spcPct val="90000"/>
              </a:lnSpc>
            </a:pPr>
            <a:endParaRPr lang="en-US" altLang="en-US" sz="1050" dirty="0"/>
          </a:p>
          <a:p>
            <a:pPr>
              <a:lnSpc>
                <a:spcPct val="90000"/>
              </a:lnSpc>
            </a:pPr>
            <a:r>
              <a:rPr lang="en-US" altLang="en-US" sz="3200" dirty="0"/>
              <a:t>Differentiate between sampling error and bias</a:t>
            </a:r>
          </a:p>
          <a:p>
            <a:pPr>
              <a:lnSpc>
                <a:spcPct val="90000"/>
              </a:lnSpc>
            </a:pPr>
            <a:endParaRPr lang="en-US" altLang="en-US" sz="1050" dirty="0"/>
          </a:p>
          <a:p>
            <a:pPr>
              <a:lnSpc>
                <a:spcPct val="90000"/>
              </a:lnSpc>
            </a:pPr>
            <a:r>
              <a:rPr lang="en-US" altLang="en-US" sz="3200" u="sng" dirty="0"/>
              <a:t>Choose</a:t>
            </a:r>
            <a:r>
              <a:rPr lang="en-US" altLang="en-US" sz="3200" dirty="0"/>
              <a:t> appropriate sampling formula</a:t>
            </a:r>
          </a:p>
          <a:p>
            <a:pPr>
              <a:lnSpc>
                <a:spcPct val="90000"/>
              </a:lnSpc>
            </a:pPr>
            <a:endParaRPr lang="en-US" altLang="en-US" sz="3200" dirty="0"/>
          </a:p>
        </p:txBody>
      </p:sp>
    </p:spTree>
    <p:extLst>
      <p:ext uri="{BB962C8B-B14F-4D97-AF65-F5344CB8AC3E}">
        <p14:creationId xmlns:p14="http://schemas.microsoft.com/office/powerpoint/2010/main" val="3300418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ChangeArrowheads="1"/>
          </p:cNvSpPr>
          <p:nvPr>
            <p:ph type="body" idx="1"/>
          </p:nvPr>
        </p:nvSpPr>
        <p:spPr/>
        <p:txBody>
          <a:bodyPr/>
          <a:lstStyle/>
          <a:p>
            <a:pPr>
              <a:buFont typeface="Arial" panose="020B0604020202020204" pitchFamily="34" charset="0"/>
              <a:buNone/>
            </a:pPr>
            <a:r>
              <a:rPr lang="en-US" altLang="en-US" sz="3600" i="1" dirty="0"/>
              <a:t>   </a:t>
            </a:r>
            <a:r>
              <a:rPr lang="en-US" altLang="en-US" sz="4000" dirty="0"/>
              <a:t>One important difference is that probability sampling allows for determining the </a:t>
            </a:r>
            <a:r>
              <a:rPr lang="en-US" altLang="en-US" sz="4000" b="1" dirty="0"/>
              <a:t>reliability</a:t>
            </a:r>
            <a:r>
              <a:rPr lang="en-US" altLang="en-US" sz="4000" dirty="0"/>
              <a:t> of the results, </a:t>
            </a:r>
            <a:r>
              <a:rPr lang="en-US" altLang="en-US" sz="4000" dirty="0" err="1"/>
              <a:t>i.e</a:t>
            </a:r>
            <a:r>
              <a:rPr lang="en-US" altLang="en-US" sz="4000" dirty="0"/>
              <a:t> </a:t>
            </a:r>
            <a:r>
              <a:rPr lang="en-US" altLang="en-US" sz="4000" b="1" dirty="0"/>
              <a:t>generalizability</a:t>
            </a:r>
            <a:r>
              <a:rPr lang="en-US" altLang="en-US" sz="4000" dirty="0"/>
              <a:t> of the results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57200" y="122238"/>
            <a:ext cx="8305800" cy="944562"/>
          </a:xfrm>
        </p:spPr>
        <p:txBody>
          <a:bodyPr/>
          <a:lstStyle/>
          <a:p>
            <a:r>
              <a:rPr lang="en-US" altLang="en-US"/>
              <a:t>Advantages of Probability Sampling</a:t>
            </a:r>
          </a:p>
        </p:txBody>
      </p:sp>
      <p:sp>
        <p:nvSpPr>
          <p:cNvPr id="494595" name="Rectangle 3"/>
          <p:cNvSpPr>
            <a:spLocks noGrp="1" noChangeArrowheads="1"/>
          </p:cNvSpPr>
          <p:nvPr>
            <p:ph type="body" idx="1"/>
          </p:nvPr>
        </p:nvSpPr>
        <p:spPr>
          <a:xfrm>
            <a:off x="457200" y="1600200"/>
            <a:ext cx="8229600" cy="4530725"/>
          </a:xfrm>
        </p:spPr>
        <p:txBody>
          <a:bodyPr/>
          <a:lstStyle/>
          <a:p>
            <a:pPr>
              <a:buSzPct val="75000"/>
            </a:pPr>
            <a:r>
              <a:rPr lang="en-US" altLang="en-US" sz="3600" dirty="0"/>
              <a:t>Known estimates of variability (reliability) </a:t>
            </a:r>
          </a:p>
          <a:p>
            <a:pPr>
              <a:buSzPct val="75000"/>
            </a:pPr>
            <a:endParaRPr lang="en-US" altLang="en-US" sz="3600" dirty="0"/>
          </a:p>
          <a:p>
            <a:pPr>
              <a:buSzPct val="75000"/>
            </a:pPr>
            <a:r>
              <a:rPr lang="en-US" altLang="en-US" sz="3600" dirty="0"/>
              <a:t>Generalizable results</a:t>
            </a:r>
          </a:p>
          <a:p>
            <a:pPr>
              <a:buSzPct val="75000"/>
              <a:buFont typeface="Arial" panose="020B0604020202020204" pitchFamily="34" charset="0"/>
              <a:buNone/>
            </a:pPr>
            <a:endParaRPr lang="en-US" altLang="en-US" sz="3600" dirty="0"/>
          </a:p>
          <a:p>
            <a:pPr>
              <a:buSzPct val="75000"/>
            </a:pPr>
            <a:r>
              <a:rPr lang="en-US" altLang="en-US" sz="3600" dirty="0"/>
              <a:t>Random element helps obtain representativeness</a:t>
            </a:r>
          </a:p>
          <a:p>
            <a:pPr>
              <a:buSzPct val="75000"/>
            </a:pPr>
            <a:endParaRPr lang="en-US" altLang="en-US" sz="36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45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459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45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4595"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57200" y="122238"/>
            <a:ext cx="8305800" cy="944562"/>
          </a:xfrm>
        </p:spPr>
        <p:txBody>
          <a:bodyPr/>
          <a:lstStyle/>
          <a:p>
            <a:r>
              <a:rPr lang="en-US" altLang="en-US"/>
              <a:t>Disadvantages of Probability Sampling</a:t>
            </a:r>
          </a:p>
        </p:txBody>
      </p:sp>
      <p:sp>
        <p:nvSpPr>
          <p:cNvPr id="496643" name="Rectangle 3"/>
          <p:cNvSpPr>
            <a:spLocks noGrp="1" noChangeArrowheads="1"/>
          </p:cNvSpPr>
          <p:nvPr>
            <p:ph type="body" idx="1"/>
          </p:nvPr>
        </p:nvSpPr>
        <p:spPr>
          <a:xfrm>
            <a:off x="457200" y="1600200"/>
            <a:ext cx="8229600" cy="4530725"/>
          </a:xfrm>
        </p:spPr>
        <p:txBody>
          <a:bodyPr/>
          <a:lstStyle/>
          <a:p>
            <a:r>
              <a:rPr lang="en-US" altLang="en-US" sz="3600" dirty="0"/>
              <a:t>Requires more time and greater expense</a:t>
            </a:r>
          </a:p>
          <a:p>
            <a:endParaRPr lang="en-US" altLang="en-US" sz="3600" dirty="0"/>
          </a:p>
          <a:p>
            <a:r>
              <a:rPr lang="en-US" altLang="en-US" sz="3600" dirty="0"/>
              <a:t>Can involve complicated sample size calculations</a:t>
            </a:r>
          </a:p>
          <a:p>
            <a:endParaRPr lang="en-US" altLang="en-US" sz="3600" dirty="0"/>
          </a:p>
          <a:p>
            <a:r>
              <a:rPr lang="en-US" altLang="en-US" sz="3600" dirty="0"/>
              <a:t>Mostly require computer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66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664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66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664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7200" y="122238"/>
            <a:ext cx="8305800" cy="944562"/>
          </a:xfrm>
        </p:spPr>
        <p:txBody>
          <a:bodyPr/>
          <a:lstStyle/>
          <a:p>
            <a:r>
              <a:rPr lang="en-US" altLang="en-US"/>
              <a:t>Advantages of Non-Probability Sampling</a:t>
            </a:r>
          </a:p>
        </p:txBody>
      </p:sp>
      <p:sp>
        <p:nvSpPr>
          <p:cNvPr id="490499" name="Rectangle 3"/>
          <p:cNvSpPr>
            <a:spLocks noGrp="1" noChangeArrowheads="1"/>
          </p:cNvSpPr>
          <p:nvPr>
            <p:ph type="body" idx="1"/>
          </p:nvPr>
        </p:nvSpPr>
        <p:spPr>
          <a:xfrm>
            <a:off x="457200" y="2312988"/>
            <a:ext cx="8229600" cy="3817937"/>
          </a:xfrm>
        </p:spPr>
        <p:txBody>
          <a:bodyPr/>
          <a:lstStyle/>
          <a:p>
            <a:r>
              <a:rPr lang="en-US" altLang="en-US" sz="3600" dirty="0"/>
              <a:t>Easy</a:t>
            </a:r>
          </a:p>
          <a:p>
            <a:pPr>
              <a:buFont typeface="Arial" panose="020B0604020202020204" pitchFamily="34" charset="0"/>
              <a:buNone/>
            </a:pPr>
            <a:endParaRPr lang="en-US" altLang="en-US" sz="3600" dirty="0"/>
          </a:p>
          <a:p>
            <a:r>
              <a:rPr lang="en-US" altLang="en-US" sz="3600" dirty="0"/>
              <a:t>Potentially good for sampling from certain populations (difficult-to-reach population)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04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04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0499"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76200" y="122238"/>
            <a:ext cx="8686800" cy="944562"/>
          </a:xfrm>
        </p:spPr>
        <p:txBody>
          <a:bodyPr/>
          <a:lstStyle/>
          <a:p>
            <a:r>
              <a:rPr lang="en-US" altLang="en-US"/>
              <a:t>Disadvantages of Non-Probability Sampling</a:t>
            </a:r>
          </a:p>
        </p:txBody>
      </p:sp>
      <p:sp>
        <p:nvSpPr>
          <p:cNvPr id="500739" name="Rectangle 3"/>
          <p:cNvSpPr>
            <a:spLocks noGrp="1" noChangeArrowheads="1"/>
          </p:cNvSpPr>
          <p:nvPr>
            <p:ph type="body" idx="1"/>
          </p:nvPr>
        </p:nvSpPr>
        <p:spPr>
          <a:xfrm>
            <a:off x="457200" y="2312988"/>
            <a:ext cx="8229600" cy="3817937"/>
          </a:xfrm>
        </p:spPr>
        <p:txBody>
          <a:bodyPr/>
          <a:lstStyle/>
          <a:p>
            <a:r>
              <a:rPr lang="en-US" altLang="en-US" sz="3600" dirty="0"/>
              <a:t>Probability or chance estimates not possible</a:t>
            </a:r>
          </a:p>
          <a:p>
            <a:r>
              <a:rPr lang="en-US" altLang="en-US" sz="3600" dirty="0"/>
              <a:t>Not as rigorous as probability sampling</a:t>
            </a:r>
          </a:p>
          <a:p>
            <a:endParaRPr lang="en-US" altLang="en-US" sz="36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07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073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0739"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r>
              <a:rPr lang="en-US" altLang="en-US" dirty="0"/>
              <a:t>Sampling Error &amp; Bias</a:t>
            </a:r>
          </a:p>
        </p:txBody>
      </p:sp>
      <p:sp>
        <p:nvSpPr>
          <p:cNvPr id="78851" name="Rectangle 3"/>
          <p:cNvSpPr>
            <a:spLocks noGrp="1" noChangeArrowheads="1"/>
          </p:cNvSpPr>
          <p:nvPr>
            <p:ph type="subTitle" idx="1"/>
          </p:nvPr>
        </p:nvSpPr>
        <p:spPr/>
        <p:txBody>
          <a:bodyPr/>
          <a:lstStyle/>
          <a:p>
            <a:endParaRPr lang="fr-CA" alt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ltLang="en-US" dirty="0"/>
              <a:t>Sampling Error</a:t>
            </a:r>
          </a:p>
        </p:txBody>
      </p:sp>
      <p:sp>
        <p:nvSpPr>
          <p:cNvPr id="80899" name="Rectangle 3"/>
          <p:cNvSpPr>
            <a:spLocks noGrp="1" noChangeArrowheads="1"/>
          </p:cNvSpPr>
          <p:nvPr>
            <p:ph type="body" idx="1"/>
          </p:nvPr>
        </p:nvSpPr>
        <p:spPr/>
        <p:txBody>
          <a:bodyPr/>
          <a:lstStyle/>
          <a:p>
            <a:r>
              <a:rPr lang="en-US" altLang="en-US" sz="3600" dirty="0"/>
              <a:t>It is in statistical terms; not a mistake.</a:t>
            </a:r>
          </a:p>
          <a:p>
            <a:r>
              <a:rPr lang="en-US" altLang="en-US" sz="3600" dirty="0"/>
              <a:t>Results from using sample as opposed to entire population</a:t>
            </a:r>
          </a:p>
          <a:p>
            <a:r>
              <a:rPr lang="en-US" altLang="en-US" sz="3600" dirty="0"/>
              <a:t>Typically decreases as the sample size increases</a:t>
            </a:r>
          </a:p>
          <a:p>
            <a:r>
              <a:rPr lang="en-US" altLang="en-US" sz="3600" dirty="0"/>
              <a:t>Dependent on the variability of the characteristic of interest</a:t>
            </a:r>
          </a:p>
          <a:p>
            <a:r>
              <a:rPr lang="en-US" altLang="en-US" sz="3600" dirty="0"/>
              <a:t>Can be measured and controlled</a:t>
            </a:r>
          </a:p>
          <a:p>
            <a:pPr>
              <a:buFont typeface="Arial" panose="020B0604020202020204" pitchFamily="34" charset="0"/>
              <a:buNone/>
            </a:pPr>
            <a:endParaRPr lang="en-US" altLang="en-US" sz="3200" dirty="0"/>
          </a:p>
          <a:p>
            <a:pPr>
              <a:buFont typeface="Arial" panose="020B0604020202020204" pitchFamily="34" charset="0"/>
              <a:buNone/>
            </a:pPr>
            <a:endParaRPr lang="fr-CA" altLang="en-US" b="1" dirty="0">
              <a:solidFill>
                <a:srgbClr val="0066FF"/>
              </a:solidFill>
            </a:endParaRPr>
          </a:p>
          <a:p>
            <a:endParaRPr lang="en-US" altLang="en-US" sz="3200" dirty="0">
              <a:solidFill>
                <a:srgbClr val="0066FF"/>
              </a:solidFill>
            </a:endParaRPr>
          </a:p>
        </p:txBody>
      </p:sp>
      <p:sp>
        <p:nvSpPr>
          <p:cNvPr id="80900" name="TextBox 1"/>
          <p:cNvSpPr txBox="1">
            <a:spLocks noChangeArrowheads="1"/>
          </p:cNvSpPr>
          <p:nvPr/>
        </p:nvSpPr>
        <p:spPr bwMode="auto">
          <a:xfrm>
            <a:off x="4572000" y="6172200"/>
            <a:ext cx="4419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00000"/>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C00000"/>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C00000"/>
              </a:buClr>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 typeface="Arial" panose="020B0604020202020204" pitchFamily="34" charset="0"/>
              <a:buNone/>
            </a:pPr>
            <a:r>
              <a:rPr lang="en-US" altLang="en-US" sz="1800" i="1"/>
              <a:t>http://www.statcan.ca/english/edu/power/ch6/sampling/sampling.htm</a:t>
            </a:r>
            <a:endParaRPr lang="en-US" altLang="en-US" sz="180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ltLang="en-US" dirty="0"/>
              <a:t>Sampling Bias</a:t>
            </a:r>
          </a:p>
        </p:txBody>
      </p:sp>
      <p:sp>
        <p:nvSpPr>
          <p:cNvPr id="82947" name="Rectangle 3"/>
          <p:cNvSpPr>
            <a:spLocks noGrp="1" noChangeArrowheads="1"/>
          </p:cNvSpPr>
          <p:nvPr>
            <p:ph type="body" idx="1"/>
          </p:nvPr>
        </p:nvSpPr>
        <p:spPr>
          <a:xfrm>
            <a:off x="457200" y="1295400"/>
            <a:ext cx="8229600" cy="4754563"/>
          </a:xfrm>
        </p:spPr>
        <p:txBody>
          <a:bodyPr/>
          <a:lstStyle/>
          <a:p>
            <a:r>
              <a:rPr lang="en-US" altLang="en-US" sz="3200" dirty="0"/>
              <a:t>Some sources </a:t>
            </a:r>
          </a:p>
          <a:p>
            <a:pPr lvl="1"/>
            <a:r>
              <a:rPr lang="en-US" altLang="en-US" sz="3200" dirty="0"/>
              <a:t>Random sampling failure</a:t>
            </a:r>
          </a:p>
          <a:p>
            <a:pPr lvl="1"/>
            <a:r>
              <a:rPr lang="en-US" altLang="en-US" sz="3200" dirty="0"/>
              <a:t>Omission of specific population subgroups</a:t>
            </a:r>
          </a:p>
          <a:p>
            <a:pPr lvl="1"/>
            <a:r>
              <a:rPr lang="en-US" altLang="en-US" sz="3200" dirty="0"/>
              <a:t>Measurement error (poor questions, </a:t>
            </a:r>
            <a:r>
              <a:rPr lang="en-US" altLang="en-US" sz="3200" dirty="0" err="1"/>
              <a:t>miscalibrated</a:t>
            </a:r>
            <a:r>
              <a:rPr lang="en-US" altLang="en-US" sz="3200" dirty="0"/>
              <a:t> devices, systematic laboratory errors)</a:t>
            </a:r>
          </a:p>
          <a:p>
            <a:pPr lvl="1"/>
            <a:r>
              <a:rPr lang="en-US" altLang="en-US" sz="3200" dirty="0"/>
              <a:t>Non-equal probability sampling</a:t>
            </a:r>
          </a:p>
          <a:p>
            <a:r>
              <a:rPr lang="en-US" altLang="en-US" sz="3200" dirty="0"/>
              <a:t> Difficult to measure</a:t>
            </a:r>
          </a:p>
          <a:p>
            <a:endParaRPr lang="en-US" altLang="en-US" sz="32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altLang="en-US"/>
              <a:t>Sampling Bias</a:t>
            </a:r>
          </a:p>
        </p:txBody>
      </p:sp>
      <p:sp>
        <p:nvSpPr>
          <p:cNvPr id="84995" name="Rectangle 3"/>
          <p:cNvSpPr>
            <a:spLocks noGrp="1" noChangeArrowheads="1"/>
          </p:cNvSpPr>
          <p:nvPr>
            <p:ph type="body" idx="1"/>
          </p:nvPr>
        </p:nvSpPr>
        <p:spPr/>
        <p:txBody>
          <a:bodyPr/>
          <a:lstStyle/>
          <a:p>
            <a:r>
              <a:rPr lang="en-US" altLang="en-US" sz="3600" dirty="0"/>
              <a:t>Does NOT decrease as sample size increases</a:t>
            </a:r>
          </a:p>
          <a:p>
            <a:pPr lvl="1"/>
            <a:r>
              <a:rPr lang="en-US" altLang="en-US" sz="3600" dirty="0"/>
              <a:t>May increase</a:t>
            </a:r>
          </a:p>
          <a:p>
            <a:endParaRPr lang="en-US" altLang="en-US" sz="2400" dirty="0"/>
          </a:p>
          <a:p>
            <a:r>
              <a:rPr lang="en-US" altLang="en-US" sz="3600" dirty="0"/>
              <a:t>Can be present even with 100% sample (Census)</a:t>
            </a:r>
          </a:p>
          <a:p>
            <a:endParaRPr lang="en-US" altLang="en-US" sz="2400" dirty="0"/>
          </a:p>
          <a:p>
            <a:r>
              <a:rPr lang="en-US" altLang="en-US" sz="3600" dirty="0"/>
              <a:t>Cannot be calculated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altLang="en-US"/>
              <a:t>Sampling Bias</a:t>
            </a:r>
          </a:p>
        </p:txBody>
      </p:sp>
      <p:sp>
        <p:nvSpPr>
          <p:cNvPr id="93187" name="Rectangle 3"/>
          <p:cNvSpPr>
            <a:spLocks noGrp="1" noChangeArrowheads="1"/>
          </p:cNvSpPr>
          <p:nvPr>
            <p:ph type="body" idx="1"/>
          </p:nvPr>
        </p:nvSpPr>
        <p:spPr/>
        <p:txBody>
          <a:bodyPr/>
          <a:lstStyle/>
          <a:p>
            <a:r>
              <a:rPr lang="en-US" altLang="en-US" sz="4000" dirty="0"/>
              <a:t>Non-random </a:t>
            </a:r>
          </a:p>
          <a:p>
            <a:r>
              <a:rPr lang="en-US" altLang="en-US" sz="4000" dirty="0"/>
              <a:t>Occurs when selecting study sample</a:t>
            </a:r>
          </a:p>
          <a:p>
            <a:r>
              <a:rPr lang="en-US" altLang="en-US" sz="4000" dirty="0"/>
              <a:t>Under the researcher’s control</a:t>
            </a:r>
          </a:p>
          <a:p>
            <a:r>
              <a:rPr lang="en-US" altLang="en-US" sz="4000" dirty="0"/>
              <a:t>Affects validity of results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solidFill>
                  <a:schemeClr val="tx2">
                    <a:satMod val="130000"/>
                  </a:schemeClr>
                </a:solidFill>
              </a:rPr>
              <a:t>Populations </a:t>
            </a:r>
          </a:p>
        </p:txBody>
      </p:sp>
      <p:sp>
        <p:nvSpPr>
          <p:cNvPr id="3" name="Content Placeholder 2"/>
          <p:cNvSpPr>
            <a:spLocks noGrp="1"/>
          </p:cNvSpPr>
          <p:nvPr>
            <p:ph idx="1"/>
          </p:nvPr>
        </p:nvSpPr>
        <p:spPr/>
        <p:txBody>
          <a:bodyPr>
            <a:normAutofit/>
          </a:bodyPr>
          <a:lstStyle/>
          <a:p>
            <a:pPr marL="365760" indent="-283464" fontAlgn="auto">
              <a:spcAft>
                <a:spcPts val="0"/>
              </a:spcAft>
              <a:buFont typeface="Wingdings 2"/>
              <a:buChar char=""/>
              <a:defRPr/>
            </a:pPr>
            <a:r>
              <a:rPr lang="en-US" dirty="0"/>
              <a:t>It is the complete set of persons or objects that possess common characteristics of interest to the researcher.</a:t>
            </a:r>
          </a:p>
          <a:p>
            <a:pPr marL="365760" indent="-283464" fontAlgn="auto">
              <a:spcAft>
                <a:spcPts val="0"/>
              </a:spcAft>
              <a:buFont typeface="Wingdings 2"/>
              <a:buChar char=""/>
              <a:defRPr/>
            </a:pPr>
            <a:r>
              <a:rPr lang="en-US" dirty="0"/>
              <a:t>It is rarely that the entire population is used in a study. </a:t>
            </a:r>
          </a:p>
          <a:p>
            <a:pPr marL="1257300" indent="-411163" fontAlgn="auto">
              <a:spcAft>
                <a:spcPts val="0"/>
              </a:spcAft>
              <a:buFont typeface="+mj-lt"/>
              <a:buAutoNum type="arabicPeriod"/>
              <a:defRPr/>
            </a:pPr>
            <a:r>
              <a:rPr lang="en-US" dirty="0"/>
              <a:t>Target population</a:t>
            </a:r>
          </a:p>
          <a:p>
            <a:pPr marL="1257300" indent="-411163" fontAlgn="auto">
              <a:spcAft>
                <a:spcPts val="0"/>
              </a:spcAft>
              <a:buFont typeface="+mj-lt"/>
              <a:buAutoNum type="arabicPeriod"/>
              <a:defRPr/>
            </a:pPr>
            <a:r>
              <a:rPr lang="en-US" dirty="0"/>
              <a:t>Accessible population </a:t>
            </a:r>
          </a:p>
        </p:txBody>
      </p:sp>
    </p:spTree>
    <p:extLst>
      <p:ext uri="{BB962C8B-B14F-4D97-AF65-F5344CB8AC3E}">
        <p14:creationId xmlns:p14="http://schemas.microsoft.com/office/powerpoint/2010/main" val="19654557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altLang="en-US"/>
              <a:t>Sampling Error or Bias?</a:t>
            </a:r>
          </a:p>
        </p:txBody>
      </p:sp>
      <p:sp>
        <p:nvSpPr>
          <p:cNvPr id="87043" name="Rectangle 3"/>
          <p:cNvSpPr>
            <a:spLocks noGrp="1" noChangeArrowheads="1"/>
          </p:cNvSpPr>
          <p:nvPr>
            <p:ph type="body" idx="1"/>
          </p:nvPr>
        </p:nvSpPr>
        <p:spPr>
          <a:xfrm>
            <a:off x="457200" y="2312988"/>
            <a:ext cx="8229600" cy="3817937"/>
          </a:xfrm>
        </p:spPr>
        <p:txBody>
          <a:bodyPr/>
          <a:lstStyle/>
          <a:p>
            <a:pPr algn="ctr">
              <a:buFont typeface="Arial" panose="020B0604020202020204" pitchFamily="34" charset="0"/>
              <a:buNone/>
            </a:pPr>
            <a:endParaRPr lang="en-US" altLang="en-US" sz="3400"/>
          </a:p>
          <a:p>
            <a:pPr algn="ctr">
              <a:buFont typeface="Arial" panose="020B0604020202020204" pitchFamily="34" charset="0"/>
              <a:buNone/>
            </a:pPr>
            <a:endParaRPr lang="en-US" altLang="en-US" sz="3400"/>
          </a:p>
        </p:txBody>
      </p:sp>
      <p:sp>
        <p:nvSpPr>
          <p:cNvPr id="87044" name="Text Box 5"/>
          <p:cNvSpPr txBox="1">
            <a:spLocks noChangeArrowheads="1"/>
          </p:cNvSpPr>
          <p:nvPr/>
        </p:nvSpPr>
        <p:spPr bwMode="auto">
          <a:xfrm>
            <a:off x="609600" y="1524000"/>
            <a:ext cx="7696200" cy="4358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C00000"/>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C00000"/>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C00000"/>
              </a:buClr>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3600" dirty="0">
                <a:solidFill>
                  <a:srgbClr val="FF0000"/>
                </a:solidFill>
              </a:rPr>
              <a:t>One of the questions on your questionnaire is very difficult to interpret and respondents often can’t answer it.  </a:t>
            </a:r>
          </a:p>
          <a:p>
            <a:pPr eaLnBrk="1" hangingPunct="1">
              <a:spcBef>
                <a:spcPct val="50000"/>
              </a:spcBef>
              <a:buClrTx/>
              <a:buFontTx/>
              <a:buNone/>
            </a:pPr>
            <a:endParaRPr lang="en-US" altLang="en-US" sz="3600" dirty="0">
              <a:solidFill>
                <a:srgbClr val="FF0000"/>
              </a:solidFill>
            </a:endParaRPr>
          </a:p>
          <a:p>
            <a:pPr algn="ctr" eaLnBrk="1" hangingPunct="1">
              <a:buClr>
                <a:schemeClr val="tx2"/>
              </a:buClr>
              <a:buFont typeface="Arial" panose="020B0604020202020204" pitchFamily="34" charset="0"/>
              <a:buNone/>
            </a:pPr>
            <a:r>
              <a:rPr lang="en-US" altLang="en-US" sz="3600" b="1" dirty="0">
                <a:solidFill>
                  <a:srgbClr val="FF0000"/>
                </a:solidFill>
              </a:rPr>
              <a:t>Is this sampling error or </a:t>
            </a:r>
            <a:br>
              <a:rPr lang="en-US" altLang="en-US" sz="3600" b="1" dirty="0">
                <a:solidFill>
                  <a:srgbClr val="FF0000"/>
                </a:solidFill>
              </a:rPr>
            </a:br>
            <a:r>
              <a:rPr lang="en-US" altLang="en-US" sz="3600" b="1" dirty="0">
                <a:solidFill>
                  <a:srgbClr val="FF0000"/>
                </a:solidFill>
              </a:rPr>
              <a:t>sampling bias?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altLang="en-US"/>
              <a:t>Sampling Error or Bias?</a:t>
            </a:r>
          </a:p>
        </p:txBody>
      </p:sp>
      <p:sp>
        <p:nvSpPr>
          <p:cNvPr id="545795" name="Rectangle 3"/>
          <p:cNvSpPr>
            <a:spLocks noGrp="1" noChangeArrowheads="1"/>
          </p:cNvSpPr>
          <p:nvPr>
            <p:ph type="body" idx="1"/>
          </p:nvPr>
        </p:nvSpPr>
        <p:spPr>
          <a:xfrm>
            <a:off x="457200" y="1524000"/>
            <a:ext cx="8229600" cy="4221163"/>
          </a:xfrm>
        </p:spPr>
        <p:txBody>
          <a:bodyPr/>
          <a:lstStyle/>
          <a:p>
            <a:pPr marL="0" indent="0">
              <a:buFont typeface="Arial" charset="0"/>
              <a:buNone/>
              <a:defRPr/>
            </a:pPr>
            <a:r>
              <a:rPr lang="en-US" sz="3600" dirty="0"/>
              <a:t>In a city-wide survey of randomly selected households with children under the age of 5 years, </a:t>
            </a:r>
            <a:r>
              <a:rPr lang="en-US" sz="3600" u="sng" dirty="0"/>
              <a:t>many</a:t>
            </a:r>
            <a:r>
              <a:rPr lang="en-US" sz="3600" dirty="0"/>
              <a:t> residents in one neighborhood refuse to participate.</a:t>
            </a:r>
          </a:p>
          <a:p>
            <a:pPr algn="ctr">
              <a:buFont typeface="Arial" charset="0"/>
              <a:buNone/>
              <a:defRPr/>
            </a:pPr>
            <a:endParaRPr lang="en-US" sz="3600" dirty="0"/>
          </a:p>
          <a:p>
            <a:pPr algn="ctr">
              <a:buFont typeface="Arial" charset="0"/>
              <a:buNone/>
              <a:defRPr/>
            </a:pPr>
            <a:r>
              <a:rPr lang="en-US" sz="3600" b="1" dirty="0"/>
              <a:t>Is this sampling error or </a:t>
            </a:r>
            <a:br>
              <a:rPr lang="en-US" sz="3600" b="1" dirty="0"/>
            </a:br>
            <a:r>
              <a:rPr lang="en-US" sz="3600" b="1" dirty="0"/>
              <a:t>sampling bias?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altLang="en-US"/>
              <a:t>Sampling Error or Bias?</a:t>
            </a:r>
          </a:p>
        </p:txBody>
      </p:sp>
      <p:sp>
        <p:nvSpPr>
          <p:cNvPr id="545795" name="Rectangle 3"/>
          <p:cNvSpPr>
            <a:spLocks noGrp="1" noChangeArrowheads="1"/>
          </p:cNvSpPr>
          <p:nvPr>
            <p:ph type="body" idx="1"/>
          </p:nvPr>
        </p:nvSpPr>
        <p:spPr>
          <a:xfrm>
            <a:off x="457200" y="1524000"/>
            <a:ext cx="8229600" cy="4221163"/>
          </a:xfrm>
        </p:spPr>
        <p:txBody>
          <a:bodyPr/>
          <a:lstStyle/>
          <a:p>
            <a:pPr marL="0" indent="0">
              <a:buFont typeface="Arial" charset="0"/>
              <a:buNone/>
              <a:defRPr/>
            </a:pPr>
            <a:r>
              <a:rPr lang="en-US" sz="3600" dirty="0"/>
              <a:t>In a city-wide survey of randomly selected households with children under the age of 5 years, </a:t>
            </a:r>
            <a:r>
              <a:rPr lang="en-US" sz="3600" u="sng" dirty="0"/>
              <a:t>some</a:t>
            </a:r>
            <a:r>
              <a:rPr lang="en-US" sz="3600" dirty="0"/>
              <a:t> residents in one neighborhood refuse to participate.</a:t>
            </a:r>
          </a:p>
          <a:p>
            <a:pPr algn="ctr">
              <a:buFont typeface="Arial" charset="0"/>
              <a:buNone/>
              <a:defRPr/>
            </a:pPr>
            <a:endParaRPr lang="en-US" sz="3600" dirty="0"/>
          </a:p>
          <a:p>
            <a:pPr algn="ctr">
              <a:buFont typeface="Arial" charset="0"/>
              <a:buNone/>
              <a:defRPr/>
            </a:pPr>
            <a:r>
              <a:rPr lang="en-US" sz="3600" b="1" dirty="0"/>
              <a:t>Is this sampling error or </a:t>
            </a:r>
            <a:br>
              <a:rPr lang="en-US" sz="3600" b="1" dirty="0"/>
            </a:br>
            <a:r>
              <a:rPr lang="en-US" sz="3600" b="1" dirty="0"/>
              <a:t>sampling bias?</a:t>
            </a:r>
          </a:p>
        </p:txBody>
      </p:sp>
    </p:spTree>
    <p:extLst>
      <p:ext uri="{BB962C8B-B14F-4D97-AF65-F5344CB8AC3E}">
        <p14:creationId xmlns:p14="http://schemas.microsoft.com/office/powerpoint/2010/main" val="23053382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altLang="en-US"/>
              <a:t>Sampling Error or Bias?</a:t>
            </a:r>
          </a:p>
        </p:txBody>
      </p:sp>
      <p:sp>
        <p:nvSpPr>
          <p:cNvPr id="549891" name="Rectangle 3"/>
          <p:cNvSpPr>
            <a:spLocks noGrp="1" noChangeArrowheads="1"/>
          </p:cNvSpPr>
          <p:nvPr>
            <p:ph type="body" idx="1"/>
          </p:nvPr>
        </p:nvSpPr>
        <p:spPr>
          <a:xfrm>
            <a:off x="457200" y="1905000"/>
            <a:ext cx="8229600" cy="4221163"/>
          </a:xfrm>
        </p:spPr>
        <p:txBody>
          <a:bodyPr/>
          <a:lstStyle/>
          <a:p>
            <a:pPr marL="0" indent="0">
              <a:buFont typeface="Arial" charset="0"/>
              <a:buNone/>
              <a:defRPr/>
            </a:pPr>
            <a:r>
              <a:rPr lang="en-US" sz="3200" dirty="0"/>
              <a:t>In a city-wide survey of randomly selected households with children under the age of 5 years, no residents in one neighborhood were asked to participate.</a:t>
            </a:r>
          </a:p>
          <a:p>
            <a:pPr algn="ctr">
              <a:buFont typeface="Arial" charset="0"/>
              <a:buNone/>
              <a:defRPr/>
            </a:pPr>
            <a:endParaRPr lang="en-US" sz="3200" dirty="0"/>
          </a:p>
          <a:p>
            <a:pPr algn="ctr">
              <a:buFont typeface="Arial" charset="0"/>
              <a:buNone/>
              <a:defRPr/>
            </a:pPr>
            <a:r>
              <a:rPr lang="en-US" sz="3200" b="1" dirty="0"/>
              <a:t>Is this sampling error or </a:t>
            </a:r>
            <a:br>
              <a:rPr lang="en-US" sz="3200" b="1" dirty="0"/>
            </a:br>
            <a:r>
              <a:rPr lang="en-US" sz="3200" b="1" dirty="0"/>
              <a:t>sampling bias?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457200" y="122238"/>
            <a:ext cx="8305800" cy="868362"/>
          </a:xfrm>
        </p:spPr>
        <p:txBody>
          <a:bodyPr/>
          <a:lstStyle/>
          <a:p>
            <a:r>
              <a:rPr lang="en-US" altLang="en-US"/>
              <a:t>Summary</a:t>
            </a:r>
          </a:p>
        </p:txBody>
      </p:sp>
      <p:sp>
        <p:nvSpPr>
          <p:cNvPr id="97283" name="Rectangle 3"/>
          <p:cNvSpPr>
            <a:spLocks noGrp="1" noChangeArrowheads="1"/>
          </p:cNvSpPr>
          <p:nvPr>
            <p:ph type="body" idx="1"/>
          </p:nvPr>
        </p:nvSpPr>
        <p:spPr>
          <a:xfrm>
            <a:off x="0" y="1295400"/>
            <a:ext cx="9144000" cy="4419600"/>
          </a:xfrm>
        </p:spPr>
        <p:txBody>
          <a:bodyPr/>
          <a:lstStyle/>
          <a:p>
            <a:pPr>
              <a:spcBef>
                <a:spcPts val="600"/>
              </a:spcBef>
            </a:pPr>
            <a:r>
              <a:rPr lang="en-US" altLang="en-US" sz="3200" dirty="0"/>
              <a:t>Probability sampling = method of efficiently selecting study participants so results of the study will be generalizable to the source population</a:t>
            </a:r>
          </a:p>
          <a:p>
            <a:pPr>
              <a:spcBef>
                <a:spcPts val="600"/>
              </a:spcBef>
            </a:pPr>
            <a:r>
              <a:rPr lang="en-US" altLang="en-US" sz="3200" dirty="0"/>
              <a:t>Random chance plays role in probability sampling, and can result in a sample that is not representative of the source population (sampling error)</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457200" y="122238"/>
            <a:ext cx="8305800" cy="868362"/>
          </a:xfrm>
        </p:spPr>
        <p:txBody>
          <a:bodyPr/>
          <a:lstStyle/>
          <a:p>
            <a:r>
              <a:rPr lang="en-US" altLang="en-US" dirty="0"/>
              <a:t>Summary (Cont’d)</a:t>
            </a:r>
          </a:p>
        </p:txBody>
      </p:sp>
      <p:sp>
        <p:nvSpPr>
          <p:cNvPr id="97283" name="Rectangle 3"/>
          <p:cNvSpPr>
            <a:spLocks noGrp="1" noChangeArrowheads="1"/>
          </p:cNvSpPr>
          <p:nvPr>
            <p:ph type="body" idx="1"/>
          </p:nvPr>
        </p:nvSpPr>
        <p:spPr>
          <a:xfrm>
            <a:off x="0" y="1295400"/>
            <a:ext cx="9144000" cy="4419600"/>
          </a:xfrm>
        </p:spPr>
        <p:txBody>
          <a:bodyPr/>
          <a:lstStyle/>
          <a:p>
            <a:pPr>
              <a:spcBef>
                <a:spcPts val="600"/>
              </a:spcBef>
            </a:pPr>
            <a:r>
              <a:rPr lang="en-US" altLang="en-US" sz="3200" dirty="0"/>
              <a:t>Non-probability sampling is a relatively easy sampling method but should only be used if sampled subjects are likely to be representative of the source population</a:t>
            </a:r>
          </a:p>
          <a:p>
            <a:pPr>
              <a:spcBef>
                <a:spcPts val="600"/>
              </a:spcBef>
            </a:pPr>
            <a:r>
              <a:rPr lang="en-US" altLang="en-US" sz="3200" dirty="0"/>
              <a:t>Sampling bias is under the researcher’s control and it can affect validity of the results while sampling error is not. Also, sampling error can be minimized by increasing the sample size. </a:t>
            </a:r>
          </a:p>
        </p:txBody>
      </p:sp>
    </p:spTree>
    <p:extLst>
      <p:ext uri="{BB962C8B-B14F-4D97-AF65-F5344CB8AC3E}">
        <p14:creationId xmlns:p14="http://schemas.microsoft.com/office/powerpoint/2010/main" val="1523107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457200" y="152400"/>
            <a:ext cx="8305800" cy="914400"/>
          </a:xfrm>
        </p:spPr>
        <p:txBody>
          <a:bodyPr/>
          <a:lstStyle/>
          <a:p>
            <a:r>
              <a:rPr lang="en-US" altLang="en-US"/>
              <a:t>References</a:t>
            </a:r>
          </a:p>
        </p:txBody>
      </p:sp>
      <p:sp>
        <p:nvSpPr>
          <p:cNvPr id="99331" name="Rectangle 3"/>
          <p:cNvSpPr>
            <a:spLocks noGrp="1" noChangeArrowheads="1"/>
          </p:cNvSpPr>
          <p:nvPr>
            <p:ph type="body" idx="1"/>
          </p:nvPr>
        </p:nvSpPr>
        <p:spPr/>
        <p:txBody>
          <a:bodyPr/>
          <a:lstStyle/>
          <a:p>
            <a:endParaRPr lang="en-US" altLang="en-US"/>
          </a:p>
          <a:p>
            <a:pPr>
              <a:buFont typeface="Arial" panose="020B0604020202020204" pitchFamily="34" charset="0"/>
              <a:buNone/>
            </a:pPr>
            <a:endParaRPr lang="en-US" altLang="en-US" sz="3400"/>
          </a:p>
          <a:p>
            <a:pPr>
              <a:buFont typeface="Arial" panose="020B0604020202020204" pitchFamily="34" charset="0"/>
              <a:buNone/>
            </a:pPr>
            <a:endParaRPr lang="en-US" altLang="en-US" sz="3400"/>
          </a:p>
          <a:p>
            <a:endParaRPr lang="en-US" altLang="en-US" sz="3400"/>
          </a:p>
        </p:txBody>
      </p:sp>
      <p:sp>
        <p:nvSpPr>
          <p:cNvPr id="99332" name="Text Box 4"/>
          <p:cNvSpPr txBox="1">
            <a:spLocks noChangeArrowheads="1"/>
          </p:cNvSpPr>
          <p:nvPr/>
        </p:nvSpPr>
        <p:spPr bwMode="auto">
          <a:xfrm>
            <a:off x="685800" y="1219200"/>
            <a:ext cx="8153400" cy="455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C00000"/>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C00000"/>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C00000"/>
              </a:buClr>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FontTx/>
              <a:buNone/>
            </a:pPr>
            <a:r>
              <a:rPr lang="fr-CA" altLang="en-US" sz="2000"/>
              <a:t>Levy, Paul S. and Stanley Lemeshow.  </a:t>
            </a:r>
            <a:r>
              <a:rPr lang="fr-CA" altLang="en-US" sz="2000" u="sng"/>
              <a:t>Sampling of Populations</a:t>
            </a:r>
            <a:r>
              <a:rPr lang="fr-CA" altLang="en-US" sz="2000"/>
              <a:t>. John Wiley &amp; Sons, Inc.  1991</a:t>
            </a:r>
          </a:p>
          <a:p>
            <a:pPr eaLnBrk="1" hangingPunct="1">
              <a:spcBef>
                <a:spcPct val="50000"/>
              </a:spcBef>
              <a:buClrTx/>
              <a:buFontTx/>
              <a:buNone/>
            </a:pPr>
            <a:r>
              <a:rPr lang="fr-CA" altLang="en-US" sz="2000"/>
              <a:t>Trochim (2008) Research Methods Knowledge Base, online book: http://www.socialresearchmethods.net/kb/sampling.php</a:t>
            </a:r>
          </a:p>
          <a:p>
            <a:pPr eaLnBrk="1" hangingPunct="1">
              <a:spcBef>
                <a:spcPct val="50000"/>
              </a:spcBef>
              <a:buClrTx/>
              <a:buFontTx/>
              <a:buNone/>
            </a:pPr>
            <a:r>
              <a:rPr lang="fr-CA" altLang="en-US" sz="2000"/>
              <a:t>Sampling Slides, authour unknown. </a:t>
            </a:r>
            <a:r>
              <a:rPr lang="fr-CA" altLang="en-US" sz="2000">
                <a:hlinkClick r:id="rId3"/>
              </a:rPr>
              <a:t>www.ssc.wisc.edu/~oliver/SOC357/Lectures%20and%20Notes/</a:t>
            </a:r>
          </a:p>
          <a:p>
            <a:pPr eaLnBrk="1" hangingPunct="1">
              <a:spcBef>
                <a:spcPct val="0"/>
              </a:spcBef>
              <a:buClrTx/>
              <a:buFontTx/>
              <a:buNone/>
            </a:pPr>
            <a:r>
              <a:rPr lang="fr-CA" altLang="en-US" sz="2000">
                <a:hlinkClick r:id="rId3"/>
              </a:rPr>
              <a:t>SamplingBigSlides.pdf</a:t>
            </a:r>
            <a:endParaRPr lang="fr-CA" altLang="en-US" sz="2000"/>
          </a:p>
          <a:p>
            <a:pPr eaLnBrk="1" hangingPunct="1">
              <a:spcBef>
                <a:spcPct val="50000"/>
              </a:spcBef>
              <a:buClrTx/>
              <a:buFontTx/>
              <a:buNone/>
            </a:pPr>
            <a:r>
              <a:rPr lang="fr-CA" altLang="en-US" sz="2000"/>
              <a:t>Gay &amp; Airasian, Educational Research: Competencies for analysis and application. 6 ed. New Jersy: MERRILL</a:t>
            </a:r>
          </a:p>
          <a:p>
            <a:pPr eaLnBrk="1" hangingPunct="1">
              <a:spcBef>
                <a:spcPct val="50000"/>
              </a:spcBef>
              <a:buClrTx/>
              <a:buFontTx/>
              <a:buNone/>
            </a:pPr>
            <a:endParaRPr lang="fr-CA" altLang="en-US" sz="2000"/>
          </a:p>
          <a:p>
            <a:pPr eaLnBrk="1" hangingPunct="1">
              <a:spcBef>
                <a:spcPct val="0"/>
              </a:spcBef>
              <a:buClrTx/>
              <a:buFontTx/>
              <a:buNone/>
            </a:pPr>
            <a:r>
              <a:rPr lang="fr-CA" altLang="en-US" sz="2000"/>
              <a:t>Statistics Canada</a:t>
            </a:r>
          </a:p>
          <a:p>
            <a:pPr eaLnBrk="1" hangingPunct="1">
              <a:spcBef>
                <a:spcPct val="0"/>
              </a:spcBef>
              <a:buClrTx/>
              <a:buFontTx/>
              <a:buNone/>
            </a:pPr>
            <a:r>
              <a:rPr lang="en-US" altLang="en-US" sz="2000">
                <a:hlinkClick r:id="rId4"/>
              </a:rPr>
              <a:t>http://www.statcan.ca/english/edu/power/ch6/sampling/sampling.htm</a:t>
            </a:r>
            <a:endParaRPr lang="fr-CA" altLang="en-US" sz="180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altLang="en-US"/>
              <a:t>Determining Sample Size</a:t>
            </a:r>
          </a:p>
        </p:txBody>
      </p:sp>
      <p:sp>
        <p:nvSpPr>
          <p:cNvPr id="95235" name="Rectangle 3"/>
          <p:cNvSpPr>
            <a:spLocks noGrp="1" noChangeArrowheads="1"/>
          </p:cNvSpPr>
          <p:nvPr>
            <p:ph type="body" idx="1"/>
          </p:nvPr>
        </p:nvSpPr>
        <p:spPr/>
        <p:txBody>
          <a:bodyPr/>
          <a:lstStyle/>
          <a:p>
            <a:r>
              <a:rPr lang="en-US" altLang="en-US" sz="3600" dirty="0"/>
              <a:t>The (n) is particularly important prior to conducting a statistical survey</a:t>
            </a:r>
          </a:p>
          <a:p>
            <a:r>
              <a:rPr lang="en-US" altLang="en-US" sz="3600" dirty="0"/>
              <a:t>To determine sample size, must use a sample size determination formula</a:t>
            </a:r>
          </a:p>
          <a:p>
            <a:r>
              <a:rPr lang="en-US" sz="3600" dirty="0"/>
              <a:t>Sample size should be large enough to represent the population. If too small the results cannot be generalized to the entire population.</a:t>
            </a:r>
            <a:endParaRPr lang="en-US" altLang="en-US" sz="3600" dirty="0"/>
          </a:p>
          <a:p>
            <a:endParaRPr lang="en-US" altLang="en-US" sz="3600" dirty="0"/>
          </a:p>
          <a:p>
            <a:endParaRPr lang="en-US" altLang="en-US" sz="3600" dirty="0"/>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r>
              <a:rPr lang="en-US" altLang="en-US" dirty="0"/>
              <a:t>Sample Size Estimation</a:t>
            </a:r>
          </a:p>
        </p:txBody>
      </p:sp>
      <p:sp>
        <p:nvSpPr>
          <p:cNvPr id="78851" name="Rectangle 3"/>
          <p:cNvSpPr>
            <a:spLocks noGrp="1" noChangeArrowheads="1"/>
          </p:cNvSpPr>
          <p:nvPr>
            <p:ph type="subTitle" idx="1"/>
          </p:nvPr>
        </p:nvSpPr>
        <p:spPr/>
        <p:txBody>
          <a:bodyPr/>
          <a:lstStyle/>
          <a:p>
            <a:r>
              <a:rPr lang="fr-CA" altLang="en-US" dirty="0"/>
              <a:t>REMEMBER </a:t>
            </a:r>
            <a:r>
              <a:rPr lang="fr-CA" altLang="en-US" dirty="0" err="1"/>
              <a:t>that</a:t>
            </a:r>
            <a:r>
              <a:rPr lang="fr-CA" altLang="en-US" dirty="0"/>
              <a:t> </a:t>
            </a:r>
            <a:br>
              <a:rPr lang="fr-CA" altLang="en-US" dirty="0"/>
            </a:br>
            <a:r>
              <a:rPr lang="fr-CA" altLang="en-US" dirty="0"/>
              <a:t>You DON’T have to </a:t>
            </a:r>
            <a:r>
              <a:rPr lang="fr-CA" altLang="en-US" dirty="0" err="1"/>
              <a:t>remember</a:t>
            </a:r>
            <a:br>
              <a:rPr lang="fr-CA" altLang="en-US" dirty="0"/>
            </a:br>
            <a:r>
              <a:rPr lang="fr-CA" altLang="en-US" dirty="0" err="1"/>
              <a:t>any</a:t>
            </a:r>
            <a:r>
              <a:rPr lang="fr-CA" altLang="en-US" dirty="0"/>
              <a:t> of </a:t>
            </a:r>
            <a:r>
              <a:rPr lang="fr-CA" altLang="en-US" dirty="0" err="1"/>
              <a:t>these</a:t>
            </a:r>
            <a:r>
              <a:rPr lang="fr-CA" altLang="en-US" dirty="0"/>
              <a:t> formulas. </a:t>
            </a:r>
          </a:p>
          <a:p>
            <a:r>
              <a:rPr lang="fr-CA" altLang="en-US" dirty="0"/>
              <a:t>You </a:t>
            </a:r>
            <a:r>
              <a:rPr lang="fr-CA" altLang="en-US" dirty="0" err="1"/>
              <a:t>only</a:t>
            </a:r>
            <a:r>
              <a:rPr lang="fr-CA" altLang="en-US" dirty="0"/>
              <a:t> HAVE TO know </a:t>
            </a:r>
            <a:r>
              <a:rPr lang="fr-CA" altLang="en-US" dirty="0" err="1"/>
              <a:t>which</a:t>
            </a:r>
            <a:r>
              <a:rPr lang="fr-CA" altLang="en-US" dirty="0"/>
              <a:t> Formula to </a:t>
            </a:r>
            <a:r>
              <a:rPr lang="fr-CA" altLang="en-US" dirty="0" err="1"/>
              <a:t>choose</a:t>
            </a:r>
            <a:r>
              <a:rPr lang="fr-CA" altLang="en-US" dirty="0"/>
              <a:t>. </a:t>
            </a:r>
          </a:p>
        </p:txBody>
      </p:sp>
    </p:spTree>
    <p:extLst>
      <p:ext uri="{BB962C8B-B14F-4D97-AF65-F5344CB8AC3E}">
        <p14:creationId xmlns:p14="http://schemas.microsoft.com/office/powerpoint/2010/main" val="172669486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p:txBody>
          <a:bodyPr/>
          <a:lstStyle/>
          <a:p>
            <a:r>
              <a:rPr lang="en-US" altLang="en-US" sz="4000" dirty="0"/>
              <a:t>Types of Problems </a:t>
            </a:r>
            <a:br>
              <a:rPr lang="en-US" altLang="en-US" sz="4000" dirty="0"/>
            </a:br>
            <a:r>
              <a:rPr lang="en-US" altLang="en-US" sz="4000" dirty="0"/>
              <a:t>in Medical Research</a:t>
            </a:r>
          </a:p>
        </p:txBody>
      </p:sp>
      <p:sp>
        <p:nvSpPr>
          <p:cNvPr id="125955" name="Content Placeholder 2"/>
          <p:cNvSpPr>
            <a:spLocks noGrp="1"/>
          </p:cNvSpPr>
          <p:nvPr>
            <p:ph idx="1"/>
          </p:nvPr>
        </p:nvSpPr>
        <p:spPr/>
        <p:txBody>
          <a:bodyPr/>
          <a:lstStyle/>
          <a:p>
            <a:pPr>
              <a:buFont typeface="Wingdings" pitchFamily="2" charset="2"/>
              <a:buNone/>
            </a:pPr>
            <a:r>
              <a:rPr lang="en-US" altLang="en-US" b="1" dirty="0"/>
              <a:t>1. Estimation: </a:t>
            </a:r>
            <a:r>
              <a:rPr lang="en-US" altLang="en-US" dirty="0"/>
              <a:t>(Prevalence/Descriptive Study)</a:t>
            </a:r>
          </a:p>
          <a:p>
            <a:pPr>
              <a:buFont typeface="Wingdings" pitchFamily="2" charset="2"/>
              <a:buNone/>
            </a:pPr>
            <a:r>
              <a:rPr lang="en-US" altLang="en-US" dirty="0"/>
              <a:t>		1A- Given proportion of prevalence</a:t>
            </a:r>
          </a:p>
          <a:p>
            <a:pPr>
              <a:buFont typeface="Wingdings" pitchFamily="2" charset="2"/>
              <a:buNone/>
            </a:pPr>
            <a:r>
              <a:rPr lang="en-US" altLang="en-US" dirty="0"/>
              <a:t>		1B- Given mean &amp; standard deviation</a:t>
            </a:r>
          </a:p>
          <a:p>
            <a:pPr>
              <a:buFont typeface="Wingdings" pitchFamily="2" charset="2"/>
              <a:buNone/>
            </a:pPr>
            <a:endParaRPr lang="en-US" altLang="en-US" dirty="0"/>
          </a:p>
          <a:p>
            <a:pPr>
              <a:buFont typeface="Wingdings" pitchFamily="2" charset="2"/>
              <a:buNone/>
            </a:pPr>
            <a:r>
              <a:rPr lang="en-US" altLang="en-US" b="1" dirty="0"/>
              <a:t>2. Testing hypothesis: </a:t>
            </a:r>
            <a:r>
              <a:rPr lang="en-US" altLang="en-US" dirty="0"/>
              <a:t>(Cohort/ Case-Control/ Clinical Trial)</a:t>
            </a:r>
          </a:p>
          <a:p>
            <a:pPr>
              <a:buFont typeface="Wingdings" pitchFamily="2" charset="2"/>
              <a:buNone/>
            </a:pPr>
            <a:r>
              <a:rPr lang="en-US" altLang="en-US" dirty="0"/>
              <a:t>		2A- Given two proportion or incidence rates</a:t>
            </a:r>
          </a:p>
          <a:p>
            <a:pPr>
              <a:buFont typeface="Wingdings" pitchFamily="2" charset="2"/>
              <a:buNone/>
            </a:pPr>
            <a:r>
              <a:rPr lang="en-US" altLang="en-US" dirty="0"/>
              <a:t>		2B- Given two group means &amp; standard 	 	deviations</a:t>
            </a:r>
          </a:p>
        </p:txBody>
      </p:sp>
    </p:spTree>
    <p:extLst>
      <p:ext uri="{BB962C8B-B14F-4D97-AF65-F5344CB8AC3E}">
        <p14:creationId xmlns:p14="http://schemas.microsoft.com/office/powerpoint/2010/main" val="1788754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solidFill>
                  <a:schemeClr val="tx2">
                    <a:satMod val="130000"/>
                  </a:schemeClr>
                </a:solidFill>
              </a:rPr>
              <a:t>Target Population </a:t>
            </a:r>
          </a:p>
        </p:txBody>
      </p:sp>
      <p:sp>
        <p:nvSpPr>
          <p:cNvPr id="19458" name="Content Placeholder 2"/>
          <p:cNvSpPr>
            <a:spLocks noGrp="1"/>
          </p:cNvSpPr>
          <p:nvPr>
            <p:ph idx="1"/>
          </p:nvPr>
        </p:nvSpPr>
        <p:spPr/>
        <p:txBody>
          <a:bodyPr/>
          <a:lstStyle/>
          <a:p>
            <a:pPr>
              <a:buFont typeface="Wingdings 2" pitchFamily="18" charset="2"/>
              <a:buNone/>
            </a:pPr>
            <a:r>
              <a:rPr lang="en-US" dirty="0"/>
              <a:t>		</a:t>
            </a:r>
          </a:p>
          <a:p>
            <a:pPr>
              <a:buFont typeface="Wingdings 2" pitchFamily="18" charset="2"/>
              <a:buNone/>
            </a:pPr>
            <a:r>
              <a:rPr lang="en-US" dirty="0"/>
              <a:t>		The entire group of people or things that meet the designated set of criteria of interest to the researcher ; those to which study findings will be generalized. </a:t>
            </a:r>
          </a:p>
        </p:txBody>
      </p:sp>
    </p:spTree>
    <p:extLst>
      <p:ext uri="{BB962C8B-B14F-4D97-AF65-F5344CB8AC3E}">
        <p14:creationId xmlns:p14="http://schemas.microsoft.com/office/powerpoint/2010/main" val="38624482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type="title"/>
          </p:nvPr>
        </p:nvSpPr>
        <p:spPr>
          <a:xfrm>
            <a:off x="457200" y="228600"/>
            <a:ext cx="8229600" cy="742950"/>
          </a:xfrm>
        </p:spPr>
        <p:txBody>
          <a:bodyPr/>
          <a:lstStyle/>
          <a:p>
            <a:r>
              <a:rPr lang="en-US" altLang="en-US" dirty="0"/>
              <a:t>1. Estimation </a:t>
            </a:r>
            <a:br>
              <a:rPr lang="en-US" altLang="en-US" dirty="0"/>
            </a:br>
            <a:r>
              <a:rPr lang="en-US" altLang="en-US" dirty="0"/>
              <a:t>(Prevalence/Descriptive St.)</a:t>
            </a:r>
          </a:p>
        </p:txBody>
      </p:sp>
      <p:sp>
        <p:nvSpPr>
          <p:cNvPr id="140291" name="Content Placeholder 2"/>
          <p:cNvSpPr>
            <a:spLocks noGrp="1"/>
          </p:cNvSpPr>
          <p:nvPr>
            <p:ph idx="1"/>
          </p:nvPr>
        </p:nvSpPr>
        <p:spPr/>
        <p:txBody>
          <a:bodyPr/>
          <a:lstStyle/>
          <a:p>
            <a:pPr>
              <a:buFont typeface="Wingdings" pitchFamily="2" charset="2"/>
              <a:buNone/>
            </a:pPr>
            <a:r>
              <a:rPr lang="en-US" altLang="en-US" dirty="0"/>
              <a:t>				</a:t>
            </a:r>
          </a:p>
          <a:p>
            <a:pPr>
              <a:buFont typeface="Wingdings" pitchFamily="2" charset="2"/>
              <a:buNone/>
            </a:pPr>
            <a:r>
              <a:rPr lang="en-US" altLang="en-US" dirty="0"/>
              <a:t>				Formulae</a:t>
            </a:r>
          </a:p>
          <a:p>
            <a:pPr>
              <a:buFont typeface="Wingdings" pitchFamily="2" charset="2"/>
              <a:buNone/>
            </a:pPr>
            <a:r>
              <a:rPr lang="en-US" altLang="en-US" dirty="0"/>
              <a:t>				       &amp;</a:t>
            </a:r>
          </a:p>
          <a:p>
            <a:pPr>
              <a:buFont typeface="Wingdings" pitchFamily="2" charset="2"/>
              <a:buNone/>
            </a:pPr>
            <a:r>
              <a:rPr lang="en-US" altLang="en-US" dirty="0"/>
              <a:t>				Problems</a:t>
            </a:r>
          </a:p>
        </p:txBody>
      </p:sp>
    </p:spTree>
    <p:extLst>
      <p:ext uri="{BB962C8B-B14F-4D97-AF65-F5344CB8AC3E}">
        <p14:creationId xmlns:p14="http://schemas.microsoft.com/office/powerpoint/2010/main" val="234368506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a:xfrm>
            <a:off x="457200" y="457200"/>
            <a:ext cx="8229600" cy="666750"/>
          </a:xfrm>
        </p:spPr>
        <p:txBody>
          <a:bodyPr/>
          <a:lstStyle/>
          <a:p>
            <a:r>
              <a:rPr lang="en-US" altLang="en-US" dirty="0"/>
              <a:t>1A. Descriptive study</a:t>
            </a:r>
          </a:p>
        </p:txBody>
      </p:sp>
      <p:sp>
        <p:nvSpPr>
          <p:cNvPr id="3" name="Content Placeholder 2"/>
          <p:cNvSpPr>
            <a:spLocks noGrp="1"/>
          </p:cNvSpPr>
          <p:nvPr>
            <p:ph idx="1"/>
          </p:nvPr>
        </p:nvSpPr>
        <p:spPr/>
        <p:txBody>
          <a:bodyPr>
            <a:normAutofit fontScale="92500" lnSpcReduction="20000"/>
          </a:bodyPr>
          <a:lstStyle/>
          <a:p>
            <a:pPr>
              <a:buFont typeface="Wingdings" pitchFamily="2" charset="2"/>
              <a:buNone/>
              <a:defRPr/>
            </a:pPr>
            <a:r>
              <a:rPr lang="en-US" dirty="0"/>
              <a:t>When PROPORTION is the parameter of our study</a:t>
            </a:r>
          </a:p>
          <a:p>
            <a:pPr>
              <a:buFont typeface="Wingdings" pitchFamily="2" charset="2"/>
              <a:buNone/>
              <a:defRPr/>
            </a:pPr>
            <a:endParaRPr lang="en-US" dirty="0"/>
          </a:p>
          <a:p>
            <a:pPr>
              <a:buFont typeface="Wingdings" pitchFamily="2" charset="2"/>
              <a:buNone/>
              <a:defRPr/>
            </a:pPr>
            <a:r>
              <a:rPr lang="en-US" sz="3500" dirty="0"/>
              <a:t>			</a:t>
            </a:r>
            <a:r>
              <a:rPr lang="en-US" sz="5200" b="1" i="1" dirty="0"/>
              <a:t>n = Z</a:t>
            </a:r>
            <a:r>
              <a:rPr lang="en-US" sz="5200" b="1" i="1" baseline="30000" dirty="0"/>
              <a:t>2</a:t>
            </a:r>
            <a:r>
              <a:rPr lang="en-US" sz="5200" b="1" i="1" baseline="-25000" dirty="0"/>
              <a:t>α</a:t>
            </a:r>
            <a:r>
              <a:rPr lang="en-US" sz="5200" b="1" i="1" baseline="30000" dirty="0"/>
              <a:t> </a:t>
            </a:r>
            <a:r>
              <a:rPr lang="en-US" sz="5200" b="1" i="1" dirty="0"/>
              <a:t>* p * q/d</a:t>
            </a:r>
            <a:r>
              <a:rPr lang="en-US" sz="5200" b="1" i="1" baseline="30000" dirty="0"/>
              <a:t>2</a:t>
            </a:r>
          </a:p>
          <a:p>
            <a:pPr>
              <a:buNone/>
              <a:defRPr/>
            </a:pPr>
            <a:endParaRPr lang="en-US" i="1" dirty="0"/>
          </a:p>
          <a:p>
            <a:pPr>
              <a:buFont typeface="Wingdings" pitchFamily="2" charset="2"/>
              <a:buNone/>
              <a:defRPr/>
            </a:pPr>
            <a:r>
              <a:rPr lang="en-US" dirty="0"/>
              <a:t>	where </a:t>
            </a:r>
          </a:p>
          <a:p>
            <a:pPr>
              <a:buFont typeface="Wingdings" pitchFamily="2" charset="2"/>
              <a:buNone/>
              <a:defRPr/>
            </a:pPr>
            <a:r>
              <a:rPr lang="en-US" dirty="0"/>
              <a:t>	z = standardized normal deviate (Z value)</a:t>
            </a:r>
          </a:p>
          <a:p>
            <a:pPr>
              <a:buFont typeface="Wingdings" pitchFamily="2" charset="2"/>
              <a:buNone/>
              <a:defRPr/>
            </a:pPr>
            <a:r>
              <a:rPr lang="en-US" dirty="0"/>
              <a:t>	p = Proportion or prevalence of interest (from pilot study or literature survey) expressed in percentage form</a:t>
            </a:r>
          </a:p>
          <a:p>
            <a:pPr>
              <a:buFont typeface="Wingdings" pitchFamily="2" charset="2"/>
              <a:buNone/>
              <a:defRPr/>
            </a:pPr>
            <a:r>
              <a:rPr lang="en-US" dirty="0"/>
              <a:t>	q = 100-p</a:t>
            </a:r>
          </a:p>
          <a:p>
            <a:pPr>
              <a:buFont typeface="Wingdings" pitchFamily="2" charset="2"/>
              <a:buNone/>
              <a:defRPr/>
            </a:pPr>
            <a:r>
              <a:rPr lang="en-US" dirty="0"/>
              <a:t>	d = clinically expected variation (precision)			</a:t>
            </a:r>
          </a:p>
          <a:p>
            <a:pPr>
              <a:buFont typeface="Wingdings" pitchFamily="2" charset="2"/>
              <a:buNone/>
              <a:defRPr/>
            </a:pPr>
            <a:endParaRPr lang="en-US" dirty="0"/>
          </a:p>
        </p:txBody>
      </p:sp>
    </p:spTree>
    <p:extLst>
      <p:ext uri="{BB962C8B-B14F-4D97-AF65-F5344CB8AC3E}">
        <p14:creationId xmlns:p14="http://schemas.microsoft.com/office/powerpoint/2010/main" val="17494517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p:nvPr>
        </p:nvSpPr>
        <p:spPr>
          <a:xfrm>
            <a:off x="457200" y="457200"/>
            <a:ext cx="8229600" cy="819150"/>
          </a:xfrm>
        </p:spPr>
        <p:txBody>
          <a:bodyPr/>
          <a:lstStyle/>
          <a:p>
            <a:r>
              <a:rPr lang="en-US" altLang="en-US" dirty="0"/>
              <a:t>Example </a:t>
            </a:r>
          </a:p>
        </p:txBody>
      </p:sp>
      <p:sp>
        <p:nvSpPr>
          <p:cNvPr id="133123" name="Content Placeholder 2"/>
          <p:cNvSpPr>
            <a:spLocks noGrp="1"/>
          </p:cNvSpPr>
          <p:nvPr>
            <p:ph idx="1"/>
          </p:nvPr>
        </p:nvSpPr>
        <p:spPr/>
        <p:txBody>
          <a:bodyPr/>
          <a:lstStyle/>
          <a:p>
            <a:pPr>
              <a:buFont typeface="Wingdings" pitchFamily="2" charset="2"/>
              <a:buNone/>
            </a:pPr>
            <a:r>
              <a:rPr lang="en-US" altLang="en-US"/>
              <a:t>    From a pilot study it was reported that among headache patients 28% had vascular headache. It was decided to have 95% CI and 10% variability in the estimated 28%. How many patients are necessary to conduct the study.</a:t>
            </a:r>
          </a:p>
          <a:p>
            <a:pPr algn="ctr">
              <a:buFont typeface="Wingdings" pitchFamily="2" charset="2"/>
              <a:buNone/>
            </a:pPr>
            <a:r>
              <a:rPr lang="en-US" altLang="en-US"/>
              <a:t>	 </a:t>
            </a:r>
          </a:p>
          <a:p>
            <a:pPr>
              <a:buFont typeface="Wingdings" pitchFamily="2" charset="2"/>
              <a:buNone/>
            </a:pPr>
            <a:endParaRPr lang="en-US" altLang="en-US"/>
          </a:p>
        </p:txBody>
      </p:sp>
      <p:pic>
        <p:nvPicPr>
          <p:cNvPr id="133124" name="Picture 3"/>
          <p:cNvPicPr>
            <a:picLocks noChangeAspect="1" noChangeArrowheads="1"/>
          </p:cNvPicPr>
          <p:nvPr/>
        </p:nvPicPr>
        <p:blipFill>
          <a:blip r:embed="rId3">
            <a:extLst>
              <a:ext uri="{28A0092B-C50C-407E-A947-70E740481C1C}">
                <a14:useLocalDpi xmlns:a14="http://schemas.microsoft.com/office/drawing/2010/main" val="0"/>
              </a:ext>
            </a:extLst>
          </a:blip>
          <a:srcRect l="53905" t="51392" r="23648" b="10416"/>
          <a:stretch>
            <a:fillRect/>
          </a:stretch>
        </p:blipFill>
        <p:spPr bwMode="auto">
          <a:xfrm>
            <a:off x="4953000" y="4267200"/>
            <a:ext cx="1752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89128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p:nvPr>
        </p:nvSpPr>
        <p:spPr/>
        <p:txBody>
          <a:bodyPr/>
          <a:lstStyle/>
          <a:p>
            <a:r>
              <a:rPr lang="en-US" altLang="en-US"/>
              <a:t>ANSWER</a:t>
            </a:r>
          </a:p>
        </p:txBody>
      </p:sp>
      <p:sp>
        <p:nvSpPr>
          <p:cNvPr id="135171" name="Content Placeholder 2"/>
          <p:cNvSpPr>
            <a:spLocks noGrp="1"/>
          </p:cNvSpPr>
          <p:nvPr>
            <p:ph idx="1"/>
          </p:nvPr>
        </p:nvSpPr>
        <p:spPr/>
        <p:txBody>
          <a:bodyPr/>
          <a:lstStyle/>
          <a:p>
            <a:pPr algn="ctr">
              <a:buFont typeface="Wingdings" pitchFamily="2" charset="2"/>
              <a:buNone/>
            </a:pPr>
            <a:r>
              <a:rPr lang="en-US" altLang="en-US" dirty="0"/>
              <a:t>p = 28%, q = 72%</a:t>
            </a:r>
          </a:p>
          <a:p>
            <a:pPr algn="ctr">
              <a:buFont typeface="Wingdings" pitchFamily="2" charset="2"/>
              <a:buNone/>
            </a:pPr>
            <a:r>
              <a:rPr lang="en-US" altLang="en-US" dirty="0"/>
              <a:t>	Z</a:t>
            </a:r>
            <a:r>
              <a:rPr lang="el-GR" altLang="en-US" dirty="0"/>
              <a:t> α</a:t>
            </a:r>
            <a:r>
              <a:rPr lang="en-US" altLang="en-US" dirty="0"/>
              <a:t> = 1.96 for </a:t>
            </a:r>
            <a:r>
              <a:rPr lang="el-GR" altLang="en-US" dirty="0"/>
              <a:t>α</a:t>
            </a:r>
            <a:r>
              <a:rPr lang="en-US" altLang="en-US" dirty="0"/>
              <a:t> at 0.05</a:t>
            </a:r>
          </a:p>
          <a:p>
            <a:pPr algn="ctr">
              <a:buFont typeface="Wingdings" pitchFamily="2" charset="2"/>
              <a:buNone/>
            </a:pPr>
            <a:r>
              <a:rPr lang="en-US" altLang="en-US" dirty="0"/>
              <a:t>d = 10% of 28% = 2.8</a:t>
            </a:r>
          </a:p>
          <a:p>
            <a:pPr algn="ctr">
              <a:buFont typeface="Wingdings" pitchFamily="2" charset="2"/>
              <a:buNone/>
            </a:pPr>
            <a:endParaRPr lang="en-US" altLang="en-US" dirty="0"/>
          </a:p>
          <a:p>
            <a:pPr algn="ctr">
              <a:buFont typeface="Wingdings" pitchFamily="2" charset="2"/>
              <a:buNone/>
            </a:pPr>
            <a:r>
              <a:rPr lang="en-US" altLang="en-US" dirty="0"/>
              <a:t>		</a:t>
            </a:r>
            <a:r>
              <a:rPr lang="en-US" altLang="en-US" b="1" dirty="0"/>
              <a:t>n = (1.96)</a:t>
            </a:r>
            <a:r>
              <a:rPr lang="en-US" altLang="en-US" b="1" baseline="30000" dirty="0"/>
              <a:t>2 </a:t>
            </a:r>
            <a:r>
              <a:rPr lang="en-US" altLang="en-US" b="1" dirty="0"/>
              <a:t>* 0.28* 0.72 /(0.028)</a:t>
            </a:r>
            <a:r>
              <a:rPr lang="en-US" altLang="en-US" b="1" baseline="30000" dirty="0"/>
              <a:t>2 </a:t>
            </a:r>
            <a:r>
              <a:rPr lang="en-US" altLang="en-US" b="1" dirty="0"/>
              <a:t>= 987.8</a:t>
            </a:r>
          </a:p>
          <a:p>
            <a:endParaRPr lang="en-US" altLang="en-US" b="1" dirty="0"/>
          </a:p>
        </p:txBody>
      </p:sp>
    </p:spTree>
    <p:extLst>
      <p:ext uri="{BB962C8B-B14F-4D97-AF65-F5344CB8AC3E}">
        <p14:creationId xmlns:p14="http://schemas.microsoft.com/office/powerpoint/2010/main" val="158285645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a:xfrm>
            <a:off x="457200" y="476250"/>
            <a:ext cx="8229600" cy="666750"/>
          </a:xfrm>
        </p:spPr>
        <p:txBody>
          <a:bodyPr/>
          <a:lstStyle/>
          <a:p>
            <a:r>
              <a:rPr lang="en-US" altLang="en-US" dirty="0"/>
              <a:t>1A. Descriptive study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pPr>
                  <a:buFont typeface="Wingdings" pitchFamily="2" charset="2"/>
                  <a:buNone/>
                  <a:defRPr/>
                </a:pPr>
                <a:r>
                  <a:rPr lang="en-US" dirty="0"/>
                  <a:t>    Survey sample for </a:t>
                </a:r>
                <a:r>
                  <a:rPr lang="en-US" b="1" i="1" dirty="0"/>
                  <a:t>finite population (N)</a:t>
                </a:r>
              </a:p>
              <a:p>
                <a:pPr>
                  <a:buFont typeface="Wingdings" pitchFamily="2" charset="2"/>
                  <a:buNone/>
                  <a:defRPr/>
                </a:pPr>
                <a:endParaRPr lang="en-US" sz="2400" b="1" i="1" dirty="0"/>
              </a:p>
              <a:p>
                <a:pPr>
                  <a:buNone/>
                  <a:defRPr/>
                </a:pPr>
                <a:r>
                  <a:rPr lang="en-US" sz="3500" dirty="0"/>
                  <a:t>	</a:t>
                </a:r>
                <a14:m>
                  <m:oMath xmlns:m="http://schemas.openxmlformats.org/officeDocument/2006/math">
                    <m:r>
                      <a:rPr lang="en-US" sz="4100" i="1">
                        <a:latin typeface="Cambria Math" panose="02040503050406030204" pitchFamily="18" charset="0"/>
                      </a:rPr>
                      <m:t>𝑆𝑎𝑚𝑝𝑙𝑒</m:t>
                    </m:r>
                    <m:r>
                      <a:rPr lang="en-US" sz="4100" i="1">
                        <a:latin typeface="Cambria Math" panose="02040503050406030204" pitchFamily="18" charset="0"/>
                      </a:rPr>
                      <m:t> </m:t>
                    </m:r>
                    <m:r>
                      <a:rPr lang="en-US" sz="4100" i="1">
                        <a:latin typeface="Cambria Math" panose="02040503050406030204" pitchFamily="18" charset="0"/>
                      </a:rPr>
                      <m:t>𝑠𝑖𝑧𝑒</m:t>
                    </m:r>
                    <m:r>
                      <a:rPr lang="en-US" sz="4100" i="1">
                        <a:latin typeface="Cambria Math" panose="02040503050406030204" pitchFamily="18" charset="0"/>
                      </a:rPr>
                      <m:t> </m:t>
                    </m:r>
                    <m:r>
                      <a:rPr lang="en-US" sz="4100" i="1">
                        <a:latin typeface="Cambria Math" panose="02040503050406030204" pitchFamily="18" charset="0"/>
                      </a:rPr>
                      <m:t>𝑛</m:t>
                    </m:r>
                    <m:r>
                      <a:rPr lang="en-US" sz="4100" i="1">
                        <a:latin typeface="Cambria Math" panose="02040503050406030204" pitchFamily="18" charset="0"/>
                      </a:rPr>
                      <m:t>=</m:t>
                    </m:r>
                    <m:r>
                      <a:rPr lang="en-US" sz="4100" i="1">
                        <a:latin typeface="Cambria Math" panose="02040503050406030204" pitchFamily="18" charset="0"/>
                      </a:rPr>
                      <m:t>𝐷𝐸𝐹𝐹</m:t>
                    </m:r>
                    <m:r>
                      <a:rPr lang="en-US" sz="4100" i="1">
                        <a:latin typeface="Cambria Math" panose="02040503050406030204" pitchFamily="18" charset="0"/>
                      </a:rPr>
                      <m:t>∗</m:t>
                    </m:r>
                    <m:f>
                      <m:fPr>
                        <m:ctrlPr>
                          <a:rPr lang="en-US" sz="4100" i="1">
                            <a:latin typeface="Cambria Math" panose="02040503050406030204" pitchFamily="18" charset="0"/>
                          </a:rPr>
                        </m:ctrlPr>
                      </m:fPr>
                      <m:num>
                        <m:f>
                          <m:fPr>
                            <m:ctrlPr>
                              <a:rPr lang="en-US" sz="4100" i="1">
                                <a:latin typeface="Cambria Math" panose="02040503050406030204" pitchFamily="18" charset="0"/>
                              </a:rPr>
                            </m:ctrlPr>
                          </m:fPr>
                          <m:num>
                            <m:sSup>
                              <m:sSupPr>
                                <m:ctrlPr>
                                  <a:rPr lang="en-US" sz="4100" i="1">
                                    <a:latin typeface="Cambria Math" panose="02040503050406030204" pitchFamily="18" charset="0"/>
                                  </a:rPr>
                                </m:ctrlPr>
                              </m:sSupPr>
                              <m:e>
                                <m:r>
                                  <a:rPr lang="en-US" sz="4100" i="1">
                                    <a:latin typeface="Cambria Math" panose="02040503050406030204" pitchFamily="18" charset="0"/>
                                  </a:rPr>
                                  <m:t>𝑧</m:t>
                                </m:r>
                              </m:e>
                              <m:sup>
                                <m:r>
                                  <a:rPr lang="en-US" sz="4100" i="1">
                                    <a:latin typeface="Cambria Math" panose="02040503050406030204" pitchFamily="18" charset="0"/>
                                  </a:rPr>
                                  <m:t>2</m:t>
                                </m:r>
                              </m:sup>
                            </m:sSup>
                            <m:r>
                              <a:rPr lang="en-US" sz="4100" i="1">
                                <a:latin typeface="Cambria Math" panose="02040503050406030204" pitchFamily="18" charset="0"/>
                              </a:rPr>
                              <m:t>𝑝</m:t>
                            </m:r>
                            <m:d>
                              <m:dPr>
                                <m:ctrlPr>
                                  <a:rPr lang="en-US" sz="4100" i="1">
                                    <a:latin typeface="Cambria Math" panose="02040503050406030204" pitchFamily="18" charset="0"/>
                                  </a:rPr>
                                </m:ctrlPr>
                              </m:dPr>
                              <m:e>
                                <m:r>
                                  <a:rPr lang="en-US" sz="4100" i="1">
                                    <a:latin typeface="Cambria Math" panose="02040503050406030204" pitchFamily="18" charset="0"/>
                                  </a:rPr>
                                  <m:t>1−</m:t>
                                </m:r>
                                <m:r>
                                  <a:rPr lang="en-US" sz="4100" i="1">
                                    <a:latin typeface="Cambria Math" panose="02040503050406030204" pitchFamily="18" charset="0"/>
                                  </a:rPr>
                                  <m:t>𝑝</m:t>
                                </m:r>
                              </m:e>
                            </m:d>
                          </m:num>
                          <m:den>
                            <m:sSup>
                              <m:sSupPr>
                                <m:ctrlPr>
                                  <a:rPr lang="en-US" sz="4100" i="1">
                                    <a:latin typeface="Cambria Math" panose="02040503050406030204" pitchFamily="18" charset="0"/>
                                  </a:rPr>
                                </m:ctrlPr>
                              </m:sSupPr>
                              <m:e>
                                <m:r>
                                  <a:rPr lang="en-US" sz="4100" i="1">
                                    <a:latin typeface="Cambria Math" panose="02040503050406030204" pitchFamily="18" charset="0"/>
                                  </a:rPr>
                                  <m:t>𝑒</m:t>
                                </m:r>
                              </m:e>
                              <m:sup>
                                <m:r>
                                  <a:rPr lang="en-US" sz="4100" i="1">
                                    <a:latin typeface="Cambria Math" panose="02040503050406030204" pitchFamily="18" charset="0"/>
                                  </a:rPr>
                                  <m:t>2</m:t>
                                </m:r>
                              </m:sup>
                            </m:sSup>
                          </m:den>
                        </m:f>
                      </m:num>
                      <m:den>
                        <m:r>
                          <a:rPr lang="en-US" sz="4100" i="1">
                            <a:latin typeface="Cambria Math" panose="02040503050406030204" pitchFamily="18" charset="0"/>
                          </a:rPr>
                          <m:t>(1+(</m:t>
                        </m:r>
                        <m:sSup>
                          <m:sSupPr>
                            <m:ctrlPr>
                              <a:rPr lang="en-US" sz="4100" i="1">
                                <a:latin typeface="Cambria Math" panose="02040503050406030204" pitchFamily="18" charset="0"/>
                              </a:rPr>
                            </m:ctrlPr>
                          </m:sSupPr>
                          <m:e>
                            <m:r>
                              <a:rPr lang="en-US" sz="4100" i="1">
                                <a:latin typeface="Cambria Math" panose="02040503050406030204" pitchFamily="18" charset="0"/>
                              </a:rPr>
                              <m:t>𝑧</m:t>
                            </m:r>
                          </m:e>
                          <m:sup>
                            <m:r>
                              <a:rPr lang="en-US" sz="4100" i="1">
                                <a:latin typeface="Cambria Math" panose="02040503050406030204" pitchFamily="18" charset="0"/>
                              </a:rPr>
                              <m:t>2</m:t>
                            </m:r>
                          </m:sup>
                        </m:sSup>
                        <m:r>
                          <a:rPr lang="en-US" sz="4100" i="1">
                            <a:latin typeface="Cambria Math" panose="02040503050406030204" pitchFamily="18" charset="0"/>
                          </a:rPr>
                          <m:t>∗</m:t>
                        </m:r>
                        <m:f>
                          <m:fPr>
                            <m:ctrlPr>
                              <a:rPr lang="en-US" sz="4100" i="1">
                                <a:latin typeface="Cambria Math" panose="02040503050406030204" pitchFamily="18" charset="0"/>
                              </a:rPr>
                            </m:ctrlPr>
                          </m:fPr>
                          <m:num>
                            <m:r>
                              <a:rPr lang="en-US" sz="4100" i="1">
                                <a:latin typeface="Cambria Math" panose="02040503050406030204" pitchFamily="18" charset="0"/>
                              </a:rPr>
                              <m:t>𝑝</m:t>
                            </m:r>
                            <m:d>
                              <m:dPr>
                                <m:ctrlPr>
                                  <a:rPr lang="en-US" sz="4100" i="1">
                                    <a:latin typeface="Cambria Math" panose="02040503050406030204" pitchFamily="18" charset="0"/>
                                  </a:rPr>
                                </m:ctrlPr>
                              </m:dPr>
                              <m:e>
                                <m:r>
                                  <a:rPr lang="en-US" sz="4100" i="1">
                                    <a:latin typeface="Cambria Math" panose="02040503050406030204" pitchFamily="18" charset="0"/>
                                  </a:rPr>
                                  <m:t>1−</m:t>
                                </m:r>
                                <m:r>
                                  <a:rPr lang="en-US" sz="4100" i="1">
                                    <a:latin typeface="Cambria Math" panose="02040503050406030204" pitchFamily="18" charset="0"/>
                                  </a:rPr>
                                  <m:t>𝑝</m:t>
                                </m:r>
                              </m:e>
                            </m:d>
                          </m:num>
                          <m:den>
                            <m:sSup>
                              <m:sSupPr>
                                <m:ctrlPr>
                                  <a:rPr lang="en-US" sz="4100" i="1">
                                    <a:latin typeface="Cambria Math" panose="02040503050406030204" pitchFamily="18" charset="0"/>
                                  </a:rPr>
                                </m:ctrlPr>
                              </m:sSupPr>
                              <m:e>
                                <m:r>
                                  <a:rPr lang="en-US" sz="4100" i="1">
                                    <a:latin typeface="Cambria Math" panose="02040503050406030204" pitchFamily="18" charset="0"/>
                                  </a:rPr>
                                  <m:t>𝑒</m:t>
                                </m:r>
                              </m:e>
                              <m:sup>
                                <m:r>
                                  <a:rPr lang="en-US" sz="4100" i="1">
                                    <a:latin typeface="Cambria Math" panose="02040503050406030204" pitchFamily="18" charset="0"/>
                                  </a:rPr>
                                  <m:t>2</m:t>
                                </m:r>
                              </m:sup>
                            </m:sSup>
                            <m:r>
                              <a:rPr lang="en-US" sz="4100" i="1">
                                <a:latin typeface="Cambria Math" panose="02040503050406030204" pitchFamily="18" charset="0"/>
                              </a:rPr>
                              <m:t>𝑁</m:t>
                            </m:r>
                          </m:den>
                        </m:f>
                        <m:r>
                          <a:rPr lang="en-US" sz="4100" i="1">
                            <a:latin typeface="Cambria Math" panose="02040503050406030204" pitchFamily="18" charset="0"/>
                          </a:rPr>
                          <m:t>)</m:t>
                        </m:r>
                      </m:den>
                    </m:f>
                  </m:oMath>
                </a14:m>
                <a:endParaRPr lang="en-US" sz="9600" dirty="0"/>
              </a:p>
              <a:p>
                <a:pPr>
                  <a:buNone/>
                  <a:defRPr/>
                </a:pPr>
                <a:endParaRPr lang="en-US" sz="1400" i="1" dirty="0"/>
              </a:p>
              <a:p>
                <a:pPr>
                  <a:buFont typeface="Wingdings" pitchFamily="2" charset="2"/>
                  <a:buNone/>
                  <a:defRPr/>
                </a:pPr>
                <a:r>
                  <a:rPr lang="en-US" dirty="0"/>
                  <a:t>	where </a:t>
                </a:r>
              </a:p>
              <a:p>
                <a:pPr>
                  <a:buNone/>
                  <a:defRPr/>
                </a:pPr>
                <a:r>
                  <a:rPr lang="en-US" dirty="0"/>
                  <a:t>	DEFF = Design Effect</a:t>
                </a:r>
              </a:p>
              <a:p>
                <a:pPr>
                  <a:buFont typeface="Wingdings" pitchFamily="2" charset="2"/>
                  <a:buNone/>
                  <a:defRPr/>
                </a:pPr>
                <a:r>
                  <a:rPr lang="en-US" dirty="0"/>
                  <a:t>	z = standardized normal deviate (Z value)</a:t>
                </a:r>
              </a:p>
              <a:p>
                <a:pPr>
                  <a:buFont typeface="Wingdings" pitchFamily="2" charset="2"/>
                  <a:buNone/>
                  <a:defRPr/>
                </a:pPr>
                <a:r>
                  <a:rPr lang="en-US" dirty="0"/>
                  <a:t>	p = Proportion or prevalence of interest (from pilot study or literature survey) expressed in percentage form</a:t>
                </a:r>
              </a:p>
              <a:p>
                <a:pPr>
                  <a:buFont typeface="Wingdings" pitchFamily="2" charset="2"/>
                  <a:buNone/>
                  <a:defRPr/>
                </a:pPr>
                <a:r>
                  <a:rPr lang="en-US" dirty="0"/>
                  <a:t>	q = 1-p</a:t>
                </a:r>
              </a:p>
              <a:p>
                <a:pPr>
                  <a:buNone/>
                  <a:defRPr/>
                </a:pPr>
                <a:r>
                  <a:rPr lang="en-US" dirty="0"/>
                  <a:t>	e = Margin of error (precision)	N = Population size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t="-2436" b="-2179"/>
                </a:stretch>
              </a:blipFill>
            </p:spPr>
            <p:txBody>
              <a:bodyPr/>
              <a:lstStyle/>
              <a:p>
                <a:r>
                  <a:rPr lang="en-US">
                    <a:noFill/>
                  </a:rPr>
                  <a:t> </a:t>
                </a:r>
              </a:p>
            </p:txBody>
          </p:sp>
        </mc:Fallback>
      </mc:AlternateContent>
    </p:spTree>
    <p:extLst>
      <p:ext uri="{BB962C8B-B14F-4D97-AF65-F5344CB8AC3E}">
        <p14:creationId xmlns:p14="http://schemas.microsoft.com/office/powerpoint/2010/main" val="302215017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t>1B. When MEAN is the </a:t>
            </a:r>
            <a:br>
              <a:rPr lang="en-US" dirty="0"/>
            </a:br>
            <a:r>
              <a:rPr lang="en-US" dirty="0"/>
              <a:t>parameter of our study</a:t>
            </a:r>
          </a:p>
        </p:txBody>
      </p:sp>
      <p:sp>
        <p:nvSpPr>
          <p:cNvPr id="136195" name="Content Placeholder 2"/>
          <p:cNvSpPr>
            <a:spLocks noGrp="1"/>
          </p:cNvSpPr>
          <p:nvPr>
            <p:ph idx="1"/>
          </p:nvPr>
        </p:nvSpPr>
        <p:spPr/>
        <p:txBody>
          <a:bodyPr/>
          <a:lstStyle/>
          <a:p>
            <a:pPr>
              <a:buFont typeface="Wingdings" pitchFamily="2" charset="2"/>
              <a:buNone/>
            </a:pPr>
            <a:r>
              <a:rPr lang="en-US" altLang="en-US" dirty="0"/>
              <a:t>		</a:t>
            </a:r>
          </a:p>
          <a:p>
            <a:pPr>
              <a:buFont typeface="Wingdings" pitchFamily="2" charset="2"/>
              <a:buNone/>
            </a:pPr>
            <a:r>
              <a:rPr lang="en-US" altLang="en-US" sz="6000" b="1" dirty="0"/>
              <a:t>			n = </a:t>
            </a:r>
            <a:r>
              <a:rPr lang="en-US" altLang="en-US" sz="6000" b="1" i="1" dirty="0"/>
              <a:t>Z</a:t>
            </a:r>
            <a:r>
              <a:rPr lang="en-US" altLang="en-US" sz="6000" b="1" i="1" baseline="30000" dirty="0"/>
              <a:t>2</a:t>
            </a:r>
            <a:r>
              <a:rPr lang="el-GR" altLang="en-US" sz="6000" b="1" dirty="0"/>
              <a:t>α</a:t>
            </a:r>
            <a:r>
              <a:rPr lang="en-US" altLang="en-US" sz="6000" b="1" dirty="0"/>
              <a:t>* S</a:t>
            </a:r>
            <a:r>
              <a:rPr lang="en-US" altLang="en-US" sz="6000" b="1" baseline="30000" dirty="0"/>
              <a:t>2</a:t>
            </a:r>
            <a:r>
              <a:rPr lang="en-US" altLang="en-US" sz="6000" b="1" dirty="0"/>
              <a:t>/d</a:t>
            </a:r>
            <a:r>
              <a:rPr lang="en-US" altLang="en-US" sz="6000" b="1" baseline="30000" dirty="0"/>
              <a:t>2</a:t>
            </a:r>
          </a:p>
          <a:p>
            <a:pPr>
              <a:buFont typeface="Wingdings" pitchFamily="2" charset="2"/>
              <a:buNone/>
            </a:pPr>
            <a:r>
              <a:rPr lang="en-US" altLang="en-US" dirty="0"/>
              <a:t>Where </a:t>
            </a:r>
          </a:p>
          <a:p>
            <a:pPr>
              <a:buFont typeface="Wingdings" pitchFamily="2" charset="2"/>
              <a:buNone/>
            </a:pPr>
            <a:r>
              <a:rPr lang="en-US" altLang="en-US" dirty="0"/>
              <a:t>Z = Standardized Normal Deviate (Z value)</a:t>
            </a:r>
          </a:p>
          <a:p>
            <a:pPr>
              <a:buFont typeface="Wingdings" pitchFamily="2" charset="2"/>
              <a:buNone/>
            </a:pPr>
            <a:r>
              <a:rPr lang="en-US" altLang="en-US" dirty="0"/>
              <a:t>S = Sample standard deviation</a:t>
            </a:r>
          </a:p>
          <a:p>
            <a:pPr>
              <a:buFont typeface="Wingdings" pitchFamily="2" charset="2"/>
              <a:buNone/>
            </a:pPr>
            <a:r>
              <a:rPr lang="en-US" altLang="en-US" dirty="0"/>
              <a:t>d = Clinically expected variation</a:t>
            </a:r>
          </a:p>
        </p:txBody>
      </p:sp>
    </p:spTree>
    <p:extLst>
      <p:ext uri="{BB962C8B-B14F-4D97-AF65-F5344CB8AC3E}">
        <p14:creationId xmlns:p14="http://schemas.microsoft.com/office/powerpoint/2010/main" val="362750448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a:xfrm>
            <a:off x="457200" y="533400"/>
            <a:ext cx="8229600" cy="742950"/>
          </a:xfrm>
        </p:spPr>
        <p:txBody>
          <a:bodyPr/>
          <a:lstStyle/>
          <a:p>
            <a:r>
              <a:rPr lang="en-US" altLang="en-US" dirty="0"/>
              <a:t>Example</a:t>
            </a:r>
          </a:p>
        </p:txBody>
      </p:sp>
      <p:sp>
        <p:nvSpPr>
          <p:cNvPr id="138243" name="Content Placeholder 2"/>
          <p:cNvSpPr>
            <a:spLocks noGrp="1"/>
          </p:cNvSpPr>
          <p:nvPr>
            <p:ph idx="1"/>
          </p:nvPr>
        </p:nvSpPr>
        <p:spPr/>
        <p:txBody>
          <a:bodyPr/>
          <a:lstStyle/>
          <a:p>
            <a:pPr>
              <a:buFont typeface="Wingdings" pitchFamily="2" charset="2"/>
              <a:buNone/>
            </a:pPr>
            <a:r>
              <a:rPr lang="en-US" altLang="en-US"/>
              <a:t>    In a Health survey of school children it is found that the mean hemoglobin level of 55 boys is 10.2/100 ml with a standard deviation of 2.1 &amp; Clinically meaningful difference is 0.8</a:t>
            </a:r>
            <a:endParaRPr lang="en-US" altLang="en-US">
              <a:solidFill>
                <a:srgbClr val="FF0000"/>
              </a:solidFill>
            </a:endParaRPr>
          </a:p>
          <a:p>
            <a:pPr>
              <a:buFont typeface="Wingdings" pitchFamily="2" charset="2"/>
              <a:buNone/>
            </a:pPr>
            <a:r>
              <a:rPr lang="en-US" altLang="en-US"/>
              <a:t>	Mean = 10.2</a:t>
            </a:r>
          </a:p>
          <a:p>
            <a:pPr>
              <a:buFont typeface="Wingdings" pitchFamily="2" charset="2"/>
              <a:buNone/>
            </a:pPr>
            <a:r>
              <a:rPr lang="en-US" altLang="en-US"/>
              <a:t>	Standard Deviation = 2.1</a:t>
            </a:r>
          </a:p>
          <a:p>
            <a:pPr>
              <a:buFont typeface="Wingdings" pitchFamily="2" charset="2"/>
              <a:buNone/>
            </a:pPr>
            <a:r>
              <a:rPr lang="en-US" altLang="en-US"/>
              <a:t>	Z</a:t>
            </a:r>
            <a:r>
              <a:rPr lang="el-GR" altLang="en-US"/>
              <a:t> α</a:t>
            </a:r>
            <a:r>
              <a:rPr lang="en-US" altLang="en-US"/>
              <a:t> = 1.96 for </a:t>
            </a:r>
            <a:r>
              <a:rPr lang="el-GR" altLang="en-US"/>
              <a:t>α</a:t>
            </a:r>
            <a:r>
              <a:rPr lang="en-US" altLang="en-US"/>
              <a:t> at 0.05</a:t>
            </a:r>
          </a:p>
          <a:p>
            <a:pPr>
              <a:buFont typeface="Wingdings" pitchFamily="2" charset="2"/>
              <a:buNone/>
            </a:pPr>
            <a:r>
              <a:rPr lang="en-US" altLang="en-US"/>
              <a:t>	d = 0.8</a:t>
            </a:r>
          </a:p>
          <a:p>
            <a:pPr>
              <a:buFont typeface="Wingdings" pitchFamily="2" charset="2"/>
              <a:buNone/>
            </a:pPr>
            <a:r>
              <a:rPr lang="en-US" altLang="en-US"/>
              <a:t>		</a:t>
            </a:r>
            <a:r>
              <a:rPr lang="en-US" altLang="en-US" b="1"/>
              <a:t>n = (1.96)</a:t>
            </a:r>
            <a:r>
              <a:rPr lang="en-US" altLang="en-US" b="1" baseline="30000"/>
              <a:t>2</a:t>
            </a:r>
            <a:r>
              <a:rPr lang="en-US" altLang="en-US" b="1"/>
              <a:t> * 2.1</a:t>
            </a:r>
            <a:r>
              <a:rPr lang="en-US" altLang="en-US" b="1" baseline="30000"/>
              <a:t>2</a:t>
            </a:r>
            <a:r>
              <a:rPr lang="en-US" altLang="en-US" b="1"/>
              <a:t>/(0.8)</a:t>
            </a:r>
            <a:r>
              <a:rPr lang="en-US" altLang="en-US" b="1" baseline="30000"/>
              <a:t>2 </a:t>
            </a:r>
            <a:r>
              <a:rPr lang="en-US" altLang="en-US" b="1"/>
              <a:t>= 26</a:t>
            </a:r>
          </a:p>
        </p:txBody>
      </p:sp>
    </p:spTree>
    <p:extLst>
      <p:ext uri="{BB962C8B-B14F-4D97-AF65-F5344CB8AC3E}">
        <p14:creationId xmlns:p14="http://schemas.microsoft.com/office/powerpoint/2010/main" val="223107449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type="title"/>
          </p:nvPr>
        </p:nvSpPr>
        <p:spPr>
          <a:xfrm>
            <a:off x="457200" y="457200"/>
            <a:ext cx="8229600" cy="742950"/>
          </a:xfrm>
        </p:spPr>
        <p:txBody>
          <a:bodyPr/>
          <a:lstStyle/>
          <a:p>
            <a:r>
              <a:rPr lang="en-US" altLang="en-US" dirty="0"/>
              <a:t>2. Testing Hypothesis</a:t>
            </a:r>
          </a:p>
        </p:txBody>
      </p:sp>
      <p:sp>
        <p:nvSpPr>
          <p:cNvPr id="140291" name="Content Placeholder 2"/>
          <p:cNvSpPr>
            <a:spLocks noGrp="1"/>
          </p:cNvSpPr>
          <p:nvPr>
            <p:ph idx="1"/>
          </p:nvPr>
        </p:nvSpPr>
        <p:spPr/>
        <p:txBody>
          <a:bodyPr/>
          <a:lstStyle/>
          <a:p>
            <a:pPr>
              <a:buFont typeface="Wingdings" pitchFamily="2" charset="2"/>
              <a:buNone/>
            </a:pPr>
            <a:r>
              <a:rPr lang="en-US" altLang="en-US"/>
              <a:t>				</a:t>
            </a:r>
          </a:p>
          <a:p>
            <a:pPr>
              <a:buFont typeface="Wingdings" pitchFamily="2" charset="2"/>
              <a:buNone/>
            </a:pPr>
            <a:r>
              <a:rPr lang="en-US" altLang="en-US"/>
              <a:t>				Formulae</a:t>
            </a:r>
          </a:p>
          <a:p>
            <a:pPr>
              <a:buFont typeface="Wingdings" pitchFamily="2" charset="2"/>
              <a:buNone/>
            </a:pPr>
            <a:r>
              <a:rPr lang="en-US" altLang="en-US"/>
              <a:t>					&amp;</a:t>
            </a:r>
          </a:p>
          <a:p>
            <a:pPr>
              <a:buFont typeface="Wingdings" pitchFamily="2" charset="2"/>
              <a:buNone/>
            </a:pPr>
            <a:r>
              <a:rPr lang="en-US" altLang="en-US"/>
              <a:t>				Problems</a:t>
            </a:r>
          </a:p>
        </p:txBody>
      </p:sp>
    </p:spTree>
    <p:extLst>
      <p:ext uri="{BB962C8B-B14F-4D97-AF65-F5344CB8AC3E}">
        <p14:creationId xmlns:p14="http://schemas.microsoft.com/office/powerpoint/2010/main" val="405161940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267" y="152400"/>
            <a:ext cx="8229600" cy="914400"/>
          </a:xfrm>
        </p:spPr>
        <p:txBody>
          <a:bodyPr>
            <a:normAutofit fontScale="90000"/>
          </a:bodyPr>
          <a:lstStyle/>
          <a:p>
            <a:pPr>
              <a:defRPr/>
            </a:pPr>
            <a:r>
              <a:rPr lang="en-US" dirty="0"/>
              <a:t>2A. When MEAN is the </a:t>
            </a:r>
            <a:br>
              <a:rPr lang="en-US" dirty="0"/>
            </a:br>
            <a:r>
              <a:rPr lang="en-US" dirty="0"/>
              <a:t>parameter of our study</a:t>
            </a:r>
          </a:p>
        </p:txBody>
      </p:sp>
      <p:sp>
        <p:nvSpPr>
          <p:cNvPr id="142339" name="Content Placeholder 2"/>
          <p:cNvSpPr>
            <a:spLocks noGrp="1"/>
          </p:cNvSpPr>
          <p:nvPr>
            <p:ph idx="1"/>
          </p:nvPr>
        </p:nvSpPr>
        <p:spPr/>
        <p:txBody>
          <a:bodyPr/>
          <a:lstStyle/>
          <a:p>
            <a:pPr>
              <a:buFont typeface="Wingdings" pitchFamily="2" charset="2"/>
              <a:buNone/>
            </a:pPr>
            <a:r>
              <a:rPr lang="en-US" altLang="en-US" dirty="0"/>
              <a:t>	</a:t>
            </a:r>
          </a:p>
          <a:p>
            <a:pPr>
              <a:buFont typeface="Wingdings" pitchFamily="2" charset="2"/>
              <a:buNone/>
            </a:pPr>
            <a:r>
              <a:rPr lang="en-US" altLang="en-US" sz="4800" b="1" dirty="0"/>
              <a:t>n = (Z</a:t>
            </a:r>
            <a:r>
              <a:rPr lang="el-GR" altLang="en-US" sz="4800" b="1" baseline="-25000" dirty="0"/>
              <a:t>α</a:t>
            </a:r>
            <a:r>
              <a:rPr lang="en-US" altLang="en-US" sz="4800" b="1" baseline="-25000" dirty="0"/>
              <a:t> +</a:t>
            </a:r>
            <a:r>
              <a:rPr lang="en-US" altLang="en-US" sz="4800" b="1" dirty="0"/>
              <a:t> Z</a:t>
            </a:r>
            <a:r>
              <a:rPr lang="el-GR" altLang="en-US" sz="4800" b="1" baseline="-25000" dirty="0"/>
              <a:t>β</a:t>
            </a:r>
            <a:r>
              <a:rPr lang="en-US" altLang="en-US" sz="4800" b="1" dirty="0"/>
              <a:t>)</a:t>
            </a:r>
            <a:r>
              <a:rPr lang="en-US" altLang="en-US" sz="4800" b="1" baseline="30000" dirty="0"/>
              <a:t>2 </a:t>
            </a:r>
            <a:r>
              <a:rPr lang="en-US" altLang="en-US" sz="4800" b="1" dirty="0"/>
              <a:t>*S</a:t>
            </a:r>
            <a:r>
              <a:rPr lang="en-US" altLang="en-US" sz="4800" b="1" baseline="30000" dirty="0"/>
              <a:t> 2</a:t>
            </a:r>
            <a:r>
              <a:rPr lang="en-US" altLang="en-US" sz="4800" b="1" dirty="0"/>
              <a:t> * 2/d</a:t>
            </a:r>
            <a:r>
              <a:rPr lang="en-US" altLang="en-US" sz="4800" b="1" baseline="30000" dirty="0"/>
              <a:t>2</a:t>
            </a:r>
          </a:p>
          <a:p>
            <a:pPr>
              <a:buFont typeface="Wingdings" pitchFamily="2" charset="2"/>
              <a:buNone/>
            </a:pPr>
            <a:r>
              <a:rPr lang="en-US" altLang="en-US" dirty="0"/>
              <a:t>Where</a:t>
            </a:r>
          </a:p>
          <a:p>
            <a:pPr>
              <a:buFont typeface="Wingdings" pitchFamily="2" charset="2"/>
              <a:buNone/>
            </a:pPr>
            <a:r>
              <a:rPr lang="en-US" altLang="en-US" dirty="0"/>
              <a:t>Z</a:t>
            </a:r>
            <a:r>
              <a:rPr lang="el-GR" altLang="en-US" baseline="-25000" dirty="0"/>
              <a:t>α</a:t>
            </a:r>
            <a:r>
              <a:rPr lang="en-US" altLang="en-US" dirty="0"/>
              <a:t> = Z value for </a:t>
            </a:r>
            <a:r>
              <a:rPr lang="el-GR" altLang="en-US" dirty="0"/>
              <a:t>α</a:t>
            </a:r>
            <a:r>
              <a:rPr lang="en-US" altLang="en-US" dirty="0"/>
              <a:t> error</a:t>
            </a:r>
          </a:p>
          <a:p>
            <a:pPr>
              <a:buFont typeface="Wingdings" pitchFamily="2" charset="2"/>
              <a:buNone/>
            </a:pPr>
            <a:r>
              <a:rPr lang="en-US" altLang="en-US" dirty="0"/>
              <a:t>Z</a:t>
            </a:r>
            <a:r>
              <a:rPr lang="el-GR" altLang="en-US" baseline="-25000" dirty="0"/>
              <a:t>β</a:t>
            </a:r>
            <a:r>
              <a:rPr lang="en-US" altLang="en-US" baseline="-25000" dirty="0"/>
              <a:t> </a:t>
            </a:r>
            <a:r>
              <a:rPr lang="en-US" altLang="en-US" dirty="0"/>
              <a:t>= Z value for </a:t>
            </a:r>
            <a:r>
              <a:rPr lang="el-GR" altLang="en-US" dirty="0"/>
              <a:t>β</a:t>
            </a:r>
            <a:r>
              <a:rPr lang="en-US" altLang="en-US" dirty="0"/>
              <a:t> error</a:t>
            </a:r>
          </a:p>
          <a:p>
            <a:pPr>
              <a:buFont typeface="Wingdings" pitchFamily="2" charset="2"/>
              <a:buNone/>
            </a:pPr>
            <a:r>
              <a:rPr lang="en-US" altLang="en-US" dirty="0"/>
              <a:t>S = Common standard deviation between two groups</a:t>
            </a:r>
          </a:p>
          <a:p>
            <a:pPr>
              <a:buFont typeface="Wingdings" pitchFamily="2" charset="2"/>
              <a:buNone/>
            </a:pPr>
            <a:r>
              <a:rPr lang="en-US" altLang="en-US" dirty="0"/>
              <a:t>d = Clinically meaningful difference</a:t>
            </a:r>
          </a:p>
        </p:txBody>
      </p:sp>
    </p:spTree>
    <p:extLst>
      <p:ext uri="{BB962C8B-B14F-4D97-AF65-F5344CB8AC3E}">
        <p14:creationId xmlns:p14="http://schemas.microsoft.com/office/powerpoint/2010/main" val="108099978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p:nvPr>
        </p:nvSpPr>
        <p:spPr/>
        <p:txBody>
          <a:bodyPr/>
          <a:lstStyle/>
          <a:p>
            <a:r>
              <a:rPr lang="en-US" altLang="en-US"/>
              <a:t>Example: Quantitative</a:t>
            </a:r>
          </a:p>
        </p:txBody>
      </p:sp>
      <p:sp>
        <p:nvSpPr>
          <p:cNvPr id="144387" name="Content Placeholder 2"/>
          <p:cNvSpPr>
            <a:spLocks noGrp="1"/>
          </p:cNvSpPr>
          <p:nvPr>
            <p:ph idx="1"/>
          </p:nvPr>
        </p:nvSpPr>
        <p:spPr/>
        <p:txBody>
          <a:bodyPr/>
          <a:lstStyle/>
          <a:p>
            <a:r>
              <a:rPr lang="en-US" altLang="en-US"/>
              <a:t>An investigator compares the change in blood pressure due to placebo with that due to a drug. If the investigator is looking for a difference between groups of 5 mmHg, then with a between – subject, SD as 10 mmHg, how many patients should he recruit?</a:t>
            </a:r>
          </a:p>
          <a:p>
            <a:endParaRPr lang="en-US" altLang="en-US"/>
          </a:p>
        </p:txBody>
      </p:sp>
      <p:pic>
        <p:nvPicPr>
          <p:cNvPr id="144388" name="Picture 3"/>
          <p:cNvPicPr>
            <a:picLocks noChangeAspect="1" noChangeArrowheads="1"/>
          </p:cNvPicPr>
          <p:nvPr/>
        </p:nvPicPr>
        <p:blipFill>
          <a:blip r:embed="rId2">
            <a:extLst>
              <a:ext uri="{28A0092B-C50C-407E-A947-70E740481C1C}">
                <a14:useLocalDpi xmlns:a14="http://schemas.microsoft.com/office/drawing/2010/main" val="0"/>
              </a:ext>
            </a:extLst>
          </a:blip>
          <a:srcRect l="53905" t="51392" r="23648" b="10416"/>
          <a:stretch>
            <a:fillRect/>
          </a:stretch>
        </p:blipFill>
        <p:spPr bwMode="auto">
          <a:xfrm>
            <a:off x="6096000" y="4724400"/>
            <a:ext cx="1752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3001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solidFill>
                  <a:schemeClr val="tx2">
                    <a:satMod val="130000"/>
                  </a:schemeClr>
                </a:solidFill>
              </a:rPr>
              <a:t>Accessible Population </a:t>
            </a:r>
          </a:p>
        </p:txBody>
      </p:sp>
      <p:sp>
        <p:nvSpPr>
          <p:cNvPr id="21506" name="Content Placeholder 2"/>
          <p:cNvSpPr>
            <a:spLocks noGrp="1"/>
          </p:cNvSpPr>
          <p:nvPr>
            <p:ph idx="1"/>
          </p:nvPr>
        </p:nvSpPr>
        <p:spPr/>
        <p:txBody>
          <a:bodyPr/>
          <a:lstStyle/>
          <a:p>
            <a:pPr>
              <a:buFont typeface="Wingdings 2" pitchFamily="18" charset="2"/>
              <a:buNone/>
            </a:pPr>
            <a:endParaRPr lang="en-US"/>
          </a:p>
          <a:p>
            <a:pPr>
              <a:buFont typeface="Wingdings 2" pitchFamily="18" charset="2"/>
              <a:buNone/>
            </a:pPr>
            <a:r>
              <a:rPr lang="en-US"/>
              <a:t>		The available population among which sample is recruited. </a:t>
            </a:r>
          </a:p>
        </p:txBody>
      </p:sp>
    </p:spTree>
    <p:extLst>
      <p:ext uri="{BB962C8B-B14F-4D97-AF65-F5344CB8AC3E}">
        <p14:creationId xmlns:p14="http://schemas.microsoft.com/office/powerpoint/2010/main" val="15116650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p:cNvSpPr>
            <a:spLocks noGrp="1"/>
          </p:cNvSpPr>
          <p:nvPr>
            <p:ph type="title"/>
          </p:nvPr>
        </p:nvSpPr>
        <p:spPr/>
        <p:txBody>
          <a:bodyPr/>
          <a:lstStyle/>
          <a:p>
            <a:r>
              <a:rPr lang="en-US" altLang="en-US"/>
              <a:t>ANSWER</a:t>
            </a:r>
          </a:p>
        </p:txBody>
      </p:sp>
      <p:sp>
        <p:nvSpPr>
          <p:cNvPr id="145411" name="Content Placeholder 2"/>
          <p:cNvSpPr>
            <a:spLocks noGrp="1"/>
          </p:cNvSpPr>
          <p:nvPr>
            <p:ph idx="1"/>
          </p:nvPr>
        </p:nvSpPr>
        <p:spPr/>
        <p:txBody>
          <a:bodyPr/>
          <a:lstStyle/>
          <a:p>
            <a:pPr>
              <a:buFont typeface="Wingdings" pitchFamily="2" charset="2"/>
              <a:buNone/>
            </a:pPr>
            <a:endParaRPr lang="en-US" altLang="en-US" dirty="0"/>
          </a:p>
          <a:p>
            <a:pPr>
              <a:buFont typeface="Wingdings" pitchFamily="2" charset="2"/>
              <a:buNone/>
            </a:pPr>
            <a:r>
              <a:rPr lang="en-US" altLang="en-US" sz="3200" b="1" dirty="0"/>
              <a:t>n = (Z</a:t>
            </a:r>
            <a:r>
              <a:rPr lang="el-GR" altLang="en-US" sz="3200" b="1" baseline="-25000" dirty="0"/>
              <a:t>α</a:t>
            </a:r>
            <a:r>
              <a:rPr lang="en-US" altLang="en-US" sz="3200" b="1" baseline="-25000" dirty="0"/>
              <a:t> +</a:t>
            </a:r>
            <a:r>
              <a:rPr lang="en-US" altLang="en-US" sz="3200" b="1" dirty="0"/>
              <a:t> Z</a:t>
            </a:r>
            <a:r>
              <a:rPr lang="el-GR" altLang="en-US" sz="3200" b="1" baseline="-25000" dirty="0"/>
              <a:t>β</a:t>
            </a:r>
            <a:r>
              <a:rPr lang="en-US" altLang="en-US" sz="3200" b="1" dirty="0"/>
              <a:t>)</a:t>
            </a:r>
            <a:r>
              <a:rPr lang="en-US" altLang="en-US" sz="3200" b="1" baseline="30000" dirty="0"/>
              <a:t>2 </a:t>
            </a:r>
            <a:r>
              <a:rPr lang="en-US" altLang="en-US" sz="3200" b="1" dirty="0"/>
              <a:t>*S</a:t>
            </a:r>
            <a:r>
              <a:rPr lang="en-US" altLang="en-US" sz="3200" b="1" baseline="30000" dirty="0"/>
              <a:t> 2</a:t>
            </a:r>
            <a:r>
              <a:rPr lang="en-US" altLang="en-US" sz="3200" b="1" dirty="0"/>
              <a:t> * 2/d</a:t>
            </a:r>
            <a:r>
              <a:rPr lang="en-US" altLang="en-US" sz="3200" b="1" baseline="30000" dirty="0"/>
              <a:t>2</a:t>
            </a:r>
          </a:p>
          <a:p>
            <a:pPr>
              <a:buFont typeface="Wingdings" pitchFamily="2" charset="2"/>
              <a:buNone/>
            </a:pPr>
            <a:r>
              <a:rPr lang="en-US" altLang="en-US" dirty="0"/>
              <a:t>Z</a:t>
            </a:r>
            <a:r>
              <a:rPr lang="el-GR" altLang="en-US" baseline="-25000" dirty="0"/>
              <a:t>α</a:t>
            </a:r>
            <a:r>
              <a:rPr lang="en-US" altLang="en-US" baseline="-25000" dirty="0"/>
              <a:t> = 1.96 at </a:t>
            </a:r>
            <a:r>
              <a:rPr lang="el-GR" altLang="en-US" baseline="-25000" dirty="0"/>
              <a:t>α</a:t>
            </a:r>
            <a:r>
              <a:rPr lang="en-US" altLang="en-US" baseline="-25000" dirty="0"/>
              <a:t> = 5%</a:t>
            </a:r>
          </a:p>
          <a:p>
            <a:pPr>
              <a:buFont typeface="Wingdings" pitchFamily="2" charset="2"/>
              <a:buNone/>
            </a:pPr>
            <a:r>
              <a:rPr lang="en-US" altLang="en-US" dirty="0"/>
              <a:t>Z</a:t>
            </a:r>
            <a:r>
              <a:rPr lang="el-GR" altLang="en-US" baseline="-25000" dirty="0"/>
              <a:t>β</a:t>
            </a:r>
            <a:r>
              <a:rPr lang="en-US" altLang="en-US" baseline="-25000" dirty="0"/>
              <a:t> = 1.28 at </a:t>
            </a:r>
            <a:r>
              <a:rPr lang="el-GR" altLang="en-US" baseline="-25000" dirty="0"/>
              <a:t>β</a:t>
            </a:r>
            <a:r>
              <a:rPr lang="en-US" altLang="en-US" baseline="-25000" dirty="0"/>
              <a:t> = 10%</a:t>
            </a:r>
          </a:p>
          <a:p>
            <a:pPr>
              <a:buFont typeface="Wingdings" pitchFamily="2" charset="2"/>
              <a:buNone/>
            </a:pPr>
            <a:r>
              <a:rPr lang="en-US" altLang="en-US" sz="4000" baseline="-25000" dirty="0"/>
              <a:t>S = 10mmHg</a:t>
            </a:r>
          </a:p>
          <a:p>
            <a:pPr>
              <a:buFont typeface="Wingdings" pitchFamily="2" charset="2"/>
              <a:buNone/>
            </a:pPr>
            <a:r>
              <a:rPr lang="en-US" altLang="en-US" dirty="0"/>
              <a:t>d = 5mmHg</a:t>
            </a:r>
          </a:p>
          <a:p>
            <a:pPr>
              <a:buFont typeface="Wingdings" pitchFamily="2" charset="2"/>
              <a:buNone/>
            </a:pPr>
            <a:endParaRPr lang="en-US" altLang="en-US" dirty="0"/>
          </a:p>
          <a:p>
            <a:pPr>
              <a:buFont typeface="Wingdings" pitchFamily="2" charset="2"/>
              <a:buNone/>
            </a:pPr>
            <a:r>
              <a:rPr lang="en-US" altLang="en-US" dirty="0"/>
              <a:t>n = (1.96 + 1.28)</a:t>
            </a:r>
            <a:r>
              <a:rPr lang="en-US" altLang="en-US" baseline="30000" dirty="0"/>
              <a:t>2</a:t>
            </a:r>
            <a:r>
              <a:rPr lang="en-US" altLang="en-US" dirty="0"/>
              <a:t> * 10</a:t>
            </a:r>
            <a:r>
              <a:rPr lang="en-US" altLang="en-US" baseline="30000" dirty="0"/>
              <a:t>2</a:t>
            </a:r>
            <a:r>
              <a:rPr lang="en-US" altLang="en-US" dirty="0"/>
              <a:t> * 2 / 5</a:t>
            </a:r>
            <a:r>
              <a:rPr lang="en-US" altLang="en-US" baseline="30000" dirty="0"/>
              <a:t>2</a:t>
            </a:r>
          </a:p>
          <a:p>
            <a:pPr>
              <a:buFont typeface="Wingdings" pitchFamily="2" charset="2"/>
              <a:buNone/>
            </a:pPr>
            <a:r>
              <a:rPr lang="en-US" altLang="en-US" dirty="0"/>
              <a:t>Hence, n = 85</a:t>
            </a:r>
          </a:p>
        </p:txBody>
      </p:sp>
    </p:spTree>
    <p:extLst>
      <p:ext uri="{BB962C8B-B14F-4D97-AF65-F5344CB8AC3E}">
        <p14:creationId xmlns:p14="http://schemas.microsoft.com/office/powerpoint/2010/main" val="412894323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246063" y="152400"/>
            <a:ext cx="8440737" cy="1143000"/>
          </a:xfrm>
        </p:spPr>
        <p:txBody>
          <a:bodyPr/>
          <a:lstStyle/>
          <a:p>
            <a:r>
              <a:rPr lang="en-US" altLang="en-US" sz="3200" dirty="0"/>
              <a:t>2B. When </a:t>
            </a:r>
            <a:r>
              <a:rPr lang="en-US" altLang="en-US" sz="3200" b="1" dirty="0"/>
              <a:t>PROPORTION</a:t>
            </a:r>
            <a:r>
              <a:rPr lang="en-US" altLang="en-US" sz="3200" dirty="0"/>
              <a:t> is the </a:t>
            </a:r>
            <a:br>
              <a:rPr lang="en-US" altLang="en-US" sz="3200" dirty="0"/>
            </a:br>
            <a:r>
              <a:rPr lang="en-US" altLang="en-US" sz="3200" dirty="0"/>
              <a:t>parameter of our study</a:t>
            </a:r>
          </a:p>
        </p:txBody>
      </p:sp>
      <p:sp>
        <p:nvSpPr>
          <p:cNvPr id="147459" name="Rectangle 3"/>
          <p:cNvSpPr>
            <a:spLocks noGrp="1" noChangeArrowheads="1"/>
          </p:cNvSpPr>
          <p:nvPr>
            <p:ph type="body" idx="1"/>
          </p:nvPr>
        </p:nvSpPr>
        <p:spPr>
          <a:xfrm>
            <a:off x="228600" y="1447800"/>
            <a:ext cx="8534400" cy="4814888"/>
          </a:xfrm>
        </p:spPr>
        <p:txBody>
          <a:bodyPr/>
          <a:lstStyle/>
          <a:p>
            <a:pPr eaLnBrk="1" hangingPunct="1"/>
            <a:r>
              <a:rPr lang="en-US" altLang="en-US" dirty="0">
                <a:solidFill>
                  <a:schemeClr val="tx2"/>
                </a:solidFill>
              </a:rPr>
              <a:t>Formula:</a:t>
            </a:r>
          </a:p>
          <a:p>
            <a:pPr eaLnBrk="1" hangingPunct="1">
              <a:buFontTx/>
              <a:buNone/>
            </a:pPr>
            <a:r>
              <a:rPr lang="en-US" altLang="en-US" dirty="0">
                <a:solidFill>
                  <a:schemeClr val="tx2"/>
                </a:solidFill>
              </a:rPr>
              <a:t>	</a:t>
            </a:r>
            <a:r>
              <a:rPr lang="en-US" altLang="en-US" sz="4000" b="1" dirty="0">
                <a:cs typeface="Times New Roman" panose="02020603050405020304" pitchFamily="18" charset="0"/>
              </a:rPr>
              <a:t>n</a:t>
            </a:r>
            <a:r>
              <a:rPr lang="en-US" altLang="en-US" sz="4400" b="1" dirty="0">
                <a:cs typeface="Times New Roman" panose="02020603050405020304" pitchFamily="18" charset="0"/>
              </a:rPr>
              <a:t> </a:t>
            </a:r>
            <a:r>
              <a:rPr lang="en-US" altLang="en-US" sz="4000" b="1" dirty="0">
                <a:cs typeface="Times New Roman" panose="02020603050405020304" pitchFamily="18" charset="0"/>
              </a:rPr>
              <a:t>  = Z</a:t>
            </a:r>
            <a:r>
              <a:rPr lang="en-US" altLang="en-US" sz="4000" b="1" baseline="30000" dirty="0">
                <a:cs typeface="Times New Roman" panose="02020603050405020304" pitchFamily="18" charset="0"/>
              </a:rPr>
              <a:t>2</a:t>
            </a:r>
            <a:r>
              <a:rPr lang="en-US" altLang="en-US" b="1" dirty="0">
                <a:cs typeface="Courier New" panose="02070309020205020404" pitchFamily="49" charset="0"/>
              </a:rPr>
              <a:t>α</a:t>
            </a:r>
            <a:r>
              <a:rPr lang="en-US" altLang="en-US" sz="4000" b="1" dirty="0">
                <a:cs typeface="Times New Roman" panose="02020603050405020304" pitchFamily="18" charset="0"/>
              </a:rPr>
              <a:t>[P</a:t>
            </a:r>
            <a:r>
              <a:rPr lang="en-US" altLang="en-US" sz="4000" b="1" baseline="-30000" dirty="0">
                <a:cs typeface="Times New Roman" panose="02020603050405020304" pitchFamily="18" charset="0"/>
              </a:rPr>
              <a:t>1</a:t>
            </a:r>
            <a:r>
              <a:rPr lang="en-US" altLang="en-US" sz="4000" b="1" dirty="0">
                <a:cs typeface="Times New Roman" panose="02020603050405020304" pitchFamily="18" charset="0"/>
              </a:rPr>
              <a:t>(1-P</a:t>
            </a:r>
            <a:r>
              <a:rPr lang="en-US" altLang="en-US" sz="4000" b="1" baseline="-30000" dirty="0">
                <a:cs typeface="Times New Roman" panose="02020603050405020304" pitchFamily="18" charset="0"/>
              </a:rPr>
              <a:t>1</a:t>
            </a:r>
            <a:r>
              <a:rPr lang="en-US" altLang="en-US" sz="4000" b="1" dirty="0">
                <a:cs typeface="Times New Roman" panose="02020603050405020304" pitchFamily="18" charset="0"/>
              </a:rPr>
              <a:t>)  + P</a:t>
            </a:r>
            <a:r>
              <a:rPr lang="en-US" altLang="en-US" sz="4000" b="1" baseline="-30000" dirty="0">
                <a:cs typeface="Times New Roman" panose="02020603050405020304" pitchFamily="18" charset="0"/>
              </a:rPr>
              <a:t>2</a:t>
            </a:r>
            <a:r>
              <a:rPr lang="en-US" altLang="en-US" sz="4000" b="1" dirty="0">
                <a:cs typeface="Times New Roman" panose="02020603050405020304" pitchFamily="18" charset="0"/>
              </a:rPr>
              <a:t>(1-P</a:t>
            </a:r>
            <a:r>
              <a:rPr lang="en-US" altLang="en-US" sz="4000" b="1" baseline="-30000" dirty="0">
                <a:cs typeface="Times New Roman" panose="02020603050405020304" pitchFamily="18" charset="0"/>
              </a:rPr>
              <a:t>2</a:t>
            </a:r>
            <a:r>
              <a:rPr lang="en-US" altLang="en-US" sz="4000" b="1" dirty="0">
                <a:cs typeface="Times New Roman" panose="02020603050405020304" pitchFamily="18" charset="0"/>
              </a:rPr>
              <a:t>)]/d</a:t>
            </a:r>
            <a:r>
              <a:rPr lang="en-US" altLang="en-US" sz="4000" b="1" baseline="30000" dirty="0">
                <a:cs typeface="Times New Roman" panose="02020603050405020304" pitchFamily="18" charset="0"/>
              </a:rPr>
              <a:t>2</a:t>
            </a:r>
            <a:r>
              <a:rPr lang="en-US" altLang="en-US" sz="4000" b="1" dirty="0">
                <a:cs typeface="Times New Roman" panose="02020603050405020304" pitchFamily="18" charset="0"/>
              </a:rPr>
              <a:t>,</a:t>
            </a:r>
          </a:p>
          <a:p>
            <a:pPr eaLnBrk="1" hangingPunct="1">
              <a:buFontTx/>
              <a:buNone/>
            </a:pPr>
            <a:r>
              <a:rPr lang="en-US" altLang="en-US" sz="2400" dirty="0">
                <a:cs typeface="Times New Roman" panose="02020603050405020304" pitchFamily="18" charset="0"/>
              </a:rPr>
              <a:t>		</a:t>
            </a:r>
            <a:r>
              <a:rPr lang="en-US" altLang="en-US" sz="2400" i="1" dirty="0">
                <a:cs typeface="Times New Roman" panose="02020603050405020304" pitchFamily="18" charset="0"/>
              </a:rPr>
              <a:t>where,</a:t>
            </a:r>
          </a:p>
          <a:p>
            <a:pPr eaLnBrk="1" hangingPunct="1">
              <a:buFontTx/>
              <a:buNone/>
            </a:pPr>
            <a:r>
              <a:rPr lang="en-US" altLang="en-US" i="1" dirty="0">
                <a:cs typeface="Times New Roman" panose="02020603050405020304" pitchFamily="18" charset="0"/>
              </a:rPr>
              <a:t>		</a:t>
            </a:r>
            <a:r>
              <a:rPr lang="en-US" altLang="en-US" dirty="0">
                <a:cs typeface="Times New Roman" panose="02020603050405020304" pitchFamily="18" charset="0"/>
              </a:rPr>
              <a:t>n 		= sample size</a:t>
            </a:r>
          </a:p>
          <a:p>
            <a:pPr eaLnBrk="1" hangingPunct="1">
              <a:buFontTx/>
              <a:buNone/>
            </a:pPr>
            <a:r>
              <a:rPr lang="en-US" altLang="en-US" dirty="0">
                <a:cs typeface="Times New Roman" panose="02020603050405020304" pitchFamily="18" charset="0"/>
              </a:rPr>
              <a:t>		Z</a:t>
            </a:r>
            <a:r>
              <a:rPr lang="en-US" altLang="en-US" baseline="30000" dirty="0">
                <a:cs typeface="Times New Roman" panose="02020603050405020304" pitchFamily="18" charset="0"/>
              </a:rPr>
              <a:t>2</a:t>
            </a:r>
            <a:r>
              <a:rPr lang="en-US" altLang="en-US" sz="1600" dirty="0">
                <a:cs typeface="Courier New" panose="02070309020205020404" pitchFamily="49" charset="0"/>
              </a:rPr>
              <a:t>α</a:t>
            </a:r>
            <a:r>
              <a:rPr lang="en-US" altLang="en-US" baseline="-36000" dirty="0">
                <a:cs typeface="Times New Roman" panose="02020603050405020304" pitchFamily="18" charset="0"/>
              </a:rPr>
              <a:t>		</a:t>
            </a:r>
            <a:r>
              <a:rPr lang="en-US" altLang="en-US" dirty="0">
                <a:cs typeface="Times New Roman" panose="02020603050405020304" pitchFamily="18" charset="0"/>
              </a:rPr>
              <a:t>= confidence interval</a:t>
            </a:r>
          </a:p>
          <a:p>
            <a:pPr eaLnBrk="1" hangingPunct="1">
              <a:buFontTx/>
              <a:buNone/>
            </a:pPr>
            <a:r>
              <a:rPr lang="en-US" altLang="en-US" dirty="0">
                <a:cs typeface="Times New Roman" panose="02020603050405020304" pitchFamily="18" charset="0"/>
              </a:rPr>
              <a:t>		P</a:t>
            </a:r>
            <a:r>
              <a:rPr lang="en-US" altLang="en-US" baseline="-25000" dirty="0">
                <a:cs typeface="Times New Roman" panose="02020603050405020304" pitchFamily="18" charset="0"/>
              </a:rPr>
              <a:t>1</a:t>
            </a:r>
            <a:r>
              <a:rPr lang="en-US" altLang="en-US" dirty="0">
                <a:cs typeface="Times New Roman" panose="02020603050405020304" pitchFamily="18" charset="0"/>
              </a:rPr>
              <a:t>		= estimated proportion (larger)</a:t>
            </a:r>
          </a:p>
          <a:p>
            <a:pPr eaLnBrk="1" hangingPunct="1">
              <a:buFontTx/>
              <a:buNone/>
            </a:pPr>
            <a:r>
              <a:rPr lang="en-US" altLang="en-US" dirty="0">
                <a:cs typeface="Times New Roman" panose="02020603050405020304" pitchFamily="18" charset="0"/>
              </a:rPr>
              <a:t>		P</a:t>
            </a:r>
            <a:r>
              <a:rPr lang="en-US" altLang="en-US" baseline="-25000" dirty="0">
                <a:cs typeface="Times New Roman" panose="02020603050405020304" pitchFamily="18" charset="0"/>
              </a:rPr>
              <a:t>2</a:t>
            </a:r>
            <a:r>
              <a:rPr lang="en-US" altLang="en-US" dirty="0">
                <a:cs typeface="Times New Roman" panose="02020603050405020304" pitchFamily="18" charset="0"/>
              </a:rPr>
              <a:t>		= estimated proportion (smaller)</a:t>
            </a:r>
          </a:p>
          <a:p>
            <a:pPr>
              <a:buFont typeface="Wingdings" pitchFamily="2" charset="2"/>
              <a:buNone/>
            </a:pPr>
            <a:r>
              <a:rPr lang="en-US" altLang="en-US" dirty="0">
                <a:cs typeface="Times New Roman" panose="02020603050405020304" pitchFamily="18" charset="0"/>
              </a:rPr>
              <a:t>		d		= </a:t>
            </a:r>
            <a:r>
              <a:rPr lang="en-US" altLang="en-US" dirty="0"/>
              <a:t>Clinically meaningful difference</a:t>
            </a:r>
            <a:endParaRPr lang="en-US" altLang="en-US" dirty="0">
              <a:cs typeface="Times New Roman" panose="02020603050405020304" pitchFamily="18" charset="0"/>
            </a:endParaRPr>
          </a:p>
          <a:p>
            <a:pPr eaLnBrk="1" hangingPunct="1">
              <a:buFontTx/>
              <a:buNone/>
            </a:pPr>
            <a:endParaRPr lang="en-US" altLang="en-US" sz="2400" i="1" dirty="0"/>
          </a:p>
        </p:txBody>
      </p:sp>
    </p:spTree>
    <p:extLst>
      <p:ext uri="{BB962C8B-B14F-4D97-AF65-F5344CB8AC3E}">
        <p14:creationId xmlns:p14="http://schemas.microsoft.com/office/powerpoint/2010/main" val="129195151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p:cNvSpPr>
            <a:spLocks noGrp="1"/>
          </p:cNvSpPr>
          <p:nvPr>
            <p:ph type="title"/>
          </p:nvPr>
        </p:nvSpPr>
        <p:spPr/>
        <p:txBody>
          <a:bodyPr/>
          <a:lstStyle/>
          <a:p>
            <a:r>
              <a:rPr lang="en-US" altLang="en-US"/>
              <a:t>EXAMPLE </a:t>
            </a:r>
          </a:p>
        </p:txBody>
      </p:sp>
      <p:sp>
        <p:nvSpPr>
          <p:cNvPr id="148483" name="Content Placeholder 2"/>
          <p:cNvSpPr>
            <a:spLocks noGrp="1"/>
          </p:cNvSpPr>
          <p:nvPr>
            <p:ph idx="1"/>
          </p:nvPr>
        </p:nvSpPr>
        <p:spPr/>
        <p:txBody>
          <a:bodyPr/>
          <a:lstStyle/>
          <a:p>
            <a:r>
              <a:rPr lang="en-US" altLang="en-US"/>
              <a:t>What sample size to be selected from each of two groups of people to estimate a risk difference to be within 3 percentage points of true difference at 95% confidence when anticipated P1 &amp; P2 are 40% &amp; 32% respectively.</a:t>
            </a:r>
          </a:p>
          <a:p>
            <a:endParaRPr lang="en-US" altLang="en-US"/>
          </a:p>
          <a:p>
            <a:pPr>
              <a:buFont typeface="Wingdings" pitchFamily="2" charset="2"/>
              <a:buNone/>
            </a:pPr>
            <a:endParaRPr lang="en-US" altLang="en-US"/>
          </a:p>
          <a:p>
            <a:pPr>
              <a:buFont typeface="Wingdings" pitchFamily="2" charset="2"/>
              <a:buNone/>
            </a:pPr>
            <a:endParaRPr lang="en-US" altLang="en-US"/>
          </a:p>
          <a:p>
            <a:endParaRPr lang="en-US" altLang="en-US"/>
          </a:p>
        </p:txBody>
      </p:sp>
      <p:pic>
        <p:nvPicPr>
          <p:cNvPr id="148484" name="Picture 3"/>
          <p:cNvPicPr>
            <a:picLocks noChangeAspect="1" noChangeArrowheads="1"/>
          </p:cNvPicPr>
          <p:nvPr/>
        </p:nvPicPr>
        <p:blipFill>
          <a:blip r:embed="rId2">
            <a:extLst>
              <a:ext uri="{28A0092B-C50C-407E-A947-70E740481C1C}">
                <a14:useLocalDpi xmlns:a14="http://schemas.microsoft.com/office/drawing/2010/main" val="0"/>
              </a:ext>
            </a:extLst>
          </a:blip>
          <a:srcRect l="53905" t="51392" r="23648" b="10416"/>
          <a:stretch>
            <a:fillRect/>
          </a:stretch>
        </p:blipFill>
        <p:spPr bwMode="auto">
          <a:xfrm>
            <a:off x="5791200" y="4343400"/>
            <a:ext cx="1752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514605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p:cNvSpPr>
            <a:spLocks noGrp="1"/>
          </p:cNvSpPr>
          <p:nvPr>
            <p:ph type="title"/>
          </p:nvPr>
        </p:nvSpPr>
        <p:spPr/>
        <p:txBody>
          <a:bodyPr/>
          <a:lstStyle/>
          <a:p>
            <a:r>
              <a:rPr lang="en-US" altLang="en-US"/>
              <a:t>ANSWER</a:t>
            </a:r>
          </a:p>
        </p:txBody>
      </p:sp>
      <p:sp>
        <p:nvSpPr>
          <p:cNvPr id="149507" name="Content Placeholder 2"/>
          <p:cNvSpPr>
            <a:spLocks noGrp="1"/>
          </p:cNvSpPr>
          <p:nvPr>
            <p:ph idx="1"/>
          </p:nvPr>
        </p:nvSpPr>
        <p:spPr/>
        <p:txBody>
          <a:bodyPr/>
          <a:lstStyle/>
          <a:p>
            <a:pPr>
              <a:buFont typeface="Wingdings" pitchFamily="2" charset="2"/>
              <a:buNone/>
            </a:pPr>
            <a:r>
              <a:rPr lang="en-US" altLang="en-US" dirty="0"/>
              <a:t> Available information:</a:t>
            </a:r>
          </a:p>
          <a:p>
            <a:pPr>
              <a:buNone/>
            </a:pPr>
            <a:r>
              <a:rPr lang="en-US" altLang="en-US" dirty="0">
                <a:solidFill>
                  <a:schemeClr val="tx2"/>
                </a:solidFill>
              </a:rPr>
              <a:t>	</a:t>
            </a:r>
            <a:r>
              <a:rPr lang="en-US" altLang="en-US" b="1" dirty="0">
                <a:cs typeface="Times New Roman" panose="02020603050405020304" pitchFamily="18" charset="0"/>
              </a:rPr>
              <a:t>n</a:t>
            </a:r>
            <a:r>
              <a:rPr lang="en-US" altLang="en-US" sz="3200" b="1" dirty="0">
                <a:cs typeface="Times New Roman" panose="02020603050405020304" pitchFamily="18" charset="0"/>
              </a:rPr>
              <a:t> </a:t>
            </a:r>
            <a:r>
              <a:rPr lang="en-US" altLang="en-US" b="1" dirty="0">
                <a:cs typeface="Times New Roman" panose="02020603050405020304" pitchFamily="18" charset="0"/>
              </a:rPr>
              <a:t>  = Z</a:t>
            </a:r>
            <a:r>
              <a:rPr lang="en-US" altLang="en-US" b="1" baseline="30000" dirty="0">
                <a:cs typeface="Times New Roman" panose="02020603050405020304" pitchFamily="18" charset="0"/>
              </a:rPr>
              <a:t>2</a:t>
            </a:r>
            <a:r>
              <a:rPr lang="en-US" altLang="en-US" b="1" dirty="0">
                <a:cs typeface="Courier New" panose="02070309020205020404" pitchFamily="49" charset="0"/>
              </a:rPr>
              <a:t>α</a:t>
            </a:r>
            <a:r>
              <a:rPr lang="en-US" altLang="en-US" b="1" dirty="0">
                <a:cs typeface="Times New Roman" panose="02020603050405020304" pitchFamily="18" charset="0"/>
              </a:rPr>
              <a:t>[P</a:t>
            </a:r>
            <a:r>
              <a:rPr lang="en-US" altLang="en-US" b="1" baseline="-30000" dirty="0">
                <a:cs typeface="Times New Roman" panose="02020603050405020304" pitchFamily="18" charset="0"/>
              </a:rPr>
              <a:t>1</a:t>
            </a:r>
            <a:r>
              <a:rPr lang="en-US" altLang="en-US" b="1" dirty="0">
                <a:cs typeface="Times New Roman" panose="02020603050405020304" pitchFamily="18" charset="0"/>
              </a:rPr>
              <a:t>(1-P</a:t>
            </a:r>
            <a:r>
              <a:rPr lang="en-US" altLang="en-US" b="1" baseline="-30000" dirty="0">
                <a:cs typeface="Times New Roman" panose="02020603050405020304" pitchFamily="18" charset="0"/>
              </a:rPr>
              <a:t>1</a:t>
            </a:r>
            <a:r>
              <a:rPr lang="en-US" altLang="en-US" b="1" dirty="0">
                <a:cs typeface="Times New Roman" panose="02020603050405020304" pitchFamily="18" charset="0"/>
              </a:rPr>
              <a:t>)  + P</a:t>
            </a:r>
            <a:r>
              <a:rPr lang="en-US" altLang="en-US" b="1" baseline="-30000" dirty="0">
                <a:cs typeface="Times New Roman" panose="02020603050405020304" pitchFamily="18" charset="0"/>
              </a:rPr>
              <a:t>2</a:t>
            </a:r>
            <a:r>
              <a:rPr lang="en-US" altLang="en-US" b="1" dirty="0">
                <a:cs typeface="Times New Roman" panose="02020603050405020304" pitchFamily="18" charset="0"/>
              </a:rPr>
              <a:t>(1-P</a:t>
            </a:r>
            <a:r>
              <a:rPr lang="en-US" altLang="en-US" b="1" baseline="-30000" dirty="0">
                <a:cs typeface="Times New Roman" panose="02020603050405020304" pitchFamily="18" charset="0"/>
              </a:rPr>
              <a:t>2</a:t>
            </a:r>
            <a:r>
              <a:rPr lang="en-US" altLang="en-US" b="1" dirty="0">
                <a:cs typeface="Times New Roman" panose="02020603050405020304" pitchFamily="18" charset="0"/>
              </a:rPr>
              <a:t>)]/d</a:t>
            </a:r>
            <a:r>
              <a:rPr lang="en-US" altLang="en-US" b="1" baseline="30000" dirty="0">
                <a:cs typeface="Times New Roman" panose="02020603050405020304" pitchFamily="18" charset="0"/>
              </a:rPr>
              <a:t>2</a:t>
            </a:r>
            <a:r>
              <a:rPr lang="en-US" altLang="en-US" b="1" dirty="0">
                <a:cs typeface="Times New Roman" panose="02020603050405020304" pitchFamily="18" charset="0"/>
              </a:rPr>
              <a:t>,</a:t>
            </a:r>
            <a:endParaRPr lang="en-US" altLang="en-US" dirty="0"/>
          </a:p>
          <a:p>
            <a:pPr>
              <a:buFont typeface="Wingdings" pitchFamily="2" charset="2"/>
              <a:buNone/>
            </a:pPr>
            <a:r>
              <a:rPr lang="en-US" altLang="en-US" dirty="0"/>
              <a:t>	z</a:t>
            </a:r>
            <a:r>
              <a:rPr lang="el-GR" altLang="en-US" sz="2000" dirty="0"/>
              <a:t>α</a:t>
            </a:r>
            <a:r>
              <a:rPr lang="en-US" altLang="en-US" sz="2000" dirty="0"/>
              <a:t> = 1.96</a:t>
            </a:r>
          </a:p>
          <a:p>
            <a:pPr>
              <a:buFont typeface="Wingdings" pitchFamily="2" charset="2"/>
              <a:buNone/>
            </a:pPr>
            <a:r>
              <a:rPr lang="en-US" altLang="en-US" sz="2000" dirty="0"/>
              <a:t>	P1 = .40</a:t>
            </a:r>
          </a:p>
          <a:p>
            <a:pPr>
              <a:buFont typeface="Wingdings" pitchFamily="2" charset="2"/>
              <a:buNone/>
            </a:pPr>
            <a:r>
              <a:rPr lang="en-US" altLang="en-US" sz="2000" dirty="0"/>
              <a:t>	P2 = .32</a:t>
            </a:r>
          </a:p>
          <a:p>
            <a:pPr>
              <a:buFont typeface="Wingdings" pitchFamily="2" charset="2"/>
              <a:buNone/>
            </a:pPr>
            <a:r>
              <a:rPr lang="en-US" altLang="en-US" sz="2000" dirty="0"/>
              <a:t>	d = 0.03</a:t>
            </a:r>
          </a:p>
          <a:p>
            <a:pPr>
              <a:buFont typeface="Wingdings" pitchFamily="2" charset="2"/>
              <a:buNone/>
            </a:pPr>
            <a:r>
              <a:rPr lang="en-US" altLang="en-US" sz="2000" b="1" dirty="0"/>
              <a:t>	</a:t>
            </a:r>
            <a:r>
              <a:rPr lang="en-US" altLang="en-US" b="1" dirty="0"/>
              <a:t>n = (1.96)</a:t>
            </a:r>
            <a:r>
              <a:rPr lang="en-US" altLang="en-US" b="1" baseline="30000" dirty="0"/>
              <a:t>2</a:t>
            </a:r>
            <a:r>
              <a:rPr lang="en-US" altLang="en-US" b="1" dirty="0"/>
              <a:t>[ .40(1-.40) + .32(1-.32)] / (.03)</a:t>
            </a:r>
            <a:r>
              <a:rPr lang="en-US" altLang="en-US" b="1" baseline="30000" dirty="0"/>
              <a:t>2</a:t>
            </a:r>
            <a:endParaRPr lang="en-US" altLang="en-US" dirty="0"/>
          </a:p>
          <a:p>
            <a:pPr>
              <a:buFont typeface="Wingdings" pitchFamily="2" charset="2"/>
              <a:buNone/>
            </a:pPr>
            <a:r>
              <a:rPr lang="en-US" altLang="en-US" sz="2000" b="1" dirty="0"/>
              <a:t>	</a:t>
            </a:r>
            <a:r>
              <a:rPr lang="en-US" altLang="en-US" b="1" dirty="0"/>
              <a:t>n = 1953 </a:t>
            </a:r>
            <a:endParaRPr lang="en-US" altLang="en-US" dirty="0"/>
          </a:p>
          <a:p>
            <a:pPr>
              <a:buFont typeface="Wingdings" pitchFamily="2" charset="2"/>
              <a:buNone/>
            </a:pPr>
            <a:endParaRPr lang="en-US" altLang="en-US" sz="2000" dirty="0"/>
          </a:p>
          <a:p>
            <a:pPr>
              <a:buFont typeface="Wingdings" pitchFamily="2" charset="2"/>
              <a:buNone/>
            </a:pPr>
            <a:r>
              <a:rPr lang="en-US" altLang="en-US" sz="2000" dirty="0"/>
              <a:t>	 </a:t>
            </a:r>
          </a:p>
          <a:p>
            <a:pPr>
              <a:buFont typeface="Wingdings" pitchFamily="2" charset="2"/>
              <a:buNone/>
            </a:pPr>
            <a:endParaRPr lang="en-US" altLang="en-US" dirty="0"/>
          </a:p>
        </p:txBody>
      </p:sp>
    </p:spTree>
    <p:extLst>
      <p:ext uri="{BB962C8B-B14F-4D97-AF65-F5344CB8AC3E}">
        <p14:creationId xmlns:p14="http://schemas.microsoft.com/office/powerpoint/2010/main" val="223257903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fontScale="90000"/>
          </a:bodyPr>
          <a:lstStyle/>
          <a:p>
            <a:pPr eaLnBrk="1" hangingPunct="1">
              <a:defRPr/>
            </a:pPr>
            <a:r>
              <a:rPr lang="en-US" dirty="0"/>
              <a:t>SUMMARY:  </a:t>
            </a:r>
            <a:br>
              <a:rPr lang="en-US" dirty="0"/>
            </a:br>
            <a:r>
              <a:rPr lang="en-US" sz="3200" dirty="0"/>
              <a:t>Steps in Estimating Sample Size </a:t>
            </a:r>
            <a:endParaRPr lang="en-US" sz="3200" i="1" dirty="0"/>
          </a:p>
        </p:txBody>
      </p:sp>
      <p:sp>
        <p:nvSpPr>
          <p:cNvPr id="150531" name="Rectangle 3"/>
          <p:cNvSpPr>
            <a:spLocks noGrp="1" noChangeArrowheads="1"/>
          </p:cNvSpPr>
          <p:nvPr>
            <p:ph type="body" idx="1"/>
          </p:nvPr>
        </p:nvSpPr>
        <p:spPr>
          <a:xfrm>
            <a:off x="685800" y="1600200"/>
            <a:ext cx="7772400" cy="4419600"/>
          </a:xfrm>
        </p:spPr>
        <p:txBody>
          <a:bodyPr/>
          <a:lstStyle/>
          <a:p>
            <a:pPr eaLnBrk="1" hangingPunct="1">
              <a:lnSpc>
                <a:spcPct val="90000"/>
              </a:lnSpc>
            </a:pPr>
            <a:r>
              <a:rPr lang="en-US" altLang="en-US"/>
              <a:t>1.  Identify the major study variables.</a:t>
            </a:r>
          </a:p>
          <a:p>
            <a:pPr eaLnBrk="1" hangingPunct="1">
              <a:lnSpc>
                <a:spcPct val="90000"/>
              </a:lnSpc>
            </a:pPr>
            <a:r>
              <a:rPr lang="en-US" altLang="en-US"/>
              <a:t>2.  Determine the types of estimates of study variables, such as means or proportions.</a:t>
            </a:r>
          </a:p>
          <a:p>
            <a:pPr eaLnBrk="1" hangingPunct="1">
              <a:lnSpc>
                <a:spcPct val="90000"/>
              </a:lnSpc>
            </a:pPr>
            <a:r>
              <a:rPr lang="en-US" altLang="en-US"/>
              <a:t>3.  Select the population or subgroups of interest (based on study objectives and design).</a:t>
            </a:r>
          </a:p>
          <a:p>
            <a:pPr eaLnBrk="1" hangingPunct="1">
              <a:lnSpc>
                <a:spcPct val="90000"/>
              </a:lnSpc>
            </a:pPr>
            <a:r>
              <a:rPr lang="en-US" altLang="en-US"/>
              <a:t>4a.  </a:t>
            </a:r>
            <a:r>
              <a:rPr lang="en-US" altLang="en-US">
                <a:solidFill>
                  <a:srgbClr val="FF0000"/>
                </a:solidFill>
              </a:rPr>
              <a:t>Indicate what you expect the population value to be.</a:t>
            </a:r>
          </a:p>
          <a:p>
            <a:pPr eaLnBrk="1" hangingPunct="1">
              <a:lnSpc>
                <a:spcPct val="90000"/>
              </a:lnSpc>
            </a:pPr>
            <a:r>
              <a:rPr lang="en-US" altLang="en-US">
                <a:solidFill>
                  <a:srgbClr val="FF0000"/>
                </a:solidFill>
              </a:rPr>
              <a:t>4b. Estimate the standard deviation of the estimate</a:t>
            </a:r>
            <a:r>
              <a:rPr lang="en-US" altLang="en-US"/>
              <a:t>.</a:t>
            </a:r>
          </a:p>
        </p:txBody>
      </p:sp>
    </p:spTree>
    <p:extLst>
      <p:ext uri="{BB962C8B-B14F-4D97-AF65-F5344CB8AC3E}">
        <p14:creationId xmlns:p14="http://schemas.microsoft.com/office/powerpoint/2010/main" val="89488194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pPr eaLnBrk="1" hangingPunct="1">
              <a:defRPr/>
            </a:pPr>
            <a:r>
              <a:rPr lang="en-US" dirty="0"/>
              <a:t>SUMMARY:  </a:t>
            </a:r>
            <a:br>
              <a:rPr lang="en-US" dirty="0"/>
            </a:br>
            <a:r>
              <a:rPr lang="en-US" sz="3200" dirty="0"/>
              <a:t>Steps in Estimating Sample Size    </a:t>
            </a:r>
            <a:r>
              <a:rPr lang="en-US" sz="3200" i="1" dirty="0"/>
              <a:t> </a:t>
            </a:r>
          </a:p>
        </p:txBody>
      </p:sp>
      <p:sp>
        <p:nvSpPr>
          <p:cNvPr id="151555" name="Rectangle 3"/>
          <p:cNvSpPr>
            <a:spLocks noGrp="1" noChangeArrowheads="1"/>
          </p:cNvSpPr>
          <p:nvPr>
            <p:ph type="body" idx="1"/>
          </p:nvPr>
        </p:nvSpPr>
        <p:spPr>
          <a:xfrm>
            <a:off x="685800" y="2209800"/>
            <a:ext cx="7772400" cy="4052888"/>
          </a:xfrm>
        </p:spPr>
        <p:txBody>
          <a:bodyPr/>
          <a:lstStyle/>
          <a:p>
            <a:pPr eaLnBrk="1" hangingPunct="1">
              <a:lnSpc>
                <a:spcPct val="90000"/>
              </a:lnSpc>
            </a:pPr>
            <a:r>
              <a:rPr lang="en-US" altLang="en-US"/>
              <a:t>5.  Decide on a desired level of confidence in the estimate (confidence interval).</a:t>
            </a:r>
          </a:p>
          <a:p>
            <a:pPr eaLnBrk="1" hangingPunct="1">
              <a:lnSpc>
                <a:spcPct val="90000"/>
              </a:lnSpc>
            </a:pPr>
            <a:r>
              <a:rPr lang="en-US" altLang="en-US"/>
              <a:t>6.  Decide on a tolerable range of error in the estimate (desired precision).</a:t>
            </a:r>
          </a:p>
          <a:p>
            <a:pPr eaLnBrk="1" hangingPunct="1">
              <a:lnSpc>
                <a:spcPct val="90000"/>
              </a:lnSpc>
            </a:pPr>
            <a:r>
              <a:rPr lang="en-US" altLang="en-US"/>
              <a:t>7.  Compute sample size, based on study assumptions.</a:t>
            </a:r>
          </a:p>
        </p:txBody>
      </p:sp>
    </p:spTree>
    <p:extLst>
      <p:ext uri="{BB962C8B-B14F-4D97-AF65-F5344CB8AC3E}">
        <p14:creationId xmlns:p14="http://schemas.microsoft.com/office/powerpoint/2010/main" val="137359848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p:cNvSpPr>
            <a:spLocks noGrp="1"/>
          </p:cNvSpPr>
          <p:nvPr>
            <p:ph type="title"/>
          </p:nvPr>
        </p:nvSpPr>
        <p:spPr/>
        <p:txBody>
          <a:bodyPr/>
          <a:lstStyle/>
          <a:p>
            <a:r>
              <a:rPr lang="en-US" altLang="en-US">
                <a:solidFill>
                  <a:srgbClr val="FF0000"/>
                </a:solidFill>
              </a:rPr>
              <a:t>REFERNCES</a:t>
            </a:r>
          </a:p>
        </p:txBody>
      </p:sp>
      <p:sp>
        <p:nvSpPr>
          <p:cNvPr id="153603" name="Content Placeholder 2"/>
          <p:cNvSpPr>
            <a:spLocks noGrp="1"/>
          </p:cNvSpPr>
          <p:nvPr>
            <p:ph idx="1"/>
          </p:nvPr>
        </p:nvSpPr>
        <p:spPr/>
        <p:txBody>
          <a:bodyPr/>
          <a:lstStyle/>
          <a:p>
            <a:r>
              <a:rPr lang="en-US" altLang="en-US" sz="2200" b="1"/>
              <a:t>Lwanga SK, Lemeshow S. Sample size determination in health studies - A practical manual. 1st ed. Geneva: World Health Organization; 1991.  </a:t>
            </a:r>
          </a:p>
          <a:p>
            <a:r>
              <a:rPr lang="en-US" altLang="en-US" sz="2200" b="1"/>
              <a:t>Zodpey SP, Ughade SN. Workshop manual: Workshop on Sample Size Considerations in Medical Research. Nagpur: MCIAPSM; 1999</a:t>
            </a:r>
          </a:p>
          <a:p>
            <a:r>
              <a:rPr lang="en-US" altLang="en-US" sz="2200" b="1"/>
              <a:t>Rao Vishweswara K. Biostatistics A manual of statistical methods for use in health , nutrition and anthropology. 2</a:t>
            </a:r>
            <a:r>
              <a:rPr lang="en-US" altLang="en-US" sz="2200" b="1" baseline="30000"/>
              <a:t>nd</a:t>
            </a:r>
            <a:r>
              <a:rPr lang="en-US" altLang="en-US" sz="2200" b="1"/>
              <a:t> edition. New Delhi: Jaypee brothers;2007</a:t>
            </a:r>
          </a:p>
          <a:p>
            <a:r>
              <a:rPr lang="en-US" altLang="en-US" sz="2400" b="1" i="1"/>
              <a:t>VK Chadha . </a:t>
            </a:r>
            <a:r>
              <a:rPr lang="en-US" altLang="en-US" sz="2400" b="1"/>
              <a:t>Sample size determination in health studies. </a:t>
            </a:r>
            <a:r>
              <a:rPr lang="it-IT" altLang="en-US" sz="2400" b="1"/>
              <a:t>NTI Bulletin 2006,42/3&amp;4, 55 - 62</a:t>
            </a:r>
            <a:endParaRPr lang="en-US" altLang="en-US" sz="2200" b="1"/>
          </a:p>
          <a:p>
            <a:endParaRPr lang="en-US" altLang="en-US" sz="2200"/>
          </a:p>
          <a:p>
            <a:endParaRPr lang="en-US" altLang="en-US"/>
          </a:p>
        </p:txBody>
      </p:sp>
    </p:spTree>
    <p:extLst>
      <p:ext uri="{BB962C8B-B14F-4D97-AF65-F5344CB8AC3E}">
        <p14:creationId xmlns:p14="http://schemas.microsoft.com/office/powerpoint/2010/main" val="720695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122238"/>
            <a:ext cx="8305800" cy="944562"/>
          </a:xfrm>
        </p:spPr>
        <p:txBody>
          <a:bodyPr/>
          <a:lstStyle/>
          <a:p>
            <a:r>
              <a:rPr lang="en-US" altLang="en-US"/>
              <a:t>What is Sampling?</a:t>
            </a:r>
          </a:p>
        </p:txBody>
      </p:sp>
      <p:sp>
        <p:nvSpPr>
          <p:cNvPr id="564227" name="Rectangle 3"/>
          <p:cNvSpPr>
            <a:spLocks noGrp="1" noChangeArrowheads="1"/>
          </p:cNvSpPr>
          <p:nvPr>
            <p:ph type="body" sz="half" idx="1"/>
          </p:nvPr>
        </p:nvSpPr>
        <p:spPr>
          <a:xfrm>
            <a:off x="152400" y="1295400"/>
            <a:ext cx="8748713" cy="1512888"/>
          </a:xfrm>
        </p:spPr>
        <p:txBody>
          <a:bodyPr/>
          <a:lstStyle/>
          <a:p>
            <a:pPr>
              <a:buFont typeface="Arial" panose="020B0604020202020204" pitchFamily="34" charset="0"/>
              <a:buNone/>
            </a:pPr>
            <a:r>
              <a:rPr lang="en-GB" altLang="en-US" b="1" dirty="0"/>
              <a:t>   Procedure by which </a:t>
            </a:r>
            <a:r>
              <a:rPr lang="en-GB" altLang="en-US" b="1" u="sng" dirty="0"/>
              <a:t>SOME</a:t>
            </a:r>
            <a:r>
              <a:rPr lang="en-GB" altLang="en-US" b="1" dirty="0"/>
              <a:t> members of the population are selected as </a:t>
            </a:r>
            <a:r>
              <a:rPr lang="en-GB" altLang="en-US" b="1" u="sng" dirty="0"/>
              <a:t>REPRESENTATIVES </a:t>
            </a:r>
            <a:r>
              <a:rPr lang="en-GB" altLang="en-US" b="1" dirty="0"/>
              <a:t>of the entire population</a:t>
            </a:r>
          </a:p>
        </p:txBody>
      </p:sp>
      <p:grpSp>
        <p:nvGrpSpPr>
          <p:cNvPr id="2" name="Group 1"/>
          <p:cNvGrpSpPr/>
          <p:nvPr/>
        </p:nvGrpSpPr>
        <p:grpSpPr>
          <a:xfrm>
            <a:off x="2286000" y="2895600"/>
            <a:ext cx="4784725" cy="2662573"/>
            <a:chOff x="2286000" y="2895600"/>
            <a:chExt cx="4784725" cy="2662573"/>
          </a:xfrm>
        </p:grpSpPr>
        <p:graphicFrame>
          <p:nvGraphicFramePr>
            <p:cNvPr id="15365" name="Object 5">
              <a:hlinkClick r:id="" action="ppaction://ole?verb=0"/>
            </p:cNvPr>
            <p:cNvGraphicFramePr>
              <a:graphicFrameLocks/>
            </p:cNvGraphicFramePr>
            <p:nvPr>
              <p:extLst>
                <p:ext uri="{D42A27DB-BD31-4B8C-83A1-F6EECF244321}">
                  <p14:modId xmlns:p14="http://schemas.microsoft.com/office/powerpoint/2010/main" val="1014830286"/>
                </p:ext>
              </p:extLst>
            </p:nvPr>
          </p:nvGraphicFramePr>
          <p:xfrm>
            <a:off x="4312930" y="2895600"/>
            <a:ext cx="2757795" cy="1912823"/>
          </p:xfrm>
          <a:graphic>
            <a:graphicData uri="http://schemas.openxmlformats.org/presentationml/2006/ole">
              <mc:AlternateContent xmlns:mc="http://schemas.openxmlformats.org/markup-compatibility/2006">
                <mc:Choice xmlns:v="urn:schemas-microsoft-com:vml" Requires="v">
                  <p:oleObj spid="_x0000_s15557" name="Raccolta ClipArt Microsoft" r:id="rId4" imgW="4054475" imgH="2538413" progId="MS_ClipArt_Gallery">
                    <p:embed/>
                  </p:oleObj>
                </mc:Choice>
                <mc:Fallback>
                  <p:oleObj name="Raccolta ClipArt Microsoft" r:id="rId4" imgW="4054475" imgH="2538413" progId="MS_ClipArt_Gallery">
                    <p:embed/>
                    <p:pic>
                      <p:nvPicPr>
                        <p:cNvPr id="0" name="Object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2930" y="2895600"/>
                          <a:ext cx="2757795" cy="1912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6" name="Object 6">
              <a:hlinkClick r:id="" action="ppaction://ole?verb=0"/>
            </p:cNvPr>
            <p:cNvGraphicFramePr>
              <a:graphicFrameLocks/>
            </p:cNvGraphicFramePr>
            <p:nvPr>
              <p:extLst>
                <p:ext uri="{D42A27DB-BD31-4B8C-83A1-F6EECF244321}">
                  <p14:modId xmlns:p14="http://schemas.microsoft.com/office/powerpoint/2010/main" val="1055270744"/>
                </p:ext>
              </p:extLst>
            </p:nvPr>
          </p:nvGraphicFramePr>
          <p:xfrm>
            <a:off x="2286000" y="3010946"/>
            <a:ext cx="2757795" cy="1912823"/>
          </p:xfrm>
          <a:graphic>
            <a:graphicData uri="http://schemas.openxmlformats.org/presentationml/2006/ole">
              <mc:AlternateContent xmlns:mc="http://schemas.openxmlformats.org/markup-compatibility/2006">
                <mc:Choice xmlns:v="urn:schemas-microsoft-com:vml" Requires="v">
                  <p:oleObj spid="_x0000_s15558" name="Raccolta ClipArt Microsoft" r:id="rId6" imgW="4054475" imgH="2538413" progId="MS_ClipArt_Gallery">
                    <p:embed/>
                  </p:oleObj>
                </mc:Choice>
                <mc:Fallback>
                  <p:oleObj name="Raccolta ClipArt Microsoft" r:id="rId6" imgW="4054475" imgH="2538413" progId="MS_ClipArt_Gallery">
                    <p:embed/>
                    <p:pic>
                      <p:nvPicPr>
                        <p:cNvPr id="0" name="Object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3010946"/>
                          <a:ext cx="2757795" cy="1912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7" name="Object 7">
              <a:hlinkClick r:id="" action="ppaction://ole?verb=0"/>
            </p:cNvPr>
            <p:cNvGraphicFramePr>
              <a:graphicFrameLocks/>
            </p:cNvGraphicFramePr>
            <p:nvPr>
              <p:extLst>
                <p:ext uri="{D42A27DB-BD31-4B8C-83A1-F6EECF244321}">
                  <p14:modId xmlns:p14="http://schemas.microsoft.com/office/powerpoint/2010/main" val="3311864416"/>
                </p:ext>
              </p:extLst>
            </p:nvPr>
          </p:nvGraphicFramePr>
          <p:xfrm>
            <a:off x="3221506" y="3645350"/>
            <a:ext cx="2757795" cy="1912823"/>
          </p:xfrm>
          <a:graphic>
            <a:graphicData uri="http://schemas.openxmlformats.org/presentationml/2006/ole">
              <mc:AlternateContent xmlns:mc="http://schemas.openxmlformats.org/markup-compatibility/2006">
                <mc:Choice xmlns:v="urn:schemas-microsoft-com:vml" Requires="v">
                  <p:oleObj spid="_x0000_s15559" name="Raccolta ClipArt Microsoft" r:id="rId7" imgW="4054475" imgH="2538413" progId="MS_ClipArt_Gallery">
                    <p:embed/>
                  </p:oleObj>
                </mc:Choice>
                <mc:Fallback>
                  <p:oleObj name="Raccolta ClipArt Microsoft" r:id="rId7" imgW="4054475" imgH="2538413" progId="MS_ClipArt_Gallery">
                    <p:embed/>
                    <p:pic>
                      <p:nvPicPr>
                        <p:cNvPr id="0" name="Object 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1506" y="3645350"/>
                          <a:ext cx="2757795" cy="1912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15368" name="Object 8">
            <a:hlinkClick r:id="" action="ppaction://ole?verb=0"/>
          </p:cNvPr>
          <p:cNvGraphicFramePr>
            <a:graphicFrameLocks/>
          </p:cNvGraphicFramePr>
          <p:nvPr/>
        </p:nvGraphicFramePr>
        <p:xfrm>
          <a:off x="5011312" y="3519190"/>
          <a:ext cx="1567839" cy="2395835"/>
        </p:xfrm>
        <a:graphic>
          <a:graphicData uri="http://schemas.openxmlformats.org/presentationml/2006/ole">
            <mc:AlternateContent xmlns:mc="http://schemas.openxmlformats.org/markup-compatibility/2006">
              <mc:Choice xmlns:v="urn:schemas-microsoft-com:vml" Requires="v">
                <p:oleObj spid="_x0000_s15560" name="Raccolta ClipArt Microsoft" r:id="rId8" imgW="2309813" imgH="3176588" progId="MS_ClipArt_Gallery">
                  <p:embed/>
                </p:oleObj>
              </mc:Choice>
              <mc:Fallback>
                <p:oleObj name="Raccolta ClipArt Microsoft" r:id="rId8" imgW="2309813" imgH="3176588" progId="MS_ClipArt_Gallery">
                  <p:embed/>
                  <p:pic>
                    <p:nvPicPr>
                      <p:cNvPr id="0" name="Object 8"/>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11312" y="3519190"/>
                        <a:ext cx="1567839" cy="2395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ppt_x"/>
                                          </p:val>
                                        </p:tav>
                                        <p:tav tm="100000">
                                          <p:val>
                                            <p:strVal val="#ppt_x"/>
                                          </p:val>
                                        </p:tav>
                                      </p:tavLst>
                                    </p:anim>
                                    <p:anim calcmode="lin" valueType="num">
                                      <p:cBhvr additive="base">
                                        <p:cTn id="8" dur="25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15368"/>
                                        </p:tgtEl>
                                        <p:attrNameLst>
                                          <p:attrName>style.visibility</p:attrName>
                                        </p:attrNameLst>
                                      </p:cBhvr>
                                      <p:to>
                                        <p:strVal val="visible"/>
                                      </p:to>
                                    </p:set>
                                    <p:anim calcmode="lin" valueType="num">
                                      <p:cBhvr additive="base">
                                        <p:cTn id="13" dur="1000" fill="hold"/>
                                        <p:tgtEl>
                                          <p:spTgt spid="15368"/>
                                        </p:tgtEl>
                                        <p:attrNameLst>
                                          <p:attrName>ppt_x</p:attrName>
                                        </p:attrNameLst>
                                      </p:cBhvr>
                                      <p:tavLst>
                                        <p:tav tm="0">
                                          <p:val>
                                            <p:strVal val="0-#ppt_w/2"/>
                                          </p:val>
                                        </p:tav>
                                        <p:tav tm="100000">
                                          <p:val>
                                            <p:strVal val="#ppt_x"/>
                                          </p:val>
                                        </p:tav>
                                      </p:tavLst>
                                    </p:anim>
                                    <p:anim calcmode="lin" valueType="num">
                                      <p:cBhvr additive="base">
                                        <p:cTn id="14" dur="1000" fill="hold"/>
                                        <p:tgtEl>
                                          <p:spTgt spid="15368"/>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64227">
                                            <p:txEl>
                                              <p:pRg st="0" end="0"/>
                                            </p:txEl>
                                          </p:spTgt>
                                        </p:tgtEl>
                                        <p:attrNameLst>
                                          <p:attrName>style.visibility</p:attrName>
                                        </p:attrNameLst>
                                      </p:cBhvr>
                                      <p:to>
                                        <p:strVal val="visible"/>
                                      </p:to>
                                    </p:set>
                                    <p:animEffect transition="in" filter="fade">
                                      <p:cBhvr>
                                        <p:cTn id="19" dur="250"/>
                                        <p:tgtEl>
                                          <p:spTgt spid="564227">
                                            <p:txEl>
                                              <p:pRg st="0" end="0"/>
                                            </p:txEl>
                                          </p:spTgt>
                                        </p:tgtEl>
                                      </p:cBhvr>
                                    </p:animEffect>
                                    <p:anim calcmode="lin" valueType="num">
                                      <p:cBhvr>
                                        <p:cTn id="20" dur="250" fill="hold"/>
                                        <p:tgtEl>
                                          <p:spTgt spid="564227">
                                            <p:txEl>
                                              <p:pRg st="0" end="0"/>
                                            </p:txEl>
                                          </p:spTgt>
                                        </p:tgtEl>
                                        <p:attrNameLst>
                                          <p:attrName>ppt_x</p:attrName>
                                        </p:attrNameLst>
                                      </p:cBhvr>
                                      <p:tavLst>
                                        <p:tav tm="0">
                                          <p:val>
                                            <p:strVal val="#ppt_x"/>
                                          </p:val>
                                        </p:tav>
                                        <p:tav tm="100000">
                                          <p:val>
                                            <p:strVal val="#ppt_x"/>
                                          </p:val>
                                        </p:tav>
                                      </p:tavLst>
                                    </p:anim>
                                    <p:anim calcmode="lin" valueType="num">
                                      <p:cBhvr>
                                        <p:cTn id="21" dur="250" fill="hold"/>
                                        <p:tgtEl>
                                          <p:spTgt spid="56422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4227" grpId="0" build="p"/>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1088</TotalTime>
  <Words>6817</Words>
  <Application>Microsoft Office PowerPoint</Application>
  <PresentationFormat>On-screen Show (4:3)</PresentationFormat>
  <Paragraphs>817</Paragraphs>
  <Slides>86</Slides>
  <Notes>62</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86</vt:i4>
      </vt:variant>
    </vt:vector>
  </HeadingPairs>
  <TitlesOfParts>
    <vt:vector size="100" baseType="lpstr">
      <vt:lpstr>MS PGothic</vt:lpstr>
      <vt:lpstr>MS PGothic</vt:lpstr>
      <vt:lpstr>Arial</vt:lpstr>
      <vt:lpstr>Batang</vt:lpstr>
      <vt:lpstr>Calibri</vt:lpstr>
      <vt:lpstr>Cambria Math</vt:lpstr>
      <vt:lpstr>Courier New</vt:lpstr>
      <vt:lpstr>Franklin Gothic Medium</vt:lpstr>
      <vt:lpstr>Franklin Gothic Medium Cond</vt:lpstr>
      <vt:lpstr>Times New Roman</vt:lpstr>
      <vt:lpstr>Wingdings</vt:lpstr>
      <vt:lpstr>Wingdings 2</vt:lpstr>
      <vt:lpstr>Default Design</vt:lpstr>
      <vt:lpstr>Raccolta ClipArt Microsoft</vt:lpstr>
      <vt:lpstr>Look back at what we discussed</vt:lpstr>
      <vt:lpstr>Type I and Type II Errors</vt:lpstr>
      <vt:lpstr>REMEMBER TO START HERE!!! </vt:lpstr>
      <vt:lpstr>Populations and Samples</vt:lpstr>
      <vt:lpstr>Learning Objectives</vt:lpstr>
      <vt:lpstr>Populations </vt:lpstr>
      <vt:lpstr>Target Population </vt:lpstr>
      <vt:lpstr>Accessible Population </vt:lpstr>
      <vt:lpstr>What is Sampling?</vt:lpstr>
      <vt:lpstr>Why do we need a sample?</vt:lpstr>
      <vt:lpstr>Sampling Terminology</vt:lpstr>
      <vt:lpstr>PowerPoint Presentation</vt:lpstr>
      <vt:lpstr>Probability Sampling </vt:lpstr>
      <vt:lpstr>Cont’d </vt:lpstr>
      <vt:lpstr>Sampling Elements</vt:lpstr>
      <vt:lpstr>A Sampling Frame is …</vt:lpstr>
      <vt:lpstr>Types of Probability Sampling</vt:lpstr>
      <vt:lpstr>Simple Random Sample</vt:lpstr>
      <vt:lpstr>PowerPoint Presentation</vt:lpstr>
      <vt:lpstr>Stratified Sample</vt:lpstr>
      <vt:lpstr>Stratified Sample</vt:lpstr>
      <vt:lpstr>PowerPoint Presentation</vt:lpstr>
      <vt:lpstr>Cluster Sample</vt:lpstr>
      <vt:lpstr>PowerPoint Presentation</vt:lpstr>
      <vt:lpstr>Systematic Sample</vt:lpstr>
      <vt:lpstr>PowerPoint Presentation</vt:lpstr>
      <vt:lpstr>PowerPoint Presentation</vt:lpstr>
      <vt:lpstr>Two-Stage Sample</vt:lpstr>
      <vt:lpstr>PowerPoint Presentation</vt:lpstr>
      <vt:lpstr>Two-Stage Sample</vt:lpstr>
      <vt:lpstr>PowerPoint Presentation</vt:lpstr>
      <vt:lpstr>How to do Sampling</vt:lpstr>
      <vt:lpstr>* Simple Random Sampling</vt:lpstr>
      <vt:lpstr>* Simple Random Sampling</vt:lpstr>
      <vt:lpstr>* Stratified Random Sampling</vt:lpstr>
      <vt:lpstr>* Stratified Random Sampling</vt:lpstr>
      <vt:lpstr>* Cluster (Area) Sampling</vt:lpstr>
      <vt:lpstr>* Cluster Sampling</vt:lpstr>
      <vt:lpstr>* Multi-Stage Sampling</vt:lpstr>
      <vt:lpstr>* Multi-Stage Sampling</vt:lpstr>
      <vt:lpstr>Think Back!</vt:lpstr>
      <vt:lpstr>Types of Non-Probability Sampling</vt:lpstr>
      <vt:lpstr>Important Concepts</vt:lpstr>
      <vt:lpstr>Convenience Sampling</vt:lpstr>
      <vt:lpstr>Purposive Sampling</vt:lpstr>
      <vt:lpstr>Volunteer Sampling</vt:lpstr>
      <vt:lpstr>Snowball Sampling</vt:lpstr>
      <vt:lpstr>Quota Survey</vt:lpstr>
      <vt:lpstr>Think Back!</vt:lpstr>
      <vt:lpstr>PowerPoint Presentation</vt:lpstr>
      <vt:lpstr>Advantages of Probability Sampling</vt:lpstr>
      <vt:lpstr>Disadvantages of Probability Sampling</vt:lpstr>
      <vt:lpstr>Advantages of Non-Probability Sampling</vt:lpstr>
      <vt:lpstr>Disadvantages of Non-Probability Sampling</vt:lpstr>
      <vt:lpstr>Sampling Error &amp; Bias</vt:lpstr>
      <vt:lpstr>Sampling Error</vt:lpstr>
      <vt:lpstr>Sampling Bias</vt:lpstr>
      <vt:lpstr>Sampling Bias</vt:lpstr>
      <vt:lpstr>Sampling Bias</vt:lpstr>
      <vt:lpstr>Sampling Error or Bias?</vt:lpstr>
      <vt:lpstr>Sampling Error or Bias?</vt:lpstr>
      <vt:lpstr>Sampling Error or Bias?</vt:lpstr>
      <vt:lpstr>Sampling Error or Bias?</vt:lpstr>
      <vt:lpstr>Summary</vt:lpstr>
      <vt:lpstr>Summary (Cont’d)</vt:lpstr>
      <vt:lpstr>References</vt:lpstr>
      <vt:lpstr>Determining Sample Size</vt:lpstr>
      <vt:lpstr>Sample Size Estimation</vt:lpstr>
      <vt:lpstr>Types of Problems  in Medical Research</vt:lpstr>
      <vt:lpstr>1. Estimation  (Prevalence/Descriptive St.)</vt:lpstr>
      <vt:lpstr>1A. Descriptive study</vt:lpstr>
      <vt:lpstr>Example </vt:lpstr>
      <vt:lpstr>ANSWER</vt:lpstr>
      <vt:lpstr>1A. Descriptive study (Cont’d)</vt:lpstr>
      <vt:lpstr>1B. When MEAN is the  parameter of our study</vt:lpstr>
      <vt:lpstr>Example</vt:lpstr>
      <vt:lpstr>2. Testing Hypothesis</vt:lpstr>
      <vt:lpstr>2A. When MEAN is the  parameter of our study</vt:lpstr>
      <vt:lpstr>Example: Quantitative</vt:lpstr>
      <vt:lpstr>ANSWER</vt:lpstr>
      <vt:lpstr>2B. When PROPORTION is the  parameter of our study</vt:lpstr>
      <vt:lpstr>EXAMPLE </vt:lpstr>
      <vt:lpstr>ANSWER</vt:lpstr>
      <vt:lpstr>SUMMARY:   Steps in Estimating Sample Size </vt:lpstr>
      <vt:lpstr>SUMMARY:   Steps in Estimating Sample Size     </vt:lpstr>
      <vt:lpstr>REFERNCES</vt:lpstr>
    </vt:vector>
  </TitlesOfParts>
  <Company>EPO/CDC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Populations &amp; Samples</dc:title>
  <dc:subject>Sampling</dc:subject>
  <dc:creator>Dr. Mirwais Amiri</dc:creator>
  <cp:lastModifiedBy>Dr. Mirwais Amiri</cp:lastModifiedBy>
  <cp:revision>141</cp:revision>
  <cp:lastPrinted>2016-11-08T11:13:49Z</cp:lastPrinted>
  <dcterms:created xsi:type="dcterms:W3CDTF">2004-03-19T21:36:48Z</dcterms:created>
  <dcterms:modified xsi:type="dcterms:W3CDTF">2016-11-13T07:33:01Z</dcterms:modified>
</cp:coreProperties>
</file>