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7" r:id="rId3"/>
    <p:sldId id="261" r:id="rId4"/>
    <p:sldId id="268" r:id="rId5"/>
    <p:sldId id="262" r:id="rId6"/>
    <p:sldId id="258" r:id="rId7"/>
    <p:sldId id="269" r:id="rId8"/>
    <p:sldId id="257" r:id="rId9"/>
    <p:sldId id="270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DFEBB78-1F8B-4E92-AEB1-836773F71BDC}" type="datetimeFigureOut">
              <a:rPr lang="ar-JO" smtClean="0"/>
              <a:t>10/06/1435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F41FBA9-E0C4-44D0-B3CA-74A9C56A5FA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86588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76741D-70FA-4428-B80D-9B4B304C7D7E}" type="slidenum">
              <a:rPr lang="en-US"/>
              <a:pPr/>
              <a:t>8</a:t>
            </a:fld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0" tIns="44446" rIns="90480" bIns="44446"/>
          <a:lstStyle/>
          <a:p>
            <a:pPr defTabSz="904875"/>
            <a:r>
              <a:rPr lang="en-US" sz="1600"/>
              <a:t>Jour of Psychopharm 11(4 )supp;1997. Pg S27</a:t>
            </a:r>
          </a:p>
        </p:txBody>
      </p:sp>
      <p:sp>
        <p:nvSpPr>
          <p:cNvPr id="378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6125" cy="34163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Neurotransmitters</a:t>
            </a:r>
            <a:endParaRPr lang="ar-J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Lec</a:t>
            </a:r>
            <a:r>
              <a:rPr lang="en-US" dirty="0" smtClean="0"/>
              <a:t> 7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397264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Hippocampus</a:t>
            </a:r>
            <a:endParaRPr lang="ar-JO" smtClean="0"/>
          </a:p>
        </p:txBody>
      </p:sp>
      <p:pic>
        <p:nvPicPr>
          <p:cNvPr id="7171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371600"/>
            <a:ext cx="8153400" cy="487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logo_color_p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04" y="89210"/>
            <a:ext cx="701675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550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      Normal vs AD Brain</a:t>
            </a:r>
          </a:p>
        </p:txBody>
      </p:sp>
      <p:sp>
        <p:nvSpPr>
          <p:cNvPr id="65539" name="Date Placeholder 3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US" sz="1600" dirty="0"/>
          </a:p>
        </p:txBody>
      </p:sp>
      <p:sp>
        <p:nvSpPr>
          <p:cNvPr id="65540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endParaRPr lang="en-US" sz="1600" dirty="0"/>
          </a:p>
        </p:txBody>
      </p:sp>
      <p:pic>
        <p:nvPicPr>
          <p:cNvPr id="65541" name="Picture 3" descr="new_norm_brain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2286000"/>
            <a:ext cx="3886200" cy="2590800"/>
          </a:xfrm>
        </p:spPr>
      </p:pic>
      <p:pic>
        <p:nvPicPr>
          <p:cNvPr id="65542" name="Picture 4" descr="Alz_brain_n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14600"/>
            <a:ext cx="327660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3" name="Picture 5" descr="logo_color_ph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1675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20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7620000" cy="674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358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Norepinephrine </a:t>
            </a:r>
            <a:r>
              <a:rPr lang="en-US" dirty="0"/>
              <a:t>(NE) </a:t>
            </a:r>
            <a:r>
              <a:rPr lang="en-US" dirty="0" smtClean="0"/>
              <a:t>/ Locus </a:t>
            </a:r>
            <a:r>
              <a:rPr lang="en-US" dirty="0" err="1" smtClean="0"/>
              <a:t>ceruleus</a:t>
            </a:r>
            <a:r>
              <a:rPr lang="en-US" dirty="0" smtClean="0"/>
              <a:t>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Physiology;</a:t>
            </a:r>
            <a:r>
              <a:rPr lang="en-US" b="1" u="sng" dirty="0"/>
              <a:t> </a:t>
            </a:r>
            <a:r>
              <a:rPr lang="en-US" dirty="0" smtClean="0"/>
              <a:t>NE plays </a:t>
            </a:r>
            <a:r>
              <a:rPr lang="en-US" dirty="0"/>
              <a:t>a part in controlling alertness, attention, and </a:t>
            </a:r>
            <a:r>
              <a:rPr lang="en-US" dirty="0" smtClean="0"/>
              <a:t>memory, it plays </a:t>
            </a:r>
            <a:r>
              <a:rPr lang="en-US" dirty="0"/>
              <a:t>important role in causing dreaming (REM sleep).</a:t>
            </a:r>
          </a:p>
          <a:p>
            <a:r>
              <a:rPr lang="en-US" b="1" u="sng" dirty="0" smtClean="0"/>
              <a:t>Pathology; </a:t>
            </a:r>
          </a:p>
          <a:p>
            <a:pPr marL="0" indent="0">
              <a:buNone/>
            </a:pPr>
            <a:r>
              <a:rPr lang="en-US" dirty="0" smtClean="0"/>
              <a:t>    Manic-depressive illness (Bipolar disease)  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718081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031" y="1600200"/>
            <a:ext cx="395193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8775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Serotonin / </a:t>
            </a:r>
            <a:r>
              <a:rPr lang="en-US" dirty="0" err="1" smtClean="0"/>
              <a:t>Raphi</a:t>
            </a:r>
            <a:r>
              <a:rPr lang="en-US" dirty="0" smtClean="0"/>
              <a:t> </a:t>
            </a:r>
            <a:r>
              <a:rPr lang="en-US" dirty="0" err="1" smtClean="0"/>
              <a:t>Neucleus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Physiology;</a:t>
            </a:r>
            <a:r>
              <a:rPr lang="en-US" b="1" u="sng" dirty="0"/>
              <a:t> </a:t>
            </a:r>
            <a:r>
              <a:rPr lang="en-US" dirty="0"/>
              <a:t>Serotonin plays an important role in many behaviors including sleep, appetite, memory, sexual behavior, and mood</a:t>
            </a:r>
            <a:r>
              <a:rPr lang="en-US" dirty="0" smtClean="0"/>
              <a:t>.</a:t>
            </a:r>
            <a:r>
              <a:rPr lang="en-US" dirty="0"/>
              <a:t> Serotonin may play a role in inhibiting transmission of pain in the </a:t>
            </a:r>
            <a:r>
              <a:rPr lang="en-US" dirty="0" smtClean="0"/>
              <a:t>Spinal Cord.</a:t>
            </a:r>
          </a:p>
          <a:p>
            <a:r>
              <a:rPr lang="en-US" b="1" u="sng" dirty="0" smtClean="0"/>
              <a:t>Pathology; </a:t>
            </a:r>
            <a:r>
              <a:rPr lang="en-US" dirty="0" smtClean="0"/>
              <a:t>when serotonin decreases in brain it causes; Depression , Insomnia. 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714585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Reward &amp; Punishment centers</a:t>
            </a:r>
            <a:endParaRPr lang="ar-JO" dirty="0"/>
          </a:p>
        </p:txBody>
      </p:sp>
      <p:pic>
        <p:nvPicPr>
          <p:cNvPr id="3" name="Picture 2" descr="C:\Users\user-pc\Desktop\scan0001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823" y="1447800"/>
            <a:ext cx="4980354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45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addiction?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Exposure/feeling of wellbeing</a:t>
            </a:r>
          </a:p>
          <a:p>
            <a:pPr marL="0" indent="0">
              <a:buNone/>
            </a:pPr>
            <a:r>
              <a:rPr lang="en-US" dirty="0" smtClean="0"/>
              <a:t>2. Exposure seeking behavior</a:t>
            </a:r>
          </a:p>
          <a:p>
            <a:pPr marL="0" indent="0">
              <a:buNone/>
            </a:pPr>
            <a:r>
              <a:rPr lang="en-US" dirty="0" smtClean="0"/>
              <a:t>3. Tolerance</a:t>
            </a:r>
          </a:p>
          <a:p>
            <a:pPr marL="0" indent="0">
              <a:buNone/>
            </a:pPr>
            <a:r>
              <a:rPr lang="en-US" dirty="0" smtClean="0"/>
              <a:t>4. Withdrawal</a:t>
            </a:r>
          </a:p>
          <a:p>
            <a:pPr marL="0" indent="0">
              <a:buNone/>
            </a:pPr>
            <a:r>
              <a:rPr lang="en-US" dirty="0" smtClean="0"/>
              <a:t>5. dependence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648985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val 2"/>
          <p:cNvSpPr>
            <a:spLocks noChangeArrowheads="1"/>
          </p:cNvSpPr>
          <p:nvPr/>
        </p:nvSpPr>
        <p:spPr bwMode="auto">
          <a:xfrm>
            <a:off x="792163" y="939800"/>
            <a:ext cx="5387975" cy="4597400"/>
          </a:xfrm>
          <a:prstGeom prst="ellipse">
            <a:avLst/>
          </a:prstGeom>
          <a:noFill/>
          <a:ln w="508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1FFEB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JO"/>
          </a:p>
        </p:txBody>
      </p:sp>
      <p:sp>
        <p:nvSpPr>
          <p:cNvPr id="36867" name="Oval 3"/>
          <p:cNvSpPr>
            <a:spLocks noChangeArrowheads="1"/>
          </p:cNvSpPr>
          <p:nvPr/>
        </p:nvSpPr>
        <p:spPr bwMode="auto">
          <a:xfrm>
            <a:off x="2951163" y="939800"/>
            <a:ext cx="5338762" cy="4583113"/>
          </a:xfrm>
          <a:prstGeom prst="ellips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D501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ar-JO" sz="1400" b="1">
              <a:solidFill>
                <a:schemeClr val="bg1"/>
              </a:solidFill>
            </a:endParaRPr>
          </a:p>
        </p:txBody>
      </p:sp>
      <p:sp>
        <p:nvSpPr>
          <p:cNvPr id="36868" name="Oval 4"/>
          <p:cNvSpPr>
            <a:spLocks noChangeArrowheads="1"/>
          </p:cNvSpPr>
          <p:nvPr/>
        </p:nvSpPr>
        <p:spPr bwMode="auto">
          <a:xfrm>
            <a:off x="1728788" y="2820988"/>
            <a:ext cx="5643562" cy="3759200"/>
          </a:xfrm>
          <a:prstGeom prst="ellips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A330E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JO"/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6684963" y="1190625"/>
            <a:ext cx="1885950" cy="588963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50000">
                <a:schemeClr val="tx2"/>
              </a:gs>
              <a:gs pos="100000">
                <a:srgbClr val="3366FF"/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3200" b="1">
                <a:solidFill>
                  <a:schemeClr val="bg1"/>
                </a:solidFill>
                <a:latin typeface="Times New Roman" pitchFamily="18" charset="0"/>
              </a:rPr>
              <a:t>Serotonin</a:t>
            </a: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5867400" y="4038600"/>
            <a:ext cx="136525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>
                <a:solidFill>
                  <a:schemeClr val="bg1"/>
                </a:solidFill>
                <a:latin typeface="Times New Roman" pitchFamily="18" charset="0"/>
              </a:rPr>
              <a:t>Energy</a:t>
            </a:r>
          </a:p>
          <a:p>
            <a:pPr eaLnBrk="0" hangingPunct="0"/>
            <a:r>
              <a:rPr lang="en-US" sz="2800" b="1">
                <a:solidFill>
                  <a:schemeClr val="bg1"/>
                </a:solidFill>
                <a:latin typeface="Times New Roman" pitchFamily="18" charset="0"/>
              </a:rPr>
              <a:t>Interest</a:t>
            </a: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3659188" y="1585913"/>
            <a:ext cx="18192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2800" b="1">
                <a:solidFill>
                  <a:schemeClr val="bg1"/>
                </a:solidFill>
                <a:latin typeface="Times New Roman" pitchFamily="18" charset="0"/>
              </a:rPr>
              <a:t>Anxiety</a:t>
            </a:r>
          </a:p>
          <a:p>
            <a:pPr algn="ctr" eaLnBrk="0" hangingPunct="0"/>
            <a:r>
              <a:rPr lang="en-US" sz="2800" b="1">
                <a:solidFill>
                  <a:schemeClr val="bg1"/>
                </a:solidFill>
                <a:latin typeface="Times New Roman" pitchFamily="18" charset="0"/>
              </a:rPr>
              <a:t>Irritability</a:t>
            </a: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5715000" y="4191000"/>
            <a:ext cx="26416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lnSpc>
                <a:spcPct val="105000"/>
              </a:lnSpc>
            </a:pPr>
            <a:r>
              <a:rPr lang="en-US" sz="2800" b="1">
                <a:solidFill>
                  <a:schemeClr val="bg1"/>
                </a:solidFill>
                <a:latin typeface="Times New Roman" pitchFamily="18" charset="0"/>
              </a:rPr>
              <a:t>Mood, Emotion,</a:t>
            </a:r>
          </a:p>
          <a:p>
            <a:pPr algn="ctr" eaLnBrk="0" hangingPunct="0">
              <a:lnSpc>
                <a:spcPct val="105000"/>
              </a:lnSpc>
            </a:pPr>
            <a:r>
              <a:rPr lang="en-US" sz="2800" b="1">
                <a:solidFill>
                  <a:schemeClr val="bg1"/>
                </a:solidFill>
                <a:latin typeface="Times New Roman" pitchFamily="18" charset="0"/>
              </a:rPr>
              <a:t>Cognitive</a:t>
            </a:r>
            <a:br>
              <a:rPr lang="en-US" sz="2800" b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en-US" sz="2800" b="1">
                <a:solidFill>
                  <a:schemeClr val="bg1"/>
                </a:solidFill>
                <a:latin typeface="Times New Roman" pitchFamily="18" charset="0"/>
              </a:rPr>
              <a:t>Function</a:t>
            </a: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1790700" y="4567238"/>
            <a:ext cx="1860550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>
                <a:solidFill>
                  <a:schemeClr val="bg1"/>
                </a:solidFill>
                <a:latin typeface="Times New Roman" pitchFamily="18" charset="0"/>
              </a:rPr>
              <a:t>Motivation</a:t>
            </a: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4127500" y="5562600"/>
            <a:ext cx="10287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>
                <a:solidFill>
                  <a:schemeClr val="bg1"/>
                </a:solidFill>
                <a:latin typeface="Times New Roman" pitchFamily="18" charset="0"/>
              </a:rPr>
              <a:t>Drive</a:t>
            </a: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6424613" y="2417763"/>
            <a:ext cx="140652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>
                <a:solidFill>
                  <a:schemeClr val="bg1"/>
                </a:solidFill>
                <a:latin typeface="Times New Roman" pitchFamily="18" charset="0"/>
              </a:rPr>
              <a:t>Impulse</a:t>
            </a:r>
          </a:p>
        </p:txBody>
      </p:sp>
      <p:grpSp>
        <p:nvGrpSpPr>
          <p:cNvPr id="36876" name="Group 12"/>
          <p:cNvGrpSpPr>
            <a:grpSpLocks/>
          </p:cNvGrpSpPr>
          <p:nvPr/>
        </p:nvGrpSpPr>
        <p:grpSpPr bwMode="auto">
          <a:xfrm>
            <a:off x="5445125" y="3581400"/>
            <a:ext cx="1858963" cy="1439863"/>
            <a:chOff x="3768" y="2400"/>
            <a:chExt cx="1317" cy="748"/>
          </a:xfrm>
        </p:grpSpPr>
        <p:grpSp>
          <p:nvGrpSpPr>
            <p:cNvPr id="36877" name="Group 13"/>
            <p:cNvGrpSpPr>
              <a:grpSpLocks/>
            </p:cNvGrpSpPr>
            <p:nvPr/>
          </p:nvGrpSpPr>
          <p:grpSpPr bwMode="auto">
            <a:xfrm>
              <a:off x="3984" y="2400"/>
              <a:ext cx="1053" cy="508"/>
              <a:chOff x="3984" y="2400"/>
              <a:chExt cx="1053" cy="508"/>
            </a:xfrm>
          </p:grpSpPr>
          <p:sp>
            <p:nvSpPr>
              <p:cNvPr id="36878" name="Rectangle 14"/>
              <p:cNvSpPr>
                <a:spLocks noChangeArrowheads="1"/>
              </p:cNvSpPr>
              <p:nvPr/>
            </p:nvSpPr>
            <p:spPr bwMode="auto">
              <a:xfrm>
                <a:off x="4200" y="2400"/>
                <a:ext cx="506" cy="2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2800" b="1">
                    <a:solidFill>
                      <a:schemeClr val="bg1"/>
                    </a:solidFill>
                    <a:latin typeface="Times New Roman" pitchFamily="18" charset="0"/>
                  </a:rPr>
                  <a:t>Sex</a:t>
                </a:r>
              </a:p>
            </p:txBody>
          </p:sp>
          <p:sp>
            <p:nvSpPr>
              <p:cNvPr id="36879" name="Rectangle 15"/>
              <p:cNvSpPr>
                <a:spLocks noChangeArrowheads="1"/>
              </p:cNvSpPr>
              <p:nvPr/>
            </p:nvSpPr>
            <p:spPr bwMode="auto">
              <a:xfrm>
                <a:off x="3984" y="2640"/>
                <a:ext cx="1053" cy="2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/>
                <a:r>
                  <a:rPr lang="en-US" sz="2800" b="1">
                    <a:solidFill>
                      <a:schemeClr val="bg1"/>
                    </a:solidFill>
                    <a:latin typeface="Times New Roman" pitchFamily="18" charset="0"/>
                  </a:rPr>
                  <a:t>Appetite</a:t>
                </a:r>
              </a:p>
            </p:txBody>
          </p:sp>
        </p:grpSp>
        <p:sp>
          <p:nvSpPr>
            <p:cNvPr id="36880" name="Rectangle 16"/>
            <p:cNvSpPr>
              <a:spLocks noChangeArrowheads="1"/>
            </p:cNvSpPr>
            <p:nvPr/>
          </p:nvSpPr>
          <p:spPr bwMode="auto">
            <a:xfrm>
              <a:off x="3768" y="2880"/>
              <a:ext cx="1317" cy="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800" b="1">
                  <a:solidFill>
                    <a:schemeClr val="bg1"/>
                  </a:solidFill>
                  <a:latin typeface="Times New Roman" pitchFamily="18" charset="0"/>
                </a:rPr>
                <a:t>Aggression</a:t>
              </a:r>
            </a:p>
          </p:txBody>
        </p:sp>
      </p:grp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457200" y="1138238"/>
            <a:ext cx="2947988" cy="588962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EC6408"/>
              </a:gs>
              <a:gs pos="100000">
                <a:srgbClr val="FF9900"/>
              </a:gs>
            </a:gsLst>
            <a:lin ang="5400000" scaled="1"/>
          </a:gradFill>
          <a:ln w="127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3200" b="1">
                <a:solidFill>
                  <a:schemeClr val="bg1"/>
                </a:solidFill>
                <a:latin typeface="Times New Roman" pitchFamily="18" charset="0"/>
              </a:rPr>
              <a:t>Norepinephrine</a:t>
            </a: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5481638" y="5819775"/>
            <a:ext cx="1976437" cy="588963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rgbClr val="BA0808"/>
              </a:gs>
              <a:gs pos="100000">
                <a:schemeClr val="hlink"/>
              </a:gs>
            </a:gsLst>
            <a:lin ang="5400000" scaled="1"/>
          </a:gradFill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3200" b="1">
                <a:solidFill>
                  <a:schemeClr val="bg1"/>
                </a:solidFill>
                <a:latin typeface="Times New Roman" pitchFamily="18" charset="0"/>
              </a:rPr>
              <a:t>Dopamine</a:t>
            </a: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6553200" y="2438400"/>
            <a:ext cx="14065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>
                <a:solidFill>
                  <a:schemeClr val="bg1"/>
                </a:solidFill>
                <a:latin typeface="Times New Roman" pitchFamily="18" charset="0"/>
              </a:rPr>
              <a:t>Impulse</a:t>
            </a: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6705600" y="2590800"/>
            <a:ext cx="14065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>
                <a:solidFill>
                  <a:schemeClr val="bg1"/>
                </a:solidFill>
                <a:latin typeface="Times New Roman" pitchFamily="18" charset="0"/>
              </a:rPr>
              <a:t>Impulse</a:t>
            </a:r>
          </a:p>
        </p:txBody>
      </p:sp>
      <p:sp>
        <p:nvSpPr>
          <p:cNvPr id="36885" name="WordArt 21"/>
          <p:cNvSpPr>
            <a:spLocks noChangeArrowheads="1" noChangeShapeType="1" noTextEdit="1"/>
          </p:cNvSpPr>
          <p:nvPr/>
        </p:nvSpPr>
        <p:spPr bwMode="auto">
          <a:xfrm>
            <a:off x="3124200" y="3352800"/>
            <a:ext cx="25527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mood emotion </a:t>
            </a:r>
          </a:p>
          <a:p>
            <a:pPr algn="ctr"/>
            <a:r>
              <a:rPr lang="en-US" sz="20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cognitive function</a:t>
            </a:r>
            <a:endParaRPr lang="ar-JO" sz="2000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0168409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Acetylcholine (Ach)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 smtClean="0"/>
              <a:t>Physiology;</a:t>
            </a:r>
          </a:p>
          <a:p>
            <a:pPr marL="0" indent="0">
              <a:buNone/>
            </a:pPr>
            <a:r>
              <a:rPr lang="en-US" dirty="0" smtClean="0"/>
              <a:t>Ach (Cholinergic) </a:t>
            </a:r>
            <a:r>
              <a:rPr lang="en-US" dirty="0"/>
              <a:t>neurons projecting to hippocampus are involved in memory, while projections from nucleus </a:t>
            </a:r>
            <a:r>
              <a:rPr lang="en-US" dirty="0" err="1"/>
              <a:t>basalis</a:t>
            </a:r>
            <a:r>
              <a:rPr lang="en-US" dirty="0"/>
              <a:t> of </a:t>
            </a:r>
            <a:r>
              <a:rPr lang="en-US" dirty="0" err="1"/>
              <a:t>Meynert</a:t>
            </a:r>
            <a:r>
              <a:rPr lang="en-US" dirty="0"/>
              <a:t>, amygdala &amp; the entire </a:t>
            </a:r>
            <a:r>
              <a:rPr lang="en-US" dirty="0" err="1"/>
              <a:t>neocortex</a:t>
            </a:r>
            <a:r>
              <a:rPr lang="en-US" dirty="0"/>
              <a:t> are involved in motivation, perception &amp; cognition. </a:t>
            </a:r>
            <a:endParaRPr lang="en-US" dirty="0" smtClean="0"/>
          </a:p>
          <a:p>
            <a:pPr marL="0" indent="0">
              <a:buNone/>
            </a:pPr>
            <a:r>
              <a:rPr lang="en-US" b="1" u="sng" dirty="0" smtClean="0"/>
              <a:t>Pathology;</a:t>
            </a:r>
          </a:p>
          <a:p>
            <a:pPr marL="0" indent="0">
              <a:buNone/>
            </a:pPr>
            <a:r>
              <a:rPr lang="en-US" dirty="0" smtClean="0"/>
              <a:t>In Alzheimer's </a:t>
            </a:r>
            <a:r>
              <a:rPr lang="en-US" dirty="0"/>
              <a:t>disease there is extensive </a:t>
            </a:r>
            <a:r>
              <a:rPr lang="en-US" dirty="0"/>
              <a:t>Cholinergic </a:t>
            </a:r>
            <a:r>
              <a:rPr lang="en-US" dirty="0" smtClean="0"/>
              <a:t>loss leading </a:t>
            </a:r>
            <a:r>
              <a:rPr lang="en-US" dirty="0"/>
              <a:t>to Dementia. 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403930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223</Words>
  <Application>Microsoft Office PowerPoint</Application>
  <PresentationFormat>On-screen Show (4:3)</PresentationFormat>
  <Paragraphs>44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Neurotransmitters</vt:lpstr>
      <vt:lpstr>PowerPoint Presentation</vt:lpstr>
      <vt:lpstr>Norepinephrine (NE) / Locus ceruleus </vt:lpstr>
      <vt:lpstr>PowerPoint Presentation</vt:lpstr>
      <vt:lpstr>Serotonin / Raphi Neucleus</vt:lpstr>
      <vt:lpstr>Reward &amp; Punishment centers</vt:lpstr>
      <vt:lpstr>What is addiction?</vt:lpstr>
      <vt:lpstr>PowerPoint Presentation</vt:lpstr>
      <vt:lpstr>Acetylcholine (Ach)</vt:lpstr>
      <vt:lpstr>Hippocampus</vt:lpstr>
      <vt:lpstr>      Normal vs AD Brain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Neurotransmitters</dc:title>
  <dc:creator>user-pc</dc:creator>
  <cp:lastModifiedBy>user-pc</cp:lastModifiedBy>
  <cp:revision>10</cp:revision>
  <dcterms:created xsi:type="dcterms:W3CDTF">2006-08-16T00:00:00Z</dcterms:created>
  <dcterms:modified xsi:type="dcterms:W3CDTF">2014-04-10T06:38:55Z</dcterms:modified>
</cp:coreProperties>
</file>