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6" r:id="rId3"/>
    <p:sldId id="283" r:id="rId4"/>
    <p:sldId id="284" r:id="rId5"/>
    <p:sldId id="257" r:id="rId6"/>
    <p:sldId id="258" r:id="rId7"/>
    <p:sldId id="259" r:id="rId8"/>
    <p:sldId id="271" r:id="rId9"/>
    <p:sldId id="287" r:id="rId10"/>
    <p:sldId id="288" r:id="rId11"/>
    <p:sldId id="28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832EBC-0E9B-44FA-95CA-6CEF47F9CCDB}" type="datetimeFigureOut">
              <a:rPr lang="ar-JO" smtClean="0"/>
              <a:t>07/06/1435</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B47D70D-BB41-4F0C-823D-70505950956B}" type="slidenum">
              <a:rPr lang="ar-JO" smtClean="0"/>
              <a:t>‹#›</a:t>
            </a:fld>
            <a:endParaRPr lang="ar-JO"/>
          </a:p>
        </p:txBody>
      </p:sp>
    </p:spTree>
    <p:extLst>
      <p:ext uri="{BB962C8B-B14F-4D97-AF65-F5344CB8AC3E}">
        <p14:creationId xmlns:p14="http://schemas.microsoft.com/office/powerpoint/2010/main" val="19366081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14E062-6E6A-469E-AAE4-CFCED087ED1B}" type="slidenum">
              <a:rPr lang="en-US"/>
              <a:pPr eaLnBrk="1" hangingPunct="1"/>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r>
              <a:rPr lang="en-US" altLang="en-US" sz="1400" b="1" smtClean="0"/>
              <a:t>Slide 4: The synapse and synaptic neurotransmission</a:t>
            </a:r>
          </a:p>
          <a:p>
            <a:pPr eaLnBrk="1" hangingPunct="1"/>
            <a:r>
              <a:rPr lang="en-US" altLang="en-US" sz="1400" smtClean="0"/>
              <a:t>Describe the synapse and the process of chemical neurotransmission. Indicate how vesicles containing a neurotransmitter, such as dopamine (the stars), move toward the presynaptic membrane as an electrical impulse arrives at the terminal. Describe the process of dopamine release (show how the vesicles fuse with the presynaptic membrane). Once inside the synaptic cleft, the dopamine can bind to specific proteins called dopamine receptors (in blue) on the membrane of a neighboring neuron. Introduce the idea that occupation of receptors by neurotransmitters causes various actions in the cell; activation or inhibition of enzymes, entry or exit of certain ions. State that you will describe how this happens in a few moments.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Neurotransmitters</a:t>
            </a:r>
            <a:endParaRPr lang="ar-JO" dirty="0"/>
          </a:p>
        </p:txBody>
      </p:sp>
      <p:sp>
        <p:nvSpPr>
          <p:cNvPr id="3" name="Subtitle 2"/>
          <p:cNvSpPr>
            <a:spLocks noGrp="1"/>
          </p:cNvSpPr>
          <p:nvPr>
            <p:ph type="subTitle" idx="1"/>
          </p:nvPr>
        </p:nvSpPr>
        <p:spPr/>
        <p:txBody>
          <a:bodyPr/>
          <a:lstStyle/>
          <a:p>
            <a:r>
              <a:rPr lang="en-US" dirty="0" err="1" smtClean="0"/>
              <a:t>Lec</a:t>
            </a:r>
            <a:r>
              <a:rPr lang="en-US" dirty="0" smtClean="0"/>
              <a:t> 6</a:t>
            </a:r>
            <a:endParaRPr lang="ar-JO" dirty="0"/>
          </a:p>
        </p:txBody>
      </p:sp>
    </p:spTree>
    <p:extLst>
      <p:ext uri="{BB962C8B-B14F-4D97-AF65-F5344CB8AC3E}">
        <p14:creationId xmlns:p14="http://schemas.microsoft.com/office/powerpoint/2010/main" val="2053188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81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ar-JO" smtClean="0"/>
          </a:p>
        </p:txBody>
      </p:sp>
      <p:sp>
        <p:nvSpPr>
          <p:cNvPr id="27651" name="Rectangle 3"/>
          <p:cNvSpPr>
            <a:spLocks noGrp="1" noChangeArrowheads="1"/>
          </p:cNvSpPr>
          <p:nvPr>
            <p:ph type="body" idx="1"/>
          </p:nvPr>
        </p:nvSpPr>
        <p:spPr/>
        <p:txBody>
          <a:bodyPr/>
          <a:lstStyle/>
          <a:p>
            <a:pPr eaLnBrk="1" hangingPunct="1"/>
            <a:endParaRPr lang="ar-JO"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227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synapses</a:t>
            </a:r>
            <a:endParaRPr lang="ar-JO" dirty="0"/>
          </a:p>
        </p:txBody>
      </p:sp>
      <p:graphicFrame>
        <p:nvGraphicFramePr>
          <p:cNvPr id="4" name="Content Placeholder 3"/>
          <p:cNvGraphicFramePr>
            <a:graphicFrameLocks noGrp="1" noChangeAspect="1"/>
          </p:cNvGraphicFramePr>
          <p:nvPr>
            <p:ph idx="1"/>
          </p:nvPr>
        </p:nvGraphicFramePr>
        <p:xfrm>
          <a:off x="2181225" y="2196306"/>
          <a:ext cx="4781550" cy="3333750"/>
        </p:xfrm>
        <a:graphic>
          <a:graphicData uri="http://schemas.openxmlformats.org/presentationml/2006/ole">
            <mc:AlternateContent xmlns:mc="http://schemas.openxmlformats.org/markup-compatibility/2006">
              <mc:Choice xmlns:v="urn:schemas-microsoft-com:vml" Requires="v">
                <p:oleObj spid="_x0000_s5128" name="Photo Editor Photo" r:id="rId3" imgW="4780952" imgH="3333333" progId="MSPhotoEd.3">
                  <p:embed/>
                </p:oleObj>
              </mc:Choice>
              <mc:Fallback>
                <p:oleObj name="Photo Editor Photo" r:id="rId3" imgW="4780952" imgH="333333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2196306"/>
                        <a:ext cx="47815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520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1026" name="Picture 2" descr="C:\Users\user-pc\Desktop\scan0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0846" y="0"/>
            <a:ext cx="49823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14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990725" y="1690688"/>
          <a:ext cx="5162550" cy="3476625"/>
        </p:xfrm>
        <a:graphic>
          <a:graphicData uri="http://schemas.openxmlformats.org/presentationml/2006/ole">
            <mc:AlternateContent xmlns:mc="http://schemas.openxmlformats.org/markup-compatibility/2006">
              <mc:Choice xmlns:v="urn:schemas-microsoft-com:vml" Requires="v">
                <p:oleObj spid="_x0000_s6151" name="Photo Editor Photo" r:id="rId3" imgW="5161905" imgH="3476190" progId="MSPhotoEd.3">
                  <p:embed/>
                </p:oleObj>
              </mc:Choice>
              <mc:Fallback>
                <p:oleObj name="Photo Editor Photo" r:id="rId3" imgW="5161905" imgH="34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1690688"/>
                        <a:ext cx="51625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7518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5122" name="Picture 2" descr="C:\Users\user-pc\Desktop\scan0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461"/>
            <a:ext cx="9144000" cy="664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7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6146" name="Picture 2" descr="C:\Users\user-pc\Desktop\scan000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461"/>
            <a:ext cx="9144000" cy="664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93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7170" name="Picture 2" descr="C:\Users\user-pc\Desktop\scan000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461"/>
            <a:ext cx="9144000" cy="664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6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p:txBody>
          <a:bodyPr/>
          <a:lstStyle/>
          <a:p>
            <a:endParaRPr lang="ar-JO"/>
          </a:p>
        </p:txBody>
      </p:sp>
      <p:graphicFrame>
        <p:nvGraphicFramePr>
          <p:cNvPr id="22532" name="Object 4"/>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4" name="Photo Editor Photo" r:id="rId3" imgW="4780952" imgH="3038095" progId="MSPhotoEd.3">
                  <p:embed/>
                </p:oleObj>
              </mc:Choice>
              <mc:Fallback>
                <p:oleObj name="Photo Editor Photo" r:id="rId3" imgW="4780952" imgH="303809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848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Dopamine / </a:t>
            </a:r>
            <a:r>
              <a:rPr lang="en-US" dirty="0" err="1" smtClean="0"/>
              <a:t>Substantia</a:t>
            </a:r>
            <a:r>
              <a:rPr lang="en-US" dirty="0" smtClean="0"/>
              <a:t> </a:t>
            </a:r>
            <a:r>
              <a:rPr lang="en-US" dirty="0" err="1" smtClean="0"/>
              <a:t>Nigra</a:t>
            </a:r>
            <a:endParaRPr lang="ar-JO" dirty="0"/>
          </a:p>
        </p:txBody>
      </p:sp>
      <p:sp>
        <p:nvSpPr>
          <p:cNvPr id="3" name="Content Placeholder 2"/>
          <p:cNvSpPr>
            <a:spLocks noGrp="1"/>
          </p:cNvSpPr>
          <p:nvPr>
            <p:ph idx="1"/>
          </p:nvPr>
        </p:nvSpPr>
        <p:spPr/>
        <p:txBody>
          <a:bodyPr>
            <a:normAutofit lnSpcReduction="10000"/>
          </a:bodyPr>
          <a:lstStyle/>
          <a:p>
            <a:r>
              <a:rPr lang="en-US" b="1" u="sng" dirty="0" smtClean="0"/>
              <a:t>Physiological Role; </a:t>
            </a:r>
            <a:r>
              <a:rPr lang="en-US" dirty="0"/>
              <a:t>controlling movement, thought processes, emotions, and the pleasure centers of the </a:t>
            </a:r>
            <a:r>
              <a:rPr lang="en-US" dirty="0" smtClean="0"/>
              <a:t>brain (Ventral tegmental area “VTA” &amp; Nucleus </a:t>
            </a:r>
            <a:r>
              <a:rPr lang="en-US" dirty="0" err="1" smtClean="0"/>
              <a:t>accumbens</a:t>
            </a:r>
            <a:r>
              <a:rPr lang="en-US" dirty="0" smtClean="0"/>
              <a:t>). </a:t>
            </a:r>
          </a:p>
          <a:p>
            <a:r>
              <a:rPr lang="en-US" b="1" u="sng" dirty="0" smtClean="0"/>
              <a:t>Pathology;</a:t>
            </a:r>
            <a:r>
              <a:rPr lang="en-US" dirty="0"/>
              <a:t> Destruction of the dopaminergic neurons in the </a:t>
            </a:r>
            <a:r>
              <a:rPr lang="en-US" dirty="0" err="1"/>
              <a:t>substantia</a:t>
            </a:r>
            <a:r>
              <a:rPr lang="en-US" dirty="0"/>
              <a:t> </a:t>
            </a:r>
            <a:r>
              <a:rPr lang="en-US" dirty="0" err="1"/>
              <a:t>nigra</a:t>
            </a:r>
            <a:r>
              <a:rPr lang="en-US" dirty="0"/>
              <a:t> is the basic cause of Parkinson's disease. </a:t>
            </a:r>
            <a:endParaRPr lang="en-US" dirty="0" smtClean="0"/>
          </a:p>
          <a:p>
            <a:r>
              <a:rPr lang="en-US" dirty="0"/>
              <a:t>Schizophrenic patients indicate elevated level of D</a:t>
            </a:r>
            <a:r>
              <a:rPr lang="en-US" baseline="-25000" dirty="0"/>
              <a:t>2</a:t>
            </a:r>
            <a:r>
              <a:rPr lang="en-US" dirty="0"/>
              <a:t> receptors </a:t>
            </a:r>
            <a:endParaRPr lang="ar-JO" dirty="0"/>
          </a:p>
        </p:txBody>
      </p:sp>
    </p:spTree>
    <p:extLst>
      <p:ext uri="{BB962C8B-B14F-4D97-AF65-F5344CB8AC3E}">
        <p14:creationId xmlns:p14="http://schemas.microsoft.com/office/powerpoint/2010/main" val="1587779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199</Words>
  <Application>Microsoft Office PowerPoint</Application>
  <PresentationFormat>On-screen Show (4:3)</PresentationFormat>
  <Paragraphs>10</Paragraphs>
  <Slides>11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Photo Editor Photo</vt:lpstr>
      <vt:lpstr>Neurotransmitters</vt:lpstr>
      <vt:lpstr>Chemical synapses</vt:lpstr>
      <vt:lpstr>PowerPoint Presentation</vt:lpstr>
      <vt:lpstr>PowerPoint Presentation</vt:lpstr>
      <vt:lpstr>PowerPoint Presentation</vt:lpstr>
      <vt:lpstr>PowerPoint Presentation</vt:lpstr>
      <vt:lpstr>PowerPoint Presentation</vt:lpstr>
      <vt:lpstr>PowerPoint Presentation</vt:lpstr>
      <vt:lpstr>Dopamine / Substantia Nigra</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user-pc</dc:creator>
  <cp:lastModifiedBy>user-pc</cp:lastModifiedBy>
  <cp:revision>13</cp:revision>
  <dcterms:created xsi:type="dcterms:W3CDTF">2006-08-16T00:00:00Z</dcterms:created>
  <dcterms:modified xsi:type="dcterms:W3CDTF">2014-04-07T10:03:26Z</dcterms:modified>
</cp:coreProperties>
</file>