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86" r:id="rId5"/>
    <p:sldId id="284" r:id="rId6"/>
    <p:sldId id="259" r:id="rId7"/>
    <p:sldId id="283" r:id="rId8"/>
    <p:sldId id="285" r:id="rId9"/>
    <p:sldId id="274" r:id="rId10"/>
    <p:sldId id="266" r:id="rId11"/>
    <p:sldId id="275" r:id="rId12"/>
    <p:sldId id="282" r:id="rId13"/>
    <p:sldId id="272" r:id="rId14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Junctions &amp; Synapses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5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8292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Neuromuscular junction(NMJ)</a:t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At NMJ for Acetylcholine to be released we need;</a:t>
            </a:r>
            <a:br>
              <a:rPr lang="en-US" dirty="0" smtClean="0"/>
            </a:br>
            <a:r>
              <a:rPr lang="en-US" dirty="0" smtClean="0"/>
              <a:t>1. AP arrives to nerve terminal</a:t>
            </a:r>
            <a:br>
              <a:rPr lang="en-US" dirty="0" smtClean="0"/>
            </a:br>
            <a:r>
              <a:rPr lang="en-US" dirty="0" smtClean="0"/>
              <a:t>2. Ca</a:t>
            </a:r>
            <a:r>
              <a:rPr lang="en-US" baseline="30000" dirty="0" smtClean="0"/>
              <a:t>+2</a:t>
            </a:r>
            <a:r>
              <a:rPr lang="en-US" dirty="0" smtClean="0"/>
              <a:t> influx to nerve terminal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2589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Substances working on the NMJ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1. Prevent </a:t>
            </a:r>
            <a:r>
              <a:rPr lang="en-US" sz="2800" dirty="0" smtClean="0"/>
              <a:t>Acetylcholine (Ach) </a:t>
            </a:r>
            <a:r>
              <a:rPr lang="en-US" sz="2800" dirty="0"/>
              <a:t>release at the NMJ:</a:t>
            </a:r>
          </a:p>
          <a:p>
            <a:pPr>
              <a:buFontTx/>
              <a:buNone/>
            </a:pPr>
            <a:r>
              <a:rPr lang="en-US" sz="2800" dirty="0"/>
              <a:t>   </a:t>
            </a:r>
            <a:r>
              <a:rPr lang="en-US" sz="2800" b="1" dirty="0"/>
              <a:t>“</a:t>
            </a:r>
            <a:r>
              <a:rPr lang="en-US" sz="2800" b="1" dirty="0" err="1"/>
              <a:t>Botulinum</a:t>
            </a:r>
            <a:r>
              <a:rPr lang="en-US" sz="2800" b="1" dirty="0"/>
              <a:t> toxin”</a:t>
            </a:r>
          </a:p>
          <a:p>
            <a:pPr>
              <a:buFontTx/>
              <a:buNone/>
            </a:pPr>
            <a:r>
              <a:rPr lang="en-US" sz="2800" dirty="0"/>
              <a:t>2. Competitive antagonist on Ach </a:t>
            </a:r>
            <a:r>
              <a:rPr lang="en-US" sz="2800" dirty="0" smtClean="0"/>
              <a:t>receptors:</a:t>
            </a:r>
          </a:p>
          <a:p>
            <a:pPr>
              <a:buFontTx/>
              <a:buNone/>
            </a:pPr>
            <a:r>
              <a:rPr lang="en-US" sz="2800" dirty="0" smtClean="0"/>
              <a:t>    </a:t>
            </a:r>
            <a:r>
              <a:rPr lang="en-US" sz="2800" b="1" dirty="0" err="1"/>
              <a:t>Tubocurarine</a:t>
            </a:r>
            <a:r>
              <a:rPr lang="en-US" sz="2800" dirty="0"/>
              <a:t> (</a:t>
            </a:r>
            <a:r>
              <a:rPr lang="en-US" sz="2800" dirty="0" smtClean="0"/>
              <a:t>muscle </a:t>
            </a:r>
            <a:r>
              <a:rPr lang="en-US" sz="2800" dirty="0"/>
              <a:t>relaxant in surgery)</a:t>
            </a:r>
          </a:p>
          <a:p>
            <a:pPr>
              <a:buFontTx/>
              <a:buNone/>
            </a:pPr>
            <a:r>
              <a:rPr lang="en-US" sz="2800" dirty="0"/>
              <a:t>3. Anti-cholinesterase drugs:</a:t>
            </a:r>
          </a:p>
          <a:p>
            <a:pPr>
              <a:buFontTx/>
              <a:buNone/>
            </a:pPr>
            <a:r>
              <a:rPr lang="en-US" sz="2800" dirty="0"/>
              <a:t>    </a:t>
            </a:r>
            <a:r>
              <a:rPr lang="en-US" sz="2800" b="1" dirty="0" err="1"/>
              <a:t>Diiso</a:t>
            </a:r>
            <a:r>
              <a:rPr lang="en-US" sz="2800" b="1" dirty="0"/>
              <a:t> propyl </a:t>
            </a:r>
            <a:r>
              <a:rPr lang="en-US" sz="2800" b="1" dirty="0" err="1"/>
              <a:t>flurophosphate</a:t>
            </a:r>
            <a:r>
              <a:rPr lang="en-US" sz="2800" dirty="0"/>
              <a:t> (nerve gas)</a:t>
            </a:r>
          </a:p>
          <a:p>
            <a:pPr>
              <a:buFontTx/>
              <a:buNone/>
            </a:pPr>
            <a:r>
              <a:rPr lang="en-US" sz="2800" dirty="0"/>
              <a:t>   </a:t>
            </a:r>
            <a:r>
              <a:rPr lang="en-US" sz="2800" b="1" dirty="0"/>
              <a:t> Neostigmine </a:t>
            </a:r>
            <a:r>
              <a:rPr lang="en-US" sz="2800" dirty="0" smtClean="0"/>
              <a:t>(treatment of </a:t>
            </a:r>
            <a:r>
              <a:rPr lang="en-US" sz="2800" dirty="0"/>
              <a:t>Myasthenia gravis)</a:t>
            </a:r>
          </a:p>
          <a:p>
            <a:pPr>
              <a:buFontTx/>
              <a:buNone/>
            </a:pPr>
            <a:r>
              <a:rPr lang="en-US" sz="2800" dirty="0"/>
              <a:t>                            (Terminate </a:t>
            </a:r>
            <a:r>
              <a:rPr lang="en-US" sz="2800" dirty="0" smtClean="0"/>
              <a:t>curare </a:t>
            </a:r>
            <a:r>
              <a:rPr lang="en-US" sz="2800" dirty="0"/>
              <a:t>effect )</a:t>
            </a:r>
          </a:p>
          <a:p>
            <a:pPr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38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 descr="C:\Users\user-pc\Desktop\scan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6" y="0"/>
            <a:ext cx="4982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0180" name="Picture 4" descr="FG06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4" descr="FG06_0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738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Synapses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b="1" dirty="0" smtClean="0"/>
          </a:p>
          <a:p>
            <a:r>
              <a:rPr lang="en-US" sz="3600" b="1" dirty="0" smtClean="0"/>
              <a:t>1. Chemical synapse</a:t>
            </a:r>
          </a:p>
          <a:p>
            <a:endParaRPr lang="en-US" sz="3600" b="1" dirty="0"/>
          </a:p>
          <a:p>
            <a:r>
              <a:rPr lang="en-US" sz="3600" b="1" dirty="0" smtClean="0"/>
              <a:t>2. Electrical synapse (Gap junction)</a:t>
            </a:r>
            <a:endParaRPr lang="ar-JO" sz="3600" b="1" dirty="0"/>
          </a:p>
        </p:txBody>
      </p:sp>
    </p:spTree>
    <p:extLst>
      <p:ext uri="{BB962C8B-B14F-4D97-AF65-F5344CB8AC3E}">
        <p14:creationId xmlns:p14="http://schemas.microsoft.com/office/powerpoint/2010/main" val="6156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synapse</a:t>
            </a:r>
            <a:endParaRPr lang="ar-JO" dirty="0"/>
          </a:p>
        </p:txBody>
      </p:sp>
      <p:pic>
        <p:nvPicPr>
          <p:cNvPr id="4" name="Picture 4" descr="synaps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96" y="1600200"/>
            <a:ext cx="468000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6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Electrical synapse</a:t>
            </a:r>
            <a:endParaRPr lang="ar-JO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3076" name="Picture 4" descr="FG06_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0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neuro3e-fig-05-03-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/>
          <a:stretch>
            <a:fillRect/>
          </a:stretch>
        </p:blipFill>
        <p:spPr bwMode="auto">
          <a:xfrm>
            <a:off x="4763" y="1524000"/>
            <a:ext cx="426243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057400" y="609600"/>
            <a:ext cx="5586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Synaptic Transmission at the NMJ</a:t>
            </a:r>
          </a:p>
        </p:txBody>
      </p:sp>
      <p:pic>
        <p:nvPicPr>
          <p:cNvPr id="109574" name="Picture 6" descr="neuro3e-fig-06-02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"/>
          <a:stretch>
            <a:fillRect/>
          </a:stretch>
        </p:blipFill>
        <p:spPr bwMode="auto">
          <a:xfrm>
            <a:off x="4267200" y="1320800"/>
            <a:ext cx="48768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9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62000" y="106363"/>
            <a:ext cx="8794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Fig. 12.14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524000"/>
            <a:ext cx="8505825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28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66800" y="106363"/>
            <a:ext cx="973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Fig. 12.T03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501650"/>
            <a:ext cx="5472112" cy="65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90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Picture 5" descr="FG8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6738"/>
            <a:ext cx="7620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103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Junctions &amp; Synapses</vt:lpstr>
      <vt:lpstr>PowerPoint Presentation</vt:lpstr>
      <vt:lpstr>Types of Synapses</vt:lpstr>
      <vt:lpstr>Chemical synapse</vt:lpstr>
      <vt:lpstr>Electrical synapse</vt:lpstr>
      <vt:lpstr>PowerPoint Presentation</vt:lpstr>
      <vt:lpstr>PowerPoint Presentation</vt:lpstr>
      <vt:lpstr>PowerPoint Presentation</vt:lpstr>
      <vt:lpstr>PowerPoint Presentation</vt:lpstr>
      <vt:lpstr>Neuromuscular junction(NMJ)  At NMJ for Acetylcholine to be released we need; 1. AP arrives to nerve terminal 2. Ca+2 influx to nerve terminal  </vt:lpstr>
      <vt:lpstr>Substances working on the NMJ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Junctions &amp; Synapses</dc:title>
  <dc:creator>user-pc</dc:creator>
  <cp:lastModifiedBy>user-pc</cp:lastModifiedBy>
  <cp:revision>13</cp:revision>
  <cp:lastPrinted>2013-04-18T06:06:19Z</cp:lastPrinted>
  <dcterms:created xsi:type="dcterms:W3CDTF">2006-08-16T00:00:00Z</dcterms:created>
  <dcterms:modified xsi:type="dcterms:W3CDTF">2014-04-03T05:38:49Z</dcterms:modified>
</cp:coreProperties>
</file>