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6" r:id="rId11"/>
    <p:sldId id="265" r:id="rId12"/>
    <p:sldId id="266" r:id="rId13"/>
    <p:sldId id="274" r:id="rId14"/>
    <p:sldId id="267" r:id="rId15"/>
    <p:sldId id="275" r:id="rId16"/>
    <p:sldId id="268"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63" autoAdjust="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39D537F-FC81-4E05-9259-6AC57F2B5AEB}" type="datetimeFigureOut">
              <a:rPr lang="en-US" smtClean="0"/>
              <a:pPr/>
              <a:t>11/9/2013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428CF7B-647A-4242-AF04-0FBD1FAEA5A7}"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9D537F-FC81-4E05-9259-6AC57F2B5AEB}" type="datetimeFigureOut">
              <a:rPr lang="en-US" smtClean="0"/>
              <a:pPr/>
              <a:t>11/9/2013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28CF7B-647A-4242-AF04-0FBD1FAEA5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9D537F-FC81-4E05-9259-6AC57F2B5AEB}" type="datetimeFigureOut">
              <a:rPr lang="en-US" smtClean="0"/>
              <a:pPr/>
              <a:t>11/9/2013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28CF7B-647A-4242-AF04-0FBD1FAEA5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9D537F-FC81-4E05-9259-6AC57F2B5AEB}" type="datetimeFigureOut">
              <a:rPr lang="en-US" smtClean="0"/>
              <a:pPr/>
              <a:t>11/9/2013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28CF7B-647A-4242-AF04-0FBD1FAEA5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39D537F-FC81-4E05-9259-6AC57F2B5AEB}" type="datetimeFigureOut">
              <a:rPr lang="en-US" smtClean="0"/>
              <a:pPr/>
              <a:t>11/9/2013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28CF7B-647A-4242-AF04-0FBD1FAEA5A7}"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9D537F-FC81-4E05-9259-6AC57F2B5AEB}" type="datetimeFigureOut">
              <a:rPr lang="en-US" smtClean="0"/>
              <a:pPr/>
              <a:t>11/9/2013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28CF7B-647A-4242-AF04-0FBD1FAEA5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9D537F-FC81-4E05-9259-6AC57F2B5AEB}" type="datetimeFigureOut">
              <a:rPr lang="en-US" smtClean="0"/>
              <a:pPr/>
              <a:t>11/9/2013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428CF7B-647A-4242-AF04-0FBD1FAEA5A7}"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39D537F-FC81-4E05-9259-6AC57F2B5AEB}" type="datetimeFigureOut">
              <a:rPr lang="en-US" smtClean="0"/>
              <a:pPr/>
              <a:t>11/9/2013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428CF7B-647A-4242-AF04-0FBD1FAEA5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39D537F-FC81-4E05-9259-6AC57F2B5AEB}" type="datetimeFigureOut">
              <a:rPr lang="en-US" smtClean="0"/>
              <a:pPr/>
              <a:t>11/9/2013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428CF7B-647A-4242-AF04-0FBD1FAEA5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9D537F-FC81-4E05-9259-6AC57F2B5AEB}" type="datetimeFigureOut">
              <a:rPr lang="en-US" smtClean="0"/>
              <a:pPr/>
              <a:t>11/9/2013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28CF7B-647A-4242-AF04-0FBD1FAEA5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39D537F-FC81-4E05-9259-6AC57F2B5AEB}" type="datetimeFigureOut">
              <a:rPr lang="en-US" smtClean="0"/>
              <a:pPr/>
              <a:t>11/9/2013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428CF7B-647A-4242-AF04-0FBD1FAEA5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39D537F-FC81-4E05-9259-6AC57F2B5AEB}" type="datetimeFigureOut">
              <a:rPr lang="en-US" smtClean="0"/>
              <a:pPr/>
              <a:t>11/9/2013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428CF7B-647A-4242-AF04-0FBD1FAEA5A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696200" cy="5334000"/>
          </a:xfrm>
        </p:spPr>
        <p:txBody>
          <a:bodyPr>
            <a:normAutofit/>
          </a:bodyPr>
          <a:lstStyle/>
          <a:p>
            <a:pPr>
              <a:buClr>
                <a:schemeClr val="accent2"/>
              </a:buClr>
            </a:pPr>
            <a:r>
              <a:rPr lang="en-US" sz="3200" dirty="0" smtClean="0"/>
              <a:t>Finally , there schedules of reinforcement .</a:t>
            </a:r>
          </a:p>
          <a:p>
            <a:pPr>
              <a:buClr>
                <a:schemeClr val="accent2"/>
              </a:buClr>
            </a:pPr>
            <a:r>
              <a:rPr lang="en-US" sz="3200" dirty="0" smtClean="0"/>
              <a:t>Once a behavior is established , it can be maintained when it is reinforced only part of the time .</a:t>
            </a:r>
          </a:p>
          <a:p>
            <a:pPr>
              <a:buClr>
                <a:schemeClr val="accent2"/>
              </a:buClr>
            </a:pPr>
            <a:r>
              <a:rPr lang="en-US" sz="3200" dirty="0" smtClean="0"/>
              <a:t>Exactly when the reinforcement comes is determined by its schedule ; the basic types of reinforcement schedules are fixed ratio ,variable ratio , fixed interval ,and variable interval schedules .</a:t>
            </a:r>
          </a:p>
          <a:p>
            <a:endParaRPr lang="en-US" dirty="0"/>
          </a:p>
        </p:txBody>
      </p:sp>
      <p:sp>
        <p:nvSpPr>
          <p:cNvPr id="4" name="Title 1"/>
          <p:cNvSpPr>
            <a:spLocks noGrp="1"/>
          </p:cNvSpPr>
          <p:nvPr>
            <p:ph type="title"/>
          </p:nvPr>
        </p:nvSpPr>
        <p:spPr>
          <a:xfrm>
            <a:off x="838200" y="152400"/>
            <a:ext cx="7772400" cy="914400"/>
          </a:xfrm>
        </p:spPr>
        <p:txBody>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914400"/>
          </a:xfrm>
        </p:spPr>
        <p:txBody>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a:t>
            </a:r>
            <a:endParaRPr lang="en-US" dirty="0"/>
          </a:p>
        </p:txBody>
      </p:sp>
      <p:sp>
        <p:nvSpPr>
          <p:cNvPr id="3" name="Content Placeholder 2"/>
          <p:cNvSpPr>
            <a:spLocks noGrp="1"/>
          </p:cNvSpPr>
          <p:nvPr>
            <p:ph idx="1"/>
          </p:nvPr>
        </p:nvSpPr>
        <p:spPr>
          <a:xfrm>
            <a:off x="762000" y="838200"/>
            <a:ext cx="7924800" cy="5517360"/>
          </a:xfrm>
        </p:spPr>
        <p:txBody>
          <a:bodyPr>
            <a:normAutofit/>
          </a:bodyPr>
          <a:lstStyle/>
          <a:p>
            <a:pPr>
              <a:buClr>
                <a:schemeClr val="accent2"/>
              </a:buClr>
            </a:pPr>
            <a:r>
              <a:rPr lang="en-US" dirty="0" smtClean="0"/>
              <a:t>There are three different kinds of aversive conditioning </a:t>
            </a:r>
          </a:p>
          <a:p>
            <a:pPr>
              <a:buClr>
                <a:schemeClr val="accent2"/>
              </a:buClr>
            </a:pPr>
            <a:r>
              <a:rPr lang="en-US" dirty="0" smtClean="0"/>
              <a:t>In punishment, a response is followed by an aversive event , which results in the response being suppressed .</a:t>
            </a:r>
          </a:p>
          <a:p>
            <a:pPr>
              <a:buClr>
                <a:schemeClr val="accent2"/>
              </a:buClr>
            </a:pPr>
            <a:r>
              <a:rPr lang="en-US" dirty="0" smtClean="0"/>
              <a:t>In escape ,an organism learns to make a response in order to terminate an ongoing aversive event .</a:t>
            </a:r>
          </a:p>
          <a:p>
            <a:pPr>
              <a:buClr>
                <a:schemeClr val="accent2"/>
              </a:buClr>
            </a:pPr>
            <a:r>
              <a:rPr lang="en-US" dirty="0" smtClean="0"/>
              <a:t>In avoidance, an organism learns to make a response in order to prevent the aversive event from even starting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838200"/>
          </a:xfrm>
        </p:spPr>
        <p:txBody>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a:t>
            </a:r>
            <a:endParaRPr lang="en-US" dirty="0"/>
          </a:p>
        </p:txBody>
      </p:sp>
      <p:sp>
        <p:nvSpPr>
          <p:cNvPr id="3" name="Content Placeholder 2"/>
          <p:cNvSpPr>
            <a:spLocks noGrp="1"/>
          </p:cNvSpPr>
          <p:nvPr>
            <p:ph idx="1"/>
          </p:nvPr>
        </p:nvSpPr>
        <p:spPr>
          <a:xfrm>
            <a:off x="685800" y="1143000"/>
            <a:ext cx="8229600" cy="5257800"/>
          </a:xfrm>
        </p:spPr>
        <p:txBody>
          <a:bodyPr>
            <a:noAutofit/>
          </a:bodyPr>
          <a:lstStyle/>
          <a:p>
            <a:pPr>
              <a:buClr>
                <a:schemeClr val="accent2"/>
              </a:buClr>
            </a:pPr>
            <a:r>
              <a:rPr lang="en-US" sz="3200" dirty="0" smtClean="0"/>
              <a:t>Cognitive factors play a role in operant conditioning </a:t>
            </a:r>
          </a:p>
          <a:p>
            <a:pPr>
              <a:buClr>
                <a:schemeClr val="accent2"/>
              </a:buClr>
            </a:pPr>
            <a:r>
              <a:rPr lang="en-US" sz="3200" dirty="0" smtClean="0"/>
              <a:t>For operant conditioning to occur, the organism must believe that reinforcement is at least partly under its control ;that is ,it must perceive a contingency between its responses and the reinforcement .</a:t>
            </a:r>
          </a:p>
          <a:p>
            <a:pPr>
              <a:buClr>
                <a:schemeClr val="accent2"/>
              </a:buClr>
            </a:pPr>
            <a:r>
              <a:rPr lang="en-US" sz="3200" dirty="0" smtClean="0"/>
              <a:t>Biological constraints also play a role in operant conditioning </a:t>
            </a:r>
            <a:r>
              <a:rPr lang="en-US" sz="3200" dirty="0" smtClean="0"/>
              <a:t>.</a:t>
            </a:r>
            <a:endParaRPr lang="en-US" sz="3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Clr>
                <a:schemeClr val="accent2"/>
              </a:buClr>
            </a:pPr>
            <a:r>
              <a:rPr lang="en-US" sz="3200" dirty="0" smtClean="0"/>
              <a:t>There are constraints on what reinforces can be associated with what responses.</a:t>
            </a:r>
          </a:p>
          <a:p>
            <a:pPr>
              <a:buClr>
                <a:schemeClr val="accent2"/>
              </a:buClr>
            </a:pPr>
            <a:r>
              <a:rPr lang="en-US" sz="3200" dirty="0" smtClean="0"/>
              <a:t>With pigeons , when the reinforcement is food ,learning is faster if the response is pecking a key rather than flapping the wings ; but when the reinforcement is termination of shock, learning is faster when the response is wing flapping rather than pecking  . </a:t>
            </a:r>
          </a:p>
          <a:p>
            <a:endParaRPr lang="en-US" dirty="0"/>
          </a:p>
        </p:txBody>
      </p:sp>
      <p:sp>
        <p:nvSpPr>
          <p:cNvPr id="4" name="Title 1"/>
          <p:cNvSpPr>
            <a:spLocks noGrp="1"/>
          </p:cNvSpPr>
          <p:nvPr>
            <p:ph type="title"/>
          </p:nvPr>
        </p:nvSpPr>
        <p:spPr/>
        <p:txBody>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62000"/>
          </a:xfrm>
        </p:spPr>
        <p:txBody>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a:t>
            </a:r>
            <a:endParaRPr lang="en-US" dirty="0"/>
          </a:p>
        </p:txBody>
      </p:sp>
      <p:sp>
        <p:nvSpPr>
          <p:cNvPr id="3" name="Content Placeholder 2"/>
          <p:cNvSpPr>
            <a:spLocks noGrp="1"/>
          </p:cNvSpPr>
          <p:nvPr>
            <p:ph idx="1"/>
          </p:nvPr>
        </p:nvSpPr>
        <p:spPr>
          <a:xfrm>
            <a:off x="609600" y="1219200"/>
            <a:ext cx="8153400" cy="5257800"/>
          </a:xfrm>
        </p:spPr>
        <p:txBody>
          <a:bodyPr>
            <a:normAutofit/>
          </a:bodyPr>
          <a:lstStyle/>
          <a:p>
            <a:pPr>
              <a:buClr>
                <a:schemeClr val="accent2"/>
              </a:buClr>
            </a:pPr>
            <a:r>
              <a:rPr lang="en-US" sz="3200" dirty="0" smtClean="0"/>
              <a:t>According to the cognitive perspective , the crux of learning is an organism’s  ability to represent aspect of the world mentally and then operate on these mental representations  rather than on the world itself .</a:t>
            </a:r>
          </a:p>
          <a:p>
            <a:pPr>
              <a:buClr>
                <a:schemeClr val="accent2"/>
              </a:buClr>
            </a:pPr>
            <a:r>
              <a:rPr lang="en-US" sz="3200" dirty="0" smtClean="0"/>
              <a:t>In complex learning ,the mental representation depict more than associations ,and the mental operations may constitute a strategy</a:t>
            </a:r>
            <a:r>
              <a:rPr lang="en-US" sz="3200" dirty="0" smtClean="0"/>
              <a:t>.</a:t>
            </a:r>
            <a:endParaRPr lang="en-US" sz="3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Clr>
                <a:schemeClr val="accent2"/>
              </a:buClr>
            </a:pPr>
            <a:r>
              <a:rPr lang="en-US" sz="3200" dirty="0" smtClean="0"/>
              <a:t>Studies of complex learning in animals indicate that rats can develop a cognitive map of their environment as well as acquire abstract concepts such as cause .</a:t>
            </a:r>
          </a:p>
          <a:p>
            <a:pPr>
              <a:buClr>
                <a:schemeClr val="accent2"/>
              </a:buClr>
            </a:pPr>
            <a:r>
              <a:rPr lang="en-US" sz="3200" dirty="0" smtClean="0"/>
              <a:t>Other studies demonstrate that chimpanzees can solve problems through insight and then generalize the solutions to similar problems . </a:t>
            </a:r>
          </a:p>
          <a:p>
            <a:endParaRPr lang="en-US" sz="3200" dirty="0"/>
          </a:p>
        </p:txBody>
      </p:sp>
      <p:sp>
        <p:nvSpPr>
          <p:cNvPr id="4" name="Title 1"/>
          <p:cNvSpPr>
            <a:spLocks noGrp="1"/>
          </p:cNvSpPr>
          <p:nvPr>
            <p:ph type="title"/>
          </p:nvPr>
        </p:nvSpPr>
        <p:spPr/>
        <p:txBody>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914400"/>
          </a:xfrm>
        </p:spPr>
        <p:txBody>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a:t>
            </a:r>
            <a:endParaRPr lang="en-US" dirty="0"/>
          </a:p>
        </p:txBody>
      </p:sp>
      <p:sp>
        <p:nvSpPr>
          <p:cNvPr id="3" name="Content Placeholder 2"/>
          <p:cNvSpPr>
            <a:spLocks noGrp="1"/>
          </p:cNvSpPr>
          <p:nvPr>
            <p:ph idx="1"/>
          </p:nvPr>
        </p:nvSpPr>
        <p:spPr>
          <a:xfrm>
            <a:off x="685800" y="990600"/>
            <a:ext cx="8153400" cy="5562600"/>
          </a:xfrm>
        </p:spPr>
        <p:txBody>
          <a:bodyPr>
            <a:normAutofit/>
          </a:bodyPr>
          <a:lstStyle/>
          <a:p>
            <a:pPr>
              <a:buClr>
                <a:schemeClr val="accent2"/>
              </a:buClr>
            </a:pPr>
            <a:r>
              <a:rPr lang="en-US" dirty="0" smtClean="0"/>
              <a:t>When learning  relationships between stimuli that are not perfectly predictive ,people often invoke prior beliefs.</a:t>
            </a:r>
          </a:p>
          <a:p>
            <a:pPr>
              <a:buClr>
                <a:schemeClr val="accent2"/>
              </a:buClr>
            </a:pPr>
            <a:r>
              <a:rPr lang="en-US" dirty="0" smtClean="0"/>
              <a:t>This can lead to the detection of relationships that are not objectively present ,having a prior belief about it can lead to objective relationships conflicts with a prior belief .</a:t>
            </a:r>
          </a:p>
          <a:p>
            <a:pPr>
              <a:buClr>
                <a:schemeClr val="accent2"/>
              </a:buClr>
            </a:pPr>
            <a:r>
              <a:rPr lang="en-US" dirty="0" smtClean="0"/>
              <a:t>These effects demonstrate top-down processing in learning.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76400"/>
            <a:ext cx="8382000" cy="2113386"/>
          </a:xfrm>
        </p:spPr>
        <p:txBody>
          <a:bodyPr>
            <a:normAutofit/>
          </a:bodyPr>
          <a:lstStyle/>
          <a:p>
            <a:r>
              <a:rPr lang="en-US" sz="5400" dirty="0" smtClean="0"/>
              <a:t>Behavior Modification </a:t>
            </a:r>
            <a:endParaRPr lang="en-US" sz="5400"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Modification </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v"/>
            </a:pPr>
            <a:r>
              <a:rPr lang="en-US" b="1" dirty="0" smtClean="0">
                <a:solidFill>
                  <a:schemeClr val="tx1"/>
                </a:solidFill>
              </a:rPr>
              <a:t>Can be done by behavior therapy which is based on the principles of learning and conditioning  .</a:t>
            </a:r>
          </a:p>
          <a:p>
            <a:pPr>
              <a:buFont typeface="Wingdings" pitchFamily="2" charset="2"/>
              <a:buChar char="v"/>
            </a:pPr>
            <a:r>
              <a:rPr lang="en-US" b="1" dirty="0" smtClean="0">
                <a:solidFill>
                  <a:schemeClr val="tx1"/>
                </a:solidFill>
              </a:rPr>
              <a:t>Behaviorists assume that maladaptive behaviors  are learned ways of coping with stress ,and that the techniques  used in experimental  research on learning can be used to substitute more appropriate  responses for maladaptive ones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Modification </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v"/>
            </a:pPr>
            <a:r>
              <a:rPr lang="en-US" sz="3400" b="1" dirty="0" smtClean="0">
                <a:solidFill>
                  <a:schemeClr val="tx1"/>
                </a:solidFill>
              </a:rPr>
              <a:t>Behavior therapists point out that while the achievement of insight is a worth while goal it dose not ensure behavioral change . </a:t>
            </a:r>
          </a:p>
          <a:p>
            <a:pPr>
              <a:buFont typeface="Wingdings" pitchFamily="2" charset="2"/>
              <a:buChar char="v"/>
            </a:pPr>
            <a:r>
              <a:rPr lang="en-US" sz="3400" b="1" dirty="0" smtClean="0">
                <a:solidFill>
                  <a:schemeClr val="tx1"/>
                </a:solidFill>
              </a:rPr>
              <a:t>Often we understand why we behave the way we do in certain situation but are unable to change our behavior .</a:t>
            </a:r>
          </a:p>
          <a:p>
            <a:pPr>
              <a:buFont typeface="Wingdings" pitchFamily="2" charset="2"/>
              <a:buChar char="v"/>
            </a:pPr>
            <a:r>
              <a:rPr lang="en-US" sz="3400" b="1" dirty="0" smtClean="0">
                <a:solidFill>
                  <a:schemeClr val="tx1"/>
                </a:solidFill>
              </a:rPr>
              <a:t>The aim is to modify the maladaptive behavior . </a:t>
            </a:r>
          </a:p>
          <a:p>
            <a:endParaRPr lang="en-US" sz="36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a:r>
              <a:rPr lang="en-US"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t>
            </a:r>
            <a:r>
              <a:rPr lang="en-US"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earning</a:t>
            </a:r>
            <a:endParaRPr lang="en-US" b="1" dirty="0"/>
          </a:p>
        </p:txBody>
      </p:sp>
      <p:sp>
        <p:nvSpPr>
          <p:cNvPr id="3" name="Content Placeholder 2"/>
          <p:cNvSpPr>
            <a:spLocks noGrp="1"/>
          </p:cNvSpPr>
          <p:nvPr>
            <p:ph idx="1"/>
          </p:nvPr>
        </p:nvSpPr>
        <p:spPr>
          <a:xfrm>
            <a:off x="533400" y="914400"/>
            <a:ext cx="8153400" cy="5562600"/>
          </a:xfrm>
        </p:spPr>
        <p:txBody>
          <a:bodyPr>
            <a:normAutofit/>
          </a:bodyPr>
          <a:lstStyle/>
          <a:p>
            <a:pPr>
              <a:buNone/>
            </a:pPr>
            <a:r>
              <a:rPr lang="en-US" b="1" dirty="0" smtClean="0">
                <a:solidFill>
                  <a:schemeClr val="accent2"/>
                </a:solidFill>
                <a:latin typeface="Berlin Sans FB Demi" pitchFamily="34" charset="0"/>
              </a:rPr>
              <a:t>Learning :</a:t>
            </a:r>
          </a:p>
          <a:p>
            <a:pPr lvl="1">
              <a:buNone/>
            </a:pPr>
            <a:r>
              <a:rPr lang="en-US" sz="2600" dirty="0" smtClean="0"/>
              <a:t>may be defined as a relatively permanent change in behavior that is the result of practice </a:t>
            </a:r>
            <a:r>
              <a:rPr lang="en-US" sz="3000" dirty="0" smtClean="0"/>
              <a:t>.</a:t>
            </a:r>
          </a:p>
          <a:p>
            <a:pPr lvl="1"/>
            <a:r>
              <a:rPr lang="en-US" dirty="0" smtClean="0"/>
              <a:t>There are four basic kinds of learning </a:t>
            </a:r>
          </a:p>
          <a:p>
            <a:pPr marL="1371600" lvl="2" indent="-457200">
              <a:buFont typeface="+mj-lt"/>
              <a:buAutoNum type="alphaLcPeriod"/>
            </a:pPr>
            <a:r>
              <a:rPr lang="en-US" dirty="0" smtClean="0"/>
              <a:t>Habituation , in which an organism learns that to ignore a familiar and inconsequential stimulus .</a:t>
            </a:r>
          </a:p>
          <a:p>
            <a:pPr marL="1371600" lvl="2" indent="-457200">
              <a:buFont typeface="+mj-lt"/>
              <a:buAutoNum type="alphaLcPeriod"/>
            </a:pPr>
            <a:r>
              <a:rPr lang="en-US" dirty="0" smtClean="0"/>
              <a:t>Classical conditioning ,in which an organism learns that one stimulus follows another </a:t>
            </a:r>
          </a:p>
          <a:p>
            <a:pPr marL="1371600" lvl="2" indent="-457200">
              <a:buFont typeface="+mj-lt"/>
              <a:buAutoNum type="alphaLcPeriod"/>
            </a:pPr>
            <a:r>
              <a:rPr lang="en-US" dirty="0" smtClean="0"/>
              <a:t>Operant conditioning ,in which an organism learns that a particular consequence</a:t>
            </a:r>
          </a:p>
          <a:p>
            <a:pPr marL="1371600" lvl="2" indent="-457200">
              <a:buFont typeface="+mj-lt"/>
              <a:buAutoNum type="alphaLcPeriod"/>
            </a:pPr>
            <a:r>
              <a:rPr lang="en-US" dirty="0" smtClean="0"/>
              <a:t>Complex learning ,in which learning involves more than the formation of associations.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Modification </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v"/>
            </a:pPr>
            <a:r>
              <a:rPr lang="en-US" sz="3700" b="1" dirty="0" smtClean="0">
                <a:solidFill>
                  <a:schemeClr val="tx1"/>
                </a:solidFill>
              </a:rPr>
              <a:t>The first step is to define the problem clearly .</a:t>
            </a:r>
            <a:endParaRPr lang="en-US" sz="3700" b="1" dirty="0">
              <a:solidFill>
                <a:schemeClr val="tx1"/>
              </a:solidFill>
            </a:endParaRPr>
          </a:p>
          <a:p>
            <a:pPr>
              <a:buFont typeface="Wingdings" pitchFamily="2" charset="2"/>
              <a:buChar char="v"/>
            </a:pPr>
            <a:r>
              <a:rPr lang="en-US" sz="3700" b="1" dirty="0" smtClean="0">
                <a:solidFill>
                  <a:schemeClr val="tx1"/>
                </a:solidFill>
              </a:rPr>
              <a:t>When the behaviors that need to be changed have been specified the therapist and the client workout a treatment program choosing the most appropriate treatment for this problem .</a:t>
            </a:r>
          </a:p>
          <a:p>
            <a:pPr>
              <a:buNone/>
            </a:pPr>
            <a:endParaRPr lang="en-US" sz="3700" b="1"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Modification </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sz="4000" b="1" dirty="0" smtClean="0">
                <a:solidFill>
                  <a:schemeClr val="tx1"/>
                </a:solidFill>
              </a:rPr>
              <a:t>Methods used :</a:t>
            </a:r>
          </a:p>
          <a:p>
            <a:pPr lvl="1">
              <a:buFont typeface="Arial" pitchFamily="34" charset="0"/>
              <a:buChar char="•"/>
            </a:pPr>
            <a:r>
              <a:rPr lang="en-US" sz="3200" b="1" dirty="0" smtClean="0">
                <a:solidFill>
                  <a:schemeClr val="tx1"/>
                </a:solidFill>
              </a:rPr>
              <a:t>Systemic desensitization</a:t>
            </a:r>
          </a:p>
          <a:p>
            <a:pPr lvl="1">
              <a:buFont typeface="Arial" pitchFamily="34" charset="0"/>
              <a:buChar char="•"/>
            </a:pPr>
            <a:r>
              <a:rPr lang="en-US" sz="3200" b="1" dirty="0" smtClean="0">
                <a:solidFill>
                  <a:schemeClr val="tx1"/>
                </a:solidFill>
              </a:rPr>
              <a:t>In vivo exposure (flooding ) </a:t>
            </a:r>
          </a:p>
          <a:p>
            <a:pPr lvl="1">
              <a:buFont typeface="Arial" pitchFamily="34" charset="0"/>
              <a:buChar char="•"/>
            </a:pPr>
            <a:r>
              <a:rPr lang="en-US" sz="3200" b="1" dirty="0" smtClean="0">
                <a:solidFill>
                  <a:schemeClr val="tx1"/>
                </a:solidFill>
              </a:rPr>
              <a:t>Selective reinforcement </a:t>
            </a:r>
          </a:p>
          <a:p>
            <a:pPr lvl="1">
              <a:buFont typeface="Arial" pitchFamily="34" charset="0"/>
              <a:buChar char="•"/>
            </a:pPr>
            <a:r>
              <a:rPr lang="en-US" sz="3200" b="1" dirty="0" smtClean="0">
                <a:solidFill>
                  <a:schemeClr val="tx1"/>
                </a:solidFill>
              </a:rPr>
              <a:t>Modeling </a:t>
            </a:r>
          </a:p>
          <a:p>
            <a:pPr lvl="1">
              <a:buFont typeface="Arial" pitchFamily="34" charset="0"/>
              <a:buChar char="•"/>
            </a:pPr>
            <a:r>
              <a:rPr lang="en-US" sz="3200" b="1" dirty="0" smtClean="0">
                <a:solidFill>
                  <a:schemeClr val="tx1"/>
                </a:solidFill>
              </a:rPr>
              <a:t>Behavioral rehearsal</a:t>
            </a:r>
          </a:p>
          <a:p>
            <a:pPr lvl="1">
              <a:buFont typeface="Arial" pitchFamily="34" charset="0"/>
              <a:buChar char="•"/>
            </a:pPr>
            <a:r>
              <a:rPr lang="en-US" sz="3200" b="1" dirty="0" smtClean="0">
                <a:solidFill>
                  <a:schemeClr val="tx1"/>
                </a:solidFill>
              </a:rPr>
              <a:t>Self regulation  </a:t>
            </a:r>
            <a:endParaRPr lang="en-US" sz="3200"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914400"/>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 </a:t>
            </a:r>
            <a:endParaRPr lang="en-US" b="1"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Content Placeholder 2"/>
          <p:cNvSpPr>
            <a:spLocks noGrp="1"/>
          </p:cNvSpPr>
          <p:nvPr>
            <p:ph idx="1"/>
          </p:nvPr>
        </p:nvSpPr>
        <p:spPr>
          <a:xfrm>
            <a:off x="609600" y="838200"/>
            <a:ext cx="8077200" cy="5715000"/>
          </a:xfrm>
        </p:spPr>
        <p:txBody>
          <a:bodyPr>
            <a:normAutofit fontScale="92500" lnSpcReduction="10000"/>
          </a:bodyPr>
          <a:lstStyle/>
          <a:p>
            <a:pPr>
              <a:buClr>
                <a:schemeClr val="accent2"/>
              </a:buClr>
            </a:pPr>
            <a:r>
              <a:rPr lang="en-US" dirty="0" smtClean="0"/>
              <a:t>Early researches on learning was done from a behaviorist perspective.</a:t>
            </a:r>
          </a:p>
          <a:p>
            <a:pPr>
              <a:buClr>
                <a:schemeClr val="accent2"/>
              </a:buClr>
            </a:pPr>
            <a:r>
              <a:rPr lang="en-US" dirty="0" smtClean="0"/>
              <a:t>It often assumed that behavior is better understood in terms of external causes than internal ones , that simple association are the building blocks of all learning , and that the laws of learning are the same for different species and different situations.</a:t>
            </a:r>
          </a:p>
          <a:p>
            <a:pPr>
              <a:buClr>
                <a:schemeClr val="accent2"/>
              </a:buClr>
            </a:pPr>
            <a:r>
              <a:rPr lang="en-US" dirty="0" smtClean="0"/>
              <a:t>These assumptions have been modified in light of subsequent work .</a:t>
            </a:r>
          </a:p>
          <a:p>
            <a:pPr>
              <a:buClr>
                <a:schemeClr val="accent2"/>
              </a:buClr>
            </a:pPr>
            <a:r>
              <a:rPr lang="en-US" dirty="0" smtClean="0"/>
              <a:t>The contemporary analysis of learning includes cognitive factors and biological constraints as well as behaviorist principles .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914400"/>
          </a:xfrm>
        </p:spPr>
        <p:txBody>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a:t>
            </a:r>
            <a:endParaRPr lang="en-US" dirty="0"/>
          </a:p>
        </p:txBody>
      </p:sp>
      <p:sp>
        <p:nvSpPr>
          <p:cNvPr id="3" name="Content Placeholder 2"/>
          <p:cNvSpPr>
            <a:spLocks noGrp="1"/>
          </p:cNvSpPr>
          <p:nvPr>
            <p:ph idx="1"/>
          </p:nvPr>
        </p:nvSpPr>
        <p:spPr>
          <a:xfrm>
            <a:off x="762000" y="990600"/>
            <a:ext cx="7924800" cy="5486400"/>
          </a:xfrm>
        </p:spPr>
        <p:txBody>
          <a:bodyPr>
            <a:normAutofit/>
          </a:bodyPr>
          <a:lstStyle/>
          <a:p>
            <a:pPr>
              <a:buClr>
                <a:schemeClr val="accent2"/>
              </a:buClr>
            </a:pPr>
            <a:r>
              <a:rPr lang="en-US" dirty="0" smtClean="0"/>
              <a:t>In </a:t>
            </a:r>
            <a:r>
              <a:rPr lang="en-US" dirty="0"/>
              <a:t>P</a:t>
            </a:r>
            <a:r>
              <a:rPr lang="en-US" dirty="0" smtClean="0"/>
              <a:t>avlov’s experiments, if a conditioned stimulus(CS)consistently precedes an </a:t>
            </a:r>
            <a:r>
              <a:rPr lang="en-US" dirty="0" err="1" smtClean="0"/>
              <a:t>an</a:t>
            </a:r>
            <a:r>
              <a:rPr lang="en-US" dirty="0" smtClean="0"/>
              <a:t> unconditioned stimulus (UCS),the CS comes to serve as a signal for the UCS and will elicit a conditioned response (CR) that often resembles the unconditioned response (UCR)</a:t>
            </a:r>
          </a:p>
          <a:p>
            <a:pPr>
              <a:buClr>
                <a:schemeClr val="accent2"/>
              </a:buClr>
            </a:pPr>
            <a:r>
              <a:rPr lang="en-US" dirty="0" smtClean="0"/>
              <a:t>Stimuli  that are similar to CS also elicit the CR to some extent , although such generalization can be curbed by discrimination training .</a:t>
            </a:r>
          </a:p>
          <a:p>
            <a:pPr>
              <a:buClr>
                <a:schemeClr val="accent2"/>
              </a:buClr>
            </a:pPr>
            <a:r>
              <a:rPr lang="en-US" dirty="0" smtClean="0"/>
              <a:t>These phenomena occur in organisms as flatworm and humans.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a:t>
            </a:r>
            <a:r>
              <a:rPr lang="en-US" b="1" dirty="0" smtClean="0"/>
              <a:t> </a:t>
            </a:r>
            <a:endParaRPr lang="en-US" b="1" dirty="0"/>
          </a:p>
        </p:txBody>
      </p:sp>
      <p:sp>
        <p:nvSpPr>
          <p:cNvPr id="3" name="Content Placeholder 2"/>
          <p:cNvSpPr>
            <a:spLocks noGrp="1"/>
          </p:cNvSpPr>
          <p:nvPr>
            <p:ph idx="1"/>
          </p:nvPr>
        </p:nvSpPr>
        <p:spPr/>
        <p:txBody>
          <a:bodyPr/>
          <a:lstStyle/>
          <a:p>
            <a:pPr>
              <a:buClr>
                <a:schemeClr val="accent2"/>
              </a:buClr>
            </a:pPr>
            <a:r>
              <a:rPr lang="en-US" dirty="0" smtClean="0"/>
              <a:t>Cognitive factors also play a role in conditioning .</a:t>
            </a:r>
          </a:p>
          <a:p>
            <a:pPr>
              <a:buClr>
                <a:schemeClr val="accent2"/>
              </a:buClr>
            </a:pPr>
            <a:r>
              <a:rPr lang="en-US" dirty="0" smtClean="0"/>
              <a:t>for classical conditioning to occur ,the CS must be a reliable predictor of the UCS ;that </a:t>
            </a:r>
            <a:r>
              <a:rPr lang="en-US" dirty="0" err="1" smtClean="0"/>
              <a:t>is,there</a:t>
            </a:r>
            <a:r>
              <a:rPr lang="en-US" dirty="0" smtClean="0"/>
              <a:t> must be a higher probability that the UCS will occur when the CS has been presented than when it has not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914400"/>
          </a:xfrm>
        </p:spPr>
        <p:txBody>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a:t>
            </a:r>
            <a:endParaRPr lang="en-US" dirty="0"/>
          </a:p>
        </p:txBody>
      </p:sp>
      <p:sp>
        <p:nvSpPr>
          <p:cNvPr id="3" name="Content Placeholder 2"/>
          <p:cNvSpPr>
            <a:spLocks noGrp="1"/>
          </p:cNvSpPr>
          <p:nvPr>
            <p:ph idx="1"/>
          </p:nvPr>
        </p:nvSpPr>
        <p:spPr>
          <a:xfrm>
            <a:off x="609600" y="990600"/>
            <a:ext cx="8077200" cy="5410200"/>
          </a:xfrm>
        </p:spPr>
        <p:txBody>
          <a:bodyPr>
            <a:normAutofit/>
          </a:bodyPr>
          <a:lstStyle/>
          <a:p>
            <a:pPr>
              <a:buClr>
                <a:schemeClr val="accent2"/>
              </a:buClr>
            </a:pPr>
            <a:r>
              <a:rPr lang="en-US" dirty="0" smtClean="0"/>
              <a:t>According to </a:t>
            </a:r>
            <a:r>
              <a:rPr lang="en-US" dirty="0" err="1" smtClean="0"/>
              <a:t>ethologists</a:t>
            </a:r>
            <a:r>
              <a:rPr lang="en-US" dirty="0" smtClean="0"/>
              <a:t> </a:t>
            </a:r>
            <a:r>
              <a:rPr lang="en-US" dirty="0" smtClean="0"/>
              <a:t>,what an animal learn is constrained by it’s genetically determined “behavioral blueprint “.</a:t>
            </a:r>
          </a:p>
          <a:p>
            <a:pPr>
              <a:buClr>
                <a:schemeClr val="accent2"/>
              </a:buClr>
            </a:pPr>
            <a:r>
              <a:rPr lang="en-US" dirty="0" smtClean="0"/>
              <a:t>Evidences for such constraints on classical conditioning  comes from studies of test aversion </a:t>
            </a:r>
          </a:p>
          <a:p>
            <a:pPr>
              <a:buClr>
                <a:schemeClr val="accent2"/>
              </a:buClr>
            </a:pPr>
            <a:r>
              <a:rPr lang="en-US" dirty="0" smtClean="0"/>
              <a:t>While rats readily learn to associates the feeling of being sick with test of a solution, they can’t learn to associate sickness with a light .</a:t>
            </a:r>
          </a:p>
          <a:p>
            <a:pPr>
              <a:buClr>
                <a:schemeClr val="accent2"/>
              </a:buClr>
            </a:pPr>
            <a:r>
              <a:rPr lang="en-US" dirty="0" smtClean="0"/>
              <a:t>Conversely birds can learn to associate light and sickness but not taste and sickness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a:t>
            </a:r>
            <a:endParaRPr lang="en-US" dirty="0"/>
          </a:p>
        </p:txBody>
      </p:sp>
      <p:sp>
        <p:nvSpPr>
          <p:cNvPr id="3" name="Content Placeholder 2"/>
          <p:cNvSpPr>
            <a:spLocks noGrp="1"/>
          </p:cNvSpPr>
          <p:nvPr>
            <p:ph idx="1"/>
          </p:nvPr>
        </p:nvSpPr>
        <p:spPr>
          <a:xfrm>
            <a:off x="685800" y="1371600"/>
            <a:ext cx="8001000" cy="5181600"/>
          </a:xfrm>
        </p:spPr>
        <p:txBody>
          <a:bodyPr>
            <a:normAutofit/>
          </a:bodyPr>
          <a:lstStyle/>
          <a:p>
            <a:pPr>
              <a:buClr>
                <a:schemeClr val="accent2"/>
              </a:buClr>
            </a:pPr>
            <a:r>
              <a:rPr lang="en-US" dirty="0" smtClean="0"/>
              <a:t>Operant conditioning deals with situations in which the response operates on the environment rather than being elicited by an unconditioned stimulus .</a:t>
            </a:r>
          </a:p>
          <a:p>
            <a:pPr>
              <a:buClr>
                <a:schemeClr val="accent2"/>
              </a:buClr>
            </a:pPr>
            <a:r>
              <a:rPr lang="en-US" dirty="0" smtClean="0"/>
              <a:t>The earliest systematic studies were performed by Thorndike ,who showed that animals engage in trail-and –error behavior and that any behavior that is followed by reinforcement is strengthened ;this is known as the law of effect .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a:t>
            </a:r>
            <a:endParaRPr lang="en-US" dirty="0"/>
          </a:p>
        </p:txBody>
      </p:sp>
      <p:sp>
        <p:nvSpPr>
          <p:cNvPr id="3" name="Content Placeholder 2"/>
          <p:cNvSpPr>
            <a:spLocks noGrp="1"/>
          </p:cNvSpPr>
          <p:nvPr>
            <p:ph idx="1"/>
          </p:nvPr>
        </p:nvSpPr>
        <p:spPr/>
        <p:txBody>
          <a:bodyPr>
            <a:normAutofit fontScale="92500"/>
          </a:bodyPr>
          <a:lstStyle/>
          <a:p>
            <a:pPr>
              <a:buClr>
                <a:schemeClr val="accent2"/>
              </a:buClr>
            </a:pPr>
            <a:r>
              <a:rPr lang="en-US" dirty="0" smtClean="0"/>
              <a:t>In Skinner’s experiments ,typically a rat or pigeon learns to make  a simple response , such as pressing a lever , to obtain reinforcement.</a:t>
            </a:r>
          </a:p>
          <a:p>
            <a:pPr>
              <a:buClr>
                <a:schemeClr val="accent2"/>
              </a:buClr>
            </a:pPr>
            <a:r>
              <a:rPr lang="en-US" dirty="0" smtClean="0"/>
              <a:t>The rate of response is a useful measure of response strength .</a:t>
            </a:r>
          </a:p>
          <a:p>
            <a:pPr>
              <a:buClr>
                <a:schemeClr val="accent2"/>
              </a:buClr>
            </a:pPr>
            <a:r>
              <a:rPr lang="en-US" dirty="0" smtClean="0"/>
              <a:t>Shaping is a training procedure that is used when the desired response is novel ; if involves reinforcing only variations in response that deviate in the direction desired by the experimenter .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Learning</a:t>
            </a:r>
            <a:endParaRPr lang="en-US" dirty="0"/>
          </a:p>
        </p:txBody>
      </p:sp>
      <p:sp>
        <p:nvSpPr>
          <p:cNvPr id="3" name="Content Placeholder 2"/>
          <p:cNvSpPr>
            <a:spLocks noGrp="1"/>
          </p:cNvSpPr>
          <p:nvPr>
            <p:ph idx="1"/>
          </p:nvPr>
        </p:nvSpPr>
        <p:spPr>
          <a:xfrm>
            <a:off x="609600" y="685800"/>
            <a:ext cx="8077200" cy="5715000"/>
          </a:xfrm>
        </p:spPr>
        <p:txBody>
          <a:bodyPr>
            <a:noAutofit/>
          </a:bodyPr>
          <a:lstStyle/>
          <a:p>
            <a:pPr>
              <a:buClr>
                <a:schemeClr val="accent2"/>
              </a:buClr>
            </a:pPr>
            <a:r>
              <a:rPr lang="en-US" sz="3200" dirty="0" smtClean="0"/>
              <a:t>A  number of phenomena can increase the generality of operant conditioning .</a:t>
            </a:r>
          </a:p>
          <a:p>
            <a:pPr>
              <a:buClr>
                <a:schemeClr val="accent2"/>
              </a:buClr>
            </a:pPr>
            <a:r>
              <a:rPr lang="en-US" sz="3200" dirty="0" smtClean="0"/>
              <a:t>One is conditioned  reinforcement ,in which a stimulus associated with a reinforce acquires its own reinforcing properties .</a:t>
            </a:r>
          </a:p>
          <a:p>
            <a:pPr>
              <a:buClr>
                <a:schemeClr val="accent2"/>
              </a:buClr>
            </a:pPr>
            <a:r>
              <a:rPr lang="en-US" sz="3200" dirty="0" smtClean="0"/>
              <a:t>Other relevant phenomena are generalization and discrimination ;organisms generalize responses to similar situations ,although this  generalization can be brought under the control of discriminative stimulus </a:t>
            </a:r>
            <a:r>
              <a:rPr lang="en-US" sz="3200" dirty="0" smtClean="0"/>
              <a:t>.</a:t>
            </a:r>
            <a:endParaRPr lang="en-US" sz="32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373</TotalTime>
  <Words>1141</Words>
  <Application>Microsoft Office PowerPoint</Application>
  <PresentationFormat>On-screen Show (4:3)</PresentationFormat>
  <Paragraphs>82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Metro</vt:lpstr>
      <vt:lpstr>Learning </vt:lpstr>
      <vt:lpstr>Learning</vt:lpstr>
      <vt:lpstr>Learning </vt:lpstr>
      <vt:lpstr>Learning</vt:lpstr>
      <vt:lpstr>Learning </vt:lpstr>
      <vt:lpstr>Learning</vt:lpstr>
      <vt:lpstr>Learning</vt:lpstr>
      <vt:lpstr>Learning</vt:lpstr>
      <vt:lpstr>Learning</vt:lpstr>
      <vt:lpstr>Learning</vt:lpstr>
      <vt:lpstr>Learning</vt:lpstr>
      <vt:lpstr>Learning</vt:lpstr>
      <vt:lpstr>Learning</vt:lpstr>
      <vt:lpstr>Learning</vt:lpstr>
      <vt:lpstr>Learning</vt:lpstr>
      <vt:lpstr>Learning</vt:lpstr>
      <vt:lpstr>Behavior Modification </vt:lpstr>
      <vt:lpstr>Behavior Modification </vt:lpstr>
      <vt:lpstr>Behavior Modification </vt:lpstr>
      <vt:lpstr>Behavior Modification </vt:lpstr>
      <vt:lpstr>Behavior Modification </vt:lpstr>
    </vt:vector>
  </TitlesOfParts>
  <Company>Sarmad Al-Shekhly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dc:title>
  <dc:creator>Inspiron</dc:creator>
  <cp:lastModifiedBy>Inspiron</cp:lastModifiedBy>
  <cp:revision>61</cp:revision>
  <dcterms:created xsi:type="dcterms:W3CDTF">2013-10-31T19:14:42Z</dcterms:created>
  <dcterms:modified xsi:type="dcterms:W3CDTF">2013-11-09T19:14:25Z</dcterms:modified>
</cp:coreProperties>
</file>