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3" r:id="rId10"/>
    <p:sldId id="256" r:id="rId11"/>
    <p:sldId id="267" r:id="rId12"/>
    <p:sldId id="257" r:id="rId13"/>
    <p:sldId id="268" r:id="rId14"/>
    <p:sldId id="258" r:id="rId15"/>
    <p:sldId id="269" r:id="rId16"/>
    <p:sldId id="259" r:id="rId17"/>
    <p:sldId id="270" r:id="rId18"/>
    <p:sldId id="273" r:id="rId19"/>
    <p:sldId id="272" r:id="rId20"/>
    <p:sldId id="260" r:id="rId21"/>
    <p:sldId id="271" r:id="rId22"/>
    <p:sldId id="261" r:id="rId23"/>
    <p:sldId id="262" r:id="rId24"/>
    <p:sldId id="263" r:id="rId25"/>
    <p:sldId id="264" r:id="rId26"/>
    <p:sldId id="265" r:id="rId27"/>
    <p:sldId id="266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Urothelial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tumors</a:t>
            </a:r>
            <a:r>
              <a:rPr lang="en-US" dirty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Tumors in the collecting system above the bladder are relatively uncommon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These tumors are classified into :</a:t>
            </a:r>
          </a:p>
          <a:p>
            <a:r>
              <a:rPr lang="en-US" b="1" dirty="0" smtClean="0"/>
              <a:t>1 benign </a:t>
            </a:r>
            <a:r>
              <a:rPr lang="en-US" b="1" dirty="0" err="1" smtClean="0"/>
              <a:t>papilloma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2-papillary </a:t>
            </a:r>
            <a:r>
              <a:rPr lang="en-US" b="1" dirty="0" err="1" smtClean="0"/>
              <a:t>urothelial</a:t>
            </a:r>
            <a:r>
              <a:rPr lang="en-US" b="1" dirty="0" smtClean="0"/>
              <a:t> </a:t>
            </a:r>
            <a:r>
              <a:rPr lang="en-US" b="1" dirty="0" err="1" smtClean="0"/>
              <a:t>neoplasms</a:t>
            </a:r>
            <a:r>
              <a:rPr lang="en-US" b="1" dirty="0" smtClean="0"/>
              <a:t> of low   </a:t>
            </a:r>
          </a:p>
          <a:p>
            <a:pPr>
              <a:buFontTx/>
              <a:buNone/>
            </a:pPr>
            <a:r>
              <a:rPr lang="en-US" b="1" dirty="0" smtClean="0"/>
              <a:t>      grade</a:t>
            </a:r>
          </a:p>
          <a:p>
            <a:r>
              <a:rPr lang="en-US" b="1" dirty="0" smtClean="0"/>
              <a:t>3-papillary </a:t>
            </a:r>
            <a:r>
              <a:rPr lang="en-US" b="1" dirty="0" err="1" smtClean="0"/>
              <a:t>urothelial</a:t>
            </a:r>
            <a:r>
              <a:rPr lang="en-US" b="1" dirty="0" smtClean="0"/>
              <a:t> carcinoma of high  </a:t>
            </a:r>
          </a:p>
          <a:p>
            <a:pPr>
              <a:buFontTx/>
              <a:buNone/>
            </a:pPr>
            <a:r>
              <a:rPr lang="en-US" b="1" dirty="0" smtClean="0"/>
              <a:t>      grade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NAL1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646238"/>
            <a:ext cx="4831946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31242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Prevalence in children?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LM findings?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IF findings?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EM findings? </a:t>
            </a:r>
            <a:endParaRPr lang="ar-JO" sz="2800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change disease</a:t>
            </a:r>
            <a:endParaRPr lang="ar-JO" dirty="0"/>
          </a:p>
        </p:txBody>
      </p:sp>
      <p:pic>
        <p:nvPicPr>
          <p:cNvPr id="6" name="Picture 4" descr="RENAL1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646238"/>
            <a:ext cx="4831946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31242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Prevalence in children? </a:t>
            </a:r>
            <a:r>
              <a:rPr lang="en-US" sz="2800" b="1" dirty="0" smtClean="0">
                <a:solidFill>
                  <a:srgbClr val="FF0000"/>
                </a:solidFill>
              </a:rPr>
              <a:t>M/C 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LM </a:t>
            </a:r>
            <a:r>
              <a:rPr lang="en-US" sz="2800" b="1" dirty="0" err="1" smtClean="0"/>
              <a:t>findings?</a:t>
            </a:r>
            <a:r>
              <a:rPr lang="en-US" sz="2800" b="1" dirty="0" err="1" smtClean="0">
                <a:solidFill>
                  <a:srgbClr val="FF0000"/>
                </a:solidFill>
              </a:rPr>
              <a:t>none</a:t>
            </a:r>
            <a:r>
              <a:rPr lang="en-US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IF findings? </a:t>
            </a:r>
            <a:r>
              <a:rPr lang="en-US" sz="2800" b="1" dirty="0" smtClean="0">
                <a:solidFill>
                  <a:srgbClr val="FF0000"/>
                </a:solidFill>
              </a:rPr>
              <a:t>none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EM findings? </a:t>
            </a:r>
            <a:r>
              <a:rPr lang="en-US" sz="2800" b="1" dirty="0" smtClean="0">
                <a:solidFill>
                  <a:srgbClr val="FF0000"/>
                </a:solidFill>
              </a:rPr>
              <a:t>Effaced </a:t>
            </a:r>
            <a:r>
              <a:rPr lang="en-US" sz="2800" b="1" dirty="0" err="1" smtClean="0">
                <a:solidFill>
                  <a:srgbClr val="FF0000"/>
                </a:solidFill>
              </a:rPr>
              <a:t>podocyte</a:t>
            </a:r>
            <a:r>
              <a:rPr lang="en-US" sz="2800" b="1" dirty="0" smtClean="0">
                <a:solidFill>
                  <a:srgbClr val="FF0000"/>
                </a:solidFill>
              </a:rPr>
              <a:t> foot processes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ar-JO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AL08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1856" y="1647031"/>
            <a:ext cx="5503544" cy="46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31242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Prevalence in adults, children?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LM findings?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IF findings?</a:t>
            </a:r>
          </a:p>
          <a:p>
            <a:pPr>
              <a:buFont typeface="Arial" pitchFamily="34" charset="0"/>
              <a:buChar char="•"/>
            </a:pPr>
            <a:endParaRPr lang="ar-JO" sz="28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Focal and segmental </a:t>
            </a:r>
            <a:r>
              <a:rPr lang="en-US" dirty="0" err="1" smtClean="0"/>
              <a:t>glomerulosclerosis</a:t>
            </a:r>
            <a:endParaRPr lang="ar-JO" dirty="0"/>
          </a:p>
        </p:txBody>
      </p:sp>
      <p:pic>
        <p:nvPicPr>
          <p:cNvPr id="4" name="Picture 4" descr="RENAL08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1856" y="1647031"/>
            <a:ext cx="5503544" cy="46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31242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Prevalence in adults? </a:t>
            </a:r>
            <a:r>
              <a:rPr lang="en-US" sz="2800" b="1" dirty="0" smtClean="0">
                <a:solidFill>
                  <a:srgbClr val="FF0000"/>
                </a:solidFill>
              </a:rPr>
              <a:t>m/c 1* NS in adults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LM findings? </a:t>
            </a:r>
            <a:r>
              <a:rPr lang="en-US" sz="2800" b="1" dirty="0" smtClean="0">
                <a:solidFill>
                  <a:srgbClr val="FF0000"/>
                </a:solidFill>
              </a:rPr>
              <a:t>Segmental sclerosis affecting some of the </a:t>
            </a:r>
            <a:r>
              <a:rPr lang="en-US" sz="2800" b="1" dirty="0" err="1" smtClean="0">
                <a:solidFill>
                  <a:srgbClr val="FF0000"/>
                </a:solidFill>
              </a:rPr>
              <a:t>glomeruli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IF findings? </a:t>
            </a:r>
            <a:r>
              <a:rPr lang="en-US" sz="2800" b="1" dirty="0" smtClean="0">
                <a:solidFill>
                  <a:srgbClr val="FF0000"/>
                </a:solidFill>
              </a:rPr>
              <a:t>Usually negative</a:t>
            </a:r>
          </a:p>
          <a:p>
            <a:pPr>
              <a:buFont typeface="Arial" pitchFamily="34" charset="0"/>
              <a:buChar char="•"/>
            </a:pPr>
            <a:endParaRPr lang="ar-JO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215" r="20537" b="61277"/>
          <a:stretch>
            <a:fillRect/>
          </a:stretch>
        </p:blipFill>
        <p:spPr bwMode="auto">
          <a:xfrm>
            <a:off x="4214191" y="1600200"/>
            <a:ext cx="424400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209800"/>
            <a:ext cx="3288529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Types?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Causes of 2dry? </a:t>
            </a:r>
          </a:p>
          <a:p>
            <a:pPr>
              <a:buFont typeface="Arial" pitchFamily="34" charset="0"/>
              <a:buChar char="•"/>
            </a:pPr>
            <a:endParaRPr lang="ar-JO" sz="28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Membraneous</a:t>
            </a:r>
            <a:r>
              <a:rPr lang="en-US" dirty="0" smtClean="0"/>
              <a:t> </a:t>
            </a:r>
            <a:r>
              <a:rPr lang="en-US" dirty="0" err="1" smtClean="0"/>
              <a:t>glomerulopathy</a:t>
            </a:r>
            <a:endParaRPr lang="ar-JO" dirty="0"/>
          </a:p>
        </p:txBody>
      </p:sp>
      <p:pic>
        <p:nvPicPr>
          <p:cNvPr id="4" name="Picture 5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215" r="20537" b="61277"/>
          <a:stretch>
            <a:fillRect/>
          </a:stretch>
        </p:blipFill>
        <p:spPr bwMode="auto">
          <a:xfrm>
            <a:off x="4214191" y="1600200"/>
            <a:ext cx="424400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209800"/>
            <a:ext cx="3288529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Types? </a:t>
            </a:r>
            <a:r>
              <a:rPr lang="en-US" sz="2800" b="1" dirty="0" smtClean="0">
                <a:solidFill>
                  <a:srgbClr val="FF0000"/>
                </a:solidFill>
              </a:rPr>
              <a:t>1ry and 2rdy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Causes of 2dry?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Drugs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heavy metals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Infections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malignancy </a:t>
            </a:r>
          </a:p>
          <a:p>
            <a:pPr>
              <a:buFont typeface="Arial" pitchFamily="34" charset="0"/>
              <a:buChar char="•"/>
            </a:pPr>
            <a:endParaRPr lang="ar-JO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pic>
        <p:nvPicPr>
          <p:cNvPr id="4" name="Picture 4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391" y="1600200"/>
            <a:ext cx="54252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7467600" y="2057400"/>
            <a:ext cx="762000" cy="5334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5257800"/>
            <a:ext cx="762000" cy="2286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209800"/>
            <a:ext cx="2569048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Types?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Characteristic</a:t>
            </a:r>
          </a:p>
          <a:p>
            <a:r>
              <a:rPr lang="en-US" sz="2800" b="1" dirty="0" smtClean="0"/>
              <a:t> IF findings?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Outcome?</a:t>
            </a:r>
          </a:p>
          <a:p>
            <a:pPr>
              <a:buFont typeface="Arial" pitchFamily="34" charset="0"/>
              <a:buChar char="•"/>
            </a:pPr>
            <a:endParaRPr lang="ar-JO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Rapidly Progressive (Crescentic) </a:t>
            </a:r>
            <a:r>
              <a:rPr lang="en-US" b="1" u="sng" dirty="0" err="1" smtClean="0"/>
              <a:t>Glomerulonephritis</a:t>
            </a:r>
            <a:r>
              <a:rPr lang="ar-SA" dirty="0" smtClean="0"/>
              <a:t> </a:t>
            </a:r>
            <a:endParaRPr lang="ar-JO" dirty="0"/>
          </a:p>
        </p:txBody>
      </p:sp>
      <p:pic>
        <p:nvPicPr>
          <p:cNvPr id="4" name="Picture 4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391" y="1600200"/>
            <a:ext cx="54252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7467600" y="2057400"/>
            <a:ext cx="762000" cy="5334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5257800"/>
            <a:ext cx="762000" cy="2286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209800"/>
            <a:ext cx="2569048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Types? </a:t>
            </a:r>
            <a:r>
              <a:rPr lang="en-US" sz="2800" b="1" dirty="0" smtClean="0">
                <a:solidFill>
                  <a:srgbClr val="FF0000"/>
                </a:solidFill>
              </a:rPr>
              <a:t>I, II , III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Characteristic</a:t>
            </a:r>
          </a:p>
          <a:p>
            <a:r>
              <a:rPr lang="en-US" sz="2800" b="1" dirty="0" smtClean="0"/>
              <a:t> IF findings? </a:t>
            </a:r>
            <a:r>
              <a:rPr lang="en-US" sz="2800" b="1" dirty="0" smtClean="0">
                <a:solidFill>
                  <a:srgbClr val="FF0000"/>
                </a:solidFill>
              </a:rPr>
              <a:t>Depends on type …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Outcome? </a:t>
            </a:r>
            <a:r>
              <a:rPr lang="en-US" sz="2800" b="1" dirty="0" smtClean="0">
                <a:solidFill>
                  <a:srgbClr val="FF0000"/>
                </a:solidFill>
              </a:rPr>
              <a:t>poor</a:t>
            </a:r>
          </a:p>
          <a:p>
            <a:pPr>
              <a:buFont typeface="Arial" pitchFamily="34" charset="0"/>
              <a:buChar char="•"/>
            </a:pPr>
            <a:endParaRPr lang="ar-JO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JO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What type of special stain is this?</a:t>
            </a:r>
          </a:p>
          <a:p>
            <a:r>
              <a:rPr lang="en-US" sz="2800" b="1" dirty="0" smtClean="0"/>
              <a:t>What is the characteristic light microscopic finding you see here.</a:t>
            </a:r>
            <a:endParaRPr lang="ar-JO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2" name="Picture 4" descr="RENAL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14400"/>
            <a:ext cx="5181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496574" y="3124199"/>
            <a:ext cx="285226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u="sng" smtClean="0">
              <a:solidFill>
                <a:srgbClr val="000000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3733798" y="1411941"/>
            <a:ext cx="45719" cy="5692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u="sng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MPGN</a:t>
            </a:r>
            <a:endParaRPr lang="ar-JO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type of special stain is this?</a:t>
            </a:r>
          </a:p>
          <a:p>
            <a:r>
              <a:rPr lang="en-US" sz="2800" b="1" dirty="0" smtClean="0"/>
              <a:t>What is the characteristic light microscopic finding you see here.</a:t>
            </a:r>
            <a:endParaRPr lang="ar-JO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2" name="Picture 4" descr="RENAL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14400"/>
            <a:ext cx="5181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496574" y="3124199"/>
            <a:ext cx="285226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u="sng" smtClean="0">
              <a:solidFill>
                <a:srgbClr val="000000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3733798" y="1411941"/>
            <a:ext cx="45719" cy="5692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u="sng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Transitional cell carcinoma of UB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3" name="Picture 5" descr="BLAD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599" y="1600200"/>
            <a:ext cx="4495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941493"/>
            <a:ext cx="25908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Causes ?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Consequences?</a:t>
            </a:r>
            <a:endParaRPr lang="ar-JO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599" y="1600200"/>
            <a:ext cx="4495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941493"/>
            <a:ext cx="259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Causes ? </a:t>
            </a:r>
            <a:r>
              <a:rPr lang="en-US" sz="2800" b="1" dirty="0" smtClean="0">
                <a:solidFill>
                  <a:srgbClr val="FF0000"/>
                </a:solidFill>
              </a:rPr>
              <a:t>Congenital and acquired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Consequences? </a:t>
            </a:r>
            <a:r>
              <a:rPr lang="en-US" sz="2800" b="1" dirty="0" smtClean="0">
                <a:solidFill>
                  <a:srgbClr val="FF0000"/>
                </a:solidFill>
              </a:rPr>
              <a:t>Chronic renal failure if cause not treated early</a:t>
            </a:r>
            <a:endParaRPr lang="ar-JO" sz="2800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hydronephrosis</a:t>
            </a:r>
            <a:endParaRPr lang="ar-J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Pyelonephritis</a:t>
            </a:r>
            <a:r>
              <a:rPr lang="en-US" sz="3600" dirty="0" smtClean="0"/>
              <a:t> </a:t>
            </a:r>
            <a:endParaRPr lang="ar-JO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m/c microorganism?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Risk factors?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Complications?</a:t>
            </a:r>
            <a:endParaRPr lang="ar-JO" sz="3200" b="1" dirty="0"/>
          </a:p>
        </p:txBody>
      </p:sp>
      <p:pic>
        <p:nvPicPr>
          <p:cNvPr id="7" name="Picture 5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337026"/>
            <a:ext cx="5111750" cy="572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Renal </a:t>
            </a:r>
            <a:r>
              <a:rPr lang="en-US" sz="4000" dirty="0" smtClean="0"/>
              <a:t>Cysts </a:t>
            </a:r>
            <a:endParaRPr lang="ar-JO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Describe what you see.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what is the clinical significance of this condition?</a:t>
            </a:r>
            <a:endParaRPr lang="ar-JO" sz="3200" b="1" dirty="0"/>
          </a:p>
        </p:txBody>
      </p:sp>
      <p:pic>
        <p:nvPicPr>
          <p:cNvPr id="5" name="Picture 5" descr="RENAL1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515974"/>
            <a:ext cx="5111750" cy="33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410494"/>
            <a:ext cx="51117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Renal </a:t>
            </a:r>
            <a:r>
              <a:rPr lang="en-US" sz="4000" dirty="0" err="1" smtClean="0"/>
              <a:t>Cycts</a:t>
            </a:r>
            <a:r>
              <a:rPr lang="en-US" sz="4000" dirty="0" smtClean="0"/>
              <a:t> </a:t>
            </a:r>
            <a:endParaRPr lang="ar-JO" sz="40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Describe what you see.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what is the clinical significance of this condition?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name types and their genetic abnormalities.</a:t>
            </a:r>
            <a:endParaRPr lang="ar-JO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Renal tumors </a:t>
            </a:r>
            <a:endParaRPr lang="ar-JO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what is the type of this tumor?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Name a genetic predisposing factor for it?</a:t>
            </a:r>
            <a:endParaRPr lang="ar-JO" sz="3200" b="1" dirty="0"/>
          </a:p>
        </p:txBody>
      </p:sp>
      <p:pic>
        <p:nvPicPr>
          <p:cNvPr id="5" name="Picture 2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48832"/>
            <a:ext cx="5111750" cy="3501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what is the type of this tumor?</a:t>
            </a:r>
          </a:p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Name a genetic predisposing factor for it?</a:t>
            </a:r>
          </a:p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 what is the peak age group of </a:t>
            </a:r>
            <a:r>
              <a:rPr lang="en-US" sz="2800" b="1" dirty="0" smtClean="0">
                <a:solidFill>
                  <a:prstClr val="black"/>
                </a:solidFill>
              </a:rPr>
              <a:t>patients?</a:t>
            </a:r>
            <a:endParaRPr lang="ar-JO" sz="2800" b="1" dirty="0" smtClean="0">
              <a:solidFill>
                <a:prstClr val="black"/>
              </a:solidFill>
            </a:endParaRPr>
          </a:p>
          <a:p>
            <a:endParaRPr lang="ar-JO" sz="1600" dirty="0"/>
          </a:p>
        </p:txBody>
      </p:sp>
      <p:pic>
        <p:nvPicPr>
          <p:cNvPr id="5" name="Picture 5" descr="RENAL0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066800"/>
            <a:ext cx="4648201" cy="48006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Renal tumors </a:t>
            </a:r>
            <a:endParaRPr lang="ar-JO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Types?</a:t>
            </a:r>
          </a:p>
          <a:p>
            <a:pPr lv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 describe the morphology of this lesion.</a:t>
            </a:r>
          </a:p>
          <a:p>
            <a:pPr lv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 name a </a:t>
            </a:r>
            <a:r>
              <a:rPr lang="en-US" sz="3200" b="1" dirty="0" err="1" smtClean="0">
                <a:solidFill>
                  <a:prstClr val="black"/>
                </a:solidFill>
              </a:rPr>
              <a:t>paraneoplastic</a:t>
            </a:r>
            <a:r>
              <a:rPr lang="en-US" sz="3200" b="1" dirty="0" smtClean="0">
                <a:solidFill>
                  <a:prstClr val="black"/>
                </a:solidFill>
              </a:rPr>
              <a:t> syndrome associated with this tumor.</a:t>
            </a:r>
          </a:p>
          <a:p>
            <a:endParaRPr lang="ar-JO" sz="1800" dirty="0"/>
          </a:p>
        </p:txBody>
      </p:sp>
      <p:pic>
        <p:nvPicPr>
          <p:cNvPr id="5" name="Picture 2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386" y="273050"/>
            <a:ext cx="3771077" cy="5853113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Renal tumors </a:t>
            </a:r>
            <a:endParaRPr lang="ar-JO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Bladder tumor</a:t>
            </a:r>
            <a:endParaRPr lang="ar-JO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Type?</a:t>
            </a:r>
          </a:p>
          <a:p>
            <a:r>
              <a:rPr lang="en-US" sz="4000" dirty="0" smtClean="0"/>
              <a:t>Risk factors?</a:t>
            </a:r>
          </a:p>
          <a:p>
            <a:endParaRPr lang="ar-JO" sz="4000" dirty="0"/>
          </a:p>
        </p:txBody>
      </p:sp>
      <p:pic>
        <p:nvPicPr>
          <p:cNvPr id="5" name="Content Placeholder 4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48832"/>
            <a:ext cx="5111750" cy="4113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Urothelial</a:t>
            </a:r>
            <a:r>
              <a:rPr lang="en-US" sz="4000" b="1" dirty="0">
                <a:solidFill>
                  <a:srgbClr val="FF0000"/>
                </a:solidFill>
              </a:rPr>
              <a:t> (transitional) cell carcinomas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Low-grade </a:t>
            </a:r>
            <a:r>
              <a:rPr lang="en-US" sz="3600" b="1" dirty="0"/>
              <a:t>carcinomas  are always papillary and are rarely invasive. 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they may recur after removal</a:t>
            </a:r>
            <a:r>
              <a:rPr lang="en-US" sz="36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3600" b="1" dirty="0" smtClean="0"/>
              <a:t>The extent of invasion and spread (staging) at the time of initial diagnosis is the most important prognostic factor</a:t>
            </a:r>
          </a:p>
          <a:p>
            <a:pPr>
              <a:lnSpc>
                <a:spcPct val="90000"/>
              </a:lnSpc>
            </a:pPr>
            <a:endParaRPr lang="en-US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Papillary Urothelial (transitional) carcinoma-low grade</a:t>
            </a:r>
            <a:r>
              <a:rPr lang="en-US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882015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squamous cell carcinomas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4000" dirty="0"/>
              <a:t>only 5% of bladder cancers are </a:t>
            </a:r>
            <a:r>
              <a:rPr lang="en-US" sz="4000" b="1" dirty="0" smtClean="0"/>
              <a:t>squamous </a:t>
            </a:r>
            <a:r>
              <a:rPr lang="en-US" sz="4000" b="1" dirty="0"/>
              <a:t>cell carcinomas.</a:t>
            </a:r>
            <a:r>
              <a:rPr lang="en-US" sz="4000" dirty="0"/>
              <a:t> </a:t>
            </a:r>
          </a:p>
          <a:p>
            <a:r>
              <a:rPr lang="en-US" sz="4000" dirty="0" smtClean="0"/>
              <a:t>Associated </a:t>
            </a:r>
            <a:r>
              <a:rPr lang="en-US" sz="4000" dirty="0" smtClean="0"/>
              <a:t>with chronic inflammation and </a:t>
            </a:r>
            <a:r>
              <a:rPr lang="en-US" sz="4000" b="1" dirty="0" smtClean="0"/>
              <a:t>stone</a:t>
            </a:r>
            <a:r>
              <a:rPr lang="en-US" sz="4000" dirty="0" smtClean="0"/>
              <a:t> formation, also </a:t>
            </a:r>
            <a:r>
              <a:rPr lang="en-US" sz="4000" b="1" dirty="0" err="1" smtClean="0"/>
              <a:t>Schistosomiasis</a:t>
            </a:r>
            <a:r>
              <a:rPr lang="en-US" sz="4000" dirty="0" smtClean="0"/>
              <a:t> infection 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u="sng" dirty="0"/>
              <a:t>Clinical </a:t>
            </a:r>
            <a:r>
              <a:rPr lang="en-US" b="1" i="1" u="sng" dirty="0" smtClean="0"/>
              <a:t>Course of bladder cancer</a:t>
            </a:r>
            <a:endParaRPr lang="en-US" b="1" i="1" u="sng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Painless </a:t>
            </a:r>
            <a:r>
              <a:rPr lang="en-US" b="1" i="1" dirty="0" err="1"/>
              <a:t>hematuria</a:t>
            </a:r>
            <a:r>
              <a:rPr lang="en-US" b="1" i="1" dirty="0"/>
              <a:t> is the dominant clinical presentation</a:t>
            </a:r>
            <a:r>
              <a:rPr lang="en-US" b="1" dirty="0"/>
              <a:t> of all </a:t>
            </a:r>
            <a:r>
              <a:rPr lang="en-US" b="1" dirty="0" smtClean="0"/>
              <a:t>tumors</a:t>
            </a:r>
            <a:r>
              <a:rPr lang="en-US" b="1" dirty="0"/>
              <a:t>.</a:t>
            </a:r>
          </a:p>
          <a:p>
            <a:r>
              <a:rPr lang="en-US" b="1" dirty="0"/>
              <a:t>M:F 3:1</a:t>
            </a:r>
          </a:p>
          <a:p>
            <a:r>
              <a:rPr lang="en-US" b="1" dirty="0"/>
              <a:t>50 </a:t>
            </a:r>
            <a:r>
              <a:rPr lang="en-US" b="1" dirty="0" smtClean="0"/>
              <a:t>to </a:t>
            </a:r>
            <a:r>
              <a:rPr lang="en-US" b="1" dirty="0"/>
              <a:t>70 years</a:t>
            </a:r>
            <a:r>
              <a:rPr lang="en-US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b="1" u="sng" dirty="0" smtClean="0"/>
              <a:t>Prognosis</a:t>
            </a:r>
          </a:p>
          <a:p>
            <a:r>
              <a:rPr lang="en-US" dirty="0" smtClean="0"/>
              <a:t>low-grade shallow lesions have good prognosis.</a:t>
            </a:r>
          </a:p>
          <a:p>
            <a:r>
              <a:rPr lang="en-US" dirty="0" smtClean="0"/>
              <a:t>High grade lesions with deep penetration of the bladder wall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5-year survival rate is less than 20%.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FontTx/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Predisposing factors</a:t>
            </a:r>
            <a:r>
              <a:rPr lang="en-US" b="1" dirty="0"/>
              <a:t> :</a:t>
            </a:r>
          </a:p>
          <a:p>
            <a:r>
              <a:rPr lang="en-US" b="1" dirty="0" smtClean="0"/>
              <a:t>Bladder cancer is </a:t>
            </a:r>
            <a:r>
              <a:rPr lang="en-US" b="1" u="sng" dirty="0" smtClean="0"/>
              <a:t>not</a:t>
            </a:r>
            <a:r>
              <a:rPr lang="en-US" b="1" dirty="0" smtClean="0"/>
              <a:t> familial. </a:t>
            </a:r>
          </a:p>
          <a:p>
            <a:pPr>
              <a:buFontTx/>
              <a:buChar char="-"/>
            </a:pPr>
            <a:r>
              <a:rPr lang="en-US" b="1" dirty="0" smtClean="0"/>
              <a:t>factors implicated in the causation:</a:t>
            </a:r>
          </a:p>
          <a:p>
            <a:r>
              <a:rPr lang="en-US" b="1" dirty="0" smtClean="0"/>
              <a:t>1- </a:t>
            </a:r>
            <a:r>
              <a:rPr lang="en-US" b="1" dirty="0"/>
              <a:t>50 X more common in those exposed to  </a:t>
            </a:r>
          </a:p>
          <a:p>
            <a:pPr>
              <a:buFontTx/>
              <a:buNone/>
            </a:pPr>
            <a:r>
              <a:rPr lang="en-US" b="1" dirty="0"/>
              <a:t>       </a:t>
            </a:r>
            <a:r>
              <a:rPr lang="en-US" b="1" u="sng" dirty="0"/>
              <a:t>β-</a:t>
            </a:r>
            <a:r>
              <a:rPr lang="en-US" b="1" u="sng" dirty="0" err="1"/>
              <a:t>naphthylamine</a:t>
            </a:r>
            <a:r>
              <a:rPr lang="en-US" b="1" u="sng" dirty="0"/>
              <a:t>. </a:t>
            </a:r>
          </a:p>
          <a:p>
            <a:r>
              <a:rPr lang="en-US" b="1" u="sng" dirty="0"/>
              <a:t>2-Cigarette smoking.</a:t>
            </a:r>
          </a:p>
          <a:p>
            <a:r>
              <a:rPr lang="en-US" b="1" u="sng" dirty="0"/>
              <a:t>3-Chronic cystitis.</a:t>
            </a:r>
          </a:p>
          <a:p>
            <a:r>
              <a:rPr lang="en-US" b="1" u="sng" dirty="0"/>
              <a:t>4-Schistosomiasis</a:t>
            </a:r>
            <a:r>
              <a:rPr lang="en-US" b="1" dirty="0"/>
              <a:t> of the bladder.</a:t>
            </a:r>
          </a:p>
          <a:p>
            <a:r>
              <a:rPr lang="en-US" b="1" u="sng" dirty="0"/>
              <a:t>5-drugs as </a:t>
            </a:r>
            <a:r>
              <a:rPr lang="en-US" b="1" u="sng" dirty="0" err="1"/>
              <a:t>cyclophosphamide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z="2800" b="1" i="1" u="sng" dirty="0" smtClean="0"/>
              <a:t>Treatment</a:t>
            </a:r>
            <a:r>
              <a:rPr lang="en-US" sz="2800" b="1" i="1" u="sng" dirty="0" smtClean="0"/>
              <a:t>:</a:t>
            </a:r>
          </a:p>
          <a:p>
            <a:r>
              <a:rPr lang="en-US" sz="2800" dirty="0" smtClean="0"/>
              <a:t>transurethral resection is both diagnostic and therapeutic </a:t>
            </a:r>
          </a:p>
          <a:p>
            <a:r>
              <a:rPr lang="en-US" sz="2800" dirty="0" err="1" smtClean="0"/>
              <a:t>bacille</a:t>
            </a:r>
            <a:r>
              <a:rPr lang="en-US" sz="2800" dirty="0" smtClean="0"/>
              <a:t> </a:t>
            </a:r>
            <a:r>
              <a:rPr lang="en-US" sz="2800" dirty="0" err="1" smtClean="0"/>
              <a:t>Calmette-Guérin</a:t>
            </a:r>
            <a:r>
              <a:rPr lang="en-US" sz="2800" dirty="0" smtClean="0"/>
              <a:t> (BCG)</a:t>
            </a:r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</a:t>
            </a:r>
            <a:r>
              <a:rPr lang="en-US" sz="2800" dirty="0" err="1" smtClean="0"/>
              <a:t>granulomatous</a:t>
            </a:r>
            <a:r>
              <a:rPr lang="en-US" sz="2800" dirty="0" smtClean="0"/>
              <a:t> reaction; triggers local immune response</a:t>
            </a:r>
          </a:p>
          <a:p>
            <a:r>
              <a:rPr lang="en-US" sz="2800" dirty="0" smtClean="0"/>
              <a:t>Follow-up for recurrence with periodic </a:t>
            </a:r>
            <a:r>
              <a:rPr lang="en-US" sz="2800" dirty="0" err="1" smtClean="0"/>
              <a:t>cystoscopy</a:t>
            </a:r>
            <a:r>
              <a:rPr lang="en-US" sz="2800" dirty="0" smtClean="0"/>
              <a:t> and urine cytologic studies for the rest of their lives.</a:t>
            </a:r>
          </a:p>
          <a:p>
            <a:r>
              <a:rPr lang="en-US" sz="2800" dirty="0" smtClean="0"/>
              <a:t>Radical </a:t>
            </a:r>
            <a:r>
              <a:rPr lang="en-US" sz="2800" dirty="0" err="1" smtClean="0"/>
              <a:t>cystectomy</a:t>
            </a:r>
            <a:r>
              <a:rPr lang="en-US" sz="2800" dirty="0" smtClean="0"/>
              <a:t> and chemotherapy for advanced cases</a:t>
            </a:r>
            <a:endParaRPr lang="en-US" sz="2800" b="1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UROGENITAL SYSTEM </a:t>
            </a:r>
            <a:br>
              <a:rPr lang="en-US" sz="4800" b="1" dirty="0" smtClean="0"/>
            </a:br>
            <a:r>
              <a:rPr lang="en-US" sz="4800" b="1" dirty="0" smtClean="0"/>
              <a:t>LAB -1</a:t>
            </a:r>
            <a:endParaRPr lang="ar-JO" sz="4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578</Words>
  <Application>Microsoft Office PowerPoint</Application>
  <PresentationFormat>On-screen Show 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Urothelial tumors </vt:lpstr>
      <vt:lpstr>Transitional cell carcinoma of UB</vt:lpstr>
      <vt:lpstr>Urothelial (transitional) cell carcinomas</vt:lpstr>
      <vt:lpstr>Papillary Urothelial (transitional) carcinoma-low grade </vt:lpstr>
      <vt:lpstr>squamous cell carcinomas</vt:lpstr>
      <vt:lpstr>Clinical Course of bladder cancer</vt:lpstr>
      <vt:lpstr>Slide 7</vt:lpstr>
      <vt:lpstr>Slide 8</vt:lpstr>
      <vt:lpstr>UROGENITAL SYSTEM  LAB -1</vt:lpstr>
      <vt:lpstr>Slide 10</vt:lpstr>
      <vt:lpstr>Minimal change disease</vt:lpstr>
      <vt:lpstr>Slide 12</vt:lpstr>
      <vt:lpstr>Focal and segmental glomerulosclerosis</vt:lpstr>
      <vt:lpstr>Slide 14</vt:lpstr>
      <vt:lpstr>Membraneous glomerulopathy</vt:lpstr>
      <vt:lpstr>Slide 16</vt:lpstr>
      <vt:lpstr>Rapidly Progressive (Crescentic) Glomerulonephritis </vt:lpstr>
      <vt:lpstr>Slide 18</vt:lpstr>
      <vt:lpstr>MPGN</vt:lpstr>
      <vt:lpstr>Slide 20</vt:lpstr>
      <vt:lpstr>hydronephrosis</vt:lpstr>
      <vt:lpstr>Pyelonephritis </vt:lpstr>
      <vt:lpstr>Renal Cysts </vt:lpstr>
      <vt:lpstr>Renal Cycts </vt:lpstr>
      <vt:lpstr>Renal tumors </vt:lpstr>
      <vt:lpstr>Renal tumors </vt:lpstr>
      <vt:lpstr>Renal tumors </vt:lpstr>
      <vt:lpstr>Bladder tumor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 change disease</dc:title>
  <dc:creator/>
  <cp:lastModifiedBy>Administrator</cp:lastModifiedBy>
  <cp:revision>12</cp:revision>
  <dcterms:created xsi:type="dcterms:W3CDTF">2006-08-16T00:00:00Z</dcterms:created>
  <dcterms:modified xsi:type="dcterms:W3CDTF">2016-04-12T07:43:24Z</dcterms:modified>
</cp:coreProperties>
</file>