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5" r:id="rId5"/>
    <p:sldId id="261" r:id="rId6"/>
    <p:sldId id="269" r:id="rId7"/>
    <p:sldId id="262" r:id="rId8"/>
    <p:sldId id="267" r:id="rId9"/>
    <p:sldId id="268" r:id="rId10"/>
    <p:sldId id="264" r:id="rId11"/>
    <p:sldId id="263" r:id="rId12"/>
    <p:sldId id="270" r:id="rId13"/>
    <p:sldId id="271" r:id="rId14"/>
    <p:sldId id="272" r:id="rId15"/>
    <p:sldId id="274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3F4D-7D69-45B7-9953-B9483291D24D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AFBF-8B98-42A6-9C0B-00CD237C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3F4D-7D69-45B7-9953-B9483291D24D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AFBF-8B98-42A6-9C0B-00CD237C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3F4D-7D69-45B7-9953-B9483291D24D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AFBF-8B98-42A6-9C0B-00CD237C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3F4D-7D69-45B7-9953-B9483291D24D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AFBF-8B98-42A6-9C0B-00CD237C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3F4D-7D69-45B7-9953-B9483291D24D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AFBF-8B98-42A6-9C0B-00CD237C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3F4D-7D69-45B7-9953-B9483291D24D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AFBF-8B98-42A6-9C0B-00CD237C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3F4D-7D69-45B7-9953-B9483291D24D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AFBF-8B98-42A6-9C0B-00CD237C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3F4D-7D69-45B7-9953-B9483291D24D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AFBF-8B98-42A6-9C0B-00CD237C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3F4D-7D69-45B7-9953-B9483291D24D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AFBF-8B98-42A6-9C0B-00CD237C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3F4D-7D69-45B7-9953-B9483291D24D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AFBF-8B98-42A6-9C0B-00CD237C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3F4D-7D69-45B7-9953-B9483291D24D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AFBF-8B98-42A6-9C0B-00CD237CC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3F4D-7D69-45B7-9953-B9483291D24D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AAFBF-8B98-42A6-9C0B-00CD237CC3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7/72/Blastocyst_English.sv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lacenta" TargetMode="External"/><Relationship Id="rId2" Type="http://schemas.openxmlformats.org/officeDocument/2006/relationships/hyperlink" Target="http://en.wikipedia.org/wiki/Chorionic_vill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Implantation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5486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 placenta is a temporary organ and is the site of physiological exchanges between the mother and the fetus</a:t>
            </a:r>
          </a:p>
          <a:p>
            <a:endParaRPr lang="en-US" dirty="0"/>
          </a:p>
          <a:p>
            <a:r>
              <a:rPr lang="en-US" dirty="0" smtClean="0"/>
              <a:t>It consists of a fetal part (</a:t>
            </a:r>
            <a:r>
              <a:rPr lang="en-US" b="1" dirty="0" err="1" smtClean="0"/>
              <a:t>chorion</a:t>
            </a:r>
            <a:r>
              <a:rPr lang="en-US" dirty="0" smtClean="0"/>
              <a:t>) and a maternal part (</a:t>
            </a:r>
            <a:r>
              <a:rPr lang="en-US" dirty="0" err="1" smtClean="0"/>
              <a:t>decidua</a:t>
            </a:r>
            <a:r>
              <a:rPr lang="en-US" dirty="0" smtClean="0"/>
              <a:t> </a:t>
            </a:r>
            <a:r>
              <a:rPr lang="en-US" dirty="0" err="1" smtClean="0"/>
              <a:t>basalis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Thus the placenta is composed of cells derived from two genetically distinct individuals.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decidua</a:t>
            </a:r>
            <a:r>
              <a:rPr lang="en-US" dirty="0" smtClean="0"/>
              <a:t> </a:t>
            </a:r>
            <a:r>
              <a:rPr lang="en-US" dirty="0" err="1" smtClean="0"/>
              <a:t>basalis</a:t>
            </a:r>
            <a:r>
              <a:rPr lang="en-US" dirty="0" smtClean="0"/>
              <a:t> supplies maternal arterial blood to, and receives venous blood from, spaces that exist inside the placenta.</a:t>
            </a:r>
          </a:p>
          <a:p>
            <a:endParaRPr lang="en-US" dirty="0"/>
          </a:p>
          <a:p>
            <a:r>
              <a:rPr lang="en-US" dirty="0" smtClean="0"/>
              <a:t>The placenta is also an endocrine organ, producing hormones such as HCG, a placental </a:t>
            </a:r>
            <a:r>
              <a:rPr lang="en-US" dirty="0" err="1" smtClean="0"/>
              <a:t>prolactin</a:t>
            </a:r>
            <a:r>
              <a:rPr lang="en-US" dirty="0" smtClean="0"/>
              <a:t>, estrogens, and progesterone. </a:t>
            </a:r>
          </a:p>
          <a:p>
            <a:endParaRPr lang="en-US" dirty="0"/>
          </a:p>
        </p:txBody>
      </p:sp>
      <p:pic>
        <p:nvPicPr>
          <p:cNvPr id="4" name="Picture 2" descr="http://www.tk.de/rochelexikon/pics/a07182.000-1_b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76400"/>
            <a:ext cx="38100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During implantation of the embryo, the endometrial connective tissue goes through profound changes</a:t>
            </a:r>
          </a:p>
          <a:p>
            <a:endParaRPr lang="en-US" dirty="0"/>
          </a:p>
          <a:p>
            <a:r>
              <a:rPr lang="en-US" dirty="0" smtClean="0"/>
              <a:t>The fibroblasts of the lamina </a:t>
            </a:r>
            <a:r>
              <a:rPr lang="en-US" dirty="0" err="1" smtClean="0"/>
              <a:t>propria</a:t>
            </a:r>
            <a:r>
              <a:rPr lang="en-US" dirty="0" smtClean="0"/>
              <a:t> become enlarged and round and exhibit the characteristics of protein-synthesizing cells.</a:t>
            </a:r>
          </a:p>
          <a:p>
            <a:endParaRPr lang="en-US" dirty="0"/>
          </a:p>
          <a:p>
            <a:r>
              <a:rPr lang="en-US" dirty="0" smtClean="0"/>
              <a:t>They are now called </a:t>
            </a:r>
            <a:r>
              <a:rPr lang="en-US" dirty="0" err="1" smtClean="0"/>
              <a:t>decidual</a:t>
            </a:r>
            <a:r>
              <a:rPr lang="en-US" dirty="0" smtClean="0"/>
              <a:t> cells, and the whole </a:t>
            </a:r>
            <a:r>
              <a:rPr lang="en-US" dirty="0" err="1" smtClean="0"/>
              <a:t>endometrium</a:t>
            </a:r>
            <a:r>
              <a:rPr lang="en-US" dirty="0" smtClean="0"/>
              <a:t> is called the </a:t>
            </a:r>
            <a:r>
              <a:rPr lang="en-US" b="1" dirty="0" err="1" smtClean="0"/>
              <a:t>decidua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dirty="0" smtClean="0"/>
              <a:t>Based on the endometrial region, the </a:t>
            </a:r>
            <a:r>
              <a:rPr lang="en-US" dirty="0" err="1" smtClean="0"/>
              <a:t>decidua</a:t>
            </a:r>
            <a:r>
              <a:rPr lang="en-US" dirty="0" smtClean="0"/>
              <a:t> can be classified as the </a:t>
            </a:r>
            <a:r>
              <a:rPr lang="en-US" b="1" dirty="0" err="1" smtClean="0"/>
              <a:t>decidua</a:t>
            </a:r>
            <a:r>
              <a:rPr lang="en-US" b="1" dirty="0" smtClean="0"/>
              <a:t> </a:t>
            </a:r>
            <a:r>
              <a:rPr lang="en-US" b="1" dirty="0" err="1" smtClean="0"/>
              <a:t>basalis</a:t>
            </a:r>
            <a:r>
              <a:rPr lang="en-US" b="1" dirty="0" smtClean="0"/>
              <a:t>,</a:t>
            </a:r>
            <a:r>
              <a:rPr lang="en-US" dirty="0" smtClean="0"/>
              <a:t> situated between the embryo and the </a:t>
            </a:r>
            <a:r>
              <a:rPr lang="en-US" dirty="0" err="1" smtClean="0"/>
              <a:t>myometrium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err="1" smtClean="0"/>
              <a:t>decidua</a:t>
            </a:r>
            <a:r>
              <a:rPr lang="en-US" b="1" dirty="0" smtClean="0"/>
              <a:t> </a:t>
            </a:r>
            <a:r>
              <a:rPr lang="en-US" b="1" dirty="0" err="1" smtClean="0"/>
              <a:t>capsularis</a:t>
            </a:r>
            <a:r>
              <a:rPr lang="en-US" b="1" dirty="0" smtClean="0"/>
              <a:t>,</a:t>
            </a:r>
            <a:r>
              <a:rPr lang="en-US" dirty="0" smtClean="0"/>
              <a:t> situated between the embryo and the lumen of the uterus</a:t>
            </a:r>
          </a:p>
          <a:p>
            <a:endParaRPr lang="en-US" dirty="0"/>
          </a:p>
          <a:p>
            <a:r>
              <a:rPr lang="en-US" dirty="0" smtClean="0"/>
              <a:t>and the </a:t>
            </a:r>
            <a:r>
              <a:rPr lang="en-US" b="1" dirty="0" err="1" smtClean="0"/>
              <a:t>decidua</a:t>
            </a:r>
            <a:r>
              <a:rPr lang="en-US" b="1" dirty="0" smtClean="0"/>
              <a:t> </a:t>
            </a:r>
            <a:r>
              <a:rPr lang="en-US" b="1" dirty="0" err="1" smtClean="0"/>
              <a:t>parietalis</a:t>
            </a:r>
            <a:r>
              <a:rPr lang="en-US" b="1" dirty="0" smtClean="0"/>
              <a:t>,</a:t>
            </a:r>
            <a:r>
              <a:rPr lang="en-US" dirty="0" smtClean="0"/>
              <a:t> the remainder of the </a:t>
            </a:r>
            <a:r>
              <a:rPr lang="en-US" dirty="0" err="1" smtClean="0"/>
              <a:t>decidua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Hence, by the end of the first week of development, the human zygote has passed through the </a:t>
            </a:r>
            <a:r>
              <a:rPr lang="en-US" dirty="0" err="1" smtClean="0"/>
              <a:t>morula</a:t>
            </a:r>
            <a:r>
              <a:rPr lang="en-US" dirty="0" smtClean="0"/>
              <a:t> and </a:t>
            </a:r>
            <a:r>
              <a:rPr lang="en-US" dirty="0" err="1" smtClean="0"/>
              <a:t>blastocyst</a:t>
            </a:r>
            <a:r>
              <a:rPr lang="en-US" dirty="0" smtClean="0"/>
              <a:t> stages and has begun implantation in the uterine mucosa</a:t>
            </a:r>
            <a:endParaRPr lang="en-US" dirty="0"/>
          </a:p>
        </p:txBody>
      </p:sp>
      <p:pic>
        <p:nvPicPr>
          <p:cNvPr id="6146" name="Picture 2" descr="http://www.tk.de/rochelexikon/pics/a07182.000-1_b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76400"/>
            <a:ext cx="38100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Infertility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Infertility is a problem for 15% to 30% of couples.</a:t>
            </a:r>
          </a:p>
          <a:p>
            <a:endParaRPr lang="en-US" dirty="0" smtClean="0"/>
          </a:p>
          <a:p>
            <a:r>
              <a:rPr lang="en-US" dirty="0"/>
              <a:t>Male infertility may </a:t>
            </a:r>
            <a:r>
              <a:rPr lang="en-US" dirty="0" smtClean="0"/>
              <a:t>be a </a:t>
            </a:r>
            <a:r>
              <a:rPr lang="en-US" dirty="0"/>
              <a:t>result of insufficient numbers of sperm and/or poor motility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Infertility in a woman may be due to a number </a:t>
            </a:r>
            <a:r>
              <a:rPr lang="en-US" dirty="0" smtClean="0"/>
              <a:t>of causes</a:t>
            </a:r>
            <a:r>
              <a:rPr lang="en-US" dirty="0"/>
              <a:t>, including occluded oviducts (most commonly caused by pelvic </a:t>
            </a:r>
            <a:r>
              <a:rPr lang="en-US" dirty="0" smtClean="0"/>
              <a:t>inflammatory disease</a:t>
            </a:r>
            <a:r>
              <a:rPr lang="en-US" dirty="0"/>
              <a:t>), hostile cervical mucus, immunity to spermatozoa, </a:t>
            </a:r>
            <a:r>
              <a:rPr lang="en-US" dirty="0" smtClean="0"/>
              <a:t>absence of </a:t>
            </a:r>
            <a:r>
              <a:rPr lang="en-US" dirty="0"/>
              <a:t>ovulation, and others.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 vitro fertilization (IVF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In vitro fertilization (IVF) of human ova and embryo transfer is a </a:t>
            </a:r>
            <a:r>
              <a:rPr lang="en-US" b="1" dirty="0" smtClean="0"/>
              <a:t>frequent </a:t>
            </a:r>
            <a:r>
              <a:rPr lang="en-US" dirty="0" smtClean="0"/>
              <a:t>practice </a:t>
            </a:r>
            <a:r>
              <a:rPr lang="en-US" dirty="0"/>
              <a:t>conducted by laboratories throughout the world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Follicle growth in </a:t>
            </a:r>
            <a:r>
              <a:rPr lang="en-US" dirty="0" smtClean="0"/>
              <a:t>the ovary </a:t>
            </a:r>
            <a:r>
              <a:rPr lang="en-US" dirty="0"/>
              <a:t>is stimulated by administration of </a:t>
            </a:r>
            <a:r>
              <a:rPr lang="en-US" dirty="0" err="1"/>
              <a:t>gonadotropins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Fertilized eggs </a:t>
            </a:r>
            <a:r>
              <a:rPr lang="en-US" dirty="0"/>
              <a:t>are monitored to the eight-cell stage and then placed in the </a:t>
            </a:r>
            <a:r>
              <a:rPr lang="en-US" dirty="0" smtClean="0"/>
              <a:t>uterus to </a:t>
            </a:r>
            <a:r>
              <a:rPr lang="en-US" dirty="0"/>
              <a:t>develop to term.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Contraceptive </a:t>
            </a:r>
            <a:r>
              <a:rPr lang="en-US" b="1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contraceptive pill is a combination of estrogen and the </a:t>
            </a:r>
            <a:r>
              <a:rPr lang="en-US" b="1" dirty="0" smtClean="0"/>
              <a:t>progesterone </a:t>
            </a:r>
            <a:r>
              <a:rPr lang="en-US" dirty="0" smtClean="0"/>
              <a:t>analogue </a:t>
            </a:r>
            <a:r>
              <a:rPr lang="en-US" dirty="0"/>
              <a:t>progestin, which together inhibit ovulation but permit menstruation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intrauterine device (IUD) is placed in the uterine cavity. Its </a:t>
            </a:r>
            <a:r>
              <a:rPr lang="en-US" b="1" dirty="0" smtClean="0"/>
              <a:t>mechanism </a:t>
            </a:r>
            <a:r>
              <a:rPr lang="en-US" dirty="0" smtClean="0"/>
              <a:t>for </a:t>
            </a:r>
            <a:r>
              <a:rPr lang="en-US" dirty="0"/>
              <a:t>preventing pregnancy is not clear but may entail direct effects </a:t>
            </a:r>
            <a:r>
              <a:rPr lang="en-US" dirty="0" smtClean="0"/>
              <a:t>on sperm </a:t>
            </a:r>
            <a:r>
              <a:rPr lang="en-US" dirty="0"/>
              <a:t>and </a:t>
            </a:r>
            <a:r>
              <a:rPr lang="en-US" dirty="0" err="1"/>
              <a:t>oocytes</a:t>
            </a:r>
            <a:r>
              <a:rPr lang="en-US" dirty="0"/>
              <a:t> or inhibition of </a:t>
            </a:r>
            <a:r>
              <a:rPr lang="en-US" dirty="0" err="1"/>
              <a:t>preimplantation</a:t>
            </a:r>
            <a:r>
              <a:rPr lang="en-US" dirty="0"/>
              <a:t> stages of development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Vasectomy and tubal ligation are effective means of contraception, </a:t>
            </a:r>
            <a:r>
              <a:rPr lang="en-US" b="1" dirty="0" smtClean="0"/>
              <a:t>and </a:t>
            </a:r>
            <a:r>
              <a:rPr lang="en-US" dirty="0" smtClean="0"/>
              <a:t>both </a:t>
            </a:r>
            <a:r>
              <a:rPr lang="en-US" dirty="0"/>
              <a:t>procedures are reversible, although not in every case.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en-US" b="1" dirty="0" smtClean="0"/>
              <a:t>ctopic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cases of abnormal </a:t>
            </a:r>
            <a:r>
              <a:rPr lang="en-US" dirty="0" err="1" smtClean="0"/>
              <a:t>nidation</a:t>
            </a:r>
            <a:r>
              <a:rPr lang="en-US" dirty="0" smtClean="0"/>
              <a:t>, the embryo may implant itself in the oviduct (</a:t>
            </a:r>
            <a:r>
              <a:rPr lang="en-US" b="1" dirty="0" smtClean="0"/>
              <a:t>ectopic pregnancy</a:t>
            </a:r>
            <a:r>
              <a:rPr lang="en-US" dirty="0" smtClean="0"/>
              <a:t>). </a:t>
            </a:r>
          </a:p>
          <a:p>
            <a:endParaRPr lang="en-US" dirty="0"/>
          </a:p>
          <a:p>
            <a:r>
              <a:rPr lang="en-US" dirty="0" smtClean="0"/>
              <a:t>In this case, the lamina </a:t>
            </a:r>
            <a:r>
              <a:rPr lang="en-US" dirty="0" err="1" smtClean="0"/>
              <a:t>propria</a:t>
            </a:r>
            <a:r>
              <a:rPr lang="en-US" dirty="0" smtClean="0"/>
              <a:t> reacts like the </a:t>
            </a:r>
            <a:r>
              <a:rPr lang="en-US" dirty="0" err="1" smtClean="0"/>
              <a:t>endometrium</a:t>
            </a:r>
            <a:r>
              <a:rPr lang="en-US" dirty="0" smtClean="0"/>
              <a:t>, forming numerous </a:t>
            </a:r>
            <a:r>
              <a:rPr lang="en-US" dirty="0" err="1" smtClean="0"/>
              <a:t>decidual</a:t>
            </a:r>
            <a:r>
              <a:rPr lang="en-US" dirty="0" smtClean="0"/>
              <a:t> cells</a:t>
            </a:r>
          </a:p>
          <a:p>
            <a:endParaRPr lang="en-US" dirty="0"/>
          </a:p>
          <a:p>
            <a:r>
              <a:rPr lang="en-US" dirty="0" smtClean="0"/>
              <a:t>Because of its small diameter, the oviduct cannot contain the growing embryo and bursts, causing extensive hemorrhage that can be fatal if not treated immediately.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lacenta </a:t>
            </a:r>
            <a:r>
              <a:rPr lang="en-US" dirty="0" err="1" smtClean="0"/>
              <a:t>previa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initial attachment of the embryo usually occurs on the ventral or dorsal walls of the corpus of the uterus</a:t>
            </a:r>
          </a:p>
          <a:p>
            <a:endParaRPr lang="en-US" dirty="0"/>
          </a:p>
          <a:p>
            <a:r>
              <a:rPr lang="en-US" dirty="0" smtClean="0"/>
              <a:t>Sometimes the embryo attaches close to the internal </a:t>
            </a:r>
            <a:r>
              <a:rPr lang="en-US" dirty="0" err="1" smtClean="0"/>
              <a:t>os</a:t>
            </a:r>
            <a:r>
              <a:rPr lang="en-US" dirty="0" smtClean="0"/>
              <a:t>. In this case the placenta will be interposed between the fetus and the vagina, obstructing the passage of the fetus at parturition</a:t>
            </a:r>
          </a:p>
          <a:p>
            <a:endParaRPr lang="en-US" dirty="0"/>
          </a:p>
          <a:p>
            <a:r>
              <a:rPr lang="en-US" dirty="0" smtClean="0"/>
              <a:t>This situation, called placenta </a:t>
            </a:r>
            <a:r>
              <a:rPr lang="en-US" dirty="0" err="1" smtClean="0"/>
              <a:t>previa</a:t>
            </a:r>
            <a:r>
              <a:rPr lang="en-US" dirty="0" smtClean="0"/>
              <a:t>, must be recognized by the physician, and the fetus must be delivered by cesarean section; otherwise, the fetus may die</a:t>
            </a:r>
          </a:p>
          <a:p>
            <a:endParaRPr lang="en-US" dirty="0"/>
          </a:p>
          <a:p>
            <a:r>
              <a:rPr lang="en-US" dirty="0" smtClean="0"/>
              <a:t>Sometimes, the embryo attaches to the epithelium of the uterine tube. Very rarely the zygote may enter the abdominal cavity, attach to the peritoneum, and develop there.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human </a:t>
            </a:r>
            <a:r>
              <a:rPr lang="en-US" dirty="0" err="1" smtClean="0"/>
              <a:t>oocyte</a:t>
            </a:r>
            <a:r>
              <a:rPr lang="en-US" dirty="0" smtClean="0"/>
              <a:t> is fertilized in the lateral third of the uterine tube</a:t>
            </a:r>
          </a:p>
          <a:p>
            <a:endParaRPr lang="en-US" dirty="0"/>
          </a:p>
          <a:p>
            <a:r>
              <a:rPr lang="en-US" dirty="0" smtClean="0"/>
              <a:t>the zygote undergoes cell division as it is moved passively toward the uterus</a:t>
            </a:r>
          </a:p>
          <a:p>
            <a:endParaRPr lang="en-US" dirty="0"/>
          </a:p>
          <a:p>
            <a:r>
              <a:rPr lang="en-US" dirty="0" smtClean="0"/>
              <a:t>Through successive mitoses, a compact collection of cells, the </a:t>
            </a:r>
            <a:r>
              <a:rPr lang="en-US" b="1" dirty="0" err="1" smtClean="0"/>
              <a:t>morula</a:t>
            </a:r>
            <a:r>
              <a:rPr lang="en-US" b="1" dirty="0" smtClean="0"/>
              <a:t>,</a:t>
            </a:r>
            <a:r>
              <a:rPr lang="en-US" dirty="0" smtClean="0"/>
              <a:t> is formed</a:t>
            </a:r>
          </a:p>
          <a:p>
            <a:endParaRPr lang="en-US" dirty="0"/>
          </a:p>
          <a:p>
            <a:r>
              <a:rPr lang="en-US" dirty="0" err="1" smtClean="0"/>
              <a:t>morula</a:t>
            </a:r>
            <a:r>
              <a:rPr lang="en-US" dirty="0" smtClean="0"/>
              <a:t>, covered by the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pellucida</a:t>
            </a:r>
            <a:r>
              <a:rPr lang="en-US" dirty="0" smtClean="0"/>
              <a:t>, is about the same size as the fertilized </a:t>
            </a:r>
            <a:r>
              <a:rPr lang="en-US" dirty="0" err="1" smtClean="0"/>
              <a:t>oocyte</a:t>
            </a:r>
            <a:r>
              <a:rPr lang="en-US" dirty="0" smtClean="0"/>
              <a:t>. The cells that result from segmentation of the zygote are called </a:t>
            </a:r>
            <a:r>
              <a:rPr lang="en-US" b="1" dirty="0" err="1" smtClean="0"/>
              <a:t>blastomeres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Because the zygote does not grow in size, at each division the </a:t>
            </a:r>
            <a:r>
              <a:rPr lang="en-US" dirty="0" err="1" smtClean="0"/>
              <a:t>blastomeres</a:t>
            </a:r>
            <a:r>
              <a:rPr lang="en-US" dirty="0" smtClean="0"/>
              <a:t> become smaller.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At the center of the </a:t>
            </a:r>
            <a:r>
              <a:rPr lang="en-US" dirty="0" err="1" smtClean="0"/>
              <a:t>morula</a:t>
            </a:r>
            <a:r>
              <a:rPr lang="en-US" dirty="0" smtClean="0"/>
              <a:t> a liquid-filled cavity develops and the </a:t>
            </a:r>
            <a:r>
              <a:rPr lang="en-US" dirty="0" err="1" smtClean="0"/>
              <a:t>blastomeres</a:t>
            </a:r>
            <a:r>
              <a:rPr lang="en-US" dirty="0" smtClean="0"/>
              <a:t> arrange themselves in a peripheral layer (</a:t>
            </a:r>
            <a:r>
              <a:rPr lang="en-US" b="1" dirty="0" err="1" smtClean="0"/>
              <a:t>trophoblast</a:t>
            </a:r>
            <a:r>
              <a:rPr lang="en-US" dirty="0" smtClean="0"/>
              <a:t>) while a few </a:t>
            </a:r>
            <a:r>
              <a:rPr lang="en-US" dirty="0" err="1" smtClean="0"/>
              <a:t>blastomeres</a:t>
            </a:r>
            <a:r>
              <a:rPr lang="en-US" dirty="0" smtClean="0"/>
              <a:t> accumulate inside the cavity (</a:t>
            </a:r>
            <a:r>
              <a:rPr lang="en-US" b="1" dirty="0" smtClean="0"/>
              <a:t>inner cell mass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This embryo is now called a </a:t>
            </a:r>
            <a:r>
              <a:rPr lang="en-US" b="1" dirty="0" err="1" smtClean="0"/>
              <a:t>blastocyst</a:t>
            </a:r>
            <a:r>
              <a:rPr lang="en-US" b="1" dirty="0" smtClean="0"/>
              <a:t>,</a:t>
            </a:r>
            <a:r>
              <a:rPr lang="en-US" dirty="0" smtClean="0"/>
              <a:t> which is the stage at which it arrives in the uterus</a:t>
            </a:r>
          </a:p>
          <a:p>
            <a:endParaRPr lang="en-US" dirty="0"/>
          </a:p>
          <a:p>
            <a:r>
              <a:rPr lang="en-US" dirty="0" smtClean="0"/>
              <a:t>This happens on approximately the fourth or fifth day after ovulation</a:t>
            </a:r>
            <a:endParaRPr lang="en-US" dirty="0"/>
          </a:p>
        </p:txBody>
      </p:sp>
      <p:pic>
        <p:nvPicPr>
          <p:cNvPr id="4" name="Picture 2" descr="File:Blastocyst English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600200"/>
            <a:ext cx="3886200" cy="4800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54864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In the human, </a:t>
            </a:r>
            <a:r>
              <a:rPr lang="en-US" dirty="0" err="1"/>
              <a:t>trophoblastic</a:t>
            </a:r>
            <a:r>
              <a:rPr lang="en-US" dirty="0"/>
              <a:t> cells over the </a:t>
            </a:r>
            <a:r>
              <a:rPr lang="en-US" dirty="0" err="1"/>
              <a:t>embryoblast</a:t>
            </a:r>
            <a:r>
              <a:rPr lang="en-US" dirty="0"/>
              <a:t> pole begin to </a:t>
            </a:r>
            <a:r>
              <a:rPr lang="en-US" dirty="0" smtClean="0"/>
              <a:t>penetrate between </a:t>
            </a:r>
            <a:r>
              <a:rPr lang="en-US" dirty="0"/>
              <a:t>the epithelial cells of the uterine mucosa about the sixth day</a:t>
            </a:r>
          </a:p>
          <a:p>
            <a:endParaRPr lang="en-US" dirty="0" smtClean="0"/>
          </a:p>
          <a:p>
            <a:r>
              <a:rPr lang="en-US" dirty="0"/>
              <a:t>Attachment and invasion of the </a:t>
            </a:r>
            <a:r>
              <a:rPr lang="en-US" dirty="0" err="1"/>
              <a:t>trophoblast</a:t>
            </a:r>
            <a:r>
              <a:rPr lang="en-US" dirty="0"/>
              <a:t> involve </a:t>
            </a:r>
            <a:r>
              <a:rPr lang="en-US" dirty="0" err="1"/>
              <a:t>integrins</a:t>
            </a:r>
            <a:r>
              <a:rPr lang="en-US" dirty="0"/>
              <a:t>, </a:t>
            </a:r>
            <a:r>
              <a:rPr lang="en-US" dirty="0" smtClean="0"/>
              <a:t>expressed by </a:t>
            </a:r>
            <a:r>
              <a:rPr lang="en-US" dirty="0"/>
              <a:t>the </a:t>
            </a:r>
            <a:r>
              <a:rPr lang="en-US" dirty="0" err="1"/>
              <a:t>trophoblast</a:t>
            </a:r>
            <a:r>
              <a:rPr lang="en-US" dirty="0"/>
              <a:t>, and the extracellular matrix molecules </a:t>
            </a:r>
            <a:r>
              <a:rPr lang="en-US" dirty="0" err="1"/>
              <a:t>laminin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fibronectin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err="1"/>
              <a:t>Integrin</a:t>
            </a:r>
            <a:r>
              <a:rPr lang="en-US" dirty="0"/>
              <a:t> receptors for </a:t>
            </a:r>
            <a:r>
              <a:rPr lang="en-US" dirty="0" err="1"/>
              <a:t>laminin</a:t>
            </a:r>
            <a:r>
              <a:rPr lang="en-US" dirty="0"/>
              <a:t> promote attachment, while </a:t>
            </a:r>
            <a:r>
              <a:rPr lang="en-US" dirty="0" smtClean="0"/>
              <a:t>those for </a:t>
            </a:r>
            <a:r>
              <a:rPr lang="en-US" dirty="0" err="1"/>
              <a:t>fibronectin</a:t>
            </a:r>
            <a:r>
              <a:rPr lang="en-US" dirty="0"/>
              <a:t> stimulate migration.</a:t>
            </a:r>
          </a:p>
          <a:p>
            <a:endParaRPr lang="en-US" dirty="0" smtClean="0"/>
          </a:p>
          <a:p>
            <a:r>
              <a:rPr lang="en-US" dirty="0"/>
              <a:t>These molecules also interact along </a:t>
            </a:r>
            <a:r>
              <a:rPr lang="en-US" dirty="0" smtClean="0"/>
              <a:t>signal transduction </a:t>
            </a:r>
            <a:r>
              <a:rPr lang="en-US" dirty="0"/>
              <a:t>pathways to regulate </a:t>
            </a:r>
            <a:r>
              <a:rPr lang="en-US" dirty="0" err="1"/>
              <a:t>trophoblast</a:t>
            </a:r>
            <a:r>
              <a:rPr lang="en-US" dirty="0"/>
              <a:t> differentiation so that </a:t>
            </a:r>
            <a:r>
              <a:rPr lang="en-US" dirty="0" smtClean="0"/>
              <a:t>implantation is </a:t>
            </a:r>
            <a:r>
              <a:rPr lang="en-US" dirty="0"/>
              <a:t>the result of mutual </a:t>
            </a:r>
            <a:r>
              <a:rPr lang="en-US" dirty="0" err="1"/>
              <a:t>trophoblastic</a:t>
            </a:r>
            <a:r>
              <a:rPr lang="en-US" dirty="0"/>
              <a:t> and endometrial action.</a:t>
            </a:r>
          </a:p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7172" name="Picture 4" descr="http://www.lifenews.com/wp-content/uploads/2011/12/implant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057400"/>
            <a:ext cx="3952875" cy="410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blastocyst</a:t>
            </a:r>
            <a:r>
              <a:rPr lang="en-US" dirty="0" smtClean="0"/>
              <a:t> remains in the lumen of the uterus for 2 or 3 days, immersed in the secretion of the endometrial glands, and comes into contact with the surface of the </a:t>
            </a:r>
            <a:r>
              <a:rPr lang="en-US" dirty="0" err="1" smtClean="0"/>
              <a:t>endometrium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pellucida</a:t>
            </a:r>
            <a:r>
              <a:rPr lang="en-US" dirty="0" smtClean="0"/>
              <a:t> is then dissolved, allowing cells of the </a:t>
            </a:r>
            <a:r>
              <a:rPr lang="en-US" dirty="0" err="1" smtClean="0"/>
              <a:t>trophoblast</a:t>
            </a:r>
            <a:r>
              <a:rPr lang="en-US" dirty="0" smtClean="0"/>
              <a:t> to interact directly with cells of the uterine surface epithelium. (on the 5</a:t>
            </a:r>
            <a:r>
              <a:rPr lang="en-US" baseline="30000" dirty="0" smtClean="0"/>
              <a:t>th</a:t>
            </a:r>
            <a:r>
              <a:rPr lang="en-US" dirty="0" smtClean="0"/>
              <a:t> day)</a:t>
            </a:r>
          </a:p>
          <a:p>
            <a:endParaRPr lang="en-US" dirty="0"/>
          </a:p>
          <a:p>
            <a:r>
              <a:rPr lang="en-US" dirty="0" smtClean="0"/>
              <a:t>Implantation, or </a:t>
            </a:r>
            <a:r>
              <a:rPr lang="en-US" dirty="0" err="1" smtClean="0"/>
              <a:t>nidation</a:t>
            </a:r>
            <a:r>
              <a:rPr lang="en-US" dirty="0" smtClean="0"/>
              <a:t>, involves the attachment of the embryo to the endometrial epithelial cells and its penetration into the lamina </a:t>
            </a:r>
            <a:r>
              <a:rPr lang="en-US" dirty="0" err="1" smtClean="0"/>
              <a:t>propria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type of implantation is called </a:t>
            </a:r>
            <a:r>
              <a:rPr lang="en-US" b="1" dirty="0" smtClean="0"/>
              <a:t>interstitial</a:t>
            </a:r>
            <a:r>
              <a:rPr lang="en-US" dirty="0" smtClean="0"/>
              <a:t> and occurs in humans and a few other mammals.</a:t>
            </a:r>
            <a:endParaRPr lang="en-US" dirty="0"/>
          </a:p>
        </p:txBody>
      </p:sp>
      <p:pic>
        <p:nvPicPr>
          <p:cNvPr id="8194" name="Picture 2" descr="http://embryology.med.unsw.edu.au/Notes/images/week2/LIFimplant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905000"/>
            <a:ext cx="35814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trophoblastiv</a:t>
            </a:r>
            <a:r>
              <a:rPr lang="en-US" dirty="0" smtClean="0"/>
              <a:t> cells invade the </a:t>
            </a:r>
            <a:r>
              <a:rPr lang="en-US" dirty="0" err="1" smtClean="0"/>
              <a:t>endometrioum</a:t>
            </a:r>
            <a:r>
              <a:rPr lang="en-US" dirty="0" smtClean="0"/>
              <a:t> by a process of histolysis</a:t>
            </a:r>
          </a:p>
          <a:p>
            <a:endParaRPr lang="en-US" dirty="0"/>
          </a:p>
          <a:p>
            <a:r>
              <a:rPr lang="en-US" dirty="0" smtClean="0"/>
              <a:t>It forms a hole by which the </a:t>
            </a:r>
            <a:r>
              <a:rPr lang="en-US" dirty="0" err="1" smtClean="0"/>
              <a:t>blastocyst</a:t>
            </a:r>
            <a:r>
              <a:rPr lang="en-US" dirty="0" smtClean="0"/>
              <a:t> can enter</a:t>
            </a:r>
          </a:p>
          <a:p>
            <a:endParaRPr lang="en-US" dirty="0"/>
          </a:p>
          <a:p>
            <a:r>
              <a:rPr lang="en-US" dirty="0" smtClean="0"/>
              <a:t>The first part of the implant is called embryonic pole</a:t>
            </a:r>
          </a:p>
          <a:p>
            <a:endParaRPr lang="en-US" dirty="0"/>
          </a:p>
          <a:p>
            <a:r>
              <a:rPr lang="en-US" dirty="0" smtClean="0"/>
              <a:t>The last part is called the </a:t>
            </a:r>
            <a:r>
              <a:rPr lang="en-US" dirty="0" err="1" smtClean="0"/>
              <a:t>abembryonic</a:t>
            </a:r>
            <a:r>
              <a:rPr lang="en-US" dirty="0" smtClean="0"/>
              <a:t> pole.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process starts around the seventh day</a:t>
            </a:r>
          </a:p>
          <a:p>
            <a:endParaRPr lang="en-US" dirty="0"/>
          </a:p>
          <a:p>
            <a:r>
              <a:rPr lang="en-US" dirty="0"/>
              <a:t>At the eighth day of development, the </a:t>
            </a:r>
            <a:r>
              <a:rPr lang="en-US" dirty="0" err="1"/>
              <a:t>blastocyst</a:t>
            </a:r>
            <a:r>
              <a:rPr lang="en-US" dirty="0"/>
              <a:t> is </a:t>
            </a:r>
            <a:r>
              <a:rPr lang="en-US" dirty="0" smtClean="0"/>
              <a:t>partially embedded </a:t>
            </a:r>
            <a:r>
              <a:rPr lang="en-US" dirty="0"/>
              <a:t>in the endometrial </a:t>
            </a:r>
            <a:r>
              <a:rPr lang="en-US" dirty="0" err="1"/>
              <a:t>stroma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/>
              <a:t>In the area over the </a:t>
            </a:r>
            <a:r>
              <a:rPr lang="en-US" dirty="0" err="1" smtClean="0"/>
              <a:t>embryoblast</a:t>
            </a:r>
            <a:r>
              <a:rPr lang="en-US" dirty="0" smtClean="0"/>
              <a:t>, the </a:t>
            </a:r>
            <a:r>
              <a:rPr lang="en-US" dirty="0" err="1"/>
              <a:t>trophoblast</a:t>
            </a:r>
            <a:r>
              <a:rPr lang="en-US" dirty="0"/>
              <a:t> has differentiated into two layers:</a:t>
            </a:r>
          </a:p>
          <a:p>
            <a:endParaRPr lang="en-US" dirty="0" smtClean="0"/>
          </a:p>
          <a:p>
            <a:r>
              <a:rPr lang="en-US" dirty="0"/>
              <a:t>(</a:t>
            </a:r>
            <a:r>
              <a:rPr lang="en-US" i="1" dirty="0"/>
              <a:t>a) an inner layer of </a:t>
            </a:r>
            <a:r>
              <a:rPr lang="en-US" i="1" dirty="0" err="1"/>
              <a:t>mononucleated</a:t>
            </a:r>
            <a:r>
              <a:rPr lang="en-US" i="1" dirty="0"/>
              <a:t> cells, the </a:t>
            </a:r>
            <a:r>
              <a:rPr lang="en-US" b="1" i="1" dirty="0" err="1"/>
              <a:t>cytotrophoblast</a:t>
            </a:r>
            <a:r>
              <a:rPr lang="en-US" b="1" i="1" dirty="0"/>
              <a:t>,</a:t>
            </a:r>
          </a:p>
          <a:p>
            <a:endParaRPr lang="en-US" dirty="0" smtClean="0"/>
          </a:p>
          <a:p>
            <a:r>
              <a:rPr lang="en-US" dirty="0"/>
              <a:t>(</a:t>
            </a:r>
            <a:r>
              <a:rPr lang="en-US" i="1" dirty="0"/>
              <a:t>b) an outer multinucleated zone without distinct cell </a:t>
            </a:r>
            <a:r>
              <a:rPr lang="en-US" i="1" dirty="0" smtClean="0"/>
              <a:t>boundaries, </a:t>
            </a:r>
            <a:r>
              <a:rPr lang="en-US" dirty="0" smtClean="0"/>
              <a:t>the </a:t>
            </a:r>
            <a:r>
              <a:rPr lang="en-US" b="1" dirty="0" err="1"/>
              <a:t>syncytiotrophoblast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2" name="Picture 4" descr="https://courses.stu.qmul.ac.uk/smd/kb/microanatomy/humandev/placenta/images/uterine_tissu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286000"/>
            <a:ext cx="41148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Mitotic figures </a:t>
            </a:r>
            <a:r>
              <a:rPr lang="en-US" dirty="0" smtClean="0"/>
              <a:t>are found </a:t>
            </a:r>
            <a:r>
              <a:rPr lang="en-US" dirty="0"/>
              <a:t>in the </a:t>
            </a:r>
            <a:r>
              <a:rPr lang="en-US" dirty="0" err="1"/>
              <a:t>cytotrophoblast</a:t>
            </a:r>
            <a:r>
              <a:rPr lang="en-US" dirty="0"/>
              <a:t> but not in the </a:t>
            </a:r>
            <a:r>
              <a:rPr lang="en-US" dirty="0" err="1"/>
              <a:t>syncytiotrophoblast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Thus, cells </a:t>
            </a:r>
            <a:r>
              <a:rPr lang="en-US" dirty="0"/>
              <a:t>in the </a:t>
            </a:r>
            <a:r>
              <a:rPr lang="en-US" dirty="0" err="1"/>
              <a:t>cytotrophoblast</a:t>
            </a:r>
            <a:r>
              <a:rPr lang="en-US" dirty="0"/>
              <a:t> divide and migrate into the </a:t>
            </a:r>
            <a:r>
              <a:rPr lang="en-US" dirty="0" err="1" smtClean="0"/>
              <a:t>syncytiotrophoblast</a:t>
            </a:r>
            <a:r>
              <a:rPr lang="en-US" dirty="0" smtClean="0"/>
              <a:t>, where </a:t>
            </a:r>
            <a:r>
              <a:rPr lang="en-US" dirty="0"/>
              <a:t>they fuse and lose their individual cell membranes.</a:t>
            </a:r>
          </a:p>
          <a:p>
            <a:endParaRPr lang="en-US" dirty="0" smtClean="0"/>
          </a:p>
          <a:p>
            <a:r>
              <a:rPr lang="en-US" dirty="0"/>
              <a:t>Cells of the inner cell mass or </a:t>
            </a:r>
            <a:r>
              <a:rPr lang="en-US" dirty="0" err="1"/>
              <a:t>embryoblast</a:t>
            </a:r>
            <a:r>
              <a:rPr lang="en-US" dirty="0"/>
              <a:t> also differentiate into </a:t>
            </a:r>
            <a:r>
              <a:rPr lang="en-US" dirty="0" smtClean="0"/>
              <a:t>two layers</a:t>
            </a:r>
            <a:r>
              <a:rPr lang="en-US" dirty="0"/>
              <a:t>:</a:t>
            </a:r>
          </a:p>
          <a:p>
            <a:endParaRPr lang="en-US" dirty="0" smtClean="0"/>
          </a:p>
          <a:p>
            <a:r>
              <a:rPr lang="en-US" i="1" dirty="0"/>
              <a:t>a) a layer of small </a:t>
            </a:r>
            <a:r>
              <a:rPr lang="en-US" i="1" dirty="0" err="1"/>
              <a:t>cuboidal</a:t>
            </a:r>
            <a:r>
              <a:rPr lang="en-US" i="1" dirty="0"/>
              <a:t> cells adjacent to the </a:t>
            </a:r>
            <a:r>
              <a:rPr lang="en-US" i="1" dirty="0" err="1"/>
              <a:t>blastocyst</a:t>
            </a:r>
            <a:r>
              <a:rPr lang="en-US" i="1" dirty="0"/>
              <a:t> </a:t>
            </a:r>
            <a:r>
              <a:rPr lang="en-US" i="1" dirty="0" smtClean="0"/>
              <a:t>cavity, </a:t>
            </a:r>
            <a:r>
              <a:rPr lang="en-US" dirty="0" smtClean="0"/>
              <a:t>known </a:t>
            </a:r>
            <a:r>
              <a:rPr lang="en-US" dirty="0"/>
              <a:t>as the </a:t>
            </a:r>
            <a:r>
              <a:rPr lang="en-US" b="1" dirty="0"/>
              <a:t>hypoblast layer,</a:t>
            </a:r>
          </a:p>
          <a:p>
            <a:endParaRPr lang="en-US" dirty="0" smtClean="0"/>
          </a:p>
          <a:p>
            <a:r>
              <a:rPr lang="en-US" dirty="0"/>
              <a:t>(</a:t>
            </a:r>
            <a:r>
              <a:rPr lang="en-US" i="1" dirty="0"/>
              <a:t>b) a layer of high columnar </a:t>
            </a:r>
            <a:r>
              <a:rPr lang="en-US" i="1" dirty="0" smtClean="0"/>
              <a:t>cells </a:t>
            </a:r>
            <a:r>
              <a:rPr lang="en-US" dirty="0" smtClean="0"/>
              <a:t>adjacent </a:t>
            </a:r>
            <a:r>
              <a:rPr lang="en-US" dirty="0"/>
              <a:t>to the amniotic cavity, the </a:t>
            </a:r>
            <a:r>
              <a:rPr lang="en-US" b="1" dirty="0" err="1"/>
              <a:t>epiblast</a:t>
            </a:r>
            <a:r>
              <a:rPr lang="en-US" b="1" dirty="0"/>
              <a:t> layer</a:t>
            </a:r>
          </a:p>
          <a:p>
            <a:endParaRPr lang="en-US" dirty="0" smtClean="0"/>
          </a:p>
          <a:p>
            <a:r>
              <a:rPr lang="en-US" dirty="0"/>
              <a:t>Together, the layers form a flat disc.</a:t>
            </a:r>
          </a:p>
          <a:p>
            <a:endParaRPr lang="en-US" dirty="0"/>
          </a:p>
        </p:txBody>
      </p:sp>
      <p:pic>
        <p:nvPicPr>
          <p:cNvPr id="2050" name="Picture 2" descr="http://www.med.umich.edu/lrc/coursepages/m1/embryology/embryo/images/placent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00200"/>
            <a:ext cx="4191000" cy="4981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95300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At the same time, a small </a:t>
            </a:r>
            <a:r>
              <a:rPr lang="en-US" dirty="0" smtClean="0"/>
              <a:t>cavity appears </a:t>
            </a:r>
            <a:r>
              <a:rPr lang="en-US" dirty="0"/>
              <a:t>within the </a:t>
            </a:r>
            <a:r>
              <a:rPr lang="en-US" dirty="0" err="1"/>
              <a:t>epiblast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/>
              <a:t>This cavity enlarges to become </a:t>
            </a:r>
            <a:r>
              <a:rPr lang="en-US" dirty="0" smtClean="0"/>
              <a:t>the </a:t>
            </a:r>
            <a:r>
              <a:rPr lang="en-US" b="1" dirty="0" smtClean="0"/>
              <a:t>amniotic </a:t>
            </a:r>
            <a:r>
              <a:rPr lang="en-US" b="1" dirty="0"/>
              <a:t>cavity.</a:t>
            </a:r>
          </a:p>
          <a:p>
            <a:endParaRPr lang="en-US" dirty="0" smtClean="0"/>
          </a:p>
          <a:p>
            <a:r>
              <a:rPr lang="en-US" dirty="0" err="1"/>
              <a:t>Epiblast</a:t>
            </a:r>
            <a:r>
              <a:rPr lang="en-US" dirty="0"/>
              <a:t> cells adjacent to the </a:t>
            </a:r>
            <a:r>
              <a:rPr lang="en-US" dirty="0" err="1"/>
              <a:t>cytotrophoblast</a:t>
            </a:r>
            <a:r>
              <a:rPr lang="en-US" dirty="0"/>
              <a:t> are </a:t>
            </a:r>
            <a:r>
              <a:rPr lang="en-US" dirty="0" err="1" smtClean="0"/>
              <a:t>calle</a:t>
            </a:r>
            <a:r>
              <a:rPr lang="en-US" dirty="0" smtClean="0"/>
              <a:t> </a:t>
            </a:r>
            <a:r>
              <a:rPr lang="en-US" b="1" dirty="0" err="1" smtClean="0"/>
              <a:t>amnioblasts</a:t>
            </a:r>
            <a:r>
              <a:rPr lang="en-US" b="1" dirty="0" smtClean="0"/>
              <a:t>; </a:t>
            </a:r>
            <a:r>
              <a:rPr lang="en-US" dirty="0" smtClean="0"/>
              <a:t>together </a:t>
            </a:r>
            <a:r>
              <a:rPr lang="en-US" dirty="0"/>
              <a:t>with the rest of the </a:t>
            </a:r>
            <a:r>
              <a:rPr lang="en-US" dirty="0" err="1"/>
              <a:t>epiblast</a:t>
            </a:r>
            <a:r>
              <a:rPr lang="en-US" dirty="0"/>
              <a:t>, they line the amniotic </a:t>
            </a:r>
            <a:r>
              <a:rPr lang="en-US" dirty="0" smtClean="0"/>
              <a:t>cavity</a:t>
            </a:r>
          </a:p>
          <a:p>
            <a:endParaRPr lang="en-US" dirty="0"/>
          </a:p>
          <a:p>
            <a:r>
              <a:rPr lang="en-US" dirty="0" smtClean="0"/>
              <a:t>on about the ninth day after ovulation, the embryo is totally submerged in the </a:t>
            </a:r>
            <a:r>
              <a:rPr lang="en-US" dirty="0" err="1" smtClean="0"/>
              <a:t>endometrium</a:t>
            </a:r>
            <a:r>
              <a:rPr lang="en-US" dirty="0" smtClean="0"/>
              <a:t>, from which it will receive protection and nourishment during pregnancy.</a:t>
            </a:r>
          </a:p>
          <a:p>
            <a:endParaRPr lang="en-US" dirty="0"/>
          </a:p>
          <a:p>
            <a:r>
              <a:rPr lang="en-US" dirty="0" smtClean="0"/>
              <a:t>So the on the 9</a:t>
            </a:r>
            <a:r>
              <a:rPr lang="en-US" baseline="30000" dirty="0" smtClean="0"/>
              <a:t>th</a:t>
            </a:r>
            <a:r>
              <a:rPr lang="en-US" dirty="0" smtClean="0"/>
              <a:t> or the 10</a:t>
            </a:r>
            <a:r>
              <a:rPr lang="en-US" baseline="30000" dirty="0" smtClean="0"/>
              <a:t>th</a:t>
            </a:r>
            <a:r>
              <a:rPr lang="en-US" dirty="0" smtClean="0"/>
              <a:t> day the opening is closed by a fibrin clot and the epithelium </a:t>
            </a:r>
            <a:r>
              <a:rPr lang="en-US" dirty="0" err="1" smtClean="0"/>
              <a:t>regenrates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Finally, the whole embryo is embedded in the </a:t>
            </a:r>
            <a:r>
              <a:rPr lang="en-US" dirty="0" err="1" smtClean="0"/>
              <a:t>endometrium</a:t>
            </a:r>
            <a:r>
              <a:rPr lang="en-US" dirty="0" smtClean="0"/>
              <a:t>. Eventually, the </a:t>
            </a:r>
            <a:r>
              <a:rPr lang="en-US" dirty="0" err="1" smtClean="0"/>
              <a:t>syncytiotrophoblasts</a:t>
            </a:r>
            <a:r>
              <a:rPr lang="en-US" dirty="0" smtClean="0"/>
              <a:t> come into contact with maternal blood and form </a:t>
            </a:r>
            <a:r>
              <a:rPr lang="en-US" dirty="0" smtClean="0">
                <a:hlinkClick r:id="rId2" action="ppaction://hlinkfile" tooltip="Chorionic villi"/>
              </a:rPr>
              <a:t>chorionic </a:t>
            </a:r>
            <a:r>
              <a:rPr lang="en-US" dirty="0" err="1" smtClean="0">
                <a:hlinkClick r:id="rId2" action="ppaction://hlinkfile" tooltip="Chorionic villi"/>
              </a:rPr>
              <a:t>villi</a:t>
            </a:r>
            <a:r>
              <a:rPr lang="en-US" dirty="0" smtClean="0"/>
              <a:t>. This is the initiation of forming the </a:t>
            </a:r>
            <a:r>
              <a:rPr lang="en-US" dirty="0" smtClean="0">
                <a:hlinkClick r:id="rId3" action="ppaction://hlinkfile" tooltip="Placenta"/>
              </a:rPr>
              <a:t>placenta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http://www.med.umich.edu/lrc/coursepages/m1/embryology/embryo/images/placent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600200"/>
            <a:ext cx="4191000" cy="4981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1292</Words>
  <Application>Microsoft Office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Implantation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Infertility</vt:lpstr>
      <vt:lpstr>In vitro fertilization (IVF)</vt:lpstr>
      <vt:lpstr>Contraceptive Methods</vt:lpstr>
      <vt:lpstr>Ectopic pregnancy</vt:lpstr>
      <vt:lpstr>Placenta previa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16</cp:revision>
  <dcterms:created xsi:type="dcterms:W3CDTF">2012-03-14T14:29:50Z</dcterms:created>
  <dcterms:modified xsi:type="dcterms:W3CDTF">2012-03-14T15:46:02Z</dcterms:modified>
</cp:coreProperties>
</file>