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59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62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38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57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33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95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34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62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31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51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04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BA0B-C605-41A2-9E2E-74DF8BE1A62C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A36B-1390-43AD-AC63-AF56F5AF8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17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biology 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Incubation period</a:t>
            </a:r>
          </a:p>
          <a:p>
            <a:pPr lvl="1"/>
            <a:r>
              <a:rPr lang="en-US" dirty="0" smtClean="0"/>
              <a:t>3-4 m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5442942" cy="352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700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43000"/>
            <a:ext cx="60674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54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601022" cy="49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Cutaneous warts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plantar</a:t>
            </a:r>
          </a:p>
          <a:p>
            <a:pPr lvl="1"/>
            <a:r>
              <a:rPr lang="en-US" dirty="0" smtClean="0"/>
              <a:t>Young adults + adolescents </a:t>
            </a:r>
          </a:p>
          <a:p>
            <a:pPr lvl="1"/>
            <a:r>
              <a:rPr lang="en-US" dirty="0" smtClean="0"/>
              <a:t>Raised bundles of soft </a:t>
            </a:r>
            <a:r>
              <a:rPr lang="en-US" dirty="0" err="1" smtClean="0"/>
              <a:t>keratotic</a:t>
            </a:r>
            <a:r>
              <a:rPr lang="en-US" dirty="0" smtClean="0"/>
              <a:t> fibers</a:t>
            </a:r>
          </a:p>
          <a:p>
            <a:pPr lvl="1"/>
            <a:r>
              <a:rPr lang="en-US" dirty="0" smtClean="0"/>
              <a:t>2mm – 1 cm diameter</a:t>
            </a:r>
          </a:p>
          <a:p>
            <a:pPr lvl="1"/>
            <a:r>
              <a:rPr lang="en-US" dirty="0" smtClean="0"/>
              <a:t>Shaving reveals punctate bleeding vessels</a:t>
            </a:r>
          </a:p>
          <a:p>
            <a:pPr lvl="1"/>
            <a:r>
              <a:rPr lang="en-US" dirty="0" smtClean="0"/>
              <a:t>Painful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52736"/>
            <a:ext cx="14208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7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warts</a:t>
            </a:r>
          </a:p>
          <a:p>
            <a:pPr lvl="1"/>
            <a:r>
              <a:rPr lang="en-US" dirty="0" smtClean="0"/>
              <a:t>Well demarcated</a:t>
            </a:r>
          </a:p>
          <a:p>
            <a:pPr lvl="1"/>
            <a:r>
              <a:rPr lang="en-US" dirty="0" err="1" smtClean="0"/>
              <a:t>Hyperkeratotic</a:t>
            </a:r>
            <a:r>
              <a:rPr lang="en-US" dirty="0" smtClean="0"/>
              <a:t> papules</a:t>
            </a:r>
          </a:p>
          <a:p>
            <a:pPr lvl="1"/>
            <a:r>
              <a:rPr lang="en-US" dirty="0" smtClean="0"/>
              <a:t>Dorsum of hands, between fingers, around nails</a:t>
            </a:r>
          </a:p>
          <a:p>
            <a:pPr lvl="1"/>
            <a:r>
              <a:rPr lang="en-US" dirty="0" smtClean="0"/>
              <a:t>1 cm</a:t>
            </a:r>
          </a:p>
          <a:p>
            <a:pPr lvl="1"/>
            <a:r>
              <a:rPr lang="en-US" dirty="0" smtClean="0"/>
              <a:t>Mosaic warts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31000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0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 warts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Multiple</a:t>
            </a:r>
          </a:p>
          <a:p>
            <a:pPr lvl="1"/>
            <a:r>
              <a:rPr lang="en-US" dirty="0" smtClean="0"/>
              <a:t>Slightly elevated papules</a:t>
            </a:r>
          </a:p>
          <a:p>
            <a:pPr lvl="1"/>
            <a:r>
              <a:rPr lang="en-US" dirty="0" smtClean="0"/>
              <a:t>Face, neck, hands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4440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31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Clinically</a:t>
            </a:r>
          </a:p>
          <a:p>
            <a:r>
              <a:rPr lang="en-US" dirty="0" smtClean="0"/>
              <a:t>Biopsy</a:t>
            </a:r>
          </a:p>
          <a:p>
            <a:pPr lvl="1"/>
            <a:r>
              <a:rPr lang="en-US" dirty="0" smtClean="0"/>
              <a:t>Rule out invasive cancer</a:t>
            </a:r>
          </a:p>
          <a:p>
            <a:pPr lvl="1"/>
            <a:r>
              <a:rPr lang="en-US" dirty="0" smtClean="0"/>
              <a:t>DNA</a:t>
            </a:r>
          </a:p>
          <a:p>
            <a:pPr lvl="1"/>
            <a:r>
              <a:rPr lang="en-US" dirty="0" smtClean="0"/>
              <a:t>Staining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04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highly effective treatment</a:t>
            </a:r>
          </a:p>
          <a:p>
            <a:r>
              <a:rPr lang="en-US" dirty="0" smtClean="0"/>
              <a:t>Only decrease clinical manifestation</a:t>
            </a:r>
          </a:p>
          <a:p>
            <a:r>
              <a:rPr lang="en-US" dirty="0" smtClean="0"/>
              <a:t>Salicylic acid</a:t>
            </a:r>
          </a:p>
          <a:p>
            <a:pPr lvl="1"/>
            <a:r>
              <a:rPr lang="en-US" dirty="0" smtClean="0"/>
              <a:t>75% response rate</a:t>
            </a:r>
          </a:p>
          <a:p>
            <a:r>
              <a:rPr lang="en-US" dirty="0" err="1" smtClean="0"/>
              <a:t>Cryotherapy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Laser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3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contact with lesions</a:t>
            </a:r>
          </a:p>
          <a:p>
            <a:r>
              <a:rPr lang="en-US" dirty="0" smtClean="0"/>
              <a:t>Swimming pools: protective equipment</a:t>
            </a:r>
          </a:p>
          <a:p>
            <a:r>
              <a:rPr lang="en-US" dirty="0" smtClean="0"/>
              <a:t>Condoms (genital warts)</a:t>
            </a:r>
          </a:p>
          <a:p>
            <a:r>
              <a:rPr lang="en-US" dirty="0" smtClean="0"/>
              <a:t>Pap smear (cervical cancer)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18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papillomavirus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Faris</a:t>
            </a:r>
            <a:r>
              <a:rPr lang="en-US" dirty="0" smtClean="0"/>
              <a:t> </a:t>
            </a:r>
            <a:r>
              <a:rPr lang="en-US" dirty="0" err="1" smtClean="0"/>
              <a:t>Bakri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46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Papillomaviruses found in animals</a:t>
            </a:r>
          </a:p>
          <a:p>
            <a:r>
              <a:rPr lang="en-US" dirty="0" smtClean="0"/>
              <a:t>Common in humans</a:t>
            </a:r>
          </a:p>
          <a:p>
            <a:r>
              <a:rPr lang="en-US" dirty="0" smtClean="0"/>
              <a:t>Produce skin and mucus membranes tumors</a:t>
            </a:r>
          </a:p>
          <a:p>
            <a:r>
              <a:rPr lang="en-US" dirty="0" smtClean="0"/>
              <a:t>HPV are species specific</a:t>
            </a:r>
          </a:p>
          <a:p>
            <a:r>
              <a:rPr lang="en-US" dirty="0" smtClean="0"/>
              <a:t>1907: warts were of viral origin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446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Nonenveloped </a:t>
            </a:r>
          </a:p>
          <a:p>
            <a:r>
              <a:rPr lang="en-US" dirty="0" smtClean="0"/>
              <a:t>Icosahedral capsid</a:t>
            </a:r>
          </a:p>
          <a:p>
            <a:r>
              <a:rPr lang="en-US" dirty="0" smtClean="0"/>
              <a:t>Double stranded DNA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37" y="3573016"/>
            <a:ext cx="2880320" cy="263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982" y="908720"/>
            <a:ext cx="2361736" cy="236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998" y="3573016"/>
            <a:ext cx="505293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80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HPV over 100 types</a:t>
            </a:r>
          </a:p>
          <a:p>
            <a:r>
              <a:rPr lang="en-US" dirty="0" smtClean="0"/>
              <a:t>Common warts: 	</a:t>
            </a:r>
          </a:p>
          <a:p>
            <a:pPr lvl="1"/>
            <a:r>
              <a:rPr lang="en-US" dirty="0" smtClean="0"/>
              <a:t>70% of cutaneous warts</a:t>
            </a:r>
          </a:p>
          <a:p>
            <a:pPr lvl="1"/>
            <a:r>
              <a:rPr lang="en-US" dirty="0" smtClean="0"/>
              <a:t>4-20% of people (school children)</a:t>
            </a:r>
          </a:p>
          <a:p>
            <a:r>
              <a:rPr lang="en-US" dirty="0" smtClean="0"/>
              <a:t>Plantar warts</a:t>
            </a:r>
          </a:p>
          <a:p>
            <a:pPr lvl="1"/>
            <a:r>
              <a:rPr lang="en-US" dirty="0" smtClean="0"/>
              <a:t>34% of cutaneous warts</a:t>
            </a:r>
          </a:p>
          <a:p>
            <a:pPr lvl="1"/>
            <a:r>
              <a:rPr lang="en-US" dirty="0" smtClean="0"/>
              <a:t> adults</a:t>
            </a:r>
          </a:p>
          <a:p>
            <a:r>
              <a:rPr lang="en-US" dirty="0" smtClean="0"/>
              <a:t>Flat warts</a:t>
            </a:r>
          </a:p>
          <a:p>
            <a:pPr lvl="1"/>
            <a:r>
              <a:rPr lang="en-US" dirty="0" smtClean="0"/>
              <a:t>4% of cutaneous warts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1423045" cy="21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560" y="1052736"/>
            <a:ext cx="2044452" cy="152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4062" y="5229200"/>
            <a:ext cx="105724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76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Genital warts</a:t>
            </a:r>
          </a:p>
          <a:p>
            <a:pPr lvl="1"/>
            <a:r>
              <a:rPr lang="en-US" dirty="0" smtClean="0"/>
              <a:t>Very common</a:t>
            </a:r>
          </a:p>
          <a:p>
            <a:pPr lvl="1"/>
            <a:r>
              <a:rPr lang="en-US" dirty="0" smtClean="0"/>
              <a:t>Most common STD  in USA</a:t>
            </a:r>
          </a:p>
          <a:p>
            <a:r>
              <a:rPr lang="en-US" dirty="0" smtClean="0"/>
              <a:t>Condyloma </a:t>
            </a:r>
            <a:r>
              <a:rPr lang="en-US" dirty="0" err="1" smtClean="0"/>
              <a:t>accuminata</a:t>
            </a:r>
            <a:endParaRPr lang="en-US" dirty="0" smtClean="0"/>
          </a:p>
          <a:p>
            <a:pPr lvl="1"/>
            <a:r>
              <a:rPr lang="en-US" dirty="0" smtClean="0"/>
              <a:t>1% in population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4859"/>
            <a:ext cx="32878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64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Cutaneous warts: </a:t>
            </a:r>
          </a:p>
          <a:p>
            <a:pPr lvl="1"/>
            <a:r>
              <a:rPr lang="en-US" dirty="0" smtClean="0"/>
              <a:t>? close contact + minor trauma</a:t>
            </a:r>
          </a:p>
          <a:p>
            <a:r>
              <a:rPr lang="en-US" dirty="0" smtClean="0"/>
              <a:t>Genital warts:</a:t>
            </a:r>
          </a:p>
          <a:p>
            <a:pPr lvl="1"/>
            <a:r>
              <a:rPr lang="en-US" dirty="0" smtClean="0"/>
              <a:t>Sexual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98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Cervical cancer</a:t>
            </a:r>
          </a:p>
          <a:p>
            <a:pPr lvl="1"/>
            <a:r>
              <a:rPr lang="en-US" dirty="0" smtClean="0"/>
              <a:t>Types 16, 18, 31, 45</a:t>
            </a:r>
          </a:p>
          <a:p>
            <a:r>
              <a:rPr lang="en-US" dirty="0" smtClean="0"/>
              <a:t>Squamous cell cancer  </a:t>
            </a:r>
          </a:p>
          <a:p>
            <a:pPr lvl="1"/>
            <a:r>
              <a:rPr lang="en-US" dirty="0" smtClean="0"/>
              <a:t>Vaginal Vulvar</a:t>
            </a:r>
          </a:p>
          <a:p>
            <a:pPr lvl="1"/>
            <a:r>
              <a:rPr lang="en-US" dirty="0" smtClean="0"/>
              <a:t>Anal</a:t>
            </a:r>
          </a:p>
          <a:p>
            <a:pPr lvl="1"/>
            <a:r>
              <a:rPr lang="en-US" dirty="0" smtClean="0"/>
              <a:t>Penile</a:t>
            </a:r>
          </a:p>
          <a:p>
            <a:r>
              <a:rPr lang="en-US" dirty="0" smtClean="0"/>
              <a:t>Nose, </a:t>
            </a:r>
            <a:r>
              <a:rPr lang="en-US" dirty="0" err="1" smtClean="0"/>
              <a:t>paranasal</a:t>
            </a:r>
            <a:r>
              <a:rPr lang="en-US" dirty="0" smtClean="0"/>
              <a:t> sinuses, oropharynx, esophagus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45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cervical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</a:p>
          <a:p>
            <a:r>
              <a:rPr lang="en-US" dirty="0" err="1" smtClean="0"/>
              <a:t>Multiparity</a:t>
            </a:r>
            <a:endParaRPr lang="en-US" dirty="0" smtClean="0"/>
          </a:p>
          <a:p>
            <a:r>
              <a:rPr lang="en-US" dirty="0" smtClean="0"/>
              <a:t>Long term oral contraceptive</a:t>
            </a:r>
          </a:p>
          <a:p>
            <a:r>
              <a:rPr lang="en-US" dirty="0" smtClean="0"/>
              <a:t>Cervical inflammation</a:t>
            </a:r>
          </a:p>
          <a:p>
            <a:r>
              <a:rPr lang="en-US" dirty="0" smtClean="0"/>
              <a:t>Immunosuppression</a:t>
            </a:r>
          </a:p>
          <a:p>
            <a:r>
              <a:rPr lang="en-US" dirty="0" smtClean="0"/>
              <a:t>Genetic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54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223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Human papillomavirus</vt:lpstr>
      <vt:lpstr>Introduction</vt:lpstr>
      <vt:lpstr>Virology </vt:lpstr>
      <vt:lpstr>Epidemiology</vt:lpstr>
      <vt:lpstr>Slide 6</vt:lpstr>
      <vt:lpstr>Transmission</vt:lpstr>
      <vt:lpstr>Tumors </vt:lpstr>
      <vt:lpstr>Risk factors for cervical cancer</vt:lpstr>
      <vt:lpstr>Pathogenesis</vt:lpstr>
      <vt:lpstr>Slide 11</vt:lpstr>
      <vt:lpstr>Slide 12</vt:lpstr>
      <vt:lpstr>Cutaneous warts</vt:lpstr>
      <vt:lpstr>Slide 14</vt:lpstr>
      <vt:lpstr>Slide 15</vt:lpstr>
      <vt:lpstr>Diagnosis</vt:lpstr>
      <vt:lpstr>Treatment </vt:lpstr>
      <vt:lpstr>Prevention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papillomavirus</dc:title>
  <dc:creator>Green</dc:creator>
  <cp:lastModifiedBy>user</cp:lastModifiedBy>
  <cp:revision>24</cp:revision>
  <dcterms:created xsi:type="dcterms:W3CDTF">2015-02-12T00:53:15Z</dcterms:created>
  <dcterms:modified xsi:type="dcterms:W3CDTF">2015-02-12T17:17:28Z</dcterms:modified>
</cp:coreProperties>
</file>