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0" r:id="rId4"/>
    <p:sldId id="261" r:id="rId5"/>
    <p:sldId id="262" r:id="rId6"/>
    <p:sldId id="258" r:id="rId7"/>
    <p:sldId id="259" r:id="rId8"/>
    <p:sldId id="257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8090E8-27C2-4792-9D9F-FBCC882672E0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80A3D6-6CE5-4B40-BC8F-82E29217EA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8090E8-27C2-4792-9D9F-FBCC882672E0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80A3D6-6CE5-4B40-BC8F-82E29217E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8090E8-27C2-4792-9D9F-FBCC882672E0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80A3D6-6CE5-4B40-BC8F-82E29217E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8090E8-27C2-4792-9D9F-FBCC882672E0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80A3D6-6CE5-4B40-BC8F-82E29217E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8090E8-27C2-4792-9D9F-FBCC882672E0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80A3D6-6CE5-4B40-BC8F-82E29217EA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8090E8-27C2-4792-9D9F-FBCC882672E0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80A3D6-6CE5-4B40-BC8F-82E29217E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8090E8-27C2-4792-9D9F-FBCC882672E0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80A3D6-6CE5-4B40-BC8F-82E29217EA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8090E8-27C2-4792-9D9F-FBCC882672E0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80A3D6-6CE5-4B40-BC8F-82E29217E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8090E8-27C2-4792-9D9F-FBCC882672E0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80A3D6-6CE5-4B40-BC8F-82E29217E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8090E8-27C2-4792-9D9F-FBCC882672E0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80A3D6-6CE5-4B40-BC8F-82E29217E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28090E8-27C2-4792-9D9F-FBCC882672E0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980A3D6-6CE5-4B40-BC8F-82E29217E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28090E8-27C2-4792-9D9F-FBCC882672E0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980A3D6-6CE5-4B40-BC8F-82E29217E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86000"/>
            <a:ext cx="7772400" cy="1975104"/>
          </a:xfrm>
        </p:spPr>
        <p:txBody>
          <a:bodyPr/>
          <a:lstStyle/>
          <a:p>
            <a:pPr algn="ctr"/>
            <a:r>
              <a:rPr lang="en-US" dirty="0" smtClean="0"/>
              <a:t>HISTOLOGY LAB (1)/SLIDES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, DUHA NAJI 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naji\Dropbox\Histology slides ( GI )\Photo Apr 04, 1 48 26 P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0"/>
            <a:ext cx="3857625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09600" y="2057400"/>
            <a:ext cx="3505200" cy="3124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-Esophagus </a:t>
            </a:r>
          </a:p>
          <a:p>
            <a:pPr algn="ctr"/>
            <a:r>
              <a:rPr lang="en-US" b="1" dirty="0" smtClean="0"/>
              <a:t>-Transverse section .</a:t>
            </a:r>
          </a:p>
          <a:p>
            <a:pPr algn="ctr"/>
            <a:r>
              <a:rPr lang="en-US" b="1" dirty="0" smtClean="0"/>
              <a:t>-Upper third .</a:t>
            </a:r>
          </a:p>
          <a:p>
            <a:pPr algn="ctr"/>
            <a:r>
              <a:rPr lang="en-US" b="1" dirty="0" smtClean="0"/>
              <a:t>-What type of muscles present ?</a:t>
            </a:r>
          </a:p>
          <a:p>
            <a:pPr algn="ctr"/>
            <a:r>
              <a:rPr lang="en-US" b="1" dirty="0" smtClean="0"/>
              <a:t>Skeletal </a:t>
            </a:r>
            <a:r>
              <a:rPr lang="en-US" b="1" dirty="0" smtClean="0"/>
              <a:t>(striated) </a:t>
            </a:r>
            <a:r>
              <a:rPr lang="en-US" b="1" dirty="0" smtClean="0"/>
              <a:t>muscles 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naji\Dropbox\Histology slides ( GI )\Photo Apr 04, 1 48 35 P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0"/>
            <a:ext cx="3857625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066800" y="1600200"/>
            <a:ext cx="2819400" cy="403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en-US" b="1" dirty="0" smtClean="0"/>
              <a:t>Esophagus .</a:t>
            </a:r>
          </a:p>
          <a:p>
            <a:pPr algn="ctr">
              <a:buFontTx/>
              <a:buChar char="-"/>
            </a:pPr>
            <a:r>
              <a:rPr lang="en-US" b="1" dirty="0" smtClean="0"/>
              <a:t>Lymphoid tissue .( MALT)</a:t>
            </a:r>
          </a:p>
          <a:p>
            <a:pPr algn="ctr">
              <a:buFontTx/>
              <a:buChar char="-"/>
            </a:pPr>
            <a:r>
              <a:rPr lang="en-US" b="1" dirty="0" smtClean="0"/>
              <a:t>Proper esophageal gland ( in the </a:t>
            </a:r>
            <a:r>
              <a:rPr lang="en-US" b="1" dirty="0" err="1" smtClean="0"/>
              <a:t>submucosa</a:t>
            </a:r>
            <a:r>
              <a:rPr lang="en-US" b="1" dirty="0" smtClean="0"/>
              <a:t> )</a:t>
            </a:r>
          </a:p>
          <a:p>
            <a:pPr algn="ctr">
              <a:buFontTx/>
              <a:buChar char="-"/>
            </a:pPr>
            <a:r>
              <a:rPr lang="en-US" b="1" dirty="0" smtClean="0"/>
              <a:t>Parasympathetic ganglion  = Intramural  (</a:t>
            </a:r>
            <a:r>
              <a:rPr lang="en-US" b="1" dirty="0" err="1" smtClean="0"/>
              <a:t>Auerbach’s</a:t>
            </a:r>
            <a:r>
              <a:rPr lang="en-US" b="1" dirty="0" smtClean="0"/>
              <a:t> ) plexus &gt;&gt; postganglionic </a:t>
            </a:r>
          </a:p>
          <a:p>
            <a:pPr algn="ctr">
              <a:buFontTx/>
              <a:buChar char="-"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naji\Dropbox\Histology slides ( GI )\Photo Apr 04, 1 48 02 P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0"/>
            <a:ext cx="3857625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838200" y="1752600"/>
            <a:ext cx="2590800" cy="4343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en-US" b="1" dirty="0" smtClean="0"/>
              <a:t>Midline through the lip </a:t>
            </a:r>
          </a:p>
          <a:p>
            <a:pPr algn="ctr">
              <a:buFontTx/>
              <a:buChar char="-"/>
            </a:pPr>
            <a:r>
              <a:rPr lang="en-US" b="1" dirty="0" smtClean="0"/>
              <a:t>External surface ( hairy skin </a:t>
            </a:r>
            <a:r>
              <a:rPr lang="en-US" b="1" dirty="0" smtClean="0"/>
              <a:t>).</a:t>
            </a:r>
            <a:endParaRPr lang="en-US" b="1" dirty="0" smtClean="0"/>
          </a:p>
          <a:p>
            <a:pPr algn="ctr">
              <a:buFontTx/>
              <a:buChar char="-"/>
            </a:pPr>
            <a:r>
              <a:rPr lang="en-US" b="1" dirty="0" smtClean="0"/>
              <a:t>Transition zone (vermilion border )&gt;&gt; devoid of sweat &amp; sebaceous glands </a:t>
            </a:r>
            <a:r>
              <a:rPr lang="en-US" b="1" dirty="0" smtClean="0"/>
              <a:t>.</a:t>
            </a:r>
            <a:endParaRPr lang="en-US" b="1" dirty="0" smtClean="0"/>
          </a:p>
          <a:p>
            <a:pPr algn="ctr">
              <a:buFontTx/>
              <a:buChar char="-"/>
            </a:pPr>
            <a:r>
              <a:rPr lang="en-US" b="1" dirty="0" smtClean="0"/>
              <a:t>Oral mucosa ( inner surface )&gt;&gt; thick epithelium + labial glands .</a:t>
            </a:r>
          </a:p>
          <a:p>
            <a:pPr algn="ctr">
              <a:buFontTx/>
              <a:buChar char="-"/>
            </a:pPr>
            <a:r>
              <a:rPr lang="en-US" b="1" dirty="0" smtClean="0"/>
              <a:t>Bulk : skeletal muscles &gt;&gt; </a:t>
            </a:r>
            <a:r>
              <a:rPr lang="en-US" b="1" dirty="0" err="1" smtClean="0"/>
              <a:t>Orbicularis</a:t>
            </a:r>
            <a:r>
              <a:rPr lang="en-US" b="1" dirty="0" smtClean="0"/>
              <a:t> </a:t>
            </a:r>
            <a:r>
              <a:rPr lang="en-US" b="1" dirty="0" err="1" smtClean="0"/>
              <a:t>Oris</a:t>
            </a:r>
            <a:r>
              <a:rPr lang="en-US" b="1" dirty="0" smtClean="0"/>
              <a:t> .</a:t>
            </a:r>
          </a:p>
          <a:p>
            <a:pPr algn="ctr">
              <a:buFontTx/>
              <a:buChar char="-"/>
            </a:pPr>
            <a:endParaRPr lang="en-US" b="1" dirty="0" smtClean="0"/>
          </a:p>
          <a:p>
            <a:pPr algn="ctr">
              <a:buFontTx/>
              <a:buChar char="-"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naji\Dropbox\Histology slides ( GI )\Photo Apr 04, 1 47 27 P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0"/>
            <a:ext cx="3857625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990600" y="1828800"/>
            <a:ext cx="2971800" cy="2667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-Tongue .</a:t>
            </a:r>
          </a:p>
          <a:p>
            <a:pPr algn="ctr">
              <a:buFontTx/>
              <a:buChar char="-"/>
            </a:pPr>
            <a:r>
              <a:rPr lang="en-US" b="1" dirty="0" err="1" smtClean="0"/>
              <a:t>Faliform</a:t>
            </a:r>
            <a:r>
              <a:rPr lang="en-US" b="1" dirty="0" smtClean="0"/>
              <a:t> papillae.</a:t>
            </a:r>
          </a:p>
          <a:p>
            <a:pPr algn="ctr">
              <a:buFontTx/>
              <a:buChar char="-"/>
            </a:pPr>
            <a:r>
              <a:rPr lang="en-US" b="1" dirty="0" smtClean="0"/>
              <a:t>No taste buds ( important 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naji\Dropbox\Histology slides ( GI )\Photo Apr 04, 1 47 38 P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0"/>
            <a:ext cx="3857625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85800" y="1905000"/>
            <a:ext cx="2667000" cy="3276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-Tongue .</a:t>
            </a:r>
          </a:p>
          <a:p>
            <a:pPr algn="ctr">
              <a:buFontTx/>
              <a:buChar char="-"/>
            </a:pPr>
            <a:r>
              <a:rPr lang="en-US" b="1" dirty="0" err="1" smtClean="0"/>
              <a:t>Fungiform</a:t>
            </a:r>
            <a:r>
              <a:rPr lang="en-US" b="1" dirty="0" smtClean="0"/>
              <a:t> papillae .</a:t>
            </a:r>
          </a:p>
          <a:p>
            <a:pPr algn="ctr">
              <a:buFontTx/>
              <a:buChar char="-"/>
            </a:pPr>
            <a:r>
              <a:rPr lang="en-US" b="1" dirty="0" smtClean="0"/>
              <a:t>Central .</a:t>
            </a:r>
          </a:p>
          <a:p>
            <a:pPr algn="ctr">
              <a:buFontTx/>
              <a:buChar char="-"/>
            </a:pPr>
            <a:r>
              <a:rPr lang="en-US" b="1" dirty="0" smtClean="0"/>
              <a:t>On which surface the taste buds present in these papillae ?</a:t>
            </a:r>
          </a:p>
          <a:p>
            <a:pPr algn="ctr"/>
            <a:r>
              <a:rPr lang="en-US" b="1" dirty="0" smtClean="0"/>
              <a:t>On </a:t>
            </a:r>
            <a:r>
              <a:rPr lang="en-US" b="1" dirty="0" smtClean="0"/>
              <a:t>the upper part of these papillae (dorsum </a:t>
            </a:r>
            <a:r>
              <a:rPr lang="en-US" b="1" dirty="0" smtClean="0"/>
              <a:t>of the tongue </a:t>
            </a:r>
            <a:r>
              <a:rPr lang="en-US" b="1" dirty="0" smtClean="0"/>
              <a:t>)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naji\Dropbox\Histology slides ( GI )\Photo Apr 04, 1 47 47 P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0"/>
            <a:ext cx="3857625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3400" y="1828800"/>
            <a:ext cx="2895600" cy="3886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en-US" b="1" dirty="0" smtClean="0"/>
              <a:t>Tongue .</a:t>
            </a:r>
          </a:p>
          <a:p>
            <a:pPr algn="ctr">
              <a:buFontTx/>
              <a:buChar char="-"/>
            </a:pPr>
            <a:r>
              <a:rPr lang="en-US" b="1" dirty="0" err="1" smtClean="0"/>
              <a:t>Circumvallate</a:t>
            </a:r>
            <a:r>
              <a:rPr lang="en-US" b="1" dirty="0" smtClean="0"/>
              <a:t> papillae .</a:t>
            </a:r>
          </a:p>
          <a:p>
            <a:pPr algn="ctr">
              <a:buFontTx/>
              <a:buChar char="-"/>
            </a:pPr>
            <a:r>
              <a:rPr lang="en-US" b="1" dirty="0" smtClean="0"/>
              <a:t>Lateral .</a:t>
            </a:r>
          </a:p>
          <a:p>
            <a:pPr algn="ctr">
              <a:buFontTx/>
              <a:buChar char="-"/>
            </a:pPr>
            <a:r>
              <a:rPr lang="en-US" b="1" dirty="0" smtClean="0"/>
              <a:t>Taste buds on the lateral side .</a:t>
            </a:r>
          </a:p>
          <a:p>
            <a:pPr algn="ctr">
              <a:buFontTx/>
              <a:buChar char="-"/>
            </a:pPr>
            <a:r>
              <a:rPr lang="en-US" b="1" dirty="0" smtClean="0"/>
              <a:t>Von </a:t>
            </a:r>
            <a:r>
              <a:rPr lang="en-US" b="1" dirty="0" err="1" smtClean="0"/>
              <a:t>Ebner’s</a:t>
            </a:r>
            <a:r>
              <a:rPr lang="en-US" b="1" dirty="0" smtClean="0"/>
              <a:t> gland ( serous gland ).</a:t>
            </a:r>
          </a:p>
          <a:p>
            <a:pPr algn="ctr">
              <a:buFontTx/>
              <a:buChar char="-"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aji\Dropbox\Histology slides ( GI )\Photo Apr 04, 1 46 51 P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0"/>
            <a:ext cx="3857625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990600" y="2209800"/>
            <a:ext cx="2743200" cy="2971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-Salivary gland .</a:t>
            </a:r>
          </a:p>
          <a:p>
            <a:pPr algn="ctr"/>
            <a:r>
              <a:rPr lang="en-US" b="1" dirty="0" smtClean="0"/>
              <a:t>-Parotid ( mostly serous )</a:t>
            </a:r>
          </a:p>
          <a:p>
            <a:pPr algn="ctr"/>
            <a:r>
              <a:rPr lang="en-US" b="1" dirty="0" smtClean="0"/>
              <a:t>-Compound </a:t>
            </a:r>
            <a:r>
              <a:rPr lang="en-US" b="1" dirty="0" err="1" smtClean="0"/>
              <a:t>tubuloalveolar</a:t>
            </a:r>
            <a:r>
              <a:rPr lang="en-US" b="1" dirty="0" smtClean="0"/>
              <a:t> </a:t>
            </a:r>
            <a:r>
              <a:rPr lang="en-US" b="1" dirty="0" smtClean="0"/>
              <a:t>&gt;&gt; for all salivary glands .</a:t>
            </a:r>
          </a:p>
          <a:p>
            <a:pPr algn="ctr"/>
            <a:r>
              <a:rPr lang="en-US" b="1" dirty="0" smtClean="0"/>
              <a:t>- Intercalated &amp; striated ducts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naji\Dropbox\Histology slides ( GI )\Photo Apr 04, 1 47 02 P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0"/>
            <a:ext cx="3857625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990600" y="1219200"/>
            <a:ext cx="2743200" cy="3505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en-US" b="1" dirty="0" err="1" smtClean="0"/>
              <a:t>Submandibular</a:t>
            </a:r>
            <a:r>
              <a:rPr lang="en-US" b="1" dirty="0" smtClean="0"/>
              <a:t> gland .</a:t>
            </a:r>
          </a:p>
          <a:p>
            <a:pPr algn="ctr"/>
            <a:r>
              <a:rPr lang="en-US" b="1" dirty="0" smtClean="0"/>
              <a:t>(</a:t>
            </a:r>
            <a:r>
              <a:rPr lang="en-US" b="1" dirty="0" err="1" smtClean="0"/>
              <a:t>seromucous</a:t>
            </a:r>
            <a:r>
              <a:rPr lang="en-US" b="1" dirty="0" smtClean="0"/>
              <a:t> ) &gt;&gt; mixed</a:t>
            </a:r>
          </a:p>
          <a:p>
            <a:pPr algn="ctr"/>
            <a:r>
              <a:rPr lang="en-US" b="1" dirty="0" smtClean="0"/>
              <a:t>- Complicated duct system (i.e. many striated ducts ).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aji\Dropbox\Histology slides ( GI )\Photo Apr 04, 1 46 40 P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0"/>
            <a:ext cx="3857625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09600" y="1524000"/>
            <a:ext cx="3352800" cy="411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en-US" b="1" dirty="0" smtClean="0"/>
              <a:t>Sublingual gland .</a:t>
            </a:r>
          </a:p>
          <a:p>
            <a:pPr algn="ctr"/>
            <a:r>
              <a:rPr lang="en-US" b="1" dirty="0" smtClean="0"/>
              <a:t>(mostly mucous )</a:t>
            </a:r>
          </a:p>
          <a:p>
            <a:pPr algn="ctr">
              <a:buFontTx/>
              <a:buChar char="-"/>
            </a:pPr>
            <a:r>
              <a:rPr lang="en-US" b="1" dirty="0" smtClean="0"/>
              <a:t>Look  for serous </a:t>
            </a:r>
            <a:r>
              <a:rPr lang="en-US" b="1" dirty="0" err="1" smtClean="0"/>
              <a:t>demilune</a:t>
            </a:r>
            <a:r>
              <a:rPr lang="en-US" b="1" dirty="0" smtClean="0"/>
              <a:t> .</a:t>
            </a:r>
          </a:p>
          <a:p>
            <a:pPr algn="ctr">
              <a:buFontTx/>
              <a:buChar char="-"/>
            </a:pPr>
            <a:r>
              <a:rPr lang="en-US" b="1" dirty="0" smtClean="0"/>
              <a:t>Non-complicated duct system .</a:t>
            </a:r>
          </a:p>
          <a:p>
            <a:pPr algn="ctr">
              <a:buFontTx/>
              <a:buChar char="-"/>
            </a:pPr>
            <a:r>
              <a:rPr lang="en-US" b="1" dirty="0" smtClean="0"/>
              <a:t>Very little intercalated ducts .</a:t>
            </a:r>
          </a:p>
          <a:p>
            <a:pPr algn="ctr">
              <a:buFontTx/>
              <a:buChar char="-"/>
            </a:pPr>
            <a:r>
              <a:rPr lang="en-US" b="1" dirty="0" smtClean="0"/>
              <a:t>Many striated ducts 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naji\Dropbox\Histology slides ( GI )\Photo Apr 04, 1 48 15 P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0"/>
            <a:ext cx="3857625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85800" y="1295400"/>
            <a:ext cx="2895600" cy="4191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-Longitudinal section .</a:t>
            </a:r>
          </a:p>
          <a:p>
            <a:pPr algn="ctr">
              <a:buFontTx/>
              <a:buChar char="-"/>
            </a:pPr>
            <a:r>
              <a:rPr lang="en-US" b="1" dirty="0" smtClean="0"/>
              <a:t>Esophageal-stomach junction = </a:t>
            </a:r>
            <a:r>
              <a:rPr lang="en-US" b="1" dirty="0" err="1" smtClean="0"/>
              <a:t>Cardia</a:t>
            </a:r>
            <a:r>
              <a:rPr lang="en-US" b="1" dirty="0" smtClean="0"/>
              <a:t> .</a:t>
            </a:r>
          </a:p>
          <a:p>
            <a:pPr algn="ctr">
              <a:buFontTx/>
              <a:buChar char="-"/>
            </a:pPr>
            <a:r>
              <a:rPr lang="en-US" b="1" dirty="0" smtClean="0"/>
              <a:t>Esophageal cardiac gland &gt;&gt; in lamina </a:t>
            </a:r>
            <a:r>
              <a:rPr lang="en-US" b="1" dirty="0" err="1" smtClean="0"/>
              <a:t>propria</a:t>
            </a:r>
            <a:r>
              <a:rPr lang="en-US" b="1" dirty="0" smtClean="0"/>
              <a:t> 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42</TotalTime>
  <Words>248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Metro</vt:lpstr>
      <vt:lpstr>HISTOLOGY LAB (1)/SLIDES  BY , DUHA NAJI .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HISTOLOGY LAB (1)/SLIDES  BY , DUHA NAJI .</dc:title>
  <dc:creator>naji</dc:creator>
  <cp:lastModifiedBy>naji</cp:lastModifiedBy>
  <cp:revision>6</cp:revision>
  <dcterms:created xsi:type="dcterms:W3CDTF">2015-04-11T00:54:29Z</dcterms:created>
  <dcterms:modified xsi:type="dcterms:W3CDTF">2015-04-14T20:10:59Z</dcterms:modified>
</cp:coreProperties>
</file>