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2" r:id="rId2"/>
    <p:sldId id="309" r:id="rId3"/>
    <p:sldId id="307" r:id="rId4"/>
    <p:sldId id="306" r:id="rId5"/>
    <p:sldId id="305" r:id="rId6"/>
    <p:sldId id="308" r:id="rId7"/>
    <p:sldId id="311" r:id="rId8"/>
    <p:sldId id="279" r:id="rId9"/>
    <p:sldId id="280" r:id="rId10"/>
    <p:sldId id="313" r:id="rId11"/>
    <p:sldId id="310" r:id="rId12"/>
    <p:sldId id="314" r:id="rId13"/>
    <p:sldId id="315"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EAA53B-B8FD-41E7-8084-401BA0EE2D3B}" type="datetimeFigureOut">
              <a:rPr lang="en-US" smtClean="0"/>
              <a:pPr/>
              <a:t>4/25/2014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1C02B6-A41E-4DC0-ABB8-4812BCE8BE1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1C02B6-A41E-4DC0-ABB8-4812BCE8BE19}"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30FE18-0C2E-4766-8BCD-106640FA21B2}"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4E84D-173C-4CBF-9F65-53BBD68A7BC6}"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4E84D-173C-4CBF-9F65-53BBD68A7BC6}"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4E84D-173C-4CBF-9F65-53BBD68A7BC6}"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4E84D-173C-4CBF-9F65-53BBD68A7BC6}"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4E84D-173C-4CBF-9F65-53BBD68A7BC6}" type="datetimeFigureOut">
              <a:rPr lang="en-US" smtClean="0"/>
              <a:pPr/>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4E84D-173C-4CBF-9F65-53BBD68A7BC6}"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4E84D-173C-4CBF-9F65-53BBD68A7BC6}" type="datetimeFigureOut">
              <a:rPr lang="en-US" smtClean="0"/>
              <a:pPr/>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4E84D-173C-4CBF-9F65-53BBD68A7BC6}" type="datetimeFigureOut">
              <a:rPr lang="en-US" smtClean="0"/>
              <a:pPr/>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4E84D-173C-4CBF-9F65-53BBD68A7BC6}" type="datetimeFigureOut">
              <a:rPr lang="en-US" smtClean="0"/>
              <a:pPr/>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4E84D-173C-4CBF-9F65-53BBD68A7BC6}"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4E84D-173C-4CBF-9F65-53BBD68A7BC6}" type="datetimeFigureOut">
              <a:rPr lang="en-US" smtClean="0"/>
              <a:pPr/>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12DFCC-6BB5-4443-98CF-1F03FFD295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4E84D-173C-4CBF-9F65-53BBD68A7BC6}" type="datetimeFigureOut">
              <a:rPr lang="en-US" smtClean="0"/>
              <a:pPr/>
              <a:t>4/25/2014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2DFCC-6BB5-4443-98CF-1F03FFD295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2628201"/>
            <a:ext cx="7657866" cy="830997"/>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800" dirty="0" smtClean="0">
                <a:solidFill>
                  <a:schemeClr val="bg1"/>
                </a:solidFill>
                <a:latin typeface="Algerian" pitchFamily="82" charset="0"/>
                <a:cs typeface="Times New Roman" pitchFamily="18" charset="0"/>
              </a:rPr>
              <a:t>THE MIDDLE MEDIASTINUM</a:t>
            </a:r>
            <a:endParaRPr lang="en-US" sz="4800" dirty="0">
              <a:solidFill>
                <a:schemeClr val="bg1"/>
              </a:solidFill>
              <a:latin typeface="Algerian" pitchFamily="82"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31003" t="21375" r="40057" b="24761"/>
          <a:stretch>
            <a:fillRect/>
          </a:stretch>
        </p:blipFill>
        <p:spPr bwMode="auto">
          <a:xfrm>
            <a:off x="3347864" y="0"/>
            <a:ext cx="5796136" cy="6858000"/>
          </a:xfrm>
          <a:prstGeom prst="rect">
            <a:avLst/>
          </a:prstGeom>
          <a:noFill/>
          <a:ln w="9525">
            <a:noFill/>
            <a:miter lim="800000"/>
            <a:headEnd/>
            <a:tailEnd/>
          </a:ln>
        </p:spPr>
      </p:pic>
      <p:sp>
        <p:nvSpPr>
          <p:cNvPr id="3" name="Rectangle 2"/>
          <p:cNvSpPr/>
          <p:nvPr/>
        </p:nvSpPr>
        <p:spPr>
          <a:xfrm>
            <a:off x="0" y="2420888"/>
            <a:ext cx="341987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2-THE VISCERAL LAYER </a:t>
            </a:r>
            <a:r>
              <a:rPr lang="en-US" dirty="0" smtClean="0">
                <a:latin typeface="Times New Roman" pitchFamily="18" charset="0"/>
                <a:cs typeface="Times New Roman" pitchFamily="18" charset="0"/>
              </a:rPr>
              <a:t>(epicardium) of serous pericardium adheres to the heart and forms its outer covering </a:t>
            </a:r>
            <a:endParaRPr lang="en-US" dirty="0">
              <a:latin typeface="Times New Roman" pitchFamily="18" charset="0"/>
              <a:cs typeface="Times New Roman" pitchFamily="18" charset="0"/>
            </a:endParaRPr>
          </a:p>
        </p:txBody>
      </p:sp>
      <p:sp>
        <p:nvSpPr>
          <p:cNvPr id="4" name="Rectangle 3"/>
          <p:cNvSpPr/>
          <p:nvPr/>
        </p:nvSpPr>
        <p:spPr>
          <a:xfrm>
            <a:off x="323528" y="4771018"/>
            <a:ext cx="2592288"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narrow space created between the two layers of serous pericardium, containing a small amount of fluid, is the </a:t>
            </a:r>
            <a:r>
              <a:rPr lang="en-US" b="1" dirty="0" smtClean="0">
                <a:latin typeface="Times New Roman" pitchFamily="18" charset="0"/>
                <a:cs typeface="Times New Roman" pitchFamily="18" charset="0"/>
              </a:rPr>
              <a:t>pericardial cavity</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cxnSp>
        <p:nvCxnSpPr>
          <p:cNvPr id="6" name="Straight Arrow Connector 5"/>
          <p:cNvCxnSpPr>
            <a:stCxn id="3" idx="3"/>
          </p:cNvCxnSpPr>
          <p:nvPr/>
        </p:nvCxnSpPr>
        <p:spPr>
          <a:xfrm flipV="1">
            <a:off x="3419872" y="1988840"/>
            <a:ext cx="3600400" cy="103221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a:stCxn id="3" idx="3"/>
          </p:cNvCxnSpPr>
          <p:nvPr/>
        </p:nvCxnSpPr>
        <p:spPr>
          <a:xfrm>
            <a:off x="3419872" y="3021053"/>
            <a:ext cx="1872208" cy="33593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a:stCxn id="3" idx="3"/>
          </p:cNvCxnSpPr>
          <p:nvPr/>
        </p:nvCxnSpPr>
        <p:spPr>
          <a:xfrm>
            <a:off x="3419872" y="3021053"/>
            <a:ext cx="2952328" cy="23521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Straight Arrow Connector 11"/>
          <p:cNvCxnSpPr>
            <a:stCxn id="3" idx="3"/>
          </p:cNvCxnSpPr>
          <p:nvPr/>
        </p:nvCxnSpPr>
        <p:spPr>
          <a:xfrm>
            <a:off x="3419872" y="3021053"/>
            <a:ext cx="1440160" cy="206413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4" name="Straight Arrow Connector 13"/>
          <p:cNvCxnSpPr>
            <a:stCxn id="3" idx="3"/>
          </p:cNvCxnSpPr>
          <p:nvPr/>
        </p:nvCxnSpPr>
        <p:spPr>
          <a:xfrm flipV="1">
            <a:off x="3419872" y="2924944"/>
            <a:ext cx="4680520" cy="9610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a:stCxn id="3" idx="3"/>
          </p:cNvCxnSpPr>
          <p:nvPr/>
        </p:nvCxnSpPr>
        <p:spPr>
          <a:xfrm>
            <a:off x="3419872" y="3021053"/>
            <a:ext cx="4536504" cy="170409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a:stCxn id="3" idx="3"/>
          </p:cNvCxnSpPr>
          <p:nvPr/>
        </p:nvCxnSpPr>
        <p:spPr>
          <a:xfrm>
            <a:off x="3419872" y="3021053"/>
            <a:ext cx="2232248" cy="249617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9" name="Right Arrow 18"/>
          <p:cNvSpPr/>
          <p:nvPr/>
        </p:nvSpPr>
        <p:spPr>
          <a:xfrm rot="20488620">
            <a:off x="2552579" y="5817029"/>
            <a:ext cx="2212258" cy="340616"/>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274" y="2636912"/>
            <a:ext cx="8262198" cy="923330"/>
          </a:xfrm>
          <a:prstGeom prst="rect">
            <a:avLst/>
          </a:prstGeom>
          <a:solidFill>
            <a:srgbClr val="92D050"/>
          </a:solidFill>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5400" dirty="0" smtClean="0">
                <a:latin typeface="Algerian" pitchFamily="82" charset="0"/>
              </a:rPr>
              <a:t>ANATOMY OF THE HEART</a:t>
            </a:r>
            <a:endParaRPr lang="en-US" sz="5400" dirty="0">
              <a:latin typeface="Algerian"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271463"/>
            <a:ext cx="8352929" cy="6315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07704" y="260648"/>
            <a:ext cx="5904656" cy="6192688"/>
          </a:xfrm>
          <a:prstGeom prst="rect">
            <a:avLst/>
          </a:prstGeom>
          <a:noFill/>
          <a:ln w="9525">
            <a:noFill/>
            <a:miter lim="800000"/>
            <a:headEnd/>
            <a:tailEnd/>
          </a:ln>
        </p:spPr>
      </p:pic>
      <p:sp>
        <p:nvSpPr>
          <p:cNvPr id="3" name="Freeform 2"/>
          <p:cNvSpPr/>
          <p:nvPr/>
        </p:nvSpPr>
        <p:spPr>
          <a:xfrm>
            <a:off x="2690191" y="5389217"/>
            <a:ext cx="2411896" cy="945322"/>
          </a:xfrm>
          <a:custGeom>
            <a:avLst/>
            <a:gdLst>
              <a:gd name="connsiteX0" fmla="*/ 0 w 2411896"/>
              <a:gd name="connsiteY0" fmla="*/ 534505 h 945322"/>
              <a:gd name="connsiteX1" fmla="*/ 278296 w 2411896"/>
              <a:gd name="connsiteY1" fmla="*/ 415235 h 945322"/>
              <a:gd name="connsiteX2" fmla="*/ 755374 w 2411896"/>
              <a:gd name="connsiteY2" fmla="*/ 282713 h 945322"/>
              <a:gd name="connsiteX3" fmla="*/ 1258957 w 2411896"/>
              <a:gd name="connsiteY3" fmla="*/ 150192 h 945322"/>
              <a:gd name="connsiteX4" fmla="*/ 1842052 w 2411896"/>
              <a:gd name="connsiteY4" fmla="*/ 17670 h 945322"/>
              <a:gd name="connsiteX5" fmla="*/ 2252870 w 2411896"/>
              <a:gd name="connsiteY5" fmla="*/ 44174 h 945322"/>
              <a:gd name="connsiteX6" fmla="*/ 2332383 w 2411896"/>
              <a:gd name="connsiteY6" fmla="*/ 256209 h 945322"/>
              <a:gd name="connsiteX7" fmla="*/ 2385392 w 2411896"/>
              <a:gd name="connsiteY7" fmla="*/ 481496 h 945322"/>
              <a:gd name="connsiteX8" fmla="*/ 2385392 w 2411896"/>
              <a:gd name="connsiteY8" fmla="*/ 693531 h 945322"/>
              <a:gd name="connsiteX9" fmla="*/ 2411896 w 2411896"/>
              <a:gd name="connsiteY9" fmla="*/ 852557 h 945322"/>
              <a:gd name="connsiteX10" fmla="*/ 2385392 w 2411896"/>
              <a:gd name="connsiteY10" fmla="*/ 945322 h 94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1896" h="945322">
                <a:moveTo>
                  <a:pt x="0" y="534505"/>
                </a:moveTo>
                <a:cubicBezTo>
                  <a:pt x="76200" y="495852"/>
                  <a:pt x="152400" y="457200"/>
                  <a:pt x="278296" y="415235"/>
                </a:cubicBezTo>
                <a:cubicBezTo>
                  <a:pt x="404192" y="373270"/>
                  <a:pt x="755374" y="282713"/>
                  <a:pt x="755374" y="282713"/>
                </a:cubicBezTo>
                <a:cubicBezTo>
                  <a:pt x="918818" y="238539"/>
                  <a:pt x="1077844" y="194366"/>
                  <a:pt x="1258957" y="150192"/>
                </a:cubicBezTo>
                <a:cubicBezTo>
                  <a:pt x="1440070" y="106018"/>
                  <a:pt x="1676400" y="35340"/>
                  <a:pt x="1842052" y="17670"/>
                </a:cubicBezTo>
                <a:cubicBezTo>
                  <a:pt x="2007704" y="0"/>
                  <a:pt x="2171148" y="4418"/>
                  <a:pt x="2252870" y="44174"/>
                </a:cubicBezTo>
                <a:cubicBezTo>
                  <a:pt x="2334592" y="83930"/>
                  <a:pt x="2310296" y="183322"/>
                  <a:pt x="2332383" y="256209"/>
                </a:cubicBezTo>
                <a:cubicBezTo>
                  <a:pt x="2354470" y="329096"/>
                  <a:pt x="2376557" y="408609"/>
                  <a:pt x="2385392" y="481496"/>
                </a:cubicBezTo>
                <a:cubicBezTo>
                  <a:pt x="2394227" y="554383"/>
                  <a:pt x="2380975" y="631688"/>
                  <a:pt x="2385392" y="693531"/>
                </a:cubicBezTo>
                <a:cubicBezTo>
                  <a:pt x="2389809" y="755375"/>
                  <a:pt x="2411896" y="810592"/>
                  <a:pt x="2411896" y="852557"/>
                </a:cubicBezTo>
                <a:cubicBezTo>
                  <a:pt x="2411896" y="894522"/>
                  <a:pt x="2398644" y="919922"/>
                  <a:pt x="2385392" y="945322"/>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42816" t="31770" r="11116" b="17201"/>
          <a:stretch>
            <a:fillRect/>
          </a:stretch>
        </p:blipFill>
        <p:spPr bwMode="auto">
          <a:xfrm>
            <a:off x="3995936" y="0"/>
            <a:ext cx="5148063" cy="5733256"/>
          </a:xfrm>
          <a:prstGeom prst="rect">
            <a:avLst/>
          </a:prstGeom>
          <a:noFill/>
          <a:ln w="9525">
            <a:noFill/>
            <a:miter lim="800000"/>
            <a:headEnd/>
            <a:tailEnd/>
          </a:ln>
        </p:spPr>
      </p:pic>
      <p:sp>
        <p:nvSpPr>
          <p:cNvPr id="4" name="Rectangle 3"/>
          <p:cNvSpPr/>
          <p:nvPr/>
        </p:nvSpPr>
        <p:spPr>
          <a:xfrm>
            <a:off x="1152128" y="188640"/>
            <a:ext cx="1979712" cy="523220"/>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2800" b="1" dirty="0" smtClean="0">
                <a:solidFill>
                  <a:schemeClr val="tx1"/>
                </a:solidFill>
                <a:latin typeface="Times New Roman" pitchFamily="18" charset="0"/>
                <a:cs typeface="Times New Roman" pitchFamily="18" charset="0"/>
              </a:rPr>
              <a:t>The Heart  </a:t>
            </a:r>
            <a:r>
              <a:rPr lang="en-US" dirty="0" smtClean="0">
                <a:solidFill>
                  <a:schemeClr val="tx1"/>
                </a:solidFill>
                <a:latin typeface="Times New Roman" pitchFamily="18" charset="0"/>
                <a:cs typeface="Times New Roman" pitchFamily="18" charset="0"/>
              </a:rPr>
              <a:t> </a:t>
            </a:r>
            <a:endParaRPr lang="en-US" dirty="0">
              <a:solidFill>
                <a:schemeClr val="tx1"/>
              </a:solidFill>
              <a:latin typeface="Times New Roman" pitchFamily="18" charset="0"/>
              <a:cs typeface="Times New Roman" pitchFamily="18" charset="0"/>
            </a:endParaRPr>
          </a:p>
        </p:txBody>
      </p:sp>
      <p:sp>
        <p:nvSpPr>
          <p:cNvPr id="5" name="Rectangle 4"/>
          <p:cNvSpPr/>
          <p:nvPr/>
        </p:nvSpPr>
        <p:spPr>
          <a:xfrm>
            <a:off x="323528" y="764704"/>
            <a:ext cx="3419872"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 general shape of the heart is that </a:t>
            </a:r>
          </a:p>
          <a:p>
            <a:pPr algn="ctr"/>
            <a:r>
              <a:rPr lang="en-US" b="1" i="1" u="sng" dirty="0" smtClean="0">
                <a:latin typeface="Times New Roman" pitchFamily="18" charset="0"/>
                <a:cs typeface="Times New Roman" pitchFamily="18" charset="0"/>
              </a:rPr>
              <a:t>of a </a:t>
            </a:r>
            <a:r>
              <a:rPr lang="en-US" b="1" i="1" u="sng" dirty="0" smtClean="0">
                <a:latin typeface="Times New Roman" pitchFamily="18" charset="0"/>
                <a:cs typeface="Times New Roman" pitchFamily="18" charset="0"/>
              </a:rPr>
              <a:t>pyramid</a:t>
            </a:r>
          </a:p>
          <a:p>
            <a:pPr algn="ct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that has </a:t>
            </a:r>
            <a:r>
              <a:rPr lang="en-US" b="1" i="1" u="sng" dirty="0" smtClean="0">
                <a:latin typeface="Times New Roman" pitchFamily="18" charset="0"/>
                <a:cs typeface="Times New Roman" pitchFamily="18" charset="0"/>
              </a:rPr>
              <a:t>fallen over </a:t>
            </a:r>
            <a:r>
              <a:rPr lang="en-US" dirty="0" smtClean="0">
                <a:latin typeface="Times New Roman" pitchFamily="18" charset="0"/>
                <a:cs typeface="Times New Roman" pitchFamily="18" charset="0"/>
              </a:rPr>
              <a:t>and</a:t>
            </a:r>
          </a:p>
          <a:p>
            <a:pPr algn="ctr"/>
            <a:r>
              <a:rPr lang="en-US"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is resting on one of its sides. </a:t>
            </a:r>
          </a:p>
        </p:txBody>
      </p:sp>
      <p:sp>
        <p:nvSpPr>
          <p:cNvPr id="8" name="Rectangle 7"/>
          <p:cNvSpPr/>
          <p:nvPr/>
        </p:nvSpPr>
        <p:spPr>
          <a:xfrm>
            <a:off x="35496" y="6064260"/>
            <a:ext cx="6516216" cy="67710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u="sng" dirty="0" smtClean="0">
                <a:latin typeface="Times New Roman" pitchFamily="18" charset="0"/>
                <a:cs typeface="Times New Roman" pitchFamily="18" charset="0"/>
              </a:rPr>
              <a:t>The base of the heart</a:t>
            </a:r>
            <a:r>
              <a:rPr lang="en-US" dirty="0" smtClean="0">
                <a:latin typeface="Times New Roman" pitchFamily="18" charset="0"/>
                <a:cs typeface="Times New Roman" pitchFamily="18" charset="0"/>
              </a:rPr>
              <a:t>, or the posterior surface, is formed mainly by the left atrium, </a:t>
            </a:r>
            <a:endParaRPr lang="en-US" dirty="0">
              <a:latin typeface="Times New Roman" pitchFamily="18" charset="0"/>
              <a:cs typeface="Times New Roman" pitchFamily="18" charset="0"/>
            </a:endParaRPr>
          </a:p>
        </p:txBody>
      </p:sp>
      <p:sp>
        <p:nvSpPr>
          <p:cNvPr id="9" name="Rectangle 8"/>
          <p:cNvSpPr/>
          <p:nvPr/>
        </p:nvSpPr>
        <p:spPr>
          <a:xfrm>
            <a:off x="323528" y="2420888"/>
            <a:ext cx="3456384" cy="32316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000" b="1" u="sng" dirty="0" smtClean="0">
                <a:latin typeface="Times New Roman" pitchFamily="18" charset="0"/>
                <a:cs typeface="Times New Roman" pitchFamily="18" charset="0"/>
              </a:rPr>
              <a:t>The apex of the heart</a:t>
            </a:r>
            <a:r>
              <a:rPr lang="en-US" dirty="0" smtClean="0">
                <a:latin typeface="Times New Roman" pitchFamily="18" charset="0"/>
                <a:cs typeface="Times New Roman" pitchFamily="18" charset="0"/>
              </a:rPr>
              <a:t>,</a:t>
            </a:r>
          </a:p>
          <a:p>
            <a:pPr algn="ctr">
              <a:buFont typeface="Wingdings" pitchFamily="2" charset="2"/>
              <a:buChar char="Ø"/>
            </a:pP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formed by the left ventricle</a:t>
            </a:r>
            <a:endParaRPr lang="en-US" dirty="0" smtClean="0">
              <a:latin typeface="Times New Roman" pitchFamily="18" charset="0"/>
              <a:cs typeface="Times New Roman" pitchFamily="18" charset="0"/>
            </a:endParaRPr>
          </a:p>
          <a:p>
            <a:pPr algn="ctr">
              <a:buFont typeface="Wingdings" pitchFamily="2" charset="2"/>
              <a:buChar char="Ø"/>
            </a:pPr>
            <a:r>
              <a:rPr lang="en-US" dirty="0" smtClean="0">
                <a:latin typeface="Times New Roman" pitchFamily="18" charset="0"/>
                <a:cs typeface="Times New Roman" pitchFamily="18" charset="0"/>
              </a:rPr>
              <a:t> is directed downward, forward, and to the left </a:t>
            </a:r>
          </a:p>
          <a:p>
            <a:pPr algn="ctr">
              <a:buFont typeface="Wingdings" pitchFamily="2" charset="2"/>
              <a:buChar char="Ø"/>
            </a:pPr>
            <a:r>
              <a:rPr lang="en-US" dirty="0" smtClean="0">
                <a:latin typeface="Times New Roman" pitchFamily="18" charset="0"/>
                <a:cs typeface="Times New Roman" pitchFamily="18" charset="0"/>
              </a:rPr>
              <a:t>It lies</a:t>
            </a:r>
          </a:p>
          <a:p>
            <a:pPr algn="ctr"/>
            <a:r>
              <a:rPr lang="en-US" dirty="0" smtClean="0">
                <a:latin typeface="Times New Roman" pitchFamily="18" charset="0"/>
                <a:cs typeface="Times New Roman" pitchFamily="18" charset="0"/>
              </a:rPr>
              <a:t> at the </a:t>
            </a:r>
            <a:r>
              <a:rPr lang="en-US" sz="2800" b="1" i="1" u="sng" dirty="0" smtClean="0">
                <a:latin typeface="Times New Roman" pitchFamily="18" charset="0"/>
                <a:cs typeface="Times New Roman" pitchFamily="18" charset="0"/>
              </a:rPr>
              <a:t>level of the fifth left intercostal space, 3.5 in. (9 cm) from the midline.</a:t>
            </a:r>
            <a:endParaRPr lang="en-US" b="1" i="1" u="sng" dirty="0" smtClean="0">
              <a:latin typeface="Times New Roman" pitchFamily="18" charset="0"/>
              <a:cs typeface="Times New Roman" pitchFamily="18" charset="0"/>
            </a:endParaRPr>
          </a:p>
        </p:txBody>
      </p:sp>
      <p:sp>
        <p:nvSpPr>
          <p:cNvPr id="11" name="5-Point Star 10"/>
          <p:cNvSpPr/>
          <p:nvPr/>
        </p:nvSpPr>
        <p:spPr>
          <a:xfrm>
            <a:off x="8388424" y="5013176"/>
            <a:ext cx="288032" cy="41034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92696"/>
            <a:ext cx="252028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The sides of the pyramid consist of: </a:t>
            </a:r>
          </a:p>
        </p:txBody>
      </p:sp>
      <p:pic>
        <p:nvPicPr>
          <p:cNvPr id="3" name="Picture 3"/>
          <p:cNvPicPr>
            <a:picLocks noChangeAspect="1" noChangeArrowheads="1"/>
          </p:cNvPicPr>
          <p:nvPr/>
        </p:nvPicPr>
        <p:blipFill>
          <a:blip r:embed="rId2" cstate="print"/>
          <a:srcRect l="52856" t="31770" r="21747" b="22870"/>
          <a:stretch>
            <a:fillRect/>
          </a:stretch>
        </p:blipFill>
        <p:spPr bwMode="auto">
          <a:xfrm>
            <a:off x="3419872" y="0"/>
            <a:ext cx="5760640" cy="6858000"/>
          </a:xfrm>
          <a:prstGeom prst="rect">
            <a:avLst/>
          </a:prstGeom>
          <a:noFill/>
          <a:ln w="9525">
            <a:noFill/>
            <a:miter lim="800000"/>
            <a:headEnd/>
            <a:tailEnd/>
          </a:ln>
        </p:spPr>
      </p:pic>
      <p:sp>
        <p:nvSpPr>
          <p:cNvPr id="4" name="Rectangle 3"/>
          <p:cNvSpPr/>
          <p:nvPr/>
        </p:nvSpPr>
        <p:spPr>
          <a:xfrm>
            <a:off x="216024" y="4581128"/>
            <a:ext cx="29878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4-left pulmonary surface</a:t>
            </a:r>
          </a:p>
        </p:txBody>
      </p:sp>
      <p:sp>
        <p:nvSpPr>
          <p:cNvPr id="5" name="Rectangle 4"/>
          <p:cNvSpPr/>
          <p:nvPr/>
        </p:nvSpPr>
        <p:spPr>
          <a:xfrm>
            <a:off x="323528" y="1988840"/>
            <a:ext cx="2967479"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1-a diaphragmatic (inferior)</a:t>
            </a:r>
          </a:p>
        </p:txBody>
      </p:sp>
      <p:sp>
        <p:nvSpPr>
          <p:cNvPr id="6" name="Rectangle 5"/>
          <p:cNvSpPr/>
          <p:nvPr/>
        </p:nvSpPr>
        <p:spPr>
          <a:xfrm>
            <a:off x="179512" y="3140968"/>
            <a:ext cx="3348032"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2-anterior (</a:t>
            </a:r>
            <a:r>
              <a:rPr lang="en-US" b="1" dirty="0" err="1" smtClean="0">
                <a:latin typeface="Times New Roman" pitchFamily="18" charset="0"/>
                <a:cs typeface="Times New Roman" pitchFamily="18" charset="0"/>
              </a:rPr>
              <a:t>sternocostal</a:t>
            </a:r>
            <a:r>
              <a:rPr lang="en-US" b="1" dirty="0" smtClean="0">
                <a:latin typeface="Times New Roman" pitchFamily="18" charset="0"/>
                <a:cs typeface="Times New Roman" pitchFamily="18" charset="0"/>
              </a:rPr>
              <a:t>) surface</a:t>
            </a:r>
          </a:p>
        </p:txBody>
      </p:sp>
      <p:sp>
        <p:nvSpPr>
          <p:cNvPr id="7" name="Rectangle 6"/>
          <p:cNvSpPr/>
          <p:nvPr/>
        </p:nvSpPr>
        <p:spPr>
          <a:xfrm>
            <a:off x="323528" y="3933056"/>
            <a:ext cx="2787943"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dirty="0" smtClean="0">
                <a:latin typeface="Times New Roman" pitchFamily="18" charset="0"/>
                <a:cs typeface="Times New Roman" pitchFamily="18" charset="0"/>
              </a:rPr>
              <a:t>3-right pulmonary surface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064" y="251356"/>
            <a:ext cx="248376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Borders of the Heart</a:t>
            </a:r>
          </a:p>
        </p:txBody>
      </p:sp>
      <p:pic>
        <p:nvPicPr>
          <p:cNvPr id="50178" name="Picture 2"/>
          <p:cNvPicPr>
            <a:picLocks noChangeAspect="1" noChangeArrowheads="1"/>
          </p:cNvPicPr>
          <p:nvPr/>
        </p:nvPicPr>
        <p:blipFill>
          <a:blip r:embed="rId2" cstate="print"/>
          <a:srcRect l="54037" t="45000" r="22338" b="4916"/>
          <a:stretch>
            <a:fillRect/>
          </a:stretch>
        </p:blipFill>
        <p:spPr bwMode="auto">
          <a:xfrm>
            <a:off x="3779912" y="0"/>
            <a:ext cx="5364088" cy="6858000"/>
          </a:xfrm>
          <a:prstGeom prst="rect">
            <a:avLst/>
          </a:prstGeom>
          <a:noFill/>
          <a:ln w="9525">
            <a:noFill/>
            <a:miter lim="800000"/>
            <a:headEnd/>
            <a:tailEnd/>
          </a:ln>
        </p:spPr>
      </p:pic>
      <p:sp>
        <p:nvSpPr>
          <p:cNvPr id="4" name="Rectangle 3"/>
          <p:cNvSpPr/>
          <p:nvPr/>
        </p:nvSpPr>
        <p:spPr>
          <a:xfrm>
            <a:off x="3779912" y="1124744"/>
            <a:ext cx="864096"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right border is formed by the right atrium; </a:t>
            </a:r>
          </a:p>
        </p:txBody>
      </p:sp>
      <p:sp>
        <p:nvSpPr>
          <p:cNvPr id="5" name="Rectangle 4"/>
          <p:cNvSpPr/>
          <p:nvPr/>
        </p:nvSpPr>
        <p:spPr>
          <a:xfrm>
            <a:off x="179512" y="2793702"/>
            <a:ext cx="3203848" cy="92333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US" b="1" dirty="0" smtClean="0">
                <a:latin typeface="Times New Roman" pitchFamily="18" charset="0"/>
                <a:cs typeface="Times New Roman" pitchFamily="18" charset="0"/>
              </a:rPr>
              <a:t>These borders are important to recognize when examining a radiograph of the heart.</a:t>
            </a:r>
            <a:endParaRPr lang="en-US" b="1" dirty="0"/>
          </a:p>
        </p:txBody>
      </p:sp>
      <p:sp>
        <p:nvSpPr>
          <p:cNvPr id="6" name="Rectangle 5"/>
          <p:cNvSpPr/>
          <p:nvPr/>
        </p:nvSpPr>
        <p:spPr>
          <a:xfrm>
            <a:off x="3779912" y="3789040"/>
            <a:ext cx="1368152"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lower border is formed mainly by the right ventricle but also by the right atrium;</a:t>
            </a:r>
          </a:p>
        </p:txBody>
      </p:sp>
      <p:sp>
        <p:nvSpPr>
          <p:cNvPr id="7" name="Rectangle 6"/>
          <p:cNvSpPr/>
          <p:nvPr/>
        </p:nvSpPr>
        <p:spPr>
          <a:xfrm>
            <a:off x="7596336" y="1556792"/>
            <a:ext cx="1512168"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left border, by the left auricle; and below, by the left ventricle</a:t>
            </a:r>
            <a:endParaRPr lang="en-US" dirty="0"/>
          </a:p>
        </p:txBody>
      </p:sp>
      <p:sp>
        <p:nvSpPr>
          <p:cNvPr id="8" name="Rectangle 7"/>
          <p:cNvSpPr/>
          <p:nvPr/>
        </p:nvSpPr>
        <p:spPr>
          <a:xfrm>
            <a:off x="8135888" y="3645024"/>
            <a:ext cx="1008112"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 the apex is formed by the left ventricle. </a:t>
            </a:r>
            <a:endParaRPr lang="en-US" dirty="0">
              <a:latin typeface="Times New Roman" pitchFamily="18" charset="0"/>
              <a:cs typeface="Times New Roman" pitchFamily="18" charset="0"/>
            </a:endParaRPr>
          </a:p>
        </p:txBody>
      </p:sp>
      <p:cxnSp>
        <p:nvCxnSpPr>
          <p:cNvPr id="10" name="Straight Arrow Connector 9"/>
          <p:cNvCxnSpPr/>
          <p:nvPr/>
        </p:nvCxnSpPr>
        <p:spPr>
          <a:xfrm flipH="1">
            <a:off x="6948264" y="2276872"/>
            <a:ext cx="864096" cy="64807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308304" y="2852936"/>
            <a:ext cx="720080" cy="50405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27984" y="2996952"/>
            <a:ext cx="1368152"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644008" y="4149080"/>
            <a:ext cx="2376264"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932040" y="4005064"/>
            <a:ext cx="1080120"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452320" y="4149080"/>
            <a:ext cx="864096"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12160" y="4221088"/>
            <a:ext cx="298782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coronary sulcus</a:t>
            </a:r>
            <a:r>
              <a:rPr lang="en-US" dirty="0" smtClean="0">
                <a:latin typeface="Times New Roman" pitchFamily="18" charset="0"/>
                <a:cs typeface="Times New Roman" pitchFamily="18" charset="0"/>
              </a:rPr>
              <a:t> circles the heart, separating the atria from the ventricles </a:t>
            </a:r>
          </a:p>
        </p:txBody>
      </p:sp>
      <p:sp>
        <p:nvSpPr>
          <p:cNvPr id="5" name="Rectangle 4"/>
          <p:cNvSpPr/>
          <p:nvPr/>
        </p:nvSpPr>
        <p:spPr>
          <a:xfrm>
            <a:off x="4572000" y="5657671"/>
            <a:ext cx="237626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posterior interventricular sulcus is on the diaphragmatic surface of the heart</a:t>
            </a:r>
            <a:endParaRPr lang="en-US" dirty="0"/>
          </a:p>
        </p:txBody>
      </p:sp>
      <p:pic>
        <p:nvPicPr>
          <p:cNvPr id="6" name="Picture 2"/>
          <p:cNvPicPr>
            <a:picLocks noChangeAspect="1" noChangeArrowheads="1"/>
          </p:cNvPicPr>
          <p:nvPr/>
        </p:nvPicPr>
        <p:blipFill>
          <a:blip r:embed="rId2" cstate="print"/>
          <a:srcRect l="43406" t="20430" r="11707" b="27595"/>
          <a:stretch>
            <a:fillRect/>
          </a:stretch>
        </p:blipFill>
        <p:spPr bwMode="auto">
          <a:xfrm>
            <a:off x="4644008" y="44624"/>
            <a:ext cx="4536504" cy="374441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42225" t="19485" r="11116" b="20036"/>
          <a:stretch>
            <a:fillRect/>
          </a:stretch>
        </p:blipFill>
        <p:spPr bwMode="auto">
          <a:xfrm>
            <a:off x="0" y="1628800"/>
            <a:ext cx="4572000" cy="4793661"/>
          </a:xfrm>
          <a:prstGeom prst="rect">
            <a:avLst/>
          </a:prstGeom>
          <a:noFill/>
          <a:ln w="9525">
            <a:noFill/>
            <a:miter lim="800000"/>
            <a:headEnd/>
            <a:tailEnd/>
          </a:ln>
        </p:spPr>
      </p:pic>
      <p:sp>
        <p:nvSpPr>
          <p:cNvPr id="9" name="5-Point Star 8"/>
          <p:cNvSpPr/>
          <p:nvPr/>
        </p:nvSpPr>
        <p:spPr>
          <a:xfrm>
            <a:off x="8748464" y="1362472"/>
            <a:ext cx="360040" cy="41034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cxnSp>
        <p:nvCxnSpPr>
          <p:cNvPr id="11" name="Straight Arrow Connector 10"/>
          <p:cNvCxnSpPr/>
          <p:nvPr/>
        </p:nvCxnSpPr>
        <p:spPr>
          <a:xfrm flipH="1" flipV="1">
            <a:off x="2339752" y="5445224"/>
            <a:ext cx="223224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1"/>
          </p:cNvCxnSpPr>
          <p:nvPr/>
        </p:nvCxnSpPr>
        <p:spPr>
          <a:xfrm flipH="1" flipV="1">
            <a:off x="2843808" y="4581128"/>
            <a:ext cx="3168352" cy="101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51520" y="764704"/>
            <a:ext cx="446449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anterior interventricular sulcus is on the anterior surface of the heart and </a:t>
            </a:r>
          </a:p>
        </p:txBody>
      </p:sp>
      <p:sp>
        <p:nvSpPr>
          <p:cNvPr id="8" name="5-Point Star 7"/>
          <p:cNvSpPr/>
          <p:nvPr/>
        </p:nvSpPr>
        <p:spPr>
          <a:xfrm>
            <a:off x="107504" y="692696"/>
            <a:ext cx="360040" cy="41034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TextBox 11"/>
          <p:cNvSpPr txBox="1"/>
          <p:nvPr/>
        </p:nvSpPr>
        <p:spPr>
          <a:xfrm>
            <a:off x="1187624" y="35332"/>
            <a:ext cx="382027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Grooves on its (heart) external surfaces</a:t>
            </a:r>
            <a:endParaRPr lang="en-US" dirty="0">
              <a:latin typeface="Times New Roman" pitchFamily="18" charset="0"/>
              <a:cs typeface="Times New Roman" pitchFamily="18" charset="0"/>
            </a:endParaRPr>
          </a:p>
        </p:txBody>
      </p:sp>
      <p:sp>
        <p:nvSpPr>
          <p:cNvPr id="14" name="TextBox 13"/>
          <p:cNvSpPr txBox="1"/>
          <p:nvPr/>
        </p:nvSpPr>
        <p:spPr>
          <a:xfrm>
            <a:off x="1187624" y="6453336"/>
            <a:ext cx="1520866"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Posterior view</a:t>
            </a:r>
            <a:endParaRPr lang="en-US" dirty="0">
              <a:latin typeface="Times New Roman" pitchFamily="18" charset="0"/>
              <a:cs typeface="Times New Roman" pitchFamily="18" charset="0"/>
            </a:endParaRPr>
          </a:p>
        </p:txBody>
      </p:sp>
      <p:sp>
        <p:nvSpPr>
          <p:cNvPr id="15" name="TextBox 14"/>
          <p:cNvSpPr txBox="1"/>
          <p:nvPr/>
        </p:nvSpPr>
        <p:spPr>
          <a:xfrm>
            <a:off x="7308304" y="0"/>
            <a:ext cx="1473480"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Anterior view</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43406" t="21375" r="12298" b="35155"/>
          <a:stretch>
            <a:fillRect/>
          </a:stretch>
        </p:blipFill>
        <p:spPr bwMode="auto">
          <a:xfrm>
            <a:off x="3347864" y="0"/>
            <a:ext cx="5796135" cy="6858000"/>
          </a:xfrm>
          <a:prstGeom prst="rect">
            <a:avLst/>
          </a:prstGeom>
          <a:noFill/>
          <a:ln w="9525">
            <a:noFill/>
            <a:miter lim="800000"/>
            <a:headEnd/>
            <a:tailEnd/>
          </a:ln>
        </p:spPr>
      </p:pic>
      <p:sp>
        <p:nvSpPr>
          <p:cNvPr id="3" name="Rectangle 2"/>
          <p:cNvSpPr/>
          <p:nvPr/>
        </p:nvSpPr>
        <p:spPr>
          <a:xfrm>
            <a:off x="360040" y="188640"/>
            <a:ext cx="2627784" cy="36933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latin typeface="Times New Roman" pitchFamily="18" charset="0"/>
                <a:cs typeface="Times New Roman" pitchFamily="18" charset="0"/>
              </a:rPr>
              <a:t>Chambers of the Heart</a:t>
            </a:r>
          </a:p>
        </p:txBody>
      </p:sp>
      <p:sp>
        <p:nvSpPr>
          <p:cNvPr id="4" name="Rectangle 3"/>
          <p:cNvSpPr/>
          <p:nvPr/>
        </p:nvSpPr>
        <p:spPr>
          <a:xfrm>
            <a:off x="288032" y="764704"/>
            <a:ext cx="27718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heart is divided by septa into </a:t>
            </a:r>
            <a:r>
              <a:rPr lang="en-US" b="1" i="1" u="sng" dirty="0" smtClean="0">
                <a:latin typeface="Times New Roman" pitchFamily="18" charset="0"/>
                <a:cs typeface="Times New Roman" pitchFamily="18" charset="0"/>
              </a:rPr>
              <a:t>four chambers: </a:t>
            </a:r>
          </a:p>
        </p:txBody>
      </p:sp>
      <p:sp>
        <p:nvSpPr>
          <p:cNvPr id="5" name="Rectangle 4"/>
          <p:cNvSpPr/>
          <p:nvPr/>
        </p:nvSpPr>
        <p:spPr>
          <a:xfrm>
            <a:off x="216024" y="1844824"/>
            <a:ext cx="327585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i="1" u="sng" dirty="0" smtClean="0">
                <a:latin typeface="Times New Roman" pitchFamily="18" charset="0"/>
                <a:cs typeface="Times New Roman" pitchFamily="18" charset="0"/>
              </a:rPr>
              <a:t>1-THE RIGHT ATRIUM </a:t>
            </a:r>
          </a:p>
          <a:p>
            <a:r>
              <a:rPr lang="en-US" b="1" i="1" u="sng" dirty="0" smtClean="0">
                <a:latin typeface="Times New Roman" pitchFamily="18" charset="0"/>
                <a:cs typeface="Times New Roman" pitchFamily="18" charset="0"/>
              </a:rPr>
              <a:t>2-LEFT ATRIUM</a:t>
            </a:r>
          </a:p>
          <a:p>
            <a:r>
              <a:rPr lang="en-US" b="1" i="1" u="sng" dirty="0" smtClean="0">
                <a:latin typeface="Times New Roman" pitchFamily="18" charset="0"/>
                <a:cs typeface="Times New Roman" pitchFamily="18" charset="0"/>
              </a:rPr>
              <a:t>3- THE RIGHT VENTRICLE</a:t>
            </a:r>
          </a:p>
          <a:p>
            <a:r>
              <a:rPr lang="en-US" b="1" i="1" u="sng" dirty="0" smtClean="0">
                <a:latin typeface="Times New Roman" pitchFamily="18" charset="0"/>
                <a:cs typeface="Times New Roman" pitchFamily="18" charset="0"/>
              </a:rPr>
              <a:t>4-LEFT VENTRICLE</a:t>
            </a:r>
          </a:p>
        </p:txBody>
      </p:sp>
      <p:sp>
        <p:nvSpPr>
          <p:cNvPr id="7" name="Rectangle 6"/>
          <p:cNvSpPr/>
          <p:nvPr/>
        </p:nvSpPr>
        <p:spPr>
          <a:xfrm>
            <a:off x="288032" y="3573016"/>
            <a:ext cx="2843808"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The walls of the heart are composed of cardiac muscle,</a:t>
            </a:r>
          </a:p>
          <a:p>
            <a:r>
              <a:rPr lang="en-US" b="1" i="1" u="sng" dirty="0" smtClean="0">
                <a:latin typeface="Times New Roman" pitchFamily="18" charset="0"/>
                <a:cs typeface="Times New Roman" pitchFamily="18" charset="0"/>
              </a:rPr>
              <a:t>1- The myocardium; </a:t>
            </a:r>
            <a:r>
              <a:rPr lang="en-US" dirty="0" smtClean="0">
                <a:latin typeface="Times New Roman" pitchFamily="18" charset="0"/>
                <a:cs typeface="Times New Roman" pitchFamily="18" charset="0"/>
              </a:rPr>
              <a:t>covered externally with serous pericardium, </a:t>
            </a:r>
          </a:p>
          <a:p>
            <a:r>
              <a:rPr lang="en-US" b="1" i="1" u="sng" dirty="0" smtClean="0">
                <a:latin typeface="Times New Roman" pitchFamily="18" charset="0"/>
                <a:cs typeface="Times New Roman" pitchFamily="18" charset="0"/>
              </a:rPr>
              <a:t>2-The epicardium;</a:t>
            </a:r>
            <a:r>
              <a:rPr lang="en-US" dirty="0" smtClean="0">
                <a:latin typeface="Times New Roman" pitchFamily="18" charset="0"/>
                <a:cs typeface="Times New Roman" pitchFamily="18" charset="0"/>
              </a:rPr>
              <a:t> and lined internally with a layer of endothelium, </a:t>
            </a:r>
          </a:p>
          <a:p>
            <a:r>
              <a:rPr lang="en-US" b="1" i="1" u="sng" dirty="0" smtClean="0">
                <a:latin typeface="Times New Roman" pitchFamily="18" charset="0"/>
                <a:cs typeface="Times New Roman" pitchFamily="18" charset="0"/>
              </a:rPr>
              <a:t>3-The </a:t>
            </a:r>
            <a:r>
              <a:rPr lang="en-US" b="1" i="1" u="sng" dirty="0" err="1" smtClean="0">
                <a:latin typeface="Times New Roman" pitchFamily="18" charset="0"/>
                <a:cs typeface="Times New Roman" pitchFamily="18" charset="0"/>
              </a:rPr>
              <a:t>endocardium</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42816" t="27045" r="11707" b="13421"/>
          <a:stretch>
            <a:fillRect/>
          </a:stretch>
        </p:blipFill>
        <p:spPr bwMode="auto">
          <a:xfrm>
            <a:off x="2267744" y="0"/>
            <a:ext cx="6876255" cy="6858000"/>
          </a:xfrm>
          <a:prstGeom prst="rect">
            <a:avLst/>
          </a:prstGeom>
          <a:noFill/>
          <a:ln w="9525">
            <a:noFill/>
            <a:miter lim="800000"/>
            <a:headEnd/>
            <a:tailEnd/>
          </a:ln>
        </p:spPr>
      </p:pic>
      <p:sp>
        <p:nvSpPr>
          <p:cNvPr id="3" name="Rectangle 2"/>
          <p:cNvSpPr/>
          <p:nvPr/>
        </p:nvSpPr>
        <p:spPr>
          <a:xfrm>
            <a:off x="179512" y="548680"/>
            <a:ext cx="2483768" cy="369332"/>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r>
              <a:rPr lang="en-US" b="1" dirty="0" smtClean="0">
                <a:latin typeface="Times New Roman" pitchFamily="18" charset="0"/>
                <a:cs typeface="Times New Roman" pitchFamily="18" charset="0"/>
              </a:rPr>
              <a:t>1-RIGHT ATRIUM</a:t>
            </a:r>
          </a:p>
        </p:txBody>
      </p:sp>
      <p:sp>
        <p:nvSpPr>
          <p:cNvPr id="4" name="Rectangle 3"/>
          <p:cNvSpPr/>
          <p:nvPr/>
        </p:nvSpPr>
        <p:spPr>
          <a:xfrm>
            <a:off x="107504" y="2060848"/>
            <a:ext cx="2123728"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right atrium consists of </a:t>
            </a:r>
            <a:r>
              <a:rPr lang="en-US" b="1" i="1" u="sng" dirty="0" smtClean="0">
                <a:latin typeface="Times New Roman" pitchFamily="18" charset="0"/>
                <a:cs typeface="Times New Roman" pitchFamily="18" charset="0"/>
              </a:rPr>
              <a:t>a main cavity </a:t>
            </a:r>
            <a:r>
              <a:rPr lang="en-US" dirty="0" smtClean="0">
                <a:latin typeface="Times New Roman" pitchFamily="18" charset="0"/>
                <a:cs typeface="Times New Roman" pitchFamily="18" charset="0"/>
              </a:rPr>
              <a:t>and a small </a:t>
            </a:r>
            <a:r>
              <a:rPr lang="en-US" b="1" i="1" u="sng" dirty="0" smtClean="0">
                <a:latin typeface="Times New Roman" pitchFamily="18" charset="0"/>
                <a:cs typeface="Times New Roman" pitchFamily="18" charset="0"/>
              </a:rPr>
              <a:t>outpouching,</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the auricle.</a:t>
            </a:r>
          </a:p>
        </p:txBody>
      </p:sp>
      <p:cxnSp>
        <p:nvCxnSpPr>
          <p:cNvPr id="6" name="Straight Arrow Connector 5"/>
          <p:cNvCxnSpPr/>
          <p:nvPr/>
        </p:nvCxnSpPr>
        <p:spPr>
          <a:xfrm flipV="1">
            <a:off x="1403648" y="2636912"/>
            <a:ext cx="4608512" cy="7920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3768" y="118373"/>
            <a:ext cx="4019049" cy="646331"/>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600" dirty="0" smtClean="0">
                <a:latin typeface="Times New Roman" pitchFamily="18" charset="0"/>
                <a:cs typeface="Times New Roman" pitchFamily="18" charset="0"/>
              </a:rPr>
              <a:t>Middle mediastinum</a:t>
            </a:r>
            <a:endParaRPr lang="en-US" sz="3600" dirty="0">
              <a:latin typeface="Times New Roman" pitchFamily="18" charset="0"/>
              <a:cs typeface="Times New Roman" pitchFamily="18" charset="0"/>
            </a:endParaRPr>
          </a:p>
        </p:txBody>
      </p:sp>
      <p:sp>
        <p:nvSpPr>
          <p:cNvPr id="6" name="TextBox 5"/>
          <p:cNvSpPr txBox="1"/>
          <p:nvPr/>
        </p:nvSpPr>
        <p:spPr>
          <a:xfrm>
            <a:off x="1691680" y="1700808"/>
            <a:ext cx="4896544"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dirty="0" smtClean="0">
                <a:latin typeface="Times New Roman" pitchFamily="18" charset="0"/>
                <a:cs typeface="Times New Roman" pitchFamily="18" charset="0"/>
              </a:rPr>
              <a:t>THE Pericardial Sac</a:t>
            </a:r>
            <a:endParaRPr lang="en-US" sz="4400" dirty="0">
              <a:latin typeface="Times New Roman" pitchFamily="18" charset="0"/>
              <a:cs typeface="Times New Roman" pitchFamily="18" charset="0"/>
            </a:endParaRPr>
          </a:p>
        </p:txBody>
      </p:sp>
      <p:sp>
        <p:nvSpPr>
          <p:cNvPr id="7" name="TextBox 6"/>
          <p:cNvSpPr txBox="1"/>
          <p:nvPr/>
        </p:nvSpPr>
        <p:spPr>
          <a:xfrm>
            <a:off x="3851920" y="836712"/>
            <a:ext cx="99886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ontains</a:t>
            </a:r>
            <a:endParaRPr lang="en-US" dirty="0">
              <a:latin typeface="Times New Roman" pitchFamily="18" charset="0"/>
              <a:cs typeface="Times New Roman" pitchFamily="18" charset="0"/>
            </a:endParaRPr>
          </a:p>
        </p:txBody>
      </p:sp>
      <p:sp>
        <p:nvSpPr>
          <p:cNvPr id="8" name="Down Arrow 7"/>
          <p:cNvSpPr/>
          <p:nvPr/>
        </p:nvSpPr>
        <p:spPr>
          <a:xfrm>
            <a:off x="4139952" y="1268760"/>
            <a:ext cx="484632"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ectangle 8"/>
          <p:cNvSpPr/>
          <p:nvPr/>
        </p:nvSpPr>
        <p:spPr>
          <a:xfrm>
            <a:off x="1115616" y="3739679"/>
            <a:ext cx="1872208" cy="76944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4400" dirty="0" smtClean="0">
                <a:latin typeface="Times New Roman" pitchFamily="18" charset="0"/>
                <a:cs typeface="Times New Roman" pitchFamily="18" charset="0"/>
              </a:rPr>
              <a:t>Heart</a:t>
            </a:r>
            <a:endParaRPr lang="en-US" sz="4400" dirty="0" smtClean="0">
              <a:latin typeface="Times New Roman" pitchFamily="18" charset="0"/>
              <a:cs typeface="Times New Roman" pitchFamily="18" charset="0"/>
            </a:endParaRPr>
          </a:p>
        </p:txBody>
      </p:sp>
      <p:sp>
        <p:nvSpPr>
          <p:cNvPr id="10" name="TextBox 9"/>
          <p:cNvSpPr txBox="1"/>
          <p:nvPr/>
        </p:nvSpPr>
        <p:spPr>
          <a:xfrm>
            <a:off x="3818402" y="2924944"/>
            <a:ext cx="1326004"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INCLUDES</a:t>
            </a:r>
            <a:endParaRPr lang="en-US" dirty="0">
              <a:latin typeface="Times New Roman" pitchFamily="18" charset="0"/>
              <a:cs typeface="Times New Roman" pitchFamily="18" charset="0"/>
            </a:endParaRPr>
          </a:p>
        </p:txBody>
      </p:sp>
      <p:sp>
        <p:nvSpPr>
          <p:cNvPr id="11" name="Down Arrow 10"/>
          <p:cNvSpPr/>
          <p:nvPr/>
        </p:nvSpPr>
        <p:spPr>
          <a:xfrm>
            <a:off x="4139952" y="2492896"/>
            <a:ext cx="484632" cy="36004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12" name="Rectangle 11"/>
          <p:cNvSpPr/>
          <p:nvPr/>
        </p:nvSpPr>
        <p:spPr>
          <a:xfrm>
            <a:off x="4211960" y="3773939"/>
            <a:ext cx="4572000" cy="20313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r>
              <a:rPr lang="en-US" dirty="0" smtClean="0">
                <a:latin typeface="Times New Roman" pitchFamily="18" charset="0"/>
                <a:cs typeface="Times New Roman" pitchFamily="18" charset="0"/>
              </a:rPr>
              <a:t>Origins of the great vessels:</a:t>
            </a:r>
            <a:endParaRPr lang="en-US"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Ascending Aorta</a:t>
            </a:r>
          </a:p>
          <a:p>
            <a:pPr algn="ctr"/>
            <a:r>
              <a:rPr lang="en-US" b="1" dirty="0" smtClean="0">
                <a:latin typeface="Times New Roman" pitchFamily="18" charset="0"/>
                <a:cs typeface="Times New Roman" pitchFamily="18" charset="0"/>
              </a:rPr>
              <a:t>Pulmonary trunk</a:t>
            </a:r>
          </a:p>
          <a:p>
            <a:pPr algn="ctr"/>
            <a:r>
              <a:rPr lang="en-US" b="1" dirty="0" smtClean="0">
                <a:latin typeface="Times New Roman" pitchFamily="18" charset="0"/>
                <a:cs typeface="Times New Roman" pitchFamily="18" charset="0"/>
              </a:rPr>
              <a:t>Lower half of superior vena cava</a:t>
            </a:r>
          </a:p>
          <a:p>
            <a:pPr algn="ctr"/>
            <a:r>
              <a:rPr lang="en-US" b="1" dirty="0" smtClean="0">
                <a:latin typeface="Times New Roman" pitchFamily="18" charset="0"/>
                <a:cs typeface="Times New Roman" pitchFamily="18" charset="0"/>
              </a:rPr>
              <a:t>Small part of inferior vena cava</a:t>
            </a:r>
          </a:p>
          <a:p>
            <a:pPr algn="ctr"/>
            <a:r>
              <a:rPr lang="en-US" b="1" dirty="0" smtClean="0">
                <a:latin typeface="Times New Roman" pitchFamily="18" charset="0"/>
                <a:cs typeface="Times New Roman" pitchFamily="18" charset="0"/>
              </a:rPr>
              <a:t> very small part of </a:t>
            </a:r>
          </a:p>
          <a:p>
            <a:pPr algn="ctr"/>
            <a:r>
              <a:rPr lang="en-US" b="1" dirty="0" smtClean="0">
                <a:latin typeface="Times New Roman" pitchFamily="18" charset="0"/>
                <a:cs typeface="Times New Roman" pitchFamily="18" charset="0"/>
              </a:rPr>
              <a:t>Pulmonary veins</a:t>
            </a:r>
          </a:p>
        </p:txBody>
      </p:sp>
      <p:sp>
        <p:nvSpPr>
          <p:cNvPr id="13" name="Right Arrow 12"/>
          <p:cNvSpPr/>
          <p:nvPr/>
        </p:nvSpPr>
        <p:spPr>
          <a:xfrm rot="2656132">
            <a:off x="4956945" y="3177736"/>
            <a:ext cx="508793" cy="48463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14" name="Right Arrow 13"/>
          <p:cNvSpPr/>
          <p:nvPr/>
        </p:nvSpPr>
        <p:spPr>
          <a:xfrm rot="8562743">
            <a:off x="3392341" y="3177735"/>
            <a:ext cx="508793" cy="48463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2816" t="27045" r="11707" b="13421"/>
          <a:stretch>
            <a:fillRect/>
          </a:stretch>
        </p:blipFill>
        <p:spPr bwMode="auto">
          <a:xfrm>
            <a:off x="3131840" y="0"/>
            <a:ext cx="6012159" cy="6858000"/>
          </a:xfrm>
          <a:prstGeom prst="rect">
            <a:avLst/>
          </a:prstGeom>
          <a:noFill/>
          <a:ln w="9525">
            <a:noFill/>
            <a:miter lim="800000"/>
            <a:headEnd/>
            <a:tailEnd/>
          </a:ln>
        </p:spPr>
      </p:pic>
      <p:sp>
        <p:nvSpPr>
          <p:cNvPr id="3" name="Rectangle 2"/>
          <p:cNvSpPr/>
          <p:nvPr/>
        </p:nvSpPr>
        <p:spPr>
          <a:xfrm>
            <a:off x="0" y="489446"/>
            <a:ext cx="305983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1-The superior vena cava </a:t>
            </a:r>
            <a:r>
              <a:rPr lang="en-US" dirty="0" smtClean="0">
                <a:latin typeface="Times New Roman" pitchFamily="18" charset="0"/>
                <a:cs typeface="Times New Roman" pitchFamily="18" charset="0"/>
              </a:rPr>
              <a:t>opens into the upper part of the right atrium</a:t>
            </a:r>
          </a:p>
        </p:txBody>
      </p:sp>
      <p:sp>
        <p:nvSpPr>
          <p:cNvPr id="4" name="Rectangle 3"/>
          <p:cNvSpPr/>
          <p:nvPr/>
        </p:nvSpPr>
        <p:spPr>
          <a:xfrm>
            <a:off x="179512" y="4509120"/>
            <a:ext cx="284380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i="1" u="sng" dirty="0" smtClean="0">
                <a:latin typeface="Times New Roman" pitchFamily="18" charset="0"/>
                <a:cs typeface="Times New Roman" pitchFamily="18" charset="0"/>
              </a:rPr>
              <a:t>4-The right </a:t>
            </a:r>
            <a:r>
              <a:rPr lang="en-US" b="1" i="1" u="sng" dirty="0" err="1" smtClean="0">
                <a:latin typeface="Times New Roman" pitchFamily="18" charset="0"/>
                <a:cs typeface="Times New Roman" pitchFamily="18" charset="0"/>
              </a:rPr>
              <a:t>atrioventricular</a:t>
            </a:r>
            <a:r>
              <a:rPr lang="en-US" b="1" i="1" u="sng" dirty="0" smtClean="0">
                <a:latin typeface="Times New Roman" pitchFamily="18" charset="0"/>
                <a:cs typeface="Times New Roman" pitchFamily="18" charset="0"/>
              </a:rPr>
              <a:t> orifice </a:t>
            </a:r>
            <a:r>
              <a:rPr lang="en-US" dirty="0" smtClean="0">
                <a:latin typeface="Times New Roman" pitchFamily="18" charset="0"/>
                <a:cs typeface="Times New Roman" pitchFamily="18" charset="0"/>
              </a:rPr>
              <a:t>is guarded by </a:t>
            </a:r>
            <a:r>
              <a:rPr lang="en-US" b="1" u="sng" dirty="0" smtClean="0">
                <a:latin typeface="Times New Roman" pitchFamily="18" charset="0"/>
                <a:cs typeface="Times New Roman" pitchFamily="18" charset="0"/>
              </a:rPr>
              <a:t>THE TRICUSPID VALVE</a:t>
            </a:r>
          </a:p>
        </p:txBody>
      </p:sp>
      <p:sp>
        <p:nvSpPr>
          <p:cNvPr id="6" name="Rectangle 5"/>
          <p:cNvSpPr/>
          <p:nvPr/>
        </p:nvSpPr>
        <p:spPr>
          <a:xfrm>
            <a:off x="107504" y="3068960"/>
            <a:ext cx="298782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i="1" dirty="0" smtClean="0">
                <a:latin typeface="Times New Roman" pitchFamily="18" charset="0"/>
                <a:cs typeface="Times New Roman" pitchFamily="18" charset="0"/>
              </a:rPr>
              <a:t>3-The coronary sinus, </a:t>
            </a:r>
            <a:r>
              <a:rPr lang="en-US" dirty="0" smtClean="0">
                <a:latin typeface="Times New Roman" pitchFamily="18" charset="0"/>
                <a:cs typeface="Times New Roman" pitchFamily="18" charset="0"/>
              </a:rPr>
              <a:t>which drains most of the blood from the heart wall</a:t>
            </a:r>
            <a:endParaRPr lang="en-US" dirty="0"/>
          </a:p>
        </p:txBody>
      </p:sp>
      <p:sp>
        <p:nvSpPr>
          <p:cNvPr id="7" name="Rectangle 6"/>
          <p:cNvSpPr/>
          <p:nvPr/>
        </p:nvSpPr>
        <p:spPr>
          <a:xfrm>
            <a:off x="395536" y="1713582"/>
            <a:ext cx="255577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2-The inferior vena cava </a:t>
            </a:r>
            <a:r>
              <a:rPr lang="en-US" dirty="0" smtClean="0">
                <a:latin typeface="Times New Roman" pitchFamily="18" charset="0"/>
                <a:cs typeface="Times New Roman" pitchFamily="18" charset="0"/>
              </a:rPr>
              <a:t>opens into the lower part of the right atrium</a:t>
            </a:r>
          </a:p>
        </p:txBody>
      </p:sp>
      <p:cxnSp>
        <p:nvCxnSpPr>
          <p:cNvPr id="9" name="Straight Arrow Connector 8"/>
          <p:cNvCxnSpPr/>
          <p:nvPr/>
        </p:nvCxnSpPr>
        <p:spPr>
          <a:xfrm>
            <a:off x="2771800" y="692696"/>
            <a:ext cx="2736304" cy="18722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V="1">
            <a:off x="3707904" y="5805264"/>
            <a:ext cx="1728192" cy="720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a:stCxn id="7" idx="3"/>
          </p:cNvCxnSpPr>
          <p:nvPr/>
        </p:nvCxnSpPr>
        <p:spPr>
          <a:xfrm>
            <a:off x="2951312" y="2175247"/>
            <a:ext cx="756592" cy="3702025"/>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a:stCxn id="4" idx="3"/>
          </p:cNvCxnSpPr>
          <p:nvPr/>
        </p:nvCxnSpPr>
        <p:spPr>
          <a:xfrm flipV="1">
            <a:off x="3023320" y="4293096"/>
            <a:ext cx="3348880" cy="81618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4" name="Straight Arrow Connector 23"/>
          <p:cNvCxnSpPr>
            <a:stCxn id="6" idx="3"/>
          </p:cNvCxnSpPr>
          <p:nvPr/>
        </p:nvCxnSpPr>
        <p:spPr>
          <a:xfrm>
            <a:off x="3095328" y="3530625"/>
            <a:ext cx="2916832" cy="155455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6" name="Rectangle 25"/>
          <p:cNvSpPr/>
          <p:nvPr/>
        </p:nvSpPr>
        <p:spPr>
          <a:xfrm>
            <a:off x="-36512" y="0"/>
            <a:ext cx="3502497" cy="338554"/>
          </a:xfrm>
          <a:prstGeom prst="rect">
            <a:avLst/>
          </a:prstGeom>
          <a:solidFill>
            <a:srgbClr val="FFFF00"/>
          </a:solidFill>
        </p:spPr>
        <p:txBody>
          <a:bodyPr wrap="none">
            <a:spAutoFit/>
          </a:bodyPr>
          <a:lstStyle/>
          <a:p>
            <a:pPr algn="ctr"/>
            <a:r>
              <a:rPr lang="en-US" sz="1600" b="1" i="1" dirty="0" smtClean="0">
                <a:latin typeface="Times New Roman" pitchFamily="18" charset="0"/>
                <a:cs typeface="Times New Roman" pitchFamily="18" charset="0"/>
              </a:rPr>
              <a:t>Openings into </a:t>
            </a:r>
            <a:r>
              <a:rPr lang="en-US" sz="1600" b="1" i="1" u="sng" dirty="0" smtClean="0">
                <a:latin typeface="Times New Roman" pitchFamily="18" charset="0"/>
                <a:cs typeface="Times New Roman" pitchFamily="18" charset="0"/>
              </a:rPr>
              <a:t>THE RIGHT ATRIUM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51356"/>
            <a:ext cx="3707904"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latin typeface="Times New Roman" pitchFamily="18" charset="0"/>
                <a:cs typeface="Times New Roman" pitchFamily="18" charset="0"/>
              </a:rPr>
              <a:t>Fetal Remnants in the right Atrium</a:t>
            </a:r>
          </a:p>
        </p:txBody>
      </p:sp>
      <p:pic>
        <p:nvPicPr>
          <p:cNvPr id="3" name="Picture 2"/>
          <p:cNvPicPr>
            <a:picLocks noChangeAspect="1" noChangeArrowheads="1"/>
          </p:cNvPicPr>
          <p:nvPr/>
        </p:nvPicPr>
        <p:blipFill>
          <a:blip r:embed="rId2" cstate="print"/>
          <a:srcRect l="42816" t="27045" r="11707" b="13421"/>
          <a:stretch>
            <a:fillRect/>
          </a:stretch>
        </p:blipFill>
        <p:spPr bwMode="auto">
          <a:xfrm>
            <a:off x="3851920" y="0"/>
            <a:ext cx="5292079" cy="6858000"/>
          </a:xfrm>
          <a:prstGeom prst="rect">
            <a:avLst/>
          </a:prstGeom>
          <a:noFill/>
          <a:ln w="9525">
            <a:noFill/>
            <a:miter lim="800000"/>
            <a:headEnd/>
            <a:tailEnd/>
          </a:ln>
        </p:spPr>
      </p:pic>
      <p:sp>
        <p:nvSpPr>
          <p:cNvPr id="4" name="Rectangle 3"/>
          <p:cNvSpPr/>
          <p:nvPr/>
        </p:nvSpPr>
        <p:spPr>
          <a:xfrm>
            <a:off x="395536" y="3356992"/>
            <a:ext cx="2699792" cy="227754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800" b="1" i="1" u="sng" dirty="0" smtClean="0">
                <a:latin typeface="Times New Roman" pitchFamily="18" charset="0"/>
                <a:cs typeface="Times New Roman" pitchFamily="18" charset="0"/>
              </a:rPr>
              <a:t>The fossa </a:t>
            </a:r>
            <a:r>
              <a:rPr lang="en-US" sz="2800" b="1" i="1" u="sng" dirty="0" err="1" smtClean="0">
                <a:latin typeface="Times New Roman" pitchFamily="18" charset="0"/>
                <a:cs typeface="Times New Roman" pitchFamily="18" charset="0"/>
              </a:rPr>
              <a:t>ovalis</a:t>
            </a:r>
            <a:r>
              <a:rPr lang="en-US" sz="2800" b="1" i="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a shallow depression, which is the site of the foramen ovale in the fetus </a:t>
            </a:r>
          </a:p>
          <a:p>
            <a:pPr algn="ctr"/>
            <a:r>
              <a:rPr lang="en-US" sz="2400" b="1" dirty="0" smtClean="0">
                <a:latin typeface="Times New Roman" pitchFamily="18" charset="0"/>
                <a:cs typeface="Times New Roman" pitchFamily="18" charset="0"/>
              </a:rPr>
              <a:t>The </a:t>
            </a:r>
            <a:r>
              <a:rPr lang="en-US" sz="2400" b="1" dirty="0" err="1" smtClean="0">
                <a:latin typeface="Times New Roman" pitchFamily="18" charset="0"/>
                <a:cs typeface="Times New Roman" pitchFamily="18" charset="0"/>
              </a:rPr>
              <a:t>anulus</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ovalis</a:t>
            </a:r>
            <a:r>
              <a:rPr lang="en-US" sz="2400"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forms the upper margin of the fossa. </a:t>
            </a:r>
            <a:endParaRPr lang="en-US" dirty="0">
              <a:latin typeface="Times New Roman" pitchFamily="18" charset="0"/>
              <a:cs typeface="Times New Roman" pitchFamily="18" charset="0"/>
            </a:endParaRPr>
          </a:p>
        </p:txBody>
      </p:sp>
      <p:cxnSp>
        <p:nvCxnSpPr>
          <p:cNvPr id="7" name="Straight Arrow Connector 6"/>
          <p:cNvCxnSpPr/>
          <p:nvPr/>
        </p:nvCxnSpPr>
        <p:spPr>
          <a:xfrm>
            <a:off x="2915816" y="3861048"/>
            <a:ext cx="3168352" cy="360040"/>
          </a:xfrm>
          <a:prstGeom prst="straightConnector1">
            <a:avLst/>
          </a:prstGeom>
          <a:ln>
            <a:tailEnd type="arrow"/>
          </a:ln>
        </p:spPr>
        <p:style>
          <a:lnRef idx="1">
            <a:schemeClr val="accent5"/>
          </a:lnRef>
          <a:fillRef idx="2">
            <a:schemeClr val="accent5"/>
          </a:fillRef>
          <a:effectRef idx="1">
            <a:schemeClr val="accent5"/>
          </a:effectRef>
          <a:fontRef idx="minor">
            <a:schemeClr val="dk1"/>
          </a:fontRef>
        </p:style>
      </p:cxnSp>
      <p:sp>
        <p:nvSpPr>
          <p:cNvPr id="10" name="Rectangle 9"/>
          <p:cNvSpPr/>
          <p:nvPr/>
        </p:nvSpPr>
        <p:spPr>
          <a:xfrm>
            <a:off x="0" y="1268760"/>
            <a:ext cx="377991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u="sng" dirty="0" smtClean="0">
                <a:latin typeface="Times New Roman" pitchFamily="18" charset="0"/>
                <a:cs typeface="Times New Roman" pitchFamily="18" charset="0"/>
              </a:rPr>
              <a:t>The fossa </a:t>
            </a:r>
            <a:r>
              <a:rPr lang="en-US" b="1" u="sng" dirty="0" err="1" smtClean="0">
                <a:latin typeface="Times New Roman" pitchFamily="18" charset="0"/>
                <a:cs typeface="Times New Roman" pitchFamily="18" charset="0"/>
              </a:rPr>
              <a:t>ovalis</a:t>
            </a:r>
            <a:r>
              <a:rPr lang="en-US" b="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a:t>
            </a:r>
            <a:r>
              <a:rPr lang="en-US" b="1" u="sng" dirty="0" err="1" smtClean="0">
                <a:latin typeface="Times New Roman" pitchFamily="18" charset="0"/>
                <a:cs typeface="Times New Roman" pitchFamily="18" charset="0"/>
              </a:rPr>
              <a:t>anulus</a:t>
            </a:r>
            <a:r>
              <a:rPr lang="en-US" b="1" u="sng" dirty="0" smtClean="0">
                <a:latin typeface="Times New Roman" pitchFamily="18" charset="0"/>
                <a:cs typeface="Times New Roman" pitchFamily="18" charset="0"/>
              </a:rPr>
              <a:t> </a:t>
            </a:r>
            <a:r>
              <a:rPr lang="en-US" b="1" u="sng" dirty="0" err="1" smtClean="0">
                <a:latin typeface="Times New Roman" pitchFamily="18" charset="0"/>
                <a:cs typeface="Times New Roman" pitchFamily="18" charset="0"/>
              </a:rPr>
              <a:t>ovalis</a:t>
            </a:r>
            <a:r>
              <a:rPr lang="en-US" b="1" u="sng" dirty="0" smtClean="0">
                <a:latin typeface="Times New Roman" pitchFamily="18" charset="0"/>
                <a:cs typeface="Times New Roman" pitchFamily="18" charset="0"/>
              </a:rPr>
              <a:t>. </a:t>
            </a:r>
          </a:p>
          <a:p>
            <a:r>
              <a:rPr lang="en-US" dirty="0" smtClean="0">
                <a:latin typeface="Times New Roman" pitchFamily="18" charset="0"/>
                <a:cs typeface="Times New Roman" pitchFamily="18" charset="0"/>
              </a:rPr>
              <a:t>These latter structures lie </a:t>
            </a:r>
            <a:r>
              <a:rPr lang="en-US" b="1" i="1" u="sng" dirty="0" smtClean="0">
                <a:latin typeface="Times New Roman" pitchFamily="18" charset="0"/>
                <a:cs typeface="Times New Roman" pitchFamily="18" charset="0"/>
              </a:rPr>
              <a:t>on the </a:t>
            </a:r>
            <a:r>
              <a:rPr lang="en-US" b="1" i="1" u="sng" dirty="0" err="1" smtClean="0">
                <a:latin typeface="Times New Roman" pitchFamily="18" charset="0"/>
                <a:cs typeface="Times New Roman" pitchFamily="18" charset="0"/>
              </a:rPr>
              <a:t>atrial</a:t>
            </a:r>
            <a:r>
              <a:rPr lang="en-US" b="1" i="1" u="sng" dirty="0" smtClean="0">
                <a:latin typeface="Times New Roman" pitchFamily="18" charset="0"/>
                <a:cs typeface="Times New Roman" pitchFamily="18" charset="0"/>
              </a:rPr>
              <a:t> septum, which separates the right atrium from the left atrium </a:t>
            </a:r>
          </a:p>
        </p:txBody>
      </p:sp>
      <p:sp>
        <p:nvSpPr>
          <p:cNvPr id="17" name="TextBox 16"/>
          <p:cNvSpPr txBox="1"/>
          <p:nvPr/>
        </p:nvSpPr>
        <p:spPr>
          <a:xfrm>
            <a:off x="179512" y="5949280"/>
            <a:ext cx="3756156"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latin typeface="Times New Roman" pitchFamily="18" charset="0"/>
                <a:cs typeface="Times New Roman" pitchFamily="18" charset="0"/>
              </a:rPr>
              <a:t>Why </a:t>
            </a:r>
            <a:r>
              <a:rPr lang="en-US" b="1" dirty="0" smtClean="0">
                <a:latin typeface="Times New Roman" pitchFamily="18" charset="0"/>
                <a:cs typeface="Times New Roman" pitchFamily="18" charset="0"/>
              </a:rPr>
              <a:t>the embryo needs this opining?</a:t>
            </a:r>
            <a:endParaRPr lang="en-US"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48" y="1812880"/>
            <a:ext cx="3131840" cy="369331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b="1" i="1" u="sng" dirty="0" smtClean="0">
                <a:latin typeface="Times New Roman" pitchFamily="18" charset="0"/>
                <a:cs typeface="Times New Roman" pitchFamily="18" charset="0"/>
              </a:rPr>
              <a:t>TRABECULAE CARNEAE. </a:t>
            </a:r>
          </a:p>
          <a:p>
            <a:pPr algn="ctr"/>
            <a:r>
              <a:rPr lang="en-US" dirty="0" smtClean="0">
                <a:latin typeface="Times New Roman" pitchFamily="18" charset="0"/>
                <a:cs typeface="Times New Roman" pitchFamily="18" charset="0"/>
              </a:rPr>
              <a:t>The </a:t>
            </a:r>
            <a:r>
              <a:rPr lang="en-US" dirty="0" err="1" smtClean="0">
                <a:latin typeface="Times New Roman" pitchFamily="18" charset="0"/>
                <a:cs typeface="Times New Roman" pitchFamily="18" charset="0"/>
              </a:rPr>
              <a:t>trabeculae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carneae</a:t>
            </a:r>
            <a:r>
              <a:rPr lang="en-US" dirty="0" smtClean="0">
                <a:latin typeface="Times New Roman" pitchFamily="18" charset="0"/>
                <a:cs typeface="Times New Roman" pitchFamily="18" charset="0"/>
              </a:rPr>
              <a:t> are composed of three types. </a:t>
            </a:r>
          </a:p>
          <a:p>
            <a:pPr algn="ctr"/>
            <a:r>
              <a:rPr lang="en-US" dirty="0" smtClean="0">
                <a:latin typeface="Times New Roman" pitchFamily="18" charset="0"/>
                <a:cs typeface="Times New Roman" pitchFamily="18" charset="0"/>
              </a:rPr>
              <a:t>One of  these types </a:t>
            </a:r>
            <a:r>
              <a:rPr lang="en-US" i="1" u="sng" dirty="0" smtClean="0">
                <a:latin typeface="Times New Roman" pitchFamily="18" charset="0"/>
                <a:cs typeface="Times New Roman" pitchFamily="18" charset="0"/>
              </a:rPr>
              <a:t>is </a:t>
            </a:r>
            <a:r>
              <a:rPr lang="en-US" b="1" i="1" u="sng" dirty="0" smtClean="0">
                <a:latin typeface="Times New Roman" pitchFamily="18" charset="0"/>
                <a:cs typeface="Times New Roman" pitchFamily="18" charset="0"/>
              </a:rPr>
              <a:t>the papillary muscles</a:t>
            </a:r>
            <a:r>
              <a:rPr lang="en-US"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being attached by their bases to the ventricular wall; </a:t>
            </a:r>
          </a:p>
          <a:p>
            <a:pPr algn="ctr"/>
            <a:r>
              <a:rPr lang="en-US" dirty="0" smtClean="0">
                <a:latin typeface="Times New Roman" pitchFamily="18" charset="0"/>
                <a:cs typeface="Times New Roman" pitchFamily="18" charset="0"/>
              </a:rPr>
              <a:t>their apices are connected by fibrous chords </a:t>
            </a:r>
          </a:p>
          <a:p>
            <a:pPr algn="ctr"/>
            <a:r>
              <a:rPr lang="en-US" b="1" dirty="0" smtClean="0">
                <a:latin typeface="Times New Roman" pitchFamily="18" charset="0"/>
                <a:cs typeface="Times New Roman" pitchFamily="18" charset="0"/>
              </a:rPr>
              <a:t>(the chordae tendineae)</a:t>
            </a:r>
          </a:p>
          <a:p>
            <a:pPr algn="ct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to the</a:t>
            </a:r>
          </a:p>
          <a:p>
            <a:pPr algn="ctr"/>
            <a:r>
              <a:rPr lang="en-US" dirty="0" smtClean="0">
                <a:latin typeface="Times New Roman" pitchFamily="18" charset="0"/>
                <a:cs typeface="Times New Roman" pitchFamily="18" charset="0"/>
              </a:rPr>
              <a:t> </a:t>
            </a:r>
            <a:r>
              <a:rPr lang="en-US" b="1" i="1" u="sng" dirty="0" smtClean="0">
                <a:latin typeface="Times New Roman" pitchFamily="18" charset="0"/>
                <a:cs typeface="Times New Roman" pitchFamily="18" charset="0"/>
              </a:rPr>
              <a:t>cusps of the tricuspid valve</a:t>
            </a:r>
          </a:p>
        </p:txBody>
      </p:sp>
      <p:pic>
        <p:nvPicPr>
          <p:cNvPr id="4" name="Picture 2"/>
          <p:cNvPicPr>
            <a:picLocks noChangeAspect="1" noChangeArrowheads="1"/>
          </p:cNvPicPr>
          <p:nvPr/>
        </p:nvPicPr>
        <p:blipFill>
          <a:blip r:embed="rId3" cstate="print"/>
          <a:srcRect l="42225" t="15705" r="10526" b="25706"/>
          <a:stretch>
            <a:fillRect/>
          </a:stretch>
        </p:blipFill>
        <p:spPr bwMode="auto">
          <a:xfrm>
            <a:off x="3923928" y="0"/>
            <a:ext cx="5220071" cy="6858000"/>
          </a:xfrm>
          <a:prstGeom prst="rect">
            <a:avLst/>
          </a:prstGeom>
          <a:noFill/>
          <a:ln w="9525">
            <a:noFill/>
            <a:miter lim="800000"/>
            <a:headEnd/>
            <a:tailEnd/>
          </a:ln>
        </p:spPr>
      </p:pic>
      <p:sp>
        <p:nvSpPr>
          <p:cNvPr id="5" name="Rectangle 4"/>
          <p:cNvSpPr/>
          <p:nvPr/>
        </p:nvSpPr>
        <p:spPr>
          <a:xfrm>
            <a:off x="429046" y="476672"/>
            <a:ext cx="3365088" cy="461665"/>
          </a:xfrm>
          <a:prstGeom prst="rect">
            <a:avLst/>
          </a:prstGeom>
          <a:solidFill>
            <a:srgbClr val="FFFF00"/>
          </a:solidFill>
        </p:spPr>
        <p:txBody>
          <a:bodyPr wrap="none">
            <a:spAutoFit/>
          </a:bodyPr>
          <a:lstStyle/>
          <a:p>
            <a:pPr algn="ctr"/>
            <a:r>
              <a:rPr lang="en-US" sz="2400" b="1" i="1" u="sng" dirty="0" smtClean="0">
                <a:latin typeface="Times New Roman" pitchFamily="18" charset="0"/>
                <a:cs typeface="Times New Roman" pitchFamily="18" charset="0"/>
              </a:rPr>
              <a:t>2-RIGHT VENTRICLE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933056"/>
            <a:ext cx="291581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The tricuspid valve </a:t>
            </a:r>
            <a:r>
              <a:rPr lang="en-US" dirty="0" smtClean="0">
                <a:latin typeface="Times New Roman" pitchFamily="18" charset="0"/>
                <a:cs typeface="Times New Roman" pitchFamily="18" charset="0"/>
              </a:rPr>
              <a:t>guards the right </a:t>
            </a:r>
            <a:r>
              <a:rPr lang="en-US" dirty="0" err="1" smtClean="0">
                <a:latin typeface="Times New Roman" pitchFamily="18" charset="0"/>
                <a:cs typeface="Times New Roman" pitchFamily="18" charset="0"/>
              </a:rPr>
              <a:t>atrioventricular</a:t>
            </a:r>
            <a:r>
              <a:rPr lang="en-US" dirty="0" smtClean="0">
                <a:latin typeface="Times New Roman" pitchFamily="18" charset="0"/>
                <a:cs typeface="Times New Roman" pitchFamily="18" charset="0"/>
              </a:rPr>
              <a:t> orifice and consists of </a:t>
            </a:r>
            <a:r>
              <a:rPr lang="en-US" b="1" i="1" u="sng" dirty="0" smtClean="0">
                <a:latin typeface="Times New Roman" pitchFamily="18" charset="0"/>
                <a:cs typeface="Times New Roman" pitchFamily="18" charset="0"/>
              </a:rPr>
              <a:t>three cusps </a:t>
            </a:r>
            <a:r>
              <a:rPr lang="en-US" dirty="0" smtClean="0">
                <a:latin typeface="Times New Roman" pitchFamily="18" charset="0"/>
                <a:cs typeface="Times New Roman" pitchFamily="18" charset="0"/>
              </a:rPr>
              <a:t>formed by a fold of </a:t>
            </a:r>
            <a:r>
              <a:rPr lang="en-US" b="1" dirty="0" err="1" smtClean="0">
                <a:latin typeface="Times New Roman" pitchFamily="18" charset="0"/>
                <a:cs typeface="Times New Roman" pitchFamily="18" charset="0"/>
              </a:rPr>
              <a:t>endocardium</a:t>
            </a:r>
            <a:r>
              <a:rPr lang="en-US" dirty="0" smtClean="0">
                <a:latin typeface="Times New Roman" pitchFamily="18" charset="0"/>
                <a:cs typeface="Times New Roman" pitchFamily="18" charset="0"/>
              </a:rPr>
              <a:t> with </a:t>
            </a:r>
            <a:r>
              <a:rPr lang="en-US" b="1" dirty="0" smtClean="0">
                <a:latin typeface="Times New Roman" pitchFamily="18" charset="0"/>
                <a:cs typeface="Times New Roman" pitchFamily="18" charset="0"/>
              </a:rPr>
              <a:t>some connective tissue </a:t>
            </a:r>
            <a:endParaRPr lang="en-US" dirty="0" smtClean="0">
              <a:latin typeface="Times New Roman" pitchFamily="18" charset="0"/>
              <a:cs typeface="Times New Roman" pitchFamily="18" charset="0"/>
            </a:endParaRPr>
          </a:p>
        </p:txBody>
      </p:sp>
      <p:sp>
        <p:nvSpPr>
          <p:cNvPr id="3" name="Rectangle 2"/>
          <p:cNvSpPr/>
          <p:nvPr/>
        </p:nvSpPr>
        <p:spPr>
          <a:xfrm>
            <a:off x="216024" y="843677"/>
            <a:ext cx="3059832"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communicates with </a:t>
            </a:r>
          </a:p>
          <a:p>
            <a:pPr algn="ctr"/>
            <a:r>
              <a:rPr lang="en-US" b="1" u="sng" dirty="0" smtClean="0">
                <a:latin typeface="Times New Roman" pitchFamily="18" charset="0"/>
                <a:cs typeface="Times New Roman" pitchFamily="18" charset="0"/>
              </a:rPr>
              <a:t>the right atrium </a:t>
            </a:r>
            <a:r>
              <a:rPr lang="en-US" dirty="0" smtClean="0">
                <a:latin typeface="Times New Roman" pitchFamily="18" charset="0"/>
                <a:cs typeface="Times New Roman" pitchFamily="18" charset="0"/>
              </a:rPr>
              <a:t>through </a:t>
            </a:r>
          </a:p>
          <a:p>
            <a:pPr algn="ctr"/>
            <a:r>
              <a:rPr lang="en-US" b="1" i="1" u="sng" dirty="0" smtClean="0">
                <a:latin typeface="Times New Roman" pitchFamily="18" charset="0"/>
                <a:cs typeface="Times New Roman" pitchFamily="18" charset="0"/>
              </a:rPr>
              <a:t>THE  RIGHT ATRIOVENTRICULAR ORIFICE</a:t>
            </a:r>
          </a:p>
          <a:p>
            <a:pPr algn="ctr"/>
            <a:r>
              <a:rPr lang="en-US" b="1" i="1"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and with </a:t>
            </a:r>
            <a:r>
              <a:rPr lang="en-US" b="1" dirty="0" smtClean="0">
                <a:latin typeface="Times New Roman" pitchFamily="18" charset="0"/>
                <a:cs typeface="Times New Roman" pitchFamily="18" charset="0"/>
              </a:rPr>
              <a:t>the pulmonary trunk</a:t>
            </a:r>
            <a:r>
              <a:rPr lang="en-US" dirty="0" smtClean="0">
                <a:latin typeface="Times New Roman" pitchFamily="18" charset="0"/>
                <a:cs typeface="Times New Roman" pitchFamily="18" charset="0"/>
              </a:rPr>
              <a:t> through</a:t>
            </a:r>
          </a:p>
          <a:p>
            <a:pPr algn="ctr"/>
            <a:r>
              <a:rPr lang="en-US"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THE PULMONARY ORIFICE </a:t>
            </a:r>
          </a:p>
        </p:txBody>
      </p:sp>
      <p:pic>
        <p:nvPicPr>
          <p:cNvPr id="10" name="Picture 2"/>
          <p:cNvPicPr>
            <a:picLocks noChangeAspect="1" noChangeArrowheads="1"/>
          </p:cNvPicPr>
          <p:nvPr/>
        </p:nvPicPr>
        <p:blipFill>
          <a:blip r:embed="rId2" cstate="print"/>
          <a:srcRect l="42225" t="15705" r="10526" b="25706"/>
          <a:stretch>
            <a:fillRect/>
          </a:stretch>
        </p:blipFill>
        <p:spPr bwMode="auto">
          <a:xfrm>
            <a:off x="3419872" y="0"/>
            <a:ext cx="5724127" cy="6858000"/>
          </a:xfrm>
          <a:prstGeom prst="rect">
            <a:avLst/>
          </a:prstGeom>
          <a:noFill/>
          <a:ln w="9525">
            <a:noFill/>
            <a:miter lim="800000"/>
            <a:headEnd/>
            <a:tailEnd/>
          </a:ln>
        </p:spPr>
      </p:pic>
      <p:sp>
        <p:nvSpPr>
          <p:cNvPr id="11" name="Rectangle 10"/>
          <p:cNvSpPr/>
          <p:nvPr/>
        </p:nvSpPr>
        <p:spPr>
          <a:xfrm>
            <a:off x="539552" y="188640"/>
            <a:ext cx="2720617" cy="461665"/>
          </a:xfrm>
          <a:prstGeom prst="rect">
            <a:avLst/>
          </a:prstGeom>
          <a:solidFill>
            <a:srgbClr val="FFFF00"/>
          </a:solidFill>
        </p:spPr>
        <p:txBody>
          <a:bodyPr wrap="none">
            <a:spAutoFit/>
          </a:bodyPr>
          <a:lstStyle/>
          <a:p>
            <a:r>
              <a:rPr lang="en-US" sz="2400" b="1" dirty="0" smtClean="0">
                <a:latin typeface="Times New Roman" pitchFamily="18" charset="0"/>
                <a:cs typeface="Times New Roman" pitchFamily="18" charset="0"/>
              </a:rPr>
              <a:t>The right ventricle </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403648"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Left Atrium</a:t>
            </a:r>
          </a:p>
        </p:txBody>
      </p:sp>
      <p:sp>
        <p:nvSpPr>
          <p:cNvPr id="4" name="Rectangle 3"/>
          <p:cNvSpPr/>
          <p:nvPr/>
        </p:nvSpPr>
        <p:spPr>
          <a:xfrm>
            <a:off x="288032" y="908720"/>
            <a:ext cx="2843808"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consists of a main cavity and a left auricle. </a:t>
            </a:r>
          </a:p>
        </p:txBody>
      </p:sp>
      <p:sp>
        <p:nvSpPr>
          <p:cNvPr id="5" name="Rectangle 4"/>
          <p:cNvSpPr/>
          <p:nvPr/>
        </p:nvSpPr>
        <p:spPr>
          <a:xfrm>
            <a:off x="216024" y="4437112"/>
            <a:ext cx="2987824"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dirty="0" smtClean="0">
                <a:latin typeface="Times New Roman" pitchFamily="18" charset="0"/>
                <a:cs typeface="Times New Roman" pitchFamily="18" charset="0"/>
              </a:rPr>
              <a:t>The interior of the left atrium is smooth, but the left auricle possesses muscular ridges as in the right auricle</a:t>
            </a:r>
            <a:endParaRPr lang="en-US" b="1" dirty="0">
              <a:latin typeface="Times New Roman" pitchFamily="18" charset="0"/>
              <a:cs typeface="Times New Roman" pitchFamily="18" charset="0"/>
            </a:endParaRPr>
          </a:p>
        </p:txBody>
      </p:sp>
      <p:sp>
        <p:nvSpPr>
          <p:cNvPr id="6" name="Rectangle 5"/>
          <p:cNvSpPr/>
          <p:nvPr/>
        </p:nvSpPr>
        <p:spPr>
          <a:xfrm>
            <a:off x="216024" y="2060848"/>
            <a:ext cx="2987824"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Behind it lies the fibrous pericardium separates it from the esophagus (</a:t>
            </a:r>
            <a:r>
              <a:rPr lang="en-US" b="1" i="1" u="sng" dirty="0" smtClean="0">
                <a:latin typeface="Times New Roman" pitchFamily="18" charset="0"/>
                <a:cs typeface="Times New Roman" pitchFamily="18" charset="0"/>
              </a:rPr>
              <a:t>remember that the esophagus has a close relationship with the left atrium)</a:t>
            </a:r>
            <a:endParaRPr lang="en-US" b="1" i="1" u="sng" dirty="0">
              <a:latin typeface="Times New Roman" pitchFamily="18" charset="0"/>
              <a:cs typeface="Times New Roman" pitchFamily="18" charset="0"/>
            </a:endParaRPr>
          </a:p>
        </p:txBody>
      </p:sp>
      <p:pic>
        <p:nvPicPr>
          <p:cNvPr id="19" name="Picture 2"/>
          <p:cNvPicPr>
            <a:picLocks noChangeAspect="1" noChangeArrowheads="1"/>
          </p:cNvPicPr>
          <p:nvPr/>
        </p:nvPicPr>
        <p:blipFill>
          <a:blip r:embed="rId2" cstate="print"/>
          <a:srcRect l="49903" t="34605" r="12298" b="10000"/>
          <a:stretch>
            <a:fillRect/>
          </a:stretch>
        </p:blipFill>
        <p:spPr bwMode="auto">
          <a:xfrm>
            <a:off x="3419872" y="0"/>
            <a:ext cx="5724127" cy="6858000"/>
          </a:xfrm>
          <a:prstGeom prst="rect">
            <a:avLst/>
          </a:prstGeom>
          <a:noFill/>
          <a:ln w="9525">
            <a:noFill/>
            <a:miter lim="800000"/>
            <a:headEnd/>
            <a:tailEnd/>
          </a:ln>
        </p:spPr>
      </p:pic>
      <p:sp>
        <p:nvSpPr>
          <p:cNvPr id="20" name="5-Point Star 19"/>
          <p:cNvSpPr/>
          <p:nvPr/>
        </p:nvSpPr>
        <p:spPr>
          <a:xfrm>
            <a:off x="1259632" y="0"/>
            <a:ext cx="216024" cy="410344"/>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1" name="5-Point Star 20"/>
          <p:cNvSpPr/>
          <p:nvPr/>
        </p:nvSpPr>
        <p:spPr>
          <a:xfrm>
            <a:off x="8388424" y="3162672"/>
            <a:ext cx="216024" cy="410344"/>
          </a:xfrm>
          <a:prstGeom prst="star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42225" t="23265" r="11116" b="28540"/>
          <a:stretch>
            <a:fillRect/>
          </a:stretch>
        </p:blipFill>
        <p:spPr bwMode="auto">
          <a:xfrm>
            <a:off x="3735437" y="0"/>
            <a:ext cx="5408562" cy="6858000"/>
          </a:xfrm>
          <a:prstGeom prst="rect">
            <a:avLst/>
          </a:prstGeom>
          <a:noFill/>
          <a:ln w="9525">
            <a:noFill/>
            <a:miter lim="800000"/>
            <a:headEnd/>
            <a:tailEnd/>
          </a:ln>
        </p:spPr>
      </p:pic>
      <p:sp>
        <p:nvSpPr>
          <p:cNvPr id="7" name="Rectangle 6"/>
          <p:cNvSpPr/>
          <p:nvPr/>
        </p:nvSpPr>
        <p:spPr>
          <a:xfrm>
            <a:off x="72008" y="1425550"/>
            <a:ext cx="363589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i="1" u="sng" dirty="0" smtClean="0">
                <a:latin typeface="Times New Roman" pitchFamily="18" charset="0"/>
                <a:cs typeface="Times New Roman" pitchFamily="18" charset="0"/>
              </a:rPr>
              <a:t>A-The four pulmonary veins, </a:t>
            </a:r>
            <a:r>
              <a:rPr lang="en-US" dirty="0" smtClean="0">
                <a:latin typeface="Times New Roman" pitchFamily="18" charset="0"/>
                <a:cs typeface="Times New Roman" pitchFamily="18" charset="0"/>
              </a:rPr>
              <a:t>two from each lung, open through the posterior wall and have no valves. </a:t>
            </a:r>
          </a:p>
        </p:txBody>
      </p:sp>
      <p:sp>
        <p:nvSpPr>
          <p:cNvPr id="10" name="Rectangle 9"/>
          <p:cNvSpPr/>
          <p:nvPr/>
        </p:nvSpPr>
        <p:spPr>
          <a:xfrm>
            <a:off x="224512" y="3501008"/>
            <a:ext cx="3339376"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i="1" u="sng" dirty="0" smtClean="0">
                <a:latin typeface="Times New Roman" pitchFamily="18" charset="0"/>
                <a:cs typeface="Times New Roman" pitchFamily="18" charset="0"/>
              </a:rPr>
              <a:t>B-The left </a:t>
            </a:r>
            <a:r>
              <a:rPr lang="en-US" i="1" u="sng" dirty="0" err="1" smtClean="0">
                <a:latin typeface="Times New Roman" pitchFamily="18" charset="0"/>
                <a:cs typeface="Times New Roman" pitchFamily="18" charset="0"/>
              </a:rPr>
              <a:t>atrioventricular</a:t>
            </a:r>
            <a:r>
              <a:rPr lang="en-US" i="1" u="sng" dirty="0" smtClean="0">
                <a:latin typeface="Times New Roman" pitchFamily="18" charset="0"/>
                <a:cs typeface="Times New Roman" pitchFamily="18" charset="0"/>
              </a:rPr>
              <a:t> orifice </a:t>
            </a:r>
            <a:endParaRPr lang="en-US" i="1" u="sng" dirty="0">
              <a:latin typeface="Times New Roman" pitchFamily="18" charset="0"/>
              <a:cs typeface="Times New Roman" pitchFamily="18" charset="0"/>
            </a:endParaRPr>
          </a:p>
        </p:txBody>
      </p:sp>
      <p:sp>
        <p:nvSpPr>
          <p:cNvPr id="11" name="Rectangle 10"/>
          <p:cNvSpPr/>
          <p:nvPr/>
        </p:nvSpPr>
        <p:spPr>
          <a:xfrm>
            <a:off x="323528" y="539388"/>
            <a:ext cx="3172728"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en-US" b="1" u="sng" dirty="0" smtClean="0">
                <a:latin typeface="Times New Roman" pitchFamily="18" charset="0"/>
                <a:cs typeface="Times New Roman" pitchFamily="18" charset="0"/>
              </a:rPr>
              <a:t>Openings into the Left Atrium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41044" t="25155" r="11116" b="20981"/>
          <a:stretch>
            <a:fillRect/>
          </a:stretch>
        </p:blipFill>
        <p:spPr bwMode="auto">
          <a:xfrm>
            <a:off x="3923928" y="0"/>
            <a:ext cx="5220072" cy="6858000"/>
          </a:xfrm>
          <a:prstGeom prst="rect">
            <a:avLst/>
          </a:prstGeom>
          <a:noFill/>
          <a:ln w="9525">
            <a:noFill/>
            <a:miter lim="800000"/>
            <a:headEnd/>
            <a:tailEnd/>
          </a:ln>
        </p:spPr>
      </p:pic>
      <p:sp>
        <p:nvSpPr>
          <p:cNvPr id="3" name="Rectangle 2"/>
          <p:cNvSpPr/>
          <p:nvPr/>
        </p:nvSpPr>
        <p:spPr>
          <a:xfrm>
            <a:off x="288032" y="926718"/>
            <a:ext cx="3419872"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walls of the left ventricle </a:t>
            </a:r>
            <a:r>
              <a:rPr lang="en-US" b="1" i="1" dirty="0" smtClean="0">
                <a:solidFill>
                  <a:schemeClr val="tx1"/>
                </a:solidFill>
                <a:latin typeface="Times New Roman" pitchFamily="18" charset="0"/>
                <a:cs typeface="Times New Roman" pitchFamily="18" charset="0"/>
              </a:rPr>
              <a:t>are three times thicker than those of the right ventricle</a:t>
            </a:r>
            <a:r>
              <a:rPr lang="en-US" dirty="0" smtClean="0">
                <a:solidFill>
                  <a:schemeClr val="tx1"/>
                </a:solidFill>
                <a:latin typeface="Times New Roman" pitchFamily="18" charset="0"/>
                <a:cs typeface="Times New Roman" pitchFamily="18" charset="0"/>
              </a:rPr>
              <a:t>.</a:t>
            </a:r>
            <a:r>
              <a:rPr lang="en-US" dirty="0" smtClean="0">
                <a:latin typeface="Times New Roman" pitchFamily="18" charset="0"/>
                <a:cs typeface="Times New Roman" pitchFamily="18" charset="0"/>
              </a:rPr>
              <a:t> (The left </a:t>
            </a:r>
            <a:r>
              <a:rPr lang="en-US" dirty="0" err="1" smtClean="0">
                <a:latin typeface="Times New Roman" pitchFamily="18" charset="0"/>
                <a:cs typeface="Times New Roman" pitchFamily="18" charset="0"/>
              </a:rPr>
              <a:t>intraventricular</a:t>
            </a:r>
            <a:r>
              <a:rPr lang="en-US" dirty="0" smtClean="0">
                <a:latin typeface="Times New Roman" pitchFamily="18" charset="0"/>
                <a:cs typeface="Times New Roman" pitchFamily="18" charset="0"/>
              </a:rPr>
              <a:t> blood pressure is six times higher than that inside the right ventricle.) </a:t>
            </a:r>
          </a:p>
          <a:p>
            <a:pPr algn="ctr"/>
            <a:r>
              <a:rPr lang="en-US" dirty="0" smtClean="0">
                <a:latin typeface="Times New Roman" pitchFamily="18" charset="0"/>
                <a:cs typeface="Times New Roman" pitchFamily="18" charset="0"/>
              </a:rPr>
              <a:t>There are well-developed </a:t>
            </a:r>
            <a:r>
              <a:rPr lang="en-US" b="1" u="sng" dirty="0" smtClean="0">
                <a:latin typeface="Times New Roman" pitchFamily="18" charset="0"/>
                <a:cs typeface="Times New Roman" pitchFamily="18" charset="0"/>
              </a:rPr>
              <a:t>TRABECULAE CARNEAE,. </a:t>
            </a:r>
          </a:p>
          <a:p>
            <a:pPr algn="ctr"/>
            <a:r>
              <a:rPr lang="en-US" dirty="0" smtClean="0">
                <a:latin typeface="Times New Roman" pitchFamily="18" charset="0"/>
                <a:cs typeface="Times New Roman" pitchFamily="18" charset="0"/>
              </a:rPr>
              <a:t>The part of the ventricle below the aortic orifice is called </a:t>
            </a:r>
          </a:p>
        </p:txBody>
      </p:sp>
      <p:sp>
        <p:nvSpPr>
          <p:cNvPr id="4" name="Rectangle 3"/>
          <p:cNvSpPr/>
          <p:nvPr/>
        </p:nvSpPr>
        <p:spPr>
          <a:xfrm>
            <a:off x="144016" y="4365104"/>
            <a:ext cx="3707904"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left ventricle communicates with the left atrium through </a:t>
            </a:r>
            <a:r>
              <a:rPr lang="en-US" b="1" u="sng" dirty="0" smtClean="0">
                <a:latin typeface="Times New Roman" pitchFamily="18" charset="0"/>
                <a:cs typeface="Times New Roman" pitchFamily="18" charset="0"/>
              </a:rPr>
              <a:t>THE ATRIOVENTRICULAR ORIFICE </a:t>
            </a:r>
            <a:r>
              <a:rPr lang="en-US" dirty="0" smtClean="0">
                <a:latin typeface="Times New Roman" pitchFamily="18" charset="0"/>
                <a:cs typeface="Times New Roman" pitchFamily="18" charset="0"/>
              </a:rPr>
              <a:t>and with the aorta through </a:t>
            </a:r>
            <a:r>
              <a:rPr lang="en-US" b="1" u="sng" dirty="0" smtClean="0">
                <a:latin typeface="Times New Roman" pitchFamily="18" charset="0"/>
                <a:cs typeface="Times New Roman" pitchFamily="18" charset="0"/>
              </a:rPr>
              <a:t>THE AORTIC ORIFICE. </a:t>
            </a:r>
            <a:endParaRPr lang="en-US" b="1" u="sng" dirty="0"/>
          </a:p>
        </p:txBody>
      </p:sp>
      <p:sp>
        <p:nvSpPr>
          <p:cNvPr id="5" name="Rectangle 4"/>
          <p:cNvSpPr/>
          <p:nvPr/>
        </p:nvSpPr>
        <p:spPr>
          <a:xfrm>
            <a:off x="994784" y="260648"/>
            <a:ext cx="1986249" cy="461665"/>
          </a:xfrm>
          <a:prstGeom prst="rect">
            <a:avLst/>
          </a:prstGeom>
          <a:solidFill>
            <a:srgbClr val="FFFF00"/>
          </a:solidFill>
        </p:spPr>
        <p:txBody>
          <a:bodyPr wrap="none">
            <a:spAutoFit/>
          </a:bodyPr>
          <a:lstStyle/>
          <a:p>
            <a:pPr algn="ctr"/>
            <a:r>
              <a:rPr lang="en-US" sz="2400" b="1" dirty="0" smtClean="0">
                <a:latin typeface="Times New Roman" pitchFamily="18" charset="0"/>
                <a:cs typeface="Times New Roman" pitchFamily="18" charset="0"/>
              </a:rPr>
              <a:t>Left Ventricle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l="53447" t="31770" r="22338" b="24760"/>
          <a:stretch>
            <a:fillRect/>
          </a:stretch>
        </p:blipFill>
        <p:spPr bwMode="auto">
          <a:xfrm>
            <a:off x="5292080" y="0"/>
            <a:ext cx="3851920" cy="3645024"/>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54628" t="32715" r="22929" b="27595"/>
          <a:stretch>
            <a:fillRect/>
          </a:stretch>
        </p:blipFill>
        <p:spPr bwMode="auto">
          <a:xfrm>
            <a:off x="0" y="0"/>
            <a:ext cx="3851920" cy="3674820"/>
          </a:xfrm>
          <a:prstGeom prst="rect">
            <a:avLst/>
          </a:prstGeom>
          <a:noFill/>
          <a:ln w="9525">
            <a:noFill/>
            <a:miter lim="800000"/>
            <a:headEnd/>
            <a:tailEnd/>
          </a:ln>
        </p:spPr>
      </p:pic>
      <p:sp>
        <p:nvSpPr>
          <p:cNvPr id="5" name="Rectangle 4"/>
          <p:cNvSpPr/>
          <p:nvPr/>
        </p:nvSpPr>
        <p:spPr>
          <a:xfrm>
            <a:off x="5076056" y="3789040"/>
            <a:ext cx="396044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The aortic valve</a:t>
            </a:r>
            <a:r>
              <a:rPr lang="en-US" dirty="0" smtClean="0">
                <a:latin typeface="Times New Roman" pitchFamily="18" charset="0"/>
                <a:cs typeface="Times New Roman" pitchFamily="18" charset="0"/>
              </a:rPr>
              <a:t> guards the aortic orifice consists of three semilunar cusps. </a:t>
            </a:r>
          </a:p>
        </p:txBody>
      </p:sp>
      <p:sp>
        <p:nvSpPr>
          <p:cNvPr id="6" name="Rectangle 5"/>
          <p:cNvSpPr/>
          <p:nvPr/>
        </p:nvSpPr>
        <p:spPr>
          <a:xfrm>
            <a:off x="144016" y="3873822"/>
            <a:ext cx="363589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u="sng" dirty="0" smtClean="0">
                <a:latin typeface="Times New Roman" pitchFamily="18" charset="0"/>
                <a:cs typeface="Times New Roman" pitchFamily="18" charset="0"/>
              </a:rPr>
              <a:t>The pulmonary valve </a:t>
            </a:r>
            <a:r>
              <a:rPr lang="en-US" dirty="0" smtClean="0">
                <a:latin typeface="Times New Roman" pitchFamily="18" charset="0"/>
                <a:cs typeface="Times New Roman" pitchFamily="18" charset="0"/>
              </a:rPr>
              <a:t>guards the pulmonary orifice and</a:t>
            </a:r>
          </a:p>
        </p:txBody>
      </p:sp>
      <p:sp>
        <p:nvSpPr>
          <p:cNvPr id="7" name="Rectangle 6"/>
          <p:cNvSpPr/>
          <p:nvPr/>
        </p:nvSpPr>
        <p:spPr>
          <a:xfrm rot="16200000">
            <a:off x="2260582" y="2012290"/>
            <a:ext cx="4572000" cy="646331"/>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a:spAutoFit/>
          </a:bodyPr>
          <a:lstStyle/>
          <a:p>
            <a:pPr algn="ctr"/>
            <a:r>
              <a:rPr lang="en-US" b="1" dirty="0" smtClean="0">
                <a:solidFill>
                  <a:schemeClr val="tx1"/>
                </a:solidFill>
                <a:latin typeface="Times New Roman" pitchFamily="18" charset="0"/>
                <a:cs typeface="Times New Roman" pitchFamily="18" charset="0"/>
              </a:rPr>
              <a:t>No chordae or papillary muscles are associated with these valves</a:t>
            </a:r>
            <a:endParaRPr lang="en-US" b="1" dirty="0">
              <a:solidFill>
                <a:schemeClr val="tx1"/>
              </a:solidFill>
              <a:latin typeface="Times New Roman" pitchFamily="18" charset="0"/>
              <a:cs typeface="Times New Roman" pitchFamily="18" charset="0"/>
            </a:endParaRPr>
          </a:p>
        </p:txBody>
      </p:sp>
      <p:sp>
        <p:nvSpPr>
          <p:cNvPr id="8" name="Rectangle 7"/>
          <p:cNvSpPr/>
          <p:nvPr/>
        </p:nvSpPr>
        <p:spPr>
          <a:xfrm>
            <a:off x="827584" y="4797152"/>
            <a:ext cx="7920880" cy="184665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Ø"/>
            </a:pPr>
            <a:r>
              <a:rPr lang="en-US" dirty="0" smtClean="0">
                <a:latin typeface="Times New Roman" pitchFamily="18" charset="0"/>
                <a:cs typeface="Times New Roman" pitchFamily="18" charset="0"/>
              </a:rPr>
              <a:t>One cusp is situated </a:t>
            </a:r>
            <a:r>
              <a:rPr lang="en-US" b="1" i="1" dirty="0" smtClean="0">
                <a:latin typeface="Times New Roman" pitchFamily="18" charset="0"/>
                <a:cs typeface="Times New Roman" pitchFamily="18" charset="0"/>
              </a:rPr>
              <a:t>on the anterior wall (right cusp)</a:t>
            </a:r>
            <a:r>
              <a:rPr lang="en-US" dirty="0" smtClean="0">
                <a:latin typeface="Times New Roman" pitchFamily="18" charset="0"/>
                <a:cs typeface="Times New Roman" pitchFamily="18" charset="0"/>
              </a:rPr>
              <a:t> and two are located </a:t>
            </a:r>
            <a:r>
              <a:rPr lang="en-US" b="1" i="1" u="sng" dirty="0" smtClean="0">
                <a:latin typeface="Times New Roman" pitchFamily="18" charset="0"/>
                <a:cs typeface="Times New Roman" pitchFamily="18" charset="0"/>
              </a:rPr>
              <a:t>on the posterior wall </a:t>
            </a:r>
            <a:r>
              <a:rPr lang="en-US" dirty="0" smtClean="0">
                <a:latin typeface="Times New Roman" pitchFamily="18" charset="0"/>
                <a:cs typeface="Times New Roman" pitchFamily="18" charset="0"/>
              </a:rPr>
              <a:t>(left and posterior cusps).</a:t>
            </a:r>
          </a:p>
          <a:p>
            <a:pPr>
              <a:buFont typeface="Wingdings" pitchFamily="2" charset="2"/>
              <a:buChar char="Ø"/>
            </a:pPr>
            <a:r>
              <a:rPr lang="en-US" dirty="0" smtClean="0">
                <a:latin typeface="Times New Roman" pitchFamily="18" charset="0"/>
                <a:cs typeface="Times New Roman" pitchFamily="18" charset="0"/>
              </a:rPr>
              <a:t> Behind each cusp the aortic wall bulges to:</a:t>
            </a:r>
            <a:endParaRPr lang="en-US" b="1" u="sng"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form </a:t>
            </a:r>
            <a:r>
              <a:rPr lang="en-US" sz="2400" b="1" i="1" u="sng" dirty="0" smtClean="0">
                <a:latin typeface="Times New Roman" pitchFamily="18" charset="0"/>
                <a:cs typeface="Times New Roman" pitchFamily="18" charset="0"/>
              </a:rPr>
              <a:t>an aortic sinus</a:t>
            </a:r>
            <a:r>
              <a:rPr lang="en-US" dirty="0" smtClean="0">
                <a:latin typeface="Times New Roman" pitchFamily="18" charset="0"/>
                <a:cs typeface="Times New Roman" pitchFamily="18" charset="0"/>
              </a:rPr>
              <a:t>. </a:t>
            </a:r>
          </a:p>
          <a:p>
            <a:pPr algn="ctr"/>
            <a:r>
              <a:rPr lang="en-US" b="1" dirty="0" smtClean="0">
                <a:latin typeface="Times New Roman" pitchFamily="18" charset="0"/>
                <a:cs typeface="Times New Roman" pitchFamily="18" charset="0"/>
              </a:rPr>
              <a:t>1-The anterior aortic sinus gives </a:t>
            </a:r>
            <a:r>
              <a:rPr lang="en-US" dirty="0" smtClean="0">
                <a:latin typeface="Times New Roman" pitchFamily="18" charset="0"/>
                <a:cs typeface="Times New Roman" pitchFamily="18" charset="0"/>
              </a:rPr>
              <a:t>origin to the </a:t>
            </a:r>
            <a:r>
              <a:rPr lang="en-US" b="1" u="sng" dirty="0" smtClean="0">
                <a:latin typeface="Times New Roman" pitchFamily="18" charset="0"/>
                <a:cs typeface="Times New Roman" pitchFamily="18" charset="0"/>
              </a:rPr>
              <a:t>right coronary artery, </a:t>
            </a:r>
          </a:p>
          <a:p>
            <a:pPr algn="ctr"/>
            <a:r>
              <a:rPr lang="en-US" b="1" dirty="0" smtClean="0">
                <a:latin typeface="Times New Roman" pitchFamily="18" charset="0"/>
                <a:cs typeface="Times New Roman" pitchFamily="18" charset="0"/>
              </a:rPr>
              <a:t>2-the left posterior sinus </a:t>
            </a:r>
            <a:r>
              <a:rPr lang="en-US" dirty="0" smtClean="0">
                <a:latin typeface="Times New Roman" pitchFamily="18" charset="0"/>
                <a:cs typeface="Times New Roman" pitchFamily="18" charset="0"/>
              </a:rPr>
              <a:t>gives origin to the </a:t>
            </a:r>
            <a:r>
              <a:rPr lang="en-US" b="1" u="sng" dirty="0" smtClean="0">
                <a:latin typeface="Times New Roman" pitchFamily="18" charset="0"/>
                <a:cs typeface="Times New Roman" pitchFamily="18" charset="0"/>
              </a:rPr>
              <a:t>left coronary artery</a:t>
            </a:r>
            <a:endParaRPr lang="en-US" b="1" u="sng" dirty="0">
              <a:latin typeface="Times New Roman" pitchFamily="18" charset="0"/>
              <a:cs typeface="Times New Roman" pitchFamily="18" charset="0"/>
            </a:endParaRPr>
          </a:p>
        </p:txBody>
      </p:sp>
      <p:sp>
        <p:nvSpPr>
          <p:cNvPr id="9" name="TextBox 8"/>
          <p:cNvSpPr txBox="1"/>
          <p:nvPr/>
        </p:nvSpPr>
        <p:spPr>
          <a:xfrm rot="16200000">
            <a:off x="-127429" y="5301208"/>
            <a:ext cx="11272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Read only</a:t>
            </a:r>
            <a:endParaRPr lang="en-US" dirty="0">
              <a:latin typeface="Times New Roman" pitchFamily="18" charset="0"/>
              <a:cs typeface="Times New Roman" pitchFamily="18" charset="0"/>
            </a:endParaRPr>
          </a:p>
        </p:txBody>
      </p:sp>
      <p:cxnSp>
        <p:nvCxnSpPr>
          <p:cNvPr id="12" name="Straight Arrow Connector 11"/>
          <p:cNvCxnSpPr>
            <a:stCxn id="9" idx="2"/>
          </p:cNvCxnSpPr>
          <p:nvPr/>
        </p:nvCxnSpPr>
        <p:spPr>
          <a:xfrm>
            <a:off x="620853" y="5485874"/>
            <a:ext cx="206731" cy="3135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59832" y="0"/>
            <a:ext cx="6084167" cy="6858000"/>
          </a:xfrm>
          <a:prstGeom prst="rect">
            <a:avLst/>
          </a:prstGeom>
          <a:noFill/>
          <a:ln w="9525">
            <a:noFill/>
            <a:miter lim="800000"/>
            <a:headEnd/>
            <a:tailEnd/>
          </a:ln>
        </p:spPr>
      </p:pic>
      <p:sp>
        <p:nvSpPr>
          <p:cNvPr id="3" name="Rectangle 2"/>
          <p:cNvSpPr/>
          <p:nvPr/>
        </p:nvSpPr>
        <p:spPr>
          <a:xfrm>
            <a:off x="179512" y="764704"/>
            <a:ext cx="2736304" cy="67710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guards </a:t>
            </a:r>
            <a:r>
              <a:rPr lang="en-US" sz="2000" b="1" u="sng" dirty="0" smtClean="0">
                <a:latin typeface="Times New Roman" pitchFamily="18" charset="0"/>
                <a:cs typeface="Times New Roman" pitchFamily="18" charset="0"/>
              </a:rPr>
              <a:t>the right </a:t>
            </a:r>
            <a:r>
              <a:rPr lang="en-US" b="1" u="sng" dirty="0" smtClean="0">
                <a:latin typeface="Times New Roman" pitchFamily="18" charset="0"/>
                <a:cs typeface="Times New Roman" pitchFamily="18" charset="0"/>
              </a:rPr>
              <a:t>atrioventricular orifice </a:t>
            </a:r>
          </a:p>
        </p:txBody>
      </p:sp>
      <p:sp>
        <p:nvSpPr>
          <p:cNvPr id="4" name="Rectangle 3"/>
          <p:cNvSpPr/>
          <p:nvPr/>
        </p:nvSpPr>
        <p:spPr>
          <a:xfrm>
            <a:off x="467544" y="188640"/>
            <a:ext cx="2164247" cy="369332"/>
          </a:xfrm>
          <a:prstGeom prst="rect">
            <a:avLst/>
          </a:prstGeom>
          <a:solidFill>
            <a:srgbClr val="FFFF00"/>
          </a:solidFill>
        </p:spPr>
        <p:txBody>
          <a:bodyPr wrap="none">
            <a:spAutoFit/>
          </a:bodyPr>
          <a:lstStyle/>
          <a:p>
            <a:r>
              <a:rPr lang="en-US" b="1" u="sng" dirty="0" smtClean="0">
                <a:latin typeface="Times New Roman" pitchFamily="18" charset="0"/>
                <a:cs typeface="Times New Roman" pitchFamily="18" charset="0"/>
              </a:rPr>
              <a:t>The Tricuspid Valve</a:t>
            </a:r>
          </a:p>
        </p:txBody>
      </p:sp>
      <p:sp>
        <p:nvSpPr>
          <p:cNvPr id="5" name="Rectangle 4"/>
          <p:cNvSpPr/>
          <p:nvPr/>
        </p:nvSpPr>
        <p:spPr>
          <a:xfrm>
            <a:off x="179512" y="1628800"/>
            <a:ext cx="269979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buFont typeface="Wingdings" pitchFamily="2" charset="2"/>
              <a:buChar char="Ø"/>
            </a:pPr>
            <a:r>
              <a:rPr lang="en-US" dirty="0" smtClean="0">
                <a:latin typeface="Times New Roman" pitchFamily="18" charset="0"/>
                <a:cs typeface="Times New Roman" pitchFamily="18" charset="0"/>
              </a:rPr>
              <a:t>consists of three cusps The bases of the cusps are attached to the fibrous ring of the skeleton of the heart</a:t>
            </a:r>
          </a:p>
        </p:txBody>
      </p:sp>
      <p:sp>
        <p:nvSpPr>
          <p:cNvPr id="7" name="Rectangle 6"/>
          <p:cNvSpPr/>
          <p:nvPr/>
        </p:nvSpPr>
        <p:spPr>
          <a:xfrm>
            <a:off x="251520" y="5313982"/>
            <a:ext cx="252028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 chordae tendineae connect the cusps to the papillary muscles. </a:t>
            </a:r>
          </a:p>
        </p:txBody>
      </p:sp>
      <p:sp>
        <p:nvSpPr>
          <p:cNvPr id="8" name="Rectangle 7"/>
          <p:cNvSpPr/>
          <p:nvPr/>
        </p:nvSpPr>
        <p:spPr>
          <a:xfrm>
            <a:off x="323528" y="3668831"/>
            <a:ext cx="2448272"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their free edges and are attached to the chordae tendineae.</a:t>
            </a:r>
          </a:p>
        </p:txBody>
      </p:sp>
      <p:cxnSp>
        <p:nvCxnSpPr>
          <p:cNvPr id="12" name="Straight Arrow Connector 11"/>
          <p:cNvCxnSpPr/>
          <p:nvPr/>
        </p:nvCxnSpPr>
        <p:spPr>
          <a:xfrm flipV="1">
            <a:off x="2555776" y="1412776"/>
            <a:ext cx="2016224" cy="43204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4" name="Straight Arrow Connector 13"/>
          <p:cNvCxnSpPr/>
          <p:nvPr/>
        </p:nvCxnSpPr>
        <p:spPr>
          <a:xfrm flipV="1">
            <a:off x="2708176" y="1484784"/>
            <a:ext cx="3087960" cy="51244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p:nvPr/>
        </p:nvCxnSpPr>
        <p:spPr>
          <a:xfrm flipV="1">
            <a:off x="2860576" y="1933601"/>
            <a:ext cx="1944216" cy="21602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1" name="Rectangle 10"/>
          <p:cNvSpPr/>
          <p:nvPr/>
        </p:nvSpPr>
        <p:spPr>
          <a:xfrm>
            <a:off x="1115616" y="2987660"/>
            <a:ext cx="1056700"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smtClean="0">
                <a:latin typeface="Times New Roman" pitchFamily="18" charset="0"/>
                <a:cs typeface="Times New Roman" pitchFamily="18" charset="0"/>
              </a:rPr>
              <a:t>Whereas:</a:t>
            </a:r>
            <a:endParaRPr lang="en-US" dirty="0"/>
          </a:p>
        </p:txBody>
      </p:sp>
      <p:cxnSp>
        <p:nvCxnSpPr>
          <p:cNvPr id="16" name="Straight Arrow Connector 15"/>
          <p:cNvCxnSpPr/>
          <p:nvPr/>
        </p:nvCxnSpPr>
        <p:spPr>
          <a:xfrm flipV="1">
            <a:off x="2411760" y="3140968"/>
            <a:ext cx="1872208" cy="122413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a:xfrm flipV="1">
            <a:off x="2411760" y="3356992"/>
            <a:ext cx="2376264" cy="100811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0" name="Straight Arrow Connector 19"/>
          <p:cNvCxnSpPr/>
          <p:nvPr/>
        </p:nvCxnSpPr>
        <p:spPr>
          <a:xfrm flipV="1">
            <a:off x="2339752" y="3717032"/>
            <a:ext cx="2808312" cy="72008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2" name="Straight Arrow Connector 21"/>
          <p:cNvCxnSpPr>
            <a:stCxn id="7" idx="3"/>
          </p:cNvCxnSpPr>
          <p:nvPr/>
        </p:nvCxnSpPr>
        <p:spPr>
          <a:xfrm flipV="1">
            <a:off x="2771800" y="4797152"/>
            <a:ext cx="2160240" cy="97849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5057" t="16650" r="28244" b="5861"/>
          <a:stretch>
            <a:fillRect/>
          </a:stretch>
        </p:blipFill>
        <p:spPr bwMode="auto">
          <a:xfrm>
            <a:off x="2411760" y="0"/>
            <a:ext cx="6732240" cy="6858000"/>
          </a:xfrm>
          <a:prstGeom prst="rect">
            <a:avLst/>
          </a:prstGeom>
          <a:noFill/>
          <a:ln w="9525">
            <a:noFill/>
            <a:miter lim="800000"/>
            <a:headEnd/>
            <a:tailEnd/>
          </a:ln>
        </p:spPr>
      </p:pic>
      <p:sp>
        <p:nvSpPr>
          <p:cNvPr id="4" name="Rectangle 3"/>
          <p:cNvSpPr/>
          <p:nvPr/>
        </p:nvSpPr>
        <p:spPr>
          <a:xfrm>
            <a:off x="611560" y="3236783"/>
            <a:ext cx="248376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guards the left atrioventricular orifice </a:t>
            </a:r>
          </a:p>
          <a:p>
            <a:pPr algn="ctr">
              <a:buFont typeface="Wingdings" pitchFamily="2" charset="2"/>
              <a:buChar char="Ø"/>
            </a:pPr>
            <a:r>
              <a:rPr lang="en-US" dirty="0" smtClean="0">
                <a:latin typeface="Times New Roman" pitchFamily="18" charset="0"/>
                <a:cs typeface="Times New Roman" pitchFamily="18" charset="0"/>
              </a:rPr>
              <a:t>It consists of two cusps. </a:t>
            </a:r>
            <a:endParaRPr lang="en-US" dirty="0">
              <a:latin typeface="Times New Roman" pitchFamily="18" charset="0"/>
              <a:cs typeface="Times New Roman" pitchFamily="18" charset="0"/>
            </a:endParaRPr>
          </a:p>
        </p:txBody>
      </p:sp>
      <p:sp>
        <p:nvSpPr>
          <p:cNvPr id="7" name="Rectangle 6"/>
          <p:cNvSpPr/>
          <p:nvPr/>
        </p:nvSpPr>
        <p:spPr>
          <a:xfrm>
            <a:off x="115812" y="404664"/>
            <a:ext cx="2430474" cy="461665"/>
          </a:xfrm>
          <a:prstGeom prst="rect">
            <a:avLst/>
          </a:prstGeom>
          <a:solidFill>
            <a:srgbClr val="FFFF00"/>
          </a:solidFill>
        </p:spPr>
        <p:txBody>
          <a:bodyPr wrap="none">
            <a:spAutoFit/>
          </a:bodyPr>
          <a:lstStyle/>
          <a:p>
            <a:pPr algn="ctr"/>
            <a:r>
              <a:rPr lang="en-US" sz="2400" b="1" u="sng" dirty="0" smtClean="0">
                <a:latin typeface="Times New Roman" pitchFamily="18" charset="0"/>
                <a:cs typeface="Times New Roman" pitchFamily="18" charset="0"/>
              </a:rPr>
              <a:t>The mitral valve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635896" y="0"/>
            <a:ext cx="5508104" cy="6858000"/>
          </a:xfrm>
          <a:prstGeom prst="rect">
            <a:avLst/>
          </a:prstGeom>
          <a:noFill/>
          <a:ln w="9525">
            <a:noFill/>
            <a:miter lim="800000"/>
            <a:headEnd/>
            <a:tailEnd/>
          </a:ln>
        </p:spPr>
      </p:pic>
      <p:sp>
        <p:nvSpPr>
          <p:cNvPr id="7" name="Rectangle 6"/>
          <p:cNvSpPr/>
          <p:nvPr/>
        </p:nvSpPr>
        <p:spPr>
          <a:xfrm>
            <a:off x="72008" y="764704"/>
            <a:ext cx="3491880"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 ascending aorta lies within the </a:t>
            </a:r>
            <a:r>
              <a:rPr lang="en-US" b="1" i="1" u="sng" dirty="0" smtClean="0">
                <a:latin typeface="Times New Roman" pitchFamily="18" charset="0"/>
                <a:cs typeface="Times New Roman" pitchFamily="18" charset="0"/>
              </a:rPr>
              <a:t>fibrous pericardium </a:t>
            </a:r>
          </a:p>
          <a:p>
            <a:pPr algn="ctr">
              <a:buFont typeface="Wingdings" pitchFamily="2" charset="2"/>
              <a:buChar char="Ø"/>
            </a:pPr>
            <a:r>
              <a:rPr lang="en-US" b="1" i="1" u="sng" dirty="0" smtClean="0">
                <a:latin typeface="Times New Roman" pitchFamily="18" charset="0"/>
                <a:cs typeface="Times New Roman" pitchFamily="18" charset="0"/>
              </a:rPr>
              <a:t>(what does this mean?) </a:t>
            </a:r>
          </a:p>
          <a:p>
            <a:pPr algn="ctr">
              <a:buFont typeface="Wingdings" pitchFamily="2" charset="2"/>
              <a:buChar char="Ø"/>
            </a:pPr>
            <a:r>
              <a:rPr lang="en-US" dirty="0" smtClean="0">
                <a:latin typeface="Times New Roman" pitchFamily="18" charset="0"/>
                <a:cs typeface="Times New Roman" pitchFamily="18" charset="0"/>
              </a:rPr>
              <a:t>Begins at </a:t>
            </a:r>
            <a:r>
              <a:rPr lang="en-US" b="1" i="1" u="sng" dirty="0" smtClean="0">
                <a:latin typeface="Times New Roman" pitchFamily="18" charset="0"/>
                <a:cs typeface="Times New Roman" pitchFamily="18" charset="0"/>
              </a:rPr>
              <a:t>the base of the left ventricle </a:t>
            </a:r>
            <a:endParaRPr lang="en-US" dirty="0" smtClean="0">
              <a:latin typeface="Times New Roman" pitchFamily="18" charset="0"/>
              <a:cs typeface="Times New Roman" pitchFamily="18" charset="0"/>
            </a:endParaRPr>
          </a:p>
          <a:p>
            <a:pPr algn="ctr">
              <a:buFont typeface="Wingdings" pitchFamily="2" charset="2"/>
              <a:buChar char="Ø"/>
            </a:pPr>
            <a:r>
              <a:rPr lang="en-US" dirty="0" smtClean="0">
                <a:latin typeface="Times New Roman" pitchFamily="18" charset="0"/>
                <a:cs typeface="Times New Roman" pitchFamily="18" charset="0"/>
              </a:rPr>
              <a:t> Ends at the level of </a:t>
            </a:r>
            <a:r>
              <a:rPr lang="en-US" b="1" u="sng" dirty="0" smtClean="0">
                <a:latin typeface="Times New Roman" pitchFamily="18" charset="0"/>
                <a:cs typeface="Times New Roman" pitchFamily="18" charset="0"/>
              </a:rPr>
              <a:t>the sternal angle, </a:t>
            </a:r>
            <a:r>
              <a:rPr lang="en-US" dirty="0" smtClean="0">
                <a:latin typeface="Times New Roman" pitchFamily="18" charset="0"/>
                <a:cs typeface="Times New Roman" pitchFamily="18" charset="0"/>
              </a:rPr>
              <a:t>where it becomes </a:t>
            </a:r>
            <a:r>
              <a:rPr lang="en-US" b="1" i="1" u="sng" dirty="0" smtClean="0">
                <a:latin typeface="Times New Roman" pitchFamily="18" charset="0"/>
                <a:cs typeface="Times New Roman" pitchFamily="18" charset="0"/>
              </a:rPr>
              <a:t>continuous with the arch of the aorta </a:t>
            </a:r>
          </a:p>
          <a:p>
            <a:pPr algn="ctr">
              <a:buFont typeface="Wingdings" pitchFamily="2" charset="2"/>
              <a:buChar char="Ø"/>
            </a:pPr>
            <a:r>
              <a:rPr lang="en-US" dirty="0" smtClean="0">
                <a:latin typeface="Times New Roman" pitchFamily="18" charset="0"/>
                <a:cs typeface="Times New Roman" pitchFamily="18" charset="0"/>
              </a:rPr>
              <a:t>At its root it possesses three bulges, the sinuses of the aorta</a:t>
            </a:r>
          </a:p>
        </p:txBody>
      </p:sp>
      <p:sp>
        <p:nvSpPr>
          <p:cNvPr id="8" name="Rectangle 7"/>
          <p:cNvSpPr/>
          <p:nvPr/>
        </p:nvSpPr>
        <p:spPr>
          <a:xfrm>
            <a:off x="1224136" y="4149080"/>
            <a:ext cx="11876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Branches</a:t>
            </a:r>
          </a:p>
        </p:txBody>
      </p:sp>
      <p:sp>
        <p:nvSpPr>
          <p:cNvPr id="2" name="Rectangle 1"/>
          <p:cNvSpPr/>
          <p:nvPr/>
        </p:nvSpPr>
        <p:spPr>
          <a:xfrm>
            <a:off x="-36512" y="0"/>
            <a:ext cx="3888432" cy="584775"/>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b="1" dirty="0" smtClean="0">
                <a:latin typeface="Times New Roman" pitchFamily="18" charset="0"/>
                <a:cs typeface="Times New Roman" pitchFamily="18" charset="0"/>
              </a:rPr>
              <a:t>Ascending Aorta</a:t>
            </a:r>
          </a:p>
        </p:txBody>
      </p:sp>
      <p:sp>
        <p:nvSpPr>
          <p:cNvPr id="6" name="Rectangle 5"/>
          <p:cNvSpPr/>
          <p:nvPr/>
        </p:nvSpPr>
        <p:spPr>
          <a:xfrm>
            <a:off x="-36512" y="4653136"/>
            <a:ext cx="392392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i="1" u="sng" dirty="0" smtClean="0">
                <a:latin typeface="Times New Roman" pitchFamily="18" charset="0"/>
                <a:cs typeface="Times New Roman" pitchFamily="18" charset="0"/>
              </a:rPr>
              <a:t>The right coronary artery</a:t>
            </a:r>
            <a:endParaRPr lang="en-US" dirty="0" smtClean="0">
              <a:latin typeface="Times New Roman" pitchFamily="18" charset="0"/>
              <a:cs typeface="Times New Roman" pitchFamily="18" charset="0"/>
            </a:endParaRPr>
          </a:p>
          <a:p>
            <a:pPr algn="ctr"/>
            <a:r>
              <a:rPr lang="en-US" sz="2400" b="1" i="1" u="sng" dirty="0" smtClean="0">
                <a:latin typeface="Times New Roman" pitchFamily="18" charset="0"/>
                <a:cs typeface="Times New Roman" pitchFamily="18" charset="0"/>
              </a:rPr>
              <a:t>The left coronary artery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l="42816" t="24210" r="9935" b="18146"/>
          <a:stretch>
            <a:fillRect/>
          </a:stretch>
        </p:blipFill>
        <p:spPr bwMode="auto">
          <a:xfrm>
            <a:off x="0" y="0"/>
            <a:ext cx="9143999" cy="6858000"/>
          </a:xfrm>
          <a:prstGeom prst="rect">
            <a:avLst/>
          </a:prstGeom>
          <a:noFill/>
          <a:ln w="9525">
            <a:noFill/>
            <a:miter lim="800000"/>
            <a:headEnd/>
            <a:tailEnd/>
          </a:ln>
        </p:spPr>
      </p:pic>
      <p:sp>
        <p:nvSpPr>
          <p:cNvPr id="3" name="Rectangle 2"/>
          <p:cNvSpPr/>
          <p:nvPr/>
        </p:nvSpPr>
        <p:spPr>
          <a:xfrm>
            <a:off x="0" y="0"/>
            <a:ext cx="1619672" cy="1200329"/>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400" dirty="0" smtClean="0">
                <a:latin typeface="Times New Roman" pitchFamily="18" charset="0"/>
                <a:cs typeface="Times New Roman" pitchFamily="18" charset="0"/>
              </a:rPr>
              <a:t>Arterial Supply of the Heart</a:t>
            </a:r>
          </a:p>
        </p:txBody>
      </p:sp>
      <p:sp>
        <p:nvSpPr>
          <p:cNvPr id="4" name="Rectangle 3"/>
          <p:cNvSpPr/>
          <p:nvPr/>
        </p:nvSpPr>
        <p:spPr>
          <a:xfrm>
            <a:off x="2051720" y="-27384"/>
            <a:ext cx="709228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i="1" u="sng" dirty="0" smtClean="0">
                <a:latin typeface="Times New Roman" pitchFamily="18" charset="0"/>
                <a:cs typeface="Times New Roman" pitchFamily="18" charset="0"/>
              </a:rPr>
              <a:t>The arterial supply of the heart is provided by :</a:t>
            </a:r>
          </a:p>
          <a:p>
            <a:r>
              <a:rPr lang="en-US" b="1" dirty="0" smtClean="0">
                <a:latin typeface="Times New Roman" pitchFamily="18" charset="0"/>
                <a:cs typeface="Times New Roman" pitchFamily="18" charset="0"/>
              </a:rPr>
              <a:t>1-THE RIGHT CORONARY ARTERY</a:t>
            </a:r>
          </a:p>
          <a:p>
            <a:r>
              <a:rPr lang="en-US" b="1" dirty="0" smtClean="0">
                <a:latin typeface="Times New Roman" pitchFamily="18" charset="0"/>
                <a:cs typeface="Times New Roman" pitchFamily="18" charset="0"/>
              </a:rPr>
              <a:t>2-LEFT CORONARY ARTERIY</a:t>
            </a:r>
          </a:p>
          <a:p>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which arise from the ascending aorta immediately above the aortic valve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l="45178" t="17595" r="10526" b="30430"/>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652120" y="260648"/>
            <a:ext cx="3312368" cy="400110"/>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dirty="0" smtClean="0">
                <a:latin typeface="Times New Roman" pitchFamily="18" charset="0"/>
                <a:cs typeface="Times New Roman" pitchFamily="18" charset="0"/>
              </a:rPr>
              <a:t>Venous Drainage of the Heart</a:t>
            </a:r>
          </a:p>
        </p:txBody>
      </p:sp>
      <p:sp>
        <p:nvSpPr>
          <p:cNvPr id="4" name="Rectangle 3"/>
          <p:cNvSpPr/>
          <p:nvPr/>
        </p:nvSpPr>
        <p:spPr>
          <a:xfrm>
            <a:off x="6012160" y="764704"/>
            <a:ext cx="2771800"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i="1" dirty="0" smtClean="0">
                <a:latin typeface="Times New Roman" pitchFamily="18" charset="0"/>
                <a:cs typeface="Times New Roman" pitchFamily="18" charset="0"/>
              </a:rPr>
              <a:t>Most !blood </a:t>
            </a:r>
            <a:r>
              <a:rPr lang="en-US" dirty="0" smtClean="0">
                <a:latin typeface="Times New Roman" pitchFamily="18" charset="0"/>
                <a:cs typeface="Times New Roman" pitchFamily="18" charset="0"/>
              </a:rPr>
              <a:t>from the heart wall drains into the right atrium through </a:t>
            </a:r>
          </a:p>
          <a:p>
            <a:pPr algn="ctr"/>
            <a:r>
              <a:rPr lang="en-US" b="1" i="1" u="sng" dirty="0" smtClean="0">
                <a:latin typeface="Times New Roman" pitchFamily="18" charset="0"/>
                <a:cs typeface="Times New Roman" pitchFamily="18" charset="0"/>
              </a:rPr>
              <a:t>THE CORONARY SINUS </a:t>
            </a:r>
          </a:p>
          <a:p>
            <a:pPr algn="ctr"/>
            <a:r>
              <a:rPr lang="en-US" dirty="0" smtClean="0">
                <a:latin typeface="Times New Roman" pitchFamily="18" charset="0"/>
                <a:cs typeface="Times New Roman" pitchFamily="18" charset="0"/>
              </a:rPr>
              <a:t>which lies in the posterior part of the atrioventricular groove </a:t>
            </a:r>
          </a:p>
        </p:txBody>
      </p:sp>
      <p:cxnSp>
        <p:nvCxnSpPr>
          <p:cNvPr id="8" name="Straight Arrow Connector 7"/>
          <p:cNvCxnSpPr/>
          <p:nvPr/>
        </p:nvCxnSpPr>
        <p:spPr>
          <a:xfrm flipH="1">
            <a:off x="4572000" y="2060848"/>
            <a:ext cx="2448272" cy="2520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41731" t="19760" r="14563" b="29210"/>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79512" y="0"/>
            <a:ext cx="3294492"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none">
            <a:spAutoFit/>
          </a:bodyPr>
          <a:lstStyle/>
          <a:p>
            <a:r>
              <a:rPr lang="en-US" dirty="0" smtClean="0">
                <a:latin typeface="Times New Roman" pitchFamily="18" charset="0"/>
                <a:cs typeface="Times New Roman" pitchFamily="18" charset="0"/>
              </a:rPr>
              <a:t> tributaries of the coronary sinus. </a:t>
            </a:r>
            <a:endParaRPr lang="en-US" dirty="0">
              <a:latin typeface="Times New Roman" pitchFamily="18" charset="0"/>
              <a:cs typeface="Times New Roman" pitchFamily="18" charset="0"/>
            </a:endParaRPr>
          </a:p>
        </p:txBody>
      </p:sp>
      <p:sp>
        <p:nvSpPr>
          <p:cNvPr id="4" name="Rectangle 3"/>
          <p:cNvSpPr/>
          <p:nvPr/>
        </p:nvSpPr>
        <p:spPr>
          <a:xfrm>
            <a:off x="251520" y="548680"/>
            <a:ext cx="3347864"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u="sng" dirty="0" smtClean="0">
                <a:latin typeface="Times New Roman" pitchFamily="18" charset="0"/>
                <a:cs typeface="Times New Roman" pitchFamily="18" charset="0"/>
              </a:rPr>
              <a:t>GREAT CARDIAC VEIN</a:t>
            </a:r>
          </a:p>
          <a:p>
            <a:r>
              <a:rPr lang="en-US" b="1" u="sng" dirty="0" smtClean="0">
                <a:latin typeface="Times New Roman" pitchFamily="18" charset="0"/>
                <a:cs typeface="Times New Roman" pitchFamily="18" charset="0"/>
              </a:rPr>
              <a:t>SMALL CARDIAC VEINS </a:t>
            </a:r>
          </a:p>
          <a:p>
            <a:r>
              <a:rPr lang="en-US" b="1" u="sng" dirty="0" smtClean="0">
                <a:latin typeface="Times New Roman" pitchFamily="18" charset="0"/>
                <a:cs typeface="Times New Roman" pitchFamily="18" charset="0"/>
              </a:rPr>
              <a:t> MIDDLE CARDIAC VEINS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l="43406" t="25155" r="11707" b="20981"/>
          <a:stretch>
            <a:fillRect/>
          </a:stretch>
        </p:blipFill>
        <p:spPr bwMode="auto">
          <a:xfrm>
            <a:off x="3491880" y="0"/>
            <a:ext cx="5652120" cy="6858000"/>
          </a:xfrm>
          <a:prstGeom prst="rect">
            <a:avLst/>
          </a:prstGeom>
          <a:noFill/>
          <a:ln w="9525">
            <a:noFill/>
            <a:miter lim="800000"/>
            <a:headEnd/>
            <a:tailEnd/>
          </a:ln>
        </p:spPr>
      </p:pic>
      <p:sp>
        <p:nvSpPr>
          <p:cNvPr id="3" name="Rectangle 2"/>
          <p:cNvSpPr/>
          <p:nvPr/>
        </p:nvSpPr>
        <p:spPr>
          <a:xfrm>
            <a:off x="107504" y="35332"/>
            <a:ext cx="3203848" cy="369332"/>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latin typeface="Times New Roman" pitchFamily="18" charset="0"/>
                <a:cs typeface="Times New Roman" pitchFamily="18" charset="0"/>
              </a:rPr>
              <a:t>Conducting System of the Heart</a:t>
            </a:r>
          </a:p>
        </p:txBody>
      </p:sp>
      <p:sp>
        <p:nvSpPr>
          <p:cNvPr id="4" name="Rectangle 3"/>
          <p:cNvSpPr/>
          <p:nvPr/>
        </p:nvSpPr>
        <p:spPr>
          <a:xfrm>
            <a:off x="144016" y="538802"/>
            <a:ext cx="3059832"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normal heart contracts rhythmically at about 70 to 90 beats per minute in the resting adult. </a:t>
            </a:r>
          </a:p>
          <a:p>
            <a:pPr algn="ctr"/>
            <a:r>
              <a:rPr lang="en-US" dirty="0" smtClean="0">
                <a:latin typeface="Times New Roman" pitchFamily="18" charset="0"/>
                <a:cs typeface="Times New Roman" pitchFamily="18" charset="0"/>
              </a:rPr>
              <a:t>The rhythmic contractile process originates spontaneously in the conducting system and the impulse travels to different regions of the heart, so the atria contract first and together, to be followed later by the contractions of both ventricles together. The slight delay in the passage of the impulse from the atria to the ventricles allows time for the atria to empty their blood into the ventricles before the ventricles contract.</a:t>
            </a:r>
          </a:p>
        </p:txBody>
      </p:sp>
      <p:sp>
        <p:nvSpPr>
          <p:cNvPr id="5" name="TextBox 4"/>
          <p:cNvSpPr txBox="1"/>
          <p:nvPr/>
        </p:nvSpPr>
        <p:spPr>
          <a:xfrm rot="20299069">
            <a:off x="2656133" y="1895974"/>
            <a:ext cx="11272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Read only</a:t>
            </a:r>
            <a:endParaRPr lang="en-US" dirty="0">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43406" t="19485" r="12888" b="33265"/>
          <a:stretch>
            <a:fillRect/>
          </a:stretch>
        </p:blipFill>
        <p:spPr bwMode="auto">
          <a:xfrm>
            <a:off x="2915817" y="288032"/>
            <a:ext cx="5688632" cy="5733256"/>
          </a:xfrm>
          <a:prstGeom prst="rect">
            <a:avLst/>
          </a:prstGeom>
          <a:noFill/>
          <a:ln w="9525">
            <a:noFill/>
            <a:miter lim="800000"/>
            <a:headEnd/>
            <a:tailEnd/>
          </a:ln>
        </p:spPr>
      </p:pic>
      <p:sp>
        <p:nvSpPr>
          <p:cNvPr id="2" name="Rectangle 1"/>
          <p:cNvSpPr/>
          <p:nvPr/>
        </p:nvSpPr>
        <p:spPr>
          <a:xfrm>
            <a:off x="107504" y="357619"/>
            <a:ext cx="2699792" cy="54476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200" b="1" u="sng" dirty="0" smtClean="0">
                <a:latin typeface="Times New Roman" pitchFamily="18" charset="0"/>
                <a:cs typeface="Times New Roman" pitchFamily="18" charset="0"/>
              </a:rPr>
              <a:t>THE CONDUCTING SYSTEM OF THE HEART</a:t>
            </a:r>
          </a:p>
          <a:p>
            <a:pPr algn="ctr"/>
            <a:r>
              <a:rPr lang="en-US" sz="1200" dirty="0" smtClean="0">
                <a:latin typeface="Times New Roman" pitchFamily="18" charset="0"/>
                <a:cs typeface="Times New Roman" pitchFamily="18" charset="0"/>
              </a:rPr>
              <a:t> consists of specialized cardiac muscle present in</a:t>
            </a:r>
          </a:p>
          <a:p>
            <a:pPr algn="ctr">
              <a:buFont typeface="Wingdings" pitchFamily="2" charset="2"/>
              <a:buChar char="Ø"/>
            </a:pPr>
            <a:r>
              <a:rPr lang="en-US" sz="1200"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THE SINUATRIAL NODE</a:t>
            </a:r>
          </a:p>
          <a:p>
            <a:pPr algn="ctr"/>
            <a:endParaRPr lang="en-US" u="sng" dirty="0" smtClean="0">
              <a:latin typeface="Times New Roman" pitchFamily="18" charset="0"/>
              <a:cs typeface="Times New Roman" pitchFamily="18" charset="0"/>
            </a:endParaRPr>
          </a:p>
          <a:p>
            <a:pPr algn="ctr">
              <a:buFont typeface="Wingdings" pitchFamily="2" charset="2"/>
              <a:buChar char="Ø"/>
            </a:pPr>
            <a:r>
              <a:rPr lang="en-US" sz="1200" u="sng"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THE ATRIOVENTRICULAR NODE</a:t>
            </a:r>
          </a:p>
          <a:p>
            <a:pPr algn="ctr"/>
            <a:endParaRPr lang="en-US" u="sng" dirty="0" smtClean="0">
              <a:latin typeface="Times New Roman" pitchFamily="18" charset="0"/>
              <a:cs typeface="Times New Roman" pitchFamily="18" charset="0"/>
            </a:endParaRPr>
          </a:p>
          <a:p>
            <a:pPr algn="ctr">
              <a:buFont typeface="Wingdings" pitchFamily="2" charset="2"/>
              <a:buChar char="Ø"/>
            </a:pPr>
            <a:r>
              <a:rPr lang="en-US" sz="1200" u="sng"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THE ATRIOVENTRICULAR BUNDLE </a:t>
            </a:r>
          </a:p>
          <a:p>
            <a:pPr algn="ctr">
              <a:buFont typeface="Wingdings" pitchFamily="2" charset="2"/>
              <a:buChar char="Ø"/>
            </a:pPr>
            <a:r>
              <a:rPr lang="en-US" u="sng" dirty="0" smtClean="0">
                <a:latin typeface="Times New Roman" pitchFamily="18" charset="0"/>
                <a:cs typeface="Times New Roman" pitchFamily="18" charset="0"/>
              </a:rPr>
              <a:t>RIGHT AND LEFT TERMINAL BRANCHES</a:t>
            </a:r>
          </a:p>
          <a:p>
            <a:pPr algn="ctr"/>
            <a:endParaRPr lang="en-US" sz="1200" u="sng" dirty="0" smtClean="0">
              <a:latin typeface="Times New Roman" pitchFamily="18" charset="0"/>
              <a:cs typeface="Times New Roman" pitchFamily="18" charset="0"/>
            </a:endParaRPr>
          </a:p>
          <a:p>
            <a:pPr algn="ctr">
              <a:buFont typeface="Wingdings" pitchFamily="2" charset="2"/>
              <a:buChar char="Ø"/>
            </a:pPr>
            <a:r>
              <a:rPr lang="en-US" u="sng" dirty="0" smtClean="0">
                <a:latin typeface="Times New Roman" pitchFamily="18" charset="0"/>
                <a:cs typeface="Times New Roman" pitchFamily="18" charset="0"/>
              </a:rPr>
              <a:t>THE SUBENDOCARDIAL PLEXUS OF PURKINJE FIBERS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1003" t="23265" r="30016" b="18146"/>
          <a:stretch>
            <a:fillRect/>
          </a:stretch>
        </p:blipFill>
        <p:spPr bwMode="auto">
          <a:xfrm>
            <a:off x="1187624" y="260648"/>
            <a:ext cx="6912768" cy="619268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2581274" y="0"/>
            <a:ext cx="6562725" cy="6858000"/>
          </a:xfrm>
          <a:prstGeom prst="rect">
            <a:avLst/>
          </a:prstGeom>
          <a:noFill/>
          <a:ln w="9525">
            <a:noFill/>
            <a:miter lim="800000"/>
            <a:headEnd/>
            <a:tailEnd/>
          </a:ln>
        </p:spPr>
      </p:pic>
      <p:sp>
        <p:nvSpPr>
          <p:cNvPr id="4" name="Rectangle 3"/>
          <p:cNvSpPr/>
          <p:nvPr/>
        </p:nvSpPr>
        <p:spPr>
          <a:xfrm>
            <a:off x="-36512" y="908720"/>
            <a:ext cx="259228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pulmonary trunk</a:t>
            </a:r>
            <a:r>
              <a:rPr lang="en-US" dirty="0" smtClean="0">
                <a:latin typeface="Times New Roman" pitchFamily="18" charset="0"/>
                <a:cs typeface="Times New Roman" pitchFamily="18" charset="0"/>
              </a:rPr>
              <a:t> is contained within the pericardial sac</a:t>
            </a:r>
          </a:p>
          <a:p>
            <a:pPr algn="ctr"/>
            <a:r>
              <a:rPr lang="en-US" dirty="0" smtClean="0">
                <a:latin typeface="Times New Roman" pitchFamily="18" charset="0"/>
                <a:cs typeface="Times New Roman" pitchFamily="18" charset="0"/>
              </a:rPr>
              <a:t>(Middle mediastinum)</a:t>
            </a:r>
          </a:p>
        </p:txBody>
      </p:sp>
      <p:sp>
        <p:nvSpPr>
          <p:cNvPr id="5" name="Rectangle 4"/>
          <p:cNvSpPr/>
          <p:nvPr/>
        </p:nvSpPr>
        <p:spPr>
          <a:xfrm>
            <a:off x="179512" y="260648"/>
            <a:ext cx="2371162" cy="369332"/>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en-US" dirty="0" smtClean="0">
                <a:latin typeface="Times New Roman" pitchFamily="18" charset="0"/>
                <a:cs typeface="Times New Roman" pitchFamily="18" charset="0"/>
              </a:rPr>
              <a:t>The </a:t>
            </a:r>
            <a:r>
              <a:rPr lang="en-US" b="1" dirty="0" smtClean="0">
                <a:latin typeface="Times New Roman" pitchFamily="18" charset="0"/>
                <a:cs typeface="Times New Roman" pitchFamily="18" charset="0"/>
              </a:rPr>
              <a:t>pulmonary trunk</a:t>
            </a:r>
            <a:r>
              <a:rPr lang="en-US" dirty="0" smtClean="0">
                <a:latin typeface="Times New Roman" pitchFamily="18" charset="0"/>
                <a:cs typeface="Times New Roman" pitchFamily="18" charset="0"/>
              </a:rPr>
              <a:t> </a:t>
            </a:r>
            <a:endParaRPr lang="en-US" dirty="0"/>
          </a:p>
        </p:txBody>
      </p:sp>
      <p:sp>
        <p:nvSpPr>
          <p:cNvPr id="6" name="Rectangle 5"/>
          <p:cNvSpPr/>
          <p:nvPr/>
        </p:nvSpPr>
        <p:spPr>
          <a:xfrm>
            <a:off x="-36512" y="4869160"/>
            <a:ext cx="302433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Lies initially anterior and then to the left of the ascending aorta. </a:t>
            </a:r>
          </a:p>
        </p:txBody>
      </p:sp>
      <p:sp>
        <p:nvSpPr>
          <p:cNvPr id="7" name="Rectangle 6"/>
          <p:cNvSpPr/>
          <p:nvPr/>
        </p:nvSpPr>
        <p:spPr>
          <a:xfrm>
            <a:off x="0" y="3068960"/>
            <a:ext cx="255577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It arises </a:t>
            </a:r>
            <a:r>
              <a:rPr lang="en-US" dirty="0" smtClean="0">
                <a:latin typeface="Times New Roman" pitchFamily="18" charset="0"/>
                <a:cs typeface="Times New Roman" pitchFamily="18" charset="0"/>
              </a:rPr>
              <a:t>from</a:t>
            </a:r>
          </a:p>
          <a:p>
            <a:pPr algn="ctr"/>
            <a:r>
              <a:rPr lang="en-US" b="1" u="sng"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the right </a:t>
            </a:r>
            <a:r>
              <a:rPr lang="en-US" b="1" u="sng" dirty="0" smtClean="0">
                <a:latin typeface="Times New Roman" pitchFamily="18" charset="0"/>
                <a:cs typeface="Times New Roman" pitchFamily="18" charset="0"/>
              </a:rPr>
              <a:t>ventricle</a:t>
            </a:r>
          </a:p>
          <a:p>
            <a:pPr algn="ct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the </a:t>
            </a:r>
            <a:endParaRPr lang="en-US" dirty="0" smtClean="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opening </a:t>
            </a:r>
            <a:r>
              <a:rPr lang="en-US" dirty="0" smtClean="0">
                <a:latin typeface="Times New Roman" pitchFamily="18" charset="0"/>
                <a:cs typeface="Times New Roman" pitchFamily="18" charset="0"/>
              </a:rPr>
              <a:t>of </a:t>
            </a:r>
            <a:endParaRPr lang="en-US" dirty="0" smtClean="0">
              <a:latin typeface="Times New Roman" pitchFamily="18" charset="0"/>
              <a:cs typeface="Times New Roman" pitchFamily="18" charset="0"/>
            </a:endParaRPr>
          </a:p>
          <a:p>
            <a:pPr algn="ctr"/>
            <a:r>
              <a:rPr lang="en-US" b="1" u="sng" dirty="0" smtClean="0">
                <a:latin typeface="Times New Roman" pitchFamily="18" charset="0"/>
                <a:cs typeface="Times New Roman" pitchFamily="18" charset="0"/>
              </a:rPr>
              <a:t>the </a:t>
            </a:r>
            <a:r>
              <a:rPr lang="en-US" b="1" u="sng" dirty="0" smtClean="0">
                <a:latin typeface="Times New Roman" pitchFamily="18" charset="0"/>
                <a:cs typeface="Times New Roman" pitchFamily="18" charset="0"/>
              </a:rPr>
              <a:t>pulmonary trunk</a:t>
            </a:r>
          </a:p>
        </p:txBody>
      </p:sp>
      <p:sp>
        <p:nvSpPr>
          <p:cNvPr id="8" name="TextBox 7"/>
          <p:cNvSpPr txBox="1"/>
          <p:nvPr/>
        </p:nvSpPr>
        <p:spPr>
          <a:xfrm rot="19716427">
            <a:off x="1074493" y="5483199"/>
            <a:ext cx="3843745"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latin typeface="Times New Roman" pitchFamily="18" charset="0"/>
                <a:cs typeface="Times New Roman" pitchFamily="18" charset="0"/>
              </a:rPr>
              <a:t>IMPORTANT FOR THE PRACTICAL</a:t>
            </a:r>
            <a:endParaRPr lang="en-US"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504" y="3501008"/>
            <a:ext cx="2376264"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Right pulmonary artery</a:t>
            </a:r>
          </a:p>
          <a:p>
            <a:pPr algn="ctr"/>
            <a:r>
              <a:rPr lang="en-US" dirty="0" smtClean="0">
                <a:latin typeface="Times New Roman" pitchFamily="18" charset="0"/>
                <a:cs typeface="Times New Roman" pitchFamily="18" charset="0"/>
              </a:rPr>
              <a:t>Left pulmonary artery</a:t>
            </a:r>
            <a:endParaRPr lang="en-US" dirty="0">
              <a:latin typeface="Times New Roman" pitchFamily="18" charset="0"/>
              <a:cs typeface="Times New Roman" pitchFamily="18" charset="0"/>
            </a:endParaRPr>
          </a:p>
        </p:txBody>
      </p:sp>
      <p:sp>
        <p:nvSpPr>
          <p:cNvPr id="4" name="Rectangle 3"/>
          <p:cNvSpPr/>
          <p:nvPr/>
        </p:nvSpPr>
        <p:spPr>
          <a:xfrm>
            <a:off x="360040" y="692696"/>
            <a:ext cx="1907704"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At approximately the level of the intervertebral disc between vertebrae TV and TVI</a:t>
            </a:r>
          </a:p>
          <a:p>
            <a:pPr algn="ctr"/>
            <a:r>
              <a:rPr lang="en-US" dirty="0" smtClean="0">
                <a:latin typeface="Times New Roman" pitchFamily="18" charset="0"/>
                <a:cs typeface="Times New Roman" pitchFamily="18" charset="0"/>
              </a:rPr>
              <a:t>divides into the: </a:t>
            </a:r>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2705100" y="0"/>
            <a:ext cx="6438900" cy="6857999"/>
          </a:xfrm>
          <a:prstGeom prst="rect">
            <a:avLst/>
          </a:prstGeom>
          <a:noFill/>
          <a:ln w="9525">
            <a:noFill/>
            <a:miter lim="800000"/>
            <a:headEnd/>
            <a:tailEnd/>
          </a:ln>
        </p:spPr>
      </p:pic>
      <p:sp>
        <p:nvSpPr>
          <p:cNvPr id="6" name="Down Arrow 5"/>
          <p:cNvSpPr/>
          <p:nvPr/>
        </p:nvSpPr>
        <p:spPr>
          <a:xfrm>
            <a:off x="971600" y="2780928"/>
            <a:ext cx="484632" cy="576064"/>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7" name="TextBox 6"/>
          <p:cNvSpPr txBox="1"/>
          <p:nvPr/>
        </p:nvSpPr>
        <p:spPr>
          <a:xfrm rot="19161782">
            <a:off x="1962625" y="1530669"/>
            <a:ext cx="1736373"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Times New Roman" pitchFamily="18" charset="0"/>
                <a:cs typeface="Times New Roman" pitchFamily="18" charset="0"/>
              </a:rPr>
              <a:t>Angle of LOUIS</a:t>
            </a:r>
            <a:endParaRPr lang="en-US" dirty="0">
              <a:latin typeface="Times New Roman" pitchFamily="18" charset="0"/>
              <a:cs typeface="Times New Roman" pitchFamily="18" charset="0"/>
            </a:endParaRPr>
          </a:p>
        </p:txBody>
      </p:sp>
      <p:cxnSp>
        <p:nvCxnSpPr>
          <p:cNvPr id="9" name="Straight Arrow Connector 8"/>
          <p:cNvCxnSpPr/>
          <p:nvPr/>
        </p:nvCxnSpPr>
        <p:spPr>
          <a:xfrm flipV="1">
            <a:off x="2195736" y="3429000"/>
            <a:ext cx="3096344"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V="1">
            <a:off x="2339752" y="2348880"/>
            <a:ext cx="5112568" cy="13681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flipH="1">
            <a:off x="6372200" y="2348880"/>
            <a:ext cx="1080120" cy="129614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4" name="TextBox 13"/>
          <p:cNvSpPr txBox="1"/>
          <p:nvPr/>
        </p:nvSpPr>
        <p:spPr>
          <a:xfrm>
            <a:off x="2987824" y="6372036"/>
            <a:ext cx="202074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dirty="0" smtClean="0">
                <a:latin typeface="Times New Roman" pitchFamily="18" charset="0"/>
                <a:cs typeface="Times New Roman" pitchFamily="18" charset="0"/>
              </a:rPr>
              <a:t>POSTEROR VEIW</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496" y="3501008"/>
            <a:ext cx="1728192"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a:t>
            </a:r>
            <a:r>
              <a:rPr lang="en-US" b="1" u="sng" dirty="0" smtClean="0">
                <a:latin typeface="Times New Roman" pitchFamily="18" charset="0"/>
                <a:cs typeface="Times New Roman" pitchFamily="18" charset="0"/>
              </a:rPr>
              <a:t>inferior vena cava</a:t>
            </a:r>
            <a:r>
              <a:rPr lang="en-US"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enters the fibrous pericardium. A short portion of this vessel is within the pericardial sac before entering the right atrium</a:t>
            </a:r>
            <a:endParaRPr lang="en-US" dirty="0">
              <a:latin typeface="Times New Roman" pitchFamily="18" charset="0"/>
              <a:cs typeface="Times New Roman" pitchFamily="18" charset="0"/>
            </a:endParaRPr>
          </a:p>
        </p:txBody>
      </p:sp>
      <p:pic>
        <p:nvPicPr>
          <p:cNvPr id="46082" name="Picture 2"/>
          <p:cNvPicPr>
            <a:picLocks noChangeAspect="1" noChangeArrowheads="1"/>
          </p:cNvPicPr>
          <p:nvPr/>
        </p:nvPicPr>
        <p:blipFill>
          <a:blip r:embed="rId2" cstate="print"/>
          <a:srcRect/>
          <a:stretch>
            <a:fillRect/>
          </a:stretch>
        </p:blipFill>
        <p:spPr bwMode="auto">
          <a:xfrm>
            <a:off x="1835697" y="1"/>
            <a:ext cx="7344816" cy="6858000"/>
          </a:xfrm>
          <a:prstGeom prst="rect">
            <a:avLst/>
          </a:prstGeom>
          <a:noFill/>
          <a:ln w="9525">
            <a:noFill/>
            <a:miter lim="800000"/>
            <a:headEnd/>
            <a:tailEnd/>
          </a:ln>
        </p:spPr>
      </p:pic>
      <p:sp>
        <p:nvSpPr>
          <p:cNvPr id="2" name="Rectangle 1"/>
          <p:cNvSpPr/>
          <p:nvPr/>
        </p:nvSpPr>
        <p:spPr>
          <a:xfrm>
            <a:off x="0" y="980728"/>
            <a:ext cx="1944216"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inferior half of the </a:t>
            </a:r>
            <a:r>
              <a:rPr lang="en-US" b="1" u="sng" dirty="0" smtClean="0">
                <a:latin typeface="Times New Roman" pitchFamily="18" charset="0"/>
                <a:cs typeface="Times New Roman" pitchFamily="18" charset="0"/>
              </a:rPr>
              <a:t>superior vena cava</a:t>
            </a:r>
            <a:r>
              <a:rPr lang="en-US" u="sn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located within the pericardial sac </a:t>
            </a:r>
            <a:endParaRPr lang="en-US" dirty="0">
              <a:latin typeface="Times New Roman" pitchFamily="18" charset="0"/>
              <a:cs typeface="Times New Roman" pitchFamily="18" charset="0"/>
            </a:endParaRPr>
          </a:p>
        </p:txBody>
      </p:sp>
      <p:cxnSp>
        <p:nvCxnSpPr>
          <p:cNvPr id="6" name="Straight Arrow Connector 5"/>
          <p:cNvCxnSpPr>
            <a:stCxn id="3" idx="3"/>
          </p:cNvCxnSpPr>
          <p:nvPr/>
        </p:nvCxnSpPr>
        <p:spPr>
          <a:xfrm>
            <a:off x="1763688" y="5070669"/>
            <a:ext cx="2304256" cy="145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a:stCxn id="2" idx="3"/>
          </p:cNvCxnSpPr>
          <p:nvPr/>
        </p:nvCxnSpPr>
        <p:spPr>
          <a:xfrm>
            <a:off x="1944216" y="1719392"/>
            <a:ext cx="2411760" cy="8455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348880"/>
            <a:ext cx="6689652" cy="1015663"/>
          </a:xfrm>
          <a:prstGeom prst="rect">
            <a:avLst/>
          </a:prstGeom>
          <a:solidFill>
            <a:srgbClr val="92D050"/>
          </a:solidFill>
        </p:spPr>
        <p:txBody>
          <a:bodyPr wrap="none" rtlCol="0">
            <a:spAutoFit/>
          </a:bodyPr>
          <a:lstStyle/>
          <a:p>
            <a:r>
              <a:rPr lang="en-US" sz="6000" dirty="0" smtClean="0">
                <a:solidFill>
                  <a:schemeClr val="bg1"/>
                </a:solidFill>
                <a:latin typeface="Algerian" pitchFamily="82" charset="0"/>
              </a:rPr>
              <a:t>THE PERICARDIUM</a:t>
            </a:r>
            <a:endParaRPr lang="en-US" sz="6000" dirty="0">
              <a:solidFill>
                <a:schemeClr val="bg1"/>
              </a:solidFill>
              <a:latin typeface="Algerian" pitchFamily="8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0040" y="908720"/>
            <a:ext cx="2915816"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is a </a:t>
            </a:r>
            <a:r>
              <a:rPr lang="en-US" b="1" u="sng" dirty="0" smtClean="0">
                <a:latin typeface="Times New Roman" pitchFamily="18" charset="0"/>
                <a:cs typeface="Times New Roman" pitchFamily="18" charset="0"/>
              </a:rPr>
              <a:t>fibroserous sac</a:t>
            </a:r>
            <a:r>
              <a:rPr lang="en-US" dirty="0" smtClean="0">
                <a:latin typeface="Times New Roman" pitchFamily="18" charset="0"/>
                <a:cs typeface="Times New Roman" pitchFamily="18" charset="0"/>
              </a:rPr>
              <a:t> surrounding the heart and the roots of the great vessels. </a:t>
            </a:r>
          </a:p>
        </p:txBody>
      </p:sp>
      <p:sp>
        <p:nvSpPr>
          <p:cNvPr id="6" name="Rectangle 5"/>
          <p:cNvSpPr/>
          <p:nvPr/>
        </p:nvSpPr>
        <p:spPr>
          <a:xfrm>
            <a:off x="755577" y="0"/>
            <a:ext cx="2448272" cy="584775"/>
          </a:xfrm>
          <a:prstGeom prst="rect">
            <a:avLst/>
          </a:prstGeom>
          <a:solidFill>
            <a:srgbClr val="FFFF0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en-US" sz="3200" b="1" dirty="0" smtClean="0">
                <a:solidFill>
                  <a:schemeClr val="tx1"/>
                </a:solidFill>
                <a:latin typeface="Times New Roman" pitchFamily="18" charset="0"/>
                <a:cs typeface="Times New Roman" pitchFamily="18" charset="0"/>
              </a:rPr>
              <a:t>Pericardium  </a:t>
            </a:r>
          </a:p>
        </p:txBody>
      </p:sp>
      <p:sp>
        <p:nvSpPr>
          <p:cNvPr id="7" name="Rectangle 6"/>
          <p:cNvSpPr/>
          <p:nvPr/>
        </p:nvSpPr>
        <p:spPr>
          <a:xfrm>
            <a:off x="467544" y="4377878"/>
            <a:ext cx="27718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fibrous pericardium is a tough connective tissue </a:t>
            </a:r>
            <a:r>
              <a:rPr lang="en-US" b="1" u="sng" dirty="0" smtClean="0">
                <a:latin typeface="Times New Roman" pitchFamily="18" charset="0"/>
                <a:cs typeface="Times New Roman" pitchFamily="18" charset="0"/>
              </a:rPr>
              <a:t>outer layer </a:t>
            </a:r>
          </a:p>
        </p:txBody>
      </p:sp>
      <p:pic>
        <p:nvPicPr>
          <p:cNvPr id="1026" name="Picture 2"/>
          <p:cNvPicPr>
            <a:picLocks noChangeAspect="1" noChangeArrowheads="1"/>
          </p:cNvPicPr>
          <p:nvPr/>
        </p:nvPicPr>
        <p:blipFill>
          <a:blip r:embed="rId2" cstate="print"/>
          <a:srcRect l="31003" t="21375" r="40057" b="24761"/>
          <a:stretch>
            <a:fillRect/>
          </a:stretch>
        </p:blipFill>
        <p:spPr bwMode="auto">
          <a:xfrm>
            <a:off x="3563888" y="0"/>
            <a:ext cx="5580112" cy="6858000"/>
          </a:xfrm>
          <a:prstGeom prst="rect">
            <a:avLst/>
          </a:prstGeom>
          <a:noFill/>
          <a:ln w="9525">
            <a:noFill/>
            <a:miter lim="800000"/>
            <a:headEnd/>
            <a:tailEnd/>
          </a:ln>
        </p:spPr>
      </p:pic>
      <p:sp>
        <p:nvSpPr>
          <p:cNvPr id="8" name="Rectangle 7"/>
          <p:cNvSpPr/>
          <p:nvPr/>
        </p:nvSpPr>
        <p:spPr>
          <a:xfrm>
            <a:off x="0" y="2588711"/>
            <a:ext cx="3923928"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buFont typeface="Wingdings" pitchFamily="2" charset="2"/>
              <a:buChar char="Ø"/>
            </a:pPr>
            <a:r>
              <a:rPr lang="en-US" dirty="0" smtClean="0">
                <a:latin typeface="Times New Roman" pitchFamily="18" charset="0"/>
                <a:cs typeface="Times New Roman" pitchFamily="18" charset="0"/>
              </a:rPr>
              <a:t>It consists of two components:</a:t>
            </a:r>
          </a:p>
          <a:p>
            <a:pPr algn="ctr"/>
            <a:r>
              <a:rPr lang="en-US" b="1" u="sng" dirty="0" smtClean="0">
                <a:latin typeface="Times New Roman" pitchFamily="18" charset="0"/>
                <a:cs typeface="Times New Roman" pitchFamily="18" charset="0"/>
              </a:rPr>
              <a:t>1- The Fibrous </a:t>
            </a:r>
            <a:r>
              <a:rPr lang="en-US" b="1" u="sng" dirty="0" smtClean="0">
                <a:latin typeface="Times New Roman" pitchFamily="18" charset="0"/>
                <a:cs typeface="Times New Roman" pitchFamily="18" charset="0"/>
              </a:rPr>
              <a:t>Pericardium </a:t>
            </a:r>
            <a:endParaRPr lang="en-US" b="1" u="sng" dirty="0" smtClean="0">
              <a:latin typeface="Times New Roman" pitchFamily="18" charset="0"/>
              <a:cs typeface="Times New Roman" pitchFamily="18" charset="0"/>
            </a:endParaRPr>
          </a:p>
          <a:p>
            <a:pPr algn="ctr"/>
            <a:r>
              <a:rPr lang="en-US" b="1" u="sng" dirty="0" smtClean="0">
                <a:latin typeface="Times New Roman" pitchFamily="18" charset="0"/>
                <a:cs typeface="Times New Roman" pitchFamily="18" charset="0"/>
              </a:rPr>
              <a:t>2- The Serous Pericardium</a:t>
            </a:r>
          </a:p>
          <a:p>
            <a:pPr algn="ctr"/>
            <a:endParaRPr lang="en-US" dirty="0" smtClean="0">
              <a:latin typeface="Times New Roman" pitchFamily="18" charset="0"/>
              <a:cs typeface="Times New Roman" pitchFamily="18" charset="0"/>
            </a:endParaRPr>
          </a:p>
        </p:txBody>
      </p:sp>
      <p:cxnSp>
        <p:nvCxnSpPr>
          <p:cNvPr id="10" name="Straight Arrow Connector 9"/>
          <p:cNvCxnSpPr>
            <a:stCxn id="7" idx="3"/>
          </p:cNvCxnSpPr>
          <p:nvPr/>
        </p:nvCxnSpPr>
        <p:spPr>
          <a:xfrm flipV="1">
            <a:off x="3239344" y="4293096"/>
            <a:ext cx="1188640" cy="54644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31003" t="21375" r="40057" b="24761"/>
          <a:stretch>
            <a:fillRect/>
          </a:stretch>
        </p:blipFill>
        <p:spPr bwMode="auto">
          <a:xfrm>
            <a:off x="3347864" y="0"/>
            <a:ext cx="5796136" cy="6858000"/>
          </a:xfrm>
          <a:prstGeom prst="rect">
            <a:avLst/>
          </a:prstGeom>
          <a:noFill/>
          <a:ln w="9525">
            <a:noFill/>
            <a:miter lim="800000"/>
            <a:headEnd/>
            <a:tailEnd/>
          </a:ln>
        </p:spPr>
      </p:pic>
      <p:sp>
        <p:nvSpPr>
          <p:cNvPr id="3" name="Rectangle 2"/>
          <p:cNvSpPr/>
          <p:nvPr/>
        </p:nvSpPr>
        <p:spPr>
          <a:xfrm>
            <a:off x="251520" y="260648"/>
            <a:ext cx="2843808"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dirty="0" smtClean="0">
                <a:latin typeface="Times New Roman" pitchFamily="18" charset="0"/>
                <a:cs typeface="Times New Roman" pitchFamily="18" charset="0"/>
              </a:rPr>
              <a:t>The serous pericardium is thin and consists of two parts: </a:t>
            </a:r>
          </a:p>
          <a:p>
            <a:pPr algn="ctr"/>
            <a:r>
              <a:rPr lang="en-US" b="1" dirty="0" smtClean="0">
                <a:latin typeface="Times New Roman" pitchFamily="18" charset="0"/>
                <a:cs typeface="Times New Roman" pitchFamily="18" charset="0"/>
              </a:rPr>
              <a:t>1-THE PARIETAL LAYER </a:t>
            </a:r>
            <a:r>
              <a:rPr lang="en-US" dirty="0" smtClean="0">
                <a:latin typeface="Times New Roman" pitchFamily="18" charset="0"/>
                <a:cs typeface="Times New Roman" pitchFamily="18" charset="0"/>
              </a:rPr>
              <a:t>lines the inner surface of the </a:t>
            </a:r>
            <a:r>
              <a:rPr lang="en-US" dirty="0" smtClean="0">
                <a:latin typeface="Times New Roman" pitchFamily="18" charset="0"/>
                <a:cs typeface="Times New Roman" pitchFamily="18" charset="0"/>
              </a:rPr>
              <a:t>fibrous</a:t>
            </a:r>
            <a:endParaRPr lang="en-US" dirty="0" smtClean="0">
              <a:latin typeface="Times New Roman" pitchFamily="18" charset="0"/>
              <a:cs typeface="Times New Roman" pitchFamily="18" charset="0"/>
            </a:endParaRPr>
          </a:p>
        </p:txBody>
      </p:sp>
      <p:cxnSp>
        <p:nvCxnSpPr>
          <p:cNvPr id="7" name="Straight Connector 6"/>
          <p:cNvCxnSpPr>
            <a:stCxn id="3" idx="3"/>
          </p:cNvCxnSpPr>
          <p:nvPr/>
        </p:nvCxnSpPr>
        <p:spPr>
          <a:xfrm>
            <a:off x="3095328" y="1137811"/>
            <a:ext cx="2628800" cy="1067053"/>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4860032" y="1916832"/>
            <a:ext cx="504056" cy="648072"/>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V="1">
            <a:off x="4860032" y="1484784"/>
            <a:ext cx="3024336" cy="432048"/>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a:off x="4499992" y="1916832"/>
            <a:ext cx="360040" cy="396044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4860032" y="1916832"/>
            <a:ext cx="3600400" cy="1800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4860032" y="1916832"/>
            <a:ext cx="2016224" cy="38884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1416</Words>
  <Application>Microsoft Office PowerPoint</Application>
  <PresentationFormat>On-screen Show (4:3)</PresentationFormat>
  <Paragraphs>177</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37</cp:revision>
  <dcterms:created xsi:type="dcterms:W3CDTF">2014-04-11T21:01:25Z</dcterms:created>
  <dcterms:modified xsi:type="dcterms:W3CDTF">2014-04-25T11:06:24Z</dcterms:modified>
</cp:coreProperties>
</file>