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3" r:id="rId1"/>
  </p:sldMasterIdLst>
  <p:sldIdLst>
    <p:sldId id="256" r:id="rId2"/>
    <p:sldId id="257" r:id="rId3"/>
    <p:sldId id="258" r:id="rId4"/>
    <p:sldId id="259" r:id="rId5"/>
    <p:sldId id="262" r:id="rId6"/>
    <p:sldId id="263" r:id="rId7"/>
    <p:sldId id="272" r:id="rId8"/>
    <p:sldId id="264" r:id="rId9"/>
    <p:sldId id="271" r:id="rId10"/>
    <p:sldId id="273" r:id="rId11"/>
    <p:sldId id="274" r:id="rId12"/>
    <p:sldId id="275" r:id="rId13"/>
    <p:sldId id="265" r:id="rId14"/>
    <p:sldId id="276" r:id="rId15"/>
    <p:sldId id="285" r:id="rId16"/>
    <p:sldId id="266" r:id="rId17"/>
    <p:sldId id="281" r:id="rId18"/>
    <p:sldId id="283" r:id="rId19"/>
    <p:sldId id="282" r:id="rId20"/>
    <p:sldId id="270" r:id="rId21"/>
    <p:sldId id="277" r:id="rId22"/>
    <p:sldId id="2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E63A"/>
    <a:srgbClr val="9CE23E"/>
    <a:srgbClr val="7AE5F0"/>
    <a:srgbClr val="BFE937"/>
    <a:srgbClr val="33CC33"/>
    <a:srgbClr val="FF3399"/>
    <a:srgbClr val="00D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471" autoAdjust="0"/>
    <p:restoredTop sz="94660"/>
  </p:normalViewPr>
  <p:slideViewPr>
    <p:cSldViewPr snapToGrid="0">
      <p:cViewPr varScale="1">
        <p:scale>
          <a:sx n="74" d="100"/>
          <a:sy n="74" d="100"/>
        </p:scale>
        <p:origin x="1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1567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1302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92751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67156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87168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6/30/2015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815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6/30/2015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80034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6932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51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837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079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766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3047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6/30/2015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76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6/30/2015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161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6/30/2015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43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8139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6/30/2015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52930821"/>
      </p:ext>
    </p:extLst>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3076" y="1156482"/>
            <a:ext cx="6564924" cy="2407668"/>
          </a:xfrm>
        </p:spPr>
        <p:txBody>
          <a:bodyPr/>
          <a:lstStyle/>
          <a:p>
            <a:r>
              <a:rPr lang="en-US" sz="5400" b="1" dirty="0"/>
              <a:t>H</a:t>
            </a:r>
            <a:r>
              <a:rPr lang="en-US" sz="5400" b="1" dirty="0" smtClean="0"/>
              <a:t>ealth Systems, Management, and Organization in Global Health</a:t>
            </a:r>
            <a:endParaRPr lang="en-US" sz="5400" b="1" dirty="0"/>
          </a:p>
        </p:txBody>
      </p:sp>
      <p:sp>
        <p:nvSpPr>
          <p:cNvPr id="6" name="Subtitle 5"/>
          <p:cNvSpPr>
            <a:spLocks noGrp="1"/>
          </p:cNvSpPr>
          <p:nvPr>
            <p:ph type="subTitle" idx="1"/>
          </p:nvPr>
        </p:nvSpPr>
        <p:spPr>
          <a:xfrm>
            <a:off x="293076" y="3865382"/>
            <a:ext cx="10019763" cy="2878317"/>
          </a:xfrm>
        </p:spPr>
        <p:txBody>
          <a:bodyPr>
            <a:normAutofit lnSpcReduction="10000"/>
          </a:bodyPr>
          <a:lstStyle/>
          <a:p>
            <a:r>
              <a:rPr lang="en-US" sz="3200" b="1" dirty="0"/>
              <a:t>Dr. Sireen Alkhaldi</a:t>
            </a:r>
          </a:p>
          <a:p>
            <a:r>
              <a:rPr lang="en-US" sz="2400" b="1" dirty="0"/>
              <a:t>Department of Family and Com. Med.</a:t>
            </a:r>
          </a:p>
          <a:p>
            <a:r>
              <a:rPr lang="en-US" sz="2400" b="1" dirty="0"/>
              <a:t>Global Health </a:t>
            </a:r>
            <a:r>
              <a:rPr lang="en-US" sz="2400" b="1" dirty="0" smtClean="0"/>
              <a:t>Course / </a:t>
            </a:r>
          </a:p>
          <a:p>
            <a:r>
              <a:rPr lang="en-US" sz="2400" b="1" dirty="0" smtClean="0"/>
              <a:t>Summer </a:t>
            </a:r>
            <a:r>
              <a:rPr lang="en-US" sz="2400" b="1" dirty="0"/>
              <a:t>Semester 2014/ 2015</a:t>
            </a:r>
          </a:p>
          <a:p>
            <a:r>
              <a:rPr lang="en-US" sz="2400" b="1" dirty="0"/>
              <a:t>Textbook: Understanding Global </a:t>
            </a:r>
            <a:r>
              <a:rPr lang="en-US" sz="2400" b="1" dirty="0" smtClean="0"/>
              <a:t>health, </a:t>
            </a:r>
          </a:p>
          <a:p>
            <a:r>
              <a:rPr lang="en-US" sz="2400" b="1" dirty="0" err="1" smtClean="0"/>
              <a:t>Markle</a:t>
            </a:r>
            <a:r>
              <a:rPr lang="en-US" sz="2400" b="1" dirty="0" smtClean="0"/>
              <a:t> </a:t>
            </a:r>
            <a:r>
              <a:rPr lang="en-US" sz="2400" b="1" dirty="0"/>
              <a:t>W, Fisher M, and </a:t>
            </a:r>
            <a:r>
              <a:rPr lang="en-US" sz="2400" b="1" dirty="0" err="1"/>
              <a:t>Smego</a:t>
            </a:r>
            <a:r>
              <a:rPr lang="en-US" sz="2400" b="1" dirty="0"/>
              <a:t> R. </a:t>
            </a:r>
            <a:r>
              <a:rPr lang="en-US" sz="2400" b="1" dirty="0" smtClean="0"/>
              <a:t> (</a:t>
            </a:r>
            <a:r>
              <a:rPr lang="en-US" sz="2400" b="1" dirty="0"/>
              <a:t>2</a:t>
            </a:r>
            <a:r>
              <a:rPr lang="en-US" sz="2400" b="1" baseline="30000" dirty="0"/>
              <a:t>nd</a:t>
            </a:r>
            <a:r>
              <a:rPr lang="en-US" sz="2400" b="1" dirty="0"/>
              <a:t> ed. 2014</a:t>
            </a:r>
            <a:r>
              <a:rPr lang="en-US" b="1" dirty="0"/>
              <a:t>)</a:t>
            </a:r>
          </a:p>
          <a:p>
            <a:endParaRPr lang="en-US" dirty="0"/>
          </a:p>
        </p:txBody>
      </p:sp>
      <p:pic>
        <p:nvPicPr>
          <p:cNvPr id="5" name="Picture 4"/>
          <p:cNvPicPr>
            <a:picLocks noChangeAspect="1"/>
          </p:cNvPicPr>
          <p:nvPr/>
        </p:nvPicPr>
        <p:blipFill>
          <a:blip r:embed="rId2"/>
          <a:stretch>
            <a:fillRect/>
          </a:stretch>
        </p:blipFill>
        <p:spPr>
          <a:xfrm>
            <a:off x="7158038" y="1"/>
            <a:ext cx="5033962" cy="6215062"/>
          </a:xfrm>
          <a:prstGeom prst="rect">
            <a:avLst/>
          </a:prstGeom>
        </p:spPr>
      </p:pic>
    </p:spTree>
    <p:extLst>
      <p:ext uri="{BB962C8B-B14F-4D97-AF65-F5344CB8AC3E}">
        <p14:creationId xmlns:p14="http://schemas.microsoft.com/office/powerpoint/2010/main" val="1104118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31820"/>
            <a:ext cx="9404723" cy="759853"/>
          </a:xfrm>
        </p:spPr>
        <p:txBody>
          <a:bodyPr/>
          <a:lstStyle/>
          <a:p>
            <a:r>
              <a:rPr lang="en-US" b="1" dirty="0" smtClean="0">
                <a:solidFill>
                  <a:srgbClr val="FFFF00"/>
                </a:solidFill>
              </a:rPr>
              <a:t>Functions of Health Systems</a:t>
            </a:r>
            <a:endParaRPr lang="en-US" b="1" dirty="0">
              <a:solidFill>
                <a:srgbClr val="FFFF00"/>
              </a:solidFill>
            </a:endParaRPr>
          </a:p>
        </p:txBody>
      </p:sp>
      <p:sp>
        <p:nvSpPr>
          <p:cNvPr id="3" name="Content Placeholder 2"/>
          <p:cNvSpPr>
            <a:spLocks noGrp="1"/>
          </p:cNvSpPr>
          <p:nvPr>
            <p:ph idx="1"/>
          </p:nvPr>
        </p:nvSpPr>
        <p:spPr>
          <a:xfrm>
            <a:off x="440049" y="1107583"/>
            <a:ext cx="11073664" cy="5602309"/>
          </a:xfrm>
        </p:spPr>
        <p:txBody>
          <a:bodyPr>
            <a:normAutofit lnSpcReduction="10000"/>
          </a:bodyPr>
          <a:lstStyle/>
          <a:p>
            <a:r>
              <a:rPr lang="en-US" sz="2600" i="1" u="sng" dirty="0" smtClean="0"/>
              <a:t>Stewardship</a:t>
            </a:r>
            <a:r>
              <a:rPr lang="en-US" sz="2600" dirty="0" smtClean="0"/>
              <a:t> is oversight of the components and functions of the health system, and it is the function that is best done by national governments.</a:t>
            </a:r>
          </a:p>
          <a:p>
            <a:pPr marL="0" indent="0">
              <a:buNone/>
            </a:pPr>
            <a:r>
              <a:rPr lang="en-US" sz="2600" dirty="0" smtClean="0"/>
              <a:t>However, national governments tend to neglect this function because of lack of budget, managerial capacity, data, and the unorganized nature of many LMIC health systems. </a:t>
            </a:r>
          </a:p>
          <a:p>
            <a:pPr marL="0" indent="0">
              <a:buNone/>
            </a:pPr>
            <a:r>
              <a:rPr lang="en-US" sz="2600" dirty="0" smtClean="0"/>
              <a:t>The focus of many national health systems has been on </a:t>
            </a:r>
            <a:r>
              <a:rPr lang="en-US" sz="2600" dirty="0" smtClean="0">
                <a:solidFill>
                  <a:srgbClr val="FFFF00"/>
                </a:solidFill>
              </a:rPr>
              <a:t>service delivery</a:t>
            </a:r>
            <a:r>
              <a:rPr lang="en-US" sz="2600" dirty="0" smtClean="0"/>
              <a:t>, with most of the budget taken up by </a:t>
            </a:r>
            <a:r>
              <a:rPr lang="en-US" sz="2600" dirty="0" smtClean="0">
                <a:solidFill>
                  <a:srgbClr val="FFFF00"/>
                </a:solidFill>
              </a:rPr>
              <a:t>curative care</a:t>
            </a:r>
            <a:r>
              <a:rPr lang="en-US" sz="2600" dirty="0" smtClean="0"/>
              <a:t>, particularly  staff salaries and large city services.</a:t>
            </a:r>
          </a:p>
          <a:p>
            <a:r>
              <a:rPr lang="en-US" sz="2600" i="1" u="sng" dirty="0" smtClean="0"/>
              <a:t>Creating resources </a:t>
            </a:r>
            <a:r>
              <a:rPr lang="en-US" sz="2600" dirty="0" smtClean="0"/>
              <a:t>refers to investment in infrastructure and education and training of health professionals. Usually undertaken by the public sector, but some countries have private sector that include medical schools and high technology facilities (In Nepal, 18 medical schools only 2 of which are public). </a:t>
            </a:r>
          </a:p>
          <a:p>
            <a:endParaRPr lang="en-US" sz="2600" dirty="0" smtClean="0"/>
          </a:p>
          <a:p>
            <a:endParaRPr lang="en-US" dirty="0" smtClean="0"/>
          </a:p>
        </p:txBody>
      </p:sp>
    </p:spTree>
    <p:extLst>
      <p:ext uri="{BB962C8B-B14F-4D97-AF65-F5344CB8AC3E}">
        <p14:creationId xmlns:p14="http://schemas.microsoft.com/office/powerpoint/2010/main" val="2815737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32138"/>
          </a:xfrm>
        </p:spPr>
        <p:txBody>
          <a:bodyPr/>
          <a:lstStyle/>
          <a:p>
            <a:r>
              <a:rPr lang="en-US" b="1" dirty="0" smtClean="0">
                <a:solidFill>
                  <a:srgbClr val="FFFF00"/>
                </a:solidFill>
              </a:rPr>
              <a:t>Functions of the Health System</a:t>
            </a:r>
            <a:endParaRPr lang="en-US" b="1" dirty="0">
              <a:solidFill>
                <a:srgbClr val="FFFF00"/>
              </a:solidFill>
            </a:endParaRPr>
          </a:p>
        </p:txBody>
      </p:sp>
      <p:sp>
        <p:nvSpPr>
          <p:cNvPr id="3" name="Content Placeholder 2"/>
          <p:cNvSpPr>
            <a:spLocks noGrp="1"/>
          </p:cNvSpPr>
          <p:nvPr>
            <p:ph idx="1"/>
          </p:nvPr>
        </p:nvSpPr>
        <p:spPr>
          <a:xfrm>
            <a:off x="646112" y="1326524"/>
            <a:ext cx="10854722" cy="5306096"/>
          </a:xfrm>
        </p:spPr>
        <p:txBody>
          <a:bodyPr/>
          <a:lstStyle/>
          <a:p>
            <a:pPr lvl="0">
              <a:buClr>
                <a:srgbClr val="ACD433"/>
              </a:buClr>
            </a:pPr>
            <a:r>
              <a:rPr lang="en-US" sz="2600" b="1" i="1" u="sng" dirty="0">
                <a:solidFill>
                  <a:prstClr val="white"/>
                </a:solidFill>
              </a:rPr>
              <a:t>Service Provision </a:t>
            </a:r>
            <a:r>
              <a:rPr lang="en-US" sz="2600" b="1" dirty="0">
                <a:solidFill>
                  <a:prstClr val="white"/>
                </a:solidFill>
              </a:rPr>
              <a:t>has traditionally been the </a:t>
            </a:r>
            <a:r>
              <a:rPr lang="en-US" sz="2600" b="1" dirty="0">
                <a:solidFill>
                  <a:srgbClr val="FFFF00"/>
                </a:solidFill>
              </a:rPr>
              <a:t>main role </a:t>
            </a:r>
            <a:r>
              <a:rPr lang="en-US" sz="2600" b="1" dirty="0">
                <a:solidFill>
                  <a:prstClr val="white"/>
                </a:solidFill>
              </a:rPr>
              <a:t>of the health care system, but there are difficulties with public management in LMICs such as poor incentives for public providers leading to poor quality of care (especially responsiveness) and the widespread use of the private sector providers. </a:t>
            </a:r>
          </a:p>
          <a:p>
            <a:pPr marL="0" lvl="0" indent="0">
              <a:buClr>
                <a:srgbClr val="ACD433"/>
              </a:buClr>
              <a:buNone/>
            </a:pPr>
            <a:r>
              <a:rPr lang="en-US" sz="2600" b="1" dirty="0">
                <a:solidFill>
                  <a:prstClr val="white"/>
                </a:solidFill>
              </a:rPr>
              <a:t>As a result, some specialists suggest that the government’s role should be to </a:t>
            </a:r>
            <a:r>
              <a:rPr lang="en-US" sz="2600" b="1" dirty="0">
                <a:solidFill>
                  <a:srgbClr val="FFFF00"/>
                </a:solidFill>
              </a:rPr>
              <a:t>purchase services </a:t>
            </a:r>
            <a:r>
              <a:rPr lang="en-US" sz="2600" b="1" dirty="0" smtClean="0">
                <a:solidFill>
                  <a:prstClr val="white"/>
                </a:solidFill>
              </a:rPr>
              <a:t>(from private providers) and </a:t>
            </a:r>
            <a:r>
              <a:rPr lang="en-US" sz="2600" b="1" dirty="0">
                <a:solidFill>
                  <a:srgbClr val="FFFF00"/>
                </a:solidFill>
              </a:rPr>
              <a:t>monitor the quality</a:t>
            </a:r>
            <a:r>
              <a:rPr lang="en-US" sz="2600" b="1" dirty="0">
                <a:solidFill>
                  <a:prstClr val="white"/>
                </a:solidFill>
              </a:rPr>
              <a:t>, as part of the financing function. </a:t>
            </a:r>
          </a:p>
          <a:p>
            <a:pPr marL="0" indent="0">
              <a:buNone/>
            </a:pPr>
            <a:endParaRPr lang="en-US" b="1" dirty="0"/>
          </a:p>
        </p:txBody>
      </p:sp>
    </p:spTree>
    <p:extLst>
      <p:ext uri="{BB962C8B-B14F-4D97-AF65-F5344CB8AC3E}">
        <p14:creationId xmlns:p14="http://schemas.microsoft.com/office/powerpoint/2010/main" val="2750057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272414"/>
            <a:ext cx="9404723" cy="732138"/>
          </a:xfrm>
        </p:spPr>
        <p:txBody>
          <a:bodyPr/>
          <a:lstStyle/>
          <a:p>
            <a:r>
              <a:rPr lang="en-US" sz="4000" b="1" dirty="0" smtClean="0">
                <a:solidFill>
                  <a:srgbClr val="FFFF00"/>
                </a:solidFill>
              </a:rPr>
              <a:t>Functions of the Health System</a:t>
            </a:r>
            <a:endParaRPr lang="en-US" sz="4000" b="1" dirty="0">
              <a:solidFill>
                <a:srgbClr val="FFFF00"/>
              </a:solidFill>
            </a:endParaRPr>
          </a:p>
        </p:txBody>
      </p:sp>
      <p:sp>
        <p:nvSpPr>
          <p:cNvPr id="3" name="Content Placeholder 2"/>
          <p:cNvSpPr>
            <a:spLocks noGrp="1"/>
          </p:cNvSpPr>
          <p:nvPr>
            <p:ph idx="1"/>
          </p:nvPr>
        </p:nvSpPr>
        <p:spPr>
          <a:xfrm>
            <a:off x="543080" y="1133339"/>
            <a:ext cx="11189573" cy="5589433"/>
          </a:xfrm>
        </p:spPr>
        <p:txBody>
          <a:bodyPr>
            <a:normAutofit fontScale="92500" lnSpcReduction="20000"/>
          </a:bodyPr>
          <a:lstStyle/>
          <a:p>
            <a:pPr>
              <a:lnSpc>
                <a:spcPct val="110000"/>
              </a:lnSpc>
              <a:spcBef>
                <a:spcPts val="0"/>
              </a:spcBef>
              <a:spcAft>
                <a:spcPts val="1200"/>
              </a:spcAft>
            </a:pPr>
            <a:r>
              <a:rPr lang="en-US" sz="2600" b="1" i="1" u="sng" dirty="0" smtClean="0"/>
              <a:t>Financing</a:t>
            </a:r>
            <a:r>
              <a:rPr lang="en-US" sz="2600" i="1" u="sng" dirty="0" smtClean="0"/>
              <a:t> </a:t>
            </a:r>
            <a:r>
              <a:rPr lang="en-US" sz="2600" dirty="0" smtClean="0"/>
              <a:t>: Revenue to fund health systems may come from income taxes, like in the UK and Canada, employment insurance schemes, as in most of Latin America, the purchase of private insurance, OR out-of-pocket payments by patients at the point of care as in India. </a:t>
            </a:r>
          </a:p>
          <a:p>
            <a:pPr>
              <a:lnSpc>
                <a:spcPct val="110000"/>
              </a:lnSpc>
              <a:spcBef>
                <a:spcPts val="0"/>
              </a:spcBef>
              <a:spcAft>
                <a:spcPts val="1200"/>
              </a:spcAft>
            </a:pPr>
            <a:r>
              <a:rPr lang="en-US" sz="2600" dirty="0" smtClean="0"/>
              <a:t>Because health expenditures of individuals are unpredictable, </a:t>
            </a:r>
            <a:r>
              <a:rPr lang="en-US" sz="2600" b="1" dirty="0" smtClean="0">
                <a:solidFill>
                  <a:srgbClr val="FFFF00"/>
                </a:solidFill>
              </a:rPr>
              <a:t>prepayment systems </a:t>
            </a:r>
            <a:r>
              <a:rPr lang="en-US" sz="2600" dirty="0" smtClean="0"/>
              <a:t>with </a:t>
            </a:r>
            <a:r>
              <a:rPr lang="en-US" sz="2600" b="1" dirty="0" smtClean="0">
                <a:solidFill>
                  <a:srgbClr val="FFFF00"/>
                </a:solidFill>
              </a:rPr>
              <a:t>significant coverage </a:t>
            </a:r>
            <a:r>
              <a:rPr lang="en-US" sz="2600" dirty="0" smtClean="0"/>
              <a:t>protect from impoverishment due to health care expenditures.</a:t>
            </a:r>
          </a:p>
          <a:p>
            <a:pPr>
              <a:lnSpc>
                <a:spcPct val="110000"/>
              </a:lnSpc>
              <a:spcBef>
                <a:spcPts val="0"/>
              </a:spcBef>
              <a:spcAft>
                <a:spcPts val="1200"/>
              </a:spcAft>
            </a:pPr>
            <a:r>
              <a:rPr lang="en-US" sz="2600" b="1" dirty="0" smtClean="0">
                <a:solidFill>
                  <a:srgbClr val="FFFF00"/>
                </a:solidFill>
              </a:rPr>
              <a:t>Prepayment based on ability to pay</a:t>
            </a:r>
            <a:r>
              <a:rPr lang="en-US" sz="2600" dirty="0" smtClean="0"/>
              <a:t> (rather than probability of illness) allow for </a:t>
            </a:r>
            <a:r>
              <a:rPr lang="en-US" sz="2600" b="1" dirty="0" smtClean="0">
                <a:solidFill>
                  <a:srgbClr val="7AE5F0"/>
                </a:solidFill>
              </a:rPr>
              <a:t>cross-subsidy</a:t>
            </a:r>
            <a:r>
              <a:rPr lang="en-US" sz="2600" dirty="0" smtClean="0"/>
              <a:t> from the rich to the poor, and from the healthy to the sick. In a sufficiently </a:t>
            </a:r>
            <a:r>
              <a:rPr lang="en-US" sz="2600" b="1" dirty="0" smtClean="0">
                <a:solidFill>
                  <a:srgbClr val="9CE23E"/>
                </a:solidFill>
              </a:rPr>
              <a:t>large risk pool</a:t>
            </a:r>
            <a:r>
              <a:rPr lang="en-US" sz="2600" dirty="0" smtClean="0"/>
              <a:t>, the costs will be more predictable and with an appropriate mix of young, old, rich, poor, healthy and sick, the costs will be affordable for all.</a:t>
            </a:r>
          </a:p>
          <a:p>
            <a:pPr>
              <a:lnSpc>
                <a:spcPct val="110000"/>
              </a:lnSpc>
              <a:spcBef>
                <a:spcPts val="0"/>
              </a:spcBef>
              <a:spcAft>
                <a:spcPts val="1200"/>
              </a:spcAft>
            </a:pPr>
            <a:r>
              <a:rPr lang="en-US" sz="2600" dirty="0" smtClean="0"/>
              <a:t>Health systems financed by </a:t>
            </a:r>
            <a:r>
              <a:rPr lang="en-US" sz="2600" dirty="0" smtClean="0">
                <a:solidFill>
                  <a:srgbClr val="D6E63A"/>
                </a:solidFill>
              </a:rPr>
              <a:t>income tax </a:t>
            </a:r>
            <a:r>
              <a:rPr lang="en-US" sz="2600" dirty="0" smtClean="0"/>
              <a:t>provide the greatest potential for pooling risk, whereas </a:t>
            </a:r>
            <a:r>
              <a:rPr lang="en-US" sz="2600" dirty="0" smtClean="0">
                <a:solidFill>
                  <a:srgbClr val="D6E63A"/>
                </a:solidFill>
              </a:rPr>
              <a:t>out-of-pocket</a:t>
            </a:r>
            <a:r>
              <a:rPr lang="en-US" sz="2600" dirty="0" smtClean="0"/>
              <a:t> is the worst in fair financing.  </a:t>
            </a:r>
            <a:endParaRPr lang="en-US" sz="2600" dirty="0"/>
          </a:p>
        </p:txBody>
      </p:sp>
    </p:spTree>
    <p:extLst>
      <p:ext uri="{BB962C8B-B14F-4D97-AF65-F5344CB8AC3E}">
        <p14:creationId xmlns:p14="http://schemas.microsoft.com/office/powerpoint/2010/main" val="2724976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16228"/>
          </a:xfrm>
        </p:spPr>
        <p:txBody>
          <a:bodyPr/>
          <a:lstStyle/>
          <a:p>
            <a:r>
              <a:rPr lang="en-US" b="1" dirty="0" smtClean="0">
                <a:solidFill>
                  <a:srgbClr val="FFFF00"/>
                </a:solidFill>
              </a:rPr>
              <a:t>The structure of Health Systems</a:t>
            </a:r>
            <a:endParaRPr lang="en-US" b="1" dirty="0">
              <a:solidFill>
                <a:srgbClr val="FFFF00"/>
              </a:solidFill>
            </a:endParaRPr>
          </a:p>
        </p:txBody>
      </p:sp>
      <p:sp>
        <p:nvSpPr>
          <p:cNvPr id="3" name="Content Placeholder 2"/>
          <p:cNvSpPr>
            <a:spLocks noGrp="1"/>
          </p:cNvSpPr>
          <p:nvPr>
            <p:ph idx="1"/>
          </p:nvPr>
        </p:nvSpPr>
        <p:spPr>
          <a:xfrm>
            <a:off x="460373" y="1327933"/>
            <a:ext cx="10938434" cy="5385514"/>
          </a:xfrm>
        </p:spPr>
        <p:txBody>
          <a:bodyPr>
            <a:normAutofit lnSpcReduction="10000"/>
          </a:bodyPr>
          <a:lstStyle/>
          <a:p>
            <a:pPr marL="0" indent="0">
              <a:lnSpc>
                <a:spcPct val="110000"/>
              </a:lnSpc>
              <a:spcBef>
                <a:spcPts val="0"/>
              </a:spcBef>
              <a:buNone/>
            </a:pPr>
            <a:r>
              <a:rPr lang="en-US" sz="2800" dirty="0" smtClean="0">
                <a:latin typeface="Arial" panose="020B0604020202020204" pitchFamily="34" charset="0"/>
                <a:cs typeface="Arial" panose="020B0604020202020204" pitchFamily="34" charset="0"/>
              </a:rPr>
              <a:t>Health systems in industrialized countries are highly structured and were developed in a context of economic stability, laws and regulations, efficient systems for taxation, with sufficient number of skilled personnel to run these institutions. </a:t>
            </a:r>
          </a:p>
          <a:p>
            <a:pPr>
              <a:lnSpc>
                <a:spcPct val="110000"/>
              </a:lnSpc>
              <a:spcBef>
                <a:spcPts val="0"/>
              </a:spcBef>
            </a:pPr>
            <a:r>
              <a:rPr lang="en-US" sz="2800" dirty="0" smtClean="0">
                <a:latin typeface="Arial" panose="020B0604020202020204" pitchFamily="34" charset="0"/>
                <a:cs typeface="Arial" panose="020B0604020202020204" pitchFamily="34" charset="0"/>
              </a:rPr>
              <a:t>These conditions are still not found in most LMICs. </a:t>
            </a:r>
          </a:p>
          <a:p>
            <a:pPr>
              <a:lnSpc>
                <a:spcPct val="110000"/>
              </a:lnSpc>
              <a:spcBef>
                <a:spcPts val="0"/>
              </a:spcBef>
            </a:pPr>
            <a:r>
              <a:rPr lang="en-US" sz="2800" dirty="0" smtClean="0">
                <a:latin typeface="Arial" panose="020B0604020202020204" pitchFamily="34" charset="0"/>
                <a:cs typeface="Arial" panose="020B0604020202020204" pitchFamily="34" charset="0"/>
              </a:rPr>
              <a:t>In the second half of the 20</a:t>
            </a:r>
            <a:r>
              <a:rPr lang="en-US" sz="2800" baseline="30000" dirty="0" smtClean="0">
                <a:latin typeface="Arial" panose="020B0604020202020204" pitchFamily="34" charset="0"/>
                <a:cs typeface="Arial" panose="020B0604020202020204" pitchFamily="34" charset="0"/>
              </a:rPr>
              <a:t>th</a:t>
            </a:r>
            <a:r>
              <a:rPr lang="en-US" sz="2800" dirty="0" smtClean="0">
                <a:latin typeface="Arial" panose="020B0604020202020204" pitchFamily="34" charset="0"/>
                <a:cs typeface="Arial" panose="020B0604020202020204" pitchFamily="34" charset="0"/>
              </a:rPr>
              <a:t> century, many developing countries established national health systems designed to provide comprehensive services for the whole population (like the UK health system). However, many countries did not fund or staff these services sufficiently to achieve their stated goals, either due to financial crisis or a lack of commitment to population health and universality. </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871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959" y="220899"/>
            <a:ext cx="9404723" cy="616228"/>
          </a:xfrm>
        </p:spPr>
        <p:txBody>
          <a:bodyPr/>
          <a:lstStyle/>
          <a:p>
            <a:r>
              <a:rPr lang="en-US" b="1" dirty="0" smtClean="0">
                <a:solidFill>
                  <a:srgbClr val="FFFF00"/>
                </a:solidFill>
              </a:rPr>
              <a:t>The structure of Health Systems</a:t>
            </a:r>
            <a:endParaRPr lang="en-US" b="1" dirty="0">
              <a:solidFill>
                <a:srgbClr val="FFFF00"/>
              </a:solidFill>
            </a:endParaRPr>
          </a:p>
        </p:txBody>
      </p:sp>
      <p:sp>
        <p:nvSpPr>
          <p:cNvPr id="3" name="Content Placeholder 2"/>
          <p:cNvSpPr>
            <a:spLocks noGrp="1"/>
          </p:cNvSpPr>
          <p:nvPr>
            <p:ph idx="1"/>
          </p:nvPr>
        </p:nvSpPr>
        <p:spPr>
          <a:xfrm>
            <a:off x="450760" y="1068946"/>
            <a:ext cx="11256135" cy="5630214"/>
          </a:xfrm>
        </p:spPr>
        <p:txBody>
          <a:bodyPr>
            <a:normAutofit fontScale="92500" lnSpcReduction="10000"/>
          </a:bodyPr>
          <a:lstStyle/>
          <a:p>
            <a:r>
              <a:rPr lang="en-US" sz="2600" dirty="0" smtClean="0">
                <a:latin typeface="Arial" panose="020B0604020202020204" pitchFamily="34" charset="0"/>
                <a:cs typeface="Arial" panose="020B0604020202020204" pitchFamily="34" charset="0"/>
              </a:rPr>
              <a:t>Most LMIC governments’ incapacity to provide comprehensive health services has led to the emergence of other service providers to meet growing patient demand. In these mixed health systems, the distinction between public and private are blurred. </a:t>
            </a:r>
          </a:p>
          <a:p>
            <a:r>
              <a:rPr lang="en-US" sz="2600" dirty="0" smtClean="0">
                <a:latin typeface="Arial" panose="020B0604020202020204" pitchFamily="34" charset="0"/>
                <a:cs typeface="Arial" panose="020B0604020202020204" pitchFamily="34" charset="0"/>
              </a:rPr>
              <a:t>The more important distinction is between the </a:t>
            </a:r>
            <a:r>
              <a:rPr lang="en-US" sz="2600" dirty="0" smtClean="0">
                <a:solidFill>
                  <a:srgbClr val="D6E63A"/>
                </a:solidFill>
                <a:latin typeface="Arial" panose="020B0604020202020204" pitchFamily="34" charset="0"/>
                <a:cs typeface="Arial" panose="020B0604020202020204" pitchFamily="34" charset="0"/>
              </a:rPr>
              <a:t>organized sector </a:t>
            </a:r>
            <a:r>
              <a:rPr lang="en-US" sz="2600" dirty="0" smtClean="0">
                <a:latin typeface="Arial" panose="020B0604020202020204" pitchFamily="34" charset="0"/>
                <a:cs typeface="Arial" panose="020B0604020202020204" pitchFamily="34" charset="0"/>
              </a:rPr>
              <a:t>(subject to some measures of government oversight), and the </a:t>
            </a:r>
            <a:r>
              <a:rPr lang="en-US" sz="2600" dirty="0" smtClean="0">
                <a:solidFill>
                  <a:srgbClr val="D6E63A"/>
                </a:solidFill>
                <a:latin typeface="Arial" panose="020B0604020202020204" pitchFamily="34" charset="0"/>
                <a:cs typeface="Arial" panose="020B0604020202020204" pitchFamily="34" charset="0"/>
              </a:rPr>
              <a:t>unorganized or informal</a:t>
            </a:r>
            <a:r>
              <a:rPr lang="en-US" sz="2600" dirty="0" smtClean="0">
                <a:latin typeface="Arial" panose="020B0604020202020204" pitchFamily="34" charset="0"/>
                <a:cs typeface="Arial" panose="020B0604020202020204" pitchFamily="34" charset="0"/>
              </a:rPr>
              <a:t> sector (local rules). </a:t>
            </a:r>
          </a:p>
          <a:p>
            <a:r>
              <a:rPr lang="en-US" sz="2600" dirty="0" smtClean="0">
                <a:latin typeface="Arial" panose="020B0604020202020204" pitchFamily="34" charset="0"/>
                <a:cs typeface="Arial" panose="020B0604020202020204" pitchFamily="34" charset="0"/>
              </a:rPr>
              <a:t>The former includes public services and licensed private providers, and the latter includes market-based services (unlicensed private providers) and the non-market-based services (provided by household members, neighbors, and community members. </a:t>
            </a:r>
          </a:p>
          <a:p>
            <a:r>
              <a:rPr lang="en-US" sz="2600" dirty="0" smtClean="0">
                <a:latin typeface="Arial" panose="020B0604020202020204" pitchFamily="34" charset="0"/>
                <a:cs typeface="Arial" panose="020B0604020202020204" pitchFamily="34" charset="0"/>
              </a:rPr>
              <a:t>In Niger, 16% of deliveries are attended by trained birth attendants (organized sector), so the vast majority of obstetric services are provided by family members at home (non-</a:t>
            </a:r>
            <a:r>
              <a:rPr lang="en-US" sz="2600" dirty="0" err="1" smtClean="0">
                <a:latin typeface="Arial" panose="020B0604020202020204" pitchFamily="34" charset="0"/>
                <a:cs typeface="Arial" panose="020B0604020202020204" pitchFamily="34" charset="0"/>
              </a:rPr>
              <a:t>marketized</a:t>
            </a:r>
            <a:r>
              <a:rPr lang="en-US" sz="2600" dirty="0" smtClean="0">
                <a:latin typeface="Arial" panose="020B0604020202020204" pitchFamily="34" charset="0"/>
                <a:cs typeface="Arial" panose="020B0604020202020204" pitchFamily="34" charset="0"/>
              </a:rPr>
              <a:t> sector) or by traditional midwife charging fees (local </a:t>
            </a:r>
            <a:r>
              <a:rPr lang="en-US" sz="2600" dirty="0" err="1" smtClean="0">
                <a:latin typeface="Arial" panose="020B0604020202020204" pitchFamily="34" charset="0"/>
                <a:cs typeface="Arial" panose="020B0604020202020204" pitchFamily="34" charset="0"/>
              </a:rPr>
              <a:t>marketized</a:t>
            </a:r>
            <a:r>
              <a:rPr lang="en-US" sz="2600" dirty="0" smtClean="0">
                <a:latin typeface="Arial" panose="020B0604020202020204" pitchFamily="34" charset="0"/>
                <a:cs typeface="Arial" panose="020B0604020202020204" pitchFamily="34" charset="0"/>
              </a:rPr>
              <a:t> sector).</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596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281" y="1709692"/>
            <a:ext cx="11933702" cy="3794433"/>
          </a:xfrm>
          <a:prstGeom prst="rect">
            <a:avLst/>
          </a:prstGeom>
        </p:spPr>
      </p:pic>
    </p:spTree>
    <p:extLst>
      <p:ext uri="{BB962C8B-B14F-4D97-AF65-F5344CB8AC3E}">
        <p14:creationId xmlns:p14="http://schemas.microsoft.com/office/powerpoint/2010/main" val="1221867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7011" y="0"/>
            <a:ext cx="10886702" cy="6814853"/>
          </a:xfrm>
          <a:prstGeom prst="rect">
            <a:avLst/>
          </a:prstGeom>
        </p:spPr>
      </p:pic>
    </p:spTree>
    <p:extLst>
      <p:ext uri="{BB962C8B-B14F-4D97-AF65-F5344CB8AC3E}">
        <p14:creationId xmlns:p14="http://schemas.microsoft.com/office/powerpoint/2010/main" val="608653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582" y="385762"/>
            <a:ext cx="11831567" cy="6357937"/>
          </a:xfrm>
          <a:prstGeom prst="rect">
            <a:avLst/>
          </a:prstGeom>
        </p:spPr>
      </p:pic>
    </p:spTree>
    <p:extLst>
      <p:ext uri="{BB962C8B-B14F-4D97-AF65-F5344CB8AC3E}">
        <p14:creationId xmlns:p14="http://schemas.microsoft.com/office/powerpoint/2010/main" val="2904388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2925" y="869395"/>
            <a:ext cx="9250217" cy="5897584"/>
          </a:xfrm>
          <a:prstGeom prst="rect">
            <a:avLst/>
          </a:prstGeom>
        </p:spPr>
      </p:pic>
      <p:sp>
        <p:nvSpPr>
          <p:cNvPr id="3" name="TextBox 2"/>
          <p:cNvSpPr txBox="1"/>
          <p:nvPr/>
        </p:nvSpPr>
        <p:spPr>
          <a:xfrm>
            <a:off x="542925" y="285751"/>
            <a:ext cx="9195146" cy="461665"/>
          </a:xfrm>
          <a:prstGeom prst="rect">
            <a:avLst/>
          </a:prstGeom>
          <a:noFill/>
        </p:spPr>
        <p:txBody>
          <a:bodyPr wrap="none" rtlCol="0">
            <a:spAutoFit/>
          </a:bodyPr>
          <a:lstStyle/>
          <a:p>
            <a:r>
              <a:rPr lang="en-US" sz="2400" b="1" dirty="0" smtClean="0">
                <a:solidFill>
                  <a:srgbClr val="FFFF00"/>
                </a:solidFill>
                <a:latin typeface="Arial" panose="020B0604020202020204" pitchFamily="34" charset="0"/>
                <a:cs typeface="Arial" panose="020B0604020202020204" pitchFamily="34" charset="0"/>
              </a:rPr>
              <a:t>Population Formal Coverage by source (%) in 2010)in Jordan</a:t>
            </a:r>
            <a:endParaRPr lang="en-US" sz="2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218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8613" y="285750"/>
            <a:ext cx="11568093" cy="6268445"/>
          </a:xfrm>
          <a:prstGeom prst="rect">
            <a:avLst/>
          </a:prstGeom>
        </p:spPr>
      </p:pic>
    </p:spTree>
    <p:extLst>
      <p:ext uri="{BB962C8B-B14F-4D97-AF65-F5344CB8AC3E}">
        <p14:creationId xmlns:p14="http://schemas.microsoft.com/office/powerpoint/2010/main" val="1238243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02595"/>
          </a:xfrm>
        </p:spPr>
        <p:txBody>
          <a:bodyPr/>
          <a:lstStyle/>
          <a:p>
            <a:r>
              <a:rPr lang="en-US" sz="4400" b="1" dirty="0" smtClean="0">
                <a:solidFill>
                  <a:srgbClr val="FFFF00"/>
                </a:solidFill>
              </a:rPr>
              <a:t>Introduction to Health Systems</a:t>
            </a:r>
            <a:endParaRPr lang="en-US" sz="4400" b="1" dirty="0">
              <a:solidFill>
                <a:srgbClr val="FFFF00"/>
              </a:solidFill>
            </a:endParaRPr>
          </a:p>
        </p:txBody>
      </p:sp>
      <p:sp>
        <p:nvSpPr>
          <p:cNvPr id="3" name="Content Placeholder 2"/>
          <p:cNvSpPr>
            <a:spLocks noGrp="1"/>
          </p:cNvSpPr>
          <p:nvPr>
            <p:ph idx="1"/>
          </p:nvPr>
        </p:nvSpPr>
        <p:spPr>
          <a:xfrm>
            <a:off x="646111" y="1558343"/>
            <a:ext cx="10957754" cy="5151549"/>
          </a:xfrm>
        </p:spPr>
        <p:txBody>
          <a:bodyPr>
            <a:normAutofit fontScale="92500" lnSpcReduction="10000"/>
          </a:bodyPr>
          <a:lstStyle/>
          <a:p>
            <a:pPr marL="0" indent="0">
              <a:spcAft>
                <a:spcPts val="600"/>
              </a:spcAft>
              <a:buNone/>
            </a:pPr>
            <a:r>
              <a:rPr lang="en-US" sz="3600" b="1" dirty="0" smtClean="0"/>
              <a:t>Have you ever wondered why, in light of great scientific advances, modern communications, and the availability of many treatments and preventive measures for most diseases in low- and middle-income countries (LMICs), those diseases still persist, and with high prevalence and incidence?</a:t>
            </a:r>
          </a:p>
          <a:p>
            <a:pPr marL="0" indent="0">
              <a:spcAft>
                <a:spcPts val="600"/>
              </a:spcAft>
              <a:buNone/>
            </a:pPr>
            <a:r>
              <a:rPr lang="en-US" sz="3600" b="1" dirty="0" smtClean="0"/>
              <a:t>This is the conundrum we are going to explore in this lecture, as it relates to the </a:t>
            </a:r>
            <a:r>
              <a:rPr lang="en-US" sz="3600" b="1" dirty="0" smtClean="0">
                <a:solidFill>
                  <a:srgbClr val="9CE23E"/>
                </a:solidFill>
              </a:rPr>
              <a:t>organization</a:t>
            </a:r>
            <a:r>
              <a:rPr lang="en-US" sz="3600" b="1" dirty="0" smtClean="0"/>
              <a:t>, </a:t>
            </a:r>
            <a:r>
              <a:rPr lang="en-US" sz="3600" b="1" dirty="0" smtClean="0">
                <a:solidFill>
                  <a:srgbClr val="7AE5F0"/>
                </a:solidFill>
              </a:rPr>
              <a:t>management</a:t>
            </a:r>
            <a:r>
              <a:rPr lang="en-US" sz="3600" b="1" dirty="0" smtClean="0"/>
              <a:t>, and </a:t>
            </a:r>
            <a:r>
              <a:rPr lang="en-US" sz="3600" b="1" dirty="0" smtClean="0">
                <a:solidFill>
                  <a:srgbClr val="00D05E"/>
                </a:solidFill>
              </a:rPr>
              <a:t>delivery</a:t>
            </a:r>
            <a:r>
              <a:rPr lang="en-US" sz="3600" b="1" dirty="0" smtClean="0"/>
              <a:t> of services to </a:t>
            </a:r>
            <a:r>
              <a:rPr lang="en-US" sz="3600" b="1" dirty="0" smtClean="0">
                <a:solidFill>
                  <a:srgbClr val="FFC000"/>
                </a:solidFill>
              </a:rPr>
              <a:t>reach</a:t>
            </a:r>
            <a:r>
              <a:rPr lang="en-US" sz="3600" b="1" dirty="0" smtClean="0"/>
              <a:t> those </a:t>
            </a:r>
            <a:r>
              <a:rPr lang="en-US" sz="3600" b="1" dirty="0" smtClean="0">
                <a:solidFill>
                  <a:srgbClr val="FF3399"/>
                </a:solidFill>
              </a:rPr>
              <a:t>in need</a:t>
            </a:r>
            <a:r>
              <a:rPr lang="en-US" sz="3600" b="1" dirty="0" smtClean="0"/>
              <a:t> for them in LMICs.</a:t>
            </a:r>
            <a:endParaRPr lang="en-US" b="1" dirty="0"/>
          </a:p>
        </p:txBody>
      </p:sp>
    </p:spTree>
    <p:extLst>
      <p:ext uri="{BB962C8B-B14F-4D97-AF65-F5344CB8AC3E}">
        <p14:creationId xmlns:p14="http://schemas.microsoft.com/office/powerpoint/2010/main" val="3302668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85294"/>
            <a:ext cx="9404723" cy="796532"/>
          </a:xfrm>
        </p:spPr>
        <p:txBody>
          <a:bodyPr/>
          <a:lstStyle/>
          <a:p>
            <a:r>
              <a:rPr lang="en-US" sz="4000" b="1" dirty="0" smtClean="0">
                <a:solidFill>
                  <a:srgbClr val="FFFF00"/>
                </a:solidFill>
                <a:latin typeface="Arial" panose="020B0604020202020204" pitchFamily="34" charset="0"/>
                <a:cs typeface="Arial" panose="020B0604020202020204" pitchFamily="34" charset="0"/>
              </a:rPr>
              <a:t>Regulation of Health Matters</a:t>
            </a:r>
            <a:endParaRPr lang="en-US" sz="40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081827"/>
            <a:ext cx="11202452" cy="5640946"/>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Regulation is a core function of government that cannot be delegated to other system actors. The </a:t>
            </a:r>
            <a:r>
              <a:rPr lang="en-US" sz="2400" dirty="0" smtClean="0">
                <a:solidFill>
                  <a:srgbClr val="FFFF00"/>
                </a:solidFill>
                <a:latin typeface="Arial" panose="020B0604020202020204" pitchFamily="34" charset="0"/>
                <a:cs typeface="Arial" panose="020B0604020202020204" pitchFamily="34" charset="0"/>
              </a:rPr>
              <a:t>regulatory system </a:t>
            </a:r>
            <a:r>
              <a:rPr lang="en-US" sz="2400" dirty="0" smtClean="0">
                <a:latin typeface="Arial" panose="020B0604020202020204" pitchFamily="34" charset="0"/>
                <a:cs typeface="Arial" panose="020B0604020202020204" pitchFamily="34" charset="0"/>
              </a:rPr>
              <a:t>focuses on health system components such as: licensing and registration, salary, training, high-technology equipment and waiting times for patients to access them, pharmaceutical safety and pricing, movement from primary to tertiary level, accreditation, budgets, guidelines, and insurance plans.</a:t>
            </a:r>
          </a:p>
          <a:p>
            <a:r>
              <a:rPr lang="en-US" sz="2400" b="1" dirty="0" smtClean="0">
                <a:solidFill>
                  <a:srgbClr val="FFFF00"/>
                </a:solidFill>
                <a:latin typeface="Arial" panose="020B0604020202020204" pitchFamily="34" charset="0"/>
                <a:cs typeface="Arial" panose="020B0604020202020204" pitchFamily="34" charset="0"/>
              </a:rPr>
              <a:t>Decentralization:</a:t>
            </a:r>
            <a:r>
              <a:rPr lang="en-US" sz="2400" dirty="0" smtClean="0">
                <a:latin typeface="Arial" panose="020B0604020202020204" pitchFamily="34" charset="0"/>
                <a:cs typeface="Arial" panose="020B0604020202020204" pitchFamily="34" charset="0"/>
              </a:rPr>
              <a:t> Governments implement policies to guide service delivery such as Decentralization, the delegation of decision-making power from central to local levels of government, including forms of community participation. </a:t>
            </a:r>
          </a:p>
          <a:p>
            <a:r>
              <a:rPr lang="en-US" sz="2400" b="1" dirty="0" smtClean="0">
                <a:solidFill>
                  <a:srgbClr val="FFFF00"/>
                </a:solidFill>
                <a:latin typeface="Arial" panose="020B0604020202020204" pitchFamily="34" charset="0"/>
                <a:cs typeface="Arial" panose="020B0604020202020204" pitchFamily="34" charset="0"/>
              </a:rPr>
              <a:t>Privatization:</a:t>
            </a:r>
            <a:r>
              <a:rPr lang="en-US" sz="2400" dirty="0" smtClean="0">
                <a:latin typeface="Arial" panose="020B0604020202020204" pitchFamily="34" charset="0"/>
                <a:cs typeface="Arial" panose="020B0604020202020204" pitchFamily="34" charset="0"/>
              </a:rPr>
              <a:t> most countries have health systems in which both public and private sectors play a role. The degree to which each is allowed to flourish is usually controlled by the government.  Whether governments should be involved in care provision or contract it out to the private sector and regulate quality, still debatable. </a:t>
            </a:r>
          </a:p>
        </p:txBody>
      </p:sp>
    </p:spTree>
    <p:extLst>
      <p:ext uri="{BB962C8B-B14F-4D97-AF65-F5344CB8AC3E}">
        <p14:creationId xmlns:p14="http://schemas.microsoft.com/office/powerpoint/2010/main" val="3668333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3" y="156505"/>
            <a:ext cx="9404723" cy="693502"/>
          </a:xfrm>
        </p:spPr>
        <p:txBody>
          <a:bodyPr/>
          <a:lstStyle/>
          <a:p>
            <a:r>
              <a:rPr lang="en-US" b="1" dirty="0" smtClean="0">
                <a:solidFill>
                  <a:srgbClr val="FFFF00"/>
                </a:solidFill>
              </a:rPr>
              <a:t>Regulation of Health Matters </a:t>
            </a:r>
            <a:endParaRPr lang="en-US" b="1" dirty="0">
              <a:solidFill>
                <a:srgbClr val="FFFF00"/>
              </a:solidFill>
            </a:endParaRPr>
          </a:p>
        </p:txBody>
      </p:sp>
      <p:sp>
        <p:nvSpPr>
          <p:cNvPr id="3" name="Content Placeholder 2"/>
          <p:cNvSpPr>
            <a:spLocks noGrp="1"/>
          </p:cNvSpPr>
          <p:nvPr>
            <p:ph idx="1"/>
          </p:nvPr>
        </p:nvSpPr>
        <p:spPr>
          <a:xfrm>
            <a:off x="540913" y="1081825"/>
            <a:ext cx="11037194" cy="5589432"/>
          </a:xfrm>
        </p:spPr>
        <p:txBody>
          <a:bodyPr>
            <a:normAutofit fontScale="92500"/>
          </a:bodyPr>
          <a:lstStyle/>
          <a:p>
            <a:r>
              <a:rPr lang="en-US" sz="2600" b="1" dirty="0" smtClean="0">
                <a:solidFill>
                  <a:srgbClr val="FFFF00"/>
                </a:solidFill>
                <a:latin typeface="Arial" panose="020B0604020202020204" pitchFamily="34" charset="0"/>
                <a:cs typeface="Arial" panose="020B0604020202020204" pitchFamily="34" charset="0"/>
              </a:rPr>
              <a:t>Private/ public partnerships: </a:t>
            </a:r>
            <a:r>
              <a:rPr lang="en-US" sz="2600" dirty="0" smtClean="0">
                <a:latin typeface="Arial" panose="020B0604020202020204" pitchFamily="34" charset="0"/>
                <a:cs typeface="Arial" panose="020B0604020202020204" pitchFamily="34" charset="0"/>
              </a:rPr>
              <a:t>LMIC governments enter into partnerships with the private sector for the delivery of variety of medical interventions . Large NGOs like Oxfam can deploy  large sums of money and a lot of personnel. The WHO has emphasized the partnership with the private sector in dealing with worldwide  health problems including the infectious diseases in order to achieve health system goals. </a:t>
            </a:r>
          </a:p>
          <a:p>
            <a:r>
              <a:rPr lang="en-US" sz="2600" b="1" dirty="0" smtClean="0">
                <a:solidFill>
                  <a:srgbClr val="FFFF00"/>
                </a:solidFill>
                <a:latin typeface="Arial" panose="020B0604020202020204" pitchFamily="34" charset="0"/>
                <a:cs typeface="Arial" panose="020B0604020202020204" pitchFamily="34" charset="0"/>
              </a:rPr>
              <a:t>Contracting:</a:t>
            </a:r>
            <a:r>
              <a:rPr lang="en-US" sz="2600" dirty="0" smtClean="0">
                <a:latin typeface="Arial" panose="020B0604020202020204" pitchFamily="34" charset="0"/>
                <a:cs typeface="Arial" panose="020B0604020202020204" pitchFamily="34" charset="0"/>
              </a:rPr>
              <a:t> in health care, there are many patient-based services that can be more efficiently delivered by outside organizations. This led to contracting out for some services (outsourcing) whose quality can be easily assessed, and for which there are a number of providers competing to provide the service (e.g. laundry, laboratory, food production, maintenance). </a:t>
            </a:r>
            <a:endParaRPr lang="en-US" sz="2800" dirty="0">
              <a:latin typeface="Arial" panose="020B0604020202020204" pitchFamily="34" charset="0"/>
              <a:cs typeface="Arial" panose="020B0604020202020204" pitchFamily="34" charset="0"/>
            </a:endParaRPr>
          </a:p>
          <a:p>
            <a:r>
              <a:rPr lang="en-US" sz="2800" b="1" dirty="0" smtClean="0">
                <a:solidFill>
                  <a:srgbClr val="FFFF00"/>
                </a:solidFill>
                <a:latin typeface="Arial" panose="020B0604020202020204" pitchFamily="34" charset="0"/>
                <a:cs typeface="Arial" panose="020B0604020202020204" pitchFamily="34" charset="0"/>
              </a:rPr>
              <a:t>Accreditation:</a:t>
            </a:r>
            <a:r>
              <a:rPr lang="en-US" sz="2800" dirty="0" smtClean="0">
                <a:latin typeface="Arial" panose="020B0604020202020204" pitchFamily="34" charset="0"/>
                <a:cs typeface="Arial" panose="020B0604020202020204" pitchFamily="34" charset="0"/>
              </a:rPr>
              <a:t> a system of competency criteria are implemented, for patients and communities to be assured that they are getting good health services provider,  (e.g. JCI), but lacking in LMICs.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1987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87478" y="1775055"/>
            <a:ext cx="8825657" cy="1915647"/>
          </a:xfrm>
        </p:spPr>
        <p:txBody>
          <a:bodyPr/>
          <a:lstStyle/>
          <a:p>
            <a:pPr algn="ctr"/>
            <a:r>
              <a:rPr lang="en-US" sz="6000" b="1" dirty="0" smtClean="0">
                <a:solidFill>
                  <a:srgbClr val="FFFF00"/>
                </a:solidFill>
              </a:rPr>
              <a:t>Any Questions?</a:t>
            </a:r>
            <a:endParaRPr lang="en-US" sz="6000" b="1" dirty="0">
              <a:solidFill>
                <a:srgbClr val="FFFF00"/>
              </a:solidFill>
            </a:endParaRPr>
          </a:p>
        </p:txBody>
      </p:sp>
    </p:spTree>
    <p:extLst>
      <p:ext uri="{BB962C8B-B14F-4D97-AF65-F5344CB8AC3E}">
        <p14:creationId xmlns:p14="http://schemas.microsoft.com/office/powerpoint/2010/main" val="3572804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38" y="208020"/>
            <a:ext cx="9404723" cy="732138"/>
          </a:xfrm>
        </p:spPr>
        <p:txBody>
          <a:bodyPr/>
          <a:lstStyle/>
          <a:p>
            <a:r>
              <a:rPr lang="en-US" sz="4000" b="1" dirty="0">
                <a:solidFill>
                  <a:srgbClr val="FFFF00"/>
                </a:solidFill>
              </a:rPr>
              <a:t>Introduction to Health Systems</a:t>
            </a:r>
            <a:endParaRPr lang="en-US" dirty="0"/>
          </a:p>
        </p:txBody>
      </p:sp>
      <p:sp>
        <p:nvSpPr>
          <p:cNvPr id="3" name="Content Placeholder 2"/>
          <p:cNvSpPr>
            <a:spLocks noGrp="1"/>
          </p:cNvSpPr>
          <p:nvPr>
            <p:ph idx="1"/>
          </p:nvPr>
        </p:nvSpPr>
        <p:spPr>
          <a:xfrm>
            <a:off x="568838" y="1165538"/>
            <a:ext cx="11623162" cy="5692462"/>
          </a:xfrm>
        </p:spPr>
        <p:txBody>
          <a:bodyPr>
            <a:noAutofit/>
          </a:bodyPr>
          <a:lstStyle/>
          <a:p>
            <a:r>
              <a:rPr lang="en-US" sz="2600" b="1" dirty="0" smtClean="0"/>
              <a:t>It is important to understand how services that maintain, improve, and restore</a:t>
            </a:r>
            <a:r>
              <a:rPr lang="en-US" sz="2600" b="1" dirty="0"/>
              <a:t> </a:t>
            </a:r>
            <a:r>
              <a:rPr lang="en-US" sz="2600" b="1" dirty="0" smtClean="0"/>
              <a:t>health are provided to individuals and populations in both urban and rural areas.</a:t>
            </a:r>
          </a:p>
          <a:p>
            <a:r>
              <a:rPr lang="en-US" sz="2600" b="1" dirty="0" smtClean="0"/>
              <a:t>The perspective often used in understanding the delivery of health and medical services is that of a “system”. </a:t>
            </a:r>
            <a:r>
              <a:rPr lang="en-US" sz="2600" b="1" dirty="0"/>
              <a:t>From systems theory, we understand a system as the continuum of </a:t>
            </a:r>
            <a:r>
              <a:rPr lang="en-US" sz="2600" b="1" dirty="0">
                <a:solidFill>
                  <a:srgbClr val="9CE23E"/>
                </a:solidFill>
              </a:rPr>
              <a:t>inputs, processes, and </a:t>
            </a:r>
            <a:r>
              <a:rPr lang="en-US" sz="2600" b="1" dirty="0" smtClean="0">
                <a:solidFill>
                  <a:srgbClr val="9CE23E"/>
                </a:solidFill>
              </a:rPr>
              <a:t>outputs</a:t>
            </a:r>
            <a:r>
              <a:rPr lang="en-US" sz="2600" b="1" dirty="0" smtClean="0"/>
              <a:t>. Health Systems are: </a:t>
            </a:r>
          </a:p>
          <a:p>
            <a:pPr marL="0" indent="0">
              <a:buNone/>
            </a:pPr>
            <a:r>
              <a:rPr lang="en-US" sz="2600" b="1" dirty="0" smtClean="0">
                <a:solidFill>
                  <a:srgbClr val="FFFF00"/>
                </a:solidFill>
              </a:rPr>
              <a:t>	1. </a:t>
            </a:r>
            <a:r>
              <a:rPr lang="en-US" sz="2600" b="1" dirty="0" smtClean="0"/>
              <a:t>The required resources, including human, mechanical, material, and financial.</a:t>
            </a:r>
          </a:p>
          <a:p>
            <a:pPr marL="0" indent="0">
              <a:buNone/>
            </a:pPr>
            <a:r>
              <a:rPr lang="en-US" sz="2600" b="1" dirty="0" smtClean="0">
                <a:solidFill>
                  <a:srgbClr val="FFFF00"/>
                </a:solidFill>
              </a:rPr>
              <a:t>	2.</a:t>
            </a:r>
            <a:r>
              <a:rPr lang="en-US" sz="2600" b="1" dirty="0" smtClean="0"/>
              <a:t> The formal and informal organizational interactions and conversion of these resources in the provision of services to individuals and populations to help them maintain good or acceptable health status when perceived in need.</a:t>
            </a:r>
          </a:p>
        </p:txBody>
      </p:sp>
    </p:spTree>
    <p:extLst>
      <p:ext uri="{BB962C8B-B14F-4D97-AF65-F5344CB8AC3E}">
        <p14:creationId xmlns:p14="http://schemas.microsoft.com/office/powerpoint/2010/main" val="284397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85292"/>
            <a:ext cx="9404723" cy="706381"/>
          </a:xfrm>
        </p:spPr>
        <p:txBody>
          <a:bodyPr/>
          <a:lstStyle/>
          <a:p>
            <a:r>
              <a:rPr lang="en-US" sz="4400" b="1" dirty="0">
                <a:solidFill>
                  <a:srgbClr val="FFFF00"/>
                </a:solidFill>
              </a:rPr>
              <a:t>Introduction to Health Systems</a:t>
            </a:r>
            <a:endParaRPr lang="en-US" dirty="0"/>
          </a:p>
        </p:txBody>
      </p:sp>
      <p:sp>
        <p:nvSpPr>
          <p:cNvPr id="3" name="Content Placeholder 2"/>
          <p:cNvSpPr>
            <a:spLocks noGrp="1"/>
          </p:cNvSpPr>
          <p:nvPr>
            <p:ph idx="1"/>
          </p:nvPr>
        </p:nvSpPr>
        <p:spPr>
          <a:xfrm>
            <a:off x="645130" y="1184856"/>
            <a:ext cx="10804188" cy="5460643"/>
          </a:xfrm>
        </p:spPr>
        <p:txBody>
          <a:bodyPr>
            <a:normAutofit/>
          </a:bodyPr>
          <a:lstStyle/>
          <a:p>
            <a:pPr marL="0" indent="0">
              <a:buNone/>
            </a:pPr>
            <a:r>
              <a:rPr lang="en-US" sz="2400" b="1" dirty="0" smtClean="0">
                <a:solidFill>
                  <a:srgbClr val="FFFF00"/>
                </a:solidFill>
              </a:rPr>
              <a:t>	3.</a:t>
            </a:r>
            <a:r>
              <a:rPr lang="en-US" b="1" dirty="0" smtClean="0">
                <a:solidFill>
                  <a:srgbClr val="FFFF00"/>
                </a:solidFill>
              </a:rPr>
              <a:t> </a:t>
            </a:r>
            <a:r>
              <a:rPr lang="en-US" sz="2400" b="1" dirty="0" smtClean="0"/>
              <a:t>The</a:t>
            </a:r>
            <a:r>
              <a:rPr lang="en-US" sz="2400" b="1" dirty="0" smtClean="0">
                <a:solidFill>
                  <a:srgbClr val="FFFF00"/>
                </a:solidFill>
              </a:rPr>
              <a:t> </a:t>
            </a:r>
            <a:r>
              <a:rPr lang="en-US" sz="2400" b="1" dirty="0"/>
              <a:t>final product of “health” (definition of health?). Can be the ability to live one’s life in a manner compatible with achieving one’s social and personal goals, with dignity and human rights</a:t>
            </a:r>
            <a:r>
              <a:rPr lang="en-US" sz="2400" b="1" dirty="0" smtClean="0"/>
              <a:t>.</a:t>
            </a:r>
          </a:p>
          <a:p>
            <a:r>
              <a:rPr lang="en-US" sz="2400" b="1" dirty="0" smtClean="0"/>
              <a:t>Health systems are </a:t>
            </a:r>
            <a:r>
              <a:rPr lang="en-US" sz="2400" b="1" dirty="0" smtClean="0">
                <a:solidFill>
                  <a:srgbClr val="7AE5F0"/>
                </a:solidFill>
              </a:rPr>
              <a:t>Open</a:t>
            </a:r>
            <a:r>
              <a:rPr lang="en-US" sz="2400" b="1" dirty="0" smtClean="0"/>
              <a:t> Systems: interact with external environment, are influenced by it, and must adjust to the environment to survive over time. They are open to the local, national, international and global influences.</a:t>
            </a:r>
          </a:p>
          <a:p>
            <a:pPr>
              <a:spcAft>
                <a:spcPts val="1200"/>
              </a:spcAft>
            </a:pPr>
            <a:r>
              <a:rPr lang="en-US" sz="2400" b="1" dirty="0" smtClean="0"/>
              <a:t>Health systems are one of the several determinants of health, and high-performing health systems can improve the health of populations. </a:t>
            </a:r>
          </a:p>
          <a:p>
            <a:pPr marL="0" indent="0">
              <a:spcBef>
                <a:spcPts val="0"/>
              </a:spcBef>
              <a:buNone/>
            </a:pPr>
            <a:r>
              <a:rPr lang="en-US" sz="2600" b="1" dirty="0" smtClean="0">
                <a:solidFill>
                  <a:srgbClr val="FFFF00"/>
                </a:solidFill>
              </a:rPr>
              <a:t>What then makes a health system good? </a:t>
            </a:r>
          </a:p>
          <a:p>
            <a:pPr marL="0" indent="0">
              <a:spcBef>
                <a:spcPts val="0"/>
              </a:spcBef>
              <a:buNone/>
            </a:pPr>
            <a:r>
              <a:rPr lang="en-US" sz="2600" b="1" dirty="0" smtClean="0">
                <a:solidFill>
                  <a:srgbClr val="FFFF00"/>
                </a:solidFill>
              </a:rPr>
              <a:t>What makes it equitable? </a:t>
            </a:r>
          </a:p>
          <a:p>
            <a:pPr marL="0" indent="0">
              <a:spcBef>
                <a:spcPts val="0"/>
              </a:spcBef>
              <a:buNone/>
            </a:pPr>
            <a:r>
              <a:rPr lang="en-US" sz="2600" b="1" dirty="0" smtClean="0">
                <a:solidFill>
                  <a:srgbClr val="FFFF00"/>
                </a:solidFill>
              </a:rPr>
              <a:t>How does one </a:t>
            </a:r>
            <a:r>
              <a:rPr lang="en-US" sz="2600" b="1" dirty="0">
                <a:solidFill>
                  <a:srgbClr val="FFFF00"/>
                </a:solidFill>
              </a:rPr>
              <a:t>e</a:t>
            </a:r>
            <a:r>
              <a:rPr lang="en-US" sz="2600" b="1" dirty="0" smtClean="0">
                <a:solidFill>
                  <a:srgbClr val="FFFF00"/>
                </a:solidFill>
              </a:rPr>
              <a:t>valuate a health system or its components? </a:t>
            </a:r>
            <a:endParaRPr lang="en-US" sz="2600" b="1" dirty="0">
              <a:solidFill>
                <a:srgbClr val="FFFF00"/>
              </a:solidFill>
            </a:endParaRPr>
          </a:p>
          <a:p>
            <a:pPr marL="0" indent="0">
              <a:buNone/>
            </a:pPr>
            <a:endParaRPr lang="en-US" sz="2400" dirty="0">
              <a:solidFill>
                <a:srgbClr val="FFFF00"/>
              </a:solidFill>
            </a:endParaRPr>
          </a:p>
        </p:txBody>
      </p:sp>
    </p:spTree>
    <p:extLst>
      <p:ext uri="{BB962C8B-B14F-4D97-AF65-F5344CB8AC3E}">
        <p14:creationId xmlns:p14="http://schemas.microsoft.com/office/powerpoint/2010/main" val="4062398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72414"/>
            <a:ext cx="9404723" cy="873806"/>
          </a:xfrm>
        </p:spPr>
        <p:txBody>
          <a:bodyPr/>
          <a:lstStyle/>
          <a:p>
            <a:r>
              <a:rPr lang="en-US" b="1" dirty="0" smtClean="0">
                <a:solidFill>
                  <a:srgbClr val="FFFF00"/>
                </a:solidFill>
              </a:rPr>
              <a:t>Health Systems</a:t>
            </a:r>
            <a:endParaRPr lang="en-US" b="1" dirty="0">
              <a:solidFill>
                <a:srgbClr val="FFFF00"/>
              </a:solidFill>
            </a:endParaRPr>
          </a:p>
        </p:txBody>
      </p:sp>
      <p:sp>
        <p:nvSpPr>
          <p:cNvPr id="3" name="Content Placeholder 2"/>
          <p:cNvSpPr>
            <a:spLocks noGrp="1"/>
          </p:cNvSpPr>
          <p:nvPr>
            <p:ph idx="1"/>
          </p:nvPr>
        </p:nvSpPr>
        <p:spPr>
          <a:xfrm>
            <a:off x="374674" y="940158"/>
            <a:ext cx="11692830" cy="5731097"/>
          </a:xfrm>
        </p:spPr>
        <p:txBody>
          <a:bodyPr>
            <a:noAutofit/>
          </a:bodyPr>
          <a:lstStyle/>
          <a:p>
            <a:pPr marL="0" indent="0">
              <a:lnSpc>
                <a:spcPct val="120000"/>
              </a:lnSpc>
              <a:spcBef>
                <a:spcPts val="0"/>
              </a:spcBef>
              <a:buNone/>
            </a:pPr>
            <a:endParaRPr lang="en-US" sz="2600" b="1" dirty="0" smtClean="0"/>
          </a:p>
          <a:p>
            <a:pPr>
              <a:lnSpc>
                <a:spcPct val="120000"/>
              </a:lnSpc>
              <a:spcBef>
                <a:spcPts val="0"/>
              </a:spcBef>
            </a:pPr>
            <a:r>
              <a:rPr lang="en-US" sz="2600" b="1" dirty="0" smtClean="0"/>
              <a:t>Although health systems are complex, proper health system stewardship and management offers the potential for coordination of </a:t>
            </a:r>
            <a:r>
              <a:rPr lang="en-US" sz="2600" b="1" dirty="0" smtClean="0">
                <a:solidFill>
                  <a:srgbClr val="FFFF00"/>
                </a:solidFill>
              </a:rPr>
              <a:t>multi- and intersectoral </a:t>
            </a:r>
            <a:r>
              <a:rPr lang="en-US" sz="2600" b="1" dirty="0" smtClean="0"/>
              <a:t>services</a:t>
            </a:r>
            <a:r>
              <a:rPr lang="en-US" sz="2600" b="1" dirty="0"/>
              <a:t>.</a:t>
            </a:r>
            <a:endParaRPr lang="en-US" sz="2600" b="1" dirty="0" smtClean="0"/>
          </a:p>
          <a:p>
            <a:pPr>
              <a:lnSpc>
                <a:spcPct val="120000"/>
              </a:lnSpc>
              <a:spcBef>
                <a:spcPts val="0"/>
              </a:spcBef>
            </a:pPr>
            <a:r>
              <a:rPr lang="en-US" sz="2600" b="1" dirty="0" smtClean="0"/>
              <a:t>Health services providers may be from the public and/or the private sector, and how they </a:t>
            </a:r>
            <a:r>
              <a:rPr lang="en-US" sz="2600" b="1" dirty="0" smtClean="0">
                <a:solidFill>
                  <a:srgbClr val="FFFF00"/>
                </a:solidFill>
              </a:rPr>
              <a:t>interact</a:t>
            </a:r>
            <a:r>
              <a:rPr lang="en-US" sz="2600" b="1" dirty="0" smtClean="0"/>
              <a:t> and are </a:t>
            </a:r>
            <a:r>
              <a:rPr lang="en-US" sz="2600" b="1" dirty="0" smtClean="0">
                <a:solidFill>
                  <a:srgbClr val="FFFF00"/>
                </a:solidFill>
              </a:rPr>
              <a:t>coordinated</a:t>
            </a:r>
            <a:r>
              <a:rPr lang="en-US" sz="2600" b="1" dirty="0" smtClean="0"/>
              <a:t> are all issues of great concern with the health system. </a:t>
            </a:r>
          </a:p>
          <a:p>
            <a:pPr>
              <a:lnSpc>
                <a:spcPct val="120000"/>
              </a:lnSpc>
              <a:spcBef>
                <a:spcPts val="0"/>
              </a:spcBef>
            </a:pPr>
            <a:r>
              <a:rPr lang="en-US" sz="2600" b="1" dirty="0" smtClean="0"/>
              <a:t>In the Health Systems perspective we get out of the “health” box, in thinking that only medical services and technologies are important; rather, in Systems perspective, we address </a:t>
            </a:r>
            <a:r>
              <a:rPr lang="en-US" sz="2600" b="1" dirty="0" smtClean="0">
                <a:solidFill>
                  <a:srgbClr val="FFFF00"/>
                </a:solidFill>
              </a:rPr>
              <a:t>inequalities</a:t>
            </a:r>
            <a:r>
              <a:rPr lang="en-US" sz="2600" b="1" dirty="0" smtClean="0"/>
              <a:t> in income and housing, seatbelt laws, safe roads, antismoking legislation, firearm legislation, workplace safety all help to maintain good health. </a:t>
            </a:r>
          </a:p>
          <a:p>
            <a:pPr marL="0" indent="0">
              <a:buNone/>
            </a:pPr>
            <a:r>
              <a:rPr lang="en-US" sz="2600" dirty="0" smtClean="0"/>
              <a:t> </a:t>
            </a:r>
            <a:endParaRPr lang="en-US" sz="2600" dirty="0"/>
          </a:p>
        </p:txBody>
      </p:sp>
    </p:spTree>
    <p:extLst>
      <p:ext uri="{BB962C8B-B14F-4D97-AF65-F5344CB8AC3E}">
        <p14:creationId xmlns:p14="http://schemas.microsoft.com/office/powerpoint/2010/main" val="296093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080" y="259536"/>
            <a:ext cx="9404723" cy="641986"/>
          </a:xfrm>
        </p:spPr>
        <p:txBody>
          <a:bodyPr/>
          <a:lstStyle/>
          <a:p>
            <a:r>
              <a:rPr lang="en-US" sz="3600" b="1" dirty="0" smtClean="0">
                <a:solidFill>
                  <a:srgbClr val="FFFF00"/>
                </a:solidFill>
              </a:rPr>
              <a:t>The Performance of Health Systems</a:t>
            </a:r>
            <a:endParaRPr lang="en-US" sz="3600" b="1" dirty="0">
              <a:solidFill>
                <a:srgbClr val="FFFF00"/>
              </a:solidFill>
            </a:endParaRPr>
          </a:p>
        </p:txBody>
      </p:sp>
      <p:sp>
        <p:nvSpPr>
          <p:cNvPr id="3" name="Content Placeholder 2"/>
          <p:cNvSpPr>
            <a:spLocks noGrp="1"/>
          </p:cNvSpPr>
          <p:nvPr>
            <p:ph idx="1"/>
          </p:nvPr>
        </p:nvSpPr>
        <p:spPr>
          <a:xfrm>
            <a:off x="695459" y="1287887"/>
            <a:ext cx="10689466" cy="5125793"/>
          </a:xfrm>
        </p:spPr>
        <p:txBody>
          <a:bodyPr>
            <a:noAutofit/>
          </a:bodyPr>
          <a:lstStyle/>
          <a:p>
            <a:pPr marL="0" indent="0">
              <a:buNone/>
            </a:pPr>
            <a:r>
              <a:rPr lang="en-US" sz="2800" b="1" dirty="0" smtClean="0"/>
              <a:t>To assess performance of health systems, we must measure it against the objectives and intended outcomes of a health system. </a:t>
            </a:r>
          </a:p>
          <a:p>
            <a:pPr marL="0" indent="0">
              <a:buNone/>
            </a:pPr>
            <a:endParaRPr lang="en-US" sz="2600" b="1" dirty="0" smtClean="0"/>
          </a:p>
          <a:p>
            <a:pPr marL="0" indent="0">
              <a:spcAft>
                <a:spcPts val="600"/>
              </a:spcAft>
              <a:buNone/>
            </a:pPr>
            <a:r>
              <a:rPr lang="en-US" sz="2800" b="1" dirty="0" smtClean="0"/>
              <a:t>The </a:t>
            </a:r>
            <a:r>
              <a:rPr lang="en-US" sz="2800" b="1" u="sng" dirty="0" smtClean="0"/>
              <a:t>Objectives</a:t>
            </a:r>
            <a:r>
              <a:rPr lang="en-US" sz="2800" b="1" dirty="0" smtClean="0"/>
              <a:t> for health systems are</a:t>
            </a:r>
            <a:r>
              <a:rPr lang="en-US" sz="2800" dirty="0" smtClean="0"/>
              <a:t>:</a:t>
            </a:r>
          </a:p>
          <a:p>
            <a:pPr marL="0" indent="0">
              <a:spcAft>
                <a:spcPts val="600"/>
              </a:spcAft>
              <a:buNone/>
            </a:pPr>
            <a:r>
              <a:rPr lang="en-US" sz="2600" b="1" dirty="0" smtClean="0">
                <a:solidFill>
                  <a:srgbClr val="FFFF00"/>
                </a:solidFill>
              </a:rPr>
              <a:t>1. Improving the health of the populations they serve: </a:t>
            </a:r>
            <a:r>
              <a:rPr lang="en-US" sz="2600" b="1" dirty="0" smtClean="0"/>
              <a:t>measured by life expectancy, maternal mortality, and infant mortality in addition to its distribution across the population.</a:t>
            </a:r>
          </a:p>
          <a:p>
            <a:pPr marL="0" indent="0">
              <a:spcAft>
                <a:spcPts val="600"/>
              </a:spcAft>
              <a:buNone/>
            </a:pPr>
            <a:r>
              <a:rPr lang="en-US" sz="2600" b="1" dirty="0" smtClean="0">
                <a:solidFill>
                  <a:srgbClr val="FFFF00"/>
                </a:solidFill>
              </a:rPr>
              <a:t>2. Responding to peoples’ expectations</a:t>
            </a:r>
            <a:r>
              <a:rPr lang="en-US" sz="2600" b="1" dirty="0" smtClean="0"/>
              <a:t>: patient preferences does impact health service utilization (in LMICs people go to private even when free public service is available). </a:t>
            </a:r>
          </a:p>
          <a:p>
            <a:pPr marL="0" indent="0">
              <a:spcAft>
                <a:spcPts val="600"/>
              </a:spcAft>
              <a:buNone/>
            </a:pPr>
            <a:endParaRPr lang="en-US" sz="2200" dirty="0">
              <a:solidFill>
                <a:srgbClr val="FFFF00"/>
              </a:solidFill>
            </a:endParaRPr>
          </a:p>
        </p:txBody>
      </p:sp>
    </p:spTree>
    <p:extLst>
      <p:ext uri="{BB962C8B-B14F-4D97-AF65-F5344CB8AC3E}">
        <p14:creationId xmlns:p14="http://schemas.microsoft.com/office/powerpoint/2010/main" val="369169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080" y="321972"/>
            <a:ext cx="9404723" cy="579550"/>
          </a:xfrm>
        </p:spPr>
        <p:txBody>
          <a:bodyPr/>
          <a:lstStyle/>
          <a:p>
            <a:r>
              <a:rPr lang="en-US" sz="3600" b="1" dirty="0" smtClean="0">
                <a:solidFill>
                  <a:srgbClr val="FFFF00"/>
                </a:solidFill>
              </a:rPr>
              <a:t>The Performance of Health Systems</a:t>
            </a:r>
            <a:endParaRPr lang="en-US" sz="3600" b="1" dirty="0">
              <a:solidFill>
                <a:srgbClr val="FFFF00"/>
              </a:solidFill>
            </a:endParaRPr>
          </a:p>
        </p:txBody>
      </p:sp>
      <p:sp>
        <p:nvSpPr>
          <p:cNvPr id="3" name="Content Placeholder 2"/>
          <p:cNvSpPr>
            <a:spLocks noGrp="1"/>
          </p:cNvSpPr>
          <p:nvPr>
            <p:ph idx="1"/>
          </p:nvPr>
        </p:nvSpPr>
        <p:spPr>
          <a:xfrm>
            <a:off x="940158" y="1326524"/>
            <a:ext cx="10341735" cy="5022761"/>
          </a:xfrm>
        </p:spPr>
        <p:txBody>
          <a:bodyPr>
            <a:noAutofit/>
          </a:bodyPr>
          <a:lstStyle/>
          <a:p>
            <a:pPr marL="0" indent="0">
              <a:buNone/>
            </a:pPr>
            <a:r>
              <a:rPr lang="en-US" sz="2800" b="1" dirty="0" smtClean="0">
                <a:solidFill>
                  <a:srgbClr val="FFFF00"/>
                </a:solidFill>
              </a:rPr>
              <a:t>3</a:t>
            </a:r>
            <a:r>
              <a:rPr lang="en-US" sz="3200" dirty="0" smtClean="0">
                <a:solidFill>
                  <a:srgbClr val="FFFF00"/>
                </a:solidFill>
              </a:rPr>
              <a:t>.</a:t>
            </a:r>
            <a:r>
              <a:rPr lang="en-US" sz="2600" dirty="0" smtClean="0"/>
              <a:t> </a:t>
            </a:r>
            <a:r>
              <a:rPr lang="en-US" sz="2600" b="1" dirty="0" smtClean="0">
                <a:solidFill>
                  <a:srgbClr val="FFFF00"/>
                </a:solidFill>
              </a:rPr>
              <a:t>Providing financial protection against the costs of ill health: </a:t>
            </a:r>
            <a:r>
              <a:rPr lang="en-US" sz="2600" b="1" dirty="0" smtClean="0"/>
              <a:t>Health care costs are unpredictable, and may be catastrophic (in China, bankruptcies due to medical expenditures accounted for a third of rural poverty in 2004). Universal coverage may not reduce financial burden because many barriers of health insurance plans such as co-payment and ceiling may prevent patients using them. Payment should be progressive (related to ability to pay).</a:t>
            </a:r>
          </a:p>
          <a:p>
            <a:pPr marL="0" indent="0">
              <a:buNone/>
            </a:pPr>
            <a:endParaRPr lang="en-US" sz="2600" b="1" dirty="0" smtClean="0"/>
          </a:p>
          <a:p>
            <a:pPr marL="0" indent="0">
              <a:buNone/>
            </a:pPr>
            <a:r>
              <a:rPr lang="en-US" sz="2600" b="1" dirty="0" smtClean="0">
                <a:solidFill>
                  <a:srgbClr val="FFFF00"/>
                </a:solidFill>
              </a:rPr>
              <a:t>4. Equity and fairness in the distribution of the above three objectives (across population subgroups).</a:t>
            </a:r>
          </a:p>
          <a:p>
            <a:pPr marL="0" indent="0">
              <a:buNone/>
            </a:pPr>
            <a:endParaRPr lang="en-US" sz="2600" dirty="0">
              <a:solidFill>
                <a:srgbClr val="FFFF00"/>
              </a:solidFill>
            </a:endParaRPr>
          </a:p>
        </p:txBody>
      </p:sp>
    </p:spTree>
    <p:extLst>
      <p:ext uri="{BB962C8B-B14F-4D97-AF65-F5344CB8AC3E}">
        <p14:creationId xmlns:p14="http://schemas.microsoft.com/office/powerpoint/2010/main" val="2651833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41986"/>
          </a:xfrm>
        </p:spPr>
        <p:txBody>
          <a:bodyPr/>
          <a:lstStyle/>
          <a:p>
            <a:r>
              <a:rPr lang="en-US" b="1" dirty="0" smtClean="0">
                <a:solidFill>
                  <a:srgbClr val="FFFF00"/>
                </a:solidFill>
              </a:rPr>
              <a:t>Functions of the Health System</a:t>
            </a:r>
            <a:endParaRPr lang="en-US" b="1" dirty="0">
              <a:solidFill>
                <a:srgbClr val="FFFF00"/>
              </a:solidFill>
            </a:endParaRPr>
          </a:p>
        </p:txBody>
      </p:sp>
      <p:pic>
        <p:nvPicPr>
          <p:cNvPr id="4" name="Content Placeholder 3"/>
          <p:cNvPicPr>
            <a:picLocks noGrp="1" noChangeAspect="1"/>
          </p:cNvPicPr>
          <p:nvPr>
            <p:ph idx="1"/>
          </p:nvPr>
        </p:nvPicPr>
        <p:blipFill>
          <a:blip r:embed="rId2"/>
          <a:stretch>
            <a:fillRect/>
          </a:stretch>
        </p:blipFill>
        <p:spPr>
          <a:xfrm>
            <a:off x="646111" y="1364891"/>
            <a:ext cx="9715181" cy="5355197"/>
          </a:xfrm>
          <a:prstGeom prst="rect">
            <a:avLst/>
          </a:prstGeom>
        </p:spPr>
      </p:pic>
    </p:spTree>
    <p:extLst>
      <p:ext uri="{BB962C8B-B14F-4D97-AF65-F5344CB8AC3E}">
        <p14:creationId xmlns:p14="http://schemas.microsoft.com/office/powerpoint/2010/main" val="1916411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158" y="259535"/>
            <a:ext cx="9109695" cy="745017"/>
          </a:xfrm>
        </p:spPr>
        <p:txBody>
          <a:bodyPr/>
          <a:lstStyle/>
          <a:p>
            <a:r>
              <a:rPr lang="en-US" b="1" dirty="0" smtClean="0">
                <a:solidFill>
                  <a:srgbClr val="FFFF00"/>
                </a:solidFill>
              </a:rPr>
              <a:t>Functions of Health Systems</a:t>
            </a:r>
            <a:endParaRPr lang="en-US" b="1" dirty="0">
              <a:solidFill>
                <a:srgbClr val="FFFF00"/>
              </a:solidFill>
            </a:endParaRPr>
          </a:p>
        </p:txBody>
      </p:sp>
      <p:sp>
        <p:nvSpPr>
          <p:cNvPr id="3" name="Content Placeholder 2"/>
          <p:cNvSpPr>
            <a:spLocks noGrp="1"/>
          </p:cNvSpPr>
          <p:nvPr>
            <p:ph idx="1"/>
          </p:nvPr>
        </p:nvSpPr>
        <p:spPr>
          <a:xfrm>
            <a:off x="824248" y="1197735"/>
            <a:ext cx="10650828" cy="5424151"/>
          </a:xfrm>
        </p:spPr>
        <p:txBody>
          <a:bodyPr>
            <a:normAutofit fontScale="92500" lnSpcReduction="20000"/>
          </a:bodyPr>
          <a:lstStyle/>
          <a:p>
            <a:pPr>
              <a:lnSpc>
                <a:spcPct val="150000"/>
              </a:lnSpc>
            </a:pPr>
            <a:r>
              <a:rPr lang="en-US" sz="2800" dirty="0" smtClean="0"/>
              <a:t>The </a:t>
            </a:r>
            <a:r>
              <a:rPr lang="en-US" sz="2800" b="1" dirty="0" smtClean="0"/>
              <a:t>formal health care system </a:t>
            </a:r>
            <a:r>
              <a:rPr lang="en-US" sz="2800" dirty="0" smtClean="0"/>
              <a:t>may not be the only or even the main provider of care to the population, but it nevertheless has several functions that promote the objectives of health (figure 20-1).</a:t>
            </a:r>
          </a:p>
          <a:p>
            <a:pPr marL="0" indent="0">
              <a:buNone/>
            </a:pPr>
            <a:endParaRPr lang="en-US" sz="2800" dirty="0" smtClean="0"/>
          </a:p>
          <a:p>
            <a:pPr marL="0" indent="0">
              <a:buNone/>
            </a:pPr>
            <a:r>
              <a:rPr lang="en-US" sz="3500" b="1" dirty="0" smtClean="0">
                <a:latin typeface="Calibri" panose="020F0502020204030204" pitchFamily="34" charset="0"/>
              </a:rPr>
              <a:t>These functions are:</a:t>
            </a:r>
          </a:p>
          <a:p>
            <a:pPr marL="514350" indent="-514350">
              <a:buFont typeface="+mj-lt"/>
              <a:buAutoNum type="arabicPeriod"/>
            </a:pPr>
            <a:r>
              <a:rPr lang="en-US" sz="3500" b="1" dirty="0" smtClean="0">
                <a:latin typeface="Calibri" panose="020F0502020204030204" pitchFamily="34" charset="0"/>
              </a:rPr>
              <a:t>Stewardship</a:t>
            </a:r>
          </a:p>
          <a:p>
            <a:pPr marL="514350" indent="-514350">
              <a:buFont typeface="+mj-lt"/>
              <a:buAutoNum type="arabicPeriod"/>
            </a:pPr>
            <a:r>
              <a:rPr lang="en-US" sz="3500" b="1" dirty="0" smtClean="0">
                <a:latin typeface="Calibri" panose="020F0502020204030204" pitchFamily="34" charset="0"/>
              </a:rPr>
              <a:t>Creation of resources</a:t>
            </a:r>
          </a:p>
          <a:p>
            <a:pPr marL="514350" indent="-514350">
              <a:buFont typeface="+mj-lt"/>
              <a:buAutoNum type="arabicPeriod"/>
            </a:pPr>
            <a:r>
              <a:rPr lang="en-US" sz="3500" b="1" dirty="0" smtClean="0">
                <a:latin typeface="Calibri" panose="020F0502020204030204" pitchFamily="34" charset="0"/>
              </a:rPr>
              <a:t>Delivery of services</a:t>
            </a:r>
          </a:p>
          <a:p>
            <a:pPr marL="514350" indent="-514350">
              <a:buFont typeface="+mj-lt"/>
              <a:buAutoNum type="arabicPeriod"/>
            </a:pPr>
            <a:r>
              <a:rPr lang="en-US" sz="3500" b="1" dirty="0" smtClean="0">
                <a:latin typeface="Calibri" panose="020F0502020204030204" pitchFamily="34" charset="0"/>
              </a:rPr>
              <a:t>Financing</a:t>
            </a:r>
          </a:p>
          <a:p>
            <a:endParaRPr lang="en-US" sz="2800" dirty="0"/>
          </a:p>
        </p:txBody>
      </p:sp>
    </p:spTree>
    <p:extLst>
      <p:ext uri="{BB962C8B-B14F-4D97-AF65-F5344CB8AC3E}">
        <p14:creationId xmlns:p14="http://schemas.microsoft.com/office/powerpoint/2010/main" val="14341726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8603</TotalTime>
  <Words>1612</Words>
  <Application>Microsoft Office PowerPoint</Application>
  <PresentationFormat>Widescreen</PresentationFormat>
  <Paragraphs>79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 3</vt:lpstr>
      <vt:lpstr>Ion</vt:lpstr>
      <vt:lpstr>Health Systems, Management, and Organization in Global Health</vt:lpstr>
      <vt:lpstr>Introduction to Health Systems</vt:lpstr>
      <vt:lpstr>Introduction to Health Systems</vt:lpstr>
      <vt:lpstr>Introduction to Health Systems</vt:lpstr>
      <vt:lpstr>Health Systems</vt:lpstr>
      <vt:lpstr>The Performance of Health Systems</vt:lpstr>
      <vt:lpstr>The Performance of Health Systems</vt:lpstr>
      <vt:lpstr>Functions of the Health System</vt:lpstr>
      <vt:lpstr>Functions of Health Systems</vt:lpstr>
      <vt:lpstr>Functions of Health Systems</vt:lpstr>
      <vt:lpstr>Functions of the Health System</vt:lpstr>
      <vt:lpstr>Functions of the Health System</vt:lpstr>
      <vt:lpstr>The structure of Health Systems</vt:lpstr>
      <vt:lpstr>The structure of Health Systems</vt:lpstr>
      <vt:lpstr>PowerPoint Presentation</vt:lpstr>
      <vt:lpstr>PowerPoint Presentation</vt:lpstr>
      <vt:lpstr>PowerPoint Presentation</vt:lpstr>
      <vt:lpstr>PowerPoint Presentation</vt:lpstr>
      <vt:lpstr>PowerPoint Presentation</vt:lpstr>
      <vt:lpstr>Regulation of Health Matters</vt:lpstr>
      <vt:lpstr>Regulation of Health Matters </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sireen</dc:creator>
  <cp:lastModifiedBy>sireen</cp:lastModifiedBy>
  <cp:revision>91</cp:revision>
  <dcterms:created xsi:type="dcterms:W3CDTF">2015-06-16T08:03:01Z</dcterms:created>
  <dcterms:modified xsi:type="dcterms:W3CDTF">2015-07-01T06:04:32Z</dcterms:modified>
</cp:coreProperties>
</file>