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3" r:id="rId1"/>
  </p:sldMasterIdLst>
  <p:sldIdLst>
    <p:sldId id="259" r:id="rId2"/>
    <p:sldId id="285" r:id="rId3"/>
    <p:sldId id="260" r:id="rId4"/>
    <p:sldId id="257" r:id="rId5"/>
    <p:sldId id="261" r:id="rId6"/>
    <p:sldId id="262" r:id="rId7"/>
    <p:sldId id="263" r:id="rId8"/>
    <p:sldId id="264" r:id="rId9"/>
    <p:sldId id="267" r:id="rId10"/>
    <p:sldId id="265" r:id="rId11"/>
    <p:sldId id="269" r:id="rId12"/>
    <p:sldId id="270" r:id="rId13"/>
    <p:sldId id="271" r:id="rId14"/>
    <p:sldId id="272" r:id="rId15"/>
    <p:sldId id="280" r:id="rId16"/>
    <p:sldId id="274" r:id="rId17"/>
    <p:sldId id="281" r:id="rId18"/>
    <p:sldId id="275" r:id="rId19"/>
    <p:sldId id="276" r:id="rId20"/>
    <p:sldId id="278" r:id="rId21"/>
    <p:sldId id="282" r:id="rId22"/>
    <p:sldId id="284"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1" autoAdjust="0"/>
    <p:restoredTop sz="94434" autoAdjust="0"/>
  </p:normalViewPr>
  <p:slideViewPr>
    <p:cSldViewPr snapToGrid="0">
      <p:cViewPr varScale="1">
        <p:scale>
          <a:sx n="74" d="100"/>
          <a:sy n="74" d="100"/>
        </p:scale>
        <p:origin x="102" y="72"/>
      </p:cViewPr>
      <p:guideLst/>
    </p:cSldViewPr>
  </p:slideViewPr>
  <p:notesTextViewPr>
    <p:cViewPr>
      <p:scale>
        <a:sx n="1" d="1"/>
        <a:sy n="1" d="1"/>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483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705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898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171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2179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6/17/2015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622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6/17/2015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2131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110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76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794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6898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221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8339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t>6/17/2015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343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t>6/17/2015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459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5C68B11-C5A8-448C-8CE9-B1A273C79CFC}" type="datetimeFigureOut">
              <a:rPr lang="en-US" smtClean="0"/>
              <a:t>6/17/2015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571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9255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6/17/2015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8876177"/>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Health" TargetMode="External"/><Relationship Id="rId2" Type="http://schemas.openxmlformats.org/officeDocument/2006/relationships/hyperlink" Target="http://en.wikipedia.org/wiki/Economics" TargetMode="External"/><Relationship Id="rId1" Type="http://schemas.openxmlformats.org/officeDocument/2006/relationships/slideLayout" Target="../slideLayouts/slideLayout2.xml"/><Relationship Id="rId4" Type="http://schemas.openxmlformats.org/officeDocument/2006/relationships/hyperlink" Target="http://en.wikipedia.org/wiki/Health_car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002" y="1170970"/>
            <a:ext cx="8825658" cy="2114349"/>
          </a:xfrm>
        </p:spPr>
        <p:txBody>
          <a:bodyPr/>
          <a:lstStyle/>
          <a:p>
            <a:r>
              <a:rPr lang="en-US" sz="6600" b="1" dirty="0" smtClean="0"/>
              <a:t>Economics </a:t>
            </a:r>
            <a:br>
              <a:rPr lang="en-US" sz="6600" b="1" dirty="0" smtClean="0"/>
            </a:br>
            <a:r>
              <a:rPr lang="en-US" sz="6600" b="1" dirty="0" smtClean="0"/>
              <a:t>and </a:t>
            </a:r>
            <a:br>
              <a:rPr lang="en-US" sz="6600" b="1" dirty="0" smtClean="0"/>
            </a:br>
            <a:r>
              <a:rPr lang="en-US" sz="6600" b="1" dirty="0" smtClean="0"/>
              <a:t>Global Health</a:t>
            </a:r>
            <a:endParaRPr lang="en-US" sz="6600" b="1" dirty="0"/>
          </a:p>
        </p:txBody>
      </p:sp>
      <p:sp>
        <p:nvSpPr>
          <p:cNvPr id="3" name="Subtitle 2"/>
          <p:cNvSpPr>
            <a:spLocks noGrp="1"/>
          </p:cNvSpPr>
          <p:nvPr>
            <p:ph type="subTitle" idx="1"/>
          </p:nvPr>
        </p:nvSpPr>
        <p:spPr>
          <a:xfrm>
            <a:off x="167425" y="3614738"/>
            <a:ext cx="9098813" cy="3086100"/>
          </a:xfrm>
        </p:spPr>
        <p:txBody>
          <a:bodyPr>
            <a:normAutofit fontScale="92500" lnSpcReduction="10000"/>
          </a:bodyPr>
          <a:lstStyle/>
          <a:p>
            <a:r>
              <a:rPr lang="en-US" sz="2400" b="1" dirty="0" smtClean="0">
                <a:solidFill>
                  <a:srgbClr val="FFFF00"/>
                </a:solidFill>
                <a:latin typeface="Arial" panose="020B0604020202020204" pitchFamily="34" charset="0"/>
                <a:cs typeface="Arial" panose="020B0604020202020204" pitchFamily="34" charset="0"/>
              </a:rPr>
              <a:t>Dr. Sireen Alkhaldi</a:t>
            </a:r>
          </a:p>
          <a:p>
            <a:r>
              <a:rPr lang="en-US" sz="2400" b="1" dirty="0" smtClean="0">
                <a:solidFill>
                  <a:srgbClr val="FFFF00"/>
                </a:solidFill>
                <a:latin typeface="Arial" panose="020B0604020202020204" pitchFamily="34" charset="0"/>
                <a:cs typeface="Arial" panose="020B0604020202020204" pitchFamily="34" charset="0"/>
              </a:rPr>
              <a:t>Department of Family and Com. Med.</a:t>
            </a:r>
          </a:p>
          <a:p>
            <a:r>
              <a:rPr lang="en-US" sz="2400" b="1" dirty="0" smtClean="0">
                <a:solidFill>
                  <a:srgbClr val="FFFF00"/>
                </a:solidFill>
                <a:latin typeface="Arial" panose="020B0604020202020204" pitchFamily="34" charset="0"/>
                <a:cs typeface="Arial" panose="020B0604020202020204" pitchFamily="34" charset="0"/>
              </a:rPr>
              <a:t>Global Health Course</a:t>
            </a:r>
          </a:p>
          <a:p>
            <a:r>
              <a:rPr lang="en-US" sz="2400" b="1" dirty="0" smtClean="0">
                <a:solidFill>
                  <a:srgbClr val="FFFF00"/>
                </a:solidFill>
                <a:latin typeface="Arial" panose="020B0604020202020204" pitchFamily="34" charset="0"/>
                <a:cs typeface="Arial" panose="020B0604020202020204" pitchFamily="34" charset="0"/>
              </a:rPr>
              <a:t>Summer Semester 2014/ 2015</a:t>
            </a:r>
          </a:p>
          <a:p>
            <a:r>
              <a:rPr lang="en-US" sz="2400" b="1" dirty="0" smtClean="0">
                <a:solidFill>
                  <a:srgbClr val="FFFF00"/>
                </a:solidFill>
                <a:latin typeface="Arial" panose="020B0604020202020204" pitchFamily="34" charset="0"/>
                <a:cs typeface="Arial" panose="020B0604020202020204" pitchFamily="34" charset="0"/>
              </a:rPr>
              <a:t>Textbook: Understanding Global health,</a:t>
            </a:r>
          </a:p>
          <a:p>
            <a:r>
              <a:rPr lang="en-US" sz="2400" b="1" dirty="0" err="1" smtClean="0">
                <a:solidFill>
                  <a:srgbClr val="FFFF00"/>
                </a:solidFill>
                <a:latin typeface="Arial" panose="020B0604020202020204" pitchFamily="34" charset="0"/>
                <a:cs typeface="Arial" panose="020B0604020202020204" pitchFamily="34" charset="0"/>
              </a:rPr>
              <a:t>Markle</a:t>
            </a:r>
            <a:r>
              <a:rPr lang="en-US" sz="2400" b="1" dirty="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W, Fisher M, and </a:t>
            </a:r>
            <a:r>
              <a:rPr lang="en-US" sz="2400" b="1" dirty="0" err="1" smtClean="0">
                <a:solidFill>
                  <a:srgbClr val="FFFF00"/>
                </a:solidFill>
                <a:latin typeface="Arial" panose="020B0604020202020204" pitchFamily="34" charset="0"/>
                <a:cs typeface="Arial" panose="020B0604020202020204" pitchFamily="34" charset="0"/>
              </a:rPr>
              <a:t>Smego</a:t>
            </a:r>
            <a:r>
              <a:rPr lang="en-US" sz="2400" b="1" dirty="0" smtClean="0">
                <a:solidFill>
                  <a:srgbClr val="FFFF00"/>
                </a:solidFill>
                <a:latin typeface="Arial" panose="020B0604020202020204" pitchFamily="34" charset="0"/>
                <a:cs typeface="Arial" panose="020B0604020202020204" pitchFamily="34" charset="0"/>
              </a:rPr>
              <a:t> R. </a:t>
            </a:r>
          </a:p>
          <a:p>
            <a:r>
              <a:rPr lang="en-US" sz="2400" b="1" dirty="0" smtClean="0">
                <a:solidFill>
                  <a:srgbClr val="FFFF00"/>
                </a:solidFill>
                <a:latin typeface="Arial" panose="020B0604020202020204" pitchFamily="34" charset="0"/>
                <a:cs typeface="Arial" panose="020B0604020202020204" pitchFamily="34" charset="0"/>
              </a:rPr>
              <a:t>(2</a:t>
            </a:r>
            <a:r>
              <a:rPr lang="en-US" sz="2400" b="1" baseline="30000" dirty="0" smtClean="0">
                <a:solidFill>
                  <a:srgbClr val="FFFF00"/>
                </a:solidFill>
                <a:latin typeface="Arial" panose="020B0604020202020204" pitchFamily="34" charset="0"/>
                <a:cs typeface="Arial" panose="020B0604020202020204" pitchFamily="34" charset="0"/>
              </a:rPr>
              <a:t>nd</a:t>
            </a:r>
            <a:r>
              <a:rPr lang="en-US" sz="2400" b="1" dirty="0" smtClean="0">
                <a:solidFill>
                  <a:srgbClr val="FFFF00"/>
                </a:solidFill>
                <a:latin typeface="Arial" panose="020B0604020202020204" pitchFamily="34" charset="0"/>
                <a:cs typeface="Arial" panose="020B0604020202020204" pitchFamily="34" charset="0"/>
              </a:rPr>
              <a:t> ed. 2014)</a:t>
            </a:r>
            <a:endParaRPr lang="en-US" sz="2400" b="1" dirty="0">
              <a:solidFill>
                <a:srgbClr val="FFFF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024638" y="359050"/>
            <a:ext cx="5167362" cy="6498950"/>
          </a:xfrm>
          <a:prstGeom prst="rect">
            <a:avLst/>
          </a:prstGeom>
        </p:spPr>
      </p:pic>
    </p:spTree>
    <p:extLst>
      <p:ext uri="{BB962C8B-B14F-4D97-AF65-F5344CB8AC3E}">
        <p14:creationId xmlns:p14="http://schemas.microsoft.com/office/powerpoint/2010/main" val="357887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76837"/>
          </a:xfrm>
        </p:spPr>
        <p:txBody>
          <a:bodyPr/>
          <a:lstStyle/>
          <a:p>
            <a:r>
              <a:rPr lang="en-US" b="1" dirty="0">
                <a:solidFill>
                  <a:srgbClr val="FFFF00"/>
                </a:solidFill>
              </a:rPr>
              <a:t>What is Health Economics?</a:t>
            </a:r>
            <a:endParaRPr lang="en-US" dirty="0"/>
          </a:p>
        </p:txBody>
      </p:sp>
      <p:sp>
        <p:nvSpPr>
          <p:cNvPr id="3" name="Content Placeholder 2"/>
          <p:cNvSpPr>
            <a:spLocks noGrp="1"/>
          </p:cNvSpPr>
          <p:nvPr>
            <p:ph idx="1"/>
          </p:nvPr>
        </p:nvSpPr>
        <p:spPr>
          <a:xfrm>
            <a:off x="1103312" y="1571224"/>
            <a:ext cx="10062671" cy="4677176"/>
          </a:xfrm>
        </p:spPr>
        <p:txBody>
          <a:bodyPr>
            <a:normAutofit fontScale="92500" lnSpcReduction="10000"/>
          </a:bodyPr>
          <a:lstStyle/>
          <a:p>
            <a:pPr>
              <a:lnSpc>
                <a:spcPct val="150000"/>
              </a:lnSpc>
              <a:spcBef>
                <a:spcPts val="0"/>
              </a:spcBef>
            </a:pPr>
            <a:r>
              <a:rPr lang="en-US" sz="3200" b="1" dirty="0"/>
              <a:t>Health economics is a branch of </a:t>
            </a:r>
            <a:r>
              <a:rPr lang="en-US" sz="3200" b="1" dirty="0">
                <a:hlinkClick r:id="rId2" tooltip="Economics"/>
              </a:rPr>
              <a:t>economics</a:t>
            </a:r>
            <a:r>
              <a:rPr lang="en-US" sz="3200" b="1" dirty="0"/>
              <a:t> concerned with issues related to efficiency, effectiveness, value and behavior in the production and consumption of </a:t>
            </a:r>
            <a:r>
              <a:rPr lang="en-US" sz="3200" b="1" dirty="0">
                <a:hlinkClick r:id="rId3" tooltip="Health"/>
              </a:rPr>
              <a:t>health</a:t>
            </a:r>
            <a:r>
              <a:rPr lang="en-US" sz="3200" b="1" dirty="0"/>
              <a:t> and </a:t>
            </a:r>
            <a:r>
              <a:rPr lang="en-US" sz="3200" b="1" dirty="0">
                <a:hlinkClick r:id="rId4" tooltip="Health care"/>
              </a:rPr>
              <a:t>health care</a:t>
            </a:r>
            <a:r>
              <a:rPr lang="en-US" sz="3200" b="1" dirty="0"/>
              <a:t>. </a:t>
            </a:r>
            <a:endParaRPr lang="en-US" sz="3200" b="1" dirty="0" smtClean="0"/>
          </a:p>
          <a:p>
            <a:pPr>
              <a:lnSpc>
                <a:spcPct val="150000"/>
              </a:lnSpc>
              <a:spcBef>
                <a:spcPts val="0"/>
              </a:spcBef>
            </a:pPr>
            <a:r>
              <a:rPr lang="en-US" sz="3200" b="1" dirty="0" smtClean="0"/>
              <a:t>In </a:t>
            </a:r>
            <a:r>
              <a:rPr lang="en-US" sz="3200" b="1" dirty="0"/>
              <a:t>broad terms, health economists study the functioning of health care systems and health-affecting behaviors such as smoking</a:t>
            </a:r>
            <a:r>
              <a:rPr lang="en-US" dirty="0"/>
              <a:t>.</a:t>
            </a:r>
          </a:p>
        </p:txBody>
      </p:sp>
    </p:spTree>
    <p:extLst>
      <p:ext uri="{BB962C8B-B14F-4D97-AF65-F5344CB8AC3E}">
        <p14:creationId xmlns:p14="http://schemas.microsoft.com/office/powerpoint/2010/main" val="1752849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8968"/>
          </a:xfrm>
        </p:spPr>
        <p:txBody>
          <a:bodyPr/>
          <a:lstStyle/>
          <a:p>
            <a:r>
              <a:rPr lang="en-US" b="1" dirty="0" smtClean="0">
                <a:solidFill>
                  <a:srgbClr val="FFFF00"/>
                </a:solidFill>
              </a:rPr>
              <a:t>Economics and Health</a:t>
            </a:r>
            <a:endParaRPr lang="en-US" b="1" dirty="0">
              <a:solidFill>
                <a:srgbClr val="FFFF00"/>
              </a:solidFill>
            </a:endParaRPr>
          </a:p>
        </p:txBody>
      </p:sp>
      <p:sp>
        <p:nvSpPr>
          <p:cNvPr id="3" name="Content Placeholder 2"/>
          <p:cNvSpPr>
            <a:spLocks noGrp="1"/>
          </p:cNvSpPr>
          <p:nvPr>
            <p:ph idx="1"/>
          </p:nvPr>
        </p:nvSpPr>
        <p:spPr>
          <a:xfrm>
            <a:off x="755582" y="1723293"/>
            <a:ext cx="10460331" cy="5134707"/>
          </a:xfrm>
        </p:spPr>
        <p:txBody>
          <a:bodyPr>
            <a:normAutofit/>
          </a:bodyPr>
          <a:lstStyle/>
          <a:p>
            <a:r>
              <a:rPr lang="en-US" sz="3200" b="1" dirty="0" smtClean="0"/>
              <a:t>For a long time, it has been recognized that there is a relationship between health and wealth</a:t>
            </a:r>
            <a:r>
              <a:rPr lang="en-US" sz="2400" b="1" dirty="0" smtClean="0"/>
              <a:t>.</a:t>
            </a:r>
          </a:p>
          <a:p>
            <a:r>
              <a:rPr lang="en-US" sz="3200" b="1" dirty="0" smtClean="0"/>
              <a:t>Three possible different pathways may explain this relationship: </a:t>
            </a:r>
          </a:p>
          <a:p>
            <a:pPr marL="0" indent="0">
              <a:buNone/>
            </a:pPr>
            <a:r>
              <a:rPr lang="en-US" sz="3200" b="1" dirty="0" smtClean="0"/>
              <a:t>1. Increased wealth leads to health</a:t>
            </a:r>
          </a:p>
          <a:p>
            <a:pPr marL="0" indent="0">
              <a:buNone/>
            </a:pPr>
            <a:r>
              <a:rPr lang="en-US" sz="3200" b="1" dirty="0" smtClean="0"/>
              <a:t>2. Improved health leads to wealth.</a:t>
            </a:r>
          </a:p>
          <a:p>
            <a:pPr marL="0" indent="0">
              <a:buNone/>
            </a:pPr>
            <a:r>
              <a:rPr lang="en-US" sz="3200" b="1" dirty="0" smtClean="0"/>
              <a:t>3. The relationship is caused by a third unknown factor. </a:t>
            </a:r>
          </a:p>
        </p:txBody>
      </p:sp>
    </p:spTree>
    <p:extLst>
      <p:ext uri="{BB962C8B-B14F-4D97-AF65-F5344CB8AC3E}">
        <p14:creationId xmlns:p14="http://schemas.microsoft.com/office/powerpoint/2010/main" val="4044150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16" y="312042"/>
            <a:ext cx="9969476" cy="855576"/>
          </a:xfrm>
        </p:spPr>
        <p:txBody>
          <a:bodyPr/>
          <a:lstStyle/>
          <a:p>
            <a:r>
              <a:rPr lang="en-US" sz="4000" b="1" dirty="0" smtClean="0">
                <a:solidFill>
                  <a:srgbClr val="FFFF00"/>
                </a:solidFill>
              </a:rPr>
              <a:t>The Mechanisms from Wealth to Health</a:t>
            </a:r>
            <a:endParaRPr lang="en-US" sz="4000" b="1" dirty="0">
              <a:solidFill>
                <a:srgbClr val="FFFF00"/>
              </a:solidFill>
            </a:endParaRPr>
          </a:p>
        </p:txBody>
      </p:sp>
      <p:sp>
        <p:nvSpPr>
          <p:cNvPr id="3" name="Content Placeholder 2"/>
          <p:cNvSpPr>
            <a:spLocks noGrp="1"/>
          </p:cNvSpPr>
          <p:nvPr>
            <p:ph idx="1"/>
          </p:nvPr>
        </p:nvSpPr>
        <p:spPr>
          <a:xfrm>
            <a:off x="337625" y="1167619"/>
            <a:ext cx="11493303" cy="5542670"/>
          </a:xfrm>
        </p:spPr>
        <p:txBody>
          <a:bodyPr>
            <a:noAutofit/>
          </a:bodyPr>
          <a:lstStyle/>
          <a:p>
            <a:pPr marL="0" indent="0">
              <a:buNone/>
            </a:pPr>
            <a:r>
              <a:rPr lang="en-US" sz="2800" b="1" dirty="0" smtClean="0"/>
              <a:t>In general, wealthier nations are healthier nations. </a:t>
            </a:r>
          </a:p>
          <a:p>
            <a:r>
              <a:rPr lang="en-US" sz="2800" b="1" dirty="0" smtClean="0"/>
              <a:t>Higher incomes provide the ability to purchase many goods and services that promote better health, including higher quality food, access to cleaner water, safe sanitation, and higher quality and more complete health services both on a societal and individual level.</a:t>
            </a:r>
          </a:p>
          <a:p>
            <a:r>
              <a:rPr lang="en-US" sz="2800" b="1" dirty="0" smtClean="0"/>
              <a:t>Preston noted a strong relationship between health and wealth, and suggested that there is a significant gain in health ( as measured by life expectancy) with wealth up to $1000 per capita.  However, Preston noted that after exceeding $1000 per capita, additional wealth did not lead to significant increase in life expectancy. </a:t>
            </a:r>
          </a:p>
          <a:p>
            <a:endParaRPr lang="en-US" sz="2400" dirty="0"/>
          </a:p>
        </p:txBody>
      </p:sp>
    </p:spTree>
    <p:extLst>
      <p:ext uri="{BB962C8B-B14F-4D97-AF65-F5344CB8AC3E}">
        <p14:creationId xmlns:p14="http://schemas.microsoft.com/office/powerpoint/2010/main" val="3320143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99" y="242690"/>
            <a:ext cx="9895742" cy="644562"/>
          </a:xfrm>
        </p:spPr>
        <p:txBody>
          <a:bodyPr/>
          <a:lstStyle/>
          <a:p>
            <a:r>
              <a:rPr lang="en-US" sz="4000" b="1" dirty="0" smtClean="0">
                <a:solidFill>
                  <a:srgbClr val="FFFF00"/>
                </a:solidFill>
              </a:rPr>
              <a:t>Co</a:t>
            </a:r>
            <a:r>
              <a:rPr lang="en-US" sz="4000" b="1" dirty="0" smtClean="0">
                <a:solidFill>
                  <a:srgbClr val="FFFF00"/>
                </a:solidFill>
              </a:rPr>
              <a:t>rrelation Between Wealth and Health</a:t>
            </a:r>
            <a:endParaRPr lang="en-US" sz="4000" b="1" dirty="0">
              <a:solidFill>
                <a:srgbClr val="FFFF00"/>
              </a:solidFill>
            </a:endParaRPr>
          </a:p>
        </p:txBody>
      </p:sp>
      <p:sp>
        <p:nvSpPr>
          <p:cNvPr id="3" name="Content Placeholder 2"/>
          <p:cNvSpPr>
            <a:spLocks noGrp="1"/>
          </p:cNvSpPr>
          <p:nvPr>
            <p:ph idx="1"/>
          </p:nvPr>
        </p:nvSpPr>
        <p:spPr>
          <a:xfrm>
            <a:off x="829994" y="1266092"/>
            <a:ext cx="10705514" cy="5416062"/>
          </a:xfrm>
        </p:spPr>
        <p:txBody>
          <a:bodyPr>
            <a:normAutofit/>
          </a:bodyPr>
          <a:lstStyle/>
          <a:p>
            <a:endParaRPr lang="en-US" sz="2400" dirty="0" smtClean="0"/>
          </a:p>
          <a:p>
            <a:endParaRPr lang="en-US" sz="2400" dirty="0"/>
          </a:p>
          <a:p>
            <a:pPr marL="0" indent="0">
              <a:buNone/>
            </a:pPr>
            <a:endParaRPr lang="en-US" sz="2400" dirty="0"/>
          </a:p>
          <a:p>
            <a:pPr marL="0" indent="0">
              <a:buNone/>
            </a:pPr>
            <a:endParaRPr lang="en-US" sz="2400" dirty="0"/>
          </a:p>
          <a:p>
            <a:pPr marL="0" indent="0">
              <a:buNone/>
            </a:pPr>
            <a:endParaRPr lang="en-US" sz="2400" dirty="0" smtClean="0"/>
          </a:p>
          <a:p>
            <a:endParaRPr lang="en-US" sz="2400" dirty="0"/>
          </a:p>
          <a:p>
            <a:pPr marL="0" indent="0">
              <a:buNone/>
            </a:pPr>
            <a:endParaRPr lang="en-US" sz="2400" dirty="0" smtClean="0"/>
          </a:p>
          <a:p>
            <a:endParaRPr lang="en-US" b="1" dirty="0" smtClean="0"/>
          </a:p>
          <a:p>
            <a:r>
              <a:rPr lang="en-US" b="1" dirty="0" smtClean="0"/>
              <a:t>Also</a:t>
            </a:r>
            <a:r>
              <a:rPr lang="en-US" b="1" dirty="0"/>
              <a:t>, income inequality may lead to poor health. In the Whitehall study of 10,000British civil servants, mortality rates were 3.5 times higher for lower grade workers compared to administrators. </a:t>
            </a:r>
          </a:p>
          <a:p>
            <a:r>
              <a:rPr lang="en-US" b="1" dirty="0"/>
              <a:t>Wealth can also increase health indirectly through education</a:t>
            </a:r>
            <a:r>
              <a:rPr lang="en-US" dirty="0"/>
              <a:t>.</a:t>
            </a:r>
            <a:endParaRPr lang="en-US" dirty="0" smtClean="0"/>
          </a:p>
          <a:p>
            <a:endParaRPr lang="en-US" sz="2400" dirty="0"/>
          </a:p>
          <a:p>
            <a:endParaRPr lang="en-US" sz="2400" dirty="0" smtClean="0"/>
          </a:p>
          <a:p>
            <a:endParaRPr lang="en-US" sz="2400" dirty="0"/>
          </a:p>
          <a:p>
            <a:endParaRPr lang="en-US" dirty="0" smtClean="0"/>
          </a:p>
          <a:p>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2471738" y="1013532"/>
            <a:ext cx="6735203" cy="4129968"/>
          </a:xfrm>
          <a:prstGeom prst="rect">
            <a:avLst/>
          </a:prstGeom>
        </p:spPr>
      </p:pic>
    </p:spTree>
    <p:extLst>
      <p:ext uri="{BB962C8B-B14F-4D97-AF65-F5344CB8AC3E}">
        <p14:creationId xmlns:p14="http://schemas.microsoft.com/office/powerpoint/2010/main" val="1011075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615" y="371476"/>
            <a:ext cx="10621108" cy="742951"/>
          </a:xfrm>
        </p:spPr>
        <p:txBody>
          <a:bodyPr/>
          <a:lstStyle/>
          <a:p>
            <a:r>
              <a:rPr lang="en-US" sz="3600" b="1" dirty="0">
                <a:solidFill>
                  <a:srgbClr val="FFFF00"/>
                </a:solidFill>
              </a:rPr>
              <a:t>The Mechanisms from </a:t>
            </a:r>
            <a:r>
              <a:rPr lang="en-US" sz="3600" b="1" dirty="0" smtClean="0">
                <a:solidFill>
                  <a:srgbClr val="FFFF00"/>
                </a:solidFill>
              </a:rPr>
              <a:t>Health </a:t>
            </a:r>
            <a:r>
              <a:rPr lang="en-US" sz="3600" b="1" dirty="0">
                <a:solidFill>
                  <a:srgbClr val="FFFF00"/>
                </a:solidFill>
              </a:rPr>
              <a:t>to </a:t>
            </a:r>
            <a:r>
              <a:rPr lang="en-US" sz="3600" b="1" dirty="0" smtClean="0">
                <a:solidFill>
                  <a:srgbClr val="FFFF00"/>
                </a:solidFill>
              </a:rPr>
              <a:t>Wealth</a:t>
            </a:r>
            <a:endParaRPr lang="en-US" sz="3600" dirty="0"/>
          </a:p>
        </p:txBody>
      </p:sp>
      <p:sp>
        <p:nvSpPr>
          <p:cNvPr id="3" name="Content Placeholder 2"/>
          <p:cNvSpPr>
            <a:spLocks noGrp="1"/>
          </p:cNvSpPr>
          <p:nvPr>
            <p:ph idx="1"/>
          </p:nvPr>
        </p:nvSpPr>
        <p:spPr>
          <a:xfrm>
            <a:off x="571500" y="1257299"/>
            <a:ext cx="10972800" cy="5157789"/>
          </a:xfrm>
        </p:spPr>
        <p:txBody>
          <a:bodyPr>
            <a:noAutofit/>
          </a:bodyPr>
          <a:lstStyle/>
          <a:p>
            <a:pPr marL="0" indent="0">
              <a:buNone/>
            </a:pPr>
            <a:r>
              <a:rPr lang="en-US" sz="2800" dirty="0" smtClean="0"/>
              <a:t>Four major mechanisms link health to increased </a:t>
            </a:r>
            <a:r>
              <a:rPr lang="en-US" sz="2800" dirty="0" smtClean="0"/>
              <a:t>wealth:  </a:t>
            </a:r>
            <a:endParaRPr lang="en-US" sz="2800" dirty="0" smtClean="0"/>
          </a:p>
          <a:p>
            <a:pPr marL="0" indent="0">
              <a:lnSpc>
                <a:spcPct val="120000"/>
              </a:lnSpc>
              <a:spcBef>
                <a:spcPts val="0"/>
              </a:spcBef>
              <a:buNone/>
            </a:pPr>
            <a:r>
              <a:rPr lang="en-US" sz="2800" b="1" dirty="0" smtClean="0"/>
              <a:t>1. Improved productivity: </a:t>
            </a:r>
            <a:r>
              <a:rPr lang="en-US" sz="2800" dirty="0" smtClean="0"/>
              <a:t>Healthier individuals are more energetic and less likely to miss work due to illness (↑productivity with ↑ calorie intake up to 2000kcal).</a:t>
            </a:r>
          </a:p>
          <a:p>
            <a:pPr marL="0" indent="0">
              <a:lnSpc>
                <a:spcPct val="120000"/>
              </a:lnSpc>
              <a:spcBef>
                <a:spcPts val="0"/>
              </a:spcBef>
              <a:buNone/>
            </a:pPr>
            <a:endParaRPr lang="en-US" sz="2800" dirty="0" smtClean="0"/>
          </a:p>
          <a:p>
            <a:pPr marL="0" indent="0">
              <a:lnSpc>
                <a:spcPct val="120000"/>
              </a:lnSpc>
              <a:spcBef>
                <a:spcPts val="0"/>
              </a:spcBef>
              <a:buNone/>
            </a:pPr>
            <a:r>
              <a:rPr lang="en-US" sz="2800" b="1" dirty="0" smtClean="0"/>
              <a:t>2. Increased </a:t>
            </a:r>
            <a:r>
              <a:rPr lang="en-US" sz="2800" b="1" dirty="0"/>
              <a:t>investment in human capital: </a:t>
            </a:r>
            <a:r>
              <a:rPr lang="en-US" sz="2800" dirty="0"/>
              <a:t>Poor health conditions decrease life expectancy, and reduce the amount of human capital investment. Children with poor health may be sick or have less energy to go to school, and have poor learning capacity in school.</a:t>
            </a:r>
          </a:p>
          <a:p>
            <a:pPr marL="0" indent="0">
              <a:lnSpc>
                <a:spcPct val="120000"/>
              </a:lnSpc>
              <a:spcBef>
                <a:spcPts val="0"/>
              </a:spcBef>
              <a:buNone/>
            </a:pPr>
            <a:endParaRPr lang="en-US" sz="3200" dirty="0" smtClean="0"/>
          </a:p>
        </p:txBody>
      </p:sp>
    </p:spTree>
    <p:extLst>
      <p:ext uri="{BB962C8B-B14F-4D97-AF65-F5344CB8AC3E}">
        <p14:creationId xmlns:p14="http://schemas.microsoft.com/office/powerpoint/2010/main" val="3688885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5" y="271463"/>
            <a:ext cx="10621108" cy="742951"/>
          </a:xfrm>
        </p:spPr>
        <p:txBody>
          <a:bodyPr/>
          <a:lstStyle/>
          <a:p>
            <a:r>
              <a:rPr lang="en-US" sz="3600" b="1" dirty="0">
                <a:solidFill>
                  <a:srgbClr val="FFFF00"/>
                </a:solidFill>
              </a:rPr>
              <a:t>The Mechanisms from </a:t>
            </a:r>
            <a:r>
              <a:rPr lang="en-US" sz="3600" b="1" dirty="0" smtClean="0">
                <a:solidFill>
                  <a:srgbClr val="FFFF00"/>
                </a:solidFill>
              </a:rPr>
              <a:t>Health </a:t>
            </a:r>
            <a:r>
              <a:rPr lang="en-US" sz="3600" b="1" dirty="0">
                <a:solidFill>
                  <a:srgbClr val="FFFF00"/>
                </a:solidFill>
              </a:rPr>
              <a:t>to </a:t>
            </a:r>
            <a:r>
              <a:rPr lang="en-US" sz="3600" b="1" dirty="0" smtClean="0">
                <a:solidFill>
                  <a:srgbClr val="FFFF00"/>
                </a:solidFill>
              </a:rPr>
              <a:t>Wealth, cont.</a:t>
            </a:r>
            <a:endParaRPr lang="en-US" sz="3600" dirty="0"/>
          </a:p>
        </p:txBody>
      </p:sp>
      <p:sp>
        <p:nvSpPr>
          <p:cNvPr id="3" name="Content Placeholder 2"/>
          <p:cNvSpPr>
            <a:spLocks noGrp="1"/>
          </p:cNvSpPr>
          <p:nvPr>
            <p:ph idx="1"/>
          </p:nvPr>
        </p:nvSpPr>
        <p:spPr>
          <a:xfrm>
            <a:off x="671513" y="1313644"/>
            <a:ext cx="11058525" cy="5401481"/>
          </a:xfrm>
        </p:spPr>
        <p:txBody>
          <a:bodyPr>
            <a:noAutofit/>
          </a:bodyPr>
          <a:lstStyle/>
          <a:p>
            <a:pPr marL="0" indent="0">
              <a:lnSpc>
                <a:spcPct val="120000"/>
              </a:lnSpc>
              <a:spcBef>
                <a:spcPts val="0"/>
              </a:spcBef>
              <a:buNone/>
            </a:pPr>
            <a:r>
              <a:rPr lang="en-US" sz="2800" b="1" dirty="0" smtClean="0"/>
              <a:t>3</a:t>
            </a:r>
            <a:r>
              <a:rPr lang="en-US" sz="2800" b="1" dirty="0" smtClean="0"/>
              <a:t>. Increased investment in physical capital: </a:t>
            </a:r>
            <a:r>
              <a:rPr lang="en-US" sz="2800" dirty="0" smtClean="0"/>
              <a:t>better health leads to more savings for retirement, which increases investment in physical capital, with the hope of future returns. With sick employees, money is spent to compensate for productivity loss, and less money is available to invest in physical capital.</a:t>
            </a:r>
          </a:p>
          <a:p>
            <a:pPr marL="0" indent="0">
              <a:lnSpc>
                <a:spcPct val="120000"/>
              </a:lnSpc>
              <a:spcBef>
                <a:spcPts val="0"/>
              </a:spcBef>
              <a:buNone/>
            </a:pPr>
            <a:r>
              <a:rPr lang="en-US" sz="2800" dirty="0" smtClean="0"/>
              <a:t> </a:t>
            </a:r>
          </a:p>
          <a:p>
            <a:pPr marL="0" indent="0">
              <a:lnSpc>
                <a:spcPct val="120000"/>
              </a:lnSpc>
              <a:spcBef>
                <a:spcPts val="0"/>
              </a:spcBef>
              <a:buNone/>
            </a:pPr>
            <a:r>
              <a:rPr lang="en-US" sz="2800" b="1" dirty="0" smtClean="0"/>
              <a:t>4. Utilizing the demographic dividend: </a:t>
            </a:r>
            <a:r>
              <a:rPr lang="en-US" sz="2800" dirty="0" smtClean="0"/>
              <a:t>a </a:t>
            </a:r>
            <a:r>
              <a:rPr lang="en-US" sz="2800" dirty="0" smtClean="0"/>
              <a:t>large working age population relative to the younger and older dependent populations. This gives a window of opportunity for economic growth (Irish economic boom in 1980s and 1990s). </a:t>
            </a:r>
            <a:endParaRPr lang="en-US" sz="2800" dirty="0"/>
          </a:p>
        </p:txBody>
      </p:sp>
    </p:spTree>
    <p:extLst>
      <p:ext uri="{BB962C8B-B14F-4D97-AF65-F5344CB8AC3E}">
        <p14:creationId xmlns:p14="http://schemas.microsoft.com/office/powerpoint/2010/main" val="345329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66969"/>
            <a:ext cx="10269540" cy="761719"/>
          </a:xfrm>
        </p:spPr>
        <p:txBody>
          <a:bodyPr/>
          <a:lstStyle/>
          <a:p>
            <a:r>
              <a:rPr lang="en-US" sz="4000" b="1" dirty="0" smtClean="0">
                <a:solidFill>
                  <a:srgbClr val="FFFF00"/>
                </a:solidFill>
              </a:rPr>
              <a:t>Economic Impact of Three Key Diseases</a:t>
            </a:r>
            <a:endParaRPr lang="en-US" sz="4000" b="1" dirty="0">
              <a:solidFill>
                <a:srgbClr val="FFFF00"/>
              </a:solidFill>
            </a:endParaRPr>
          </a:p>
        </p:txBody>
      </p:sp>
      <p:sp>
        <p:nvSpPr>
          <p:cNvPr id="3" name="Content Placeholder 2"/>
          <p:cNvSpPr>
            <a:spLocks noGrp="1"/>
          </p:cNvSpPr>
          <p:nvPr>
            <p:ph idx="1"/>
          </p:nvPr>
        </p:nvSpPr>
        <p:spPr>
          <a:xfrm>
            <a:off x="431800" y="1057275"/>
            <a:ext cx="11760200" cy="6057900"/>
          </a:xfrm>
        </p:spPr>
        <p:txBody>
          <a:bodyPr>
            <a:noAutofit/>
          </a:bodyPr>
          <a:lstStyle/>
          <a:p>
            <a:pPr marL="0" indent="0">
              <a:buNone/>
            </a:pPr>
            <a:r>
              <a:rPr lang="en-US" sz="2400" dirty="0" smtClean="0">
                <a:solidFill>
                  <a:srgbClr val="00B0F0"/>
                </a:solidFill>
                <a:latin typeface="Calibri" panose="020F0502020204030204" pitchFamily="34" charset="0"/>
                <a:cs typeface="Arial" panose="020B0604020202020204" pitchFamily="34" charset="0"/>
              </a:rPr>
              <a:t>Malaria, tuberculosis, and HIV/AIDS </a:t>
            </a:r>
            <a:r>
              <a:rPr lang="en-US" sz="2400" dirty="0" smtClean="0">
                <a:latin typeface="Calibri" panose="020F0502020204030204" pitchFamily="34" charset="0"/>
                <a:cs typeface="Arial" panose="020B0604020202020204" pitchFamily="34" charset="0"/>
              </a:rPr>
              <a:t>are examples of diseases that have significant economic impacts on populations</a:t>
            </a:r>
            <a:r>
              <a:rPr lang="en-US" sz="2800" dirty="0" smtClean="0">
                <a:latin typeface="Calibri" panose="020F0502020204030204" pitchFamily="34" charset="0"/>
                <a:cs typeface="Arial" panose="020B0604020202020204" pitchFamily="34" charset="0"/>
              </a:rPr>
              <a:t>: </a:t>
            </a:r>
          </a:p>
          <a:p>
            <a:pPr>
              <a:lnSpc>
                <a:spcPct val="120000"/>
              </a:lnSpc>
              <a:spcBef>
                <a:spcPts val="0"/>
              </a:spcBef>
            </a:pPr>
            <a:r>
              <a:rPr lang="en-US" sz="2400" dirty="0" smtClean="0">
                <a:latin typeface="Arial" panose="020B0604020202020204" pitchFamily="34" charset="0"/>
                <a:cs typeface="Arial" panose="020B0604020202020204" pitchFamily="34" charset="0"/>
              </a:rPr>
              <a:t>Malaria: (infects 200 million each year and about 1million deaths).</a:t>
            </a:r>
          </a:p>
          <a:p>
            <a:pPr marL="0" indent="0">
              <a:lnSpc>
                <a:spcPct val="120000"/>
              </a:lnSpc>
              <a:spcBef>
                <a:spcPts val="0"/>
              </a:spcBef>
              <a:buNone/>
            </a:pPr>
            <a:r>
              <a:rPr lang="en-US" sz="2400" dirty="0" smtClean="0">
                <a:latin typeface="Arial" panose="020B0604020202020204" pitchFamily="34" charset="0"/>
                <a:cs typeface="Arial" panose="020B0604020202020204" pitchFamily="34" charset="0"/>
              </a:rPr>
              <a:t>Malaria in a country reduces the gross national product to half (How?). Control of malaria has historically been associated with economic well-being (e.g. ↓ Malaria in Greece ↑ foreign investment ).</a:t>
            </a:r>
          </a:p>
          <a:p>
            <a:pPr>
              <a:lnSpc>
                <a:spcPct val="120000"/>
              </a:lnSpc>
              <a:spcBef>
                <a:spcPts val="0"/>
              </a:spcBef>
            </a:pPr>
            <a:r>
              <a:rPr lang="en-US" sz="2400" dirty="0" smtClean="0">
                <a:latin typeface="Arial" panose="020B0604020202020204" pitchFamily="34" charset="0"/>
                <a:cs typeface="Arial" panose="020B0604020202020204" pitchFamily="34" charset="0"/>
              </a:rPr>
              <a:t>Tuberculosis: (infects 8.7 million each year and kills 1.4 million). </a:t>
            </a:r>
          </a:p>
          <a:p>
            <a:pPr marL="0" indent="0">
              <a:lnSpc>
                <a:spcPct val="120000"/>
              </a:lnSpc>
              <a:spcBef>
                <a:spcPts val="0"/>
              </a:spcBef>
              <a:buNone/>
            </a:pPr>
            <a:r>
              <a:rPr lang="en-US" sz="2400" dirty="0" smtClean="0">
                <a:latin typeface="Arial" panose="020B0604020202020204" pitchFamily="34" charset="0"/>
                <a:cs typeface="Arial" panose="020B0604020202020204" pitchFamily="34" charset="0"/>
              </a:rPr>
              <a:t>TB affects working-age population between 15 and 54. On average, 3 to 4 months of work is </a:t>
            </a:r>
            <a:r>
              <a:rPr lang="en-US" sz="2400" dirty="0" smtClean="0">
                <a:latin typeface="Arial" panose="020B0604020202020204" pitchFamily="34" charset="0"/>
                <a:cs typeface="Arial" panose="020B0604020202020204" pitchFamily="34" charset="0"/>
              </a:rPr>
              <a:t>lost per year ( </a:t>
            </a:r>
            <a:r>
              <a:rPr lang="en-US" sz="2400" dirty="0" smtClean="0">
                <a:latin typeface="Arial" panose="020B0604020202020204" pitchFamily="34" charset="0"/>
                <a:cs typeface="Arial" panose="020B0604020202020204" pitchFamily="34" charset="0"/>
              </a:rPr>
              <a:t>20-30% loss of annual household income). Without proper treatment, 50-60% of those infected will die. </a:t>
            </a:r>
          </a:p>
          <a:p>
            <a:pPr marL="0" indent="0">
              <a:lnSpc>
                <a:spcPct val="120000"/>
              </a:lnSpc>
              <a:spcBef>
                <a:spcPts val="0"/>
              </a:spcBef>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TB and poverty are interlinked. TB may lead to sale of assets to pay for drugs, reducing food intake for children, and decreasing educational opportunity (a classic example of poverty and poor health.  </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425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295556"/>
            <a:ext cx="10456639" cy="761719"/>
          </a:xfrm>
        </p:spPr>
        <p:txBody>
          <a:bodyPr/>
          <a:lstStyle/>
          <a:p>
            <a:r>
              <a:rPr lang="en-US" sz="3200" b="1" dirty="0" smtClean="0">
                <a:solidFill>
                  <a:srgbClr val="FFFF00"/>
                </a:solidFill>
              </a:rPr>
              <a:t>Economic Impact of Three Key </a:t>
            </a:r>
            <a:r>
              <a:rPr lang="en-US" sz="3200" b="1" dirty="0" smtClean="0">
                <a:solidFill>
                  <a:srgbClr val="FFFF00"/>
                </a:solidFill>
              </a:rPr>
              <a:t>Diseases, </a:t>
            </a:r>
            <a:r>
              <a:rPr lang="en-US" sz="3200" b="1" dirty="0" err="1" smtClean="0">
                <a:solidFill>
                  <a:srgbClr val="FFFF00"/>
                </a:solidFill>
              </a:rPr>
              <a:t>cont</a:t>
            </a:r>
            <a:r>
              <a:rPr lang="en-US" sz="3200" b="1" dirty="0" smtClean="0">
                <a:solidFill>
                  <a:srgbClr val="FFFF00"/>
                </a:solidFill>
              </a:rPr>
              <a:t>,</a:t>
            </a:r>
            <a:endParaRPr lang="en-US" sz="3200" b="1" dirty="0">
              <a:solidFill>
                <a:srgbClr val="FFFF00"/>
              </a:solidFill>
            </a:endParaRPr>
          </a:p>
        </p:txBody>
      </p:sp>
      <p:sp>
        <p:nvSpPr>
          <p:cNvPr id="3" name="Content Placeholder 2"/>
          <p:cNvSpPr>
            <a:spLocks noGrp="1"/>
          </p:cNvSpPr>
          <p:nvPr>
            <p:ph idx="1"/>
          </p:nvPr>
        </p:nvSpPr>
        <p:spPr>
          <a:xfrm>
            <a:off x="431800" y="1243013"/>
            <a:ext cx="11760200" cy="5614987"/>
          </a:xfrm>
        </p:spPr>
        <p:txBody>
          <a:bodyPr>
            <a:noAutofit/>
          </a:bodyPr>
          <a:lstStyle/>
          <a:p>
            <a:pPr>
              <a:lnSpc>
                <a:spcPct val="120000"/>
              </a:lnSpc>
              <a:spcBef>
                <a:spcPts val="0"/>
              </a:spcBef>
            </a:pPr>
            <a:r>
              <a:rPr lang="en-US" sz="2600" dirty="0" smtClean="0">
                <a:latin typeface="Arial" panose="020B0604020202020204" pitchFamily="34" charset="0"/>
                <a:cs typeface="Arial" panose="020B0604020202020204" pitchFamily="34" charset="0"/>
              </a:rPr>
              <a:t>HIV/AIDS has a large impact on development because it targets people in working-age, accounting for 65% of deaths. </a:t>
            </a:r>
          </a:p>
          <a:p>
            <a:pPr>
              <a:lnSpc>
                <a:spcPct val="120000"/>
              </a:lnSpc>
              <a:spcBef>
                <a:spcPts val="0"/>
              </a:spcBef>
            </a:pPr>
            <a:r>
              <a:rPr lang="en-US" sz="2600" dirty="0" smtClean="0">
                <a:latin typeface="Arial" panose="020B0604020202020204" pitchFamily="34" charset="0"/>
                <a:cs typeface="Arial" panose="020B0604020202020204" pitchFamily="34" charset="0"/>
              </a:rPr>
              <a:t>HIV/AIDS: It reduces the capacity to invest in human capital, which in turn leads to a further inability to identify and treat HIV/AIDS. This leads to the inability to deal with the consequences of the HIV/AIDS epidemic.</a:t>
            </a:r>
          </a:p>
          <a:p>
            <a:pPr>
              <a:lnSpc>
                <a:spcPct val="120000"/>
              </a:lnSpc>
              <a:spcBef>
                <a:spcPts val="0"/>
              </a:spcBef>
            </a:pPr>
            <a:r>
              <a:rPr lang="en-US" sz="2600" dirty="0" smtClean="0">
                <a:latin typeface="Arial" panose="020B0604020202020204" pitchFamily="34" charset="0"/>
                <a:cs typeface="Arial" panose="020B0604020202020204" pitchFamily="34" charset="0"/>
              </a:rPr>
              <a:t>HIV/AIDS impacts development in </a:t>
            </a:r>
            <a:r>
              <a:rPr lang="en-US" sz="2600" u="sng" dirty="0" smtClean="0">
                <a:latin typeface="Arial" panose="020B0604020202020204" pitchFamily="34" charset="0"/>
                <a:cs typeface="Arial" panose="020B0604020202020204" pitchFamily="34" charset="0"/>
              </a:rPr>
              <a:t>sub-Saharan Africa</a:t>
            </a:r>
            <a:r>
              <a:rPr lang="en-US" sz="2600" dirty="0" smtClean="0">
                <a:latin typeface="Arial" panose="020B0604020202020204" pitchFamily="34" charset="0"/>
                <a:cs typeface="Arial" panose="020B0604020202020204" pitchFamily="34" charset="0"/>
              </a:rPr>
              <a:t>. HIV/AIDS increases dependency ratio, with high burden on women and working-age populations to support the HIV/AIDS orphans. Spending on HIV/AIDS is 1/3 of total health care costs, and ½ public health spending in many countries.</a:t>
            </a:r>
          </a:p>
          <a:p>
            <a:pPr>
              <a:lnSpc>
                <a:spcPct val="120000"/>
              </a:lnSpc>
              <a:spcBef>
                <a:spcPts val="0"/>
              </a:spcBef>
            </a:pPr>
            <a:r>
              <a:rPr lang="en-US" sz="2600" dirty="0" smtClean="0">
                <a:latin typeface="Arial" panose="020B0604020202020204" pitchFamily="34" charset="0"/>
                <a:cs typeface="Arial" panose="020B0604020202020204" pitchFamily="34" charset="0"/>
              </a:rPr>
              <a:t>In Cote d’Ivoire, 10% ↑ in HIV/AIDS results in 6.8 -10% ↑ in cost for companies. </a:t>
            </a:r>
          </a:p>
        </p:txBody>
      </p:sp>
    </p:spTree>
    <p:extLst>
      <p:ext uri="{BB962C8B-B14F-4D97-AF65-F5344CB8AC3E}">
        <p14:creationId xmlns:p14="http://schemas.microsoft.com/office/powerpoint/2010/main" val="3419709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109818"/>
            <a:ext cx="9848387" cy="700265"/>
          </a:xfrm>
        </p:spPr>
        <p:txBody>
          <a:bodyPr/>
          <a:lstStyle/>
          <a:p>
            <a:r>
              <a:rPr lang="en-US" sz="3600" b="1" dirty="0" smtClean="0">
                <a:solidFill>
                  <a:srgbClr val="FFFF00"/>
                </a:solidFill>
              </a:rPr>
              <a:t>The Impact of Health Care on the Economy</a:t>
            </a:r>
            <a:endParaRPr lang="en-US" sz="3600" b="1" dirty="0">
              <a:solidFill>
                <a:srgbClr val="FFFF00"/>
              </a:solidFill>
            </a:endParaRPr>
          </a:p>
        </p:txBody>
      </p:sp>
      <p:sp>
        <p:nvSpPr>
          <p:cNvPr id="3" name="Content Placeholder 2"/>
          <p:cNvSpPr>
            <a:spLocks noGrp="1"/>
          </p:cNvSpPr>
          <p:nvPr>
            <p:ph idx="1"/>
          </p:nvPr>
        </p:nvSpPr>
        <p:spPr>
          <a:xfrm>
            <a:off x="476518" y="810084"/>
            <a:ext cx="10948184" cy="5319254"/>
          </a:xfrm>
        </p:spPr>
        <p:txBody>
          <a:bodyPr>
            <a:normAutofit/>
          </a:bodyPr>
          <a:lstStyle/>
          <a:p>
            <a:r>
              <a:rPr lang="en-US" sz="2400" dirty="0" smtClean="0">
                <a:latin typeface="Arial" panose="020B0604020202020204" pitchFamily="34" charset="0"/>
                <a:cs typeface="Arial" panose="020B0604020202020204" pitchFamily="34" charset="0"/>
              </a:rPr>
              <a:t>One of the largest budgetary items in any government is health care spending, it accounts for 8% of global GDP, but rises to as much as 16%of GDP in the United States. </a:t>
            </a:r>
          </a:p>
          <a:p>
            <a:pPr marL="0" indent="0">
              <a:buNone/>
            </a:pPr>
            <a:endParaRPr lang="en-US" dirty="0"/>
          </a:p>
          <a:p>
            <a:endParaRPr lang="en-US" dirty="0" smtClean="0"/>
          </a:p>
          <a:p>
            <a:pPr marL="0" indent="0">
              <a:buNone/>
            </a:pP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365881" y="2071687"/>
            <a:ext cx="11415345" cy="4686300"/>
          </a:xfrm>
          <a:prstGeom prst="rect">
            <a:avLst/>
          </a:prstGeom>
        </p:spPr>
      </p:pic>
    </p:spTree>
    <p:extLst>
      <p:ext uri="{BB962C8B-B14F-4D97-AF65-F5344CB8AC3E}">
        <p14:creationId xmlns:p14="http://schemas.microsoft.com/office/powerpoint/2010/main" val="4277868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277990"/>
            <a:ext cx="8898286" cy="646674"/>
          </a:xfrm>
        </p:spPr>
        <p:txBody>
          <a:bodyPr/>
          <a:lstStyle/>
          <a:p>
            <a:r>
              <a:rPr lang="en-US" sz="3600" b="1" dirty="0" smtClean="0">
                <a:solidFill>
                  <a:srgbClr val="FFFF00"/>
                </a:solidFill>
              </a:rPr>
              <a:t>Financing Health Care</a:t>
            </a:r>
            <a:endParaRPr lang="en-US" sz="3600" b="1" dirty="0">
              <a:solidFill>
                <a:srgbClr val="FFFF00"/>
              </a:solidFill>
            </a:endParaRPr>
          </a:p>
        </p:txBody>
      </p:sp>
      <p:sp>
        <p:nvSpPr>
          <p:cNvPr id="3" name="Content Placeholder 2"/>
          <p:cNvSpPr>
            <a:spLocks noGrp="1"/>
          </p:cNvSpPr>
          <p:nvPr>
            <p:ph idx="1"/>
          </p:nvPr>
        </p:nvSpPr>
        <p:spPr>
          <a:xfrm>
            <a:off x="657225" y="1136362"/>
            <a:ext cx="11126944" cy="6100761"/>
          </a:xfrm>
        </p:spPr>
        <p:txBody>
          <a:bodyPr>
            <a:noAutofit/>
          </a:bodyPr>
          <a:lstStyle/>
          <a:p>
            <a:pPr>
              <a:spcBef>
                <a:spcPts val="0"/>
              </a:spcBef>
            </a:pPr>
            <a:r>
              <a:rPr lang="en-US" sz="2600" b="1" dirty="0" smtClean="0">
                <a:latin typeface="Arial Narrow" panose="020B0606020202030204" pitchFamily="34" charset="0"/>
                <a:cs typeface="Arial" panose="020B0604020202020204" pitchFamily="34" charset="0"/>
              </a:rPr>
              <a:t>Every Finance and Health minister must decide how to finance their country’s health care system</a:t>
            </a:r>
          </a:p>
          <a:p>
            <a:pPr>
              <a:spcBef>
                <a:spcPts val="0"/>
              </a:spcBef>
            </a:pPr>
            <a:r>
              <a:rPr lang="en-US" sz="2600" b="1" dirty="0" smtClean="0">
                <a:latin typeface="Arial Narrow" panose="020B0606020202030204" pitchFamily="34" charset="0"/>
                <a:cs typeface="Arial" panose="020B0604020202020204" pitchFamily="34" charset="0"/>
              </a:rPr>
              <a:t>Five major </a:t>
            </a:r>
            <a:r>
              <a:rPr lang="en-US" sz="2600" b="1" dirty="0" smtClean="0">
                <a:solidFill>
                  <a:srgbClr val="00B0F0"/>
                </a:solidFill>
                <a:latin typeface="Arial Narrow" panose="020B0606020202030204" pitchFamily="34" charset="0"/>
                <a:cs typeface="Arial" panose="020B0604020202020204" pitchFamily="34" charset="0"/>
              </a:rPr>
              <a:t>methods</a:t>
            </a:r>
            <a:r>
              <a:rPr lang="en-US" sz="2600" b="1" dirty="0" smtClean="0">
                <a:latin typeface="Arial Narrow" panose="020B0606020202030204" pitchFamily="34" charset="0"/>
                <a:cs typeface="Arial" panose="020B0604020202020204" pitchFamily="34" charset="0"/>
              </a:rPr>
              <a:t> are used: general </a:t>
            </a:r>
            <a:r>
              <a:rPr lang="en-US" sz="2600" b="1" dirty="0" smtClean="0">
                <a:latin typeface="Arial Narrow" panose="020B0606020202030204" pitchFamily="34" charset="0"/>
                <a:cs typeface="Arial" panose="020B0604020202020204" pitchFamily="34" charset="0"/>
              </a:rPr>
              <a:t>revenue (tax), </a:t>
            </a:r>
            <a:r>
              <a:rPr lang="en-US" sz="2600" b="1" dirty="0" smtClean="0">
                <a:latin typeface="Arial Narrow" panose="020B0606020202030204" pitchFamily="34" charset="0"/>
                <a:cs typeface="Arial" panose="020B0604020202020204" pitchFamily="34" charset="0"/>
              </a:rPr>
              <a:t>social insurance, community insurance, private insurance, and direct purchaser </a:t>
            </a:r>
            <a:r>
              <a:rPr lang="en-US" sz="2600" b="1" dirty="0" smtClean="0">
                <a:latin typeface="Arial Narrow" panose="020B0606020202030204" pitchFamily="34" charset="0"/>
                <a:cs typeface="Arial" panose="020B0604020202020204" pitchFamily="34" charset="0"/>
              </a:rPr>
              <a:t>payment (out-of-pocket).</a:t>
            </a:r>
            <a:endParaRPr lang="en-US" sz="2600" b="1" dirty="0" smtClean="0">
              <a:latin typeface="Arial Narrow" panose="020B0606020202030204" pitchFamily="34" charset="0"/>
              <a:cs typeface="Arial" panose="020B0604020202020204" pitchFamily="34" charset="0"/>
            </a:endParaRPr>
          </a:p>
          <a:p>
            <a:pPr>
              <a:spcBef>
                <a:spcPts val="0"/>
              </a:spcBef>
            </a:pPr>
            <a:r>
              <a:rPr lang="en-US" sz="2600" b="1" dirty="0" smtClean="0">
                <a:latin typeface="Arial Narrow" panose="020B0606020202030204" pitchFamily="34" charset="0"/>
                <a:cs typeface="Arial" panose="020B0604020202020204" pitchFamily="34" charset="0"/>
              </a:rPr>
              <a:t>Most countries use a combination of these different methods. How do we decide which method to use?</a:t>
            </a:r>
          </a:p>
          <a:p>
            <a:pPr marL="0" indent="0">
              <a:spcBef>
                <a:spcPts val="0"/>
              </a:spcBef>
              <a:buNone/>
            </a:pPr>
            <a:r>
              <a:rPr lang="en-US" sz="2600" b="1" dirty="0" smtClean="0">
                <a:latin typeface="Arial Narrow" panose="020B0606020202030204" pitchFamily="34" charset="0"/>
                <a:cs typeface="Arial" panose="020B0604020202020204" pitchFamily="34" charset="0"/>
              </a:rPr>
              <a:t>Four key </a:t>
            </a:r>
            <a:r>
              <a:rPr lang="en-US" sz="2600" b="1" dirty="0" smtClean="0">
                <a:solidFill>
                  <a:srgbClr val="FFFF00"/>
                </a:solidFill>
                <a:latin typeface="Arial Narrow" panose="020B0606020202030204" pitchFamily="34" charset="0"/>
                <a:cs typeface="Arial" panose="020B0604020202020204" pitchFamily="34" charset="0"/>
              </a:rPr>
              <a:t>factors</a:t>
            </a:r>
            <a:r>
              <a:rPr lang="en-US" sz="2600" b="1" dirty="0" smtClean="0">
                <a:latin typeface="Arial Narrow" panose="020B0606020202030204" pitchFamily="34" charset="0"/>
                <a:cs typeface="Arial" panose="020B0604020202020204" pitchFamily="34" charset="0"/>
              </a:rPr>
              <a:t> determine each country’s capacity to finance health successfully (prioritization methods for the decision to financing):</a:t>
            </a:r>
          </a:p>
          <a:p>
            <a:pPr marL="0" indent="0">
              <a:spcBef>
                <a:spcPts val="0"/>
              </a:spcBef>
              <a:buNone/>
            </a:pPr>
            <a:r>
              <a:rPr lang="en-US" sz="2600" b="1" dirty="0" smtClean="0">
                <a:solidFill>
                  <a:srgbClr val="FFFF00"/>
                </a:solidFill>
                <a:latin typeface="Arial Narrow" panose="020B0606020202030204" pitchFamily="34" charset="0"/>
                <a:cs typeface="Arial" panose="020B0604020202020204" pitchFamily="34" charset="0"/>
              </a:rPr>
              <a:t>1.</a:t>
            </a:r>
            <a:r>
              <a:rPr lang="en-US" sz="2600" b="1" dirty="0" smtClean="0">
                <a:latin typeface="Arial Narrow" panose="020B0606020202030204" pitchFamily="34" charset="0"/>
                <a:cs typeface="Arial" panose="020B0604020202020204" pitchFamily="34" charset="0"/>
              </a:rPr>
              <a:t> Financial resources: ability to generate revenues determines financing.</a:t>
            </a:r>
          </a:p>
          <a:p>
            <a:pPr marL="0" indent="0">
              <a:spcBef>
                <a:spcPts val="0"/>
              </a:spcBef>
              <a:buNone/>
            </a:pPr>
            <a:r>
              <a:rPr lang="en-US" sz="2600" b="1" dirty="0" smtClean="0">
                <a:solidFill>
                  <a:srgbClr val="FFFF00"/>
                </a:solidFill>
                <a:latin typeface="Arial Narrow" panose="020B0606020202030204" pitchFamily="34" charset="0"/>
                <a:cs typeface="Arial" panose="020B0604020202020204" pitchFamily="34" charset="0"/>
              </a:rPr>
              <a:t>2.</a:t>
            </a:r>
            <a:r>
              <a:rPr lang="en-US" sz="2600" b="1" dirty="0" smtClean="0">
                <a:latin typeface="Arial Narrow" panose="020B0606020202030204" pitchFamily="34" charset="0"/>
                <a:cs typeface="Arial" panose="020B0604020202020204" pitchFamily="34" charset="0"/>
              </a:rPr>
              <a:t> Stage of economic development: ↑ income→ ↑ spending on health.</a:t>
            </a:r>
          </a:p>
          <a:p>
            <a:pPr marL="0" indent="0">
              <a:spcBef>
                <a:spcPts val="0"/>
              </a:spcBef>
              <a:buNone/>
            </a:pPr>
            <a:r>
              <a:rPr lang="en-US" sz="2600" b="1" dirty="0" smtClean="0">
                <a:solidFill>
                  <a:srgbClr val="FFFF00"/>
                </a:solidFill>
                <a:latin typeface="Arial Narrow" panose="020B0606020202030204" pitchFamily="34" charset="0"/>
                <a:cs typeface="Arial" panose="020B0604020202020204" pitchFamily="34" charset="0"/>
              </a:rPr>
              <a:t>3.</a:t>
            </a:r>
            <a:r>
              <a:rPr lang="en-US" sz="2600" b="1" dirty="0" smtClean="0">
                <a:latin typeface="Arial Narrow" panose="020B0606020202030204" pitchFamily="34" charset="0"/>
                <a:cs typeface="Arial" panose="020B0604020202020204" pitchFamily="34" charset="0"/>
              </a:rPr>
              <a:t> Ability to administer financial services: ability to set up and monitor a system, and effectively enforce health care regulations and legislations.</a:t>
            </a:r>
          </a:p>
          <a:p>
            <a:pPr marL="0" indent="0">
              <a:spcBef>
                <a:spcPts val="0"/>
              </a:spcBef>
              <a:buNone/>
            </a:pPr>
            <a:r>
              <a:rPr lang="en-US" sz="2600" b="1" dirty="0" smtClean="0">
                <a:solidFill>
                  <a:srgbClr val="FFFF00"/>
                </a:solidFill>
                <a:latin typeface="Arial Narrow" panose="020B0606020202030204" pitchFamily="34" charset="0"/>
                <a:cs typeface="Arial" panose="020B0604020202020204" pitchFamily="34" charset="0"/>
              </a:rPr>
              <a:t>4.</a:t>
            </a:r>
            <a:r>
              <a:rPr lang="en-US" sz="2600" b="1" dirty="0" smtClean="0">
                <a:latin typeface="Arial Narrow" panose="020B0606020202030204" pitchFamily="34" charset="0"/>
                <a:cs typeface="Arial" panose="020B0604020202020204" pitchFamily="34" charset="0"/>
              </a:rPr>
              <a:t> Political will and structure: priority of health for the government relative to other sectors like defense (primary interest in Canada and Cuba).</a:t>
            </a:r>
          </a:p>
          <a:p>
            <a:pPr marL="0" indent="0">
              <a:spcBef>
                <a:spcPts val="0"/>
              </a:spcBef>
              <a:buNone/>
            </a:pPr>
            <a:endParaRPr lang="en-US" sz="2600" b="1" dirty="0"/>
          </a:p>
        </p:txBody>
      </p:sp>
    </p:spTree>
    <p:extLst>
      <p:ext uri="{BB962C8B-B14F-4D97-AF65-F5344CB8AC3E}">
        <p14:creationId xmlns:p14="http://schemas.microsoft.com/office/powerpoint/2010/main" val="370090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8474"/>
            <a:ext cx="9404723" cy="829994"/>
          </a:xfrm>
        </p:spPr>
        <p:txBody>
          <a:bodyPr/>
          <a:lstStyle/>
          <a:p>
            <a:r>
              <a:rPr lang="en-US" sz="4400" b="1" dirty="0" smtClean="0">
                <a:solidFill>
                  <a:srgbClr val="FFFF00"/>
                </a:solidFill>
              </a:rPr>
              <a:t>Economics of Global Health</a:t>
            </a:r>
            <a:endParaRPr lang="en-US" sz="4400" b="1" dirty="0">
              <a:solidFill>
                <a:srgbClr val="FFFF00"/>
              </a:solidFill>
            </a:endParaRPr>
          </a:p>
        </p:txBody>
      </p:sp>
      <p:sp>
        <p:nvSpPr>
          <p:cNvPr id="3" name="Content Placeholder 2"/>
          <p:cNvSpPr>
            <a:spLocks noGrp="1"/>
          </p:cNvSpPr>
          <p:nvPr>
            <p:ph idx="1"/>
          </p:nvPr>
        </p:nvSpPr>
        <p:spPr>
          <a:xfrm>
            <a:off x="393895" y="1195754"/>
            <a:ext cx="11338560" cy="5416062"/>
          </a:xfrm>
        </p:spPr>
        <p:txBody>
          <a:bodyPr>
            <a:normAutofit lnSpcReduction="10000"/>
          </a:bodyPr>
          <a:lstStyle/>
          <a:p>
            <a:pPr marL="0" indent="0">
              <a:buNone/>
            </a:pPr>
            <a:r>
              <a:rPr lang="en-US" sz="2800" b="1" dirty="0" smtClean="0"/>
              <a:t>Learning Objectives: </a:t>
            </a:r>
          </a:p>
          <a:p>
            <a:pPr>
              <a:lnSpc>
                <a:spcPct val="160000"/>
              </a:lnSpc>
              <a:spcBef>
                <a:spcPts val="0"/>
              </a:spcBef>
            </a:pPr>
            <a:r>
              <a:rPr lang="en-US" sz="2600" b="1" dirty="0" smtClean="0"/>
              <a:t>Understand </a:t>
            </a:r>
            <a:r>
              <a:rPr lang="en-US" sz="2600" b="1" dirty="0" smtClean="0"/>
              <a:t>how </a:t>
            </a:r>
            <a:r>
              <a:rPr lang="en-US" sz="2600" b="1" dirty="0" smtClean="0"/>
              <a:t>poverty can affect health, and how health problems can result in poverty.</a:t>
            </a:r>
          </a:p>
          <a:p>
            <a:pPr>
              <a:lnSpc>
                <a:spcPct val="160000"/>
              </a:lnSpc>
              <a:spcBef>
                <a:spcPts val="0"/>
              </a:spcBef>
            </a:pPr>
            <a:r>
              <a:rPr lang="en-US" sz="2600" b="1" dirty="0" smtClean="0"/>
              <a:t>Describe four key mechanisms by which health can </a:t>
            </a:r>
            <a:r>
              <a:rPr lang="en-US" sz="2600" b="1" dirty="0"/>
              <a:t>a</a:t>
            </a:r>
            <a:r>
              <a:rPr lang="en-US" sz="2600" b="1" dirty="0" smtClean="0"/>
              <a:t>ffect wealth.</a:t>
            </a:r>
          </a:p>
          <a:p>
            <a:pPr>
              <a:lnSpc>
                <a:spcPct val="160000"/>
              </a:lnSpc>
              <a:spcBef>
                <a:spcPts val="0"/>
              </a:spcBef>
            </a:pPr>
            <a:r>
              <a:rPr lang="en-US" sz="2600" b="1" dirty="0" smtClean="0"/>
              <a:t>Show the relationship between health and economics looking at three key diseases (malaria, tuberculosis, and HIV/AIDS.</a:t>
            </a:r>
          </a:p>
          <a:p>
            <a:pPr>
              <a:lnSpc>
                <a:spcPct val="160000"/>
              </a:lnSpc>
              <a:spcBef>
                <a:spcPts val="0"/>
              </a:spcBef>
            </a:pPr>
            <a:r>
              <a:rPr lang="en-US" sz="2600" b="1" dirty="0" smtClean="0"/>
              <a:t>Outline four key factors in choosing the type of health care financing system.</a:t>
            </a:r>
          </a:p>
          <a:p>
            <a:pPr>
              <a:lnSpc>
                <a:spcPct val="160000"/>
              </a:lnSpc>
              <a:spcBef>
                <a:spcPts val="0"/>
              </a:spcBef>
            </a:pPr>
            <a:r>
              <a:rPr lang="en-US" sz="2600" b="1" dirty="0" smtClean="0"/>
              <a:t>Describe five major financing methods for health care. </a:t>
            </a:r>
          </a:p>
        </p:txBody>
      </p:sp>
    </p:spTree>
    <p:extLst>
      <p:ext uri="{BB962C8B-B14F-4D97-AF65-F5344CB8AC3E}">
        <p14:creationId xmlns:p14="http://schemas.microsoft.com/office/powerpoint/2010/main" val="902993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55" y="0"/>
            <a:ext cx="9404723" cy="745453"/>
          </a:xfrm>
        </p:spPr>
        <p:txBody>
          <a:bodyPr/>
          <a:lstStyle/>
          <a:p>
            <a:r>
              <a:rPr lang="en-US" b="1" dirty="0" smtClean="0">
                <a:solidFill>
                  <a:srgbClr val="FFFF00"/>
                </a:solidFill>
              </a:rPr>
              <a:t>Financing Systems</a:t>
            </a:r>
            <a:endParaRPr lang="en-US" b="1" dirty="0">
              <a:solidFill>
                <a:srgbClr val="FFFF00"/>
              </a:solidFill>
            </a:endParaRPr>
          </a:p>
        </p:txBody>
      </p:sp>
      <p:sp>
        <p:nvSpPr>
          <p:cNvPr id="3" name="Content Placeholder 2"/>
          <p:cNvSpPr>
            <a:spLocks noGrp="1"/>
          </p:cNvSpPr>
          <p:nvPr>
            <p:ph idx="1"/>
          </p:nvPr>
        </p:nvSpPr>
        <p:spPr>
          <a:xfrm>
            <a:off x="371475" y="745453"/>
            <a:ext cx="11451331" cy="6112547"/>
          </a:xfrm>
        </p:spPr>
        <p:txBody>
          <a:bodyPr>
            <a:normAutofit fontScale="92500"/>
          </a:bodyPr>
          <a:lstStyle/>
          <a:p>
            <a:pPr marL="0" indent="0">
              <a:lnSpc>
                <a:spcPct val="120000"/>
              </a:lnSpc>
              <a:buNone/>
            </a:pPr>
            <a:r>
              <a:rPr lang="en-US" sz="3000" b="1" dirty="0" smtClean="0"/>
              <a:t>The five major financing systems in use around the world today: </a:t>
            </a:r>
          </a:p>
          <a:p>
            <a:pPr marL="0" indent="0">
              <a:lnSpc>
                <a:spcPct val="130000"/>
              </a:lnSpc>
              <a:spcBef>
                <a:spcPts val="0"/>
              </a:spcBef>
              <a:buNone/>
            </a:pPr>
            <a:r>
              <a:rPr lang="en-US" sz="2800" b="1" dirty="0" smtClean="0">
                <a:solidFill>
                  <a:srgbClr val="FFFF00"/>
                </a:solidFill>
              </a:rPr>
              <a:t>1. Direct Purchaser Payment: </a:t>
            </a:r>
            <a:r>
              <a:rPr lang="en-US" sz="2400" b="1" dirty="0" smtClean="0"/>
              <a:t>(User Fees, Fee for Service, Out-of Pocket Payment, copayment): in developing countries, used </a:t>
            </a:r>
            <a:r>
              <a:rPr lang="en-US" sz="2400" b="1" dirty="0" smtClean="0"/>
              <a:t>alone or in </a:t>
            </a:r>
            <a:r>
              <a:rPr lang="en-US" sz="2400" b="1" dirty="0" smtClean="0"/>
              <a:t>conjunction with other financing mechanisms. The World Bank was a proponent of user fees for health services. It badly </a:t>
            </a:r>
            <a:r>
              <a:rPr lang="en-US" sz="2400" b="1" dirty="0"/>
              <a:t>affects the poor (will not use care until they are extremely sick). Removing user fees </a:t>
            </a:r>
            <a:r>
              <a:rPr lang="en-US" sz="2400" b="1" dirty="0" smtClean="0"/>
              <a:t>(free service), that may </a:t>
            </a:r>
            <a:r>
              <a:rPr lang="en-US" sz="2400" b="1" dirty="0"/>
              <a:t>adversely affect primary health services </a:t>
            </a:r>
            <a:r>
              <a:rPr lang="en-US" sz="2400" b="1" dirty="0" smtClean="0"/>
              <a:t>(take </a:t>
            </a:r>
            <a:r>
              <a:rPr lang="en-US" sz="2400" b="1" dirty="0"/>
              <a:t>away resources </a:t>
            </a:r>
            <a:r>
              <a:rPr lang="en-US" sz="2400" b="1" dirty="0" smtClean="0"/>
              <a:t>to more expensive </a:t>
            </a:r>
            <a:r>
              <a:rPr lang="en-US" sz="2400" b="1" dirty="0"/>
              <a:t>higher </a:t>
            </a:r>
            <a:r>
              <a:rPr lang="en-US" sz="2400" b="1" dirty="0" smtClean="0"/>
              <a:t>level services).</a:t>
            </a:r>
            <a:endParaRPr lang="en-US" sz="2800" b="1" dirty="0" smtClean="0"/>
          </a:p>
          <a:p>
            <a:pPr marL="0" indent="0">
              <a:lnSpc>
                <a:spcPct val="130000"/>
              </a:lnSpc>
              <a:spcBef>
                <a:spcPts val="0"/>
              </a:spcBef>
              <a:buNone/>
            </a:pPr>
            <a:r>
              <a:rPr lang="en-US" sz="2800" b="1" dirty="0" smtClean="0">
                <a:solidFill>
                  <a:srgbClr val="FFFF00"/>
                </a:solidFill>
              </a:rPr>
              <a:t>2. Community Insurance: </a:t>
            </a:r>
            <a:r>
              <a:rPr lang="en-US" sz="2400" b="1" dirty="0" smtClean="0"/>
              <a:t>Prepayment scheme. </a:t>
            </a:r>
            <a:r>
              <a:rPr lang="en-US" sz="2400" b="1" dirty="0"/>
              <a:t>P</a:t>
            </a:r>
            <a:r>
              <a:rPr lang="en-US" sz="2400" b="1" dirty="0" smtClean="0"/>
              <a:t>ooling resources to decrease individual risk. A community may be a village or </a:t>
            </a:r>
            <a:r>
              <a:rPr lang="en-US" sz="2400" b="1" dirty="0" smtClean="0">
                <a:solidFill>
                  <a:schemeClr val="bg2">
                    <a:lumMod val="40000"/>
                    <a:lumOff val="60000"/>
                  </a:schemeClr>
                </a:solidFill>
              </a:rPr>
              <a:t>employee group </a:t>
            </a:r>
            <a:r>
              <a:rPr lang="en-US" sz="2400" b="1" dirty="0" smtClean="0"/>
              <a:t>that negotiates with suppliers for discounted health services. It involves primary care services provision and contracts with secondary and tertiary providers. It requires significant community membership, or adverse selection will occur. There is concern of moral hazard.</a:t>
            </a:r>
          </a:p>
          <a:p>
            <a:pPr marL="0" indent="0">
              <a:lnSpc>
                <a:spcPct val="130000"/>
              </a:lnSpc>
              <a:buNone/>
            </a:pPr>
            <a:endParaRPr lang="en-US" sz="2400" b="1" dirty="0" smtClean="0"/>
          </a:p>
        </p:txBody>
      </p:sp>
    </p:spTree>
    <p:extLst>
      <p:ext uri="{BB962C8B-B14F-4D97-AF65-F5344CB8AC3E}">
        <p14:creationId xmlns:p14="http://schemas.microsoft.com/office/powerpoint/2010/main" val="760888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45" y="254302"/>
            <a:ext cx="9404723" cy="661707"/>
          </a:xfrm>
        </p:spPr>
        <p:txBody>
          <a:bodyPr/>
          <a:lstStyle/>
          <a:p>
            <a:r>
              <a:rPr lang="en-US" b="1" dirty="0" smtClean="0">
                <a:solidFill>
                  <a:srgbClr val="FFFF00"/>
                </a:solidFill>
              </a:rPr>
              <a:t>Financing Systems</a:t>
            </a:r>
            <a:endParaRPr lang="en-US" b="1" dirty="0">
              <a:solidFill>
                <a:srgbClr val="FFFF00"/>
              </a:solidFill>
            </a:endParaRPr>
          </a:p>
        </p:txBody>
      </p:sp>
      <p:sp>
        <p:nvSpPr>
          <p:cNvPr id="3" name="Content Placeholder 2"/>
          <p:cNvSpPr>
            <a:spLocks noGrp="1"/>
          </p:cNvSpPr>
          <p:nvPr>
            <p:ph idx="1"/>
          </p:nvPr>
        </p:nvSpPr>
        <p:spPr>
          <a:xfrm>
            <a:off x="347729" y="1068946"/>
            <a:ext cx="11475076" cy="5789054"/>
          </a:xfrm>
        </p:spPr>
        <p:txBody>
          <a:bodyPr>
            <a:normAutofit fontScale="47500" lnSpcReduction="20000"/>
          </a:bodyPr>
          <a:lstStyle/>
          <a:p>
            <a:pPr marL="0" indent="0">
              <a:lnSpc>
                <a:spcPct val="140000"/>
              </a:lnSpc>
              <a:spcBef>
                <a:spcPts val="0"/>
              </a:spcBef>
              <a:buNone/>
            </a:pPr>
            <a:r>
              <a:rPr lang="en-US" sz="5500" b="1" dirty="0">
                <a:solidFill>
                  <a:srgbClr val="FFFF00"/>
                </a:solidFill>
                <a:latin typeface="Arial" panose="020B0604020202020204" pitchFamily="34" charset="0"/>
                <a:cs typeface="Arial" panose="020B0604020202020204" pitchFamily="34" charset="0"/>
              </a:rPr>
              <a:t>3. Social Insurance</a:t>
            </a:r>
            <a:r>
              <a:rPr lang="en-US" sz="5500" b="1" dirty="0">
                <a:latin typeface="Arial" panose="020B0604020202020204" pitchFamily="34" charset="0"/>
                <a:cs typeface="Arial" panose="020B0604020202020204" pitchFamily="34" charset="0"/>
              </a:rPr>
              <a:t>: </a:t>
            </a:r>
            <a:r>
              <a:rPr lang="en-US" sz="5100" b="1" dirty="0">
                <a:latin typeface="Arial" panose="020B0604020202020204" pitchFamily="34" charset="0"/>
                <a:cs typeface="Arial" panose="020B0604020202020204" pitchFamily="34" charset="0"/>
              </a:rPr>
              <a:t>An extension of the community health insurance. Refers to collecting funds in advance to purchase H. C. in the future. They have their own H. C. networks. Funds are raised through employers or governments. In France, social insurance is compulsory for all citizens. In other countries it is provided </a:t>
            </a:r>
            <a:r>
              <a:rPr lang="en-US" sz="5100" b="1" dirty="0" smtClean="0">
                <a:latin typeface="Arial" panose="020B0604020202020204" pitchFamily="34" charset="0"/>
                <a:cs typeface="Arial" panose="020B0604020202020204" pitchFamily="34" charset="0"/>
              </a:rPr>
              <a:t>for </a:t>
            </a:r>
            <a:r>
              <a:rPr lang="en-US" sz="5100" b="1" dirty="0">
                <a:latin typeface="Arial" panose="020B0604020202020204" pitchFamily="34" charset="0"/>
                <a:cs typeface="Arial" panose="020B0604020202020204" pitchFamily="34" charset="0"/>
              </a:rPr>
              <a:t>people in formal work force.</a:t>
            </a:r>
          </a:p>
          <a:p>
            <a:pPr marL="0" indent="0">
              <a:lnSpc>
                <a:spcPct val="150000"/>
              </a:lnSpc>
              <a:spcBef>
                <a:spcPts val="0"/>
              </a:spcBef>
              <a:buNone/>
            </a:pPr>
            <a:endParaRPr lang="en-US" sz="3200" b="1" dirty="0" smtClean="0">
              <a:solidFill>
                <a:srgbClr val="FFFF00"/>
              </a:solidFill>
            </a:endParaRPr>
          </a:p>
          <a:p>
            <a:pPr marL="0" indent="0">
              <a:lnSpc>
                <a:spcPct val="150000"/>
              </a:lnSpc>
              <a:spcBef>
                <a:spcPts val="0"/>
              </a:spcBef>
              <a:buNone/>
            </a:pPr>
            <a:r>
              <a:rPr lang="en-US" sz="5100" b="1" dirty="0" smtClean="0">
                <a:solidFill>
                  <a:srgbClr val="FFFF00"/>
                </a:solidFill>
                <a:latin typeface="Arial" panose="020B0604020202020204" pitchFamily="34" charset="0"/>
                <a:cs typeface="Arial" panose="020B0604020202020204" pitchFamily="34" charset="0"/>
              </a:rPr>
              <a:t>4</a:t>
            </a:r>
            <a:r>
              <a:rPr lang="en-US" sz="5100" b="1" dirty="0" smtClean="0">
                <a:solidFill>
                  <a:srgbClr val="FFFF00"/>
                </a:solidFill>
                <a:latin typeface="Arial" panose="020B0604020202020204" pitchFamily="34" charset="0"/>
                <a:cs typeface="Arial" panose="020B0604020202020204" pitchFamily="34" charset="0"/>
              </a:rPr>
              <a:t>. General Taxation: </a:t>
            </a:r>
            <a:r>
              <a:rPr lang="en-US" sz="5100" b="1" dirty="0" smtClean="0">
                <a:latin typeface="Arial" panose="020B0604020202020204" pitchFamily="34" charset="0"/>
                <a:cs typeface="Arial" panose="020B0604020202020204" pitchFamily="34" charset="0"/>
              </a:rPr>
              <a:t>In many countries, general taxes may support H.C. As countries become wealthier, a higher amount of H.C. spending is financed by general taxes (income tax, sales tax, import tax, …), H.C. will suffer with economic downturn. Advantage: strong source of steady revenue, progressive improves </a:t>
            </a:r>
            <a:r>
              <a:rPr lang="en-US" sz="5100" b="1" dirty="0" smtClean="0">
                <a:solidFill>
                  <a:srgbClr val="00B0F0"/>
                </a:solidFill>
                <a:latin typeface="Arial" panose="020B0604020202020204" pitchFamily="34" charset="0"/>
                <a:cs typeface="Arial" panose="020B0604020202020204" pitchFamily="34" charset="0"/>
              </a:rPr>
              <a:t>equity</a:t>
            </a:r>
            <a:r>
              <a:rPr lang="en-US" sz="5100" b="1" dirty="0" smtClean="0">
                <a:latin typeface="Arial" panose="020B0604020202020204" pitchFamily="34" charset="0"/>
                <a:cs typeface="Arial" panose="020B0604020202020204" pitchFamily="34" charset="0"/>
              </a:rPr>
              <a:t>, pools health risks across entire population. This requires strong administrative infrastructure especially to collect taxes</a:t>
            </a:r>
            <a:r>
              <a:rPr lang="en-US" sz="5100" b="1" dirty="0" smtClean="0">
                <a:latin typeface="Arial" panose="020B0604020202020204" pitchFamily="34" charset="0"/>
                <a:cs typeface="Arial" panose="020B0604020202020204" pitchFamily="34" charset="0"/>
              </a:rPr>
              <a:t>.</a:t>
            </a:r>
            <a:endParaRPr lang="en-US" sz="51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061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38" y="383091"/>
            <a:ext cx="9404723" cy="661707"/>
          </a:xfrm>
        </p:spPr>
        <p:txBody>
          <a:bodyPr/>
          <a:lstStyle/>
          <a:p>
            <a:r>
              <a:rPr lang="en-US" b="1" dirty="0" smtClean="0">
                <a:solidFill>
                  <a:srgbClr val="FFFF00"/>
                </a:solidFill>
              </a:rPr>
              <a:t>Financing </a:t>
            </a:r>
            <a:r>
              <a:rPr lang="en-US" b="1" dirty="0" smtClean="0">
                <a:solidFill>
                  <a:srgbClr val="FFFF00"/>
                </a:solidFill>
              </a:rPr>
              <a:t>Systems, cont.</a:t>
            </a:r>
            <a:endParaRPr lang="en-US" b="1" dirty="0">
              <a:solidFill>
                <a:srgbClr val="FFFF00"/>
              </a:solidFill>
            </a:endParaRPr>
          </a:p>
        </p:txBody>
      </p:sp>
      <p:sp>
        <p:nvSpPr>
          <p:cNvPr id="3" name="Content Placeholder 2"/>
          <p:cNvSpPr>
            <a:spLocks noGrp="1"/>
          </p:cNvSpPr>
          <p:nvPr>
            <p:ph idx="1"/>
          </p:nvPr>
        </p:nvSpPr>
        <p:spPr>
          <a:xfrm>
            <a:off x="708338" y="1173587"/>
            <a:ext cx="11037194" cy="5484789"/>
          </a:xfrm>
        </p:spPr>
        <p:txBody>
          <a:bodyPr>
            <a:normAutofit fontScale="70000" lnSpcReduction="20000"/>
          </a:bodyPr>
          <a:lstStyle/>
          <a:p>
            <a:pPr marL="0" indent="0">
              <a:buNone/>
            </a:pPr>
            <a:endParaRPr lang="en-US" sz="2400" b="1" dirty="0" smtClean="0">
              <a:latin typeface="Arial" panose="020B0604020202020204" pitchFamily="34" charset="0"/>
              <a:cs typeface="Arial" panose="020B0604020202020204" pitchFamily="34" charset="0"/>
            </a:endParaRPr>
          </a:p>
          <a:p>
            <a:pPr marL="0" indent="0">
              <a:lnSpc>
                <a:spcPct val="150000"/>
              </a:lnSpc>
              <a:spcBef>
                <a:spcPts val="0"/>
              </a:spcBef>
              <a:buNone/>
            </a:pPr>
            <a:r>
              <a:rPr lang="en-US" sz="4000" b="1" dirty="0" smtClean="0">
                <a:solidFill>
                  <a:srgbClr val="FFFF00"/>
                </a:solidFill>
                <a:latin typeface="Arial" panose="020B0604020202020204" pitchFamily="34" charset="0"/>
                <a:cs typeface="Arial" panose="020B0604020202020204" pitchFamily="34" charset="0"/>
              </a:rPr>
              <a:t>5. Private Insurance: </a:t>
            </a:r>
            <a:r>
              <a:rPr lang="en-US" sz="3400" b="1" dirty="0" smtClean="0">
                <a:latin typeface="Arial" panose="020B0604020202020204" pitchFamily="34" charset="0"/>
                <a:cs typeface="Arial" panose="020B0604020202020204" pitchFamily="34" charset="0"/>
              </a:rPr>
              <a:t>purchasing insurance voluntarily from individual competitive sellers. Premium are based on purchaser's </a:t>
            </a:r>
            <a:r>
              <a:rPr lang="en-US" sz="3400" b="1" dirty="0" smtClean="0">
                <a:solidFill>
                  <a:srgbClr val="FFFF00"/>
                </a:solidFill>
                <a:latin typeface="Arial" panose="020B0604020202020204" pitchFamily="34" charset="0"/>
                <a:cs typeface="Arial" panose="020B0604020202020204" pitchFamily="34" charset="0"/>
              </a:rPr>
              <a:t>risk </a:t>
            </a:r>
            <a:r>
              <a:rPr lang="en-US" sz="3400" b="1" dirty="0" smtClean="0">
                <a:latin typeface="Arial" panose="020B0604020202020204" pitchFamily="34" charset="0"/>
                <a:cs typeface="Arial" panose="020B0604020202020204" pitchFamily="34" charset="0"/>
              </a:rPr>
              <a:t>and not on </a:t>
            </a:r>
            <a:r>
              <a:rPr lang="en-US" sz="3400" b="1" dirty="0" smtClean="0">
                <a:solidFill>
                  <a:srgbClr val="FFFF00"/>
                </a:solidFill>
                <a:latin typeface="Arial" panose="020B0604020202020204" pitchFamily="34" charset="0"/>
                <a:cs typeface="Arial" panose="020B0604020202020204" pitchFamily="34" charset="0"/>
              </a:rPr>
              <a:t>ability to pay</a:t>
            </a:r>
            <a:r>
              <a:rPr lang="en-US" sz="3400" b="1" dirty="0" smtClean="0">
                <a:latin typeface="Arial" panose="020B0604020202020204" pitchFamily="34" charset="0"/>
                <a:cs typeface="Arial" panose="020B0604020202020204" pitchFamily="34" charset="0"/>
              </a:rPr>
              <a:t>. They can define preferences for different services depending on income level. </a:t>
            </a:r>
            <a:r>
              <a:rPr lang="en-US" sz="3400" b="1" dirty="0" smtClean="0">
                <a:latin typeface="Arial" panose="020B0604020202020204" pitchFamily="34" charset="0"/>
                <a:cs typeface="Arial" panose="020B0604020202020204" pitchFamily="34" charset="0"/>
              </a:rPr>
              <a:t>Most </a:t>
            </a:r>
            <a:r>
              <a:rPr lang="en-US" sz="3400" b="1" dirty="0" smtClean="0">
                <a:latin typeface="Arial" panose="020B0604020202020204" pitchFamily="34" charset="0"/>
                <a:cs typeface="Arial" panose="020B0604020202020204" pitchFamily="34" charset="0"/>
              </a:rPr>
              <a:t>prevalent in wealthier countries without general taxation scheme. Companies build loyalty by providing health insurance benefits for employees. Adverse selection always occurs; insurers prefer the healthiest, and the sickest prefer to get the best insurance. The sick are faced with very high premiums. High administrative and marketing costs add to the H.C. </a:t>
            </a:r>
            <a:r>
              <a:rPr lang="en-US" sz="3400" b="1" dirty="0" smtClean="0">
                <a:latin typeface="Arial" panose="020B0604020202020204" pitchFamily="34" charset="0"/>
                <a:cs typeface="Arial" panose="020B0604020202020204" pitchFamily="34" charset="0"/>
              </a:rPr>
              <a:t>insurance. </a:t>
            </a:r>
            <a:r>
              <a:rPr lang="en-US" sz="3400" b="1" dirty="0" smtClean="0">
                <a:latin typeface="Arial" panose="020B0604020202020204" pitchFamily="34" charset="0"/>
                <a:cs typeface="Arial" panose="020B0604020202020204" pitchFamily="34" charset="0"/>
              </a:rPr>
              <a:t>Best example is the U.S. with the highest cost of care in the world, and 45 million uninsured individuals. </a:t>
            </a:r>
            <a:endParaRPr lang="en-US" sz="3400" b="1"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3200" dirty="0"/>
          </a:p>
        </p:txBody>
      </p:sp>
    </p:spTree>
    <p:extLst>
      <p:ext uri="{BB962C8B-B14F-4D97-AF65-F5344CB8AC3E}">
        <p14:creationId xmlns:p14="http://schemas.microsoft.com/office/powerpoint/2010/main" val="2932770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7200" b="1" dirty="0" smtClean="0">
                <a:solidFill>
                  <a:srgbClr val="FFFF00"/>
                </a:solidFill>
                <a:latin typeface="Bradley Hand ITC" panose="03070402050302030203" pitchFamily="66" charset="0"/>
              </a:rPr>
              <a:t>Questions?</a:t>
            </a:r>
          </a:p>
          <a:p>
            <a:endParaRPr lang="en-US" dirty="0"/>
          </a:p>
        </p:txBody>
      </p:sp>
    </p:spTree>
    <p:extLst>
      <p:ext uri="{BB962C8B-B14F-4D97-AF65-F5344CB8AC3E}">
        <p14:creationId xmlns:p14="http://schemas.microsoft.com/office/powerpoint/2010/main" val="359751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5321"/>
          </a:xfrm>
        </p:spPr>
        <p:txBody>
          <a:bodyPr/>
          <a:lstStyle/>
          <a:p>
            <a:r>
              <a:rPr lang="en-US" sz="4400" dirty="0" smtClean="0">
                <a:solidFill>
                  <a:srgbClr val="FFFF00"/>
                </a:solidFill>
              </a:rPr>
              <a:t>What is Global Health?</a:t>
            </a:r>
            <a:endParaRPr lang="en-US" sz="4400" dirty="0">
              <a:solidFill>
                <a:srgbClr val="FFFF00"/>
              </a:solidFill>
            </a:endParaRPr>
          </a:p>
        </p:txBody>
      </p:sp>
      <p:sp>
        <p:nvSpPr>
          <p:cNvPr id="3" name="Content Placeholder 2"/>
          <p:cNvSpPr>
            <a:spLocks noGrp="1"/>
          </p:cNvSpPr>
          <p:nvPr>
            <p:ph idx="1"/>
          </p:nvPr>
        </p:nvSpPr>
        <p:spPr>
          <a:xfrm>
            <a:off x="746975" y="1378039"/>
            <a:ext cx="10612191" cy="5280338"/>
          </a:xfrm>
        </p:spPr>
        <p:txBody>
          <a:bodyPr>
            <a:noAutofit/>
          </a:bodyPr>
          <a:lstStyle/>
          <a:p>
            <a:pPr marL="0" indent="0">
              <a:buNone/>
            </a:pPr>
            <a:r>
              <a:rPr lang="en-US" sz="2600" b="1" dirty="0" smtClean="0">
                <a:latin typeface="Arial" panose="020B0604020202020204" pitchFamily="34" charset="0"/>
                <a:cs typeface="Arial" panose="020B0604020202020204" pitchFamily="34" charset="0"/>
              </a:rPr>
              <a:t>There are different views on the definition of “global health”: </a:t>
            </a:r>
          </a:p>
          <a:p>
            <a:r>
              <a:rPr lang="en-US" sz="2600" b="1" dirty="0" smtClean="0">
                <a:latin typeface="Arial" panose="020B0604020202020204" pitchFamily="34" charset="0"/>
                <a:cs typeface="Arial" panose="020B0604020202020204" pitchFamily="34" charset="0"/>
              </a:rPr>
              <a:t>Global Health is collaborative trans-national research and action for promoting health for all.</a:t>
            </a:r>
          </a:p>
          <a:p>
            <a:r>
              <a:rPr lang="en-US" sz="2600" b="1" dirty="0" smtClean="0">
                <a:latin typeface="Arial" panose="020B0604020202020204" pitchFamily="34" charset="0"/>
                <a:cs typeface="Arial" panose="020B0604020202020204" pitchFamily="34" charset="0"/>
              </a:rPr>
              <a:t>Global Health is health issues that transcend national boundaries and governments and call for actions on the global forces that determine the health of people.</a:t>
            </a:r>
          </a:p>
          <a:p>
            <a:r>
              <a:rPr lang="en-US" sz="2600" b="1" dirty="0" smtClean="0">
                <a:latin typeface="Arial" panose="020B0604020202020204" pitchFamily="34" charset="0"/>
                <a:cs typeface="Arial" panose="020B0604020202020204" pitchFamily="34" charset="0"/>
              </a:rPr>
              <a:t>Global health is worldwide improvement of health, reduction of disparities, and protecting against global threats that disregard national borders. </a:t>
            </a:r>
          </a:p>
          <a:p>
            <a:r>
              <a:rPr lang="en-US" sz="2600" b="1" dirty="0" smtClean="0">
                <a:latin typeface="Arial" panose="020B0604020202020204" pitchFamily="34" charset="0"/>
                <a:cs typeface="Arial" panose="020B0604020202020204" pitchFamily="34" charset="0"/>
              </a:rPr>
              <a:t>Global Health is “An area of study, research, and practice that places priority on improving health and achieving equity in health for all people worldwide”</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561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5130" y="465597"/>
            <a:ext cx="9404723" cy="1400530"/>
          </a:xfrm>
        </p:spPr>
        <p:txBody>
          <a:bodyPr/>
          <a:lstStyle/>
          <a:p>
            <a:r>
              <a:rPr lang="en-US" sz="4000" dirty="0">
                <a:solidFill>
                  <a:srgbClr val="FFFF00"/>
                </a:solidFill>
              </a:rPr>
              <a:t>What is Global Health?</a:t>
            </a:r>
            <a:endParaRPr lang="en-US" dirty="0"/>
          </a:p>
        </p:txBody>
      </p:sp>
      <p:sp>
        <p:nvSpPr>
          <p:cNvPr id="6" name="Content Placeholder 5"/>
          <p:cNvSpPr>
            <a:spLocks noGrp="1"/>
          </p:cNvSpPr>
          <p:nvPr>
            <p:ph idx="1"/>
          </p:nvPr>
        </p:nvSpPr>
        <p:spPr>
          <a:xfrm>
            <a:off x="1103312" y="1429556"/>
            <a:ext cx="10230096" cy="5112912"/>
          </a:xfrm>
        </p:spPr>
        <p:txBody>
          <a:bodyPr>
            <a:normAutofit/>
          </a:bodyPr>
          <a:lstStyle/>
          <a:p>
            <a:r>
              <a:rPr lang="en-US" sz="2800" b="1" dirty="0" smtClean="0">
                <a:solidFill>
                  <a:srgbClr val="FFFF00"/>
                </a:solidFill>
              </a:rPr>
              <a:t>Global Health</a:t>
            </a:r>
            <a:r>
              <a:rPr lang="en-US" sz="2800" b="1" dirty="0" smtClean="0"/>
              <a:t>, </a:t>
            </a:r>
            <a:r>
              <a:rPr lang="en-US" sz="2800" b="1" dirty="0" smtClean="0">
                <a:solidFill>
                  <a:schemeClr val="bg2">
                    <a:lumMod val="40000"/>
                    <a:lumOff val="60000"/>
                  </a:schemeClr>
                </a:solidFill>
              </a:rPr>
              <a:t>international</a:t>
            </a:r>
            <a:r>
              <a:rPr lang="en-US" sz="2800" b="1" dirty="0" smtClean="0"/>
              <a:t>, and </a:t>
            </a:r>
            <a:r>
              <a:rPr lang="en-US" sz="2800" b="1" dirty="0" smtClean="0">
                <a:solidFill>
                  <a:srgbClr val="C00000"/>
                </a:solidFill>
              </a:rPr>
              <a:t>public health</a:t>
            </a:r>
            <a:r>
              <a:rPr lang="en-US" sz="2800" b="1" dirty="0" smtClean="0"/>
              <a:t>: all attempt to address the same underlying social, economic, and environmental factors that affect the health of populations whether locally, nationally, or globally. </a:t>
            </a:r>
          </a:p>
          <a:p>
            <a:r>
              <a:rPr lang="en-US" sz="2800" b="1" dirty="0" smtClean="0"/>
              <a:t>Historically, compared </a:t>
            </a:r>
            <a:r>
              <a:rPr lang="en-US" sz="2800" b="1" dirty="0" smtClean="0"/>
              <a:t>with the collective impact of improved living conditions including nutrition, sanitations, housing, education and income, the impact of disease-oriented </a:t>
            </a:r>
            <a:r>
              <a:rPr lang="en-US" sz="2800" b="1" dirty="0" smtClean="0">
                <a:solidFill>
                  <a:srgbClr val="FFFF00"/>
                </a:solidFill>
              </a:rPr>
              <a:t>medical care </a:t>
            </a:r>
            <a:r>
              <a:rPr lang="en-US" sz="2800" b="1" dirty="0" smtClean="0"/>
              <a:t>on the overall health status of a country has been relatively small.</a:t>
            </a:r>
            <a:endParaRPr lang="en-US" sz="2800" b="1" dirty="0"/>
          </a:p>
        </p:txBody>
      </p:sp>
    </p:spTree>
    <p:extLst>
      <p:ext uri="{BB962C8B-B14F-4D97-AF65-F5344CB8AC3E}">
        <p14:creationId xmlns:p14="http://schemas.microsoft.com/office/powerpoint/2010/main" val="244196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en-US" altLang="en-US" sz="4400" dirty="0"/>
              <a:t>What is “</a:t>
            </a:r>
            <a:r>
              <a:rPr lang="en-US" altLang="en-US" sz="4400" dirty="0" smtClean="0"/>
              <a:t>Health”?</a:t>
            </a:r>
            <a:endParaRPr lang="en-US" altLang="en-US" sz="4400" dirty="0"/>
          </a:p>
        </p:txBody>
      </p:sp>
      <p:sp>
        <p:nvSpPr>
          <p:cNvPr id="22531" name="Rectangle 3"/>
          <p:cNvSpPr>
            <a:spLocks noGrp="1" noChangeArrowheads="1"/>
          </p:cNvSpPr>
          <p:nvPr>
            <p:ph idx="1"/>
          </p:nvPr>
        </p:nvSpPr>
        <p:spPr/>
        <p:txBody>
          <a:bodyPr>
            <a:normAutofit/>
          </a:bodyPr>
          <a:lstStyle/>
          <a:p>
            <a:pPr algn="ctr">
              <a:buFont typeface="Wingdings" panose="05000000000000000000" pitchFamily="2" charset="2"/>
              <a:buNone/>
            </a:pPr>
            <a:r>
              <a:rPr lang="en-US" altLang="en-US" sz="3600" b="1" dirty="0"/>
              <a:t>“Health is a state of complete</a:t>
            </a:r>
          </a:p>
          <a:p>
            <a:pPr algn="ctr">
              <a:buFont typeface="Wingdings" panose="05000000000000000000" pitchFamily="2" charset="2"/>
              <a:buNone/>
            </a:pPr>
            <a:r>
              <a:rPr lang="en-US" altLang="en-US" sz="3600" b="1" dirty="0"/>
              <a:t>physical, mental and social</a:t>
            </a:r>
          </a:p>
          <a:p>
            <a:pPr algn="ctr">
              <a:buFont typeface="Wingdings" panose="05000000000000000000" pitchFamily="2" charset="2"/>
              <a:buNone/>
            </a:pPr>
            <a:r>
              <a:rPr lang="en-US" altLang="en-US" sz="3600" b="1" dirty="0"/>
              <a:t>well-being and not merely</a:t>
            </a:r>
          </a:p>
          <a:p>
            <a:pPr algn="ctr">
              <a:buFont typeface="Wingdings" panose="05000000000000000000" pitchFamily="2" charset="2"/>
              <a:buNone/>
            </a:pPr>
            <a:r>
              <a:rPr lang="en-US" altLang="en-US" sz="3600" b="1" dirty="0"/>
              <a:t>the absence of disease</a:t>
            </a:r>
          </a:p>
          <a:p>
            <a:pPr algn="ctr">
              <a:buFont typeface="Wingdings" panose="05000000000000000000" pitchFamily="2" charset="2"/>
              <a:buNone/>
            </a:pPr>
            <a:r>
              <a:rPr lang="en-US" altLang="en-US" sz="3600" b="1" dirty="0"/>
              <a:t>or infirmity.”</a:t>
            </a:r>
          </a:p>
          <a:p>
            <a:pPr algn="ctr">
              <a:buFont typeface="Wingdings" panose="05000000000000000000" pitchFamily="2" charset="2"/>
              <a:buNone/>
            </a:pPr>
            <a:r>
              <a:rPr lang="en-US" altLang="en-US" sz="4000" b="1" dirty="0"/>
              <a:t>(WHO 1948)</a:t>
            </a:r>
          </a:p>
        </p:txBody>
      </p:sp>
    </p:spTree>
    <p:extLst>
      <p:ext uri="{BB962C8B-B14F-4D97-AF65-F5344CB8AC3E}">
        <p14:creationId xmlns:p14="http://schemas.microsoft.com/office/powerpoint/2010/main" val="1858022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1103312" y="452718"/>
            <a:ext cx="8947522" cy="1400530"/>
          </a:xfrm>
        </p:spPr>
        <p:txBody>
          <a:bodyPr/>
          <a:lstStyle/>
          <a:p>
            <a:r>
              <a:rPr lang="en-US" altLang="en-US" sz="3600" b="1" dirty="0">
                <a:solidFill>
                  <a:srgbClr val="FFFF00"/>
                </a:solidFill>
              </a:rPr>
              <a:t>The Absence of “Health”</a:t>
            </a:r>
          </a:p>
        </p:txBody>
      </p:sp>
      <p:sp>
        <p:nvSpPr>
          <p:cNvPr id="23555" name="Rectangle 3"/>
          <p:cNvSpPr>
            <a:spLocks noGrp="1" noChangeArrowheads="1"/>
          </p:cNvSpPr>
          <p:nvPr>
            <p:ph idx="1"/>
          </p:nvPr>
        </p:nvSpPr>
        <p:spPr>
          <a:xfrm>
            <a:off x="1103312" y="1687132"/>
            <a:ext cx="8946541" cy="4561267"/>
          </a:xfrm>
        </p:spPr>
        <p:txBody>
          <a:bodyPr>
            <a:normAutofit/>
          </a:bodyPr>
          <a:lstStyle/>
          <a:p>
            <a:r>
              <a:rPr lang="en-US" altLang="en-US" sz="3200" b="1" dirty="0"/>
              <a:t>Disease = changes in cells, tissues or organs that affect their function or </a:t>
            </a:r>
            <a:r>
              <a:rPr lang="en-US" altLang="en-US" sz="3200" b="1" dirty="0" smtClean="0"/>
              <a:t>survival</a:t>
            </a:r>
          </a:p>
          <a:p>
            <a:pPr marL="0" indent="0">
              <a:buNone/>
            </a:pPr>
            <a:endParaRPr lang="en-US" altLang="en-US" sz="1800" b="1" dirty="0"/>
          </a:p>
          <a:p>
            <a:r>
              <a:rPr lang="en-US" altLang="en-US" sz="3200" b="1" dirty="0"/>
              <a:t>Illness = how a person sees their health </a:t>
            </a:r>
            <a:r>
              <a:rPr lang="en-US" altLang="en-US" sz="3200" b="1" dirty="0" smtClean="0"/>
              <a:t>status</a:t>
            </a:r>
          </a:p>
          <a:p>
            <a:pPr marL="0" indent="0">
              <a:buNone/>
            </a:pPr>
            <a:endParaRPr lang="en-US" altLang="en-US" b="1" dirty="0"/>
          </a:p>
          <a:p>
            <a:r>
              <a:rPr lang="en-US" altLang="en-US" sz="3200" b="1" dirty="0"/>
              <a:t>Sickness = social functioning, society’s perception of a person’s health status </a:t>
            </a:r>
          </a:p>
        </p:txBody>
      </p:sp>
    </p:spTree>
    <p:extLst>
      <p:ext uri="{BB962C8B-B14F-4D97-AF65-F5344CB8AC3E}">
        <p14:creationId xmlns:p14="http://schemas.microsoft.com/office/powerpoint/2010/main" val="67017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a:xfrm>
            <a:off x="555959" y="968412"/>
            <a:ext cx="3114519" cy="4427835"/>
          </a:xfrm>
        </p:spPr>
        <p:txBody>
          <a:bodyPr/>
          <a:lstStyle/>
          <a:p>
            <a:pPr>
              <a:lnSpc>
                <a:spcPct val="150000"/>
              </a:lnSpc>
            </a:pPr>
            <a:r>
              <a:rPr lang="en-US" altLang="en-US" sz="3600" b="1" dirty="0" smtClean="0">
                <a:solidFill>
                  <a:srgbClr val="FFFF00"/>
                </a:solidFill>
              </a:rPr>
              <a:t>The Determinants </a:t>
            </a:r>
            <a:r>
              <a:rPr lang="en-US" altLang="en-US" sz="3600" b="1" dirty="0">
                <a:solidFill>
                  <a:srgbClr val="FFFF00"/>
                </a:solidFill>
              </a:rPr>
              <a:t>of Health</a:t>
            </a:r>
          </a:p>
        </p:txBody>
      </p:sp>
      <p:pic>
        <p:nvPicPr>
          <p:cNvPr id="55300" name="Picture 4" descr="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1284" y="401685"/>
            <a:ext cx="6057117" cy="628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12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a:xfrm>
            <a:off x="528037" y="759854"/>
            <a:ext cx="3142442" cy="4897116"/>
          </a:xfrm>
        </p:spPr>
        <p:txBody>
          <a:bodyPr/>
          <a:lstStyle/>
          <a:p>
            <a:r>
              <a:rPr lang="en-US" altLang="en-US" sz="4400" b="1" dirty="0">
                <a:solidFill>
                  <a:srgbClr val="FFFF00"/>
                </a:solidFill>
              </a:rPr>
              <a:t>Influences on the Health of an Individual </a:t>
            </a:r>
          </a:p>
        </p:txBody>
      </p:sp>
      <p:pic>
        <p:nvPicPr>
          <p:cNvPr id="56324" name="Picture 4" descr="300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3510" y="197176"/>
            <a:ext cx="6478074" cy="649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1889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9564"/>
          </a:xfrm>
        </p:spPr>
        <p:txBody>
          <a:bodyPr/>
          <a:lstStyle/>
          <a:p>
            <a:r>
              <a:rPr lang="en-US" b="1" dirty="0" smtClean="0">
                <a:solidFill>
                  <a:srgbClr val="FFFF00"/>
                </a:solidFill>
              </a:rPr>
              <a:t>What is Economics?</a:t>
            </a:r>
            <a:endParaRPr lang="en-US" b="1" dirty="0">
              <a:solidFill>
                <a:srgbClr val="FFFF00"/>
              </a:solidFill>
            </a:endParaRPr>
          </a:p>
        </p:txBody>
      </p:sp>
      <p:sp>
        <p:nvSpPr>
          <p:cNvPr id="3" name="Content Placeholder 2"/>
          <p:cNvSpPr>
            <a:spLocks noGrp="1"/>
          </p:cNvSpPr>
          <p:nvPr>
            <p:ph idx="1"/>
          </p:nvPr>
        </p:nvSpPr>
        <p:spPr>
          <a:xfrm>
            <a:off x="1077554" y="1751527"/>
            <a:ext cx="9998277" cy="4870359"/>
          </a:xfrm>
        </p:spPr>
        <p:txBody>
          <a:bodyPr>
            <a:normAutofit/>
          </a:bodyPr>
          <a:lstStyle/>
          <a:p>
            <a:r>
              <a:rPr lang="en-US" sz="3200" b="1" dirty="0">
                <a:solidFill>
                  <a:srgbClr val="92D050"/>
                </a:solidFill>
              </a:rPr>
              <a:t>'</a:t>
            </a:r>
            <a:r>
              <a:rPr lang="en-US" sz="3200" b="1" i="1" dirty="0">
                <a:solidFill>
                  <a:srgbClr val="92D050"/>
                </a:solidFill>
              </a:rPr>
              <a:t>Economics</a:t>
            </a:r>
            <a:r>
              <a:rPr lang="en-US" sz="3200" b="1" dirty="0">
                <a:solidFill>
                  <a:srgbClr val="92D050"/>
                </a:solidFill>
              </a:rPr>
              <a:t>'</a:t>
            </a:r>
            <a:r>
              <a:rPr lang="en-US" sz="3200" b="1" dirty="0"/>
              <a:t> A </a:t>
            </a:r>
            <a:r>
              <a:rPr lang="en-US" sz="3200" b="1" dirty="0">
                <a:solidFill>
                  <a:srgbClr val="FF0000"/>
                </a:solidFill>
              </a:rPr>
              <a:t>social science</a:t>
            </a:r>
            <a:r>
              <a:rPr lang="en-US" sz="3200" b="1" dirty="0"/>
              <a:t> that studies how individuals, governments, firms and nations make choices on allocating </a:t>
            </a:r>
            <a:r>
              <a:rPr lang="en-US" sz="3200" b="1" dirty="0">
                <a:solidFill>
                  <a:srgbClr val="FF0000"/>
                </a:solidFill>
              </a:rPr>
              <a:t>scarce</a:t>
            </a:r>
            <a:r>
              <a:rPr lang="en-US" sz="3200" b="1" dirty="0"/>
              <a:t> resources to satisfy their unlimited </a:t>
            </a:r>
            <a:r>
              <a:rPr lang="en-US" sz="3200" b="1" dirty="0" smtClean="0"/>
              <a:t>wants.</a:t>
            </a:r>
          </a:p>
          <a:p>
            <a:pPr marL="0" indent="0">
              <a:buNone/>
            </a:pPr>
            <a:endParaRPr lang="en-US" sz="3200" b="1" dirty="0"/>
          </a:p>
          <a:p>
            <a:r>
              <a:rPr lang="en-US" sz="3200" b="1" dirty="0" smtClean="0">
                <a:solidFill>
                  <a:srgbClr val="92D050"/>
                </a:solidFill>
              </a:rPr>
              <a:t>Economics</a:t>
            </a:r>
            <a:r>
              <a:rPr lang="en-US" sz="3200" b="1" dirty="0" smtClean="0"/>
              <a:t> is the science </a:t>
            </a:r>
            <a:r>
              <a:rPr lang="en-US" sz="3200" b="1" dirty="0"/>
              <a:t>that deals with the production, distribution, and consumption of commodities.</a:t>
            </a:r>
          </a:p>
        </p:txBody>
      </p:sp>
    </p:spTree>
    <p:extLst>
      <p:ext uri="{BB962C8B-B14F-4D97-AF65-F5344CB8AC3E}">
        <p14:creationId xmlns:p14="http://schemas.microsoft.com/office/powerpoint/2010/main" val="20284986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25226</TotalTime>
  <Words>1884</Words>
  <Application>Microsoft Office PowerPoint</Application>
  <PresentationFormat>Widescreen</PresentationFormat>
  <Paragraphs>127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Bradley Hand ITC</vt:lpstr>
      <vt:lpstr>Calibri</vt:lpstr>
      <vt:lpstr>Century Gothic</vt:lpstr>
      <vt:lpstr>Wingdings</vt:lpstr>
      <vt:lpstr>Wingdings 3</vt:lpstr>
      <vt:lpstr>Ion</vt:lpstr>
      <vt:lpstr>Economics  and  Global Health</vt:lpstr>
      <vt:lpstr>Economics of Global Health</vt:lpstr>
      <vt:lpstr>What is Global Health?</vt:lpstr>
      <vt:lpstr>What is Global Health?</vt:lpstr>
      <vt:lpstr>What is “Health”?</vt:lpstr>
      <vt:lpstr>The Absence of “Health”</vt:lpstr>
      <vt:lpstr>The Determinants of Health</vt:lpstr>
      <vt:lpstr>Influences on the Health of an Individual </vt:lpstr>
      <vt:lpstr>What is Economics?</vt:lpstr>
      <vt:lpstr>What is Health Economics?</vt:lpstr>
      <vt:lpstr>Economics and Health</vt:lpstr>
      <vt:lpstr>The Mechanisms from Wealth to Health</vt:lpstr>
      <vt:lpstr>Correlation Between Wealth and Health</vt:lpstr>
      <vt:lpstr>The Mechanisms from Health to Wealth</vt:lpstr>
      <vt:lpstr>The Mechanisms from Health to Wealth, cont.</vt:lpstr>
      <vt:lpstr>Economic Impact of Three Key Diseases</vt:lpstr>
      <vt:lpstr>Economic Impact of Three Key Diseases, cont,</vt:lpstr>
      <vt:lpstr>The Impact of Health Care on the Economy</vt:lpstr>
      <vt:lpstr>Financing Health Care</vt:lpstr>
      <vt:lpstr>Financing Systems</vt:lpstr>
      <vt:lpstr>Financing Systems</vt:lpstr>
      <vt:lpstr>Financing Systems,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Policy, Health Systems, and Financing</dc:title>
  <dc:creator>sireen</dc:creator>
  <cp:lastModifiedBy>sireen</cp:lastModifiedBy>
  <cp:revision>101</cp:revision>
  <dcterms:created xsi:type="dcterms:W3CDTF">2015-06-03T10:29:14Z</dcterms:created>
  <dcterms:modified xsi:type="dcterms:W3CDTF">2015-06-20T22:55:58Z</dcterms:modified>
</cp:coreProperties>
</file>