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63" r:id="rId3"/>
  </p:sldMasterIdLst>
  <p:notesMasterIdLst>
    <p:notesMasterId r:id="rId82"/>
  </p:notesMasterIdLst>
  <p:handoutMasterIdLst>
    <p:handoutMasterId r:id="rId83"/>
  </p:handoutMasterIdLst>
  <p:sldIdLst>
    <p:sldId id="409" r:id="rId4"/>
    <p:sldId id="394" r:id="rId5"/>
    <p:sldId id="257" r:id="rId6"/>
    <p:sldId id="411" r:id="rId7"/>
    <p:sldId id="275" r:id="rId8"/>
    <p:sldId id="283" r:id="rId9"/>
    <p:sldId id="353" r:id="rId10"/>
    <p:sldId id="258" r:id="rId11"/>
    <p:sldId id="282" r:id="rId12"/>
    <p:sldId id="367" r:id="rId13"/>
    <p:sldId id="368" r:id="rId14"/>
    <p:sldId id="369" r:id="rId15"/>
    <p:sldId id="396" r:id="rId16"/>
    <p:sldId id="376" r:id="rId17"/>
    <p:sldId id="377" r:id="rId18"/>
    <p:sldId id="408" r:id="rId19"/>
    <p:sldId id="378" r:id="rId20"/>
    <p:sldId id="397" r:id="rId21"/>
    <p:sldId id="379" r:id="rId22"/>
    <p:sldId id="294" r:id="rId23"/>
    <p:sldId id="403" r:id="rId24"/>
    <p:sldId id="412" r:id="rId25"/>
    <p:sldId id="404" r:id="rId26"/>
    <p:sldId id="407" r:id="rId27"/>
    <p:sldId id="406" r:id="rId28"/>
    <p:sldId id="383" r:id="rId29"/>
    <p:sldId id="458" r:id="rId30"/>
    <p:sldId id="459" r:id="rId31"/>
    <p:sldId id="362" r:id="rId32"/>
    <p:sldId id="313" r:id="rId33"/>
    <p:sldId id="399" r:id="rId34"/>
    <p:sldId id="448" r:id="rId35"/>
    <p:sldId id="314" r:id="rId36"/>
    <p:sldId id="388" r:id="rId37"/>
    <p:sldId id="389" r:id="rId38"/>
    <p:sldId id="390" r:id="rId39"/>
    <p:sldId id="392" r:id="rId40"/>
    <p:sldId id="386" r:id="rId41"/>
    <p:sldId id="460" r:id="rId42"/>
    <p:sldId id="461" r:id="rId43"/>
    <p:sldId id="454" r:id="rId44"/>
    <p:sldId id="455" r:id="rId45"/>
    <p:sldId id="457" r:id="rId46"/>
    <p:sldId id="414" r:id="rId47"/>
    <p:sldId id="462" r:id="rId48"/>
    <p:sldId id="416" r:id="rId49"/>
    <p:sldId id="417" r:id="rId50"/>
    <p:sldId id="418" r:id="rId51"/>
    <p:sldId id="419" r:id="rId52"/>
    <p:sldId id="420" r:id="rId53"/>
    <p:sldId id="421" r:id="rId54"/>
    <p:sldId id="463" r:id="rId55"/>
    <p:sldId id="423" r:id="rId56"/>
    <p:sldId id="464" r:id="rId57"/>
    <p:sldId id="450" r:id="rId58"/>
    <p:sldId id="451" r:id="rId59"/>
    <p:sldId id="452" r:id="rId60"/>
    <p:sldId id="425" r:id="rId61"/>
    <p:sldId id="453" r:id="rId62"/>
    <p:sldId id="426" r:id="rId63"/>
    <p:sldId id="427" r:id="rId64"/>
    <p:sldId id="428" r:id="rId65"/>
    <p:sldId id="465" r:id="rId66"/>
    <p:sldId id="466" r:id="rId67"/>
    <p:sldId id="467" r:id="rId68"/>
    <p:sldId id="468" r:id="rId69"/>
    <p:sldId id="433" r:id="rId70"/>
    <p:sldId id="434" r:id="rId71"/>
    <p:sldId id="436" r:id="rId72"/>
    <p:sldId id="437" r:id="rId73"/>
    <p:sldId id="438" r:id="rId74"/>
    <p:sldId id="439" r:id="rId75"/>
    <p:sldId id="440" r:id="rId76"/>
    <p:sldId id="441" r:id="rId77"/>
    <p:sldId id="445" r:id="rId78"/>
    <p:sldId id="446" r:id="rId79"/>
    <p:sldId id="442" r:id="rId80"/>
    <p:sldId id="449" r:id="rId81"/>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r" defTabSz="914400" rtl="1" eaLnBrk="1" latinLnBrk="0" hangingPunct="1">
      <a:defRPr sz="2000" kern="1200">
        <a:solidFill>
          <a:schemeClr val="tx1"/>
        </a:solidFill>
        <a:latin typeface="Arial" charset="0"/>
        <a:ea typeface="+mn-ea"/>
        <a:cs typeface="+mn-cs"/>
      </a:defRPr>
    </a:lvl6pPr>
    <a:lvl7pPr marL="2743200" algn="r" defTabSz="914400" rtl="1" eaLnBrk="1" latinLnBrk="0" hangingPunct="1">
      <a:defRPr sz="2000" kern="1200">
        <a:solidFill>
          <a:schemeClr val="tx1"/>
        </a:solidFill>
        <a:latin typeface="Arial" charset="0"/>
        <a:ea typeface="+mn-ea"/>
        <a:cs typeface="+mn-cs"/>
      </a:defRPr>
    </a:lvl7pPr>
    <a:lvl8pPr marL="3200400" algn="r" defTabSz="914400" rtl="1" eaLnBrk="1" latinLnBrk="0" hangingPunct="1">
      <a:defRPr sz="2000" kern="1200">
        <a:solidFill>
          <a:schemeClr val="tx1"/>
        </a:solidFill>
        <a:latin typeface="Arial" charset="0"/>
        <a:ea typeface="+mn-ea"/>
        <a:cs typeface="+mn-cs"/>
      </a:defRPr>
    </a:lvl8pPr>
    <a:lvl9pPr marL="3657600" algn="r" defTabSz="914400" rtl="1"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FF"/>
    <a:srgbClr val="FFFFCC"/>
    <a:srgbClr val="CC6600"/>
    <a:srgbClr val="00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443" autoAdjust="0"/>
  </p:normalViewPr>
  <p:slideViewPr>
    <p:cSldViewPr>
      <p:cViewPr>
        <p:scale>
          <a:sx n="66" d="100"/>
          <a:sy n="66" d="100"/>
        </p:scale>
        <p:origin x="-63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22"/>
    </p:cViewPr>
  </p:sorterViewPr>
  <p:notesViewPr>
    <p:cSldViewPr>
      <p:cViewPr varScale="1">
        <p:scale>
          <a:sx n="54" d="100"/>
          <a:sy n="54" d="100"/>
        </p:scale>
        <p:origin x="-2995" y="-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JO"/>
  <c:style val="44"/>
  <c:chart>
    <c:autoTitleDeleted val="1"/>
    <c:view3D>
      <c:depthPercent val="100"/>
      <c:rAngAx val="1"/>
    </c:view3D>
    <c:floor>
      <c:spPr>
        <a:solidFill>
          <a:srgbClr val="8A8A8A"/>
        </a:solidFill>
        <a:ln w="25400">
          <a:noFill/>
        </a:ln>
      </c:spPr>
    </c:floor>
    <c:sideWall>
      <c:spPr>
        <a:noFill/>
        <a:ln w="25400">
          <a:noFill/>
        </a:ln>
      </c:spPr>
    </c:sideWall>
    <c:backWall>
      <c:spPr>
        <a:noFill/>
        <a:ln w="25400">
          <a:noFill/>
        </a:ln>
      </c:spPr>
    </c:backWall>
    <c:plotArea>
      <c:layout>
        <c:manualLayout>
          <c:layoutTarget val="inner"/>
          <c:xMode val="edge"/>
          <c:yMode val="edge"/>
          <c:x val="0.16402116402116454"/>
          <c:y val="3.1746031746031703E-2"/>
          <c:w val="0.80246913580245416"/>
          <c:h val="0.62857142857143855"/>
        </c:manualLayout>
      </c:layout>
      <c:bar3DChart>
        <c:barDir val="col"/>
        <c:grouping val="clustered"/>
        <c:ser>
          <c:idx val="0"/>
          <c:order val="0"/>
          <c:tx>
            <c:strRef>
              <c:f>Sheet1!$B$1</c:f>
              <c:strCache>
                <c:ptCount val="1"/>
                <c:pt idx="0">
                  <c:v>Cases</c:v>
                </c:pt>
              </c:strCache>
            </c:strRef>
          </c:tx>
          <c:spPr>
            <a:solidFill>
              <a:srgbClr val="0F65C3">
                <a:alpha val="87842"/>
              </a:srgbClr>
            </a:solidFill>
            <a:ln w="25226">
              <a:noFill/>
            </a:ln>
            <a:effectLst>
              <a:outerShdw dist="35921" dir="2700000" algn="br">
                <a:srgbClr val="000000"/>
              </a:outerShdw>
            </a:effectLst>
          </c:spPr>
          <c:cat>
            <c:strRef>
              <c:f>Sheet1!$A$2:$A$6</c:f>
              <c:strCache>
                <c:ptCount val="5"/>
                <c:pt idx="0">
                  <c:v>1950-1960</c:v>
                </c:pt>
                <c:pt idx="1">
                  <c:v>1970-1980</c:v>
                </c:pt>
                <c:pt idx="2">
                  <c:v>1980-1990</c:v>
                </c:pt>
                <c:pt idx="3">
                  <c:v>1990-2000</c:v>
                </c:pt>
                <c:pt idx="4">
                  <c:v>2000-2009</c:v>
                </c:pt>
              </c:strCache>
            </c:strRef>
          </c:cat>
          <c:val>
            <c:numRef>
              <c:f>Sheet1!$B$2:$B$6</c:f>
              <c:numCache>
                <c:formatCode>General</c:formatCode>
                <c:ptCount val="5"/>
                <c:pt idx="0">
                  <c:v>68.5</c:v>
                </c:pt>
                <c:pt idx="1">
                  <c:v>777</c:v>
                </c:pt>
                <c:pt idx="2">
                  <c:v>824</c:v>
                </c:pt>
                <c:pt idx="3">
                  <c:v>1350</c:v>
                </c:pt>
                <c:pt idx="4">
                  <c:v>2000</c:v>
                </c:pt>
              </c:numCache>
            </c:numRef>
          </c:val>
        </c:ser>
        <c:shape val="box"/>
        <c:axId val="73073408"/>
        <c:axId val="73088000"/>
        <c:axId val="0"/>
      </c:bar3DChart>
      <c:catAx>
        <c:axId val="73073408"/>
        <c:scaling>
          <c:orientation val="minMax"/>
        </c:scaling>
        <c:axPos val="b"/>
        <c:numFmt formatCode="General" sourceLinked="1"/>
        <c:tickLblPos val="nextTo"/>
        <c:spPr>
          <a:ln w="3153">
            <a:solidFill>
              <a:srgbClr val="969696"/>
            </a:solidFill>
            <a:prstDash val="solid"/>
          </a:ln>
        </c:spPr>
        <c:crossAx val="73088000"/>
        <c:crosses val="autoZero"/>
        <c:auto val="1"/>
        <c:lblAlgn val="ctr"/>
        <c:lblOffset val="100"/>
      </c:catAx>
      <c:valAx>
        <c:axId val="73088000"/>
        <c:scaling>
          <c:orientation val="minMax"/>
        </c:scaling>
        <c:axPos val="l"/>
        <c:majorGridlines>
          <c:spPr>
            <a:ln w="3153">
              <a:solidFill>
                <a:srgbClr val="969696"/>
              </a:solidFill>
              <a:prstDash val="solid"/>
            </a:ln>
          </c:spPr>
        </c:majorGridlines>
        <c:numFmt formatCode="General" sourceLinked="1"/>
        <c:tickLblPos val="nextTo"/>
        <c:spPr>
          <a:ln w="3153">
            <a:solidFill>
              <a:srgbClr val="969696"/>
            </a:solidFill>
            <a:prstDash val="solid"/>
          </a:ln>
        </c:spPr>
        <c:crossAx val="73073408"/>
        <c:crosses val="autoZero"/>
        <c:crossBetween val="between"/>
      </c:valAx>
      <c:spPr>
        <a:noFill/>
        <a:ln w="25394">
          <a:noFill/>
        </a:ln>
      </c:spPr>
    </c:plotArea>
    <c:plotVisOnly val="1"/>
    <c:dispBlanksAs val="gap"/>
  </c:chart>
  <c:spPr>
    <a:noFill/>
    <a:ln>
      <a:noFill/>
    </a:ln>
  </c:spPr>
  <c:txPr>
    <a:bodyPr/>
    <a:lstStyle/>
    <a:p>
      <a:pPr>
        <a:defRPr sz="1795" b="0" i="0" u="none" strike="noStrike" baseline="0">
          <a:solidFill>
            <a:srgbClr val="FFFFFF"/>
          </a:solidFill>
          <a:latin typeface="Calibri"/>
          <a:ea typeface="Calibri"/>
          <a:cs typeface="Calibri"/>
        </a:defRPr>
      </a:pPr>
      <a:endParaRPr lang="ar-JO"/>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2498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2498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r>
              <a:rPr lang="en-US"/>
              <a:t>Dr. KANUPRIYA CHATURVEDI</a:t>
            </a:r>
          </a:p>
        </p:txBody>
      </p:sp>
      <p:sp>
        <p:nvSpPr>
          <p:cNvPr id="2498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39DA2F6-4973-4733-9BD6-73CB9677691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r>
              <a:rPr lang="en-US"/>
              <a:t>Dr. KANUPRIYA CHATURVEDI</a:t>
            </a: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F9A6686-C2BA-43CF-BA78-7952349ACEC1}"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723E4-3695-40FE-B07E-9FBC76698D18}" type="slidenum">
              <a:rPr lang="en-US"/>
              <a:pPr/>
              <a:t>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n-US"/>
              <a:t>Dr. KANUPRIYA CHATURVEDI</a:t>
            </a:r>
          </a:p>
        </p:txBody>
      </p:sp>
      <p:sp>
        <p:nvSpPr>
          <p:cNvPr id="65539" name="Rectangle 7"/>
          <p:cNvSpPr>
            <a:spLocks noGrp="1" noChangeArrowheads="1"/>
          </p:cNvSpPr>
          <p:nvPr>
            <p:ph type="sldNum" sz="quarter" idx="5"/>
          </p:nvPr>
        </p:nvSpPr>
        <p:spPr>
          <a:noFill/>
        </p:spPr>
        <p:txBody>
          <a:bodyPr/>
          <a:lstStyle/>
          <a:p>
            <a:fld id="{0B631BE1-E1CD-4702-B951-8A43EDA06AC5}" type="slidenum">
              <a:rPr lang="en-US"/>
              <a:pPr/>
              <a:t>10</a:t>
            </a:fld>
            <a:endParaRPr lang="en-US"/>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xfrm>
            <a:off x="685800" y="4648200"/>
            <a:ext cx="5486400" cy="3810000"/>
          </a:xfrm>
          <a:noFill/>
          <a:ln/>
        </p:spPr>
        <p:txBody>
          <a:bodyPr/>
          <a:lstStyle/>
          <a:p>
            <a:pPr eaLnBrk="1" hangingPunct="1"/>
            <a:r>
              <a:rPr lang="en-US" smtClean="0">
                <a:latin typeface="Tahoma" pitchFamily="34" charset="0"/>
              </a:rPr>
              <a:t>Increasing virulence of microbes like Influenza A virus, which exhibits frequent changes in its antigenic structure giving rise to new strains with endemic and pandemic propensities.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US"/>
              <a:t>Dr. KANUPRIYA CHATURVEDI</a:t>
            </a:r>
          </a:p>
        </p:txBody>
      </p:sp>
      <p:sp>
        <p:nvSpPr>
          <p:cNvPr id="66563" name="Rectangle 7"/>
          <p:cNvSpPr>
            <a:spLocks noGrp="1" noChangeArrowheads="1"/>
          </p:cNvSpPr>
          <p:nvPr>
            <p:ph type="sldNum" sz="quarter" idx="5"/>
          </p:nvPr>
        </p:nvSpPr>
        <p:spPr>
          <a:noFill/>
        </p:spPr>
        <p:txBody>
          <a:bodyPr/>
          <a:lstStyle/>
          <a:p>
            <a:fld id="{4754D82C-CCE2-4B92-AF07-631E5CC991A5}" type="slidenum">
              <a:rPr lang="en-US"/>
              <a:pPr/>
              <a:t>11</a:t>
            </a:fld>
            <a:endParaRPr lang="en-US"/>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marL="228600" indent="-228600" eaLnBrk="1" hangingPunct="1"/>
            <a:r>
              <a:rPr lang="en-US" smtClean="0">
                <a:latin typeface="Tahoma" pitchFamily="34" charset="0"/>
              </a:rPr>
              <a:t>Host factors contributing to emergence are: </a:t>
            </a:r>
          </a:p>
          <a:p>
            <a:pPr marL="228600" indent="-228600" eaLnBrk="1" hangingPunct="1">
              <a:buFontTx/>
              <a:buAutoNum type="arabicPeriod"/>
            </a:pPr>
            <a:r>
              <a:rPr lang="en-US" smtClean="0">
                <a:latin typeface="Tahoma" pitchFamily="34" charset="0"/>
              </a:rPr>
              <a:t>Mass migration of people provoked by natural and man made disaster with concomitant rehabilitation of displaced people in temporary human settlements under unhygienic conditions.</a:t>
            </a:r>
          </a:p>
          <a:p>
            <a:pPr marL="228600" indent="-228600" eaLnBrk="1" hangingPunct="1">
              <a:buFontTx/>
              <a:buAutoNum type="arabicPeriod"/>
            </a:pPr>
            <a:r>
              <a:rPr lang="en-US" smtClean="0">
                <a:latin typeface="Tahoma" pitchFamily="34" charset="0"/>
              </a:rPr>
              <a:t>Uninhibited and reckless industrialization leading to migration of labor population from rural to urban areas in unhygienic squatter settlements</a:t>
            </a:r>
          </a:p>
          <a:p>
            <a:pPr marL="228600" indent="-228600" eaLnBrk="1" hangingPunct="1">
              <a:buFontTx/>
              <a:buAutoNum type="arabicPeriod"/>
            </a:pPr>
            <a:r>
              <a:rPr lang="en-US" smtClean="0">
                <a:latin typeface="Tahoma" pitchFamily="34" charset="0"/>
              </a:rPr>
              <a:t>International travel as a result of trade and tourism contributing to global dispersion of disease agents, disease reservoirs and vectors</a:t>
            </a:r>
          </a:p>
          <a:p>
            <a:pPr marL="228600" indent="-228600" eaLnBrk="1" hangingPunct="1">
              <a:buFontTx/>
              <a:buAutoNum type="arabicPeriod"/>
            </a:pPr>
            <a:r>
              <a:rPr lang="en-US" smtClean="0">
                <a:latin typeface="Tahoma" pitchFamily="34" charset="0"/>
              </a:rPr>
              <a:t>Changes in lifestyle that promote unhealthy and risk prone behavior patterns affecting  food habits and sexual practices.</a:t>
            </a:r>
          </a:p>
          <a:p>
            <a:pPr marL="228600" indent="-228600" eaLnBrk="1" hangingPunct="1">
              <a:buFontTx/>
              <a:buAutoNum type="arabicPeriod"/>
            </a:pPr>
            <a:r>
              <a:rPr lang="en-US" smtClean="0">
                <a:latin typeface="Tahoma" pitchFamily="34" charset="0"/>
              </a:rPr>
              <a:t>Declining immunity of as a result of HIV infection, which make him vulnerable to a host of infections.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p>
            <a:r>
              <a:rPr lang="en-US"/>
              <a:t>Dr. KANUPRIYA CHATURVEDI</a:t>
            </a:r>
          </a:p>
        </p:txBody>
      </p:sp>
      <p:sp>
        <p:nvSpPr>
          <p:cNvPr id="67587" name="Rectangle 7"/>
          <p:cNvSpPr>
            <a:spLocks noGrp="1" noChangeArrowheads="1"/>
          </p:cNvSpPr>
          <p:nvPr>
            <p:ph type="sldNum" sz="quarter" idx="5"/>
          </p:nvPr>
        </p:nvSpPr>
        <p:spPr>
          <a:noFill/>
        </p:spPr>
        <p:txBody>
          <a:bodyPr/>
          <a:lstStyle/>
          <a:p>
            <a:fld id="{1BA93641-0758-4FBB-AF79-0AFF5CDFC741}" type="slidenum">
              <a:rPr lang="en-US"/>
              <a:pPr/>
              <a:t>12</a:t>
            </a:fld>
            <a:endParaRPr lang="en-US"/>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r>
              <a:rPr lang="en-US" smtClean="0">
                <a:latin typeface="Tahoma" pitchFamily="34" charset="0"/>
              </a:rPr>
              <a:t>Environmental sanitation characterized by unsafe water supply , improper disposal of solid and liquid  waste, poor hygienic practices and congested living conditions all contribute to emergence of infection.</a:t>
            </a:r>
          </a:p>
          <a:p>
            <a:pPr eaLnBrk="1" hangingPunct="1"/>
            <a:r>
              <a:rPr lang="en-US" smtClean="0">
                <a:latin typeface="Tahoma" pitchFamily="34" charset="0"/>
              </a:rPr>
              <a:t>Climatic changes resulting from global warming inducing increased surface water evaporation , greater rainfall changes in the direction of bird migration and changes in the habitat of disease vectors are also contributory factors.</a:t>
            </a:r>
          </a:p>
          <a:p>
            <a:pPr eaLnBrk="1" hangingPunct="1"/>
            <a:endParaRPr lang="en-US" smtClean="0">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US"/>
              <a:t>Dr. KANUPRIYA CHATURVEDI</a:t>
            </a:r>
          </a:p>
        </p:txBody>
      </p:sp>
      <p:sp>
        <p:nvSpPr>
          <p:cNvPr id="68611" name="Rectangle 7"/>
          <p:cNvSpPr>
            <a:spLocks noGrp="1" noChangeArrowheads="1"/>
          </p:cNvSpPr>
          <p:nvPr>
            <p:ph type="sldNum" sz="quarter" idx="5"/>
          </p:nvPr>
        </p:nvSpPr>
        <p:spPr>
          <a:noFill/>
        </p:spPr>
        <p:txBody>
          <a:bodyPr/>
          <a:lstStyle/>
          <a:p>
            <a:fld id="{46A9703A-E4AF-40CF-ABE2-C195CA27A445}" type="slidenum">
              <a:rPr lang="en-US"/>
              <a:pPr/>
              <a:t>13</a:t>
            </a:fld>
            <a:endParaRPr lang="en-US"/>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en-US"/>
              <a:t>Dr. KANUPRIYA CHATURVEDI</a:t>
            </a:r>
          </a:p>
        </p:txBody>
      </p:sp>
      <p:sp>
        <p:nvSpPr>
          <p:cNvPr id="72707" name="Rectangle 7"/>
          <p:cNvSpPr>
            <a:spLocks noGrp="1" noChangeArrowheads="1"/>
          </p:cNvSpPr>
          <p:nvPr>
            <p:ph type="sldNum" sz="quarter" idx="5"/>
          </p:nvPr>
        </p:nvSpPr>
        <p:spPr>
          <a:noFill/>
        </p:spPr>
        <p:txBody>
          <a:bodyPr/>
          <a:lstStyle/>
          <a:p>
            <a:fld id="{1E2E5BF6-9127-4671-8D5A-7C19417F34B0}" type="slidenum">
              <a:rPr lang="en-US"/>
              <a:pPr/>
              <a:t>14</a:t>
            </a:fld>
            <a:endParaRPr lang="en-US"/>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endParaRPr lang="ar-JO"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a:t>Dr. KANUPRIYA CHATURVEDI</a:t>
            </a:r>
          </a:p>
        </p:txBody>
      </p:sp>
      <p:sp>
        <p:nvSpPr>
          <p:cNvPr id="73731" name="Rectangle 7"/>
          <p:cNvSpPr>
            <a:spLocks noGrp="1" noChangeArrowheads="1"/>
          </p:cNvSpPr>
          <p:nvPr>
            <p:ph type="sldNum" sz="quarter" idx="5"/>
          </p:nvPr>
        </p:nvSpPr>
        <p:spPr>
          <a:noFill/>
        </p:spPr>
        <p:txBody>
          <a:bodyPr/>
          <a:lstStyle/>
          <a:p>
            <a:fld id="{71BA5216-4639-482D-8470-DD863FC19409}" type="slidenum">
              <a:rPr lang="en-US"/>
              <a:pPr/>
              <a:t>15</a:t>
            </a:fld>
            <a:endParaRPr lang="en-US"/>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8C7B75D4-53DF-4747-8C32-08442A54DCA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p>
            <a:r>
              <a:rPr lang="en-US"/>
              <a:t>Dr. KANUPRIYA CHATURVEDI</a:t>
            </a:r>
          </a:p>
        </p:txBody>
      </p:sp>
      <p:sp>
        <p:nvSpPr>
          <p:cNvPr id="74755" name="Rectangle 7"/>
          <p:cNvSpPr>
            <a:spLocks noGrp="1" noChangeArrowheads="1"/>
          </p:cNvSpPr>
          <p:nvPr>
            <p:ph type="sldNum" sz="quarter" idx="5"/>
          </p:nvPr>
        </p:nvSpPr>
        <p:spPr>
          <a:noFill/>
        </p:spPr>
        <p:txBody>
          <a:bodyPr/>
          <a:lstStyle/>
          <a:p>
            <a:fld id="{922DCB79-772E-4348-AB82-EEBCB9F1E801}" type="slidenum">
              <a:rPr lang="en-US"/>
              <a:pPr/>
              <a:t>17</a:t>
            </a:fld>
            <a:endParaRPr lang="en-US"/>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en-US"/>
              <a:t>Dr. KANUPRIYA CHATURVEDI</a:t>
            </a:r>
          </a:p>
        </p:txBody>
      </p:sp>
      <p:sp>
        <p:nvSpPr>
          <p:cNvPr id="75779" name="Rectangle 7"/>
          <p:cNvSpPr>
            <a:spLocks noGrp="1" noChangeArrowheads="1"/>
          </p:cNvSpPr>
          <p:nvPr>
            <p:ph type="sldNum" sz="quarter" idx="5"/>
          </p:nvPr>
        </p:nvSpPr>
        <p:spPr>
          <a:noFill/>
        </p:spPr>
        <p:txBody>
          <a:bodyPr/>
          <a:lstStyle/>
          <a:p>
            <a:fld id="{ED672AD3-12C6-4FA0-9C96-641864E3FAE4}" type="slidenum">
              <a:rPr lang="en-US"/>
              <a:pPr/>
              <a:t>18</a:t>
            </a:fld>
            <a:endParaRPr lang="en-US"/>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p>
            <a:r>
              <a:rPr lang="en-US"/>
              <a:t>Dr. KANUPRIYA CHATURVEDI</a:t>
            </a:r>
          </a:p>
        </p:txBody>
      </p:sp>
      <p:sp>
        <p:nvSpPr>
          <p:cNvPr id="76803" name="Rectangle 7"/>
          <p:cNvSpPr>
            <a:spLocks noGrp="1" noChangeArrowheads="1"/>
          </p:cNvSpPr>
          <p:nvPr>
            <p:ph type="sldNum" sz="quarter" idx="5"/>
          </p:nvPr>
        </p:nvSpPr>
        <p:spPr>
          <a:noFill/>
        </p:spPr>
        <p:txBody>
          <a:bodyPr/>
          <a:lstStyle/>
          <a:p>
            <a:fld id="{8CD582D3-662E-4493-864D-C2B89F230FB4}" type="slidenum">
              <a:rPr lang="en-US"/>
              <a:pPr/>
              <a:t>19</a:t>
            </a:fld>
            <a:endParaRPr lang="en-US"/>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p>
            <a:r>
              <a:rPr lang="en-US"/>
              <a:t>Dr. KANUPRIYA CHATURVEDI</a:t>
            </a:r>
          </a:p>
        </p:txBody>
      </p:sp>
      <p:sp>
        <p:nvSpPr>
          <p:cNvPr id="58371" name="Rectangle 7"/>
          <p:cNvSpPr>
            <a:spLocks noGrp="1" noChangeArrowheads="1"/>
          </p:cNvSpPr>
          <p:nvPr>
            <p:ph type="sldNum" sz="quarter" idx="5"/>
          </p:nvPr>
        </p:nvSpPr>
        <p:spPr>
          <a:noFill/>
        </p:spPr>
        <p:txBody>
          <a:bodyPr/>
          <a:lstStyle/>
          <a:p>
            <a:fld id="{6033323A-90C1-4198-B98C-E4B2736F4621}" type="slidenum">
              <a:rPr lang="en-US"/>
              <a:pPr/>
              <a:t>2</a:t>
            </a:fld>
            <a:endParaRPr lang="en-US"/>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a:t>Dr. KANUPRIYA CHATURVEDI</a:t>
            </a:r>
          </a:p>
        </p:txBody>
      </p:sp>
      <p:sp>
        <p:nvSpPr>
          <p:cNvPr id="77827" name="Rectangle 7"/>
          <p:cNvSpPr>
            <a:spLocks noGrp="1" noChangeArrowheads="1"/>
          </p:cNvSpPr>
          <p:nvPr>
            <p:ph type="sldNum" sz="quarter" idx="5"/>
          </p:nvPr>
        </p:nvSpPr>
        <p:spPr>
          <a:noFill/>
        </p:spPr>
        <p:txBody>
          <a:bodyPr/>
          <a:lstStyle/>
          <a:p>
            <a:fld id="{2C5A9FC9-5D81-4C69-9C8A-A00A92372250}" type="slidenum">
              <a:rPr lang="en-US"/>
              <a:pPr/>
              <a:t>20</a:t>
            </a:fld>
            <a:endParaRPr lang="en-US"/>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8C7B75D4-53DF-4747-8C32-08442A54DCA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26C05-740D-42D0-AE9A-05396C1FA1DD}" type="slidenum">
              <a:rPr lang="en-US"/>
              <a:pPr/>
              <a:t>22</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Since 1973, a number of new pathogenic microbes have emerged worldwide among human populations. Among them, ebola virus, </a:t>
            </a:r>
            <a:r>
              <a:rPr lang="en-US" i="1"/>
              <a:t>E. coli</a:t>
            </a:r>
            <a:r>
              <a:rPr lang="en-US"/>
              <a:t> O157:h7, </a:t>
            </a:r>
            <a:r>
              <a:rPr lang="en-US" i="1"/>
              <a:t>H. Pylori</a:t>
            </a:r>
            <a:r>
              <a:rPr lang="en-US"/>
              <a:t>, and hantavirus.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8C7B75D4-53DF-4747-8C32-08442A54DCA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8C7B75D4-53DF-4747-8C32-08442A54DCA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a:defRPr/>
            </a:pPr>
            <a:fld id="{8C7B75D4-53DF-4747-8C32-08442A54DCAB}"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a:t>Dr. KANUPRIYA CHATURVEDI</a:t>
            </a:r>
          </a:p>
        </p:txBody>
      </p:sp>
      <p:sp>
        <p:nvSpPr>
          <p:cNvPr id="79875" name="Rectangle 7"/>
          <p:cNvSpPr>
            <a:spLocks noGrp="1" noChangeArrowheads="1"/>
          </p:cNvSpPr>
          <p:nvPr>
            <p:ph type="sldNum" sz="quarter" idx="5"/>
          </p:nvPr>
        </p:nvSpPr>
        <p:spPr>
          <a:noFill/>
        </p:spPr>
        <p:txBody>
          <a:bodyPr/>
          <a:lstStyle/>
          <a:p>
            <a:fld id="{27A857D3-4944-4222-91E8-4B2FEA1AA9B0}" type="slidenum">
              <a:rPr lang="en-US"/>
              <a:pPr/>
              <a:t>26</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p>
            <a:r>
              <a:rPr lang="en-US" smtClean="0">
                <a:latin typeface="Arial" pitchFamily="34" charset="0"/>
              </a:rPr>
              <a:t>Dr. KANUPRIYA CHATURVEDI</a:t>
            </a:r>
          </a:p>
        </p:txBody>
      </p:sp>
      <p:sp>
        <p:nvSpPr>
          <p:cNvPr id="80899" name="Rectangle 7"/>
          <p:cNvSpPr>
            <a:spLocks noGrp="1" noChangeArrowheads="1"/>
          </p:cNvSpPr>
          <p:nvPr>
            <p:ph type="sldNum" sz="quarter" idx="5"/>
          </p:nvPr>
        </p:nvSpPr>
        <p:spPr>
          <a:noFill/>
        </p:spPr>
        <p:txBody>
          <a:bodyPr/>
          <a:lstStyle/>
          <a:p>
            <a:fld id="{9640FF4A-7601-4AA5-9996-162F33ED782F}" type="slidenum">
              <a:rPr lang="en-US" smtClean="0">
                <a:latin typeface="Arial" pitchFamily="34" charset="0"/>
              </a:rPr>
              <a:pPr/>
              <a:t>27</a:t>
            </a:fld>
            <a:endParaRPr lang="en-US" smtClean="0">
              <a:latin typeface="Arial" pitchFamily="34"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smtClean="0">
                <a:latin typeface="Arial" pitchFamily="34" charset="0"/>
              </a:rPr>
              <a:t>Dr. KANUPRIYA CHATURVEDI</a:t>
            </a:r>
          </a:p>
        </p:txBody>
      </p:sp>
      <p:sp>
        <p:nvSpPr>
          <p:cNvPr id="81923" name="Rectangle 7"/>
          <p:cNvSpPr>
            <a:spLocks noGrp="1" noChangeArrowheads="1"/>
          </p:cNvSpPr>
          <p:nvPr>
            <p:ph type="sldNum" sz="quarter" idx="5"/>
          </p:nvPr>
        </p:nvSpPr>
        <p:spPr>
          <a:noFill/>
        </p:spPr>
        <p:txBody>
          <a:bodyPr/>
          <a:lstStyle/>
          <a:p>
            <a:fld id="{53A9CF37-EC4A-4EAE-90BA-B7313828FCC8}" type="slidenum">
              <a:rPr lang="en-US" smtClean="0">
                <a:latin typeface="Arial" pitchFamily="34" charset="0"/>
              </a:rPr>
              <a:pPr/>
              <a:t>28</a:t>
            </a:fld>
            <a:endParaRPr lang="en-US" smtClean="0">
              <a:latin typeface="Arial" pitchFamily="34"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687388" y="4344988"/>
            <a:ext cx="5483225" cy="4113212"/>
          </a:xfrm>
          <a:noFill/>
          <a:ln/>
        </p:spPr>
        <p:txBody>
          <a:bodyPr/>
          <a:lstStyle/>
          <a:p>
            <a:pPr eaLnBrk="1" hangingPunct="1"/>
            <a:endParaRPr lang="ar-JO"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p>
            <a:r>
              <a:rPr lang="en-US"/>
              <a:t>Dr. KANUPRIYA CHATURVEDI</a:t>
            </a:r>
          </a:p>
        </p:txBody>
      </p:sp>
      <p:sp>
        <p:nvSpPr>
          <p:cNvPr id="82947" name="Rectangle 7"/>
          <p:cNvSpPr>
            <a:spLocks noGrp="1" noChangeArrowheads="1"/>
          </p:cNvSpPr>
          <p:nvPr>
            <p:ph type="sldNum" sz="quarter" idx="5"/>
          </p:nvPr>
        </p:nvSpPr>
        <p:spPr>
          <a:noFill/>
        </p:spPr>
        <p:txBody>
          <a:bodyPr/>
          <a:lstStyle/>
          <a:p>
            <a:fld id="{B599A660-25DE-4177-A539-7101FC596AC3}" type="slidenum">
              <a:rPr lang="en-US"/>
              <a:pPr/>
              <a:t>29</a:t>
            </a:fld>
            <a:endParaRPr lang="en-US"/>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687388" y="4343400"/>
            <a:ext cx="5483225" cy="4114800"/>
          </a:xfrm>
          <a:noFill/>
          <a:ln/>
        </p:spPr>
        <p:txBody>
          <a:bodyPr/>
          <a:lstStyle/>
          <a:p>
            <a:pPr eaLnBrk="1" hangingPunct="1"/>
            <a:r>
              <a:rPr lang="en-US" smtClean="0">
                <a:latin typeface="Tahoma" pitchFamily="34" charset="0"/>
              </a:rPr>
              <a:t>SARS was first recognized at the end of</a:t>
            </a:r>
          </a:p>
          <a:p>
            <a:pPr eaLnBrk="1" hangingPunct="1"/>
            <a:r>
              <a:rPr lang="en-US" smtClean="0">
                <a:latin typeface="Tahoma" pitchFamily="34" charset="0"/>
              </a:rPr>
              <a:t>February 2003 in Hanoi, Viet Nam. </a:t>
            </a:r>
          </a:p>
          <a:p>
            <a:pPr eaLnBrk="1" hangingPunct="1"/>
            <a:r>
              <a:rPr lang="en-US" smtClean="0">
                <a:latin typeface="Tahoma" pitchFamily="34" charset="0"/>
              </a:rPr>
              <a:t>case, a middle-aged man business man who has traveled</a:t>
            </a:r>
          </a:p>
          <a:p>
            <a:pPr eaLnBrk="1" hangingPunct="1"/>
            <a:r>
              <a:rPr lang="en-US" smtClean="0">
                <a:latin typeface="Tahoma" pitchFamily="34" charset="0"/>
              </a:rPr>
              <a:t>extensively in South-East Asia before becoming unwell,</a:t>
            </a:r>
          </a:p>
          <a:p>
            <a:pPr eaLnBrk="1" hangingPunct="1"/>
            <a:r>
              <a:rPr lang="en-US" smtClean="0">
                <a:latin typeface="Tahoma" pitchFamily="34" charset="0"/>
              </a:rPr>
              <a:t>was admitted to hospital in Hanoi on 26 February 2003</a:t>
            </a:r>
          </a:p>
          <a:p>
            <a:pPr eaLnBrk="1" hangingPunct="1"/>
            <a:r>
              <a:rPr lang="en-US" smtClean="0">
                <a:latin typeface="Tahoma" pitchFamily="34" charset="0"/>
              </a:rPr>
              <a:t>with a high fever, dry cough, myalgia and mild sore throat.</a:t>
            </a:r>
          </a:p>
          <a:p>
            <a:pPr eaLnBrk="1" hangingPunct="1"/>
            <a:r>
              <a:rPr lang="en-US" smtClean="0">
                <a:latin typeface="Tahoma" pitchFamily="34" charset="0"/>
              </a:rPr>
              <a:t>Over the following 4 days he developed symptoms of adult</a:t>
            </a:r>
          </a:p>
          <a:p>
            <a:pPr eaLnBrk="1" hangingPunct="1"/>
            <a:r>
              <a:rPr lang="en-US" smtClean="0">
                <a:latin typeface="Tahoma" pitchFamily="34" charset="0"/>
              </a:rPr>
              <a:t>respiratory distress syndrome, requiring ventilator support,</a:t>
            </a:r>
          </a:p>
          <a:p>
            <a:pPr eaLnBrk="1" hangingPunct="1"/>
            <a:r>
              <a:rPr lang="en-US" smtClean="0">
                <a:latin typeface="Tahoma" pitchFamily="34" charset="0"/>
              </a:rPr>
              <a:t>and severe thrombocytopenia. Despite intensive</a:t>
            </a:r>
          </a:p>
          <a:p>
            <a:pPr eaLnBrk="1" hangingPunct="1"/>
            <a:r>
              <a:rPr lang="en-US" smtClean="0">
                <a:latin typeface="Tahoma" pitchFamily="34" charset="0"/>
              </a:rPr>
              <a:t>therapy he died on 13 March after being transferred to an</a:t>
            </a:r>
          </a:p>
          <a:p>
            <a:pPr eaLnBrk="1" hangingPunct="1"/>
            <a:r>
              <a:rPr lang="en-US" smtClean="0">
                <a:latin typeface="Tahoma" pitchFamily="34" charset="0"/>
              </a:rPr>
              <a:t>isolation facility in Hong Kong SAR.</a:t>
            </a:r>
          </a:p>
          <a:p>
            <a:pPr eaLnBrk="1" hangingPunct="1"/>
            <a:r>
              <a:rPr lang="en-US" smtClean="0">
                <a:latin typeface="Tahoma" pitchFamily="34" charset="0"/>
              </a:rPr>
              <a:t>On the basis of data from the SARS foci in Hanoi and Hong</a:t>
            </a:r>
          </a:p>
          <a:p>
            <a:pPr eaLnBrk="1" hangingPunct="1"/>
            <a:r>
              <a:rPr lang="en-US" smtClean="0">
                <a:latin typeface="Tahoma" pitchFamily="34" charset="0"/>
              </a:rPr>
              <a:t>Kong SAR, the incubation period has been estimated to be</a:t>
            </a:r>
          </a:p>
          <a:p>
            <a:pPr eaLnBrk="1" hangingPunct="1"/>
            <a:r>
              <a:rPr lang="en-US" smtClean="0">
                <a:latin typeface="Tahoma" pitchFamily="34" charset="0"/>
              </a:rPr>
              <a:t>2.7 days, but usually 3.5 days. Attack rates of &gt;56% among</a:t>
            </a:r>
          </a:p>
          <a:p>
            <a:pPr eaLnBrk="1" hangingPunct="1"/>
            <a:r>
              <a:rPr lang="en-US" smtClean="0">
                <a:latin typeface="Tahoma" pitchFamily="34" charset="0"/>
              </a:rPr>
              <a:t>health care workers caring for patients with SARS is consistent</a:t>
            </a:r>
          </a:p>
          <a:p>
            <a:pPr eaLnBrk="1" hangingPunct="1"/>
            <a:r>
              <a:rPr lang="en-US" smtClean="0">
                <a:latin typeface="Tahoma" pitchFamily="34" charset="0"/>
              </a:rPr>
              <a:t>in both the Hong Kong and Hanoi foci.</a:t>
            </a:r>
            <a:endParaRPr lang="en-US" b="1" smtClean="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p:spPr>
        <p:txBody>
          <a:bodyPr/>
          <a:lstStyle/>
          <a:p>
            <a:r>
              <a:rPr lang="en-US"/>
              <a:t>Dr. KANUPRIYA CHATURVEDI</a:t>
            </a:r>
          </a:p>
        </p:txBody>
      </p:sp>
      <p:sp>
        <p:nvSpPr>
          <p:cNvPr id="59395" name="Rectangle 7"/>
          <p:cNvSpPr>
            <a:spLocks noGrp="1" noChangeArrowheads="1"/>
          </p:cNvSpPr>
          <p:nvPr>
            <p:ph type="sldNum" sz="quarter" idx="5"/>
          </p:nvPr>
        </p:nvSpPr>
        <p:spPr>
          <a:noFill/>
        </p:spPr>
        <p:txBody>
          <a:bodyPr/>
          <a:lstStyle/>
          <a:p>
            <a:fld id="{637AAB8D-4D80-4601-A390-58C63D907634}" type="slidenum">
              <a:rPr lang="en-US"/>
              <a:pPr/>
              <a:t>3</a:t>
            </a:fld>
            <a:endParaRPr lang="en-US"/>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p>
            <a:r>
              <a:rPr lang="en-US"/>
              <a:t>Dr. KANUPRIYA CHATURVEDI</a:t>
            </a:r>
          </a:p>
        </p:txBody>
      </p:sp>
      <p:sp>
        <p:nvSpPr>
          <p:cNvPr id="83971" name="Rectangle 7"/>
          <p:cNvSpPr>
            <a:spLocks noGrp="1" noChangeArrowheads="1"/>
          </p:cNvSpPr>
          <p:nvPr>
            <p:ph type="sldNum" sz="quarter" idx="5"/>
          </p:nvPr>
        </p:nvSpPr>
        <p:spPr>
          <a:noFill/>
        </p:spPr>
        <p:txBody>
          <a:bodyPr/>
          <a:lstStyle/>
          <a:p>
            <a:fld id="{F67004EA-2736-456F-968A-E2C7B2D99EFB}" type="slidenum">
              <a:rPr lang="en-US"/>
              <a:pPr/>
              <a:t>30</a:t>
            </a:fld>
            <a:endParaRPr 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xfrm>
            <a:off x="687388" y="4344988"/>
            <a:ext cx="5483225" cy="4113212"/>
          </a:xfrm>
          <a:noFill/>
          <a:ln/>
        </p:spPr>
        <p:txBody>
          <a:bodyPr/>
          <a:lstStyle/>
          <a:p>
            <a:pPr eaLnBrk="1" hangingPunct="1"/>
            <a:endParaRPr lang="ar-JO"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p>
            <a:r>
              <a:rPr lang="en-US"/>
              <a:t>Dr. KANUPRIYA CHATURVEDI</a:t>
            </a:r>
          </a:p>
        </p:txBody>
      </p:sp>
      <p:sp>
        <p:nvSpPr>
          <p:cNvPr id="84995" name="Rectangle 7"/>
          <p:cNvSpPr>
            <a:spLocks noGrp="1" noChangeArrowheads="1"/>
          </p:cNvSpPr>
          <p:nvPr>
            <p:ph type="sldNum" sz="quarter" idx="5"/>
          </p:nvPr>
        </p:nvSpPr>
        <p:spPr>
          <a:noFill/>
        </p:spPr>
        <p:txBody>
          <a:bodyPr/>
          <a:lstStyle/>
          <a:p>
            <a:fld id="{463F7650-7531-4C9F-AADE-D28ABD1628D1}" type="slidenum">
              <a:rPr lang="en-US"/>
              <a:pPr/>
              <a:t>31</a:t>
            </a:fld>
            <a:endParaRPr lang="en-US"/>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723E4-3695-40FE-B07E-9FBC76698D18}" type="slidenum">
              <a:rPr lang="en-US"/>
              <a:pPr/>
              <a:t>32</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p>
            <a:r>
              <a:rPr lang="en-US"/>
              <a:t>Dr. KANUPRIYA CHATURVEDI</a:t>
            </a:r>
          </a:p>
        </p:txBody>
      </p:sp>
      <p:sp>
        <p:nvSpPr>
          <p:cNvPr id="86019" name="Rectangle 7"/>
          <p:cNvSpPr>
            <a:spLocks noGrp="1" noChangeArrowheads="1"/>
          </p:cNvSpPr>
          <p:nvPr>
            <p:ph type="sldNum" sz="quarter" idx="5"/>
          </p:nvPr>
        </p:nvSpPr>
        <p:spPr>
          <a:noFill/>
        </p:spPr>
        <p:txBody>
          <a:bodyPr/>
          <a:lstStyle/>
          <a:p>
            <a:fld id="{F2017DC1-F069-479F-8A16-6BC8A1DB31F8}" type="slidenum">
              <a:rPr lang="en-US"/>
              <a:pPr/>
              <a:t>33</a:t>
            </a:fld>
            <a:endParaRPr lang="en-US"/>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xfrm>
            <a:off x="687388" y="4344988"/>
            <a:ext cx="5483225" cy="4113212"/>
          </a:xfrm>
          <a:noFill/>
          <a:ln/>
        </p:spPr>
        <p:txBody>
          <a:bodyPr/>
          <a:lstStyle/>
          <a:p>
            <a:pPr eaLnBrk="1" hangingPunct="1"/>
            <a:r>
              <a:rPr lang="en-US" smtClean="0">
                <a:latin typeface="Tahoma" pitchFamily="34" charset="0"/>
              </a:rPr>
              <a:t>Avian influenza (“bird flu”) is an infectious disease of birds caused by type A strains of the influenza virus. The infection can cause a wide spectrum of symptoms in birds, ranging from mild illness, which may pass unnoticed, to a rapidly fatal disease that can cause severe epidemics.</a:t>
            </a:r>
          </a:p>
          <a:p>
            <a:pPr eaLnBrk="1" hangingPunct="1"/>
            <a:r>
              <a:rPr lang="en-US" smtClean="0">
                <a:latin typeface="Tahoma" pitchFamily="34" charset="0"/>
              </a:rPr>
              <a:t>Avian influenza viruses do not normally infect humans. However, there have been instances of certain highly pathogenic strains causing severe respiratory disease in humans. In most cases, the people infected had been in close contact with infected poultry or with objects contaminated by their faeces. Nevertheless, there is concern that the virus could mutate to become more easily transmissible between humans, raising the possibility of an influenza pandemic.</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r>
              <a:rPr lang="en-US"/>
              <a:t>Dr. KANUPRIYA CHATURVEDI</a:t>
            </a:r>
          </a:p>
        </p:txBody>
      </p:sp>
      <p:sp>
        <p:nvSpPr>
          <p:cNvPr id="87043" name="Rectangle 7"/>
          <p:cNvSpPr>
            <a:spLocks noGrp="1" noChangeArrowheads="1"/>
          </p:cNvSpPr>
          <p:nvPr>
            <p:ph type="sldNum" sz="quarter" idx="5"/>
          </p:nvPr>
        </p:nvSpPr>
        <p:spPr>
          <a:noFill/>
        </p:spPr>
        <p:txBody>
          <a:bodyPr/>
          <a:lstStyle/>
          <a:p>
            <a:fld id="{83FCB0F4-C4EE-4DEB-9E29-8E1926DBB3A7}" type="slidenum">
              <a:rPr lang="en-US"/>
              <a:pPr/>
              <a:t>34</a:t>
            </a:fld>
            <a:endParaRPr lang="en-US"/>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n-US"/>
              <a:t>Dr. KANUPRIYA CHATURVEDI</a:t>
            </a:r>
          </a:p>
        </p:txBody>
      </p:sp>
      <p:sp>
        <p:nvSpPr>
          <p:cNvPr id="88067" name="Rectangle 7"/>
          <p:cNvSpPr>
            <a:spLocks noGrp="1" noChangeArrowheads="1"/>
          </p:cNvSpPr>
          <p:nvPr>
            <p:ph type="sldNum" sz="quarter" idx="5"/>
          </p:nvPr>
        </p:nvSpPr>
        <p:spPr>
          <a:noFill/>
        </p:spPr>
        <p:txBody>
          <a:bodyPr/>
          <a:lstStyle/>
          <a:p>
            <a:fld id="{D86BE16B-B092-4C3C-B250-E169500059CE}" type="slidenum">
              <a:rPr lang="en-US"/>
              <a:pPr/>
              <a:t>35</a:t>
            </a:fld>
            <a:endParaRPr lang="en-US"/>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p>
            <a:r>
              <a:rPr lang="en-US"/>
              <a:t>Dr. KANUPRIYA CHATURVEDI</a:t>
            </a:r>
          </a:p>
        </p:txBody>
      </p:sp>
      <p:sp>
        <p:nvSpPr>
          <p:cNvPr id="89091" name="Rectangle 7"/>
          <p:cNvSpPr>
            <a:spLocks noGrp="1" noChangeArrowheads="1"/>
          </p:cNvSpPr>
          <p:nvPr>
            <p:ph type="sldNum" sz="quarter" idx="5"/>
          </p:nvPr>
        </p:nvSpPr>
        <p:spPr>
          <a:noFill/>
        </p:spPr>
        <p:txBody>
          <a:bodyPr/>
          <a:lstStyle/>
          <a:p>
            <a:fld id="{FD91407F-EA8C-41AF-B327-F24D6F222F7C}" type="slidenum">
              <a:rPr lang="en-US"/>
              <a:pPr/>
              <a:t>36</a:t>
            </a:fld>
            <a:endParaRPr lang="en-US"/>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p>
            <a:r>
              <a:rPr lang="en-US"/>
              <a:t>Dr. KANUPRIYA CHATURVEDI</a:t>
            </a:r>
          </a:p>
        </p:txBody>
      </p:sp>
      <p:sp>
        <p:nvSpPr>
          <p:cNvPr id="90115" name="Rectangle 7"/>
          <p:cNvSpPr>
            <a:spLocks noGrp="1" noChangeArrowheads="1"/>
          </p:cNvSpPr>
          <p:nvPr>
            <p:ph type="sldNum" sz="quarter" idx="5"/>
          </p:nvPr>
        </p:nvSpPr>
        <p:spPr>
          <a:noFill/>
        </p:spPr>
        <p:txBody>
          <a:bodyPr/>
          <a:lstStyle/>
          <a:p>
            <a:fld id="{E7732BBE-5154-415A-8FEB-D6BB6985AC4B}" type="slidenum">
              <a:rPr lang="en-US"/>
              <a:pPr/>
              <a:t>37</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p>
            <a:r>
              <a:rPr lang="en-US"/>
              <a:t>Dr. KANUPRIYA CHATURVEDI</a:t>
            </a:r>
          </a:p>
        </p:txBody>
      </p:sp>
      <p:sp>
        <p:nvSpPr>
          <p:cNvPr id="91139" name="Rectangle 7"/>
          <p:cNvSpPr>
            <a:spLocks noGrp="1" noChangeArrowheads="1"/>
          </p:cNvSpPr>
          <p:nvPr>
            <p:ph type="sldNum" sz="quarter" idx="5"/>
          </p:nvPr>
        </p:nvSpPr>
        <p:spPr>
          <a:noFill/>
        </p:spPr>
        <p:txBody>
          <a:bodyPr/>
          <a:lstStyle/>
          <a:p>
            <a:fld id="{31D5E4F8-D43F-4A00-A5CC-C5599B8207F0}" type="slidenum">
              <a:rPr lang="en-US"/>
              <a:pPr/>
              <a:t>38</a:t>
            </a:fld>
            <a:endParaRPr lang="en-US"/>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p>
            <a:r>
              <a:rPr lang="en-US" smtClean="0">
                <a:latin typeface="Arial" pitchFamily="34" charset="0"/>
              </a:rPr>
              <a:t>Dr. KANUPRIYA CHATURVEDI</a:t>
            </a:r>
          </a:p>
        </p:txBody>
      </p:sp>
      <p:sp>
        <p:nvSpPr>
          <p:cNvPr id="92163" name="Rectangle 7"/>
          <p:cNvSpPr>
            <a:spLocks noGrp="1" noChangeArrowheads="1"/>
          </p:cNvSpPr>
          <p:nvPr>
            <p:ph type="sldNum" sz="quarter" idx="5"/>
          </p:nvPr>
        </p:nvSpPr>
        <p:spPr>
          <a:noFill/>
        </p:spPr>
        <p:txBody>
          <a:bodyPr/>
          <a:lstStyle/>
          <a:p>
            <a:fld id="{49FE28B5-F3B9-45C4-A9AF-C9A58DD869F1}" type="slidenum">
              <a:rPr lang="en-US" smtClean="0">
                <a:latin typeface="Arial" pitchFamily="34" charset="0"/>
              </a:rPr>
              <a:pPr/>
              <a:t>39</a:t>
            </a:fld>
            <a:endParaRPr lang="en-US" smtClean="0">
              <a:latin typeface="Arial" pitchFamily="34"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r>
              <a:rPr lang="en-US" smtClean="0">
                <a:latin typeface="Tahoma" pitchFamily="34" charset="0"/>
              </a:rPr>
              <a:t>In India, plague reemerged in August 1994, when it was detected in the Beed district of Maharashtra. This was followed by pneumonic plague in Surat in Gujarat state, resulting in over 50 deaths and inducing a mass exodus of people. Eventually plague was reported from 12 Indian states.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8B18F-B504-48BF-8C17-C80090689DF8}" type="slidenum">
              <a:rPr lang="en-US"/>
              <a:pPr/>
              <a:t>4</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dirty="0"/>
              <a:t>Over the years, prominent health concerns have shifted from infectious diseases to chronic, behavior-related diseases.  However, contemporary thought must include an examination of infectious disease control. </a:t>
            </a:r>
          </a:p>
          <a:p>
            <a:endParaRPr lang="en-US" dirty="0"/>
          </a:p>
          <a:p>
            <a:r>
              <a:rPr lang="en-US" dirty="0"/>
              <a:t>One of the more contemporary threats to well-being is the issue of emerging infectious diseases, a relative new-comer to the study of public health.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p>
            <a:r>
              <a:rPr lang="en-US" smtClean="0">
                <a:latin typeface="Arial" pitchFamily="34" charset="0"/>
              </a:rPr>
              <a:t>Dr. KANUPRIYA CHATURVEDI</a:t>
            </a:r>
          </a:p>
        </p:txBody>
      </p:sp>
      <p:sp>
        <p:nvSpPr>
          <p:cNvPr id="93187" name="Rectangle 7"/>
          <p:cNvSpPr>
            <a:spLocks noGrp="1" noChangeArrowheads="1"/>
          </p:cNvSpPr>
          <p:nvPr>
            <p:ph type="sldNum" sz="quarter" idx="5"/>
          </p:nvPr>
        </p:nvSpPr>
        <p:spPr>
          <a:noFill/>
        </p:spPr>
        <p:txBody>
          <a:bodyPr/>
          <a:lstStyle/>
          <a:p>
            <a:fld id="{B7BA0FB5-07DF-484A-A108-CDA7714664E5}" type="slidenum">
              <a:rPr lang="en-US" smtClean="0">
                <a:latin typeface="Arial" pitchFamily="34" charset="0"/>
              </a:rPr>
              <a:pPr/>
              <a:t>40</a:t>
            </a:fld>
            <a:endParaRPr lang="en-US" smtClean="0">
              <a:latin typeface="Arial" pitchFamily="34"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132F1-7EF9-45EA-8BF0-8DCF0517B0BF}" type="slidenum">
              <a:rPr lang="en-US"/>
              <a:pPr/>
              <a:t>44</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dirty="0"/>
              <a:t>Cholera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DEDFB-0855-4AB0-AE9D-767E2F157DFD}" type="slidenum">
              <a:rPr lang="en-US"/>
              <a:pPr/>
              <a:t>45</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Dengue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20B63-15B4-415B-9D0C-AD198A36F074}" type="slidenum">
              <a:rPr lang="en-US"/>
              <a:pPr/>
              <a:t>46</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Diarrheal Diseases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9B343-D1A6-4CDF-93BF-47100307FE2B}" type="slidenum">
              <a:rPr lang="en-US"/>
              <a:pPr/>
              <a:t>47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Diphtheria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FB1FD-B632-44D2-A6C8-8A148AD513F3}" type="slidenum">
              <a:rPr lang="en-US"/>
              <a:pPr/>
              <a:t>48</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t>This chart illustrates the impact of political transition on the prevalence of diphtheria in the former Soviet Union.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AF205-13CD-49B8-AE53-C5063BD13808}" type="slidenum">
              <a:rPr lang="en-US"/>
              <a:pPr/>
              <a:t>49</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i="1"/>
              <a:t>Escherichia coli</a:t>
            </a:r>
            <a:r>
              <a:rPr lang="en-US"/>
              <a:t> O157:H7</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A6CA5-10A7-4741-9F5A-1F26A2FA51A3}" type="slidenum">
              <a:rPr lang="en-US"/>
              <a:pPr/>
              <a:t>50</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t>Ebola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974A2-EA07-45E4-A5E9-C4ED84F2930E}" type="slidenum">
              <a:rPr lang="en-US"/>
              <a:pPr/>
              <a:t>51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The global impact of Ebola virus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16F98-4C07-42E2-81A4-B32B4163A14A}" type="slidenum">
              <a:rPr lang="en-US"/>
              <a:pPr/>
              <a:t>52</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Hantavirus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p:spPr>
        <p:txBody>
          <a:bodyPr/>
          <a:lstStyle/>
          <a:p>
            <a:r>
              <a:rPr lang="en-US"/>
              <a:t>Dr. KANUPRIYA CHATURVEDI</a:t>
            </a:r>
          </a:p>
        </p:txBody>
      </p:sp>
      <p:sp>
        <p:nvSpPr>
          <p:cNvPr id="60419" name="Rectangle 7"/>
          <p:cNvSpPr>
            <a:spLocks noGrp="1" noChangeArrowheads="1"/>
          </p:cNvSpPr>
          <p:nvPr>
            <p:ph type="sldNum" sz="quarter" idx="5"/>
          </p:nvPr>
        </p:nvSpPr>
        <p:spPr>
          <a:noFill/>
        </p:spPr>
        <p:txBody>
          <a:bodyPr/>
          <a:lstStyle/>
          <a:p>
            <a:fld id="{D9C88913-6984-497A-81C6-318726354A9D}" type="slidenum">
              <a:rPr lang="en-US"/>
              <a:pPr/>
              <a:t>5</a:t>
            </a:fld>
            <a:endParaRPr lang="en-US"/>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pPr eaLnBrk="1" hangingPunct="1"/>
            <a:r>
              <a:rPr lang="en-US" dirty="0" smtClean="0">
                <a:latin typeface="Tahoma" pitchFamily="34" charset="0"/>
              </a:rPr>
              <a:t>Infectious diseases keep emerging and re-emerging . It is there fore imperative that while efforts for control of well established communicable disease must continue relentlessly, a regular vigil must be maintained on the behavior of emerging and re- emerging diseases.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9FD8C-C999-44AC-93F9-5A6A0651C084}" type="slidenum">
              <a:rPr lang="en-US"/>
              <a:pPr/>
              <a:t>53</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i="1"/>
              <a:t>Helicobacter pylori</a:t>
            </a:r>
          </a:p>
          <a:p>
            <a:endParaRPr lang="en-US" i="1"/>
          </a:p>
          <a:p>
            <a:r>
              <a:rPr lang="en-US" i="1"/>
              <a:t>H. pylori </a:t>
            </a:r>
            <a:r>
              <a:rPr lang="en-US"/>
              <a:t>is an excellent example of how an infectious organism is related to a chronic disease, in this case gastric cancer.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82158-F177-487C-8B4C-4E1291B4D831}" type="slidenum">
              <a:rPr lang="en-US"/>
              <a:pPr/>
              <a:t>54</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t>Listeriosis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Footer Placeholder 3"/>
          <p:cNvSpPr>
            <a:spLocks noGrp="1"/>
          </p:cNvSpPr>
          <p:nvPr>
            <p:ph type="ftr" sz="quarter" idx="10"/>
          </p:nvPr>
        </p:nvSpPr>
        <p:spPr/>
        <p:txBody>
          <a:bodyPr/>
          <a:lstStyle/>
          <a:p>
            <a:pPr>
              <a:defRPr/>
            </a:pPr>
            <a:r>
              <a:rPr lang="en-US" smtClean="0"/>
              <a:t>Dr. KANUPRIYA CHATURVEDI</a:t>
            </a:r>
            <a:endParaRPr lang="en-US"/>
          </a:p>
        </p:txBody>
      </p:sp>
      <p:sp>
        <p:nvSpPr>
          <p:cNvPr id="5" name="Slide Number Placeholder 4"/>
          <p:cNvSpPr>
            <a:spLocks noGrp="1"/>
          </p:cNvSpPr>
          <p:nvPr>
            <p:ph type="sldNum" sz="quarter" idx="11"/>
          </p:nvPr>
        </p:nvSpPr>
        <p:spPr/>
        <p:txBody>
          <a:bodyPr/>
          <a:lstStyle/>
          <a:p>
            <a:pPr>
              <a:defRPr/>
            </a:pPr>
            <a:fld id="{0F9A6686-C2BA-43CF-BA78-7952349ACEC1}" type="slidenum">
              <a:rPr lang="en-US" smtClean="0"/>
              <a:pPr>
                <a:defRPr/>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Footer Placeholder 3"/>
          <p:cNvSpPr>
            <a:spLocks noGrp="1"/>
          </p:cNvSpPr>
          <p:nvPr>
            <p:ph type="ftr" sz="quarter" idx="10"/>
          </p:nvPr>
        </p:nvSpPr>
        <p:spPr/>
        <p:txBody>
          <a:bodyPr/>
          <a:lstStyle/>
          <a:p>
            <a:pPr>
              <a:defRPr/>
            </a:pPr>
            <a:r>
              <a:rPr lang="en-US" smtClean="0"/>
              <a:t>Dr. KANUPRIYA CHATURVEDI</a:t>
            </a:r>
            <a:endParaRPr lang="en-US"/>
          </a:p>
        </p:txBody>
      </p:sp>
      <p:sp>
        <p:nvSpPr>
          <p:cNvPr id="5" name="Slide Number Placeholder 4"/>
          <p:cNvSpPr>
            <a:spLocks noGrp="1"/>
          </p:cNvSpPr>
          <p:nvPr>
            <p:ph type="sldNum" sz="quarter" idx="11"/>
          </p:nvPr>
        </p:nvSpPr>
        <p:spPr/>
        <p:txBody>
          <a:bodyPr/>
          <a:lstStyle/>
          <a:p>
            <a:pPr>
              <a:defRPr/>
            </a:pPr>
            <a:fld id="{0F9A6686-C2BA-43CF-BA78-7952349ACEC1}" type="slidenum">
              <a:rPr lang="en-US" smtClean="0"/>
              <a:pPr>
                <a:defRPr/>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Footer Placeholder 3"/>
          <p:cNvSpPr>
            <a:spLocks noGrp="1"/>
          </p:cNvSpPr>
          <p:nvPr>
            <p:ph type="ftr" sz="quarter" idx="10"/>
          </p:nvPr>
        </p:nvSpPr>
        <p:spPr/>
        <p:txBody>
          <a:bodyPr/>
          <a:lstStyle/>
          <a:p>
            <a:pPr>
              <a:defRPr/>
            </a:pPr>
            <a:r>
              <a:rPr lang="en-US" smtClean="0"/>
              <a:t>Dr. KANUPRIYA CHATURVEDI</a:t>
            </a:r>
            <a:endParaRPr lang="en-US"/>
          </a:p>
        </p:txBody>
      </p:sp>
      <p:sp>
        <p:nvSpPr>
          <p:cNvPr id="5" name="Slide Number Placeholder 4"/>
          <p:cNvSpPr>
            <a:spLocks noGrp="1"/>
          </p:cNvSpPr>
          <p:nvPr>
            <p:ph type="sldNum" sz="quarter" idx="11"/>
          </p:nvPr>
        </p:nvSpPr>
        <p:spPr/>
        <p:txBody>
          <a:bodyPr/>
          <a:lstStyle/>
          <a:p>
            <a:pPr>
              <a:defRPr/>
            </a:pPr>
            <a:fld id="{0F9A6686-C2BA-43CF-BA78-7952349ACEC1}" type="slidenum">
              <a:rPr lang="en-US" smtClean="0"/>
              <a:pPr>
                <a:defRPr/>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D914C-723C-4F1B-AD9A-E161736216E6}" type="slidenum">
              <a:rPr lang="en-US"/>
              <a:pPr/>
              <a:t>58</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Malaria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Footer Placeholder 3"/>
          <p:cNvSpPr>
            <a:spLocks noGrp="1"/>
          </p:cNvSpPr>
          <p:nvPr>
            <p:ph type="ftr" sz="quarter" idx="10"/>
          </p:nvPr>
        </p:nvSpPr>
        <p:spPr/>
        <p:txBody>
          <a:bodyPr/>
          <a:lstStyle/>
          <a:p>
            <a:pPr>
              <a:defRPr/>
            </a:pPr>
            <a:r>
              <a:rPr lang="en-US" smtClean="0"/>
              <a:t>Dr. KANUPRIYA CHATURVEDI</a:t>
            </a:r>
            <a:endParaRPr lang="en-US"/>
          </a:p>
        </p:txBody>
      </p:sp>
      <p:sp>
        <p:nvSpPr>
          <p:cNvPr id="5" name="Slide Number Placeholder 4"/>
          <p:cNvSpPr>
            <a:spLocks noGrp="1"/>
          </p:cNvSpPr>
          <p:nvPr>
            <p:ph type="sldNum" sz="quarter" idx="11"/>
          </p:nvPr>
        </p:nvSpPr>
        <p:spPr/>
        <p:txBody>
          <a:bodyPr/>
          <a:lstStyle/>
          <a:p>
            <a:pPr>
              <a:defRPr/>
            </a:pPr>
            <a:fld id="{0F9A6686-C2BA-43CF-BA78-7952349ACEC1}" type="slidenum">
              <a:rPr lang="en-US" smtClean="0"/>
              <a:pPr>
                <a:defRPr/>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5924A-676C-4A6D-A393-AF1842064A07}" type="slidenum">
              <a:rPr lang="en-US"/>
              <a:pPr/>
              <a:t>60</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t>Tuberculosis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8E625-816B-41AC-84B9-CE6B09CA8E95}" type="slidenum">
              <a:rPr lang="en-US"/>
              <a:pPr/>
              <a:t>61</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Tuberculosis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BC44E-E8F8-4CB1-9FF1-FDB1F0B5637A}" type="slidenum">
              <a:rPr lang="en-US"/>
              <a:pPr/>
              <a:t>62</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TB cases, U.S., 1953-1999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p:spPr>
        <p:txBody>
          <a:bodyPr/>
          <a:lstStyle/>
          <a:p>
            <a:r>
              <a:rPr lang="en-US"/>
              <a:t>Dr. KANUPRIYA CHATURVEDI</a:t>
            </a:r>
          </a:p>
        </p:txBody>
      </p:sp>
      <p:sp>
        <p:nvSpPr>
          <p:cNvPr id="61443" name="Rectangle 7"/>
          <p:cNvSpPr>
            <a:spLocks noGrp="1" noChangeArrowheads="1"/>
          </p:cNvSpPr>
          <p:nvPr>
            <p:ph type="sldNum" sz="quarter" idx="5"/>
          </p:nvPr>
        </p:nvSpPr>
        <p:spPr>
          <a:noFill/>
        </p:spPr>
        <p:txBody>
          <a:bodyPr/>
          <a:lstStyle/>
          <a:p>
            <a:fld id="{5833E5EE-744F-4821-8E3C-24E9337DF5F3}" type="slidenum">
              <a:rPr lang="en-US"/>
              <a:pPr/>
              <a:t>6</a:t>
            </a:fld>
            <a:endParaRPr lang="en-US"/>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F1B60-5B7B-47C4-BA8A-035685A550D7}" type="slidenum">
              <a:rPr lang="en-US"/>
              <a:pPr/>
              <a:t>63</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t>West Nile Encephalitis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08BFE-C1B9-4C44-95A3-FFA3995BB945}" type="slidenum">
              <a:rPr lang="en-US"/>
              <a:pPr/>
              <a:t>64</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A number of reasons have been offered to explain the emergence of new pathogenic organisms.  The Institute of Medicine offers an explanation above.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B61DA-9703-4EA7-BC79-217B7CB25EFC}" type="slidenum">
              <a:rPr lang="en-US"/>
              <a:pPr/>
              <a:t>65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t>One of the most important medical issues related to emerging infections is the concern of drug resistance.  Examples include strains of gonorrhea, and malarial infections that are now resistant to traditional drugs.  Multi-drug-resistant tuberculosis is also a concern.  </a:t>
            </a:r>
          </a:p>
          <a:p>
            <a:endParaRPr lang="en-US"/>
          </a:p>
          <a:p>
            <a:r>
              <a:rPr lang="en-US"/>
              <a:t>Perhaps the primary reason for drug resistance is the 1) inappropriate use of “silver bullets” or antibiotics on the part of the patient (compliance) and 2) over prescription of medications on the part of the physician.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E0BC7-E7F0-41CF-8F17-CE0ADC1600D3}" type="slidenum">
              <a:rPr lang="en-US"/>
              <a:pPr/>
              <a:t>66</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t>There is overwhelming evidence that many chronic diseases have a causal relationship with infectious diseases.  Examples include HPV and skin cancer, as well as cervical cancer in females, Epstein-Barr virus and non Hodgkin's lymphoma, and hepatitis B virus and liver cancer.  These associations serve only to exacerbate the global threat of disease emergence / reemergence.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282A3-9448-41AD-941E-6D6F548ED82F}" type="slidenum">
              <a:rPr lang="en-US"/>
              <a:pPr/>
              <a:t>67</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Many international organizations have developed plans of action specific to EIDs.  The response by the Centers for Disease Control and Prevention includes four broad goals.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74098-F521-4A85-AB50-96893DB344F3}" type="slidenum">
              <a:rPr lang="en-US"/>
              <a:pPr/>
              <a:t>68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In order to combat emerging infectious diseases, a number of public health measures must be augmented or continued.  At the forefront of prevention is public health education.  Members of the global community should be educated about EIDs as well as vaccinated against them where possible.  Nations of the world should also pool their financial as well as academic resources.  Finally, additional governmental funding should be offered to combat the threat of emerging infectious diseases.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p>
            <a:r>
              <a:rPr lang="en-US"/>
              <a:t>Dr. KANUPRIYA CHATURVEDI</a:t>
            </a:r>
          </a:p>
        </p:txBody>
      </p:sp>
      <p:sp>
        <p:nvSpPr>
          <p:cNvPr id="99331" name="Rectangle 7"/>
          <p:cNvSpPr>
            <a:spLocks noGrp="1" noChangeArrowheads="1"/>
          </p:cNvSpPr>
          <p:nvPr>
            <p:ph type="sldNum" sz="quarter" idx="5"/>
          </p:nvPr>
        </p:nvSpPr>
        <p:spPr>
          <a:noFill/>
        </p:spPr>
        <p:txBody>
          <a:bodyPr/>
          <a:lstStyle/>
          <a:p>
            <a:fld id="{E678502A-0E89-4111-B569-1C398BF48BA6}" type="slidenum">
              <a:rPr lang="en-US"/>
              <a:pPr/>
              <a:t>69</a:t>
            </a:fld>
            <a:endParaRPr lang="en-US"/>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p>
            <a:r>
              <a:rPr lang="en-US"/>
              <a:t>Dr. KANUPRIYA CHATURVEDI</a:t>
            </a:r>
          </a:p>
        </p:txBody>
      </p:sp>
      <p:sp>
        <p:nvSpPr>
          <p:cNvPr id="100355" name="Rectangle 7"/>
          <p:cNvSpPr>
            <a:spLocks noGrp="1" noChangeArrowheads="1"/>
          </p:cNvSpPr>
          <p:nvPr>
            <p:ph type="sldNum" sz="quarter" idx="5"/>
          </p:nvPr>
        </p:nvSpPr>
        <p:spPr>
          <a:noFill/>
        </p:spPr>
        <p:txBody>
          <a:bodyPr/>
          <a:lstStyle/>
          <a:p>
            <a:fld id="{434EE51C-E8B8-433F-9F55-14F77B825988}" type="slidenum">
              <a:rPr lang="en-US"/>
              <a:pPr/>
              <a:t>70</a:t>
            </a:fld>
            <a:endParaRPr lang="en-US"/>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pPr eaLnBrk="1" hangingPunct="1"/>
            <a:r>
              <a:rPr lang="en-US" smtClean="0">
                <a:latin typeface="Tahoma" pitchFamily="34" charset="0"/>
              </a:rPr>
              <a:t>The Global Outbreak Alert and Response Network (GOARN) is a technical collaboration of existing institutions and networks who pool human and technical resources for the rapid identification, confirmation and response to outbreaks of international importance. The Network provides an operational framework to link this expertise and skill to keep the international community constantly alert to the threat of outbreaks and ready to respond. </a:t>
            </a:r>
          </a:p>
          <a:p>
            <a:pPr eaLnBrk="1" hangingPunct="1"/>
            <a:r>
              <a:rPr lang="en-US" smtClean="0">
                <a:latin typeface="Tahoma" pitchFamily="34" charset="0"/>
              </a:rPr>
              <a:t>The Global Outbreak Alert and Response Network contributes towards global health security by:</a:t>
            </a:r>
          </a:p>
          <a:p>
            <a:pPr eaLnBrk="1" hangingPunct="1"/>
            <a:r>
              <a:rPr lang="en-US" smtClean="0">
                <a:latin typeface="Tahoma" pitchFamily="34" charset="0"/>
              </a:rPr>
              <a:t>combating the international spread of outbreaks </a:t>
            </a:r>
          </a:p>
          <a:p>
            <a:pPr eaLnBrk="1" hangingPunct="1"/>
            <a:r>
              <a:rPr lang="en-US" smtClean="0">
                <a:latin typeface="Tahoma" pitchFamily="34" charset="0"/>
              </a:rPr>
              <a:t>ensuring that appropriate technical assistance reaches affected states rapidly </a:t>
            </a:r>
          </a:p>
          <a:p>
            <a:pPr eaLnBrk="1" hangingPunct="1"/>
            <a:r>
              <a:rPr lang="en-US" smtClean="0">
                <a:latin typeface="Tahoma" pitchFamily="34" charset="0"/>
              </a:rPr>
              <a:t>contributing to long-term epidemic preparedness and capacity building.</a:t>
            </a:r>
          </a:p>
          <a:p>
            <a:pPr eaLnBrk="1" hangingPunct="1"/>
            <a:endParaRPr lang="en-US" smtClean="0">
              <a:latin typeface="Tahoma"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r>
              <a:rPr lang="en-US"/>
              <a:t>Dr. KANUPRIYA CHATURVEDI</a:t>
            </a:r>
          </a:p>
        </p:txBody>
      </p:sp>
      <p:sp>
        <p:nvSpPr>
          <p:cNvPr id="102403" name="Rectangle 7"/>
          <p:cNvSpPr>
            <a:spLocks noGrp="1" noChangeArrowheads="1"/>
          </p:cNvSpPr>
          <p:nvPr>
            <p:ph type="sldNum" sz="quarter" idx="5"/>
          </p:nvPr>
        </p:nvSpPr>
        <p:spPr>
          <a:noFill/>
        </p:spPr>
        <p:txBody>
          <a:bodyPr/>
          <a:lstStyle/>
          <a:p>
            <a:fld id="{7A985736-1267-4FFA-AF5A-8B3CC069234C}" type="slidenum">
              <a:rPr lang="en-US"/>
              <a:pPr/>
              <a:t>71</a:t>
            </a:fld>
            <a:endParaRPr lang="en-US"/>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p:spPr>
        <p:txBody>
          <a:bodyPr/>
          <a:lstStyle/>
          <a:p>
            <a:r>
              <a:rPr lang="en-US"/>
              <a:t>Dr. KANUPRIYA CHATURVEDI</a:t>
            </a:r>
          </a:p>
        </p:txBody>
      </p:sp>
      <p:sp>
        <p:nvSpPr>
          <p:cNvPr id="103427" name="Rectangle 7"/>
          <p:cNvSpPr>
            <a:spLocks noGrp="1" noChangeArrowheads="1"/>
          </p:cNvSpPr>
          <p:nvPr>
            <p:ph type="sldNum" sz="quarter" idx="5"/>
          </p:nvPr>
        </p:nvSpPr>
        <p:spPr>
          <a:noFill/>
        </p:spPr>
        <p:txBody>
          <a:bodyPr/>
          <a:lstStyle/>
          <a:p>
            <a:fld id="{A4768BB4-DE94-43A6-9346-8A57E5F8CCC8}" type="slidenum">
              <a:rPr lang="en-US"/>
              <a:pPr/>
              <a:t>72</a:t>
            </a:fld>
            <a:endParaRPr lang="en-US"/>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n-US"/>
              <a:t>Dr. KANUPRIYA CHATURVEDI</a:t>
            </a:r>
          </a:p>
        </p:txBody>
      </p:sp>
      <p:sp>
        <p:nvSpPr>
          <p:cNvPr id="62467" name="Rectangle 7"/>
          <p:cNvSpPr>
            <a:spLocks noGrp="1" noChangeArrowheads="1"/>
          </p:cNvSpPr>
          <p:nvPr>
            <p:ph type="sldNum" sz="quarter" idx="5"/>
          </p:nvPr>
        </p:nvSpPr>
        <p:spPr>
          <a:noFill/>
        </p:spPr>
        <p:txBody>
          <a:bodyPr/>
          <a:lstStyle/>
          <a:p>
            <a:fld id="{3F26A6F1-130D-47A6-ABD5-4F3CB6E491CF}" type="slidenum">
              <a:rPr lang="en-US"/>
              <a:pPr/>
              <a:t>7</a:t>
            </a:fld>
            <a:endParaRPr lang="en-US"/>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p>
            <a:r>
              <a:rPr lang="en-US"/>
              <a:t>Dr. KANUPRIYA CHATURVEDI</a:t>
            </a:r>
          </a:p>
        </p:txBody>
      </p:sp>
      <p:sp>
        <p:nvSpPr>
          <p:cNvPr id="104451" name="Rectangle 7"/>
          <p:cNvSpPr>
            <a:spLocks noGrp="1" noChangeArrowheads="1"/>
          </p:cNvSpPr>
          <p:nvPr>
            <p:ph type="sldNum" sz="quarter" idx="5"/>
          </p:nvPr>
        </p:nvSpPr>
        <p:spPr>
          <a:noFill/>
        </p:spPr>
        <p:txBody>
          <a:bodyPr/>
          <a:lstStyle/>
          <a:p>
            <a:fld id="{9666C474-9E92-4F94-AFAF-4BB7692377A8}" type="slidenum">
              <a:rPr lang="en-US"/>
              <a:pPr/>
              <a:t>73</a:t>
            </a:fld>
            <a:endParaRPr lang="en-US"/>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p:spPr>
        <p:txBody>
          <a:bodyPr/>
          <a:lstStyle/>
          <a:p>
            <a:r>
              <a:rPr lang="en-US"/>
              <a:t>Dr. KANUPRIYA CHATURVEDI</a:t>
            </a:r>
          </a:p>
        </p:txBody>
      </p:sp>
      <p:sp>
        <p:nvSpPr>
          <p:cNvPr id="105475" name="Rectangle 7"/>
          <p:cNvSpPr>
            <a:spLocks noGrp="1" noChangeArrowheads="1"/>
          </p:cNvSpPr>
          <p:nvPr>
            <p:ph type="sldNum" sz="quarter" idx="5"/>
          </p:nvPr>
        </p:nvSpPr>
        <p:spPr>
          <a:noFill/>
        </p:spPr>
        <p:txBody>
          <a:bodyPr/>
          <a:lstStyle/>
          <a:p>
            <a:fld id="{A77D4EF2-BEB5-4F5F-972C-AB0F8408F0B1}" type="slidenum">
              <a:rPr lang="en-US"/>
              <a:pPr/>
              <a:t>74</a:t>
            </a:fld>
            <a:endParaRPr lang="en-US"/>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E036-D2B2-4A2F-8CD6-4D16D7BDCCD7}" type="slidenum">
              <a:rPr lang="en-US"/>
              <a:pPr/>
              <a:t>75</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Conclusions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Footer Placeholder 3"/>
          <p:cNvSpPr>
            <a:spLocks noGrp="1"/>
          </p:cNvSpPr>
          <p:nvPr>
            <p:ph type="ftr" sz="quarter" idx="10"/>
          </p:nvPr>
        </p:nvSpPr>
        <p:spPr/>
        <p:txBody>
          <a:bodyPr/>
          <a:lstStyle/>
          <a:p>
            <a:pPr>
              <a:defRPr/>
            </a:pPr>
            <a:r>
              <a:rPr lang="en-US" smtClean="0"/>
              <a:t>Dr. KANUPRIYA CHATURVEDI</a:t>
            </a:r>
            <a:endParaRPr lang="en-US"/>
          </a:p>
        </p:txBody>
      </p:sp>
      <p:sp>
        <p:nvSpPr>
          <p:cNvPr id="5" name="Slide Number Placeholder 4"/>
          <p:cNvSpPr>
            <a:spLocks noGrp="1"/>
          </p:cNvSpPr>
          <p:nvPr>
            <p:ph type="sldNum" sz="quarter" idx="11"/>
          </p:nvPr>
        </p:nvSpPr>
        <p:spPr/>
        <p:txBody>
          <a:bodyPr/>
          <a:lstStyle/>
          <a:p>
            <a:pPr>
              <a:defRPr/>
            </a:pPr>
            <a:fld id="{0F9A6686-C2BA-43CF-BA78-7952349ACEC1}" type="slidenum">
              <a:rPr lang="en-US" smtClean="0"/>
              <a:pPr>
                <a:defRPr/>
              </a:pPr>
              <a:t>76</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p>
            <a:r>
              <a:rPr lang="en-US"/>
              <a:t>Dr. KANUPRIYA CHATURVEDI</a:t>
            </a:r>
          </a:p>
        </p:txBody>
      </p:sp>
      <p:sp>
        <p:nvSpPr>
          <p:cNvPr id="106499" name="Rectangle 7"/>
          <p:cNvSpPr>
            <a:spLocks noGrp="1" noChangeArrowheads="1"/>
          </p:cNvSpPr>
          <p:nvPr>
            <p:ph type="sldNum" sz="quarter" idx="5"/>
          </p:nvPr>
        </p:nvSpPr>
        <p:spPr>
          <a:noFill/>
        </p:spPr>
        <p:txBody>
          <a:bodyPr/>
          <a:lstStyle/>
          <a:p>
            <a:fld id="{9C4E7A13-B21E-41CD-BB91-AEB986E535D6}" type="slidenum">
              <a:rPr lang="en-US"/>
              <a:pPr/>
              <a:t>77</a:t>
            </a:fld>
            <a:endParaRPr lang="en-US"/>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Footer Placeholder 3"/>
          <p:cNvSpPr>
            <a:spLocks noGrp="1"/>
          </p:cNvSpPr>
          <p:nvPr>
            <p:ph type="ftr" sz="quarter" idx="10"/>
          </p:nvPr>
        </p:nvSpPr>
        <p:spPr/>
        <p:txBody>
          <a:bodyPr/>
          <a:lstStyle/>
          <a:p>
            <a:pPr>
              <a:defRPr/>
            </a:pPr>
            <a:r>
              <a:rPr lang="en-US" smtClean="0"/>
              <a:t>Dr. KANUPRIYA CHATURVEDI</a:t>
            </a:r>
            <a:endParaRPr lang="en-US"/>
          </a:p>
        </p:txBody>
      </p:sp>
      <p:sp>
        <p:nvSpPr>
          <p:cNvPr id="5" name="Slide Number Placeholder 4"/>
          <p:cNvSpPr>
            <a:spLocks noGrp="1"/>
          </p:cNvSpPr>
          <p:nvPr>
            <p:ph type="sldNum" sz="quarter" idx="11"/>
          </p:nvPr>
        </p:nvSpPr>
        <p:spPr/>
        <p:txBody>
          <a:bodyPr/>
          <a:lstStyle/>
          <a:p>
            <a:pPr>
              <a:defRPr/>
            </a:pPr>
            <a:fld id="{0F9A6686-C2BA-43CF-BA78-7952349ACEC1}" type="slidenum">
              <a:rPr lang="en-US" smtClean="0"/>
              <a:pPr>
                <a:defRPr/>
              </a:pPr>
              <a:t>78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p>
            <a:r>
              <a:rPr lang="en-US"/>
              <a:t>Dr. KANUPRIYA CHATURVEDI</a:t>
            </a:r>
          </a:p>
        </p:txBody>
      </p:sp>
      <p:sp>
        <p:nvSpPr>
          <p:cNvPr id="63491" name="Rectangle 7"/>
          <p:cNvSpPr>
            <a:spLocks noGrp="1" noChangeArrowheads="1"/>
          </p:cNvSpPr>
          <p:nvPr>
            <p:ph type="sldNum" sz="quarter" idx="5"/>
          </p:nvPr>
        </p:nvSpPr>
        <p:spPr>
          <a:noFill/>
        </p:spPr>
        <p:txBody>
          <a:bodyPr/>
          <a:lstStyle/>
          <a:p>
            <a:fld id="{DB0B5A30-813A-469D-AEFD-501FC9A6C608}" type="slidenum">
              <a:rPr lang="en-US"/>
              <a:pPr/>
              <a:t>8</a:t>
            </a:fld>
            <a:endParaRPr lang="en-US"/>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pPr eaLnBrk="1" hangingPunct="1"/>
            <a:endParaRPr lang="ar-JO"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p>
            <a:r>
              <a:rPr lang="en-US"/>
              <a:t>Dr. KANUPRIYA CHATURVEDI</a:t>
            </a:r>
          </a:p>
        </p:txBody>
      </p:sp>
      <p:sp>
        <p:nvSpPr>
          <p:cNvPr id="64515" name="Rectangle 7"/>
          <p:cNvSpPr>
            <a:spLocks noGrp="1" noChangeArrowheads="1"/>
          </p:cNvSpPr>
          <p:nvPr>
            <p:ph type="sldNum" sz="quarter" idx="5"/>
          </p:nvPr>
        </p:nvSpPr>
        <p:spPr>
          <a:noFill/>
        </p:spPr>
        <p:txBody>
          <a:bodyPr/>
          <a:lstStyle/>
          <a:p>
            <a:fld id="{C9A01054-2110-4B60-920D-6A81974E3619}" type="slidenum">
              <a:rPr lang="en-US"/>
              <a:pPr/>
              <a:t>9</a:t>
            </a:fld>
            <a:endParaRPr lang="en-US"/>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6"/>
          <p:cNvSpPr>
            <a:spLocks noGrp="1" noChangeArrowheads="1"/>
          </p:cNvSpPr>
          <p:nvPr>
            <p:ph type="sldNum" sz="quarter" idx="12"/>
          </p:nvPr>
        </p:nvSpPr>
        <p:spPr>
          <a:ln/>
        </p:spPr>
        <p:txBody>
          <a:bodyPr/>
          <a:lstStyle>
            <a:lvl1pPr>
              <a:defRPr/>
            </a:lvl1pPr>
          </a:lstStyle>
          <a:p>
            <a:pPr>
              <a:defRPr/>
            </a:pPr>
            <a:fld id="{82B85604-B2F6-443C-8891-16207D2F3E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6"/>
          <p:cNvSpPr>
            <a:spLocks noGrp="1" noChangeArrowheads="1"/>
          </p:cNvSpPr>
          <p:nvPr>
            <p:ph type="sldNum" sz="quarter" idx="12"/>
          </p:nvPr>
        </p:nvSpPr>
        <p:spPr>
          <a:ln/>
        </p:spPr>
        <p:txBody>
          <a:bodyPr/>
          <a:lstStyle>
            <a:lvl1pPr>
              <a:defRPr/>
            </a:lvl1pPr>
          </a:lstStyle>
          <a:p>
            <a:pPr>
              <a:defRPr/>
            </a:pPr>
            <a:fld id="{C04476B7-477C-42DB-9645-DB4C7F2E00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6"/>
          <p:cNvSpPr>
            <a:spLocks noGrp="1" noChangeArrowheads="1"/>
          </p:cNvSpPr>
          <p:nvPr>
            <p:ph type="sldNum" sz="quarter" idx="12"/>
          </p:nvPr>
        </p:nvSpPr>
        <p:spPr>
          <a:ln/>
        </p:spPr>
        <p:txBody>
          <a:bodyPr/>
          <a:lstStyle>
            <a:lvl1pPr>
              <a:defRPr/>
            </a:lvl1pPr>
          </a:lstStyle>
          <a:p>
            <a:pPr>
              <a:defRPr/>
            </a:pPr>
            <a:fld id="{9F913F3A-3B19-42EB-984D-4E0E040B90C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10282" name="Rectangle 42"/>
          <p:cNvSpPr>
            <a:spLocks noGrp="1" noChangeArrowheads="1"/>
          </p:cNvSpPr>
          <p:nvPr>
            <p:ph type="ctrTitle" sz="quarter"/>
          </p:nvPr>
        </p:nvSpPr>
        <p:spPr>
          <a:xfrm>
            <a:off x="457200" y="1600200"/>
            <a:ext cx="8229600" cy="1828800"/>
          </a:xfrm>
        </p:spPr>
        <p:txBody>
          <a:bodyPr/>
          <a:lstStyle>
            <a:lvl1pPr>
              <a:defRPr sz="4400"/>
            </a:lvl1pPr>
          </a:lstStyle>
          <a:p>
            <a:r>
              <a:rPr lang="en-US"/>
              <a:t>Click to edit Master title style</a:t>
            </a:r>
          </a:p>
        </p:txBody>
      </p:sp>
      <p:sp>
        <p:nvSpPr>
          <p:cNvPr id="1028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smtClean="0"/>
            </a:lvl1pPr>
          </a:lstStyle>
          <a:p>
            <a:pPr>
              <a:defRPr/>
            </a:pPr>
            <a:endParaRPr lang="en-US"/>
          </a:p>
        </p:txBody>
      </p:sp>
      <p:sp>
        <p:nvSpPr>
          <p:cNvPr id="45" name="Rectangle 45"/>
          <p:cNvSpPr>
            <a:spLocks noGrp="1" noChangeArrowheads="1"/>
          </p:cNvSpPr>
          <p:nvPr>
            <p:ph type="ftr" sz="quarter" idx="11"/>
          </p:nvPr>
        </p:nvSpPr>
        <p:spPr/>
        <p:txBody>
          <a:bodyPr/>
          <a:lstStyle>
            <a:lvl1pPr>
              <a:defRPr smtClean="0"/>
            </a:lvl1pPr>
          </a:lstStyle>
          <a:p>
            <a:pPr>
              <a:defRPr/>
            </a:pPr>
            <a:r>
              <a:rPr lang="en-US"/>
              <a:t>Dr. KANUPRIYA CHATURVEDI</a:t>
            </a:r>
          </a:p>
        </p:txBody>
      </p:sp>
      <p:sp>
        <p:nvSpPr>
          <p:cNvPr id="46" name="Rectangle 46"/>
          <p:cNvSpPr>
            <a:spLocks noGrp="1" noChangeArrowheads="1"/>
          </p:cNvSpPr>
          <p:nvPr>
            <p:ph type="sldNum" sz="quarter" idx="12"/>
          </p:nvPr>
        </p:nvSpPr>
        <p:spPr/>
        <p:txBody>
          <a:bodyPr/>
          <a:lstStyle>
            <a:lvl1pPr>
              <a:defRPr smtClean="0"/>
            </a:lvl1pPr>
          </a:lstStyle>
          <a:p>
            <a:pPr>
              <a:defRPr/>
            </a:pPr>
            <a:fld id="{14D537B3-B870-40F1-A80F-27A8F03172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46"/>
          <p:cNvSpPr>
            <a:spLocks noGrp="1" noChangeArrowheads="1"/>
          </p:cNvSpPr>
          <p:nvPr>
            <p:ph type="sldNum" sz="quarter" idx="12"/>
          </p:nvPr>
        </p:nvSpPr>
        <p:spPr>
          <a:ln/>
        </p:spPr>
        <p:txBody>
          <a:bodyPr/>
          <a:lstStyle>
            <a:lvl1pPr>
              <a:defRPr/>
            </a:lvl1pPr>
          </a:lstStyle>
          <a:p>
            <a:pPr>
              <a:defRPr/>
            </a:pPr>
            <a:fld id="{7EDE0203-F8D8-41C9-B6D4-C8FDBFC70F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46"/>
          <p:cNvSpPr>
            <a:spLocks noGrp="1" noChangeArrowheads="1"/>
          </p:cNvSpPr>
          <p:nvPr>
            <p:ph type="sldNum" sz="quarter" idx="12"/>
          </p:nvPr>
        </p:nvSpPr>
        <p:spPr>
          <a:ln/>
        </p:spPr>
        <p:txBody>
          <a:bodyPr/>
          <a:lstStyle>
            <a:lvl1pPr>
              <a:defRPr/>
            </a:lvl1pPr>
          </a:lstStyle>
          <a:p>
            <a:pPr>
              <a:defRPr/>
            </a:pPr>
            <a:fld id="{92E5CC30-4679-4E6A-9067-E578258B87D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7" name="Rectangle 46"/>
          <p:cNvSpPr>
            <a:spLocks noGrp="1" noChangeArrowheads="1"/>
          </p:cNvSpPr>
          <p:nvPr>
            <p:ph type="sldNum" sz="quarter" idx="12"/>
          </p:nvPr>
        </p:nvSpPr>
        <p:spPr>
          <a:ln/>
        </p:spPr>
        <p:txBody>
          <a:bodyPr/>
          <a:lstStyle>
            <a:lvl1pPr>
              <a:defRPr/>
            </a:lvl1pPr>
          </a:lstStyle>
          <a:p>
            <a:pPr>
              <a:defRPr/>
            </a:pPr>
            <a:fld id="{C54EDEEB-26C4-4E2F-8AA6-1481C573EC8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9" name="Rectangle 46"/>
          <p:cNvSpPr>
            <a:spLocks noGrp="1" noChangeArrowheads="1"/>
          </p:cNvSpPr>
          <p:nvPr>
            <p:ph type="sldNum" sz="quarter" idx="12"/>
          </p:nvPr>
        </p:nvSpPr>
        <p:spPr>
          <a:ln/>
        </p:spPr>
        <p:txBody>
          <a:bodyPr/>
          <a:lstStyle>
            <a:lvl1pPr>
              <a:defRPr/>
            </a:lvl1pPr>
          </a:lstStyle>
          <a:p>
            <a:pPr>
              <a:defRPr/>
            </a:pPr>
            <a:fld id="{130A936F-4434-415F-A909-130F71FEA0B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5" name="Rectangle 46"/>
          <p:cNvSpPr>
            <a:spLocks noGrp="1" noChangeArrowheads="1"/>
          </p:cNvSpPr>
          <p:nvPr>
            <p:ph type="sldNum" sz="quarter" idx="12"/>
          </p:nvPr>
        </p:nvSpPr>
        <p:spPr>
          <a:ln/>
        </p:spPr>
        <p:txBody>
          <a:bodyPr/>
          <a:lstStyle>
            <a:lvl1pPr>
              <a:defRPr/>
            </a:lvl1pPr>
          </a:lstStyle>
          <a:p>
            <a:pPr>
              <a:defRPr/>
            </a:pPr>
            <a:fld id="{544047FB-43A4-4C35-996E-148F70F47A2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4" name="Rectangle 46"/>
          <p:cNvSpPr>
            <a:spLocks noGrp="1" noChangeArrowheads="1"/>
          </p:cNvSpPr>
          <p:nvPr>
            <p:ph type="sldNum" sz="quarter" idx="12"/>
          </p:nvPr>
        </p:nvSpPr>
        <p:spPr>
          <a:ln/>
        </p:spPr>
        <p:txBody>
          <a:bodyPr/>
          <a:lstStyle>
            <a:lvl1pPr>
              <a:defRPr/>
            </a:lvl1pPr>
          </a:lstStyle>
          <a:p>
            <a:pPr>
              <a:defRPr/>
            </a:pPr>
            <a:fld id="{618E4858-E16F-447F-8563-F4AA6E2569E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7" name="Rectangle 46"/>
          <p:cNvSpPr>
            <a:spLocks noGrp="1" noChangeArrowheads="1"/>
          </p:cNvSpPr>
          <p:nvPr>
            <p:ph type="sldNum" sz="quarter" idx="12"/>
          </p:nvPr>
        </p:nvSpPr>
        <p:spPr>
          <a:ln/>
        </p:spPr>
        <p:txBody>
          <a:bodyPr/>
          <a:lstStyle>
            <a:lvl1pPr>
              <a:defRPr/>
            </a:lvl1pPr>
          </a:lstStyle>
          <a:p>
            <a:pPr>
              <a:defRPr/>
            </a:pPr>
            <a:fld id="{91E135B1-A3E7-49AB-B241-6C72A3A54C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6"/>
          <p:cNvSpPr>
            <a:spLocks noGrp="1" noChangeArrowheads="1"/>
          </p:cNvSpPr>
          <p:nvPr>
            <p:ph type="sldNum" sz="quarter" idx="12"/>
          </p:nvPr>
        </p:nvSpPr>
        <p:spPr>
          <a:ln/>
        </p:spPr>
        <p:txBody>
          <a:bodyPr/>
          <a:lstStyle>
            <a:lvl1pPr>
              <a:defRPr/>
            </a:lvl1pPr>
          </a:lstStyle>
          <a:p>
            <a:pPr>
              <a:defRPr/>
            </a:pPr>
            <a:fld id="{6C4C7880-C67F-4053-94A6-678E7E46599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7" name="Rectangle 46"/>
          <p:cNvSpPr>
            <a:spLocks noGrp="1" noChangeArrowheads="1"/>
          </p:cNvSpPr>
          <p:nvPr>
            <p:ph type="sldNum" sz="quarter" idx="12"/>
          </p:nvPr>
        </p:nvSpPr>
        <p:spPr>
          <a:ln/>
        </p:spPr>
        <p:txBody>
          <a:bodyPr/>
          <a:lstStyle>
            <a:lvl1pPr>
              <a:defRPr/>
            </a:lvl1pPr>
          </a:lstStyle>
          <a:p>
            <a:pPr>
              <a:defRPr/>
            </a:pPr>
            <a:fld id="{E2815190-B728-4B3D-AD49-B2ED54D7D60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46"/>
          <p:cNvSpPr>
            <a:spLocks noGrp="1" noChangeArrowheads="1"/>
          </p:cNvSpPr>
          <p:nvPr>
            <p:ph type="sldNum" sz="quarter" idx="12"/>
          </p:nvPr>
        </p:nvSpPr>
        <p:spPr>
          <a:ln/>
        </p:spPr>
        <p:txBody>
          <a:bodyPr/>
          <a:lstStyle>
            <a:lvl1pPr>
              <a:defRPr/>
            </a:lvl1pPr>
          </a:lstStyle>
          <a:p>
            <a:pPr>
              <a:defRPr/>
            </a:pPr>
            <a:fld id="{C5BBF35E-9D3E-49A0-86D4-9B073F74050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46"/>
          <p:cNvSpPr>
            <a:spLocks noGrp="1" noChangeArrowheads="1"/>
          </p:cNvSpPr>
          <p:nvPr>
            <p:ph type="sldNum" sz="quarter" idx="12"/>
          </p:nvPr>
        </p:nvSpPr>
        <p:spPr>
          <a:ln/>
        </p:spPr>
        <p:txBody>
          <a:bodyPr/>
          <a:lstStyle>
            <a:lvl1pPr>
              <a:defRPr/>
            </a:lvl1pPr>
          </a:lstStyle>
          <a:p>
            <a:pPr>
              <a:defRPr/>
            </a:pPr>
            <a:fld id="{3F369463-12B6-4216-BD95-AB26A59CB9B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220172"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201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r>
              <a:rPr lang="en-US"/>
              <a:t>Dr. KANUPRIYA CHATURVEDI</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866D19A0-4BA1-4195-AE98-C52BAFC6676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13"/>
          <p:cNvSpPr>
            <a:spLocks noGrp="1" noChangeArrowheads="1"/>
          </p:cNvSpPr>
          <p:nvPr>
            <p:ph type="sldNum" sz="quarter" idx="12"/>
          </p:nvPr>
        </p:nvSpPr>
        <p:spPr>
          <a:ln/>
        </p:spPr>
        <p:txBody>
          <a:bodyPr/>
          <a:lstStyle>
            <a:lvl1pPr>
              <a:defRPr/>
            </a:lvl1pPr>
          </a:lstStyle>
          <a:p>
            <a:pPr>
              <a:defRPr/>
            </a:pPr>
            <a:fld id="{1FB60D21-3904-41AC-A0E1-31E9DBF3BA1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13"/>
          <p:cNvSpPr>
            <a:spLocks noGrp="1" noChangeArrowheads="1"/>
          </p:cNvSpPr>
          <p:nvPr>
            <p:ph type="sldNum" sz="quarter" idx="12"/>
          </p:nvPr>
        </p:nvSpPr>
        <p:spPr>
          <a:ln/>
        </p:spPr>
        <p:txBody>
          <a:bodyPr/>
          <a:lstStyle>
            <a:lvl1pPr>
              <a:defRPr/>
            </a:lvl1pPr>
          </a:lstStyle>
          <a:p>
            <a:pPr>
              <a:defRPr/>
            </a:pPr>
            <a:fld id="{85E7B6A9-E7F3-4D10-BF49-110F5986290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7" name="Rectangle 13"/>
          <p:cNvSpPr>
            <a:spLocks noGrp="1" noChangeArrowheads="1"/>
          </p:cNvSpPr>
          <p:nvPr>
            <p:ph type="sldNum" sz="quarter" idx="12"/>
          </p:nvPr>
        </p:nvSpPr>
        <p:spPr>
          <a:ln/>
        </p:spPr>
        <p:txBody>
          <a:bodyPr/>
          <a:lstStyle>
            <a:lvl1pPr>
              <a:defRPr/>
            </a:lvl1pPr>
          </a:lstStyle>
          <a:p>
            <a:pPr>
              <a:defRPr/>
            </a:pPr>
            <a:fld id="{7CB06129-EE69-4038-868F-3F8E8997C95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9" name="Rectangle 13"/>
          <p:cNvSpPr>
            <a:spLocks noGrp="1" noChangeArrowheads="1"/>
          </p:cNvSpPr>
          <p:nvPr>
            <p:ph type="sldNum" sz="quarter" idx="12"/>
          </p:nvPr>
        </p:nvSpPr>
        <p:spPr>
          <a:ln/>
        </p:spPr>
        <p:txBody>
          <a:bodyPr/>
          <a:lstStyle>
            <a:lvl1pPr>
              <a:defRPr/>
            </a:lvl1pPr>
          </a:lstStyle>
          <a:p>
            <a:pPr>
              <a:defRPr/>
            </a:pPr>
            <a:fld id="{9DB21EB7-8BA3-4100-88A8-44BF72C9719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5" name="Rectangle 13"/>
          <p:cNvSpPr>
            <a:spLocks noGrp="1" noChangeArrowheads="1"/>
          </p:cNvSpPr>
          <p:nvPr>
            <p:ph type="sldNum" sz="quarter" idx="12"/>
          </p:nvPr>
        </p:nvSpPr>
        <p:spPr>
          <a:ln/>
        </p:spPr>
        <p:txBody>
          <a:bodyPr/>
          <a:lstStyle>
            <a:lvl1pPr>
              <a:defRPr/>
            </a:lvl1pPr>
          </a:lstStyle>
          <a:p>
            <a:pPr>
              <a:defRPr/>
            </a:pPr>
            <a:fld id="{3FEC659D-DD8B-458B-B471-A749472C970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4" name="Rectangle 13"/>
          <p:cNvSpPr>
            <a:spLocks noGrp="1" noChangeArrowheads="1"/>
          </p:cNvSpPr>
          <p:nvPr>
            <p:ph type="sldNum" sz="quarter" idx="12"/>
          </p:nvPr>
        </p:nvSpPr>
        <p:spPr>
          <a:ln/>
        </p:spPr>
        <p:txBody>
          <a:bodyPr/>
          <a:lstStyle>
            <a:lvl1pPr>
              <a:defRPr/>
            </a:lvl1pPr>
          </a:lstStyle>
          <a:p>
            <a:pPr>
              <a:defRPr/>
            </a:pPr>
            <a:fld id="{D05A802E-8069-4281-976D-002BE3D674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6"/>
          <p:cNvSpPr>
            <a:spLocks noGrp="1" noChangeArrowheads="1"/>
          </p:cNvSpPr>
          <p:nvPr>
            <p:ph type="sldNum" sz="quarter" idx="12"/>
          </p:nvPr>
        </p:nvSpPr>
        <p:spPr>
          <a:ln/>
        </p:spPr>
        <p:txBody>
          <a:bodyPr/>
          <a:lstStyle>
            <a:lvl1pPr>
              <a:defRPr/>
            </a:lvl1pPr>
          </a:lstStyle>
          <a:p>
            <a:pPr>
              <a:defRPr/>
            </a:pPr>
            <a:fld id="{C6BA9FA7-9272-4AD0-9D53-00415CAB222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7" name="Rectangle 13"/>
          <p:cNvSpPr>
            <a:spLocks noGrp="1" noChangeArrowheads="1"/>
          </p:cNvSpPr>
          <p:nvPr>
            <p:ph type="sldNum" sz="quarter" idx="12"/>
          </p:nvPr>
        </p:nvSpPr>
        <p:spPr>
          <a:ln/>
        </p:spPr>
        <p:txBody>
          <a:bodyPr/>
          <a:lstStyle>
            <a:lvl1pPr>
              <a:defRPr/>
            </a:lvl1pPr>
          </a:lstStyle>
          <a:p>
            <a:pPr>
              <a:defRPr/>
            </a:pPr>
            <a:fld id="{BFB5A34A-486B-4962-A427-28F169F6734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7" name="Rectangle 13"/>
          <p:cNvSpPr>
            <a:spLocks noGrp="1" noChangeArrowheads="1"/>
          </p:cNvSpPr>
          <p:nvPr>
            <p:ph type="sldNum" sz="quarter" idx="12"/>
          </p:nvPr>
        </p:nvSpPr>
        <p:spPr>
          <a:ln/>
        </p:spPr>
        <p:txBody>
          <a:bodyPr/>
          <a:lstStyle>
            <a:lvl1pPr>
              <a:defRPr/>
            </a:lvl1pPr>
          </a:lstStyle>
          <a:p>
            <a:pPr>
              <a:defRPr/>
            </a:pPr>
            <a:fld id="{50CB8E70-7618-4A7B-93CF-116EBF6807C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13"/>
          <p:cNvSpPr>
            <a:spLocks noGrp="1" noChangeArrowheads="1"/>
          </p:cNvSpPr>
          <p:nvPr>
            <p:ph type="sldNum" sz="quarter" idx="12"/>
          </p:nvPr>
        </p:nvSpPr>
        <p:spPr>
          <a:ln/>
        </p:spPr>
        <p:txBody>
          <a:bodyPr/>
          <a:lstStyle>
            <a:lvl1pPr>
              <a:defRPr/>
            </a:lvl1pPr>
          </a:lstStyle>
          <a:p>
            <a:pPr>
              <a:defRPr/>
            </a:pPr>
            <a:fld id="{03B57156-B552-4A22-90CC-4D915E3EF67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6" name="Rectangle 13"/>
          <p:cNvSpPr>
            <a:spLocks noGrp="1" noChangeArrowheads="1"/>
          </p:cNvSpPr>
          <p:nvPr>
            <p:ph type="sldNum" sz="quarter" idx="12"/>
          </p:nvPr>
        </p:nvSpPr>
        <p:spPr>
          <a:ln/>
        </p:spPr>
        <p:txBody>
          <a:bodyPr/>
          <a:lstStyle>
            <a:lvl1pPr>
              <a:defRPr/>
            </a:lvl1pPr>
          </a:lstStyle>
          <a:p>
            <a:pPr>
              <a:defRPr/>
            </a:pPr>
            <a:fld id="{1C8B0D23-6110-4D4E-8225-885126EAFDD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1038" y="501650"/>
            <a:ext cx="7797800" cy="1038225"/>
          </a:xfrm>
        </p:spPr>
        <p:txBody>
          <a:bodyPr/>
          <a:lstStyle/>
          <a:p>
            <a:r>
              <a:rPr lang="en-US" smtClean="0"/>
              <a:t>Click to edit Master title style</a:t>
            </a:r>
            <a:endParaRPr lang="ar-JO"/>
          </a:p>
        </p:txBody>
      </p:sp>
      <p:sp>
        <p:nvSpPr>
          <p:cNvPr id="3" name="Table Placeholder 2"/>
          <p:cNvSpPr>
            <a:spLocks noGrp="1"/>
          </p:cNvSpPr>
          <p:nvPr>
            <p:ph type="tbl" idx="1"/>
          </p:nvPr>
        </p:nvSpPr>
        <p:spPr>
          <a:xfrm>
            <a:off x="685800" y="2238375"/>
            <a:ext cx="7772400" cy="3857625"/>
          </a:xfrm>
        </p:spPr>
        <p:txBody>
          <a:bodyPr/>
          <a:lstStyle/>
          <a:p>
            <a:endParaRPr lang="ar-JO"/>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FF1CD30-A6FF-409C-AF79-BCE389B6E832}"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1038" y="501650"/>
            <a:ext cx="7797800" cy="1038225"/>
          </a:xfrm>
        </p:spPr>
        <p:txBody>
          <a:bodyPr/>
          <a:lstStyle/>
          <a:p>
            <a:r>
              <a:rPr lang="en-US" smtClean="0"/>
              <a:t>Click to edit Master title style</a:t>
            </a:r>
            <a:endParaRPr lang="ar-JO"/>
          </a:p>
        </p:txBody>
      </p:sp>
      <p:sp>
        <p:nvSpPr>
          <p:cNvPr id="3" name="Chart Placeholder 2"/>
          <p:cNvSpPr>
            <a:spLocks noGrp="1"/>
          </p:cNvSpPr>
          <p:nvPr>
            <p:ph type="chart" idx="1"/>
          </p:nvPr>
        </p:nvSpPr>
        <p:spPr>
          <a:xfrm>
            <a:off x="685800" y="2238375"/>
            <a:ext cx="7772400" cy="3857625"/>
          </a:xfrm>
        </p:spPr>
        <p:txBody>
          <a:bodyPr/>
          <a:lstStyle/>
          <a:p>
            <a:endParaRPr lang="ar-JO"/>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88B6765-66DD-4AE1-B4FF-44B4085E42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7" name="Rectangle 6"/>
          <p:cNvSpPr>
            <a:spLocks noGrp="1" noChangeArrowheads="1"/>
          </p:cNvSpPr>
          <p:nvPr>
            <p:ph type="sldNum" sz="quarter" idx="12"/>
          </p:nvPr>
        </p:nvSpPr>
        <p:spPr>
          <a:ln/>
        </p:spPr>
        <p:txBody>
          <a:bodyPr/>
          <a:lstStyle>
            <a:lvl1pPr>
              <a:defRPr/>
            </a:lvl1pPr>
          </a:lstStyle>
          <a:p>
            <a:pPr>
              <a:defRPr/>
            </a:pPr>
            <a:fld id="{DF15B890-5C65-468F-92DA-E9F0F6D06B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9" name="Rectangle 6"/>
          <p:cNvSpPr>
            <a:spLocks noGrp="1" noChangeArrowheads="1"/>
          </p:cNvSpPr>
          <p:nvPr>
            <p:ph type="sldNum" sz="quarter" idx="12"/>
          </p:nvPr>
        </p:nvSpPr>
        <p:spPr>
          <a:ln/>
        </p:spPr>
        <p:txBody>
          <a:bodyPr/>
          <a:lstStyle>
            <a:lvl1pPr>
              <a:defRPr/>
            </a:lvl1pPr>
          </a:lstStyle>
          <a:p>
            <a:pPr>
              <a:defRPr/>
            </a:pPr>
            <a:fld id="{819A3344-7032-46DF-B150-61F7669997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5" name="Rectangle 6"/>
          <p:cNvSpPr>
            <a:spLocks noGrp="1" noChangeArrowheads="1"/>
          </p:cNvSpPr>
          <p:nvPr>
            <p:ph type="sldNum" sz="quarter" idx="12"/>
          </p:nvPr>
        </p:nvSpPr>
        <p:spPr>
          <a:ln/>
        </p:spPr>
        <p:txBody>
          <a:bodyPr/>
          <a:lstStyle>
            <a:lvl1pPr>
              <a:defRPr/>
            </a:lvl1pPr>
          </a:lstStyle>
          <a:p>
            <a:pPr>
              <a:defRPr/>
            </a:pPr>
            <a:fld id="{F76D53F4-BD1F-4D01-ACEC-71EE39070E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4" name="Rectangle 6"/>
          <p:cNvSpPr>
            <a:spLocks noGrp="1" noChangeArrowheads="1"/>
          </p:cNvSpPr>
          <p:nvPr>
            <p:ph type="sldNum" sz="quarter" idx="12"/>
          </p:nvPr>
        </p:nvSpPr>
        <p:spPr>
          <a:ln/>
        </p:spPr>
        <p:txBody>
          <a:bodyPr/>
          <a:lstStyle>
            <a:lvl1pPr>
              <a:defRPr/>
            </a:lvl1pPr>
          </a:lstStyle>
          <a:p>
            <a:pPr>
              <a:defRPr/>
            </a:pPr>
            <a:fld id="{8D121D74-25D6-4A24-A32C-FD1E8F5C3C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7" name="Rectangle 6"/>
          <p:cNvSpPr>
            <a:spLocks noGrp="1" noChangeArrowheads="1"/>
          </p:cNvSpPr>
          <p:nvPr>
            <p:ph type="sldNum" sz="quarter" idx="12"/>
          </p:nvPr>
        </p:nvSpPr>
        <p:spPr>
          <a:ln/>
        </p:spPr>
        <p:txBody>
          <a:bodyPr/>
          <a:lstStyle>
            <a:lvl1pPr>
              <a:defRPr/>
            </a:lvl1pPr>
          </a:lstStyle>
          <a:p>
            <a:pPr>
              <a:defRPr/>
            </a:pPr>
            <a:fld id="{8CE8B1B9-A051-4166-8E5A-9159FE35F1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 KANUPRIYA CHATURVEDI</a:t>
            </a:r>
          </a:p>
        </p:txBody>
      </p:sp>
      <p:sp>
        <p:nvSpPr>
          <p:cNvPr id="7" name="Rectangle 6"/>
          <p:cNvSpPr>
            <a:spLocks noGrp="1" noChangeArrowheads="1"/>
          </p:cNvSpPr>
          <p:nvPr>
            <p:ph type="sldNum" sz="quarter" idx="12"/>
          </p:nvPr>
        </p:nvSpPr>
        <p:spPr>
          <a:ln/>
        </p:spPr>
        <p:txBody>
          <a:bodyPr/>
          <a:lstStyle>
            <a:lvl1pPr>
              <a:defRPr/>
            </a:lvl1pPr>
          </a:lstStyle>
          <a:p>
            <a:pPr>
              <a:defRPr/>
            </a:pPr>
            <a:fld id="{1CCEE10B-182F-4C78-B84A-A6BEABF389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99"/>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r>
              <a:rPr lang="en-US"/>
              <a:t>Dr. KANUPRIYA CHATURVEDI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1ECB478-D6D8-4248-BC00-5F7F325BC0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Monotype Corsiva" pitchFamily="66" charset="0"/>
        </a:defRPr>
      </a:lvl2pPr>
      <a:lvl3pPr algn="ctr" rtl="0" eaLnBrk="0" fontAlgn="base" hangingPunct="0">
        <a:spcBef>
          <a:spcPct val="0"/>
        </a:spcBef>
        <a:spcAft>
          <a:spcPct val="0"/>
        </a:spcAft>
        <a:defRPr sz="4400">
          <a:solidFill>
            <a:srgbClr val="FFFF00"/>
          </a:solidFill>
          <a:latin typeface="Monotype Corsiva" pitchFamily="66" charset="0"/>
        </a:defRPr>
      </a:lvl3pPr>
      <a:lvl4pPr algn="ctr" rtl="0" eaLnBrk="0" fontAlgn="base" hangingPunct="0">
        <a:spcBef>
          <a:spcPct val="0"/>
        </a:spcBef>
        <a:spcAft>
          <a:spcPct val="0"/>
        </a:spcAft>
        <a:defRPr sz="4400">
          <a:solidFill>
            <a:srgbClr val="FFFF00"/>
          </a:solidFill>
          <a:latin typeface="Monotype Corsiva" pitchFamily="66" charset="0"/>
        </a:defRPr>
      </a:lvl4pPr>
      <a:lvl5pPr algn="ctr" rtl="0" eaLnBrk="0" fontAlgn="base" hangingPunct="0">
        <a:spcBef>
          <a:spcPct val="0"/>
        </a:spcBef>
        <a:spcAft>
          <a:spcPct val="0"/>
        </a:spcAft>
        <a:defRPr sz="4400">
          <a:solidFill>
            <a:srgbClr val="FFFF00"/>
          </a:solidFill>
          <a:latin typeface="Monotype Corsiva" pitchFamily="66" charset="0"/>
        </a:defRPr>
      </a:lvl5pPr>
      <a:lvl6pPr marL="457200" algn="ctr" rtl="0" fontAlgn="base">
        <a:spcBef>
          <a:spcPct val="0"/>
        </a:spcBef>
        <a:spcAft>
          <a:spcPct val="0"/>
        </a:spcAft>
        <a:defRPr sz="4400">
          <a:solidFill>
            <a:srgbClr val="FFFF00"/>
          </a:solidFill>
          <a:latin typeface="Monotype Corsiva" pitchFamily="66" charset="0"/>
        </a:defRPr>
      </a:lvl6pPr>
      <a:lvl7pPr marL="914400" algn="ctr" rtl="0" fontAlgn="base">
        <a:spcBef>
          <a:spcPct val="0"/>
        </a:spcBef>
        <a:spcAft>
          <a:spcPct val="0"/>
        </a:spcAft>
        <a:defRPr sz="4400">
          <a:solidFill>
            <a:srgbClr val="FFFF00"/>
          </a:solidFill>
          <a:latin typeface="Monotype Corsiva" pitchFamily="66" charset="0"/>
        </a:defRPr>
      </a:lvl7pPr>
      <a:lvl8pPr marL="1371600" algn="ctr" rtl="0" fontAlgn="base">
        <a:spcBef>
          <a:spcPct val="0"/>
        </a:spcBef>
        <a:spcAft>
          <a:spcPct val="0"/>
        </a:spcAft>
        <a:defRPr sz="4400">
          <a:solidFill>
            <a:srgbClr val="FFFF00"/>
          </a:solidFill>
          <a:latin typeface="Monotype Corsiva" pitchFamily="66" charset="0"/>
        </a:defRPr>
      </a:lvl8pPr>
      <a:lvl9pPr marL="1828800" algn="ctr" rtl="0" fontAlgn="base">
        <a:spcBef>
          <a:spcPct val="0"/>
        </a:spcBef>
        <a:spcAft>
          <a:spcPct val="0"/>
        </a:spcAft>
        <a:defRPr sz="4400">
          <a:solidFill>
            <a:srgbClr val="FFFF00"/>
          </a:solidFill>
          <a:latin typeface="Monotype Corsiva" pitchFamily="66" charset="0"/>
        </a:defRPr>
      </a:lvl9pPr>
    </p:titleStyle>
    <p:bodyStyle>
      <a:lvl1pPr marL="342900" indent="-342900" algn="l" rtl="0" eaLnBrk="0" fontAlgn="base" hangingPunct="0">
        <a:spcBef>
          <a:spcPct val="20000"/>
        </a:spcBef>
        <a:spcAft>
          <a:spcPct val="0"/>
        </a:spcAft>
        <a:buChar char="•"/>
        <a:defRPr sz="24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400">
          <a:solidFill>
            <a:srgbClr val="FFFF00"/>
          </a:solidFill>
          <a:latin typeface="+mn-lt"/>
        </a:defRPr>
      </a:lvl4pPr>
      <a:lvl5pPr marL="2057400" indent="-228600" algn="l" rtl="0" eaLnBrk="0" fontAlgn="base" hangingPunct="0">
        <a:spcBef>
          <a:spcPct val="20000"/>
        </a:spcBef>
        <a:spcAft>
          <a:spcPct val="0"/>
        </a:spcAft>
        <a:buChar char="»"/>
        <a:defRPr sz="2400">
          <a:solidFill>
            <a:srgbClr val="FFFF00"/>
          </a:solidFill>
          <a:latin typeface="+mn-lt"/>
        </a:defRPr>
      </a:lvl5pPr>
      <a:lvl6pPr marL="2514600" indent="-228600" algn="l" rtl="0" fontAlgn="base">
        <a:spcBef>
          <a:spcPct val="20000"/>
        </a:spcBef>
        <a:spcAft>
          <a:spcPct val="0"/>
        </a:spcAft>
        <a:buChar char="»"/>
        <a:defRPr sz="2400">
          <a:solidFill>
            <a:srgbClr val="FFFF00"/>
          </a:solidFill>
          <a:latin typeface="+mn-lt"/>
        </a:defRPr>
      </a:lvl6pPr>
      <a:lvl7pPr marL="2971800" indent="-228600" algn="l" rtl="0" fontAlgn="base">
        <a:spcBef>
          <a:spcPct val="20000"/>
        </a:spcBef>
        <a:spcAft>
          <a:spcPct val="0"/>
        </a:spcAft>
        <a:buChar char="»"/>
        <a:defRPr sz="2400">
          <a:solidFill>
            <a:srgbClr val="FFFF00"/>
          </a:solidFill>
          <a:latin typeface="+mn-lt"/>
        </a:defRPr>
      </a:lvl7pPr>
      <a:lvl8pPr marL="3429000" indent="-228600" algn="l" rtl="0" fontAlgn="base">
        <a:spcBef>
          <a:spcPct val="20000"/>
        </a:spcBef>
        <a:spcAft>
          <a:spcPct val="0"/>
        </a:spcAft>
        <a:buChar char="»"/>
        <a:defRPr sz="2400">
          <a:solidFill>
            <a:srgbClr val="FFFF00"/>
          </a:solidFill>
          <a:latin typeface="+mn-lt"/>
        </a:defRPr>
      </a:lvl8pPr>
      <a:lvl9pPr marL="3886200" indent="-228600" algn="l" rtl="0" fontAlgn="base">
        <a:spcBef>
          <a:spcPct val="20000"/>
        </a:spcBef>
        <a:spcAft>
          <a:spcPct val="0"/>
        </a:spcAft>
        <a:buChar char="»"/>
        <a:defRPr sz="24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99"/>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6413"/>
            <a:chOff x="0" y="0"/>
            <a:chExt cx="5760" cy="4319"/>
          </a:xfrm>
        </p:grpSpPr>
        <p:sp>
          <p:nvSpPr>
            <p:cNvPr id="92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92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92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92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2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2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92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92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92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92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92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92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92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2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92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92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92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92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92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92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92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92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92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92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92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92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92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92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92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92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92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92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92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92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92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92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40" name="Group 39"/>
            <p:cNvGrpSpPr>
              <a:grpSpLocks/>
            </p:cNvGrpSpPr>
            <p:nvPr userDrawn="1"/>
          </p:nvGrpSpPr>
          <p:grpSpPr bwMode="auto">
            <a:xfrm>
              <a:off x="0" y="1632"/>
              <a:ext cx="5758" cy="1858"/>
              <a:chOff x="0" y="1632"/>
              <a:chExt cx="5758" cy="1858"/>
            </a:xfrm>
          </p:grpSpPr>
          <p:sp>
            <p:nvSpPr>
              <p:cNvPr id="92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92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925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5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6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endParaRPr lang="en-US"/>
          </a:p>
        </p:txBody>
      </p:sp>
      <p:sp>
        <p:nvSpPr>
          <p:cNvPr id="926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r>
              <a:rPr lang="en-US"/>
              <a:t>Dr. KANUPRIYA CHATURVEDI</a:t>
            </a:r>
          </a:p>
        </p:txBody>
      </p:sp>
      <p:sp>
        <p:nvSpPr>
          <p:cNvPr id="926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8100CD70-544C-4D82-88D4-D62D72501B2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dt="0"/>
  <p:txStyles>
    <p:titleStyle>
      <a:lvl1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Monotype Corsiva" pitchFamily="66" charset="0"/>
        </a:defRPr>
      </a:lvl2pPr>
      <a:lvl3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Monotype Corsiva" pitchFamily="66" charset="0"/>
        </a:defRPr>
      </a:lvl3pPr>
      <a:lvl4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Monotype Corsiva" pitchFamily="66" charset="0"/>
        </a:defRPr>
      </a:lvl4pPr>
      <a:lvl5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Monotype Corsiva" pitchFamily="66" charset="0"/>
        </a:defRPr>
      </a:lvl5pPr>
      <a:lvl6pPr marL="457200" algn="ctr" rtl="0" fontAlgn="base">
        <a:spcBef>
          <a:spcPct val="0"/>
        </a:spcBef>
        <a:spcAft>
          <a:spcPct val="0"/>
        </a:spcAft>
        <a:defRPr sz="4000">
          <a:solidFill>
            <a:srgbClr val="FFFF00"/>
          </a:solidFill>
          <a:effectLst>
            <a:outerShdw blurRad="38100" dist="38100" dir="2700000" algn="tl">
              <a:srgbClr val="000000"/>
            </a:outerShdw>
          </a:effectLst>
          <a:latin typeface="Monotype Corsiva" pitchFamily="66" charset="0"/>
        </a:defRPr>
      </a:lvl6pPr>
      <a:lvl7pPr marL="914400" algn="ctr" rtl="0" fontAlgn="base">
        <a:spcBef>
          <a:spcPct val="0"/>
        </a:spcBef>
        <a:spcAft>
          <a:spcPct val="0"/>
        </a:spcAft>
        <a:defRPr sz="4000">
          <a:solidFill>
            <a:srgbClr val="FFFF00"/>
          </a:solidFill>
          <a:effectLst>
            <a:outerShdw blurRad="38100" dist="38100" dir="2700000" algn="tl">
              <a:srgbClr val="000000"/>
            </a:outerShdw>
          </a:effectLst>
          <a:latin typeface="Monotype Corsiva" pitchFamily="66" charset="0"/>
        </a:defRPr>
      </a:lvl7pPr>
      <a:lvl8pPr marL="1371600" algn="ctr" rtl="0" fontAlgn="base">
        <a:spcBef>
          <a:spcPct val="0"/>
        </a:spcBef>
        <a:spcAft>
          <a:spcPct val="0"/>
        </a:spcAft>
        <a:defRPr sz="4000">
          <a:solidFill>
            <a:srgbClr val="FFFF00"/>
          </a:solidFill>
          <a:effectLst>
            <a:outerShdw blurRad="38100" dist="38100" dir="2700000" algn="tl">
              <a:srgbClr val="000000"/>
            </a:outerShdw>
          </a:effectLst>
          <a:latin typeface="Monotype Corsiva" pitchFamily="66" charset="0"/>
        </a:defRPr>
      </a:lvl8pPr>
      <a:lvl9pPr marL="1828800" algn="ctr" rtl="0" fontAlgn="base">
        <a:spcBef>
          <a:spcPct val="0"/>
        </a:spcBef>
        <a:spcAft>
          <a:spcPct val="0"/>
        </a:spcAft>
        <a:defRPr sz="4000">
          <a:solidFill>
            <a:srgbClr val="FFFF00"/>
          </a:solidFill>
          <a:effectLst>
            <a:outerShdw blurRad="38100" dist="38100" dir="2700000" algn="tl">
              <a:srgbClr val="000000"/>
            </a:outerShdw>
          </a:effectLst>
          <a:latin typeface="Monotype Corsiva" pitchFamily="66"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24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4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400">
          <a:solidFill>
            <a:srgbClr val="FFFF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400">
          <a:solidFill>
            <a:srgbClr val="FFFF00"/>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400">
          <a:solidFill>
            <a:srgbClr val="FFFF00"/>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400">
          <a:solidFill>
            <a:srgbClr val="FFFF00"/>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4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191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2191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2191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2191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2191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2191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2191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512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91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latin typeface="+mn-lt"/>
              </a:defRPr>
            </a:lvl1pPr>
          </a:lstStyle>
          <a:p>
            <a:pPr>
              <a:defRPr/>
            </a:pPr>
            <a:endParaRPr lang="en-US"/>
          </a:p>
        </p:txBody>
      </p:sp>
      <p:sp>
        <p:nvSpPr>
          <p:cNvPr id="2191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atin typeface="+mn-lt"/>
              </a:defRPr>
            </a:lvl1pPr>
          </a:lstStyle>
          <a:p>
            <a:pPr>
              <a:defRPr/>
            </a:pPr>
            <a:r>
              <a:rPr lang="en-US"/>
              <a:t>Dr. KANUPRIYA CHATURVEDI</a:t>
            </a:r>
          </a:p>
        </p:txBody>
      </p:sp>
      <p:sp>
        <p:nvSpPr>
          <p:cNvPr id="2191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atin typeface="+mn-lt"/>
              </a:defRPr>
            </a:lvl1pPr>
          </a:lstStyle>
          <a:p>
            <a:pPr>
              <a:defRPr/>
            </a:pPr>
            <a:fld id="{C9030FAE-F11A-4E1D-A0EB-222C271ED16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30"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31" r:id="rId12"/>
    <p:sldLayoutId id="2147483732" r:id="rId13"/>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www.odci.gov/cia/publications/nie/report/nie99-17d.html"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hyperlink" Target="http://en.wikipedia.org/wiki/Image:Pteropus_vampyrus1.jpg" TargetMode="External"/><Relationship Id="rId4" Type="http://schemas.openxmlformats.org/officeDocument/2006/relationships/image" Target="../media/image10.jpe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www.medicinenet.com/dehydration/article.htm" TargetMode="External"/><Relationship Id="rId2" Type="http://schemas.openxmlformats.org/officeDocument/2006/relationships/hyperlink" Target="http://www.medicinenet.com/diarrhea/article.htm" TargetMode="External"/><Relationship Id="rId1" Type="http://schemas.openxmlformats.org/officeDocument/2006/relationships/slideLayout" Target="../slideLayouts/slideLayout24.xml"/><Relationship Id="rId4" Type="http://schemas.openxmlformats.org/officeDocument/2006/relationships/hyperlink" Target="http://www.medicinenet.com/cholera/article.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hyperlink" Target="http://dvlp.www.paho.org/english/hcp/hctcdd01.htm"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hyperlink" Target="http://www.cdc.gov/ncidod/dbmd/diseaseinfo/escherichiacoli_g.htm" TargetMode="Externa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hyperlink" Target="http://www.outbreak.org/cgi-unreg/dynaserve.exe/Ebola/benini.html" TargetMode="External"/><Relationship Id="rId4" Type="http://schemas.openxmlformats.org/officeDocument/2006/relationships/oleObject" Target="../embeddings/Microsoft_Office_Word_97_-_2003_Document1.doc"/></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hyperlink" Target="http://www.ciphi.on.ca/listeriosis.htm" TargetMode="Externa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hyperlink" Target="http://www.promed.org/" TargetMode="External"/><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5.xml"/><Relationship Id="rId1" Type="http://schemas.openxmlformats.org/officeDocument/2006/relationships/vmlDrawing" Target="../drawings/vmlDrawing3.vml"/><Relationship Id="rId5" Type="http://schemas.openxmlformats.org/officeDocument/2006/relationships/hyperlink" Target="http://www.cdc.gov/nchstp/tb/surv/surv99/surv99.htm" TargetMode="External"/><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3" Type="http://schemas.openxmlformats.org/officeDocument/2006/relationships/hyperlink" Target="http://www.health.state.ny.us/nysdoh/westnile/education/faqs.htm" TargetMode="External"/><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8.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p:txBody>
          <a:bodyPr/>
          <a:lstStyle/>
          <a:p>
            <a:r>
              <a:rPr lang="ar-JO" sz="4800" dirty="0">
                <a:solidFill>
                  <a:schemeClr val="accent2"/>
                </a:solidFill>
                <a:cs typeface="Andalus" pitchFamily="2" charset="-78"/>
              </a:rPr>
              <a:t>بسم الله الرحمن الرحيم</a:t>
            </a:r>
            <a:endParaRPr lang="en-GB" sz="4800" dirty="0">
              <a:solidFill>
                <a:schemeClr val="accent2"/>
              </a:solidFill>
              <a:cs typeface="Andalus" pitchFamily="2" charset="-78"/>
            </a:endParaRPr>
          </a:p>
        </p:txBody>
      </p:sp>
      <p:sp>
        <p:nvSpPr>
          <p:cNvPr id="252931" name="Rectangle 3"/>
          <p:cNvSpPr>
            <a:spLocks noGrp="1" noRot="1" noChangeArrowheads="1"/>
          </p:cNvSpPr>
          <p:nvPr>
            <p:ph type="body" idx="1"/>
          </p:nvPr>
        </p:nvSpPr>
        <p:spPr/>
        <p:txBody>
          <a:bodyPr/>
          <a:lstStyle/>
          <a:p>
            <a:pPr>
              <a:buFont typeface="Wingdings" pitchFamily="2" charset="2"/>
              <a:buNone/>
            </a:pPr>
            <a:r>
              <a:rPr lang="en-US" dirty="0">
                <a:solidFill>
                  <a:schemeClr val="accent2"/>
                </a:solidFill>
                <a:cs typeface="Andalus" pitchFamily="2" charset="-78"/>
              </a:rPr>
              <a:t/>
            </a:r>
            <a:br>
              <a:rPr lang="en-US" dirty="0">
                <a:solidFill>
                  <a:schemeClr val="accent2"/>
                </a:solidFill>
                <a:cs typeface="Andalus" pitchFamily="2" charset="-78"/>
              </a:rPr>
            </a:br>
            <a:endParaRPr lang="en-US" dirty="0">
              <a:solidFill>
                <a:schemeClr val="accent2"/>
              </a:solidFill>
              <a:cs typeface="Andalus" pitchFamily="2" charset="-78"/>
            </a:endParaRPr>
          </a:p>
          <a:p>
            <a:pPr algn="r"/>
            <a:r>
              <a:rPr lang="ar-SA" b="1" dirty="0"/>
              <a:t>الحمد لله رب العالمين والصلاة والسلام علي </a:t>
            </a:r>
            <a:r>
              <a:rPr lang="ar-SA" sz="2800" b="1" dirty="0"/>
              <a:t>سيدنا</a:t>
            </a:r>
            <a:r>
              <a:rPr lang="ar-SA" b="1" dirty="0"/>
              <a:t> محمد الصادق الوعد الأمين ، اللهم أخرجنا من ظلمات الجهل والوهم ، إلى نور المعرفة والعلم..</a:t>
            </a:r>
            <a:r>
              <a:rPr lang="ar-SA" dirty="0"/>
              <a:t> </a:t>
            </a:r>
            <a:r>
              <a:rPr lang="ar-SA" sz="4400" b="1" dirty="0">
                <a:solidFill>
                  <a:srgbClr val="000000"/>
                </a:solidFill>
                <a:effectLst>
                  <a:outerShdw blurRad="38100" dist="38100" dir="2700000" algn="tl">
                    <a:srgbClr val="FFFFFF"/>
                  </a:outerShdw>
                </a:effectLst>
                <a:cs typeface="Simplified Arabic" pitchFamily="2" charset="-78"/>
              </a:rPr>
              <a:t> </a:t>
            </a:r>
            <a:endParaRPr lang="en-US" sz="4400" b="1" dirty="0">
              <a:solidFill>
                <a:srgbClr val="000000"/>
              </a:solidFill>
              <a:effectLst>
                <a:outerShdw blurRad="38100" dist="38100" dir="2700000" algn="tl">
                  <a:srgbClr val="FFFFFF"/>
                </a:outerShdw>
              </a:effectLst>
              <a:cs typeface="Simplified Arabic" pitchFamily="2" charset="-78"/>
            </a:endParaRPr>
          </a:p>
          <a:p>
            <a:endParaRPr lang="en-US" sz="4400" b="1" dirty="0">
              <a:solidFill>
                <a:srgbClr val="000000"/>
              </a:solidFill>
              <a:effectLst>
                <a:outerShdw blurRad="38100" dist="38100" dir="2700000" algn="tl">
                  <a:srgbClr val="FFFFFF"/>
                </a:outerShdw>
              </a:effectLst>
              <a:cs typeface="Simplified Arabic" pitchFamily="2" charset="-78"/>
            </a:endParaRP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15363" name="Rectangle 2"/>
          <p:cNvSpPr>
            <a:spLocks noGrp="1" noChangeArrowheads="1"/>
          </p:cNvSpPr>
          <p:nvPr>
            <p:ph type="title"/>
          </p:nvPr>
        </p:nvSpPr>
        <p:spPr/>
        <p:txBody>
          <a:bodyPr/>
          <a:lstStyle/>
          <a:p>
            <a:pPr eaLnBrk="1" hangingPunct="1"/>
            <a:r>
              <a:rPr lang="en-US" smtClean="0"/>
              <a:t>Factors Contributing To Emergence</a:t>
            </a:r>
          </a:p>
        </p:txBody>
      </p:sp>
      <p:sp>
        <p:nvSpPr>
          <p:cNvPr id="15364" name="Rectangle 3"/>
          <p:cNvSpPr>
            <a:spLocks noGrp="1" noChangeArrowheads="1"/>
          </p:cNvSpPr>
          <p:nvPr>
            <p:ph type="body" idx="1"/>
          </p:nvPr>
        </p:nvSpPr>
        <p:spPr>
          <a:xfrm>
            <a:off x="1182688" y="2017713"/>
            <a:ext cx="7427912" cy="4114800"/>
          </a:xfrm>
        </p:spPr>
        <p:txBody>
          <a:bodyPr/>
          <a:lstStyle/>
          <a:p>
            <a:pPr eaLnBrk="1" hangingPunct="1">
              <a:buFont typeface="Wingdings" pitchFamily="2" charset="2"/>
              <a:buNone/>
            </a:pPr>
            <a:r>
              <a:rPr lang="en-US" smtClean="0"/>
              <a:t>AGENT</a:t>
            </a:r>
          </a:p>
          <a:p>
            <a:pPr eaLnBrk="1" hangingPunct="1">
              <a:buFont typeface="Wingdings" pitchFamily="2" charset="2"/>
              <a:buNone/>
            </a:pPr>
            <a:endParaRPr lang="en-US" smtClean="0"/>
          </a:p>
          <a:p>
            <a:pPr eaLnBrk="1" hangingPunct="1"/>
            <a:r>
              <a:rPr lang="en-US" sz="2800" smtClean="0"/>
              <a:t>Evolution of pathogenic infectious agents </a:t>
            </a:r>
          </a:p>
          <a:p>
            <a:pPr eaLnBrk="1" hangingPunct="1">
              <a:buFont typeface="Wingdings" pitchFamily="2" charset="2"/>
              <a:buNone/>
            </a:pPr>
            <a:r>
              <a:rPr lang="en-US" sz="2800" smtClean="0"/>
              <a:t>	(microbial adaptation &amp; change)</a:t>
            </a:r>
          </a:p>
          <a:p>
            <a:pPr eaLnBrk="1" hangingPunct="1"/>
            <a:r>
              <a:rPr lang="en-US" sz="2800" smtClean="0"/>
              <a:t>Development of resistance to drugs </a:t>
            </a:r>
          </a:p>
          <a:p>
            <a:pPr eaLnBrk="1" hangingPunct="1"/>
            <a:r>
              <a:rPr lang="en-US" sz="2800" smtClean="0"/>
              <a:t>Resistance of vectors to pesticides</a:t>
            </a:r>
          </a:p>
          <a:p>
            <a:pPr eaLnBrk="1" hangingPunct="1">
              <a:buFont typeface="Wingdings" pitchFamily="2" charset="2"/>
              <a:buNone/>
            </a:pPr>
            <a:r>
              <a:rPr lang="en-US" sz="280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16387" name="Rectangle 2"/>
          <p:cNvSpPr>
            <a:spLocks noGrp="1" noChangeArrowheads="1"/>
          </p:cNvSpPr>
          <p:nvPr>
            <p:ph type="title"/>
          </p:nvPr>
        </p:nvSpPr>
        <p:spPr/>
        <p:txBody>
          <a:bodyPr/>
          <a:lstStyle/>
          <a:p>
            <a:pPr eaLnBrk="1" hangingPunct="1"/>
            <a:r>
              <a:rPr lang="en-US" smtClean="0"/>
              <a:t>Factors Contributing To Emergence</a:t>
            </a:r>
          </a:p>
        </p:txBody>
      </p:sp>
      <p:sp>
        <p:nvSpPr>
          <p:cNvPr id="16388" name="Rectangle 3"/>
          <p:cNvSpPr>
            <a:spLocks noGrp="1" noChangeArrowheads="1"/>
          </p:cNvSpPr>
          <p:nvPr>
            <p:ph type="body" idx="1"/>
          </p:nvPr>
        </p:nvSpPr>
        <p:spPr>
          <a:xfrm>
            <a:off x="685800" y="1905000"/>
            <a:ext cx="8229600" cy="4572000"/>
          </a:xfrm>
        </p:spPr>
        <p:txBody>
          <a:bodyPr/>
          <a:lstStyle/>
          <a:p>
            <a:pPr eaLnBrk="1" hangingPunct="1">
              <a:buFont typeface="Wingdings" pitchFamily="2" charset="2"/>
              <a:buNone/>
            </a:pPr>
            <a:r>
              <a:rPr lang="en-US" smtClean="0"/>
              <a:t>HOST</a:t>
            </a:r>
          </a:p>
          <a:p>
            <a:pPr eaLnBrk="1" hangingPunct="1"/>
            <a:r>
              <a:rPr lang="en-US" sz="2800" smtClean="0"/>
              <a:t>Human demographic change (inhabiting new areas)</a:t>
            </a:r>
          </a:p>
          <a:p>
            <a:pPr eaLnBrk="1" hangingPunct="1"/>
            <a:r>
              <a:rPr lang="en-US" sz="2800" smtClean="0"/>
              <a:t>Human behaviour (sexual &amp; drug use)</a:t>
            </a:r>
          </a:p>
          <a:p>
            <a:pPr eaLnBrk="1" hangingPunct="1"/>
            <a:r>
              <a:rPr lang="en-US" sz="2800" smtClean="0"/>
              <a:t>Human susceptibility to infection (Immunosuppression)</a:t>
            </a:r>
          </a:p>
          <a:p>
            <a:pPr eaLnBrk="1" hangingPunct="1"/>
            <a:r>
              <a:rPr lang="en-US" sz="2800" smtClean="0"/>
              <a:t>Poverty &amp; social inequality</a:t>
            </a:r>
          </a:p>
          <a:p>
            <a:pPr eaLnBrk="1" hangingPunct="1"/>
            <a:endParaRPr lang="en-US"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17411" name="Rectangle 2"/>
          <p:cNvSpPr>
            <a:spLocks noGrp="1" noChangeArrowheads="1"/>
          </p:cNvSpPr>
          <p:nvPr>
            <p:ph type="title"/>
          </p:nvPr>
        </p:nvSpPr>
        <p:spPr/>
        <p:txBody>
          <a:bodyPr/>
          <a:lstStyle/>
          <a:p>
            <a:pPr eaLnBrk="1" hangingPunct="1"/>
            <a:r>
              <a:rPr lang="en-US" smtClean="0"/>
              <a:t>Factors Contributing To Emergence</a:t>
            </a:r>
          </a:p>
        </p:txBody>
      </p:sp>
      <p:sp>
        <p:nvSpPr>
          <p:cNvPr id="17412" name="Rectangle 3"/>
          <p:cNvSpPr>
            <a:spLocks noGrp="1" noChangeArrowheads="1"/>
          </p:cNvSpPr>
          <p:nvPr>
            <p:ph type="body" idx="1"/>
          </p:nvPr>
        </p:nvSpPr>
        <p:spPr>
          <a:xfrm>
            <a:off x="457200" y="1981200"/>
            <a:ext cx="8534400" cy="4191000"/>
          </a:xfrm>
        </p:spPr>
        <p:txBody>
          <a:bodyPr/>
          <a:lstStyle/>
          <a:p>
            <a:pPr eaLnBrk="1" hangingPunct="1">
              <a:buFont typeface="Wingdings" pitchFamily="2" charset="2"/>
              <a:buNone/>
            </a:pPr>
            <a:r>
              <a:rPr lang="en-US" sz="2800" smtClean="0"/>
              <a:t>ENVIRONMENT</a:t>
            </a:r>
          </a:p>
          <a:p>
            <a:pPr eaLnBrk="1" hangingPunct="1">
              <a:buFont typeface="Wingdings" pitchFamily="2" charset="2"/>
              <a:buNone/>
            </a:pPr>
            <a:endParaRPr lang="en-US" sz="2800" smtClean="0"/>
          </a:p>
          <a:p>
            <a:pPr eaLnBrk="1" hangingPunct="1"/>
            <a:r>
              <a:rPr lang="en-US" smtClean="0"/>
              <a:t>Climate &amp; changing ecosystems</a:t>
            </a:r>
          </a:p>
          <a:p>
            <a:pPr eaLnBrk="1" hangingPunct="1"/>
            <a:r>
              <a:rPr lang="en-US" smtClean="0"/>
              <a:t>Economic development &amp; Land use (urbanization, deforestation)</a:t>
            </a:r>
          </a:p>
          <a:p>
            <a:pPr eaLnBrk="1" hangingPunct="1"/>
            <a:r>
              <a:rPr lang="en-US" smtClean="0"/>
              <a:t>Technology &amp; industry (food processing &amp; handling)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18435" name="Rectangle 2"/>
          <p:cNvSpPr>
            <a:spLocks noGrp="1" noChangeArrowheads="1"/>
          </p:cNvSpPr>
          <p:nvPr>
            <p:ph type="title"/>
          </p:nvPr>
        </p:nvSpPr>
        <p:spPr/>
        <p:txBody>
          <a:bodyPr/>
          <a:lstStyle/>
          <a:p>
            <a:pPr eaLnBrk="1" hangingPunct="1"/>
            <a:r>
              <a:rPr lang="en-US" smtClean="0"/>
              <a:t>CONTD.</a:t>
            </a:r>
          </a:p>
        </p:txBody>
      </p:sp>
      <p:sp>
        <p:nvSpPr>
          <p:cNvPr id="18436" name="Rectangle 3"/>
          <p:cNvSpPr>
            <a:spLocks noGrp="1" noChangeArrowheads="1"/>
          </p:cNvSpPr>
          <p:nvPr>
            <p:ph type="body" idx="1"/>
          </p:nvPr>
        </p:nvSpPr>
        <p:spPr/>
        <p:txBody>
          <a:bodyPr/>
          <a:lstStyle/>
          <a:p>
            <a:pPr eaLnBrk="1" hangingPunct="1"/>
            <a:r>
              <a:rPr lang="en-US" dirty="0" smtClean="0"/>
              <a:t>International travel &amp; commerce </a:t>
            </a:r>
          </a:p>
          <a:p>
            <a:pPr eaLnBrk="1" hangingPunct="1"/>
            <a:r>
              <a:rPr lang="en-US" dirty="0" smtClean="0"/>
              <a:t>Breakdown of public health measure (war, unrest, overcrowding)</a:t>
            </a:r>
          </a:p>
          <a:p>
            <a:pPr eaLnBrk="1" hangingPunct="1"/>
            <a:r>
              <a:rPr lang="en-US" dirty="0" smtClean="0"/>
              <a:t>Deterioration in surveillance systems (lack of political will)</a:t>
            </a:r>
          </a:p>
          <a:p>
            <a:pPr eaLnBrk="1" hangingPunct="1"/>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22531" name="Rectangle 2"/>
          <p:cNvSpPr>
            <a:spLocks noGrp="1" noChangeArrowheads="1"/>
          </p:cNvSpPr>
          <p:nvPr>
            <p:ph type="title"/>
          </p:nvPr>
        </p:nvSpPr>
        <p:spPr/>
        <p:txBody>
          <a:bodyPr/>
          <a:lstStyle/>
          <a:p>
            <a:pPr eaLnBrk="1" hangingPunct="1"/>
            <a:r>
              <a:rPr lang="en-US" smtClean="0"/>
              <a:t>Uncontrolled Urbanization &amp; </a:t>
            </a:r>
            <a:br>
              <a:rPr lang="en-US" smtClean="0"/>
            </a:br>
            <a:r>
              <a:rPr lang="en-US" smtClean="0"/>
              <a:t>Population Displacement</a:t>
            </a:r>
          </a:p>
        </p:txBody>
      </p:sp>
      <p:sp>
        <p:nvSpPr>
          <p:cNvPr id="22532" name="Rectangle 3"/>
          <p:cNvSpPr>
            <a:spLocks noGrp="1" noChangeArrowheads="1"/>
          </p:cNvSpPr>
          <p:nvPr>
            <p:ph type="body" idx="1"/>
          </p:nvPr>
        </p:nvSpPr>
        <p:spPr>
          <a:xfrm>
            <a:off x="533400" y="1600200"/>
            <a:ext cx="8229600" cy="5257799"/>
          </a:xfrm>
        </p:spPr>
        <p:txBody>
          <a:bodyPr/>
          <a:lstStyle/>
          <a:p>
            <a:pPr eaLnBrk="1" hangingPunct="1">
              <a:lnSpc>
                <a:spcPct val="90000"/>
              </a:lnSpc>
            </a:pPr>
            <a:endParaRPr lang="en-US" smtClean="0"/>
          </a:p>
          <a:p>
            <a:pPr eaLnBrk="1" hangingPunct="1">
              <a:lnSpc>
                <a:spcPct val="90000"/>
              </a:lnSpc>
            </a:pPr>
            <a:r>
              <a:rPr lang="en-US" sz="2800" smtClean="0"/>
              <a:t>Growth of densely populated cities- substandard housing, unsafe water, poor sanitation, overcrowding, indoor air pollution (&gt;10% preventable ill health)</a:t>
            </a:r>
          </a:p>
          <a:p>
            <a:pPr eaLnBrk="1" hangingPunct="1">
              <a:lnSpc>
                <a:spcPct val="90000"/>
              </a:lnSpc>
            </a:pPr>
            <a:r>
              <a:rPr lang="en-US" sz="2800" smtClean="0"/>
              <a:t>Problem of refugees &amp; displaced persons</a:t>
            </a:r>
          </a:p>
          <a:p>
            <a:pPr eaLnBrk="1" hangingPunct="1">
              <a:lnSpc>
                <a:spcPct val="90000"/>
              </a:lnSpc>
            </a:pPr>
            <a:r>
              <a:rPr lang="en-US" sz="2800" smtClean="0"/>
              <a:t>Diarrhoeal &amp; Intestinal parasitic diseases, ARI</a:t>
            </a:r>
          </a:p>
          <a:p>
            <a:pPr eaLnBrk="1" hangingPunct="1">
              <a:lnSpc>
                <a:spcPct val="90000"/>
              </a:lnSpc>
              <a:buFont typeface="Wingdings" pitchFamily="2" charset="2"/>
              <a:buNone/>
            </a:pPr>
            <a:r>
              <a:rPr lang="en-US" sz="2800" smtClean="0"/>
              <a:t>	Lyme disease (B. burgdorferi)- Changes in ecology, increasing deer populations, suburban migration of population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23555" name="Rectangle 2"/>
          <p:cNvSpPr>
            <a:spLocks noGrp="1" noChangeArrowheads="1"/>
          </p:cNvSpPr>
          <p:nvPr>
            <p:ph type="title"/>
          </p:nvPr>
        </p:nvSpPr>
        <p:spPr/>
        <p:txBody>
          <a:bodyPr/>
          <a:lstStyle/>
          <a:p>
            <a:pPr eaLnBrk="1" hangingPunct="1"/>
            <a:r>
              <a:rPr lang="en-US" smtClean="0"/>
              <a:t>Human Behaviour</a:t>
            </a:r>
          </a:p>
        </p:txBody>
      </p:sp>
      <p:sp>
        <p:nvSpPr>
          <p:cNvPr id="23556" name="Rectangle 3"/>
          <p:cNvSpPr>
            <a:spLocks noGrp="1" noChangeArrowheads="1"/>
          </p:cNvSpPr>
          <p:nvPr>
            <p:ph type="body" idx="1"/>
          </p:nvPr>
        </p:nvSpPr>
        <p:spPr>
          <a:xfrm>
            <a:off x="0" y="1447800"/>
            <a:ext cx="8229600" cy="4800600"/>
          </a:xfrm>
        </p:spPr>
        <p:txBody>
          <a:bodyPr/>
          <a:lstStyle/>
          <a:p>
            <a:pPr eaLnBrk="1" hangingPunct="1"/>
            <a:endParaRPr lang="en-US" dirty="0" smtClean="0"/>
          </a:p>
          <a:p>
            <a:pPr eaLnBrk="1" hangingPunct="1"/>
            <a:r>
              <a:rPr lang="en-US" sz="2800" dirty="0" smtClean="0"/>
              <a:t>Unsafe sexual practices (HIV, </a:t>
            </a:r>
            <a:r>
              <a:rPr lang="en-US" sz="2800" dirty="0" err="1" smtClean="0"/>
              <a:t>Gonorrhoea</a:t>
            </a:r>
            <a:r>
              <a:rPr lang="en-US" sz="2800" dirty="0" smtClean="0"/>
              <a:t>, Syphilis)</a:t>
            </a:r>
          </a:p>
          <a:p>
            <a:pPr eaLnBrk="1" hangingPunct="1"/>
            <a:r>
              <a:rPr lang="en-US" sz="2800" dirty="0" smtClean="0"/>
              <a:t>Changes in agricultural &amp; food production patterns- food-borne infectious agents (E. coli)</a:t>
            </a:r>
          </a:p>
          <a:p>
            <a:pPr eaLnBrk="1" hangingPunct="1"/>
            <a:r>
              <a:rPr lang="en-US" sz="2800" dirty="0" smtClean="0"/>
              <a:t>Increased international travel (Influenza)</a:t>
            </a:r>
          </a:p>
          <a:p>
            <a:pPr eaLnBrk="1" hangingPunct="1"/>
            <a:r>
              <a:rPr lang="en-US" sz="2800" dirty="0" smtClean="0"/>
              <a:t>Outdoor activity.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8013" y="438150"/>
            <a:ext cx="8035925" cy="954088"/>
          </a:xfrm>
        </p:spPr>
        <p:txBody>
          <a:bodyPr/>
          <a:lstStyle/>
          <a:p>
            <a:r>
              <a:rPr lang="en-US" sz="3100" smtClean="0"/>
              <a:t>Average annual number of global airline passengers by decade, 1950-2010</a:t>
            </a:r>
          </a:p>
        </p:txBody>
      </p:sp>
      <p:graphicFrame>
        <p:nvGraphicFramePr>
          <p:cNvPr id="5" name="Chart 4"/>
          <p:cNvGraphicFramePr>
            <a:graphicFrameLocks/>
          </p:cNvGraphicFramePr>
          <p:nvPr/>
        </p:nvGraphicFramePr>
        <p:xfrm>
          <a:off x="23813" y="804863"/>
          <a:ext cx="9569450" cy="688816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a:spLocks/>
          </p:cNvSpPr>
          <p:nvPr/>
        </p:nvSpPr>
        <p:spPr bwMode="auto">
          <a:xfrm>
            <a:off x="231775" y="6235700"/>
            <a:ext cx="1768475" cy="360363"/>
          </a:xfrm>
          <a:prstGeom prst="rect">
            <a:avLst/>
          </a:prstGeom>
          <a:noFill/>
          <a:ln>
            <a:noFill/>
          </a:ln>
          <a:extLst>
            <a:ext uri="{909E8E84-426E-40DD-AFC4-6F175D3DCCD1}"/>
            <a:ext uri="{91240B29-F687-4F45-9708-019B960494DF}"/>
          </a:extLst>
        </p:spPr>
        <p:txBody>
          <a:bodyPr lIns="0" tIns="0" rIns="0" bIns="0" anchor="ctr"/>
          <a:lstStyle/>
          <a:p>
            <a:pPr>
              <a:defRPr/>
            </a:pPr>
            <a:r>
              <a:rPr lang="en-US" sz="1000" b="1" dirty="0">
                <a:effectLst>
                  <a:outerShdw blurRad="38100" dist="38100" dir="2700000" algn="tl">
                    <a:srgbClr val="000000"/>
                  </a:outerShdw>
                </a:effectLst>
                <a:latin typeface="Helvetica Neue" charset="0"/>
                <a:ea typeface="Helvetica Neue" charset="0"/>
                <a:cs typeface="Helvetica Neue" charset="0"/>
                <a:sym typeface="Helvetica Neue" charset="0"/>
              </a:rPr>
              <a:t>IATA 2010</a:t>
            </a:r>
          </a:p>
        </p:txBody>
      </p:sp>
      <p:sp>
        <p:nvSpPr>
          <p:cNvPr id="7" name="Rectangle 1"/>
          <p:cNvSpPr txBox="1">
            <a:spLocks noChangeArrowheads="1"/>
          </p:cNvSpPr>
          <p:nvPr/>
        </p:nvSpPr>
        <p:spPr bwMode="auto">
          <a:xfrm rot="16200000">
            <a:off x="-160337" y="3167063"/>
            <a:ext cx="2797175" cy="428625"/>
          </a:xfrm>
          <a:prstGeom prst="rect">
            <a:avLst/>
          </a:prstGeom>
          <a:noFill/>
          <a:ln>
            <a:noFill/>
          </a:ln>
          <a:effectLst/>
          <a:extLst>
            <a:ext uri="{909E8E84-426E-40DD-AFC4-6F175D3DCCD1}"/>
            <a:ext uri="{91240B29-F687-4F45-9708-019B960494DF}"/>
            <a:ext uri="{AF507438-7753-43E0-B8FC-AC1667EBCBE1}"/>
          </a:extLst>
        </p:spPr>
        <p:txBody>
          <a:bodyPr lIns="35717" tIns="35717" rIns="35717" bIns="35717" anchor="ctr"/>
          <a:lstStyle/>
          <a:p>
            <a:pPr>
              <a:defRPr/>
            </a:pPr>
            <a:r>
              <a:rPr lang="en-US" sz="1700" dirty="0">
                <a:solidFill>
                  <a:srgbClr val="00B0F0"/>
                </a:solidFill>
                <a:effectLst>
                  <a:outerShdw blurRad="38100" dist="38100" dir="2700000" algn="tl">
                    <a:srgbClr val="000000"/>
                  </a:outerShdw>
                </a:effectLst>
                <a:latin typeface="Arial" pitchFamily="34" charset="0"/>
                <a:ea typeface="ＭＳ Ｐゴシック" pitchFamily="34" charset="-128"/>
                <a:sym typeface="Helvetica Neue Light" charset="0"/>
              </a:rPr>
              <a:t>Million of Passenger (Mil)</a:t>
            </a:r>
          </a:p>
        </p:txBody>
      </p:sp>
      <p:sp>
        <p:nvSpPr>
          <p:cNvPr id="8" name="Rectangle 1"/>
          <p:cNvSpPr txBox="1">
            <a:spLocks noChangeArrowheads="1"/>
          </p:cNvSpPr>
          <p:nvPr/>
        </p:nvSpPr>
        <p:spPr bwMode="auto">
          <a:xfrm>
            <a:off x="4305300" y="6254750"/>
            <a:ext cx="862013" cy="428625"/>
          </a:xfrm>
          <a:prstGeom prst="rect">
            <a:avLst/>
          </a:prstGeom>
          <a:noFill/>
          <a:ln>
            <a:noFill/>
          </a:ln>
          <a:effectLst/>
          <a:extLst>
            <a:ext uri="{909E8E84-426E-40DD-AFC4-6F175D3DCCD1}"/>
            <a:ext uri="{91240B29-F687-4F45-9708-019B960494DF}"/>
            <a:ext uri="{AF507438-7753-43E0-B8FC-AC1667EBCBE1}"/>
          </a:extLst>
        </p:spPr>
        <p:txBody>
          <a:bodyPr lIns="35717" tIns="35717" rIns="35717" bIns="35717" anchor="ctr"/>
          <a:lstStyle/>
          <a:p>
            <a:pPr>
              <a:defRPr/>
            </a:pPr>
            <a:r>
              <a:rPr lang="en-US" sz="1700">
                <a:effectLst>
                  <a:outerShdw blurRad="38100" dist="38100" dir="2700000" algn="tl">
                    <a:srgbClr val="000000"/>
                  </a:outerShdw>
                </a:effectLst>
                <a:latin typeface="Arial" pitchFamily="34" charset="0"/>
                <a:ea typeface="ＭＳ Ｐゴシック" pitchFamily="34" charset="-128"/>
                <a:sym typeface="Helvetica Neue Light" charset="0"/>
              </a:rPr>
              <a:t>Decade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0" dur="500"/>
                                        <p:tgtEl>
                                          <p:spTgt spid="5">
                                            <p:graphicEl>
                                              <a:chart seriesIdx="-4" categoryIdx="0"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3" dur="500"/>
                                        <p:tgtEl>
                                          <p:spTgt spid="5">
                                            <p:graphicEl>
                                              <a:chart seriesIdx="-4" categoryIdx="1" bldStep="category"/>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6" dur="500"/>
                                        <p:tgtEl>
                                          <p:spTgt spid="5">
                                            <p:graphicEl>
                                              <a:chart seriesIdx="-4" categoryIdx="2" bldStep="category"/>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19" dur="500"/>
                                        <p:tgtEl>
                                          <p:spTgt spid="5">
                                            <p:graphicEl>
                                              <a:chart seriesIdx="-4" categoryIdx="3" bldStep="category"/>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down)">
                                      <p:cBhvr>
                                        <p:cTn id="22" dur="500"/>
                                        <p:tgtEl>
                                          <p:spTgt spid="5">
                                            <p:graphicEl>
                                              <a:chart seriesIdx="-4" categoryIdx="4" bldStep="category"/>
                                            </p:graphic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24579" name="Rectangle 2"/>
          <p:cNvSpPr>
            <a:spLocks noGrp="1" noChangeArrowheads="1"/>
          </p:cNvSpPr>
          <p:nvPr>
            <p:ph type="title"/>
          </p:nvPr>
        </p:nvSpPr>
        <p:spPr>
          <a:xfrm>
            <a:off x="1150938" y="214313"/>
            <a:ext cx="7793037" cy="1004887"/>
          </a:xfrm>
        </p:spPr>
        <p:txBody>
          <a:bodyPr/>
          <a:lstStyle/>
          <a:p>
            <a:pPr eaLnBrk="1" hangingPunct="1"/>
            <a:r>
              <a:rPr lang="en-US" smtClean="0"/>
              <a:t>Antimicrobial Drug Resistance</a:t>
            </a:r>
          </a:p>
        </p:txBody>
      </p:sp>
      <p:sp>
        <p:nvSpPr>
          <p:cNvPr id="24580" name="Rectangle 3"/>
          <p:cNvSpPr>
            <a:spLocks noGrp="1" noChangeArrowheads="1"/>
          </p:cNvSpPr>
          <p:nvPr>
            <p:ph type="body" idx="1"/>
          </p:nvPr>
        </p:nvSpPr>
        <p:spPr>
          <a:xfrm>
            <a:off x="457200" y="1905000"/>
            <a:ext cx="8229600" cy="4343400"/>
          </a:xfrm>
        </p:spPr>
        <p:txBody>
          <a:bodyPr/>
          <a:lstStyle/>
          <a:p>
            <a:pPr eaLnBrk="1" hangingPunct="1"/>
            <a:r>
              <a:rPr lang="en-US" dirty="0" smtClean="0"/>
              <a:t>Causes:</a:t>
            </a:r>
          </a:p>
          <a:p>
            <a:pPr eaLnBrk="1" hangingPunct="1">
              <a:buFontTx/>
              <a:buChar char="•"/>
            </a:pPr>
            <a:r>
              <a:rPr lang="en-US" dirty="0" smtClean="0"/>
              <a:t>Wrong prescribing practices</a:t>
            </a:r>
          </a:p>
          <a:p>
            <a:pPr eaLnBrk="1" hangingPunct="1">
              <a:buFontTx/>
              <a:buChar char="•"/>
            </a:pPr>
            <a:r>
              <a:rPr lang="en-US" dirty="0" smtClean="0"/>
              <a:t>non-adherence by patients</a:t>
            </a:r>
          </a:p>
          <a:p>
            <a:pPr eaLnBrk="1" hangingPunct="1">
              <a:buFontTx/>
              <a:buChar char="•"/>
            </a:pPr>
            <a:r>
              <a:rPr lang="en-US" dirty="0" smtClean="0"/>
              <a:t>Counterfeit drugs</a:t>
            </a:r>
          </a:p>
          <a:p>
            <a:pPr eaLnBrk="1" hangingPunct="1">
              <a:buFontTx/>
              <a:buChar char="•"/>
            </a:pPr>
            <a:r>
              <a:rPr lang="en-US" dirty="0" smtClean="0"/>
              <a:t>Use of anti-infective drugs in animals &amp; plants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25603" name="Rectangle 2"/>
          <p:cNvSpPr>
            <a:spLocks noGrp="1" noChangeArrowheads="1"/>
          </p:cNvSpPr>
          <p:nvPr>
            <p:ph type="title"/>
          </p:nvPr>
        </p:nvSpPr>
        <p:spPr/>
        <p:txBody>
          <a:bodyPr/>
          <a:lstStyle/>
          <a:p>
            <a:pPr eaLnBrk="1" hangingPunct="1"/>
            <a:r>
              <a:rPr lang="en-US" smtClean="0"/>
              <a:t>CONTD.</a:t>
            </a:r>
          </a:p>
        </p:txBody>
      </p:sp>
      <p:sp>
        <p:nvSpPr>
          <p:cNvPr id="25604" name="Rectangle 3"/>
          <p:cNvSpPr>
            <a:spLocks noGrp="1" noChangeArrowheads="1"/>
          </p:cNvSpPr>
          <p:nvPr>
            <p:ph type="body" idx="1"/>
          </p:nvPr>
        </p:nvSpPr>
        <p:spPr/>
        <p:txBody>
          <a:bodyPr/>
          <a:lstStyle/>
          <a:p>
            <a:pPr eaLnBrk="1" hangingPunct="1">
              <a:buFontTx/>
              <a:buChar char="•"/>
            </a:pPr>
            <a:r>
              <a:rPr lang="en-US" smtClean="0"/>
              <a:t>Loss of effectiveness:</a:t>
            </a:r>
          </a:p>
          <a:p>
            <a:pPr eaLnBrk="1" hangingPunct="1">
              <a:buFontTx/>
              <a:buChar char="•"/>
            </a:pPr>
            <a:r>
              <a:rPr lang="en-US" smtClean="0"/>
              <a:t>Community-acquired (TB, Pneumococcal) &amp; </a:t>
            </a:r>
          </a:p>
          <a:p>
            <a:pPr eaLnBrk="1" hangingPunct="1">
              <a:buFont typeface="Wingdings" pitchFamily="2" charset="2"/>
              <a:buNone/>
            </a:pPr>
            <a:r>
              <a:rPr lang="en-US" smtClean="0"/>
              <a:t>	Hospital-acquired (Enterococcal, Staphylococcal</a:t>
            </a:r>
          </a:p>
          <a:p>
            <a:pPr eaLnBrk="1" hangingPunct="1">
              <a:buFont typeface="Wingdings" pitchFamily="2" charset="2"/>
              <a:buChar char="§"/>
            </a:pPr>
            <a:r>
              <a:rPr lang="en-US" smtClean="0"/>
              <a:t>Antiviral (HIV), Antiprotozoal (Malaria), Antifungal   </a:t>
            </a:r>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26627" name="Rectangle 2"/>
          <p:cNvSpPr>
            <a:spLocks noGrp="1" noChangeArrowheads="1"/>
          </p:cNvSpPr>
          <p:nvPr>
            <p:ph type="title"/>
          </p:nvPr>
        </p:nvSpPr>
        <p:spPr/>
        <p:txBody>
          <a:bodyPr/>
          <a:lstStyle/>
          <a:p>
            <a:pPr eaLnBrk="1" hangingPunct="1"/>
            <a:r>
              <a:rPr lang="en-US" smtClean="0"/>
              <a:t>Antimicrobial Drug Resistance</a:t>
            </a:r>
          </a:p>
        </p:txBody>
      </p:sp>
      <p:sp>
        <p:nvSpPr>
          <p:cNvPr id="26628" name="Rectangle 3"/>
          <p:cNvSpPr>
            <a:spLocks noGrp="1" noChangeArrowheads="1"/>
          </p:cNvSpPr>
          <p:nvPr>
            <p:ph type="body" idx="1"/>
          </p:nvPr>
        </p:nvSpPr>
        <p:spPr/>
        <p:txBody>
          <a:bodyPr/>
          <a:lstStyle/>
          <a:p>
            <a:pPr eaLnBrk="1" hangingPunct="1"/>
            <a:endParaRPr lang="en-US" smtClean="0"/>
          </a:p>
          <a:p>
            <a:pPr eaLnBrk="1" hangingPunct="1"/>
            <a:r>
              <a:rPr lang="en-US" sz="2800" smtClean="0"/>
              <a:t>Consequences</a:t>
            </a:r>
          </a:p>
          <a:p>
            <a:pPr eaLnBrk="1" hangingPunct="1">
              <a:buFont typeface="Wingdings" pitchFamily="2" charset="2"/>
              <a:buNone/>
            </a:pPr>
            <a:r>
              <a:rPr lang="en-US" sz="2800" smtClean="0"/>
              <a:t>	Prolonged hospital admissions</a:t>
            </a:r>
          </a:p>
          <a:p>
            <a:pPr eaLnBrk="1" hangingPunct="1">
              <a:buFont typeface="Wingdings" pitchFamily="2" charset="2"/>
              <a:buNone/>
            </a:pPr>
            <a:r>
              <a:rPr lang="en-US" sz="2800" smtClean="0"/>
              <a:t>	Higher death rates from infections</a:t>
            </a:r>
          </a:p>
          <a:p>
            <a:pPr eaLnBrk="1" hangingPunct="1">
              <a:buFont typeface="Wingdings" pitchFamily="2" charset="2"/>
              <a:buNone/>
            </a:pPr>
            <a:r>
              <a:rPr lang="en-US" sz="2800" smtClean="0"/>
              <a:t>	Requires more expensive, more toxic drugs</a:t>
            </a:r>
          </a:p>
          <a:p>
            <a:pPr eaLnBrk="1" hangingPunct="1">
              <a:buFont typeface="Wingdings" pitchFamily="2" charset="2"/>
              <a:buNone/>
            </a:pPr>
            <a:r>
              <a:rPr lang="en-US" sz="2800" smtClean="0"/>
              <a:t>	Higher health care</a:t>
            </a:r>
            <a:r>
              <a:rPr lang="en-US" smtClean="0"/>
              <a:t> costs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1524000"/>
            <a:ext cx="8229600" cy="1828800"/>
          </a:xfrm>
        </p:spPr>
        <p:txBody>
          <a:bodyPr/>
          <a:lstStyle/>
          <a:p>
            <a:pPr eaLnBrk="1" hangingPunct="1"/>
            <a:r>
              <a:rPr lang="en-US" smtClean="0">
                <a:solidFill>
                  <a:srgbClr val="009900"/>
                </a:solidFill>
                <a:latin typeface="Times New Roman" pitchFamily="18" charset="0"/>
              </a:rPr>
              <a:t>Emerging &amp; Re-emerging Infectious Diseases</a:t>
            </a:r>
          </a:p>
        </p:txBody>
      </p:sp>
      <p:sp>
        <p:nvSpPr>
          <p:cNvPr id="8195" name="Rectangle 3"/>
          <p:cNvSpPr>
            <a:spLocks noGrp="1" noChangeArrowheads="1"/>
          </p:cNvSpPr>
          <p:nvPr>
            <p:ph type="subTitle" idx="1"/>
          </p:nvPr>
        </p:nvSpPr>
        <p:spPr>
          <a:xfrm>
            <a:off x="990600" y="4114800"/>
            <a:ext cx="6400800" cy="609600"/>
          </a:xfrm>
        </p:spPr>
        <p:txBody>
          <a:bodyPr/>
          <a:lstStyle/>
          <a:p>
            <a:pPr eaLnBrk="1" hangingPunct="1"/>
            <a:r>
              <a:rPr lang="en-US" dirty="0" smtClean="0">
                <a:solidFill>
                  <a:schemeClr val="folHlink"/>
                </a:solidFill>
              </a:rPr>
              <a:t>Infectious Diseases a Challenge to Global Health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rc 2"/>
          <p:cNvSpPr>
            <a:spLocks/>
          </p:cNvSpPr>
          <p:nvPr/>
        </p:nvSpPr>
        <p:spPr bwMode="auto">
          <a:xfrm>
            <a:off x="4876800" y="2846388"/>
            <a:ext cx="1574800" cy="1041400"/>
          </a:xfrm>
          <a:custGeom>
            <a:avLst/>
            <a:gdLst>
              <a:gd name="T0" fmla="*/ 0 w 21600"/>
              <a:gd name="T1" fmla="*/ 0 h 21600"/>
              <a:gd name="T2" fmla="*/ 1574800 w 21600"/>
              <a:gd name="T3" fmla="*/ 1041400 h 21600"/>
              <a:gd name="T4" fmla="*/ 0 w 21600"/>
              <a:gd name="T5" fmla="*/ 1041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a:tailEnd type="triangle" w="med" len="med"/>
          </a:ln>
        </p:spPr>
        <p:txBody>
          <a:bodyPr wrap="none" anchor="ctr"/>
          <a:lstStyle/>
          <a:p>
            <a:endParaRPr lang="ar-JO"/>
          </a:p>
        </p:txBody>
      </p:sp>
      <p:sp>
        <p:nvSpPr>
          <p:cNvPr id="27651" name="Rectangle 3"/>
          <p:cNvSpPr>
            <a:spLocks noChangeArrowheads="1"/>
          </p:cNvSpPr>
          <p:nvPr/>
        </p:nvSpPr>
        <p:spPr bwMode="auto">
          <a:xfrm>
            <a:off x="3371850" y="2514600"/>
            <a:ext cx="1477963" cy="520700"/>
          </a:xfrm>
          <a:prstGeom prst="rect">
            <a:avLst/>
          </a:prstGeom>
          <a:solidFill>
            <a:srgbClr val="00FF00"/>
          </a:solidFill>
          <a:ln w="12700">
            <a:solidFill>
              <a:schemeClr val="tx1"/>
            </a:solidFill>
            <a:miter lim="800000"/>
            <a:headEnd/>
            <a:tailEnd/>
          </a:ln>
        </p:spPr>
        <p:txBody>
          <a:bodyPr wrap="none" anchor="ctr"/>
          <a:lstStyle/>
          <a:p>
            <a:pPr algn="ctr"/>
            <a:r>
              <a:rPr lang="en-GB" sz="2400" b="1">
                <a:solidFill>
                  <a:schemeClr val="bg1"/>
                </a:solidFill>
                <a:cs typeface="Arial" charset="0"/>
              </a:rPr>
              <a:t>HUMAN</a:t>
            </a:r>
          </a:p>
        </p:txBody>
      </p:sp>
      <p:sp>
        <p:nvSpPr>
          <p:cNvPr id="27652" name="Rectangle 4"/>
          <p:cNvSpPr>
            <a:spLocks noChangeArrowheads="1"/>
          </p:cNvSpPr>
          <p:nvPr/>
        </p:nvSpPr>
        <p:spPr bwMode="auto">
          <a:xfrm>
            <a:off x="671513" y="4100513"/>
            <a:ext cx="1570037" cy="454025"/>
          </a:xfrm>
          <a:prstGeom prst="rect">
            <a:avLst/>
          </a:prstGeom>
          <a:noFill/>
          <a:ln w="12700">
            <a:noFill/>
            <a:miter lim="800000"/>
            <a:headEnd/>
            <a:tailEnd/>
          </a:ln>
        </p:spPr>
        <p:txBody>
          <a:bodyPr wrap="none" lIns="90488" tIns="44450" rIns="90488" bIns="44450">
            <a:spAutoFit/>
          </a:bodyPr>
          <a:lstStyle/>
          <a:p>
            <a:r>
              <a:rPr lang="en-GB" sz="2400" b="1">
                <a:solidFill>
                  <a:schemeClr val="folHlink"/>
                </a:solidFill>
                <a:cs typeface="Arial" charset="0"/>
              </a:rPr>
              <a:t>ANIMALS</a:t>
            </a:r>
          </a:p>
        </p:txBody>
      </p:sp>
      <p:sp>
        <p:nvSpPr>
          <p:cNvPr id="27653" name="Rectangle 5"/>
          <p:cNvSpPr>
            <a:spLocks noChangeArrowheads="1"/>
          </p:cNvSpPr>
          <p:nvPr/>
        </p:nvSpPr>
        <p:spPr bwMode="auto">
          <a:xfrm>
            <a:off x="2792413" y="304800"/>
            <a:ext cx="2808287" cy="515938"/>
          </a:xfrm>
          <a:prstGeom prst="rect">
            <a:avLst/>
          </a:prstGeom>
          <a:noFill/>
          <a:ln w="12700">
            <a:noFill/>
            <a:miter lim="800000"/>
            <a:headEnd/>
            <a:tailEnd/>
          </a:ln>
        </p:spPr>
        <p:txBody>
          <a:bodyPr wrap="none" lIns="90488" tIns="44450" rIns="90488" bIns="44450">
            <a:spAutoFit/>
          </a:bodyPr>
          <a:lstStyle/>
          <a:p>
            <a:r>
              <a:rPr lang="en-GB" sz="2800" b="1">
                <a:solidFill>
                  <a:schemeClr val="folHlink"/>
                </a:solidFill>
                <a:cs typeface="Arial" charset="0"/>
              </a:rPr>
              <a:t>ENVIRONMENT</a:t>
            </a:r>
            <a:endParaRPr lang="en-GB" sz="2400" b="1">
              <a:solidFill>
                <a:schemeClr val="folHlink"/>
              </a:solidFill>
              <a:cs typeface="Arial" charset="0"/>
            </a:endParaRPr>
          </a:p>
        </p:txBody>
      </p:sp>
      <p:sp>
        <p:nvSpPr>
          <p:cNvPr id="27654" name="Rectangle 6"/>
          <p:cNvSpPr>
            <a:spLocks noChangeArrowheads="1"/>
          </p:cNvSpPr>
          <p:nvPr/>
        </p:nvSpPr>
        <p:spPr bwMode="auto">
          <a:xfrm>
            <a:off x="6310313" y="3948113"/>
            <a:ext cx="1898650" cy="515937"/>
          </a:xfrm>
          <a:prstGeom prst="rect">
            <a:avLst/>
          </a:prstGeom>
          <a:noFill/>
          <a:ln w="12700">
            <a:noFill/>
            <a:miter lim="800000"/>
            <a:headEnd/>
            <a:tailEnd/>
          </a:ln>
        </p:spPr>
        <p:txBody>
          <a:bodyPr wrap="none" lIns="90488" tIns="44450" rIns="90488" bIns="44450">
            <a:spAutoFit/>
          </a:bodyPr>
          <a:lstStyle/>
          <a:p>
            <a:r>
              <a:rPr lang="en-GB" sz="2800" b="1">
                <a:solidFill>
                  <a:schemeClr val="folHlink"/>
                </a:solidFill>
                <a:cs typeface="Arial" charset="0"/>
              </a:rPr>
              <a:t>VECTORS</a:t>
            </a:r>
            <a:endParaRPr lang="en-GB" sz="2400" b="1">
              <a:solidFill>
                <a:schemeClr val="folHlink"/>
              </a:solidFill>
              <a:cs typeface="Arial" charset="0"/>
            </a:endParaRPr>
          </a:p>
        </p:txBody>
      </p:sp>
      <p:sp>
        <p:nvSpPr>
          <p:cNvPr id="27655" name="AutoShape 7"/>
          <p:cNvSpPr>
            <a:spLocks noChangeArrowheads="1"/>
          </p:cNvSpPr>
          <p:nvPr/>
        </p:nvSpPr>
        <p:spPr bwMode="auto">
          <a:xfrm>
            <a:off x="3581400" y="2590800"/>
            <a:ext cx="1219200" cy="457200"/>
          </a:xfrm>
          <a:prstGeom prst="roundRect">
            <a:avLst>
              <a:gd name="adj" fmla="val 12495"/>
            </a:avLst>
          </a:prstGeom>
          <a:noFill/>
          <a:ln w="12700">
            <a:noFill/>
            <a:round/>
            <a:headEnd/>
            <a:tailEnd/>
          </a:ln>
        </p:spPr>
        <p:txBody>
          <a:bodyPr wrap="none" anchor="ctr"/>
          <a:lstStyle/>
          <a:p>
            <a:endParaRPr lang="ar-JO"/>
          </a:p>
        </p:txBody>
      </p:sp>
      <p:sp>
        <p:nvSpPr>
          <p:cNvPr id="27656" name="Line 8"/>
          <p:cNvSpPr>
            <a:spLocks noChangeShapeType="1"/>
          </p:cNvSpPr>
          <p:nvPr/>
        </p:nvSpPr>
        <p:spPr bwMode="auto">
          <a:xfrm flipV="1">
            <a:off x="2235200" y="3098800"/>
            <a:ext cx="1168400" cy="889000"/>
          </a:xfrm>
          <a:prstGeom prst="line">
            <a:avLst/>
          </a:prstGeom>
          <a:noFill/>
          <a:ln w="50800">
            <a:solidFill>
              <a:schemeClr val="hlink"/>
            </a:solidFill>
            <a:round/>
            <a:headEnd/>
            <a:tailEnd type="triangle" w="med" len="med"/>
          </a:ln>
        </p:spPr>
        <p:txBody>
          <a:bodyPr wrap="none" anchor="ctr"/>
          <a:lstStyle/>
          <a:p>
            <a:endParaRPr lang="ar-JO"/>
          </a:p>
        </p:txBody>
      </p:sp>
      <p:sp>
        <p:nvSpPr>
          <p:cNvPr id="27657" name="Rectangle 9"/>
          <p:cNvSpPr>
            <a:spLocks noChangeArrowheads="1"/>
          </p:cNvSpPr>
          <p:nvPr/>
        </p:nvSpPr>
        <p:spPr bwMode="auto">
          <a:xfrm rot="-2185984">
            <a:off x="2117725" y="3276600"/>
            <a:ext cx="1082675"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Zoonosis</a:t>
            </a:r>
          </a:p>
        </p:txBody>
      </p:sp>
      <p:sp>
        <p:nvSpPr>
          <p:cNvPr id="27658" name="Rectangle 10"/>
          <p:cNvSpPr>
            <a:spLocks noChangeArrowheads="1"/>
          </p:cNvSpPr>
          <p:nvPr/>
        </p:nvSpPr>
        <p:spPr bwMode="auto">
          <a:xfrm>
            <a:off x="5410200" y="2362200"/>
            <a:ext cx="1230313" cy="577850"/>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Population</a:t>
            </a:r>
          </a:p>
          <a:p>
            <a:r>
              <a:rPr lang="en-GB" sz="1600" b="1">
                <a:solidFill>
                  <a:schemeClr val="folHlink"/>
                </a:solidFill>
                <a:cs typeface="Arial" charset="0"/>
              </a:rPr>
              <a:t>Growth</a:t>
            </a:r>
          </a:p>
        </p:txBody>
      </p:sp>
      <p:sp>
        <p:nvSpPr>
          <p:cNvPr id="27659" name="Rectangle 11"/>
          <p:cNvSpPr>
            <a:spLocks noChangeArrowheads="1"/>
          </p:cNvSpPr>
          <p:nvPr/>
        </p:nvSpPr>
        <p:spPr bwMode="auto">
          <a:xfrm>
            <a:off x="4343400" y="1295400"/>
            <a:ext cx="1289050"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Mega-cities</a:t>
            </a:r>
          </a:p>
        </p:txBody>
      </p:sp>
      <p:sp>
        <p:nvSpPr>
          <p:cNvPr id="27660" name="Rectangle 12"/>
          <p:cNvSpPr>
            <a:spLocks noChangeArrowheads="1"/>
          </p:cNvSpPr>
          <p:nvPr/>
        </p:nvSpPr>
        <p:spPr bwMode="auto">
          <a:xfrm>
            <a:off x="4618038" y="1724025"/>
            <a:ext cx="1096962"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Migration</a:t>
            </a:r>
          </a:p>
        </p:txBody>
      </p:sp>
      <p:sp>
        <p:nvSpPr>
          <p:cNvPr id="27661" name="Rectangle 13"/>
          <p:cNvSpPr>
            <a:spLocks noChangeArrowheads="1"/>
          </p:cNvSpPr>
          <p:nvPr/>
        </p:nvSpPr>
        <p:spPr bwMode="auto">
          <a:xfrm>
            <a:off x="2500313" y="2133600"/>
            <a:ext cx="1344612"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Exploitation</a:t>
            </a:r>
          </a:p>
        </p:txBody>
      </p:sp>
      <p:sp>
        <p:nvSpPr>
          <p:cNvPr id="27662" name="Rectangle 14"/>
          <p:cNvSpPr>
            <a:spLocks noChangeArrowheads="1"/>
          </p:cNvSpPr>
          <p:nvPr/>
        </p:nvSpPr>
        <p:spPr bwMode="auto">
          <a:xfrm>
            <a:off x="2576513" y="1752600"/>
            <a:ext cx="1050925"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Pollution</a:t>
            </a:r>
          </a:p>
        </p:txBody>
      </p:sp>
      <p:sp>
        <p:nvSpPr>
          <p:cNvPr id="27663" name="Rectangle 15"/>
          <p:cNvSpPr>
            <a:spLocks noChangeArrowheads="1"/>
          </p:cNvSpPr>
          <p:nvPr/>
        </p:nvSpPr>
        <p:spPr bwMode="auto">
          <a:xfrm>
            <a:off x="2347913" y="1266825"/>
            <a:ext cx="1682750"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Climate change</a:t>
            </a:r>
          </a:p>
        </p:txBody>
      </p:sp>
      <p:sp>
        <p:nvSpPr>
          <p:cNvPr id="27664" name="Rectangle 16"/>
          <p:cNvSpPr>
            <a:spLocks noChangeArrowheads="1"/>
          </p:cNvSpPr>
          <p:nvPr/>
        </p:nvSpPr>
        <p:spPr bwMode="auto">
          <a:xfrm>
            <a:off x="7300913" y="1600200"/>
            <a:ext cx="1368425" cy="577850"/>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Vector</a:t>
            </a:r>
          </a:p>
          <a:p>
            <a:r>
              <a:rPr lang="en-GB" sz="1600" b="1">
                <a:solidFill>
                  <a:schemeClr val="folHlink"/>
                </a:solidFill>
                <a:cs typeface="Arial" charset="0"/>
              </a:rPr>
              <a:t>proliferation</a:t>
            </a:r>
          </a:p>
        </p:txBody>
      </p:sp>
      <p:sp>
        <p:nvSpPr>
          <p:cNvPr id="27665" name="Rectangle 17"/>
          <p:cNvSpPr>
            <a:spLocks noChangeArrowheads="1"/>
          </p:cNvSpPr>
          <p:nvPr/>
        </p:nvSpPr>
        <p:spPr bwMode="auto">
          <a:xfrm>
            <a:off x="7315200" y="2743200"/>
            <a:ext cx="1185863" cy="577850"/>
          </a:xfrm>
          <a:prstGeom prst="rect">
            <a:avLst/>
          </a:prstGeom>
          <a:noFill/>
          <a:ln w="50800">
            <a:noFill/>
            <a:miter lim="800000"/>
            <a:headEnd/>
            <a:tailEnd/>
          </a:ln>
        </p:spPr>
        <p:txBody>
          <a:bodyPr wrap="none" lIns="90488" tIns="44450" rIns="90488" bIns="44450">
            <a:spAutoFit/>
          </a:bodyPr>
          <a:lstStyle/>
          <a:p>
            <a:r>
              <a:rPr lang="en-GB" sz="1600" b="1">
                <a:solidFill>
                  <a:schemeClr val="folHlink"/>
                </a:solidFill>
                <a:cs typeface="Arial" charset="0"/>
              </a:rPr>
              <a:t>Vector</a:t>
            </a:r>
          </a:p>
          <a:p>
            <a:r>
              <a:rPr lang="en-GB" sz="1600" b="1">
                <a:solidFill>
                  <a:schemeClr val="folHlink"/>
                </a:solidFill>
                <a:cs typeface="Arial" charset="0"/>
              </a:rPr>
              <a:t>resistance</a:t>
            </a:r>
          </a:p>
        </p:txBody>
      </p:sp>
      <p:sp>
        <p:nvSpPr>
          <p:cNvPr id="27666" name="Rectangle 18"/>
          <p:cNvSpPr>
            <a:spLocks noChangeArrowheads="1"/>
          </p:cNvSpPr>
          <p:nvPr/>
        </p:nvSpPr>
        <p:spPr bwMode="auto">
          <a:xfrm>
            <a:off x="3490913" y="6019800"/>
            <a:ext cx="1501775"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Transmission</a:t>
            </a:r>
          </a:p>
        </p:txBody>
      </p:sp>
      <p:sp>
        <p:nvSpPr>
          <p:cNvPr id="27667" name="Rectangle 19"/>
          <p:cNvSpPr>
            <a:spLocks noChangeArrowheads="1"/>
          </p:cNvSpPr>
          <p:nvPr/>
        </p:nvSpPr>
        <p:spPr bwMode="auto">
          <a:xfrm>
            <a:off x="838200" y="2590800"/>
            <a:ext cx="1231900"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charset="0"/>
              </a:rPr>
              <a:t>Antibiotics</a:t>
            </a:r>
          </a:p>
        </p:txBody>
      </p:sp>
      <p:sp>
        <p:nvSpPr>
          <p:cNvPr id="27668" name="Rectangle 20"/>
          <p:cNvSpPr>
            <a:spLocks noChangeArrowheads="1"/>
          </p:cNvSpPr>
          <p:nvPr/>
        </p:nvSpPr>
        <p:spPr bwMode="auto">
          <a:xfrm>
            <a:off x="2363788" y="5105400"/>
            <a:ext cx="2073275" cy="363538"/>
          </a:xfrm>
          <a:prstGeom prst="rect">
            <a:avLst/>
          </a:prstGeom>
          <a:noFill/>
          <a:ln w="12700">
            <a:noFill/>
            <a:miter lim="800000"/>
            <a:headEnd/>
            <a:tailEnd/>
          </a:ln>
        </p:spPr>
        <p:txBody>
          <a:bodyPr wrap="none" lIns="90488" tIns="44450" rIns="90488" bIns="44450">
            <a:spAutoFit/>
          </a:bodyPr>
          <a:lstStyle/>
          <a:p>
            <a:r>
              <a:rPr lang="en-GB" sz="1800" b="1">
                <a:solidFill>
                  <a:schemeClr val="folHlink"/>
                </a:solidFill>
                <a:cs typeface="Arial" charset="0"/>
              </a:rPr>
              <a:t>Intensive</a:t>
            </a:r>
            <a:r>
              <a:rPr lang="en-GB" sz="1800" b="1">
                <a:solidFill>
                  <a:srgbClr val="FAFD00"/>
                </a:solidFill>
                <a:cs typeface="Arial" charset="0"/>
              </a:rPr>
              <a:t> </a:t>
            </a:r>
            <a:r>
              <a:rPr lang="en-GB" sz="1800" b="1">
                <a:solidFill>
                  <a:schemeClr val="folHlink"/>
                </a:solidFill>
                <a:cs typeface="Arial" charset="0"/>
              </a:rPr>
              <a:t>farming</a:t>
            </a:r>
          </a:p>
        </p:txBody>
      </p:sp>
      <p:sp>
        <p:nvSpPr>
          <p:cNvPr id="27669" name="Line 21"/>
          <p:cNvSpPr>
            <a:spLocks noChangeShapeType="1"/>
          </p:cNvSpPr>
          <p:nvPr/>
        </p:nvSpPr>
        <p:spPr bwMode="auto">
          <a:xfrm flipV="1">
            <a:off x="4419600" y="4394200"/>
            <a:ext cx="1879600" cy="711200"/>
          </a:xfrm>
          <a:prstGeom prst="line">
            <a:avLst/>
          </a:prstGeom>
          <a:noFill/>
          <a:ln w="50800">
            <a:solidFill>
              <a:schemeClr val="hlink"/>
            </a:solidFill>
            <a:prstDash val="dash"/>
            <a:round/>
            <a:headEnd type="triangle" w="med" len="med"/>
            <a:tailEnd type="triangle" w="med" len="med"/>
          </a:ln>
        </p:spPr>
        <p:txBody>
          <a:bodyPr wrap="none" anchor="ctr"/>
          <a:lstStyle/>
          <a:p>
            <a:endParaRPr lang="ar-JO"/>
          </a:p>
        </p:txBody>
      </p:sp>
      <p:sp>
        <p:nvSpPr>
          <p:cNvPr id="27670" name="Arc 22"/>
          <p:cNvSpPr>
            <a:spLocks/>
          </p:cNvSpPr>
          <p:nvPr/>
        </p:nvSpPr>
        <p:spPr bwMode="auto">
          <a:xfrm>
            <a:off x="1703388" y="4572000"/>
            <a:ext cx="584200" cy="584200"/>
          </a:xfrm>
          <a:custGeom>
            <a:avLst/>
            <a:gdLst>
              <a:gd name="T0" fmla="*/ 584200 w 21600"/>
              <a:gd name="T1" fmla="*/ 584200 h 21600"/>
              <a:gd name="T2" fmla="*/ 0 w 21600"/>
              <a:gd name="T3" fmla="*/ 0 h 21600"/>
              <a:gd name="T4" fmla="*/ 5842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hlink"/>
            </a:solidFill>
            <a:round/>
            <a:headEnd/>
            <a:tailEnd type="triangle" w="med" len="med"/>
          </a:ln>
        </p:spPr>
        <p:txBody>
          <a:bodyPr wrap="none" anchor="ctr"/>
          <a:lstStyle/>
          <a:p>
            <a:endParaRPr lang="ar-JO"/>
          </a:p>
        </p:txBody>
      </p:sp>
      <p:sp>
        <p:nvSpPr>
          <p:cNvPr id="27671" name="Rectangle 23"/>
          <p:cNvSpPr>
            <a:spLocks noChangeArrowheads="1"/>
          </p:cNvSpPr>
          <p:nvPr/>
        </p:nvSpPr>
        <p:spPr bwMode="auto">
          <a:xfrm>
            <a:off x="2743200" y="3657600"/>
            <a:ext cx="1309688" cy="577850"/>
          </a:xfrm>
          <a:prstGeom prst="rect">
            <a:avLst/>
          </a:prstGeom>
          <a:noFill/>
          <a:ln w="12700">
            <a:noFill/>
            <a:miter lim="800000"/>
            <a:headEnd/>
            <a:tailEnd/>
          </a:ln>
        </p:spPr>
        <p:txBody>
          <a:bodyPr lIns="90488" tIns="44450" rIns="90488" bIns="44450">
            <a:spAutoFit/>
          </a:bodyPr>
          <a:lstStyle/>
          <a:p>
            <a:pPr algn="ctr"/>
            <a:r>
              <a:rPr lang="en-GB" sz="1600" b="1">
                <a:solidFill>
                  <a:schemeClr val="folHlink"/>
                </a:solidFill>
                <a:cs typeface="Arial" charset="0"/>
              </a:rPr>
              <a:t>Food</a:t>
            </a:r>
          </a:p>
          <a:p>
            <a:pPr algn="ctr"/>
            <a:r>
              <a:rPr lang="en-GB" sz="1600" b="1">
                <a:solidFill>
                  <a:schemeClr val="folHlink"/>
                </a:solidFill>
                <a:cs typeface="Arial" charset="0"/>
              </a:rPr>
              <a:t>production</a:t>
            </a:r>
          </a:p>
        </p:txBody>
      </p:sp>
      <p:sp>
        <p:nvSpPr>
          <p:cNvPr id="65560" name="Rectangle 24"/>
          <p:cNvSpPr>
            <a:spLocks noChangeArrowheads="1"/>
          </p:cNvSpPr>
          <p:nvPr/>
        </p:nvSpPr>
        <p:spPr bwMode="auto">
          <a:xfrm>
            <a:off x="6234113" y="6157913"/>
            <a:ext cx="180975" cy="454025"/>
          </a:xfrm>
          <a:prstGeom prst="rect">
            <a:avLst/>
          </a:prstGeom>
          <a:noFill/>
          <a:ln w="12700">
            <a:noFill/>
            <a:miter lim="800000"/>
            <a:headEnd/>
            <a:tailEnd/>
          </a:ln>
          <a:effectLst/>
        </p:spPr>
        <p:txBody>
          <a:bodyPr wrap="none" lIns="90488" tIns="44450" rIns="90488" bIns="44450">
            <a:spAutoFit/>
          </a:bodyPr>
          <a:lstStyle/>
          <a:p>
            <a:pPr defTabSz="762000">
              <a:defRPr/>
            </a:pPr>
            <a:endParaRPr lang="en-GB" sz="2400">
              <a:solidFill>
                <a:srgbClr val="FAFD00"/>
              </a:solidFill>
              <a:effectLst>
                <a:outerShdw blurRad="38100" dist="38100" dir="2700000" algn="tl">
                  <a:srgbClr val="000000"/>
                </a:outerShdw>
              </a:effectLst>
              <a:cs typeface="Arial" charset="0"/>
            </a:endParaRPr>
          </a:p>
        </p:txBody>
      </p:sp>
      <p:cxnSp>
        <p:nvCxnSpPr>
          <p:cNvPr id="27673" name="AutoShape 25"/>
          <p:cNvCxnSpPr>
            <a:cxnSpLocks noChangeShapeType="1"/>
            <a:stCxn id="27652" idx="2"/>
            <a:endCxn id="27654" idx="2"/>
          </p:cNvCxnSpPr>
          <p:nvPr/>
        </p:nvCxnSpPr>
        <p:spPr bwMode="auto">
          <a:xfrm rot="5400000" flipH="1" flipV="1">
            <a:off x="4313238" y="1608137"/>
            <a:ext cx="90488" cy="5802313"/>
          </a:xfrm>
          <a:prstGeom prst="bentConnector3">
            <a:avLst>
              <a:gd name="adj1" fmla="val -1601755"/>
            </a:avLst>
          </a:prstGeom>
          <a:noFill/>
          <a:ln w="57150">
            <a:solidFill>
              <a:schemeClr val="hlink"/>
            </a:solidFill>
            <a:miter lim="800000"/>
            <a:headEnd type="triangle" w="med" len="med"/>
            <a:tailEnd type="triangle" w="med" len="med"/>
          </a:ln>
        </p:spPr>
      </p:cxnSp>
      <p:cxnSp>
        <p:nvCxnSpPr>
          <p:cNvPr id="27674" name="AutoShape 26"/>
          <p:cNvCxnSpPr>
            <a:cxnSpLocks noChangeShapeType="1"/>
            <a:stCxn id="27653" idx="3"/>
            <a:endCxn id="27654" idx="0"/>
          </p:cNvCxnSpPr>
          <p:nvPr/>
        </p:nvCxnSpPr>
        <p:spPr bwMode="auto">
          <a:xfrm>
            <a:off x="5600700" y="563563"/>
            <a:ext cx="1658938" cy="3384550"/>
          </a:xfrm>
          <a:prstGeom prst="bentConnector2">
            <a:avLst/>
          </a:prstGeom>
          <a:noFill/>
          <a:ln w="57150">
            <a:solidFill>
              <a:schemeClr val="hlink"/>
            </a:solidFill>
            <a:miter lim="800000"/>
            <a:headEnd/>
            <a:tailEnd type="triangle" w="med" len="med"/>
          </a:ln>
        </p:spPr>
      </p:cxnSp>
      <p:cxnSp>
        <p:nvCxnSpPr>
          <p:cNvPr id="27675" name="AutoShape 27"/>
          <p:cNvCxnSpPr>
            <a:cxnSpLocks noChangeShapeType="1"/>
            <a:stCxn id="27667" idx="2"/>
            <a:endCxn id="27652" idx="0"/>
          </p:cNvCxnSpPr>
          <p:nvPr/>
        </p:nvCxnSpPr>
        <p:spPr bwMode="auto">
          <a:xfrm>
            <a:off x="1454150" y="2924175"/>
            <a:ext cx="3175" cy="1176338"/>
          </a:xfrm>
          <a:prstGeom prst="straightConnector1">
            <a:avLst/>
          </a:prstGeom>
          <a:noFill/>
          <a:ln w="57150">
            <a:solidFill>
              <a:schemeClr val="hlink"/>
            </a:solidFill>
            <a:round/>
            <a:headEnd/>
            <a:tailEnd type="triangle" w="med" len="med"/>
          </a:ln>
        </p:spPr>
      </p:cxnSp>
      <p:cxnSp>
        <p:nvCxnSpPr>
          <p:cNvPr id="27676" name="AutoShape 28"/>
          <p:cNvCxnSpPr>
            <a:cxnSpLocks noChangeShapeType="1"/>
            <a:stCxn id="27667" idx="3"/>
            <a:endCxn id="27651" idx="1"/>
          </p:cNvCxnSpPr>
          <p:nvPr/>
        </p:nvCxnSpPr>
        <p:spPr bwMode="auto">
          <a:xfrm>
            <a:off x="2070100" y="2757488"/>
            <a:ext cx="1301750" cy="17462"/>
          </a:xfrm>
          <a:prstGeom prst="straightConnector1">
            <a:avLst/>
          </a:prstGeom>
          <a:noFill/>
          <a:ln w="57150">
            <a:solidFill>
              <a:schemeClr val="hlink"/>
            </a:solidFill>
            <a:round/>
            <a:headEnd/>
            <a:tailEnd type="triangle" w="med" len="med"/>
          </a:ln>
        </p:spPr>
      </p:cxnSp>
      <p:cxnSp>
        <p:nvCxnSpPr>
          <p:cNvPr id="27677" name="AutoShape 29"/>
          <p:cNvCxnSpPr>
            <a:cxnSpLocks noChangeShapeType="1"/>
            <a:stCxn id="27655" idx="3"/>
            <a:endCxn id="27655" idx="2"/>
          </p:cNvCxnSpPr>
          <p:nvPr/>
        </p:nvCxnSpPr>
        <p:spPr bwMode="auto">
          <a:xfrm flipH="1">
            <a:off x="4191000" y="2819400"/>
            <a:ext cx="609600" cy="228600"/>
          </a:xfrm>
          <a:prstGeom prst="curvedConnector4">
            <a:avLst>
              <a:gd name="adj1" fmla="val -112241"/>
              <a:gd name="adj2" fmla="val 456940"/>
            </a:avLst>
          </a:prstGeom>
          <a:noFill/>
          <a:ln w="57150">
            <a:solidFill>
              <a:schemeClr val="hlink"/>
            </a:solidFill>
            <a:round/>
            <a:headEnd type="triangle" w="med" len="med"/>
            <a:tailEnd type="triangle" w="med" len="med"/>
          </a:ln>
        </p:spPr>
      </p:cxnSp>
      <p:cxnSp>
        <p:nvCxnSpPr>
          <p:cNvPr id="27678" name="AutoShape 30"/>
          <p:cNvCxnSpPr>
            <a:cxnSpLocks noChangeShapeType="1"/>
            <a:stCxn id="27655" idx="2"/>
            <a:endCxn id="27654" idx="1"/>
          </p:cNvCxnSpPr>
          <p:nvPr/>
        </p:nvCxnSpPr>
        <p:spPr bwMode="auto">
          <a:xfrm rot="16200000" flipH="1">
            <a:off x="4671219" y="2567781"/>
            <a:ext cx="1158875" cy="2119313"/>
          </a:xfrm>
          <a:prstGeom prst="bentConnector2">
            <a:avLst/>
          </a:prstGeom>
          <a:noFill/>
          <a:ln w="57150">
            <a:solidFill>
              <a:schemeClr val="hlink"/>
            </a:solidFill>
            <a:miter lim="800000"/>
            <a:headEnd type="triangle" w="med" len="med"/>
            <a:tailEnd type="triangle" w="med" len="med"/>
          </a:ln>
        </p:spPr>
      </p:cxnSp>
      <p:cxnSp>
        <p:nvCxnSpPr>
          <p:cNvPr id="27679" name="AutoShape 31"/>
          <p:cNvCxnSpPr>
            <a:cxnSpLocks noChangeShapeType="1"/>
            <a:stCxn id="27671" idx="2"/>
            <a:endCxn id="27668" idx="0"/>
          </p:cNvCxnSpPr>
          <p:nvPr/>
        </p:nvCxnSpPr>
        <p:spPr bwMode="auto">
          <a:xfrm rot="16200000" flipH="1">
            <a:off x="2964657" y="4669631"/>
            <a:ext cx="869950" cy="1587"/>
          </a:xfrm>
          <a:prstGeom prst="bentConnector3">
            <a:avLst>
              <a:gd name="adj1" fmla="val 50000"/>
            </a:avLst>
          </a:prstGeom>
          <a:noFill/>
          <a:ln w="38100">
            <a:solidFill>
              <a:schemeClr val="hlink"/>
            </a:solidFill>
            <a:miter lim="800000"/>
            <a:headEnd type="triangle" w="med" len="med"/>
            <a:tailEnd type="triangle" w="med" len="med"/>
          </a:ln>
        </p:spPr>
      </p:cxnSp>
      <p:cxnSp>
        <p:nvCxnSpPr>
          <p:cNvPr id="27680" name="AutoShape 32"/>
          <p:cNvCxnSpPr>
            <a:cxnSpLocks noChangeShapeType="1"/>
            <a:stCxn id="27652" idx="3"/>
            <a:endCxn id="27668" idx="0"/>
          </p:cNvCxnSpPr>
          <p:nvPr/>
        </p:nvCxnSpPr>
        <p:spPr bwMode="auto">
          <a:xfrm>
            <a:off x="2241550" y="4327525"/>
            <a:ext cx="1158875" cy="777875"/>
          </a:xfrm>
          <a:prstGeom prst="curvedConnector2">
            <a:avLst/>
          </a:prstGeom>
          <a:noFill/>
          <a:ln w="38100">
            <a:solidFill>
              <a:schemeClr val="hlink"/>
            </a:solidFill>
            <a:round/>
            <a:headEnd type="triangle" w="med" len="med"/>
            <a:tailEnd type="triangle" w="med" len="med"/>
          </a:ln>
        </p:spPr>
      </p:cxnSp>
      <p:cxnSp>
        <p:nvCxnSpPr>
          <p:cNvPr id="27681" name="AutoShape 33"/>
          <p:cNvCxnSpPr>
            <a:cxnSpLocks noChangeShapeType="1"/>
            <a:stCxn id="27655" idx="0"/>
            <a:endCxn id="27653" idx="2"/>
          </p:cNvCxnSpPr>
          <p:nvPr/>
        </p:nvCxnSpPr>
        <p:spPr bwMode="auto">
          <a:xfrm flipV="1">
            <a:off x="4191000" y="820738"/>
            <a:ext cx="6350" cy="1770062"/>
          </a:xfrm>
          <a:prstGeom prst="straightConnector1">
            <a:avLst/>
          </a:prstGeom>
          <a:noFill/>
          <a:ln w="38100">
            <a:solidFill>
              <a:schemeClr val="hlink"/>
            </a:solidFill>
            <a:round/>
            <a:headEnd type="triangle" w="med" len="med"/>
            <a:tailEnd type="triangle" w="med" len="med"/>
          </a:ln>
        </p:spPr>
      </p:cxnSp>
    </p:spTree>
  </p:cSld>
  <p:clrMapOvr>
    <a:masterClrMapping/>
  </p:clrMapOvr>
  <p:transition advTm="4323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600" dirty="0">
                <a:effectLst/>
              </a:rPr>
              <a:t>Pathogenic Microbes Identified as Threats to Humans Since 1973</a:t>
            </a:r>
          </a:p>
        </p:txBody>
      </p:sp>
      <p:sp>
        <p:nvSpPr>
          <p:cNvPr id="9219" name="Rectangle 3"/>
          <p:cNvSpPr>
            <a:spLocks noGrp="1" noChangeArrowheads="1"/>
          </p:cNvSpPr>
          <p:nvPr>
            <p:ph type="body" sz="half" idx="1"/>
          </p:nvPr>
        </p:nvSpPr>
        <p:spPr>
          <a:xfrm>
            <a:off x="685800" y="1676400"/>
            <a:ext cx="3810000" cy="4419600"/>
          </a:xfrm>
        </p:spPr>
        <p:txBody>
          <a:bodyPr/>
          <a:lstStyle/>
          <a:p>
            <a:r>
              <a:rPr lang="en-US" sz="2400" b="0">
                <a:effectLst/>
              </a:rPr>
              <a:t>1973 - Rotavirus</a:t>
            </a:r>
          </a:p>
          <a:p>
            <a:r>
              <a:rPr lang="en-US" sz="2400" b="0">
                <a:effectLst/>
              </a:rPr>
              <a:t>1977 - Ebola virus</a:t>
            </a:r>
          </a:p>
          <a:p>
            <a:r>
              <a:rPr lang="en-US" sz="2400" b="0">
                <a:effectLst/>
              </a:rPr>
              <a:t>1977 - </a:t>
            </a:r>
            <a:r>
              <a:rPr lang="en-US" sz="2400" b="0" i="1">
                <a:effectLst/>
              </a:rPr>
              <a:t>Legionella pneumophila</a:t>
            </a:r>
          </a:p>
          <a:p>
            <a:r>
              <a:rPr lang="en-US" sz="2400" b="0">
                <a:effectLst/>
              </a:rPr>
              <a:t>1980 - HTLV 1</a:t>
            </a:r>
          </a:p>
          <a:p>
            <a:r>
              <a:rPr lang="en-US" sz="2400" b="0">
                <a:effectLst/>
              </a:rPr>
              <a:t>1981 -Toxin-producing </a:t>
            </a:r>
            <a:r>
              <a:rPr lang="en-US" sz="2400" b="0" i="1">
                <a:effectLst/>
              </a:rPr>
              <a:t>Staphylococcus aureus</a:t>
            </a:r>
            <a:endParaRPr lang="en-US" sz="2400" b="0">
              <a:effectLst/>
            </a:endParaRPr>
          </a:p>
          <a:p>
            <a:r>
              <a:rPr lang="en-US" sz="2400" b="0">
                <a:effectLst/>
              </a:rPr>
              <a:t>1982 - </a:t>
            </a:r>
            <a:r>
              <a:rPr lang="en-US" sz="2400" b="0" i="1">
                <a:effectLst/>
              </a:rPr>
              <a:t>Escherichia coli</a:t>
            </a:r>
            <a:r>
              <a:rPr lang="en-US" sz="2400" b="0">
                <a:effectLst/>
              </a:rPr>
              <a:t> O157:H7</a:t>
            </a:r>
          </a:p>
          <a:p>
            <a:r>
              <a:rPr lang="en-US" sz="2400" b="0">
                <a:effectLst/>
              </a:rPr>
              <a:t>1982 - </a:t>
            </a:r>
            <a:r>
              <a:rPr lang="en-US" sz="2400" b="0" i="1">
                <a:effectLst/>
              </a:rPr>
              <a:t>Borrelia burgdorferi</a:t>
            </a:r>
          </a:p>
        </p:txBody>
      </p:sp>
      <p:sp>
        <p:nvSpPr>
          <p:cNvPr id="9221" name="Rectangle 5"/>
          <p:cNvSpPr>
            <a:spLocks noGrp="1" noChangeArrowheads="1"/>
          </p:cNvSpPr>
          <p:nvPr>
            <p:ph type="body" sz="half" idx="2"/>
          </p:nvPr>
        </p:nvSpPr>
        <p:spPr>
          <a:xfrm>
            <a:off x="4648200" y="1676400"/>
            <a:ext cx="3810000" cy="4419600"/>
          </a:xfrm>
        </p:spPr>
        <p:txBody>
          <a:bodyPr/>
          <a:lstStyle/>
          <a:p>
            <a:r>
              <a:rPr lang="en-US" sz="2400" b="0">
                <a:effectLst/>
              </a:rPr>
              <a:t>1983 - HIV</a:t>
            </a:r>
          </a:p>
          <a:p>
            <a:r>
              <a:rPr lang="en-US" sz="2400" b="0">
                <a:effectLst/>
              </a:rPr>
              <a:t>1983 - </a:t>
            </a:r>
            <a:r>
              <a:rPr lang="en-US" sz="2400" b="0" i="1">
                <a:effectLst/>
              </a:rPr>
              <a:t>Helicobacter pylori</a:t>
            </a:r>
            <a:r>
              <a:rPr lang="en-US" sz="2000" b="0">
                <a:effectLst/>
              </a:rPr>
              <a:t> </a:t>
            </a:r>
          </a:p>
          <a:p>
            <a:r>
              <a:rPr lang="en-US" sz="2400" b="0">
                <a:effectLst/>
              </a:rPr>
              <a:t>1989 - Hepatitis C</a:t>
            </a:r>
          </a:p>
          <a:p>
            <a:r>
              <a:rPr lang="en-US" sz="2400" b="0">
                <a:effectLst/>
              </a:rPr>
              <a:t>1992 - </a:t>
            </a:r>
            <a:r>
              <a:rPr lang="en-US" sz="2400" b="0" i="1">
                <a:effectLst/>
              </a:rPr>
              <a:t>Vibrio cholerae O139</a:t>
            </a:r>
          </a:p>
          <a:p>
            <a:r>
              <a:rPr lang="en-US" sz="2400" b="0">
                <a:effectLst/>
              </a:rPr>
              <a:t>1993 - Hantavirus</a:t>
            </a:r>
          </a:p>
          <a:p>
            <a:r>
              <a:rPr lang="en-US" sz="2400" b="0">
                <a:effectLst/>
              </a:rPr>
              <a:t>1994 - </a:t>
            </a:r>
            <a:r>
              <a:rPr lang="en-US" sz="2400" b="0" i="1">
                <a:effectLst/>
              </a:rPr>
              <a:t>Cryptosporidium</a:t>
            </a:r>
            <a:endParaRPr lang="en-US" sz="2400" b="0">
              <a:effectLst/>
            </a:endParaRPr>
          </a:p>
          <a:p>
            <a:r>
              <a:rPr lang="en-US" sz="2400" b="0">
                <a:effectLst/>
              </a:rPr>
              <a:t>1996 - nvCJD</a:t>
            </a:r>
          </a:p>
          <a:p>
            <a:r>
              <a:rPr lang="en-US" sz="2400" b="0">
                <a:effectLst/>
              </a:rPr>
              <a:t>1997 - HVN1</a:t>
            </a:r>
          </a:p>
          <a:p>
            <a:pPr>
              <a:buFont typeface="Webdings" pitchFamily="18" charset="2"/>
              <a:buNone/>
            </a:pPr>
            <a:r>
              <a:rPr lang="en-US" sz="2400" b="0">
                <a:effectLst/>
              </a:rPr>
              <a:t>      </a:t>
            </a:r>
            <a:r>
              <a:rPr lang="en-US" sz="1800">
                <a:effectLst/>
                <a:hlinkClick r:id="rId3"/>
              </a:rPr>
              <a:t>CIA, 2000</a:t>
            </a:r>
            <a:endParaRPr lang="en-US" sz="180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04800" y="228600"/>
            <a:ext cx="8680450" cy="796925"/>
          </a:xfrm>
        </p:spPr>
        <p:txBody>
          <a:bodyPr/>
          <a:lstStyle/>
          <a:p>
            <a:pPr eaLnBrk="1" hangingPunct="1"/>
            <a:r>
              <a:rPr lang="en-US" sz="3200" b="1" dirty="0" smtClean="0">
                <a:latin typeface="Futura"/>
              </a:rPr>
              <a:t>The Global Threat of Infectious Diseases</a:t>
            </a:r>
            <a:r>
              <a:rPr lang="en-US" b="1" dirty="0" smtClean="0">
                <a:solidFill>
                  <a:srgbClr val="1122C4"/>
                </a:solidFill>
              </a:rPr>
              <a:t/>
            </a:r>
            <a:br>
              <a:rPr lang="en-US" b="1" dirty="0" smtClean="0">
                <a:solidFill>
                  <a:srgbClr val="1122C4"/>
                </a:solidFill>
              </a:rPr>
            </a:br>
            <a:r>
              <a:rPr lang="en-US" sz="1400" b="1" i="1" dirty="0" smtClean="0">
                <a:solidFill>
                  <a:schemeClr val="hlink"/>
                </a:solidFill>
              </a:rPr>
              <a:t>Emerging and re-emerging diseases</a:t>
            </a:r>
            <a:endParaRPr lang="en-US" sz="1400" i="1" dirty="0" smtClean="0">
              <a:solidFill>
                <a:schemeClr val="hlink"/>
              </a:solidFill>
            </a:endParaRPr>
          </a:p>
        </p:txBody>
      </p:sp>
      <p:pic>
        <p:nvPicPr>
          <p:cNvPr id="6147" name="Content Placeholder 4" descr="nature_ID spread.2.jpg"/>
          <p:cNvPicPr>
            <a:picLocks noGrp="1" noChangeAspect="1"/>
          </p:cNvPicPr>
          <p:nvPr>
            <p:ph idx="4294967295"/>
          </p:nvPr>
        </p:nvPicPr>
        <p:blipFill>
          <a:blip r:embed="rId3" cstate="print"/>
          <a:srcRect/>
          <a:stretch>
            <a:fillRect/>
          </a:stretch>
        </p:blipFill>
        <p:spPr>
          <a:xfrm>
            <a:off x="639763" y="1295400"/>
            <a:ext cx="7864475" cy="4267200"/>
          </a:xfrm>
        </p:spPr>
      </p:pic>
      <p:sp>
        <p:nvSpPr>
          <p:cNvPr id="6148" name="TextBox 5"/>
          <p:cNvSpPr txBox="1">
            <a:spLocks noChangeArrowheads="1"/>
          </p:cNvSpPr>
          <p:nvPr/>
        </p:nvSpPr>
        <p:spPr bwMode="auto">
          <a:xfrm>
            <a:off x="685800" y="6096000"/>
            <a:ext cx="3349625" cy="244475"/>
          </a:xfrm>
          <a:prstGeom prst="rect">
            <a:avLst/>
          </a:prstGeom>
          <a:noFill/>
          <a:ln w="9525">
            <a:noFill/>
            <a:miter lim="800000"/>
            <a:headEnd/>
            <a:tailEnd/>
          </a:ln>
        </p:spPr>
        <p:txBody>
          <a:bodyPr wrap="none">
            <a:spAutoFit/>
          </a:bodyPr>
          <a:lstStyle/>
          <a:p>
            <a:pPr defTabSz="457200"/>
            <a:r>
              <a:rPr lang="en-US" sz="1000">
                <a:latin typeface="Calibri" pitchFamily="34" charset="0"/>
              </a:rPr>
              <a:t>Adapted from Morens, Folkers, Fauci 2004 Nature 430; 242-9</a:t>
            </a:r>
          </a:p>
        </p:txBody>
      </p:sp>
      <p:sp>
        <p:nvSpPr>
          <p:cNvPr id="7" name="Oval 6"/>
          <p:cNvSpPr>
            <a:spLocks noChangeArrowheads="1"/>
          </p:cNvSpPr>
          <p:nvPr/>
        </p:nvSpPr>
        <p:spPr bwMode="auto">
          <a:xfrm>
            <a:off x="5089525" y="5867400"/>
            <a:ext cx="152400" cy="152400"/>
          </a:xfrm>
          <a:prstGeom prst="ellipse">
            <a:avLst/>
          </a:prstGeom>
          <a:solidFill>
            <a:srgbClr val="A40000"/>
          </a:soli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srgbClr val="FF6600"/>
              </a:solidFill>
              <a:latin typeface="Calibri"/>
              <a:ea typeface="+mn-ea"/>
            </a:endParaRPr>
          </a:p>
        </p:txBody>
      </p:sp>
      <p:sp>
        <p:nvSpPr>
          <p:cNvPr id="8" name="Oval 7"/>
          <p:cNvSpPr>
            <a:spLocks noChangeArrowheads="1"/>
          </p:cNvSpPr>
          <p:nvPr/>
        </p:nvSpPr>
        <p:spPr bwMode="auto">
          <a:xfrm>
            <a:off x="5092700" y="6270625"/>
            <a:ext cx="152400" cy="152400"/>
          </a:xfrm>
          <a:prstGeom prst="ellipse">
            <a:avLst/>
          </a:prstGeom>
          <a:gradFill rotWithShape="1">
            <a:gsLst>
              <a:gs pos="0">
                <a:srgbClr val="009973"/>
              </a:gs>
              <a:gs pos="33000">
                <a:srgbClr val="009973"/>
              </a:gs>
              <a:gs pos="100000">
                <a:schemeClr val="bg1"/>
              </a:gs>
            </a:gsLst>
            <a:lin ang="18900000" scaled="1"/>
          </a:gradFill>
          <a:ln w="9525">
            <a:solidFill>
              <a:srgbClr val="0E223A"/>
            </a:solidFill>
            <a:round/>
            <a:headEnd/>
            <a:tailEnd/>
          </a:ln>
          <a:effectLst>
            <a:outerShdw blurRad="63500" dist="23000" dir="5400000" rotWithShape="0">
              <a:srgbClr val="000000">
                <a:alpha val="34999"/>
              </a:srgbClr>
            </a:outerShdw>
          </a:effectLst>
        </p:spPr>
        <p:txBody>
          <a:bodyPr anchor="ctr"/>
          <a:lstStyle/>
          <a:p>
            <a:pPr defTabSz="457200">
              <a:defRPr/>
            </a:pPr>
            <a:endParaRPr lang="en-US" b="1">
              <a:solidFill>
                <a:srgbClr val="4F81BD"/>
              </a:solidFill>
              <a:latin typeface="Arial" pitchFamily="34" charset="0"/>
              <a:ea typeface="ＭＳ Ｐゴシック" pitchFamily="34" charset="-128"/>
            </a:endParaRPr>
          </a:p>
          <a:p>
            <a:pPr algn="ctr" defTabSz="457200">
              <a:defRPr/>
            </a:pPr>
            <a:endParaRPr lang="en-US">
              <a:solidFill>
                <a:srgbClr val="FFFFFF"/>
              </a:solidFill>
              <a:latin typeface="Calibri" pitchFamily="34" charset="0"/>
              <a:ea typeface="ＭＳ Ｐゴシック" pitchFamily="34" charset="-128"/>
            </a:endParaRPr>
          </a:p>
        </p:txBody>
      </p:sp>
      <p:sp>
        <p:nvSpPr>
          <p:cNvPr id="6151" name="TextBox 8"/>
          <p:cNvSpPr txBox="1">
            <a:spLocks noChangeArrowheads="1"/>
          </p:cNvSpPr>
          <p:nvPr/>
        </p:nvSpPr>
        <p:spPr bwMode="auto">
          <a:xfrm>
            <a:off x="5356225" y="5718175"/>
            <a:ext cx="3711575" cy="585788"/>
          </a:xfrm>
          <a:prstGeom prst="rect">
            <a:avLst/>
          </a:prstGeom>
          <a:noFill/>
          <a:ln w="9525">
            <a:noFill/>
            <a:miter lim="800000"/>
            <a:headEnd/>
            <a:tailEnd/>
          </a:ln>
        </p:spPr>
        <p:txBody>
          <a:bodyPr>
            <a:spAutoFit/>
          </a:bodyPr>
          <a:lstStyle/>
          <a:p>
            <a:pPr defTabSz="457200"/>
            <a:r>
              <a:rPr lang="en-US" b="1">
                <a:solidFill>
                  <a:srgbClr val="993937"/>
                </a:solidFill>
                <a:latin typeface="Calibri" pitchFamily="34" charset="0"/>
              </a:rPr>
              <a:t>Emerging diseases</a:t>
            </a:r>
          </a:p>
        </p:txBody>
      </p:sp>
      <p:sp>
        <p:nvSpPr>
          <p:cNvPr id="6152" name="TextBox 9"/>
          <p:cNvSpPr txBox="1">
            <a:spLocks noChangeArrowheads="1"/>
          </p:cNvSpPr>
          <p:nvPr/>
        </p:nvSpPr>
        <p:spPr bwMode="auto">
          <a:xfrm>
            <a:off x="5345113" y="6064250"/>
            <a:ext cx="2228850" cy="366713"/>
          </a:xfrm>
          <a:prstGeom prst="rect">
            <a:avLst/>
          </a:prstGeom>
          <a:noFill/>
          <a:ln w="9525">
            <a:noFill/>
            <a:miter lim="800000"/>
            <a:headEnd/>
            <a:tailEnd/>
          </a:ln>
        </p:spPr>
        <p:txBody>
          <a:bodyPr wrap="none">
            <a:spAutoFit/>
          </a:bodyPr>
          <a:lstStyle/>
          <a:p>
            <a:pPr defTabSz="457200"/>
            <a:r>
              <a:rPr lang="en-US" b="1">
                <a:solidFill>
                  <a:srgbClr val="376092"/>
                </a:solidFill>
                <a:latin typeface="Calibri" pitchFamily="34" charset="0"/>
              </a:rPr>
              <a:t>Re-emerging diseases</a:t>
            </a:r>
          </a:p>
        </p:txBody>
      </p:sp>
      <p:sp>
        <p:nvSpPr>
          <p:cNvPr id="6153" name="TextBox 8"/>
          <p:cNvSpPr txBox="1">
            <a:spLocks noChangeArrowheads="1"/>
          </p:cNvSpPr>
          <p:nvPr/>
        </p:nvSpPr>
        <p:spPr bwMode="auto">
          <a:xfrm>
            <a:off x="6935788" y="4873625"/>
            <a:ext cx="866775" cy="244475"/>
          </a:xfrm>
          <a:prstGeom prst="rect">
            <a:avLst/>
          </a:prstGeom>
          <a:noFill/>
          <a:ln w="9525">
            <a:noFill/>
            <a:miter lim="800000"/>
            <a:headEnd/>
            <a:tailEnd/>
          </a:ln>
        </p:spPr>
        <p:txBody>
          <a:bodyPr wrap="none">
            <a:spAutoFit/>
          </a:bodyPr>
          <a:lstStyle/>
          <a:p>
            <a:pPr defTabSz="457200"/>
            <a:r>
              <a:rPr lang="en-US" sz="1000" b="1">
                <a:solidFill>
                  <a:srgbClr val="4274B0"/>
                </a:solidFill>
                <a:latin typeface="Calibri" pitchFamily="34" charset="0"/>
              </a:rPr>
              <a:t>Chikungunya</a:t>
            </a:r>
          </a:p>
        </p:txBody>
      </p:sp>
      <p:sp>
        <p:nvSpPr>
          <p:cNvPr id="11" name="Oval 10"/>
          <p:cNvSpPr>
            <a:spLocks noChangeArrowheads="1"/>
          </p:cNvSpPr>
          <p:nvPr/>
        </p:nvSpPr>
        <p:spPr bwMode="auto">
          <a:xfrm>
            <a:off x="5043488" y="3395663"/>
            <a:ext cx="114300" cy="109537"/>
          </a:xfrm>
          <a:prstGeom prst="ellipse">
            <a:avLst/>
          </a:prstGeom>
          <a:solidFill>
            <a:srgbClr val="8585E0"/>
          </a:soli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sp>
        <p:nvSpPr>
          <p:cNvPr id="28" name="Oval 27"/>
          <p:cNvSpPr>
            <a:spLocks noChangeArrowheads="1"/>
          </p:cNvSpPr>
          <p:nvPr/>
        </p:nvSpPr>
        <p:spPr bwMode="auto">
          <a:xfrm>
            <a:off x="5715000" y="3306763"/>
            <a:ext cx="117475" cy="122237"/>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a:solidFill>
                <a:prstClr val="white"/>
              </a:solidFill>
              <a:latin typeface="Calibri"/>
              <a:ea typeface="+mn-ea"/>
            </a:endParaRPr>
          </a:p>
        </p:txBody>
      </p:sp>
      <p:cxnSp>
        <p:nvCxnSpPr>
          <p:cNvPr id="30" name="Straight Connector 29"/>
          <p:cNvCxnSpPr/>
          <p:nvPr/>
        </p:nvCxnSpPr>
        <p:spPr>
          <a:xfrm rot="16200000" flipH="1">
            <a:off x="5300663" y="3986212"/>
            <a:ext cx="1885950" cy="828675"/>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57" name="Straight Connector 30"/>
          <p:cNvCxnSpPr>
            <a:cxnSpLocks noChangeShapeType="1"/>
            <a:stCxn id="72" idx="5"/>
          </p:cNvCxnSpPr>
          <p:nvPr/>
        </p:nvCxnSpPr>
        <p:spPr bwMode="auto">
          <a:xfrm rot="16200000" flipH="1">
            <a:off x="6273800" y="3889375"/>
            <a:ext cx="1012825" cy="974725"/>
          </a:xfrm>
          <a:prstGeom prst="line">
            <a:avLst/>
          </a:prstGeom>
          <a:noFill/>
          <a:ln w="9525">
            <a:solidFill>
              <a:srgbClr val="A9403D"/>
            </a:solidFill>
            <a:round/>
            <a:headEnd/>
            <a:tailEnd/>
          </a:ln>
        </p:spPr>
      </p:cxnSp>
      <p:sp>
        <p:nvSpPr>
          <p:cNvPr id="6158" name="TextBox 8"/>
          <p:cNvSpPr txBox="1">
            <a:spLocks noChangeArrowheads="1"/>
          </p:cNvSpPr>
          <p:nvPr/>
        </p:nvSpPr>
        <p:spPr bwMode="auto">
          <a:xfrm>
            <a:off x="7743825" y="3633788"/>
            <a:ext cx="587375" cy="244475"/>
          </a:xfrm>
          <a:prstGeom prst="rect">
            <a:avLst/>
          </a:prstGeom>
          <a:noFill/>
          <a:ln w="9525">
            <a:noFill/>
            <a:miter lim="800000"/>
            <a:headEnd/>
            <a:tailEnd/>
          </a:ln>
        </p:spPr>
        <p:txBody>
          <a:bodyPr wrap="none">
            <a:spAutoFit/>
          </a:bodyPr>
          <a:lstStyle/>
          <a:p>
            <a:pPr defTabSz="457200"/>
            <a:r>
              <a:rPr lang="en-US" sz="1000" b="1">
                <a:solidFill>
                  <a:srgbClr val="4274B0"/>
                </a:solidFill>
                <a:latin typeface="Calibri" pitchFamily="34" charset="0"/>
              </a:rPr>
              <a:t>Dengue</a:t>
            </a:r>
          </a:p>
        </p:txBody>
      </p:sp>
      <p:sp>
        <p:nvSpPr>
          <p:cNvPr id="44" name="Oval 43"/>
          <p:cNvSpPr/>
          <p:nvPr/>
        </p:nvSpPr>
        <p:spPr>
          <a:xfrm>
            <a:off x="6248400" y="3671887"/>
            <a:ext cx="117475" cy="122238"/>
          </a:xfrm>
          <a:prstGeom prst="ellipse">
            <a:avLst/>
          </a:prstGeom>
          <a:gradFill flip="none" rotWithShape="1">
            <a:gsLst>
              <a:gs pos="35000">
                <a:schemeClr val="accent1">
                  <a:lumMod val="75000"/>
                </a:schemeClr>
              </a:gs>
              <a:gs pos="100000">
                <a:schemeClr val="bg1"/>
              </a:gs>
            </a:gsLst>
            <a:path path="circle">
              <a:fillToRect t="100000" r="100000"/>
            </a:path>
            <a:tileRect l="-100000" b="-100000"/>
          </a:gra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cxnSp>
        <p:nvCxnSpPr>
          <p:cNvPr id="45" name="Straight Connector 44"/>
          <p:cNvCxnSpPr>
            <a:stCxn id="0" idx="6"/>
          </p:cNvCxnSpPr>
          <p:nvPr/>
        </p:nvCxnSpPr>
        <p:spPr>
          <a:xfrm>
            <a:off x="6442075" y="3671888"/>
            <a:ext cx="1363663" cy="90487"/>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213" name="Line 22"/>
          <p:cNvSpPr>
            <a:spLocks noChangeShapeType="1"/>
          </p:cNvSpPr>
          <p:nvPr/>
        </p:nvSpPr>
        <p:spPr bwMode="auto">
          <a:xfrm flipH="1" flipV="1">
            <a:off x="5148263" y="3887788"/>
            <a:ext cx="1866900" cy="1141412"/>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2" name="Oval 7"/>
          <p:cNvSpPr>
            <a:spLocks noChangeArrowheads="1"/>
          </p:cNvSpPr>
          <p:nvPr/>
        </p:nvSpPr>
        <p:spPr bwMode="auto">
          <a:xfrm>
            <a:off x="5072063" y="3803650"/>
            <a:ext cx="117475" cy="122238"/>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a:solidFill>
                <a:prstClr val="white"/>
              </a:solidFill>
              <a:latin typeface="Calibri"/>
              <a:ea typeface="+mn-ea"/>
            </a:endParaRPr>
          </a:p>
        </p:txBody>
      </p:sp>
      <p:sp>
        <p:nvSpPr>
          <p:cNvPr id="8217" name="Line 24"/>
          <p:cNvSpPr>
            <a:spLocks noChangeShapeType="1"/>
          </p:cNvSpPr>
          <p:nvPr/>
        </p:nvSpPr>
        <p:spPr bwMode="auto">
          <a:xfrm flipH="1">
            <a:off x="6991350" y="3800475"/>
            <a:ext cx="814388" cy="204788"/>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3" name="Oval 7"/>
          <p:cNvSpPr>
            <a:spLocks noChangeArrowheads="1"/>
          </p:cNvSpPr>
          <p:nvPr/>
        </p:nvSpPr>
        <p:spPr bwMode="auto">
          <a:xfrm>
            <a:off x="6848475" y="3987800"/>
            <a:ext cx="117475" cy="122238"/>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a:solidFill>
                <a:prstClr val="white"/>
              </a:solidFill>
              <a:latin typeface="Calibri"/>
              <a:ea typeface="+mn-ea"/>
            </a:endParaRPr>
          </a:p>
        </p:txBody>
      </p:sp>
      <p:sp>
        <p:nvSpPr>
          <p:cNvPr id="8221" name="Line 26"/>
          <p:cNvSpPr>
            <a:spLocks noChangeShapeType="1"/>
          </p:cNvSpPr>
          <p:nvPr/>
        </p:nvSpPr>
        <p:spPr bwMode="auto">
          <a:xfrm flipH="1" flipV="1">
            <a:off x="6524625" y="3376613"/>
            <a:ext cx="1285875" cy="376237"/>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4" name="Oval 7"/>
          <p:cNvSpPr>
            <a:spLocks noChangeArrowheads="1"/>
          </p:cNvSpPr>
          <p:nvPr/>
        </p:nvSpPr>
        <p:spPr bwMode="auto">
          <a:xfrm>
            <a:off x="6400800" y="3289300"/>
            <a:ext cx="117475" cy="122238"/>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a:solidFill>
                <a:prstClr val="white"/>
              </a:solidFill>
              <a:latin typeface="Calibri"/>
              <a:ea typeface="+mn-ea"/>
            </a:endParaRPr>
          </a:p>
        </p:txBody>
      </p:sp>
      <p:sp>
        <p:nvSpPr>
          <p:cNvPr id="6169" name="Line 28"/>
          <p:cNvSpPr>
            <a:spLocks noChangeShapeType="1"/>
          </p:cNvSpPr>
          <p:nvPr/>
        </p:nvSpPr>
        <p:spPr bwMode="auto">
          <a:xfrm flipH="1">
            <a:off x="3059113" y="3143250"/>
            <a:ext cx="279400" cy="490538"/>
          </a:xfrm>
          <a:prstGeom prst="line">
            <a:avLst/>
          </a:prstGeom>
          <a:noFill/>
          <a:ln w="9525">
            <a:solidFill>
              <a:schemeClr val="accent1"/>
            </a:solidFill>
            <a:round/>
            <a:headEnd/>
            <a:tailEnd/>
          </a:ln>
        </p:spPr>
        <p:txBody>
          <a:bodyPr/>
          <a:lstStyle/>
          <a:p>
            <a:endParaRPr lang="ar-JO"/>
          </a:p>
        </p:txBody>
      </p:sp>
      <p:sp>
        <p:nvSpPr>
          <p:cNvPr id="5" name="Oval 7"/>
          <p:cNvSpPr>
            <a:spLocks noChangeArrowheads="1"/>
          </p:cNvSpPr>
          <p:nvPr/>
        </p:nvSpPr>
        <p:spPr bwMode="auto">
          <a:xfrm>
            <a:off x="3059113" y="3535363"/>
            <a:ext cx="117475" cy="122237"/>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a:solidFill>
                <a:prstClr val="white"/>
              </a:solidFill>
              <a:latin typeface="Calibri"/>
              <a:ea typeface="+mn-ea"/>
            </a:endParaRPr>
          </a:p>
        </p:txBody>
      </p:sp>
      <p:sp>
        <p:nvSpPr>
          <p:cNvPr id="8229" name="Line 30"/>
          <p:cNvSpPr>
            <a:spLocks noChangeShapeType="1"/>
          </p:cNvSpPr>
          <p:nvPr/>
        </p:nvSpPr>
        <p:spPr bwMode="auto">
          <a:xfrm flipH="1">
            <a:off x="3262313" y="3133725"/>
            <a:ext cx="90487" cy="1309688"/>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6" name="Oval 7"/>
          <p:cNvSpPr>
            <a:spLocks noChangeArrowheads="1"/>
          </p:cNvSpPr>
          <p:nvPr/>
        </p:nvSpPr>
        <p:spPr bwMode="auto">
          <a:xfrm>
            <a:off x="3211513" y="4467225"/>
            <a:ext cx="117475" cy="122238"/>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a:solidFill>
                <a:prstClr val="white"/>
              </a:solidFill>
              <a:latin typeface="Calibri"/>
              <a:ea typeface="+mn-ea"/>
            </a:endParaRPr>
          </a:p>
        </p:txBody>
      </p:sp>
      <p:sp>
        <p:nvSpPr>
          <p:cNvPr id="8233" name="Line 32"/>
          <p:cNvSpPr>
            <a:spLocks noChangeShapeType="1"/>
          </p:cNvSpPr>
          <p:nvPr/>
        </p:nvSpPr>
        <p:spPr bwMode="auto">
          <a:xfrm flipH="1" flipV="1">
            <a:off x="4572000" y="2598738"/>
            <a:ext cx="2430463" cy="2360612"/>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9" name="Oval 7"/>
          <p:cNvSpPr>
            <a:spLocks noChangeArrowheads="1"/>
          </p:cNvSpPr>
          <p:nvPr/>
        </p:nvSpPr>
        <p:spPr bwMode="auto">
          <a:xfrm>
            <a:off x="4567238" y="2849563"/>
            <a:ext cx="117475" cy="122237"/>
          </a:xfrm>
          <a:prstGeom prst="ellipse">
            <a:avLst/>
          </a:prstGeom>
          <a:solidFill>
            <a:srgbClr val="5B5BFF"/>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a:solidFill>
                <a:prstClr val="white"/>
              </a:solidFill>
              <a:latin typeface="Calibri"/>
              <a:ea typeface="+mn-ea"/>
            </a:endParaRPr>
          </a:p>
        </p:txBody>
      </p:sp>
      <p:sp>
        <p:nvSpPr>
          <p:cNvPr id="8237" name="Line 34"/>
          <p:cNvSpPr>
            <a:spLocks noChangeShapeType="1"/>
          </p:cNvSpPr>
          <p:nvPr/>
        </p:nvSpPr>
        <p:spPr bwMode="auto">
          <a:xfrm flipV="1">
            <a:off x="2490788" y="4152900"/>
            <a:ext cx="873125" cy="1100138"/>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8238" name="Line 36"/>
          <p:cNvSpPr>
            <a:spLocks noChangeShapeType="1"/>
          </p:cNvSpPr>
          <p:nvPr/>
        </p:nvSpPr>
        <p:spPr bwMode="auto">
          <a:xfrm flipV="1">
            <a:off x="1804988" y="4124325"/>
            <a:ext cx="1662112" cy="1095375"/>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13" name="Oval 7"/>
          <p:cNvSpPr>
            <a:spLocks noChangeArrowheads="1"/>
          </p:cNvSpPr>
          <p:nvPr/>
        </p:nvSpPr>
        <p:spPr bwMode="auto">
          <a:xfrm>
            <a:off x="3440113" y="4030663"/>
            <a:ext cx="117475" cy="122237"/>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a:solidFill>
                <a:prstClr val="white"/>
              </a:solidFill>
              <a:latin typeface="Calibri"/>
              <a:ea typeface="+mn-ea"/>
            </a:endParaRPr>
          </a:p>
        </p:txBody>
      </p:sp>
      <p:sp>
        <p:nvSpPr>
          <p:cNvPr id="6178" name="Rectangle 38"/>
          <p:cNvSpPr>
            <a:spLocks noChangeArrowheads="1"/>
          </p:cNvSpPr>
          <p:nvPr/>
        </p:nvSpPr>
        <p:spPr bwMode="auto">
          <a:xfrm>
            <a:off x="5715000" y="5248275"/>
            <a:ext cx="592138" cy="246063"/>
          </a:xfrm>
          <a:prstGeom prst="rect">
            <a:avLst/>
          </a:prstGeom>
          <a:noFill/>
          <a:ln w="9525">
            <a:noFill/>
            <a:miter lim="800000"/>
            <a:headEnd/>
            <a:tailEnd/>
          </a:ln>
        </p:spPr>
        <p:txBody>
          <a:bodyPr wrap="none">
            <a:spAutoFit/>
          </a:bodyPr>
          <a:lstStyle/>
          <a:p>
            <a:pPr defTabSz="457200"/>
            <a:r>
              <a:rPr lang="en-US" sz="1000" b="1">
                <a:solidFill>
                  <a:srgbClr val="4274B0"/>
                </a:solidFill>
                <a:latin typeface="Calibri" pitchFamily="34" charset="0"/>
              </a:rPr>
              <a:t>Dengue</a:t>
            </a:r>
          </a:p>
        </p:txBody>
      </p:sp>
      <p:sp>
        <p:nvSpPr>
          <p:cNvPr id="8243" name="Line 39"/>
          <p:cNvSpPr>
            <a:spLocks noChangeShapeType="1"/>
          </p:cNvSpPr>
          <p:nvPr/>
        </p:nvSpPr>
        <p:spPr bwMode="auto">
          <a:xfrm flipH="1" flipV="1">
            <a:off x="5715000" y="3259138"/>
            <a:ext cx="152400" cy="2105025"/>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14" name="Oval 7"/>
          <p:cNvSpPr>
            <a:spLocks noChangeArrowheads="1"/>
          </p:cNvSpPr>
          <p:nvPr/>
        </p:nvSpPr>
        <p:spPr bwMode="auto">
          <a:xfrm>
            <a:off x="5638800" y="3306763"/>
            <a:ext cx="117475" cy="122237"/>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srgbClr val="FFFFFF"/>
              </a:solidFill>
              <a:latin typeface="Calibri"/>
              <a:ea typeface="ＭＳ Ｐゴシック" pitchFamily="-110" charset="-128"/>
            </a:endParaRPr>
          </a:p>
        </p:txBody>
      </p:sp>
      <p:sp>
        <p:nvSpPr>
          <p:cNvPr id="15" name="Oval 7"/>
          <p:cNvSpPr>
            <a:spLocks noChangeArrowheads="1"/>
          </p:cNvSpPr>
          <p:nvPr/>
        </p:nvSpPr>
        <p:spPr bwMode="auto">
          <a:xfrm>
            <a:off x="4919663" y="3824288"/>
            <a:ext cx="117475" cy="122237"/>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defTabSz="457200">
              <a:defRPr/>
            </a:pPr>
            <a:endParaRPr lang="en-US" dirty="0">
              <a:solidFill>
                <a:srgbClr val="FFFFFF"/>
              </a:solidFill>
              <a:latin typeface="Calibri"/>
              <a:ea typeface="ＭＳ Ｐゴシック" pitchFamily="-110" charset="-128"/>
            </a:endParaRPr>
          </a:p>
        </p:txBody>
      </p:sp>
      <p:sp>
        <p:nvSpPr>
          <p:cNvPr id="8250" name="Line 42"/>
          <p:cNvSpPr>
            <a:spLocks noChangeShapeType="1"/>
          </p:cNvSpPr>
          <p:nvPr/>
        </p:nvSpPr>
        <p:spPr bwMode="auto">
          <a:xfrm flipH="1" flipV="1">
            <a:off x="5010150" y="3938588"/>
            <a:ext cx="857250" cy="1425575"/>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16" name="Oval 7"/>
          <p:cNvSpPr>
            <a:spLocks noChangeArrowheads="1"/>
          </p:cNvSpPr>
          <p:nvPr/>
        </p:nvSpPr>
        <p:spPr bwMode="auto">
          <a:xfrm>
            <a:off x="6324600" y="3611563"/>
            <a:ext cx="117475" cy="122237"/>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defTabSz="457200">
              <a:defRPr/>
            </a:pPr>
            <a:endParaRPr lang="en-US" b="1">
              <a:solidFill>
                <a:srgbClr val="4F81BD"/>
              </a:solidFill>
              <a:latin typeface="Arial" pitchFamily="34" charset="0"/>
              <a:ea typeface="ＭＳ Ｐゴシック" pitchFamily="34" charset="-128"/>
            </a:endParaRPr>
          </a:p>
          <a:p>
            <a:pPr algn="ctr" defTabSz="457200">
              <a:defRPr/>
            </a:pPr>
            <a:endParaRPr lang="en-US">
              <a:solidFill>
                <a:srgbClr val="FFFFFF"/>
              </a:solidFill>
              <a:latin typeface="Calibri" pitchFamily="34" charset="0"/>
              <a:ea typeface="ＭＳ Ｐゴシック" pitchFamily="34" charset="-128"/>
            </a:endParaRPr>
          </a:p>
        </p:txBody>
      </p:sp>
      <p:sp>
        <p:nvSpPr>
          <p:cNvPr id="8254" name="Line 44"/>
          <p:cNvSpPr>
            <a:spLocks noChangeShapeType="1"/>
          </p:cNvSpPr>
          <p:nvPr/>
        </p:nvSpPr>
        <p:spPr bwMode="auto">
          <a:xfrm>
            <a:off x="6376988" y="3749675"/>
            <a:ext cx="1419225" cy="46038"/>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cxnSp>
        <p:nvCxnSpPr>
          <p:cNvPr id="46" name="Straight Connector 45"/>
          <p:cNvCxnSpPr>
            <a:endCxn id="0" idx="0"/>
          </p:cNvCxnSpPr>
          <p:nvPr/>
        </p:nvCxnSpPr>
        <p:spPr>
          <a:xfrm rot="5400000">
            <a:off x="2879725" y="3609975"/>
            <a:ext cx="963613" cy="30163"/>
          </a:xfrm>
          <a:prstGeom prst="line">
            <a:avLst/>
          </a:prstGeom>
          <a:ln>
            <a:solidFill>
              <a:schemeClr val="accent6">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rot="10800000" flipV="1">
            <a:off x="3049588" y="3124200"/>
            <a:ext cx="284162" cy="24765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50" name="Oval 49"/>
          <p:cNvSpPr>
            <a:spLocks noChangeArrowheads="1"/>
          </p:cNvSpPr>
          <p:nvPr/>
        </p:nvSpPr>
        <p:spPr bwMode="auto">
          <a:xfrm>
            <a:off x="2906713" y="3351213"/>
            <a:ext cx="117475" cy="122237"/>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defTabSz="457200">
              <a:defRPr/>
            </a:pPr>
            <a:endParaRPr lang="en-US" b="1">
              <a:solidFill>
                <a:srgbClr val="4F81BD"/>
              </a:solidFill>
              <a:latin typeface="Arial" pitchFamily="34" charset="0"/>
              <a:ea typeface="ＭＳ Ｐゴシック" pitchFamily="34" charset="-128"/>
            </a:endParaRPr>
          </a:p>
          <a:p>
            <a:pPr algn="ctr" defTabSz="457200">
              <a:defRPr/>
            </a:pPr>
            <a:endParaRPr lang="en-US">
              <a:solidFill>
                <a:srgbClr val="FFFFFF"/>
              </a:solidFill>
              <a:latin typeface="Calibri" pitchFamily="34" charset="0"/>
              <a:ea typeface="ＭＳ Ｐゴシック" pitchFamily="34" charset="-128"/>
            </a:endParaRPr>
          </a:p>
        </p:txBody>
      </p:sp>
      <p:cxnSp>
        <p:nvCxnSpPr>
          <p:cNvPr id="56" name="Straight Connector 55"/>
          <p:cNvCxnSpPr>
            <a:stCxn id="11" idx="5"/>
          </p:cNvCxnSpPr>
          <p:nvPr/>
        </p:nvCxnSpPr>
        <p:spPr>
          <a:xfrm rot="16200000" flipH="1">
            <a:off x="5143500" y="3486150"/>
            <a:ext cx="430213" cy="436563"/>
          </a:xfrm>
          <a:prstGeom prst="line">
            <a:avLst/>
          </a:prstGeom>
          <a:ln>
            <a:solidFill>
              <a:srgbClr val="A9403D">
                <a:alpha val="78000"/>
              </a:srgbClr>
            </a:solidFill>
          </a:ln>
        </p:spPr>
        <p:style>
          <a:lnRef idx="1">
            <a:schemeClr val="accent1"/>
          </a:lnRef>
          <a:fillRef idx="0">
            <a:schemeClr val="accent1"/>
          </a:fillRef>
          <a:effectRef idx="0">
            <a:schemeClr val="accent1"/>
          </a:effectRef>
          <a:fontRef idx="minor">
            <a:schemeClr val="tx1"/>
          </a:fontRef>
        </p:style>
      </p:cxnSp>
      <p:sp>
        <p:nvSpPr>
          <p:cNvPr id="6189" name="TextBox 8"/>
          <p:cNvSpPr txBox="1">
            <a:spLocks noChangeArrowheads="1"/>
          </p:cNvSpPr>
          <p:nvPr/>
        </p:nvSpPr>
        <p:spPr bwMode="auto">
          <a:xfrm>
            <a:off x="381000" y="3665538"/>
            <a:ext cx="612775" cy="246062"/>
          </a:xfrm>
          <a:prstGeom prst="rect">
            <a:avLst/>
          </a:prstGeom>
          <a:noFill/>
          <a:ln w="9525">
            <a:noFill/>
            <a:miter lim="800000"/>
            <a:headEnd/>
            <a:tailEnd/>
          </a:ln>
        </p:spPr>
        <p:txBody>
          <a:bodyPr wrap="none">
            <a:spAutoFit/>
          </a:bodyPr>
          <a:lstStyle/>
          <a:p>
            <a:pPr defTabSz="457200"/>
            <a:r>
              <a:rPr lang="en-US" sz="1000" b="1">
                <a:solidFill>
                  <a:srgbClr val="A9403D"/>
                </a:solidFill>
                <a:latin typeface="Calibri" pitchFamily="34" charset="0"/>
              </a:rPr>
              <a:t>A/H1N1</a:t>
            </a:r>
          </a:p>
        </p:txBody>
      </p:sp>
      <p:sp>
        <p:nvSpPr>
          <p:cNvPr id="72" name="Oval 71"/>
          <p:cNvSpPr>
            <a:spLocks noChangeArrowheads="1"/>
          </p:cNvSpPr>
          <p:nvPr/>
        </p:nvSpPr>
        <p:spPr bwMode="auto">
          <a:xfrm>
            <a:off x="6196013" y="3776663"/>
            <a:ext cx="114300" cy="109537"/>
          </a:xfrm>
          <a:prstGeom prst="ellipse">
            <a:avLst/>
          </a:prstGeom>
          <a:gradFill rotWithShape="1">
            <a:gsLst>
              <a:gs pos="0">
                <a:srgbClr val="1C1CE3"/>
              </a:gs>
              <a:gs pos="39000">
                <a:srgbClr val="1C1CE3"/>
              </a:gs>
              <a:gs pos="100000">
                <a:schemeClr val="bg1"/>
              </a:gs>
            </a:gsLst>
            <a:lin ang="18900000" scaled="1"/>
          </a:gra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sp>
        <p:nvSpPr>
          <p:cNvPr id="79" name="Oval 78"/>
          <p:cNvSpPr>
            <a:spLocks noChangeArrowheads="1"/>
          </p:cNvSpPr>
          <p:nvPr/>
        </p:nvSpPr>
        <p:spPr bwMode="auto">
          <a:xfrm>
            <a:off x="2541588" y="2998788"/>
            <a:ext cx="114300" cy="109537"/>
          </a:xfrm>
          <a:prstGeom prst="ellipse">
            <a:avLst/>
          </a:prstGeom>
          <a:solidFill>
            <a:srgbClr val="8585E0"/>
          </a:soli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sp>
        <p:nvSpPr>
          <p:cNvPr id="80" name="Oval 79"/>
          <p:cNvSpPr>
            <a:spLocks noChangeArrowheads="1"/>
          </p:cNvSpPr>
          <p:nvPr/>
        </p:nvSpPr>
        <p:spPr bwMode="auto">
          <a:xfrm>
            <a:off x="2287588" y="2871788"/>
            <a:ext cx="114300" cy="109537"/>
          </a:xfrm>
          <a:prstGeom prst="ellipse">
            <a:avLst/>
          </a:prstGeom>
          <a:solidFill>
            <a:srgbClr val="8585E0"/>
          </a:soli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sp>
        <p:nvSpPr>
          <p:cNvPr id="81" name="Oval 80"/>
          <p:cNvSpPr>
            <a:spLocks noChangeArrowheads="1"/>
          </p:cNvSpPr>
          <p:nvPr/>
        </p:nvSpPr>
        <p:spPr bwMode="auto">
          <a:xfrm>
            <a:off x="2427288" y="2903538"/>
            <a:ext cx="114300" cy="109537"/>
          </a:xfrm>
          <a:prstGeom prst="ellipse">
            <a:avLst/>
          </a:prstGeom>
          <a:solidFill>
            <a:srgbClr val="8585E0"/>
          </a:soli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cxnSp>
        <p:nvCxnSpPr>
          <p:cNvPr id="83" name="Straight Connector 82"/>
          <p:cNvCxnSpPr/>
          <p:nvPr/>
        </p:nvCxnSpPr>
        <p:spPr>
          <a:xfrm flipV="1">
            <a:off x="911225" y="2960688"/>
            <a:ext cx="1355725" cy="762000"/>
          </a:xfrm>
          <a:prstGeom prst="line">
            <a:avLst/>
          </a:prstGeom>
          <a:ln>
            <a:solidFill>
              <a:srgbClr val="A9403D">
                <a:alpha val="78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923925" y="3001963"/>
            <a:ext cx="1485900" cy="765175"/>
          </a:xfrm>
          <a:prstGeom prst="line">
            <a:avLst/>
          </a:prstGeom>
          <a:ln>
            <a:solidFill>
              <a:srgbClr val="A9403D">
                <a:alpha val="78000"/>
              </a:srgbClr>
            </a:solidFill>
          </a:ln>
        </p:spPr>
        <p:style>
          <a:lnRef idx="1">
            <a:schemeClr val="accent1"/>
          </a:lnRef>
          <a:fillRef idx="0">
            <a:schemeClr val="accent1"/>
          </a:fillRef>
          <a:effectRef idx="0">
            <a:schemeClr val="accent1"/>
          </a:effectRef>
          <a:fontRef idx="minor">
            <a:schemeClr val="tx1"/>
          </a:fontRef>
        </p:style>
      </p:cxnSp>
      <p:sp>
        <p:nvSpPr>
          <p:cNvPr id="12" name="Oval 7"/>
          <p:cNvSpPr>
            <a:spLocks noChangeArrowheads="1"/>
          </p:cNvSpPr>
          <p:nvPr/>
        </p:nvSpPr>
        <p:spPr bwMode="auto">
          <a:xfrm>
            <a:off x="3287713" y="4106863"/>
            <a:ext cx="117475" cy="122237"/>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a:solidFill>
                <a:prstClr val="white"/>
              </a:solidFill>
              <a:latin typeface="Calibri"/>
              <a:ea typeface="+mn-ea"/>
            </a:endParaRPr>
          </a:p>
        </p:txBody>
      </p:sp>
      <p:cxnSp>
        <p:nvCxnSpPr>
          <p:cNvPr id="98" name="Straight Connector 97"/>
          <p:cNvCxnSpPr/>
          <p:nvPr/>
        </p:nvCxnSpPr>
        <p:spPr>
          <a:xfrm flipV="1">
            <a:off x="935038" y="3155950"/>
            <a:ext cx="1517650" cy="649288"/>
          </a:xfrm>
          <a:prstGeom prst="line">
            <a:avLst/>
          </a:prstGeom>
          <a:ln>
            <a:solidFill>
              <a:srgbClr val="A9403D">
                <a:alpha val="78000"/>
              </a:srgbClr>
            </a:solidFill>
          </a:ln>
        </p:spPr>
        <p:style>
          <a:lnRef idx="1">
            <a:schemeClr val="accent1"/>
          </a:lnRef>
          <a:fillRef idx="0">
            <a:schemeClr val="accent1"/>
          </a:fillRef>
          <a:effectRef idx="0">
            <a:schemeClr val="accent1"/>
          </a:effectRef>
          <a:fontRef idx="minor">
            <a:schemeClr val="tx1"/>
          </a:fontRef>
        </p:style>
      </p:cxnSp>
      <p:sp>
        <p:nvSpPr>
          <p:cNvPr id="6198" name="TextBox 8"/>
          <p:cNvSpPr txBox="1">
            <a:spLocks noChangeArrowheads="1"/>
          </p:cNvSpPr>
          <p:nvPr/>
        </p:nvSpPr>
        <p:spPr bwMode="auto">
          <a:xfrm>
            <a:off x="6149975" y="1522413"/>
            <a:ext cx="612775" cy="246062"/>
          </a:xfrm>
          <a:prstGeom prst="rect">
            <a:avLst/>
          </a:prstGeom>
          <a:noFill/>
          <a:ln w="9525">
            <a:noFill/>
            <a:miter lim="800000"/>
            <a:headEnd/>
            <a:tailEnd/>
          </a:ln>
        </p:spPr>
        <p:txBody>
          <a:bodyPr wrap="none">
            <a:spAutoFit/>
          </a:bodyPr>
          <a:lstStyle/>
          <a:p>
            <a:pPr defTabSz="457200"/>
            <a:r>
              <a:rPr lang="en-US" sz="1000" b="1">
                <a:solidFill>
                  <a:srgbClr val="A9403D"/>
                </a:solidFill>
                <a:latin typeface="Calibri" pitchFamily="34" charset="0"/>
              </a:rPr>
              <a:t>A/H1N1</a:t>
            </a:r>
          </a:p>
        </p:txBody>
      </p:sp>
      <p:sp>
        <p:nvSpPr>
          <p:cNvPr id="102" name="Oval 101"/>
          <p:cNvSpPr>
            <a:spLocks noChangeArrowheads="1"/>
          </p:cNvSpPr>
          <p:nvPr/>
        </p:nvSpPr>
        <p:spPr bwMode="auto">
          <a:xfrm>
            <a:off x="4449763" y="2500313"/>
            <a:ext cx="114300" cy="109537"/>
          </a:xfrm>
          <a:prstGeom prst="ellipse">
            <a:avLst/>
          </a:prstGeom>
          <a:gradFill rotWithShape="1">
            <a:gsLst>
              <a:gs pos="0">
                <a:srgbClr val="1C1CE3"/>
              </a:gs>
              <a:gs pos="39000">
                <a:srgbClr val="1C1CE3"/>
              </a:gs>
              <a:gs pos="100000">
                <a:schemeClr val="bg1"/>
              </a:gs>
            </a:gsLst>
            <a:lin ang="18900000" scaled="1"/>
          </a:gra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sp>
        <p:nvSpPr>
          <p:cNvPr id="103" name="Oval 102"/>
          <p:cNvSpPr>
            <a:spLocks noChangeArrowheads="1"/>
          </p:cNvSpPr>
          <p:nvPr/>
        </p:nvSpPr>
        <p:spPr bwMode="auto">
          <a:xfrm>
            <a:off x="4214813" y="2665413"/>
            <a:ext cx="114300" cy="109537"/>
          </a:xfrm>
          <a:prstGeom prst="ellipse">
            <a:avLst/>
          </a:prstGeom>
          <a:solidFill>
            <a:srgbClr val="8585E0"/>
          </a:soli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sp>
        <p:nvSpPr>
          <p:cNvPr id="104" name="Oval 103"/>
          <p:cNvSpPr>
            <a:spLocks noChangeArrowheads="1"/>
          </p:cNvSpPr>
          <p:nvPr/>
        </p:nvSpPr>
        <p:spPr bwMode="auto">
          <a:xfrm>
            <a:off x="4894263" y="2797175"/>
            <a:ext cx="114300" cy="109538"/>
          </a:xfrm>
          <a:prstGeom prst="ellipse">
            <a:avLst/>
          </a:prstGeom>
          <a:solidFill>
            <a:srgbClr val="8585E0"/>
          </a:soli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cxnSp>
        <p:nvCxnSpPr>
          <p:cNvPr id="105" name="Straight Connector 104"/>
          <p:cNvCxnSpPr/>
          <p:nvPr/>
        </p:nvCxnSpPr>
        <p:spPr>
          <a:xfrm flipV="1">
            <a:off x="4319588" y="1717675"/>
            <a:ext cx="1927225" cy="709613"/>
          </a:xfrm>
          <a:prstGeom prst="line">
            <a:avLst/>
          </a:prstGeom>
          <a:ln>
            <a:solidFill>
              <a:srgbClr val="A9403D">
                <a:alpha val="78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4432300" y="1712913"/>
            <a:ext cx="1820863" cy="806450"/>
          </a:xfrm>
          <a:prstGeom prst="line">
            <a:avLst/>
          </a:prstGeom>
          <a:ln>
            <a:solidFill>
              <a:srgbClr val="A9403D">
                <a:alpha val="78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4560888" y="1722438"/>
            <a:ext cx="1728787" cy="787400"/>
          </a:xfrm>
          <a:prstGeom prst="line">
            <a:avLst/>
          </a:prstGeom>
          <a:ln>
            <a:solidFill>
              <a:srgbClr val="A9403D">
                <a:alpha val="78000"/>
              </a:srgbClr>
            </a:solidFill>
          </a:ln>
        </p:spPr>
        <p:style>
          <a:lnRef idx="1">
            <a:schemeClr val="accent1"/>
          </a:lnRef>
          <a:fillRef idx="0">
            <a:schemeClr val="accent1"/>
          </a:fillRef>
          <a:effectRef idx="0">
            <a:schemeClr val="accent1"/>
          </a:effectRef>
          <a:fontRef idx="minor">
            <a:schemeClr val="tx1"/>
          </a:fontRef>
        </p:style>
      </p:cxnSp>
      <p:sp>
        <p:nvSpPr>
          <p:cNvPr id="108" name="Oval 107"/>
          <p:cNvSpPr>
            <a:spLocks noChangeArrowheads="1"/>
          </p:cNvSpPr>
          <p:nvPr/>
        </p:nvSpPr>
        <p:spPr bwMode="auto">
          <a:xfrm>
            <a:off x="4343400" y="2498725"/>
            <a:ext cx="114300" cy="109538"/>
          </a:xfrm>
          <a:prstGeom prst="ellipse">
            <a:avLst/>
          </a:prstGeom>
          <a:solidFill>
            <a:srgbClr val="5B5BFF"/>
          </a:soli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sp>
        <p:nvSpPr>
          <p:cNvPr id="109" name="Oval 108"/>
          <p:cNvSpPr>
            <a:spLocks noChangeArrowheads="1"/>
          </p:cNvSpPr>
          <p:nvPr/>
        </p:nvSpPr>
        <p:spPr bwMode="auto">
          <a:xfrm>
            <a:off x="4230688" y="2387600"/>
            <a:ext cx="114300" cy="109538"/>
          </a:xfrm>
          <a:prstGeom prst="ellipse">
            <a:avLst/>
          </a:prstGeom>
          <a:solidFill>
            <a:srgbClr val="8585E0"/>
          </a:solidFill>
          <a:ln w="9525">
            <a:solidFill>
              <a:srgbClr val="800000"/>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ln>
                <a:solidFill>
                  <a:schemeClr val="tx1"/>
                </a:solidFill>
              </a:ln>
              <a:solidFill>
                <a:srgbClr val="FF6600"/>
              </a:solidFill>
              <a:latin typeface="Calibri"/>
              <a:ea typeface="+mn-ea"/>
            </a:endParaRPr>
          </a:p>
        </p:txBody>
      </p:sp>
      <p:cxnSp>
        <p:nvCxnSpPr>
          <p:cNvPr id="113" name="Straight Connector 112"/>
          <p:cNvCxnSpPr/>
          <p:nvPr/>
        </p:nvCxnSpPr>
        <p:spPr>
          <a:xfrm flipV="1">
            <a:off x="5005388" y="1754188"/>
            <a:ext cx="1320800" cy="1041400"/>
          </a:xfrm>
          <a:prstGeom prst="line">
            <a:avLst/>
          </a:prstGeom>
          <a:ln>
            <a:solidFill>
              <a:srgbClr val="A9403D">
                <a:alpha val="78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4344988" y="1744663"/>
            <a:ext cx="1960562" cy="950912"/>
          </a:xfrm>
          <a:prstGeom prst="line">
            <a:avLst/>
          </a:prstGeom>
          <a:ln>
            <a:solidFill>
              <a:srgbClr val="A9403D">
                <a:alpha val="78000"/>
              </a:srgbClr>
            </a:solidFill>
          </a:ln>
        </p:spPr>
        <p:style>
          <a:lnRef idx="1">
            <a:schemeClr val="accent1"/>
          </a:lnRef>
          <a:fillRef idx="0">
            <a:schemeClr val="accent1"/>
          </a:fillRef>
          <a:effectRef idx="0">
            <a:schemeClr val="accent1"/>
          </a:effectRef>
          <a:fontRef idx="minor">
            <a:schemeClr val="tx1"/>
          </a:fontRef>
        </p:style>
      </p:cxnSp>
      <p:sp>
        <p:nvSpPr>
          <p:cNvPr id="63" name="Oval 7"/>
          <p:cNvSpPr>
            <a:spLocks noChangeArrowheads="1"/>
          </p:cNvSpPr>
          <p:nvPr/>
        </p:nvSpPr>
        <p:spPr bwMode="auto">
          <a:xfrm>
            <a:off x="5762625" y="3149600"/>
            <a:ext cx="117475" cy="122238"/>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srgbClr val="FFFFFF"/>
              </a:solidFill>
              <a:latin typeface="Calibri"/>
              <a:ea typeface="ＭＳ Ｐゴシック" pitchFamily="-110" charset="-128"/>
            </a:endParaRPr>
          </a:p>
        </p:txBody>
      </p:sp>
      <p:sp>
        <p:nvSpPr>
          <p:cNvPr id="64" name="Oval 7"/>
          <p:cNvSpPr>
            <a:spLocks noChangeArrowheads="1"/>
          </p:cNvSpPr>
          <p:nvPr/>
        </p:nvSpPr>
        <p:spPr bwMode="auto">
          <a:xfrm>
            <a:off x="4565650" y="2600325"/>
            <a:ext cx="117475" cy="122238"/>
          </a:xfrm>
          <a:prstGeom prst="ellipse">
            <a:avLst/>
          </a:prstGeom>
          <a:solidFill>
            <a:srgbClr val="8585E0"/>
          </a:solidFill>
          <a:ln w="9525">
            <a:solidFill>
              <a:srgbClr val="FFFFFF"/>
            </a:solidFill>
            <a:round/>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srgbClr val="FFFFFF"/>
              </a:solidFill>
              <a:latin typeface="Calibri"/>
              <a:ea typeface="ＭＳ Ｐゴシック" pitchFamily="-110" charset="-128"/>
            </a:endParaRPr>
          </a:p>
        </p:txBody>
      </p:sp>
      <p:sp>
        <p:nvSpPr>
          <p:cNvPr id="65" name="Oval 7"/>
          <p:cNvSpPr/>
          <p:nvPr/>
        </p:nvSpPr>
        <p:spPr>
          <a:xfrm>
            <a:off x="6066613" y="3494358"/>
            <a:ext cx="117475" cy="122238"/>
          </a:xfrm>
          <a:prstGeom prst="ellipse">
            <a:avLst/>
          </a:prstGeom>
          <a:gradFill flip="none" rotWithShape="1">
            <a:gsLst>
              <a:gs pos="35000">
                <a:schemeClr val="accent1">
                  <a:lumMod val="75000"/>
                </a:schemeClr>
              </a:gs>
              <a:gs pos="100000">
                <a:schemeClr val="bg1"/>
              </a:gs>
            </a:gsLst>
            <a:path path="circle">
              <a:fillToRect t="100000" r="100000"/>
            </a:path>
            <a:tileRect l="-100000" b="-100000"/>
          </a:gra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latin typeface="Calibri"/>
              <a:ea typeface="ＭＳ Ｐゴシック" pitchFamily="-110" charset="-128"/>
            </a:endParaRPr>
          </a:p>
        </p:txBody>
      </p:sp>
      <p:sp>
        <p:nvSpPr>
          <p:cNvPr id="8292" name="Line 32"/>
          <p:cNvSpPr>
            <a:spLocks noChangeShapeType="1"/>
          </p:cNvSpPr>
          <p:nvPr/>
        </p:nvSpPr>
        <p:spPr bwMode="auto">
          <a:xfrm flipH="1" flipV="1">
            <a:off x="5821363" y="3219450"/>
            <a:ext cx="1247775" cy="1803400"/>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8293" name="Line 32"/>
          <p:cNvSpPr>
            <a:spLocks noChangeShapeType="1"/>
          </p:cNvSpPr>
          <p:nvPr/>
        </p:nvSpPr>
        <p:spPr bwMode="auto">
          <a:xfrm flipH="1" flipV="1">
            <a:off x="6110288" y="3551238"/>
            <a:ext cx="1033462" cy="1458912"/>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
        <p:nvSpPr>
          <p:cNvPr id="8294" name="Line 32"/>
          <p:cNvSpPr>
            <a:spLocks noChangeShapeType="1"/>
          </p:cNvSpPr>
          <p:nvPr/>
        </p:nvSpPr>
        <p:spPr bwMode="auto">
          <a:xfrm flipH="1" flipV="1">
            <a:off x="4645025" y="2914650"/>
            <a:ext cx="911225" cy="738188"/>
          </a:xfrm>
          <a:prstGeom prst="line">
            <a:avLst/>
          </a:prstGeom>
          <a:noFill/>
          <a:ln w="9525">
            <a:solidFill>
              <a:schemeClr val="accent6">
                <a:lumMod val="60000"/>
                <a:lumOff val="40000"/>
              </a:schemeClr>
            </a:solidFill>
            <a:round/>
            <a:headEnd/>
            <a:tailEnd/>
          </a:ln>
        </p:spPr>
        <p:txBody>
          <a:bodyPr/>
          <a:lstStyle/>
          <a:p>
            <a:pPr>
              <a:defRPr/>
            </a:pPr>
            <a:endParaRPr lang="en-US">
              <a:ea typeface="+mn-ea"/>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12838" y="681038"/>
            <a:ext cx="6634162" cy="708025"/>
          </a:xfrm>
          <a:prstGeom prst="rect">
            <a:avLst/>
          </a:prstGeom>
          <a:noFill/>
          <a:ln w="9525">
            <a:noFill/>
            <a:miter lim="800000"/>
            <a:headEnd/>
            <a:tailEnd/>
          </a:ln>
        </p:spPr>
        <p:txBody>
          <a:bodyPr>
            <a:spAutoFit/>
          </a:bodyPr>
          <a:lstStyle/>
          <a:p>
            <a:pPr algn="ctr">
              <a:spcBef>
                <a:spcPct val="50000"/>
              </a:spcBef>
            </a:pPr>
            <a:r>
              <a:rPr lang="en-US" sz="4000">
                <a:solidFill>
                  <a:srgbClr val="FFFF00"/>
                </a:solidFill>
                <a:latin typeface="Arial" pitchFamily="34" charset="0"/>
              </a:rPr>
              <a:t>Microbial Threats to Health</a:t>
            </a:r>
          </a:p>
        </p:txBody>
      </p:sp>
      <p:pic>
        <p:nvPicPr>
          <p:cNvPr id="15363" name="Picture 3" descr="npo000001"/>
          <p:cNvPicPr>
            <a:picLocks noChangeAspect="1" noChangeArrowheads="1"/>
          </p:cNvPicPr>
          <p:nvPr/>
        </p:nvPicPr>
        <p:blipFill>
          <a:blip r:embed="rId3" cstate="print"/>
          <a:srcRect/>
          <a:stretch>
            <a:fillRect/>
          </a:stretch>
        </p:blipFill>
        <p:spPr bwMode="auto">
          <a:xfrm>
            <a:off x="4981575" y="1828800"/>
            <a:ext cx="3613150" cy="4648200"/>
          </a:xfrm>
          <a:prstGeom prst="rect">
            <a:avLst/>
          </a:prstGeom>
          <a:noFill/>
          <a:ln w="9525">
            <a:noFill/>
            <a:miter lim="800000"/>
            <a:headEnd/>
            <a:tailEnd/>
          </a:ln>
        </p:spPr>
      </p:pic>
      <p:pic>
        <p:nvPicPr>
          <p:cNvPr id="15364" name="Picture 4" descr="npo000003"/>
          <p:cNvPicPr>
            <a:picLocks noChangeAspect="1" noChangeArrowheads="1"/>
          </p:cNvPicPr>
          <p:nvPr/>
        </p:nvPicPr>
        <p:blipFill>
          <a:blip r:embed="rId4" cstate="print">
            <a:lum bright="6000"/>
          </a:blip>
          <a:srcRect/>
          <a:stretch>
            <a:fillRect/>
          </a:stretch>
        </p:blipFill>
        <p:spPr bwMode="auto">
          <a:xfrm>
            <a:off x="7848600" y="228600"/>
            <a:ext cx="1016000" cy="1524000"/>
          </a:xfrm>
          <a:prstGeom prst="rect">
            <a:avLst/>
          </a:prstGeom>
          <a:noFill/>
          <a:ln w="9525">
            <a:noFill/>
            <a:miter lim="800000"/>
            <a:headEnd/>
            <a:tailEnd/>
          </a:ln>
        </p:spPr>
      </p:pic>
      <p:pic>
        <p:nvPicPr>
          <p:cNvPr id="15365" name="Picture 5" descr="npo000005"/>
          <p:cNvPicPr>
            <a:picLocks noChangeAspect="1" noChangeArrowheads="1"/>
          </p:cNvPicPr>
          <p:nvPr/>
        </p:nvPicPr>
        <p:blipFill>
          <a:blip r:embed="rId5" cstate="print"/>
          <a:srcRect/>
          <a:stretch>
            <a:fillRect/>
          </a:stretch>
        </p:blipFill>
        <p:spPr bwMode="auto">
          <a:xfrm>
            <a:off x="1171575" y="1828800"/>
            <a:ext cx="3581400"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95263"/>
            <a:ext cx="9144000" cy="1143000"/>
          </a:xfrm>
        </p:spPr>
        <p:txBody>
          <a:bodyPr/>
          <a:lstStyle/>
          <a:p>
            <a:r>
              <a:rPr lang="en-US" smtClean="0"/>
              <a:t>Major Infectious Disease Epidemics since 1980</a:t>
            </a:r>
            <a:endParaRPr lang="en-SG" smtClean="0"/>
          </a:p>
        </p:txBody>
      </p:sp>
      <p:sp>
        <p:nvSpPr>
          <p:cNvPr id="9219" name="Content Placeholder 2"/>
          <p:cNvSpPr>
            <a:spLocks noGrp="1"/>
          </p:cNvSpPr>
          <p:nvPr>
            <p:ph idx="1"/>
          </p:nvPr>
        </p:nvSpPr>
        <p:spPr>
          <a:xfrm>
            <a:off x="1246188" y="1403350"/>
            <a:ext cx="7772400" cy="4114800"/>
          </a:xfrm>
        </p:spPr>
        <p:txBody>
          <a:bodyPr/>
          <a:lstStyle/>
          <a:p>
            <a:r>
              <a:rPr lang="en-US" sz="2000" dirty="0" smtClean="0"/>
              <a:t>Dengue/DHF-1970s, SE Asia, global</a:t>
            </a:r>
          </a:p>
          <a:p>
            <a:r>
              <a:rPr lang="en-US" sz="2000" dirty="0" smtClean="0"/>
              <a:t>HIV/AIDS-1980s-Africa,global</a:t>
            </a:r>
          </a:p>
          <a:p>
            <a:r>
              <a:rPr lang="en-US" sz="2000" dirty="0" smtClean="0"/>
              <a:t>Drug resistant TB-1990s, US, global</a:t>
            </a:r>
          </a:p>
          <a:p>
            <a:r>
              <a:rPr lang="en-US" sz="2000" dirty="0" smtClean="0"/>
              <a:t>Cholera-1991-Americas</a:t>
            </a:r>
          </a:p>
          <a:p>
            <a:r>
              <a:rPr lang="en-US" sz="2000" dirty="0" smtClean="0">
                <a:solidFill>
                  <a:srgbClr val="FF0000"/>
                </a:solidFill>
              </a:rPr>
              <a:t>Plague-1994-India, global</a:t>
            </a:r>
          </a:p>
          <a:p>
            <a:r>
              <a:rPr lang="en-US" sz="2000" dirty="0" smtClean="0"/>
              <a:t>Foot &amp; Mouth disease-1995,2000- Taiwan &amp; UK</a:t>
            </a:r>
          </a:p>
          <a:p>
            <a:r>
              <a:rPr lang="en-US" sz="2000" dirty="0" smtClean="0"/>
              <a:t>West Nile-1990s-Mediterranean, Americas</a:t>
            </a:r>
          </a:p>
          <a:p>
            <a:r>
              <a:rPr lang="en-US" sz="2000" dirty="0" smtClean="0"/>
              <a:t>BSE-1990s- UK, Canada,  US</a:t>
            </a:r>
          </a:p>
          <a:p>
            <a:r>
              <a:rPr lang="en-US" sz="2000" dirty="0" smtClean="0"/>
              <a:t>Swine fever, 1996- Netherlands</a:t>
            </a:r>
          </a:p>
          <a:p>
            <a:r>
              <a:rPr lang="en-US" sz="2000" dirty="0" smtClean="0"/>
              <a:t>H5N1 influenza-1997- HK-global</a:t>
            </a:r>
          </a:p>
          <a:p>
            <a:r>
              <a:rPr lang="en-US" sz="2000" dirty="0" err="1" smtClean="0"/>
              <a:t>Nipah</a:t>
            </a:r>
            <a:r>
              <a:rPr lang="en-US" sz="2000" dirty="0" smtClean="0"/>
              <a:t> encephalitis-1998-Malaysia,Asia</a:t>
            </a:r>
          </a:p>
          <a:p>
            <a:r>
              <a:rPr lang="en-US" sz="2000" dirty="0" smtClean="0">
                <a:solidFill>
                  <a:srgbClr val="FF0000"/>
                </a:solidFill>
              </a:rPr>
              <a:t>SARS-2002- Asia, global</a:t>
            </a:r>
          </a:p>
          <a:p>
            <a:r>
              <a:rPr lang="en-US" sz="2000" dirty="0" smtClean="0"/>
              <a:t>Chikungunya-2004-Africa, Asia</a:t>
            </a:r>
          </a:p>
          <a:p>
            <a:r>
              <a:rPr lang="en-US" sz="2000" dirty="0" smtClean="0"/>
              <a:t>H1N1 influenza-2009-Mexico?,global</a:t>
            </a:r>
          </a:p>
          <a:p>
            <a:endParaRPr lang="en-SG"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29699" name="Rectangle 2"/>
          <p:cNvSpPr>
            <a:spLocks noGrp="1" noChangeArrowheads="1"/>
          </p:cNvSpPr>
          <p:nvPr>
            <p:ph type="title"/>
          </p:nvPr>
        </p:nvSpPr>
        <p:spPr/>
        <p:txBody>
          <a:bodyPr/>
          <a:lstStyle/>
          <a:p>
            <a:pPr eaLnBrk="1" hangingPunct="1"/>
            <a:r>
              <a:rPr lang="en-US" smtClean="0"/>
              <a:t>Examples of Emerging Infectious Diseases</a:t>
            </a:r>
          </a:p>
        </p:txBody>
      </p:sp>
      <p:sp>
        <p:nvSpPr>
          <p:cNvPr id="29700" name="Rectangle 3"/>
          <p:cNvSpPr>
            <a:spLocks noGrp="1" noChangeArrowheads="1"/>
          </p:cNvSpPr>
          <p:nvPr>
            <p:ph type="body" idx="1"/>
          </p:nvPr>
        </p:nvSpPr>
        <p:spPr>
          <a:xfrm>
            <a:off x="457200" y="2017713"/>
            <a:ext cx="8497888" cy="4230687"/>
          </a:xfrm>
        </p:spPr>
        <p:txBody>
          <a:bodyPr/>
          <a:lstStyle/>
          <a:p>
            <a:pPr eaLnBrk="1" hangingPunct="1"/>
            <a:r>
              <a:rPr lang="en-US" smtClean="0"/>
              <a:t>Hepatitis C- First identified in 1989</a:t>
            </a:r>
          </a:p>
          <a:p>
            <a:pPr eaLnBrk="1" hangingPunct="1">
              <a:buFont typeface="Wingdings" pitchFamily="2" charset="2"/>
              <a:buNone/>
            </a:pPr>
            <a:r>
              <a:rPr lang="en-US" smtClean="0"/>
              <a:t>	In mid 1990s estimated global prevalence 3%</a:t>
            </a:r>
          </a:p>
          <a:p>
            <a:pPr eaLnBrk="1" hangingPunct="1"/>
            <a:r>
              <a:rPr lang="en-US" smtClean="0"/>
              <a:t>Hepatitis B- Identified several decades earlier</a:t>
            </a:r>
          </a:p>
          <a:p>
            <a:pPr eaLnBrk="1" hangingPunct="1">
              <a:buFont typeface="Wingdings" pitchFamily="2" charset="2"/>
              <a:buNone/>
            </a:pPr>
            <a:r>
              <a:rPr lang="en-US" smtClean="0"/>
              <a:t>	Upward trend in all countries</a:t>
            </a:r>
          </a:p>
          <a:p>
            <a:pPr eaLnBrk="1" hangingPunct="1">
              <a:buFont typeface="Wingdings" pitchFamily="2" charset="2"/>
              <a:buNone/>
            </a:pPr>
            <a:r>
              <a:rPr lang="en-US" smtClean="0"/>
              <a:t>	Prevalence &gt;90% in high-risk population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30723" name="Rectangle 2"/>
          <p:cNvSpPr>
            <a:spLocks noGrp="1" noChangeArrowheads="1"/>
          </p:cNvSpPr>
          <p:nvPr>
            <p:ph type="title"/>
          </p:nvPr>
        </p:nvSpPr>
        <p:spPr/>
        <p:txBody>
          <a:bodyPr/>
          <a:lstStyle/>
          <a:p>
            <a:pPr eaLnBrk="1" hangingPunct="1"/>
            <a:r>
              <a:rPr lang="en-US" smtClean="0"/>
              <a:t>CONTD.</a:t>
            </a:r>
          </a:p>
        </p:txBody>
      </p:sp>
      <p:sp>
        <p:nvSpPr>
          <p:cNvPr id="30724" name="Rectangle 3"/>
          <p:cNvSpPr>
            <a:spLocks noGrp="1" noChangeArrowheads="1"/>
          </p:cNvSpPr>
          <p:nvPr>
            <p:ph type="body" idx="1"/>
          </p:nvPr>
        </p:nvSpPr>
        <p:spPr/>
        <p:txBody>
          <a:bodyPr/>
          <a:lstStyle/>
          <a:p>
            <a:pPr eaLnBrk="1" hangingPunct="1"/>
            <a:r>
              <a:rPr lang="en-US" smtClean="0"/>
              <a:t>Zoonoses- 1,415 microbes are infectious for human</a:t>
            </a:r>
          </a:p>
          <a:p>
            <a:pPr eaLnBrk="1" hangingPunct="1">
              <a:buFont typeface="Wingdings" pitchFamily="2" charset="2"/>
              <a:buNone/>
            </a:pPr>
            <a:r>
              <a:rPr lang="en-US" smtClean="0"/>
              <a:t>	Of these, 868 (61%) considered zoonotic</a:t>
            </a:r>
          </a:p>
          <a:p>
            <a:pPr eaLnBrk="1" hangingPunct="1">
              <a:buFont typeface="Wingdings" pitchFamily="2" charset="2"/>
              <a:buNone/>
            </a:pPr>
            <a:r>
              <a:rPr lang="en-US" smtClean="0"/>
              <a:t>	70% of newly recognized pathogens are zoonoses</a:t>
            </a:r>
          </a:p>
          <a:p>
            <a:pPr eaLnBrk="1" hangingPunct="1">
              <a:buFont typeface="Wingdings" pitchFamily="2" charset="2"/>
              <a:buNone/>
            </a:pP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5"/>
          <p:cNvSpPr>
            <a:spLocks noGrp="1"/>
          </p:cNvSpPr>
          <p:nvPr>
            <p:ph type="ftr" sz="quarter" idx="11"/>
          </p:nvPr>
        </p:nvSpPr>
        <p:spPr/>
        <p:txBody>
          <a:bodyPr/>
          <a:lstStyle/>
          <a:p>
            <a:pPr>
              <a:defRPr/>
            </a:pPr>
            <a:endParaRPr lang="en-US" dirty="0"/>
          </a:p>
        </p:txBody>
      </p:sp>
      <p:sp>
        <p:nvSpPr>
          <p:cNvPr id="31747" name="Rectangle 2"/>
          <p:cNvSpPr>
            <a:spLocks noGrp="1" noChangeArrowheads="1"/>
          </p:cNvSpPr>
          <p:nvPr>
            <p:ph type="title"/>
          </p:nvPr>
        </p:nvSpPr>
        <p:spPr>
          <a:xfrm>
            <a:off x="457200" y="304800"/>
            <a:ext cx="8569325" cy="1216025"/>
          </a:xfrm>
        </p:spPr>
        <p:txBody>
          <a:bodyPr/>
          <a:lstStyle/>
          <a:p>
            <a:pPr eaLnBrk="1" hangingPunct="1"/>
            <a:r>
              <a:rPr lang="en-US" smtClean="0"/>
              <a:t>Emerging Zoonoses: Human-animal interface</a:t>
            </a:r>
          </a:p>
        </p:txBody>
      </p:sp>
      <p:pic>
        <p:nvPicPr>
          <p:cNvPr id="31748" name="Picture 3" descr="AIvirus"/>
          <p:cNvPicPr>
            <a:picLocks noGrp="1" noChangeAspect="1" noChangeArrowheads="1"/>
          </p:cNvPicPr>
          <p:nvPr>
            <p:ph sz="half" idx="1"/>
          </p:nvPr>
        </p:nvPicPr>
        <p:blipFill>
          <a:blip r:embed="rId3"/>
          <a:srcRect/>
          <a:stretch>
            <a:fillRect/>
          </a:stretch>
        </p:blipFill>
        <p:spPr>
          <a:xfrm>
            <a:off x="1778000" y="2239963"/>
            <a:ext cx="1176338" cy="985837"/>
          </a:xfrm>
          <a:noFill/>
        </p:spPr>
      </p:pic>
      <p:grpSp>
        <p:nvGrpSpPr>
          <p:cNvPr id="2" name="Group 4"/>
          <p:cNvGrpSpPr>
            <a:grpSpLocks/>
          </p:cNvGrpSpPr>
          <p:nvPr/>
        </p:nvGrpSpPr>
        <p:grpSpPr bwMode="auto">
          <a:xfrm>
            <a:off x="7162800" y="2057400"/>
            <a:ext cx="1327150" cy="1300163"/>
            <a:chOff x="2352" y="624"/>
            <a:chExt cx="792" cy="819"/>
          </a:xfrm>
        </p:grpSpPr>
        <p:pic>
          <p:nvPicPr>
            <p:cNvPr id="31770" name="Picture 5" descr="Marburg virus, electron micrograph"/>
            <p:cNvPicPr>
              <a:picLocks noChangeAspect="1" noChangeArrowheads="1"/>
            </p:cNvPicPr>
            <p:nvPr/>
          </p:nvPicPr>
          <p:blipFill>
            <a:blip r:embed="rId4"/>
            <a:srcRect/>
            <a:stretch>
              <a:fillRect/>
            </a:stretch>
          </p:blipFill>
          <p:spPr bwMode="auto">
            <a:xfrm>
              <a:off x="2352" y="624"/>
              <a:ext cx="792" cy="629"/>
            </a:xfrm>
            <a:prstGeom prst="rect">
              <a:avLst/>
            </a:prstGeom>
            <a:noFill/>
            <a:ln w="9525">
              <a:solidFill>
                <a:schemeClr val="bg2"/>
              </a:solidFill>
              <a:miter lim="800000"/>
              <a:headEnd/>
              <a:tailEnd/>
            </a:ln>
          </p:spPr>
        </p:pic>
        <p:sp>
          <p:nvSpPr>
            <p:cNvPr id="31771" name="Text Box 6"/>
            <p:cNvSpPr txBox="1">
              <a:spLocks noChangeArrowheads="1"/>
            </p:cNvSpPr>
            <p:nvPr/>
          </p:nvSpPr>
          <p:spPr bwMode="auto">
            <a:xfrm>
              <a:off x="2544" y="1281"/>
              <a:ext cx="555" cy="162"/>
            </a:xfrm>
            <a:prstGeom prst="rect">
              <a:avLst/>
            </a:prstGeom>
            <a:noFill/>
            <a:ln w="12700">
              <a:solidFill>
                <a:schemeClr val="bg2"/>
              </a:solidFill>
              <a:miter lim="800000"/>
              <a:headEnd/>
              <a:tailEnd/>
            </a:ln>
          </p:spPr>
          <p:txBody>
            <a:bodyPr wrap="none">
              <a:spAutoFit/>
            </a:bodyPr>
            <a:lstStyle/>
            <a:p>
              <a:r>
                <a:rPr lang="en-GB" sz="1000">
                  <a:latin typeface="Times New Roman" pitchFamily="18" charset="0"/>
                  <a:ea typeface="MS PGothic" pitchFamily="34" charset="-128"/>
                  <a:cs typeface="Arial" pitchFamily="34" charset="0"/>
                </a:rPr>
                <a:t>Marburg virus</a:t>
              </a:r>
              <a:endParaRPr lang="en-US" sz="1000">
                <a:latin typeface="Times New Roman" pitchFamily="18" charset="0"/>
                <a:ea typeface="MS PGothic" pitchFamily="34" charset="-128"/>
                <a:cs typeface="Arial" pitchFamily="34" charset="0"/>
              </a:endParaRPr>
            </a:p>
          </p:txBody>
        </p:sp>
      </p:grpSp>
      <p:grpSp>
        <p:nvGrpSpPr>
          <p:cNvPr id="3" name="Group 7"/>
          <p:cNvGrpSpPr>
            <a:grpSpLocks/>
          </p:cNvGrpSpPr>
          <p:nvPr/>
        </p:nvGrpSpPr>
        <p:grpSpPr bwMode="auto">
          <a:xfrm>
            <a:off x="7086600" y="4114800"/>
            <a:ext cx="1898650" cy="1143000"/>
            <a:chOff x="0" y="1968"/>
            <a:chExt cx="1196" cy="725"/>
          </a:xfrm>
        </p:grpSpPr>
        <p:pic>
          <p:nvPicPr>
            <p:cNvPr id="31768" name="Picture 8" descr="txms_thb.jpg (3954 bytes)"/>
            <p:cNvPicPr>
              <a:picLocks noChangeAspect="1" noChangeArrowheads="1"/>
            </p:cNvPicPr>
            <p:nvPr/>
          </p:nvPicPr>
          <p:blipFill>
            <a:blip r:embed="rId5"/>
            <a:srcRect/>
            <a:stretch>
              <a:fillRect/>
            </a:stretch>
          </p:blipFill>
          <p:spPr bwMode="auto">
            <a:xfrm>
              <a:off x="96" y="1968"/>
              <a:ext cx="720" cy="576"/>
            </a:xfrm>
            <a:prstGeom prst="rect">
              <a:avLst/>
            </a:prstGeom>
            <a:noFill/>
            <a:ln w="9525">
              <a:solidFill>
                <a:schemeClr val="bg2"/>
              </a:solidFill>
              <a:miter lim="800000"/>
              <a:headEnd/>
              <a:tailEnd/>
            </a:ln>
          </p:spPr>
        </p:pic>
        <p:sp>
          <p:nvSpPr>
            <p:cNvPr id="31769" name="Text Box 9"/>
            <p:cNvSpPr txBox="1">
              <a:spLocks noChangeArrowheads="1"/>
            </p:cNvSpPr>
            <p:nvPr/>
          </p:nvSpPr>
          <p:spPr bwMode="auto">
            <a:xfrm>
              <a:off x="0" y="2530"/>
              <a:ext cx="1196" cy="163"/>
            </a:xfrm>
            <a:prstGeom prst="rect">
              <a:avLst/>
            </a:prstGeom>
            <a:noFill/>
            <a:ln w="12700">
              <a:solidFill>
                <a:schemeClr val="bg2"/>
              </a:solidFill>
              <a:miter lim="800000"/>
              <a:headEnd/>
              <a:tailEnd/>
            </a:ln>
          </p:spPr>
          <p:txBody>
            <a:bodyPr wrap="none">
              <a:spAutoFit/>
            </a:bodyPr>
            <a:lstStyle/>
            <a:p>
              <a:r>
                <a:rPr lang="en-GB" sz="1000">
                  <a:latin typeface="Times New Roman" pitchFamily="18" charset="0"/>
                  <a:ea typeface="MS PGothic" pitchFamily="34" charset="-128"/>
                  <a:cs typeface="Arial" pitchFamily="34" charset="0"/>
                </a:rPr>
                <a:t>Hantavirus Pulmonary Syndrome</a:t>
              </a:r>
              <a:endParaRPr lang="en-US" sz="1000">
                <a:latin typeface="Times New Roman" pitchFamily="18" charset="0"/>
                <a:ea typeface="MS PGothic" pitchFamily="34" charset="-128"/>
                <a:cs typeface="Arial" pitchFamily="34" charset="0"/>
              </a:endParaRPr>
            </a:p>
          </p:txBody>
        </p:sp>
      </p:grpSp>
      <p:grpSp>
        <p:nvGrpSpPr>
          <p:cNvPr id="4" name="Group 10"/>
          <p:cNvGrpSpPr>
            <a:grpSpLocks/>
          </p:cNvGrpSpPr>
          <p:nvPr/>
        </p:nvGrpSpPr>
        <p:grpSpPr bwMode="auto">
          <a:xfrm>
            <a:off x="4876800" y="2057400"/>
            <a:ext cx="1422400" cy="1273175"/>
            <a:chOff x="-22" y="1056"/>
            <a:chExt cx="802" cy="706"/>
          </a:xfrm>
        </p:grpSpPr>
        <p:sp>
          <p:nvSpPr>
            <p:cNvPr id="31766" name="Text Box 11"/>
            <p:cNvSpPr txBox="1">
              <a:spLocks noChangeArrowheads="1"/>
            </p:cNvSpPr>
            <p:nvPr/>
          </p:nvSpPr>
          <p:spPr bwMode="auto">
            <a:xfrm>
              <a:off x="-22" y="1620"/>
              <a:ext cx="439" cy="142"/>
            </a:xfrm>
            <a:prstGeom prst="rect">
              <a:avLst/>
            </a:prstGeom>
            <a:noFill/>
            <a:ln w="12700">
              <a:solidFill>
                <a:schemeClr val="bg2"/>
              </a:solidFill>
              <a:miter lim="800000"/>
              <a:headEnd/>
              <a:tailEnd/>
            </a:ln>
          </p:spPr>
          <p:txBody>
            <a:bodyPr wrap="none">
              <a:spAutoFit/>
            </a:bodyPr>
            <a:lstStyle/>
            <a:p>
              <a:pPr algn="ctr"/>
              <a:r>
                <a:rPr lang="en-GB" sz="1000">
                  <a:latin typeface="Times New Roman" pitchFamily="18" charset="0"/>
                  <a:ea typeface="MS PGothic" pitchFamily="34" charset="-128"/>
                  <a:cs typeface="Arial" pitchFamily="34" charset="0"/>
                </a:rPr>
                <a:t>Ebola virus</a:t>
              </a:r>
              <a:endParaRPr lang="en-US" sz="1000">
                <a:latin typeface="Times New Roman" pitchFamily="18" charset="0"/>
                <a:ea typeface="MS PGothic" pitchFamily="34" charset="-128"/>
                <a:cs typeface="Arial" pitchFamily="34" charset="0"/>
              </a:endParaRPr>
            </a:p>
          </p:txBody>
        </p:sp>
        <p:pic>
          <p:nvPicPr>
            <p:cNvPr id="31767" name="Picture 12" descr="ebolavir picture"/>
            <p:cNvPicPr>
              <a:picLocks noChangeAspect="1" noChangeArrowheads="1"/>
            </p:cNvPicPr>
            <p:nvPr/>
          </p:nvPicPr>
          <p:blipFill>
            <a:blip r:embed="rId6"/>
            <a:srcRect/>
            <a:stretch>
              <a:fillRect/>
            </a:stretch>
          </p:blipFill>
          <p:spPr bwMode="auto">
            <a:xfrm>
              <a:off x="96" y="1056"/>
              <a:ext cx="684" cy="561"/>
            </a:xfrm>
            <a:prstGeom prst="rect">
              <a:avLst/>
            </a:prstGeom>
            <a:noFill/>
            <a:ln w="9525">
              <a:solidFill>
                <a:schemeClr val="bg2"/>
              </a:solidFill>
              <a:miter lim="800000"/>
              <a:headEnd/>
              <a:tailEnd/>
            </a:ln>
          </p:spPr>
        </p:pic>
      </p:grpSp>
      <p:grpSp>
        <p:nvGrpSpPr>
          <p:cNvPr id="5" name="Group 13"/>
          <p:cNvGrpSpPr>
            <a:grpSpLocks/>
          </p:cNvGrpSpPr>
          <p:nvPr/>
        </p:nvGrpSpPr>
        <p:grpSpPr bwMode="auto">
          <a:xfrm>
            <a:off x="990600" y="4038600"/>
            <a:ext cx="1666875" cy="1327150"/>
            <a:chOff x="1584" y="1824"/>
            <a:chExt cx="1045" cy="934"/>
          </a:xfrm>
        </p:grpSpPr>
        <p:pic>
          <p:nvPicPr>
            <p:cNvPr id="31764" name="Picture 14" descr="bburg"/>
            <p:cNvPicPr>
              <a:picLocks noChangeAspect="1" noChangeArrowheads="1"/>
            </p:cNvPicPr>
            <p:nvPr/>
          </p:nvPicPr>
          <p:blipFill>
            <a:blip r:embed="rId7"/>
            <a:srcRect/>
            <a:stretch>
              <a:fillRect/>
            </a:stretch>
          </p:blipFill>
          <p:spPr bwMode="auto">
            <a:xfrm>
              <a:off x="1584" y="1824"/>
              <a:ext cx="952" cy="720"/>
            </a:xfrm>
            <a:prstGeom prst="rect">
              <a:avLst/>
            </a:prstGeom>
            <a:noFill/>
            <a:ln w="9525">
              <a:solidFill>
                <a:schemeClr val="bg2"/>
              </a:solidFill>
              <a:miter lim="800000"/>
              <a:headEnd/>
              <a:tailEnd/>
            </a:ln>
          </p:spPr>
        </p:pic>
        <p:sp>
          <p:nvSpPr>
            <p:cNvPr id="31765" name="Text Box 15"/>
            <p:cNvSpPr txBox="1">
              <a:spLocks noChangeArrowheads="1"/>
            </p:cNvSpPr>
            <p:nvPr/>
          </p:nvSpPr>
          <p:spPr bwMode="auto">
            <a:xfrm>
              <a:off x="1632" y="2577"/>
              <a:ext cx="997" cy="181"/>
            </a:xfrm>
            <a:prstGeom prst="rect">
              <a:avLst/>
            </a:prstGeom>
            <a:noFill/>
            <a:ln w="12700">
              <a:solidFill>
                <a:schemeClr val="bg2"/>
              </a:solidFill>
              <a:miter lim="800000"/>
              <a:headEnd/>
              <a:tailEnd/>
            </a:ln>
          </p:spPr>
          <p:txBody>
            <a:bodyPr wrap="none">
              <a:spAutoFit/>
            </a:bodyPr>
            <a:lstStyle/>
            <a:p>
              <a:r>
                <a:rPr lang="en-GB" sz="1000">
                  <a:latin typeface="Times New Roman" pitchFamily="18" charset="0"/>
                  <a:ea typeface="MS PGothic" pitchFamily="34" charset="-128"/>
                  <a:cs typeface="Arial" pitchFamily="34" charset="0"/>
                </a:rPr>
                <a:t>Borrelia burgdorferi: Lyme</a:t>
              </a:r>
              <a:endParaRPr lang="en-US" sz="1000">
                <a:latin typeface="Times New Roman" pitchFamily="18" charset="0"/>
                <a:ea typeface="MS PGothic" pitchFamily="34" charset="-128"/>
                <a:cs typeface="Arial" pitchFamily="34" charset="0"/>
              </a:endParaRPr>
            </a:p>
          </p:txBody>
        </p:sp>
      </p:grpSp>
      <p:grpSp>
        <p:nvGrpSpPr>
          <p:cNvPr id="6" name="Group 16"/>
          <p:cNvGrpSpPr>
            <a:grpSpLocks/>
          </p:cNvGrpSpPr>
          <p:nvPr/>
        </p:nvGrpSpPr>
        <p:grpSpPr bwMode="auto">
          <a:xfrm>
            <a:off x="2667000" y="4114800"/>
            <a:ext cx="1463675" cy="1209675"/>
            <a:chOff x="2256" y="2784"/>
            <a:chExt cx="922" cy="768"/>
          </a:xfrm>
        </p:grpSpPr>
        <p:pic>
          <p:nvPicPr>
            <p:cNvPr id="31760" name="Picture 17" descr="From left to right: Ixodes scapularis adult female, adult male, nymph, larva on centimeter scale"/>
            <p:cNvPicPr>
              <a:picLocks noChangeAspect="1" noChangeArrowheads="1"/>
            </p:cNvPicPr>
            <p:nvPr/>
          </p:nvPicPr>
          <p:blipFill>
            <a:blip r:embed="rId8"/>
            <a:srcRect/>
            <a:stretch>
              <a:fillRect/>
            </a:stretch>
          </p:blipFill>
          <p:spPr bwMode="auto">
            <a:xfrm>
              <a:off x="2256" y="2784"/>
              <a:ext cx="922" cy="587"/>
            </a:xfrm>
            <a:prstGeom prst="rect">
              <a:avLst/>
            </a:prstGeom>
            <a:noFill/>
            <a:ln w="9525">
              <a:noFill/>
              <a:miter lim="800000"/>
              <a:headEnd/>
              <a:tailEnd/>
            </a:ln>
          </p:spPr>
        </p:pic>
        <p:grpSp>
          <p:nvGrpSpPr>
            <p:cNvPr id="7" name="Group 18"/>
            <p:cNvGrpSpPr>
              <a:grpSpLocks/>
            </p:cNvGrpSpPr>
            <p:nvPr/>
          </p:nvGrpSpPr>
          <p:grpSpPr bwMode="auto">
            <a:xfrm>
              <a:off x="2256" y="3408"/>
              <a:ext cx="912" cy="144"/>
              <a:chOff x="0" y="0"/>
              <a:chExt cx="2520" cy="346"/>
            </a:xfrm>
          </p:grpSpPr>
          <p:sp>
            <p:nvSpPr>
              <p:cNvPr id="31762" name="Rectangle 19"/>
              <p:cNvSpPr>
                <a:spLocks noChangeArrowheads="1"/>
              </p:cNvSpPr>
              <p:nvPr/>
            </p:nvSpPr>
            <p:spPr bwMode="auto">
              <a:xfrm>
                <a:off x="0" y="0"/>
                <a:ext cx="2520" cy="0"/>
              </a:xfrm>
              <a:prstGeom prst="rect">
                <a:avLst/>
              </a:prstGeom>
              <a:noFill/>
              <a:ln w="12700">
                <a:noFill/>
                <a:miter lim="800000"/>
                <a:headEnd/>
                <a:tailEnd/>
              </a:ln>
            </p:spPr>
            <p:txBody>
              <a:bodyPr>
                <a:spAutoFit/>
              </a:bodyPr>
              <a:lstStyle/>
              <a:p>
                <a:endParaRPr lang="ar-JO"/>
              </a:p>
            </p:txBody>
          </p:sp>
          <p:sp>
            <p:nvSpPr>
              <p:cNvPr id="31763" name="Rectangle 20"/>
              <p:cNvSpPr>
                <a:spLocks noChangeArrowheads="1"/>
              </p:cNvSpPr>
              <p:nvPr/>
            </p:nvSpPr>
            <p:spPr bwMode="auto">
              <a:xfrm>
                <a:off x="0" y="0"/>
                <a:ext cx="2520" cy="346"/>
              </a:xfrm>
              <a:prstGeom prst="rect">
                <a:avLst/>
              </a:prstGeom>
              <a:noFill/>
              <a:ln w="12700">
                <a:solidFill>
                  <a:schemeClr val="bg2"/>
                </a:solidFill>
                <a:miter lim="800000"/>
                <a:headEnd/>
                <a:tailEnd/>
              </a:ln>
            </p:spPr>
            <p:txBody>
              <a:bodyPr/>
              <a:lstStyle/>
              <a:p>
                <a:r>
                  <a:rPr lang="en-US" sz="1000">
                    <a:latin typeface="Times New Roman" pitchFamily="18" charset="0"/>
                    <a:ea typeface="MS PGothic" pitchFamily="34" charset="-128"/>
                    <a:cs typeface="Arial" pitchFamily="34" charset="0"/>
                  </a:rPr>
                  <a:t>Deer tick (</a:t>
                </a:r>
                <a:r>
                  <a:rPr lang="en-US" sz="1000" u="sng">
                    <a:latin typeface="Times New Roman" pitchFamily="18" charset="0"/>
                    <a:ea typeface="MS PGothic" pitchFamily="34" charset="-128"/>
                    <a:cs typeface="Arial" pitchFamily="34" charset="0"/>
                  </a:rPr>
                  <a:t>Ixodes scapularis</a:t>
                </a:r>
                <a:r>
                  <a:rPr lang="en-US" sz="1000">
                    <a:latin typeface="Times New Roman" pitchFamily="18" charset="0"/>
                    <a:ea typeface="MS PGothic" pitchFamily="34" charset="-128"/>
                    <a:cs typeface="Arial" pitchFamily="34" charset="0"/>
                  </a:rPr>
                  <a:t>)</a:t>
                </a:r>
              </a:p>
            </p:txBody>
          </p:sp>
        </p:grpSp>
      </p:grpSp>
      <p:grpSp>
        <p:nvGrpSpPr>
          <p:cNvPr id="8" name="Group 21"/>
          <p:cNvGrpSpPr>
            <a:grpSpLocks/>
          </p:cNvGrpSpPr>
          <p:nvPr/>
        </p:nvGrpSpPr>
        <p:grpSpPr bwMode="auto">
          <a:xfrm>
            <a:off x="4495800" y="4114800"/>
            <a:ext cx="2105025" cy="1262063"/>
            <a:chOff x="3456" y="2880"/>
            <a:chExt cx="1392" cy="944"/>
          </a:xfrm>
        </p:grpSpPr>
        <p:pic>
          <p:nvPicPr>
            <p:cNvPr id="31758" name="Picture 22" descr="Mastomys rodent (15523 bytes)"/>
            <p:cNvPicPr>
              <a:picLocks noChangeAspect="1" noChangeArrowheads="1"/>
            </p:cNvPicPr>
            <p:nvPr/>
          </p:nvPicPr>
          <p:blipFill>
            <a:blip r:embed="rId9"/>
            <a:srcRect/>
            <a:stretch>
              <a:fillRect/>
            </a:stretch>
          </p:blipFill>
          <p:spPr bwMode="auto">
            <a:xfrm>
              <a:off x="3456" y="2880"/>
              <a:ext cx="1260" cy="713"/>
            </a:xfrm>
            <a:prstGeom prst="rect">
              <a:avLst/>
            </a:prstGeom>
            <a:noFill/>
            <a:ln w="9525">
              <a:solidFill>
                <a:schemeClr val="bg2"/>
              </a:solidFill>
              <a:miter lim="800000"/>
              <a:headEnd/>
              <a:tailEnd/>
            </a:ln>
          </p:spPr>
        </p:pic>
        <p:sp>
          <p:nvSpPr>
            <p:cNvPr id="31759" name="Text Box 23"/>
            <p:cNvSpPr txBox="1">
              <a:spLocks noChangeArrowheads="1"/>
            </p:cNvSpPr>
            <p:nvPr/>
          </p:nvSpPr>
          <p:spPr bwMode="auto">
            <a:xfrm>
              <a:off x="3696" y="3632"/>
              <a:ext cx="1152" cy="192"/>
            </a:xfrm>
            <a:prstGeom prst="rect">
              <a:avLst/>
            </a:prstGeom>
            <a:noFill/>
            <a:ln w="12700">
              <a:solidFill>
                <a:schemeClr val="bg2"/>
              </a:solidFill>
              <a:miter lim="800000"/>
              <a:headEnd/>
              <a:tailEnd/>
            </a:ln>
          </p:spPr>
          <p:txBody>
            <a:bodyPr wrap="none">
              <a:spAutoFit/>
            </a:bodyPr>
            <a:lstStyle/>
            <a:p>
              <a:r>
                <a:rPr lang="en-GB" sz="1000">
                  <a:latin typeface="Times New Roman" pitchFamily="18" charset="0"/>
                  <a:ea typeface="MS PGothic" pitchFamily="34" charset="-128"/>
                  <a:cs typeface="Arial" pitchFamily="34" charset="0"/>
                </a:rPr>
                <a:t>Mostomys rodent: Lassa fever</a:t>
              </a:r>
              <a:endParaRPr lang="en-US" sz="1000">
                <a:latin typeface="Times New Roman" pitchFamily="18" charset="0"/>
                <a:ea typeface="MS PGothic" pitchFamily="34" charset="-128"/>
                <a:cs typeface="Arial" pitchFamily="34" charset="0"/>
              </a:endParaRPr>
            </a:p>
          </p:txBody>
        </p:sp>
      </p:grpSp>
      <p:sp>
        <p:nvSpPr>
          <p:cNvPr id="31755" name="Text Box 24"/>
          <p:cNvSpPr txBox="1">
            <a:spLocks noChangeArrowheads="1"/>
          </p:cNvSpPr>
          <p:nvPr/>
        </p:nvSpPr>
        <p:spPr bwMode="auto">
          <a:xfrm>
            <a:off x="1143000" y="2971800"/>
            <a:ext cx="1371600" cy="254000"/>
          </a:xfrm>
          <a:prstGeom prst="rect">
            <a:avLst/>
          </a:prstGeom>
          <a:noFill/>
          <a:ln w="9525">
            <a:solidFill>
              <a:schemeClr val="bg2"/>
            </a:solidFill>
            <a:miter lim="800000"/>
            <a:headEnd/>
            <a:tailEnd/>
          </a:ln>
        </p:spPr>
        <p:txBody>
          <a:bodyPr>
            <a:spAutoFit/>
          </a:bodyPr>
          <a:lstStyle/>
          <a:p>
            <a:pPr>
              <a:spcBef>
                <a:spcPct val="50000"/>
              </a:spcBef>
            </a:pPr>
            <a:r>
              <a:rPr lang="en-US" sz="1000">
                <a:latin typeface="Times New Roman" pitchFamily="18" charset="0"/>
                <a:cs typeface="Arial" pitchFamily="34" charset="0"/>
              </a:rPr>
              <a:t>Avian influenza virus</a:t>
            </a:r>
          </a:p>
        </p:txBody>
      </p:sp>
      <p:pic>
        <p:nvPicPr>
          <p:cNvPr id="31756" name="Picture 25" descr="Pteropus vampyrus (Malayan flying fox), one of the natural reservoirs of Nipah virus">
            <a:hlinkClick r:id="rId10" tooltip="Pteropus vampyrus (Malayan flying fox), one of the natural reservoirs of Nipah virus"/>
          </p:cNvPr>
          <p:cNvPicPr>
            <a:picLocks noGrp="1" noChangeAspect="1" noChangeArrowheads="1"/>
          </p:cNvPicPr>
          <p:nvPr>
            <p:ph sz="half" idx="2"/>
          </p:nvPr>
        </p:nvPicPr>
        <p:blipFill>
          <a:blip r:embed="rId11"/>
          <a:srcRect/>
          <a:stretch>
            <a:fillRect/>
          </a:stretch>
        </p:blipFill>
        <p:spPr>
          <a:xfrm>
            <a:off x="3676650" y="2239963"/>
            <a:ext cx="1249363" cy="928687"/>
          </a:xfrm>
        </p:spPr>
      </p:pic>
      <p:sp>
        <p:nvSpPr>
          <p:cNvPr id="31757" name="Text Box 26"/>
          <p:cNvSpPr txBox="1">
            <a:spLocks noChangeArrowheads="1"/>
          </p:cNvSpPr>
          <p:nvPr/>
        </p:nvSpPr>
        <p:spPr bwMode="auto">
          <a:xfrm>
            <a:off x="3124200" y="2971800"/>
            <a:ext cx="1371600" cy="254000"/>
          </a:xfrm>
          <a:prstGeom prst="rect">
            <a:avLst/>
          </a:prstGeom>
          <a:noFill/>
          <a:ln w="9525">
            <a:solidFill>
              <a:schemeClr val="bg2"/>
            </a:solidFill>
            <a:miter lim="800000"/>
            <a:headEnd/>
            <a:tailEnd/>
          </a:ln>
        </p:spPr>
        <p:txBody>
          <a:bodyPr>
            <a:spAutoFit/>
          </a:bodyPr>
          <a:lstStyle/>
          <a:p>
            <a:pPr algn="ctr">
              <a:spcBef>
                <a:spcPct val="50000"/>
              </a:spcBef>
            </a:pPr>
            <a:r>
              <a:rPr lang="en-US" sz="1000">
                <a:latin typeface="Times New Roman" pitchFamily="18" charset="0"/>
                <a:cs typeface="Arial" pitchFamily="34" charset="0"/>
              </a:rPr>
              <a:t>Bats: Nipah virus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endParaRPr lang="en-US" dirty="0"/>
          </a:p>
        </p:txBody>
      </p:sp>
      <p:sp>
        <p:nvSpPr>
          <p:cNvPr id="1028" name="Rectangle 2"/>
          <p:cNvSpPr>
            <a:spLocks noGrp="1" noChangeArrowheads="1"/>
          </p:cNvSpPr>
          <p:nvPr>
            <p:ph type="title"/>
          </p:nvPr>
        </p:nvSpPr>
        <p:spPr>
          <a:xfrm>
            <a:off x="1143000" y="990600"/>
            <a:ext cx="8001000" cy="838200"/>
          </a:xfrm>
        </p:spPr>
        <p:txBody>
          <a:bodyPr/>
          <a:lstStyle/>
          <a:p>
            <a:pPr eaLnBrk="1" hangingPunct="1"/>
            <a:r>
              <a:rPr lang="en-US" sz="3600" b="1" smtClean="0">
                <a:solidFill>
                  <a:schemeClr val="tx1"/>
                </a:solidFill>
              </a:rPr>
              <a:t/>
            </a:r>
            <a:br>
              <a:rPr lang="en-US" sz="3600" b="1" smtClean="0">
                <a:solidFill>
                  <a:schemeClr val="tx1"/>
                </a:solidFill>
              </a:rPr>
            </a:br>
            <a:r>
              <a:rPr lang="en-US" sz="3600" b="1" smtClean="0">
                <a:solidFill>
                  <a:schemeClr val="tx1"/>
                </a:solidFill>
              </a:rPr>
              <a:t/>
            </a:r>
            <a:br>
              <a:rPr lang="en-US" sz="3600" b="1" smtClean="0">
                <a:solidFill>
                  <a:schemeClr val="tx1"/>
                </a:solidFill>
              </a:rPr>
            </a:br>
            <a:r>
              <a:rPr lang="en-US" sz="3600" b="1" smtClean="0">
                <a:solidFill>
                  <a:schemeClr val="tx1"/>
                </a:solidFill>
              </a:rPr>
              <a:t/>
            </a:r>
            <a:br>
              <a:rPr lang="en-US" sz="3600" b="1" smtClean="0">
                <a:solidFill>
                  <a:schemeClr val="tx1"/>
                </a:solidFill>
              </a:rPr>
            </a:br>
            <a:r>
              <a:rPr lang="en-US" sz="3600" b="1" smtClean="0">
                <a:solidFill>
                  <a:schemeClr val="tx1"/>
                </a:solidFill>
              </a:rPr>
              <a:t/>
            </a:r>
            <a:br>
              <a:rPr lang="en-US" sz="3600" b="1" smtClean="0">
                <a:solidFill>
                  <a:schemeClr val="tx1"/>
                </a:solidFill>
              </a:rPr>
            </a:br>
            <a:r>
              <a:rPr lang="en-US" sz="3600" b="1" smtClean="0">
                <a:solidFill>
                  <a:schemeClr val="tx1"/>
                </a:solidFill>
              </a:rPr>
              <a:t/>
            </a:r>
            <a:br>
              <a:rPr lang="en-US" sz="3600" b="1" smtClean="0">
                <a:solidFill>
                  <a:schemeClr val="tx1"/>
                </a:solidFill>
              </a:rPr>
            </a:br>
            <a:r>
              <a:rPr lang="en-US" sz="3600" smtClean="0"/>
              <a:t>SARS: The First Emerging Infectious Disease Of The 21st Century </a:t>
            </a:r>
            <a:br>
              <a:rPr lang="en-US" sz="3600" smtClean="0"/>
            </a:br>
            <a:endParaRPr lang="en-US" sz="3600" smtClean="0"/>
          </a:p>
        </p:txBody>
      </p:sp>
      <p:graphicFrame>
        <p:nvGraphicFramePr>
          <p:cNvPr id="1026" name="Object 3"/>
          <p:cNvGraphicFramePr>
            <a:graphicFrameLocks noChangeAspect="1"/>
          </p:cNvGraphicFramePr>
          <p:nvPr/>
        </p:nvGraphicFramePr>
        <p:xfrm>
          <a:off x="381000" y="2286000"/>
          <a:ext cx="5884863" cy="4114800"/>
        </p:xfrm>
        <a:graphic>
          <a:graphicData uri="http://schemas.openxmlformats.org/presentationml/2006/ole">
            <p:oleObj spid="_x0000_s1026" name="Slide" r:id="rId4" imgW="2624264" imgH="1969139" progId="PowerPoint.Slide.8">
              <p:embed/>
            </p:oleObj>
          </a:graphicData>
        </a:graphic>
      </p:graphicFrame>
      <p:sp>
        <p:nvSpPr>
          <p:cNvPr id="1029" name="Rectangle 4"/>
          <p:cNvSpPr>
            <a:spLocks noChangeArrowheads="1"/>
          </p:cNvSpPr>
          <p:nvPr/>
        </p:nvSpPr>
        <p:spPr bwMode="auto">
          <a:xfrm>
            <a:off x="0" y="3141663"/>
            <a:ext cx="1789113" cy="274637"/>
          </a:xfrm>
          <a:prstGeom prst="rect">
            <a:avLst/>
          </a:prstGeom>
          <a:noFill/>
          <a:ln w="9525">
            <a:noFill/>
            <a:miter lim="800000"/>
            <a:headEnd/>
            <a:tailEnd/>
          </a:ln>
        </p:spPr>
        <p:txBody>
          <a:bodyPr wrap="none" anchor="ctr">
            <a:spAutoFit/>
          </a:bodyPr>
          <a:lstStyle/>
          <a:p>
            <a:r>
              <a:rPr lang="en-US" sz="1200">
                <a:cs typeface="Times New Roman" pitchFamily="18" charset="0"/>
              </a:rPr>
              <a:t>		</a:t>
            </a:r>
            <a:endParaRPr lang="en-US" sz="2400">
              <a:latin typeface="Times New Roman" pitchFamily="18" charset="0"/>
              <a:cs typeface="Times New Roman" pitchFamily="18" charset="0"/>
            </a:endParaRPr>
          </a:p>
        </p:txBody>
      </p:sp>
      <p:sp>
        <p:nvSpPr>
          <p:cNvPr id="1030" name="Rectangle 5"/>
          <p:cNvSpPr>
            <a:spLocks noChangeArrowheads="1"/>
          </p:cNvSpPr>
          <p:nvPr/>
        </p:nvSpPr>
        <p:spPr bwMode="auto">
          <a:xfrm>
            <a:off x="0" y="5159375"/>
            <a:ext cx="192088" cy="244475"/>
          </a:xfrm>
          <a:prstGeom prst="rect">
            <a:avLst/>
          </a:prstGeom>
          <a:noFill/>
          <a:ln w="9525">
            <a:noFill/>
            <a:miter lim="800000"/>
            <a:headEnd/>
            <a:tailEnd/>
          </a:ln>
        </p:spPr>
        <p:txBody>
          <a:bodyPr wrap="none" anchor="ctr">
            <a:spAutoFit/>
          </a:bodyPr>
          <a:lstStyle/>
          <a:p>
            <a:r>
              <a:rPr lang="en-US" sz="1000">
                <a:latin typeface="Times New Roman" pitchFamily="18" charset="0"/>
                <a:cs typeface="Arial" charset="0"/>
              </a:rPr>
              <a:t> </a:t>
            </a:r>
            <a:endParaRPr lang="en-US" sz="2400">
              <a:latin typeface="Times New Roman" pitchFamily="18" charset="0"/>
              <a:cs typeface="Arial" charset="0"/>
            </a:endParaRPr>
          </a:p>
        </p:txBody>
      </p:sp>
      <p:sp>
        <p:nvSpPr>
          <p:cNvPr id="1031" name="Rectangle 6"/>
          <p:cNvSpPr>
            <a:spLocks noChangeArrowheads="1"/>
          </p:cNvSpPr>
          <p:nvPr/>
        </p:nvSpPr>
        <p:spPr bwMode="auto">
          <a:xfrm>
            <a:off x="439738" y="1752600"/>
            <a:ext cx="8162925" cy="304800"/>
          </a:xfrm>
          <a:prstGeom prst="rect">
            <a:avLst/>
          </a:prstGeom>
          <a:noFill/>
          <a:ln w="12700">
            <a:noFill/>
            <a:miter lim="800000"/>
            <a:headEnd/>
            <a:tailEnd/>
          </a:ln>
        </p:spPr>
        <p:txBody>
          <a:bodyPr>
            <a:spAutoFit/>
          </a:bodyPr>
          <a:lstStyle/>
          <a:p>
            <a:pPr algn="ctr"/>
            <a:r>
              <a:rPr lang="en-GB" sz="1400" b="1">
                <a:solidFill>
                  <a:srgbClr val="FF0000"/>
                </a:solidFill>
                <a:latin typeface="Verdana" pitchFamily="34" charset="0"/>
                <a:cs typeface="Arial" charset="0"/>
              </a:rPr>
              <a:t>No infectious disease has spread so fast and far as SARS did in 2003</a:t>
            </a:r>
            <a:endParaRPr lang="en-US" sz="1400" b="1">
              <a:solidFill>
                <a:srgbClr val="FF0000"/>
              </a:solidFill>
              <a:latin typeface="Verdana" pitchFamily="34" charset="0"/>
              <a:cs typeface="Arial" charset="0"/>
            </a:endParaRPr>
          </a:p>
        </p:txBody>
      </p:sp>
      <p:pic>
        <p:nvPicPr>
          <p:cNvPr id="1032" name="Picture 7"/>
          <p:cNvPicPr>
            <a:picLocks noChangeAspect="1" noChangeArrowheads="1"/>
          </p:cNvPicPr>
          <p:nvPr/>
        </p:nvPicPr>
        <p:blipFill>
          <a:blip r:embed="rId5" cstate="print"/>
          <a:srcRect/>
          <a:stretch>
            <a:fillRect/>
          </a:stretch>
        </p:blipFill>
        <p:spPr bwMode="auto">
          <a:xfrm>
            <a:off x="6535738" y="2590800"/>
            <a:ext cx="2336800" cy="3054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9219" name="Rectangle 2"/>
          <p:cNvSpPr>
            <a:spLocks noGrp="1" noChangeArrowheads="1"/>
          </p:cNvSpPr>
          <p:nvPr>
            <p:ph type="title"/>
          </p:nvPr>
        </p:nvSpPr>
        <p:spPr/>
        <p:txBody>
          <a:bodyPr/>
          <a:lstStyle/>
          <a:p>
            <a:pPr eaLnBrk="1" hangingPunct="1"/>
            <a:r>
              <a:rPr lang="en-US" smtClean="0"/>
              <a:t>Outline Of Presentation</a:t>
            </a:r>
          </a:p>
        </p:txBody>
      </p:sp>
      <p:sp>
        <p:nvSpPr>
          <p:cNvPr id="9220" name="Rectangle 3"/>
          <p:cNvSpPr>
            <a:spLocks noGrp="1" noChangeArrowheads="1"/>
          </p:cNvSpPr>
          <p:nvPr>
            <p:ph type="body" idx="1"/>
          </p:nvPr>
        </p:nvSpPr>
        <p:spPr>
          <a:xfrm>
            <a:off x="457200" y="1905000"/>
            <a:ext cx="8229600" cy="4378325"/>
          </a:xfrm>
        </p:spPr>
        <p:txBody>
          <a:bodyPr/>
          <a:lstStyle/>
          <a:p>
            <a:pPr marL="533400" indent="-533400" eaLnBrk="1" hangingPunct="1">
              <a:lnSpc>
                <a:spcPct val="90000"/>
              </a:lnSpc>
            </a:pPr>
            <a:endParaRPr lang="en-US" smtClean="0"/>
          </a:p>
          <a:p>
            <a:pPr marL="533400" indent="-533400" eaLnBrk="1" hangingPunct="1">
              <a:lnSpc>
                <a:spcPct val="90000"/>
              </a:lnSpc>
            </a:pPr>
            <a:r>
              <a:rPr lang="en-US" sz="2800" smtClean="0"/>
              <a:t>Infectious diseases- trends</a:t>
            </a:r>
          </a:p>
          <a:p>
            <a:pPr marL="533400" indent="-533400" eaLnBrk="1" hangingPunct="1">
              <a:lnSpc>
                <a:spcPct val="90000"/>
              </a:lnSpc>
            </a:pPr>
            <a:r>
              <a:rPr lang="en-US" sz="2800" smtClean="0"/>
              <a:t>Definition of emerging &amp; re-emerging diseases</a:t>
            </a:r>
          </a:p>
          <a:p>
            <a:pPr marL="533400" indent="-533400" eaLnBrk="1" hangingPunct="1">
              <a:lnSpc>
                <a:spcPct val="90000"/>
              </a:lnSpc>
            </a:pPr>
            <a:r>
              <a:rPr lang="en-US" sz="2800" smtClean="0"/>
              <a:t>Factors contributing to emergence</a:t>
            </a:r>
          </a:p>
          <a:p>
            <a:pPr marL="533400" indent="-533400" eaLnBrk="1" hangingPunct="1">
              <a:lnSpc>
                <a:spcPct val="90000"/>
              </a:lnSpc>
            </a:pPr>
            <a:r>
              <a:rPr lang="en-US" sz="2800" smtClean="0"/>
              <a:t>Examples</a:t>
            </a:r>
          </a:p>
          <a:p>
            <a:pPr marL="533400" indent="-533400" eaLnBrk="1" hangingPunct="1">
              <a:lnSpc>
                <a:spcPct val="90000"/>
              </a:lnSpc>
            </a:pPr>
            <a:r>
              <a:rPr lang="en-US" sz="2800" smtClean="0"/>
              <a:t>Public health response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32771" name="Rectangle 2"/>
          <p:cNvSpPr>
            <a:spLocks noGrp="1" noChangeArrowheads="1"/>
          </p:cNvSpPr>
          <p:nvPr>
            <p:ph type="title"/>
          </p:nvPr>
        </p:nvSpPr>
        <p:spPr>
          <a:xfrm>
            <a:off x="1182688" y="214313"/>
            <a:ext cx="7527925" cy="1462087"/>
          </a:xfrm>
        </p:spPr>
        <p:txBody>
          <a:bodyPr/>
          <a:lstStyle/>
          <a:p>
            <a:pPr eaLnBrk="1" hangingPunct="1"/>
            <a:r>
              <a:rPr lang="en-US" sz="3700" smtClean="0"/>
              <a:t>Lesson learnt from SARS</a:t>
            </a:r>
          </a:p>
        </p:txBody>
      </p:sp>
      <p:sp>
        <p:nvSpPr>
          <p:cNvPr id="32772" name="Rectangle 3"/>
          <p:cNvSpPr>
            <a:spLocks noGrp="1" noChangeArrowheads="1"/>
          </p:cNvSpPr>
          <p:nvPr>
            <p:ph type="body" idx="1"/>
          </p:nvPr>
        </p:nvSpPr>
        <p:spPr>
          <a:xfrm>
            <a:off x="533400" y="2057400"/>
            <a:ext cx="7924800" cy="4267200"/>
          </a:xfrm>
        </p:spPr>
        <p:txBody>
          <a:bodyPr/>
          <a:lstStyle/>
          <a:p>
            <a:pPr algn="just" eaLnBrk="1" hangingPunct="1">
              <a:lnSpc>
                <a:spcPct val="90000"/>
              </a:lnSpc>
            </a:pPr>
            <a:r>
              <a:rPr lang="en-US" smtClean="0"/>
              <a:t>An infectious disease in one country is a threat to all</a:t>
            </a:r>
          </a:p>
          <a:p>
            <a:pPr algn="just" eaLnBrk="1" hangingPunct="1">
              <a:lnSpc>
                <a:spcPct val="90000"/>
              </a:lnSpc>
            </a:pPr>
            <a:r>
              <a:rPr lang="en-US" smtClean="0"/>
              <a:t>Important role of air travel in international spread </a:t>
            </a:r>
          </a:p>
          <a:p>
            <a:pPr algn="just" eaLnBrk="1" hangingPunct="1">
              <a:lnSpc>
                <a:spcPct val="90000"/>
              </a:lnSpc>
            </a:pPr>
            <a:r>
              <a:rPr lang="en-US" smtClean="0"/>
              <a:t>Tremendous negative economic impact on trade, travel and tourism, estimated loss of $ 30 to $150 billion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Dr. KANUPRIYA CHATURVEDI</a:t>
            </a:r>
          </a:p>
        </p:txBody>
      </p:sp>
      <p:sp>
        <p:nvSpPr>
          <p:cNvPr id="33795" name="Rectangle 2"/>
          <p:cNvSpPr>
            <a:spLocks noGrp="1" noChangeArrowheads="1"/>
          </p:cNvSpPr>
          <p:nvPr>
            <p:ph type="title"/>
          </p:nvPr>
        </p:nvSpPr>
        <p:spPr/>
        <p:txBody>
          <a:bodyPr/>
          <a:lstStyle/>
          <a:p>
            <a:pPr eaLnBrk="1" hangingPunct="1"/>
            <a:r>
              <a:rPr lang="en-US" smtClean="0"/>
              <a:t>CONTD.</a:t>
            </a:r>
          </a:p>
        </p:txBody>
      </p:sp>
      <p:sp>
        <p:nvSpPr>
          <p:cNvPr id="33796" name="Rectangle 3"/>
          <p:cNvSpPr>
            <a:spLocks noGrp="1" noChangeArrowheads="1"/>
          </p:cNvSpPr>
          <p:nvPr>
            <p:ph type="body" idx="1"/>
          </p:nvPr>
        </p:nvSpPr>
        <p:spPr>
          <a:xfrm>
            <a:off x="685800" y="2057400"/>
            <a:ext cx="7772400" cy="4191000"/>
          </a:xfrm>
        </p:spPr>
        <p:txBody>
          <a:bodyPr/>
          <a:lstStyle/>
          <a:p>
            <a:pPr algn="just" eaLnBrk="1" hangingPunct="1">
              <a:lnSpc>
                <a:spcPct val="90000"/>
              </a:lnSpc>
            </a:pPr>
            <a:r>
              <a:rPr lang="en-US" dirty="0" smtClean="0"/>
              <a:t>High level commitment is crucial for rapid containment </a:t>
            </a:r>
          </a:p>
          <a:p>
            <a:pPr algn="just" eaLnBrk="1" hangingPunct="1">
              <a:lnSpc>
                <a:spcPct val="90000"/>
              </a:lnSpc>
            </a:pPr>
            <a:r>
              <a:rPr lang="en-US" dirty="0" smtClean="0"/>
              <a:t>WHO can play a critical role in catalyzing international cooperation and support</a:t>
            </a:r>
          </a:p>
          <a:p>
            <a:pPr algn="just" eaLnBrk="1" hangingPunct="1">
              <a:lnSpc>
                <a:spcPct val="90000"/>
              </a:lnSpc>
            </a:pPr>
            <a:r>
              <a:rPr lang="en-US" dirty="0" smtClean="0"/>
              <a:t>Global partnerships &amp; rapid sharing of data/information enhances preparedness and response</a:t>
            </a:r>
          </a:p>
          <a:p>
            <a:pPr algn="just" eaLnBrk="1" hangingPunct="1">
              <a:lnSpc>
                <a:spcPct val="90000"/>
              </a:lnSpc>
              <a:buFont typeface="Wingdings" pitchFamily="2" charset="2"/>
              <a:buNone/>
            </a:pPr>
            <a:endParaRPr lang="en-US" dirty="0" smtClean="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p:txBody>
          <a:bodyPr/>
          <a:lstStyle/>
          <a:p>
            <a:r>
              <a:rPr lang="ar-JO" sz="4800" dirty="0">
                <a:solidFill>
                  <a:schemeClr val="accent2"/>
                </a:solidFill>
                <a:cs typeface="Andalus" pitchFamily="2" charset="-78"/>
              </a:rPr>
              <a:t>بسم الله الرحمن الرحيم</a:t>
            </a:r>
            <a:endParaRPr lang="en-GB" sz="4800" dirty="0">
              <a:solidFill>
                <a:schemeClr val="accent2"/>
              </a:solidFill>
              <a:cs typeface="Andalus" pitchFamily="2" charset="-78"/>
            </a:endParaRPr>
          </a:p>
        </p:txBody>
      </p:sp>
      <p:sp>
        <p:nvSpPr>
          <p:cNvPr id="252931" name="Rectangle 3"/>
          <p:cNvSpPr>
            <a:spLocks noGrp="1" noRot="1" noChangeArrowheads="1"/>
          </p:cNvSpPr>
          <p:nvPr>
            <p:ph type="body" idx="1"/>
          </p:nvPr>
        </p:nvSpPr>
        <p:spPr/>
        <p:txBody>
          <a:bodyPr/>
          <a:lstStyle/>
          <a:p>
            <a:pPr>
              <a:buFont typeface="Wingdings" pitchFamily="2" charset="2"/>
              <a:buNone/>
            </a:pPr>
            <a:r>
              <a:rPr lang="en-US" dirty="0">
                <a:solidFill>
                  <a:schemeClr val="accent2"/>
                </a:solidFill>
                <a:cs typeface="Andalus" pitchFamily="2" charset="-78"/>
              </a:rPr>
              <a:t/>
            </a:r>
            <a:br>
              <a:rPr lang="en-US" dirty="0">
                <a:solidFill>
                  <a:schemeClr val="accent2"/>
                </a:solidFill>
                <a:cs typeface="Andalus" pitchFamily="2" charset="-78"/>
              </a:rPr>
            </a:br>
            <a:endParaRPr lang="en-US" dirty="0">
              <a:solidFill>
                <a:schemeClr val="accent2"/>
              </a:solidFill>
              <a:cs typeface="Andalus" pitchFamily="2" charset="-78"/>
            </a:endParaRPr>
          </a:p>
          <a:p>
            <a:pPr algn="r"/>
            <a:r>
              <a:rPr lang="ar-SA" b="1" dirty="0"/>
              <a:t>الحمد لله رب العالمين والصلاة والسلام علي </a:t>
            </a:r>
            <a:r>
              <a:rPr lang="ar-SA" sz="2800" b="1" dirty="0"/>
              <a:t>سيدنا</a:t>
            </a:r>
            <a:r>
              <a:rPr lang="ar-SA" b="1" dirty="0"/>
              <a:t> محمد الصادق الوعد الأمين ، اللهم أخرجنا من ظلمات الجهل والوهم ، إلى نور المعرفة والعلم..</a:t>
            </a:r>
            <a:r>
              <a:rPr lang="ar-SA" dirty="0"/>
              <a:t> </a:t>
            </a:r>
            <a:r>
              <a:rPr lang="ar-SA" sz="4400" b="1" dirty="0">
                <a:solidFill>
                  <a:srgbClr val="000000"/>
                </a:solidFill>
                <a:effectLst>
                  <a:outerShdw blurRad="38100" dist="38100" dir="2700000" algn="tl">
                    <a:srgbClr val="FFFFFF"/>
                  </a:outerShdw>
                </a:effectLst>
                <a:cs typeface="Simplified Arabic" pitchFamily="2" charset="-78"/>
              </a:rPr>
              <a:t> </a:t>
            </a:r>
            <a:endParaRPr lang="en-US" sz="4400" b="1" dirty="0">
              <a:solidFill>
                <a:srgbClr val="000000"/>
              </a:solidFill>
              <a:effectLst>
                <a:outerShdw blurRad="38100" dist="38100" dir="2700000" algn="tl">
                  <a:srgbClr val="FFFFFF"/>
                </a:outerShdw>
              </a:effectLst>
              <a:cs typeface="Simplified Arabic" pitchFamily="2" charset="-78"/>
            </a:endParaRPr>
          </a:p>
          <a:p>
            <a:endParaRPr lang="en-US" sz="4400" b="1" dirty="0">
              <a:solidFill>
                <a:srgbClr val="000000"/>
              </a:solidFill>
              <a:effectLst>
                <a:outerShdw blurRad="38100" dist="38100" dir="2700000" algn="tl">
                  <a:srgbClr val="FFFFFF"/>
                </a:outerShdw>
              </a:effectLst>
              <a:cs typeface="Simplified Arabic" pitchFamily="2" charset="-78"/>
            </a:endParaRPr>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34819" name="Rectangle 2"/>
          <p:cNvSpPr>
            <a:spLocks noGrp="1" noChangeArrowheads="1"/>
          </p:cNvSpPr>
          <p:nvPr>
            <p:ph type="title"/>
          </p:nvPr>
        </p:nvSpPr>
        <p:spPr>
          <a:xfrm>
            <a:off x="609600" y="533400"/>
            <a:ext cx="8153400" cy="782638"/>
          </a:xfrm>
        </p:spPr>
        <p:txBody>
          <a:bodyPr/>
          <a:lstStyle/>
          <a:p>
            <a:pPr eaLnBrk="1" hangingPunct="1"/>
            <a:r>
              <a:rPr lang="en-US" sz="3700" smtClean="0"/>
              <a:t>Highly Pathogenic Avian Influenza (H5N1)</a:t>
            </a:r>
          </a:p>
        </p:txBody>
      </p:sp>
      <p:sp>
        <p:nvSpPr>
          <p:cNvPr id="34820" name="Rectangle 3"/>
          <p:cNvSpPr>
            <a:spLocks noGrp="1" noChangeArrowheads="1"/>
          </p:cNvSpPr>
          <p:nvPr>
            <p:ph type="body" idx="1"/>
          </p:nvPr>
        </p:nvSpPr>
        <p:spPr>
          <a:xfrm>
            <a:off x="381000" y="2057400"/>
            <a:ext cx="7924800" cy="4267200"/>
          </a:xfrm>
        </p:spPr>
        <p:txBody>
          <a:bodyPr/>
          <a:lstStyle/>
          <a:p>
            <a:pPr algn="just" eaLnBrk="1" hangingPunct="1">
              <a:lnSpc>
                <a:spcPct val="90000"/>
              </a:lnSpc>
              <a:buFont typeface="Wingdings" pitchFamily="2" charset="2"/>
              <a:buNone/>
            </a:pPr>
            <a:endParaRPr lang="en-US" dirty="0" smtClean="0"/>
          </a:p>
          <a:p>
            <a:pPr algn="just" eaLnBrk="1" hangingPunct="1">
              <a:lnSpc>
                <a:spcPct val="90000"/>
              </a:lnSpc>
            </a:pPr>
            <a:r>
              <a:rPr lang="en-US" sz="2800" dirty="0" smtClean="0"/>
              <a:t>Since Nov 2003, </a:t>
            </a:r>
            <a:r>
              <a:rPr lang="en-US" sz="2800" b="1" dirty="0" smtClean="0"/>
              <a:t>avian influenza </a:t>
            </a:r>
            <a:r>
              <a:rPr lang="en-US" sz="2800" dirty="0" smtClean="0"/>
              <a:t>H5N1 in birds affected 60 countries across Asia, Europe, Middle-East &amp; Africa</a:t>
            </a:r>
          </a:p>
          <a:p>
            <a:pPr algn="just" eaLnBrk="1" hangingPunct="1">
              <a:lnSpc>
                <a:spcPct val="90000"/>
              </a:lnSpc>
            </a:pPr>
            <a:r>
              <a:rPr lang="en-US" sz="2800" dirty="0" smtClean="0"/>
              <a:t>&gt;220 million birds killed by AI virus or culled to prevent further spread</a:t>
            </a:r>
          </a:p>
          <a:p>
            <a:pPr algn="just" eaLnBrk="1" hangingPunct="1">
              <a:lnSpc>
                <a:spcPct val="90000"/>
              </a:lnSpc>
            </a:pPr>
            <a:r>
              <a:rPr lang="en-US" sz="2800" dirty="0" smtClean="0"/>
              <a:t>Majority of human H5N1 infection due to direct contact with birds infected with virus</a:t>
            </a:r>
          </a:p>
          <a:p>
            <a:pPr algn="just" eaLnBrk="1" hangingPunct="1">
              <a:lnSpc>
                <a:spcPct val="90000"/>
              </a:lnSpc>
            </a:pPr>
            <a:endParaRPr lang="en-US" sz="2800" dirty="0" smtClean="0"/>
          </a:p>
          <a:p>
            <a:pPr algn="just" eaLnBrk="1" hangingPunct="1">
              <a:lnSpc>
                <a:spcPct val="90000"/>
              </a:lnSpc>
            </a:pPr>
            <a:endParaRPr lang="en-US" sz="28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r>
              <a:rPr lang="en-US"/>
              <a:t>Dr. KANUPRIYA CHATURVEDI</a:t>
            </a:r>
          </a:p>
        </p:txBody>
      </p:sp>
      <p:sp>
        <p:nvSpPr>
          <p:cNvPr id="35843" name="Rectangle 2"/>
          <p:cNvSpPr>
            <a:spLocks noGrp="1" noChangeArrowheads="1"/>
          </p:cNvSpPr>
          <p:nvPr>
            <p:ph type="title" idx="4294967295"/>
          </p:nvPr>
        </p:nvSpPr>
        <p:spPr/>
        <p:txBody>
          <a:bodyPr anchor="ctr"/>
          <a:lstStyle/>
          <a:p>
            <a:pPr eaLnBrk="1" hangingPunct="1"/>
            <a:r>
              <a:rPr lang="en-US" smtClean="0"/>
              <a:t>Novel Swine origin Influenza A (H1N1)</a:t>
            </a:r>
          </a:p>
        </p:txBody>
      </p:sp>
      <p:sp>
        <p:nvSpPr>
          <p:cNvPr id="35844" name="Rectangle 3"/>
          <p:cNvSpPr>
            <a:spLocks noGrp="1" noChangeArrowheads="1"/>
          </p:cNvSpPr>
          <p:nvPr>
            <p:ph type="body" idx="4294967295"/>
          </p:nvPr>
        </p:nvSpPr>
        <p:spPr>
          <a:xfrm>
            <a:off x="381000" y="1905000"/>
            <a:ext cx="7772400" cy="4114800"/>
          </a:xfrm>
        </p:spPr>
        <p:txBody>
          <a:bodyPr/>
          <a:lstStyle/>
          <a:p>
            <a:pPr eaLnBrk="1" hangingPunct="1">
              <a:lnSpc>
                <a:spcPct val="90000"/>
              </a:lnSpc>
            </a:pPr>
            <a:r>
              <a:rPr lang="en-US" sz="2800" dirty="0" smtClean="0"/>
              <a:t>Swine flu causes respiratory disease in pigs – high level of illness, low death rates</a:t>
            </a:r>
          </a:p>
          <a:p>
            <a:pPr eaLnBrk="1" hangingPunct="1">
              <a:lnSpc>
                <a:spcPct val="90000"/>
              </a:lnSpc>
            </a:pPr>
            <a:r>
              <a:rPr lang="en-US" sz="2800" dirty="0" smtClean="0"/>
              <a:t>Pigs can get infected by human, avian and swine influenza virus</a:t>
            </a:r>
          </a:p>
          <a:p>
            <a:pPr eaLnBrk="1" hangingPunct="1">
              <a:lnSpc>
                <a:spcPct val="90000"/>
              </a:lnSpc>
            </a:pPr>
            <a:r>
              <a:rPr lang="en-US" sz="2800" dirty="0" smtClean="0"/>
              <a:t>Occasional human swine infection reported</a:t>
            </a:r>
          </a:p>
          <a:p>
            <a:pPr eaLnBrk="1" hangingPunct="1">
              <a:lnSpc>
                <a:spcPct val="90000"/>
              </a:lnSpc>
            </a:pPr>
            <a:r>
              <a:rPr lang="en-US" sz="2800" dirty="0" smtClean="0"/>
              <a:t>In US from December 2005 to February 2009, 12 cases of human infection with swine flu reported</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endParaRPr lang="en-US" dirty="0"/>
          </a:p>
        </p:txBody>
      </p:sp>
      <p:sp>
        <p:nvSpPr>
          <p:cNvPr id="36867" name="Title 1"/>
          <p:cNvSpPr>
            <a:spLocks noGrp="1"/>
          </p:cNvSpPr>
          <p:nvPr>
            <p:ph type="title" idx="4294967295"/>
          </p:nvPr>
        </p:nvSpPr>
        <p:spPr/>
        <p:txBody>
          <a:bodyPr anchor="ctr"/>
          <a:lstStyle/>
          <a:p>
            <a:pPr eaLnBrk="1" hangingPunct="1"/>
            <a:r>
              <a:rPr lang="en-US" smtClean="0"/>
              <a:t>Swine Flu </a:t>
            </a:r>
            <a:br>
              <a:rPr lang="en-US" smtClean="0"/>
            </a:br>
            <a:r>
              <a:rPr lang="en-US" smtClean="0"/>
              <a:t>Influenza A (H1N1)</a:t>
            </a:r>
            <a:endParaRPr lang="en-IN" smtClean="0"/>
          </a:p>
        </p:txBody>
      </p:sp>
      <p:sp>
        <p:nvSpPr>
          <p:cNvPr id="36868" name="Content Placeholder 2"/>
          <p:cNvSpPr>
            <a:spLocks noGrp="1"/>
          </p:cNvSpPr>
          <p:nvPr>
            <p:ph idx="4294967295"/>
          </p:nvPr>
        </p:nvSpPr>
        <p:spPr>
          <a:xfrm>
            <a:off x="533400" y="2133600"/>
            <a:ext cx="7772400" cy="4114800"/>
          </a:xfrm>
        </p:spPr>
        <p:txBody>
          <a:bodyPr/>
          <a:lstStyle/>
          <a:p>
            <a:pPr eaLnBrk="1" hangingPunct="1"/>
            <a:endParaRPr lang="en-US" smtClean="0"/>
          </a:p>
          <a:p>
            <a:pPr eaLnBrk="1" hangingPunct="1"/>
            <a:r>
              <a:rPr lang="en-US" sz="2800" smtClean="0"/>
              <a:t>March 18 2009 – ILI outbreak reported in Mexico</a:t>
            </a:r>
          </a:p>
          <a:p>
            <a:pPr eaLnBrk="1" hangingPunct="1"/>
            <a:r>
              <a:rPr lang="en-US" sz="2800" smtClean="0"/>
              <a:t>April 15</a:t>
            </a:r>
            <a:r>
              <a:rPr lang="en-US" sz="2800" baseline="30000" smtClean="0"/>
              <a:t>th</a:t>
            </a:r>
            <a:r>
              <a:rPr lang="en-US" sz="2800" smtClean="0"/>
              <a:t> CDC identifies H1N1 (swine flu)</a:t>
            </a:r>
          </a:p>
          <a:p>
            <a:pPr eaLnBrk="1" hangingPunct="1"/>
            <a:r>
              <a:rPr lang="en-US" sz="2800" smtClean="0"/>
              <a:t>April 25</a:t>
            </a:r>
            <a:r>
              <a:rPr lang="en-US" sz="2800" baseline="30000" smtClean="0"/>
              <a:t>th</a:t>
            </a:r>
            <a:r>
              <a:rPr lang="en-US" sz="2800" smtClean="0"/>
              <a:t> WHO declares public health emergency</a:t>
            </a:r>
          </a:p>
          <a:p>
            <a:pPr eaLnBrk="1" hangingPunct="1"/>
            <a:r>
              <a:rPr lang="en-US" sz="2800" smtClean="0"/>
              <a:t>April 27</a:t>
            </a:r>
            <a:r>
              <a:rPr lang="en-US" sz="2800" baseline="30000" smtClean="0"/>
              <a:t>th</a:t>
            </a:r>
            <a:r>
              <a:rPr lang="en-US" sz="2800" smtClean="0"/>
              <a:t> Pandemic alert raised to phase 4</a:t>
            </a:r>
          </a:p>
          <a:p>
            <a:pPr eaLnBrk="1" hangingPunct="1"/>
            <a:r>
              <a:rPr lang="en-US" sz="2800" smtClean="0"/>
              <a:t>April 29</a:t>
            </a:r>
            <a:r>
              <a:rPr lang="en-US" sz="2800" baseline="30000" smtClean="0"/>
              <a:t>th</a:t>
            </a:r>
            <a:r>
              <a:rPr lang="en-US" sz="2800" smtClean="0"/>
              <a:t> Pandemic alert raised to phase 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endParaRPr lang="en-US" dirty="0"/>
          </a:p>
        </p:txBody>
      </p:sp>
      <p:sp>
        <p:nvSpPr>
          <p:cNvPr id="37891" name="Title 1"/>
          <p:cNvSpPr>
            <a:spLocks noGrp="1"/>
          </p:cNvSpPr>
          <p:nvPr>
            <p:ph type="title" idx="4294967295"/>
          </p:nvPr>
        </p:nvSpPr>
        <p:spPr/>
        <p:txBody>
          <a:bodyPr anchor="ctr"/>
          <a:lstStyle/>
          <a:p>
            <a:pPr eaLnBrk="1" hangingPunct="1"/>
            <a:r>
              <a:rPr lang="en-US" smtClean="0"/>
              <a:t>Influenza A (H1N1)</a:t>
            </a:r>
            <a:endParaRPr lang="en-IN" smtClean="0"/>
          </a:p>
        </p:txBody>
      </p:sp>
      <p:sp>
        <p:nvSpPr>
          <p:cNvPr id="37892" name="Content Placeholder 2"/>
          <p:cNvSpPr>
            <a:spLocks noGrp="1"/>
          </p:cNvSpPr>
          <p:nvPr>
            <p:ph idx="4294967295"/>
          </p:nvPr>
        </p:nvSpPr>
        <p:spPr>
          <a:xfrm>
            <a:off x="228600" y="1981200"/>
            <a:ext cx="8915400" cy="4144963"/>
          </a:xfrm>
        </p:spPr>
        <p:txBody>
          <a:bodyPr/>
          <a:lstStyle/>
          <a:p>
            <a:pPr eaLnBrk="1" hangingPunct="1"/>
            <a:r>
              <a:rPr lang="en-US" sz="2800" smtClean="0"/>
              <a:t>By May 5</a:t>
            </a:r>
            <a:r>
              <a:rPr lang="en-US" sz="2800" baseline="30000" smtClean="0"/>
              <a:t>th</a:t>
            </a:r>
            <a:r>
              <a:rPr lang="en-US" sz="2800" smtClean="0"/>
              <a:t> more than 1000 cases confirmed in 21 countries</a:t>
            </a:r>
          </a:p>
          <a:p>
            <a:pPr eaLnBrk="1" hangingPunct="1"/>
            <a:r>
              <a:rPr lang="en-US" sz="2800" smtClean="0"/>
              <a:t>Screening at airports for flu like symptoms (especially passengers coming from affected area)</a:t>
            </a:r>
          </a:p>
          <a:p>
            <a:pPr eaLnBrk="1" hangingPunct="1"/>
            <a:r>
              <a:rPr lang="en-US" sz="2800" smtClean="0"/>
              <a:t>Schools closed in many states in USA</a:t>
            </a:r>
          </a:p>
          <a:p>
            <a:pPr eaLnBrk="1" hangingPunct="1"/>
            <a:r>
              <a:rPr lang="en-US" sz="2800" smtClean="0"/>
              <a:t>May 16</a:t>
            </a:r>
            <a:r>
              <a:rPr lang="en-US" sz="2800" baseline="30000" smtClean="0"/>
              <a:t>th</a:t>
            </a:r>
            <a:r>
              <a:rPr lang="en-US" sz="2800" smtClean="0"/>
              <a:t> India reports first confirmed case</a:t>
            </a:r>
          </a:p>
          <a:p>
            <a:pPr eaLnBrk="1" hangingPunct="1"/>
            <a:r>
              <a:rPr lang="en-US" sz="2800" smtClean="0"/>
              <a:t>Stockpiling of antiviral drugs and preparations to make a new effective vaccine </a:t>
            </a:r>
            <a:endParaRPr lang="en-IN"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r>
              <a:rPr lang="en-US"/>
              <a:t>Dr. KANUPRIYA CHATURVEDI</a:t>
            </a:r>
          </a:p>
        </p:txBody>
      </p:sp>
      <p:sp>
        <p:nvSpPr>
          <p:cNvPr id="38915"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7DF7625B-3504-40E3-9110-D2A3697D5B7D}" type="slidenum">
              <a:rPr lang="en-US" sz="1400"/>
              <a:pPr algn="r" eaLnBrk="1" hangingPunct="1"/>
              <a:t>37</a:t>
            </a:fld>
            <a:endParaRPr lang="en-US" sz="1400"/>
          </a:p>
        </p:txBody>
      </p:sp>
      <p:pic>
        <p:nvPicPr>
          <p:cNvPr id="38916" name="Picture 2" descr="http://www.who.int/entity/csr/don/h1n1_20090527_08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39939" name="Rectangle 2"/>
          <p:cNvSpPr>
            <a:spLocks noGrp="1" noChangeArrowheads="1"/>
          </p:cNvSpPr>
          <p:nvPr>
            <p:ph type="title"/>
          </p:nvPr>
        </p:nvSpPr>
        <p:spPr/>
        <p:txBody>
          <a:bodyPr/>
          <a:lstStyle/>
          <a:p>
            <a:pPr eaLnBrk="1" hangingPunct="1"/>
            <a:r>
              <a:rPr lang="en-US" smtClean="0"/>
              <a:t>Pandemic HINI (Swine flu)</a:t>
            </a:r>
          </a:p>
        </p:txBody>
      </p:sp>
      <p:sp>
        <p:nvSpPr>
          <p:cNvPr id="39940" name="Rectangle 3"/>
          <p:cNvSpPr>
            <a:spLocks noGrp="1" noChangeArrowheads="1"/>
          </p:cNvSpPr>
          <p:nvPr>
            <p:ph type="body" idx="1"/>
          </p:nvPr>
        </p:nvSpPr>
        <p:spPr>
          <a:xfrm>
            <a:off x="533400" y="2057400"/>
            <a:ext cx="7772400" cy="4114800"/>
          </a:xfrm>
        </p:spPr>
        <p:txBody>
          <a:bodyPr/>
          <a:lstStyle/>
          <a:p>
            <a:pPr eaLnBrk="1" hangingPunct="1"/>
            <a:r>
              <a:rPr lang="en-US" smtClean="0"/>
              <a:t>Worldwide- 	162,380 cases</a:t>
            </a:r>
          </a:p>
          <a:p>
            <a:pPr eaLnBrk="1" hangingPunct="1">
              <a:buFont typeface="Wingdings" pitchFamily="2" charset="2"/>
              <a:buNone/>
            </a:pPr>
            <a:r>
              <a:rPr lang="en-US" smtClean="0"/>
              <a:t>				1154 deaths</a:t>
            </a:r>
          </a:p>
          <a:p>
            <a:pPr eaLnBrk="1" hangingPunct="1">
              <a:buFont typeface="Wingdings" pitchFamily="2" charset="2"/>
              <a:buNone/>
            </a:pPr>
            <a:endParaRPr lang="en-US" smtClean="0"/>
          </a:p>
          <a:p>
            <a:pPr eaLnBrk="1" hangingPunct="1"/>
            <a:r>
              <a:rPr lang="en-US" smtClean="0"/>
              <a:t>India-		558 cases</a:t>
            </a:r>
          </a:p>
          <a:p>
            <a:pPr eaLnBrk="1" hangingPunct="1">
              <a:buFont typeface="Wingdings" pitchFamily="2" charset="2"/>
              <a:buNone/>
            </a:pPr>
            <a:r>
              <a:rPr lang="en-US" smtClean="0"/>
              <a:t>				1 death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40963" name="Rectangle 2"/>
          <p:cNvSpPr>
            <a:spLocks noGrp="1" noChangeArrowheads="1"/>
          </p:cNvSpPr>
          <p:nvPr>
            <p:ph type="title"/>
          </p:nvPr>
        </p:nvSpPr>
        <p:spPr/>
        <p:txBody>
          <a:bodyPr/>
          <a:lstStyle/>
          <a:p>
            <a:pPr eaLnBrk="1" hangingPunct="1"/>
            <a:r>
              <a:rPr lang="en-US" smtClean="0"/>
              <a:t>Examples of Re-Emerging Infectious Diseases</a:t>
            </a:r>
          </a:p>
        </p:txBody>
      </p:sp>
      <p:sp>
        <p:nvSpPr>
          <p:cNvPr id="40964" name="Rectangle 3"/>
          <p:cNvSpPr>
            <a:spLocks noGrp="1" noChangeArrowheads="1"/>
          </p:cNvSpPr>
          <p:nvPr>
            <p:ph type="body" idx="1"/>
          </p:nvPr>
        </p:nvSpPr>
        <p:spPr>
          <a:xfrm>
            <a:off x="304800" y="2209800"/>
            <a:ext cx="8650288" cy="4114800"/>
          </a:xfrm>
        </p:spPr>
        <p:txBody>
          <a:bodyPr/>
          <a:lstStyle/>
          <a:p>
            <a:pPr eaLnBrk="1" hangingPunct="1">
              <a:lnSpc>
                <a:spcPct val="90000"/>
              </a:lnSpc>
            </a:pPr>
            <a:r>
              <a:rPr lang="en-US" smtClean="0"/>
              <a:t>Diphtheria- Early 1990s epidemic in Eastern Europe(1980- 1% cases; 1994- 90% cases)</a:t>
            </a:r>
          </a:p>
          <a:p>
            <a:pPr eaLnBrk="1" hangingPunct="1">
              <a:lnSpc>
                <a:spcPct val="90000"/>
              </a:lnSpc>
            </a:pPr>
            <a:r>
              <a:rPr lang="en-US" smtClean="0"/>
              <a:t>Cholera- 100% increase worldwide in 1998 (new strain eltor, 0139)</a:t>
            </a:r>
          </a:p>
          <a:p>
            <a:pPr eaLnBrk="1" hangingPunct="1">
              <a:lnSpc>
                <a:spcPct val="90000"/>
              </a:lnSpc>
            </a:pPr>
            <a:r>
              <a:rPr lang="en-US" smtClean="0"/>
              <a:t>Human Plague- India (1994) after 15-30 years absence. Dengue/ DHF- Over past 40 years, 20-fold increase to nearly 0.5 million (between 1990-98)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effectLst/>
              </a:rPr>
              <a:t>Infectious Disease</a:t>
            </a:r>
          </a:p>
        </p:txBody>
      </p:sp>
      <p:sp>
        <p:nvSpPr>
          <p:cNvPr id="112643" name="Rectangle 3"/>
          <p:cNvSpPr>
            <a:spLocks noGrp="1" noChangeArrowheads="1"/>
          </p:cNvSpPr>
          <p:nvPr>
            <p:ph type="body" sz="half" idx="1"/>
          </p:nvPr>
        </p:nvSpPr>
        <p:spPr>
          <a:xfrm>
            <a:off x="685800" y="1524000"/>
            <a:ext cx="3810000" cy="4572000"/>
          </a:xfrm>
        </p:spPr>
        <p:txBody>
          <a:bodyPr/>
          <a:lstStyle/>
          <a:p>
            <a:r>
              <a:rPr lang="en-US" b="0">
                <a:effectLst/>
              </a:rPr>
              <a:t>1900 - Leading Causes of Death</a:t>
            </a:r>
            <a:endParaRPr lang="en-US">
              <a:effectLst/>
            </a:endParaRPr>
          </a:p>
          <a:p>
            <a:pPr lvl="1"/>
            <a:r>
              <a:rPr lang="en-US" sz="2000">
                <a:effectLst/>
              </a:rPr>
              <a:t>Tuberculosis</a:t>
            </a:r>
          </a:p>
          <a:p>
            <a:pPr lvl="1"/>
            <a:r>
              <a:rPr lang="en-US" sz="2000">
                <a:effectLst/>
              </a:rPr>
              <a:t>Pneumonia and Influenza</a:t>
            </a:r>
          </a:p>
          <a:p>
            <a:pPr lvl="1"/>
            <a:r>
              <a:rPr lang="en-US" sz="2000">
                <a:effectLst/>
              </a:rPr>
              <a:t>Heart Disease</a:t>
            </a:r>
          </a:p>
          <a:p>
            <a:pPr lvl="1"/>
            <a:r>
              <a:rPr lang="en-US" sz="2000">
                <a:effectLst/>
              </a:rPr>
              <a:t>Diarrhea / Enteritis</a:t>
            </a:r>
          </a:p>
          <a:p>
            <a:pPr lvl="1"/>
            <a:r>
              <a:rPr lang="en-US" sz="2000">
                <a:effectLst/>
              </a:rPr>
              <a:t>Cerebrovascular Disease</a:t>
            </a:r>
          </a:p>
          <a:p>
            <a:pPr lvl="1"/>
            <a:r>
              <a:rPr lang="en-US" sz="2000">
                <a:effectLst/>
              </a:rPr>
              <a:t>Nephritis / Nephrosis</a:t>
            </a:r>
          </a:p>
          <a:p>
            <a:pPr lvl="1"/>
            <a:r>
              <a:rPr lang="en-US" sz="2000">
                <a:effectLst/>
              </a:rPr>
              <a:t>Unintended Injury</a:t>
            </a:r>
          </a:p>
          <a:p>
            <a:pPr lvl="1"/>
            <a:r>
              <a:rPr lang="en-US" sz="2000">
                <a:effectLst/>
              </a:rPr>
              <a:t>Cancer</a:t>
            </a:r>
          </a:p>
          <a:p>
            <a:pPr lvl="1"/>
            <a:r>
              <a:rPr lang="en-US" sz="2000">
                <a:effectLst/>
              </a:rPr>
              <a:t>Diphtheria</a:t>
            </a:r>
          </a:p>
          <a:p>
            <a:pPr lvl="1"/>
            <a:r>
              <a:rPr lang="en-US" sz="2000">
                <a:effectLst/>
              </a:rPr>
              <a:t>Typhoid Fever</a:t>
            </a:r>
          </a:p>
        </p:txBody>
      </p:sp>
      <p:sp>
        <p:nvSpPr>
          <p:cNvPr id="112644" name="Rectangle 4"/>
          <p:cNvSpPr>
            <a:spLocks noGrp="1" noChangeArrowheads="1"/>
          </p:cNvSpPr>
          <p:nvPr>
            <p:ph type="body" sz="half" idx="2"/>
          </p:nvPr>
        </p:nvSpPr>
        <p:spPr>
          <a:xfrm>
            <a:off x="4648200" y="1447800"/>
            <a:ext cx="3810000" cy="4648200"/>
          </a:xfrm>
        </p:spPr>
        <p:txBody>
          <a:bodyPr/>
          <a:lstStyle/>
          <a:p>
            <a:r>
              <a:rPr lang="en-US" b="0">
                <a:effectLst/>
              </a:rPr>
              <a:t>1992 - Leading Causes of Death</a:t>
            </a:r>
            <a:endParaRPr lang="en-US">
              <a:effectLst/>
            </a:endParaRPr>
          </a:p>
          <a:p>
            <a:pPr lvl="1"/>
            <a:r>
              <a:rPr lang="en-US" sz="2000">
                <a:effectLst/>
              </a:rPr>
              <a:t>Heart Disease</a:t>
            </a:r>
          </a:p>
          <a:p>
            <a:pPr lvl="1"/>
            <a:r>
              <a:rPr lang="en-US" sz="2000">
                <a:effectLst/>
              </a:rPr>
              <a:t>Cancer</a:t>
            </a:r>
          </a:p>
          <a:p>
            <a:pPr lvl="1"/>
            <a:r>
              <a:rPr lang="en-US" sz="2000">
                <a:effectLst/>
              </a:rPr>
              <a:t>Cerebrovascular Disease</a:t>
            </a:r>
          </a:p>
          <a:p>
            <a:pPr lvl="1"/>
            <a:r>
              <a:rPr lang="en-US" sz="2000">
                <a:effectLst/>
              </a:rPr>
              <a:t>COPD</a:t>
            </a:r>
          </a:p>
          <a:p>
            <a:pPr lvl="1"/>
            <a:r>
              <a:rPr lang="en-US" sz="2000">
                <a:effectLst/>
              </a:rPr>
              <a:t>Unintended Injury</a:t>
            </a:r>
          </a:p>
          <a:p>
            <a:pPr lvl="1"/>
            <a:r>
              <a:rPr lang="en-US" sz="2000">
                <a:effectLst/>
              </a:rPr>
              <a:t>Pneumonia / Influenza</a:t>
            </a:r>
          </a:p>
          <a:p>
            <a:pPr lvl="1"/>
            <a:r>
              <a:rPr lang="en-US" sz="2000">
                <a:effectLst/>
              </a:rPr>
              <a:t>Diabetes Mellitus</a:t>
            </a:r>
          </a:p>
          <a:p>
            <a:pPr lvl="1"/>
            <a:r>
              <a:rPr lang="en-US" sz="2000">
                <a:effectLst/>
              </a:rPr>
              <a:t>HIV/AIDS</a:t>
            </a:r>
          </a:p>
          <a:p>
            <a:pPr lvl="1"/>
            <a:r>
              <a:rPr lang="en-US" sz="2000">
                <a:effectLst/>
              </a:rPr>
              <a:t>Suicide</a:t>
            </a:r>
          </a:p>
          <a:p>
            <a:pPr lvl="1"/>
            <a:r>
              <a:rPr lang="en-US" sz="2000">
                <a:effectLst/>
              </a:rPr>
              <a:t>Homicide / Legal Intervention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Dr. KANUPRIYA CHATURVEDI</a:t>
            </a:r>
          </a:p>
        </p:txBody>
      </p:sp>
      <p:sp>
        <p:nvSpPr>
          <p:cNvPr id="41987" name="Rectangle 2"/>
          <p:cNvSpPr>
            <a:spLocks noGrp="1" noChangeArrowheads="1"/>
          </p:cNvSpPr>
          <p:nvPr>
            <p:ph type="title"/>
          </p:nvPr>
        </p:nvSpPr>
        <p:spPr/>
        <p:txBody>
          <a:bodyPr/>
          <a:lstStyle/>
          <a:p>
            <a:pPr eaLnBrk="1" hangingPunct="1"/>
            <a:endParaRPr lang="ar-JO" smtClean="0"/>
          </a:p>
        </p:txBody>
      </p:sp>
      <p:sp>
        <p:nvSpPr>
          <p:cNvPr id="41988" name="Rectangle 3"/>
          <p:cNvSpPr>
            <a:spLocks noGrp="1" noChangeArrowheads="1"/>
          </p:cNvSpPr>
          <p:nvPr>
            <p:ph type="body" idx="1"/>
          </p:nvPr>
        </p:nvSpPr>
        <p:spPr/>
        <p:txBody>
          <a:bodyPr/>
          <a:lstStyle/>
          <a:p>
            <a:pPr eaLnBrk="1" hangingPunct="1"/>
            <a:endParaRPr lang="ar-JO" smtClean="0"/>
          </a:p>
        </p:txBody>
      </p:sp>
      <p:pic>
        <p:nvPicPr>
          <p:cNvPr id="41989" name="Picture 4"/>
          <p:cNvPicPr>
            <a:picLocks noChangeAspect="1" noChangeArrowheads="1"/>
          </p:cNvPicPr>
          <p:nvPr/>
        </p:nvPicPr>
        <p:blipFill>
          <a:blip r:embed="rId3"/>
          <a:srcRect/>
          <a:stretch>
            <a:fillRect/>
          </a:stretch>
        </p:blipFill>
        <p:spPr bwMode="auto">
          <a:xfrm>
            <a:off x="0" y="125413"/>
            <a:ext cx="9144000" cy="661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t>CHolera</a:t>
            </a:r>
            <a:endParaRPr lang="ar-JO" sz="5400" dirty="0"/>
          </a:p>
        </p:txBody>
      </p:sp>
      <p:sp>
        <p:nvSpPr>
          <p:cNvPr id="3" name="Content Placeholder 2"/>
          <p:cNvSpPr>
            <a:spLocks noGrp="1"/>
          </p:cNvSpPr>
          <p:nvPr>
            <p:ph idx="1"/>
          </p:nvPr>
        </p:nvSpPr>
        <p:spPr/>
        <p:txBody>
          <a:bodyPr/>
          <a:lstStyle/>
          <a:p>
            <a:r>
              <a:rPr lang="en-US" b="1" dirty="0" smtClean="0"/>
              <a:t>Cholera:</a:t>
            </a:r>
            <a:r>
              <a:rPr lang="en-US" dirty="0" smtClean="0"/>
              <a:t> An infectious disease characterized by intense vomiting and profuse watery </a:t>
            </a:r>
            <a:r>
              <a:rPr lang="en-US" dirty="0" smtClean="0">
                <a:hlinkClick r:id="rId2"/>
              </a:rPr>
              <a:t>diarrhea</a:t>
            </a:r>
            <a:r>
              <a:rPr lang="en-US" dirty="0" smtClean="0"/>
              <a:t> and that rapidly leads to </a:t>
            </a:r>
            <a:r>
              <a:rPr lang="en-US" dirty="0" smtClean="0">
                <a:hlinkClick r:id="rId3"/>
              </a:rPr>
              <a:t>dehydration</a:t>
            </a:r>
            <a:r>
              <a:rPr lang="en-US" dirty="0" smtClean="0"/>
              <a:t> and often death. </a:t>
            </a:r>
            <a:r>
              <a:rPr lang="en-US" dirty="0" smtClean="0">
                <a:hlinkClick r:id="rId4"/>
              </a:rPr>
              <a:t>Cholera</a:t>
            </a:r>
            <a:r>
              <a:rPr lang="en-US" dirty="0" smtClean="0"/>
              <a:t> is caused by infection with the bacteria </a:t>
            </a:r>
            <a:r>
              <a:rPr lang="en-US" dirty="0" err="1" smtClean="0"/>
              <a:t>Vibrio</a:t>
            </a:r>
            <a:r>
              <a:rPr lang="en-US" dirty="0" smtClean="0"/>
              <a:t> </a:t>
            </a:r>
            <a:r>
              <a:rPr lang="en-US" dirty="0" err="1" smtClean="0"/>
              <a:t>cholerae</a:t>
            </a:r>
            <a:r>
              <a:rPr lang="en-US" dirty="0" smtClean="0"/>
              <a:t>, which may be transmitted via infected fecal matter, food, or water. </a:t>
            </a:r>
            <a:endParaRPr lang="ar-JO"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cholera</a:t>
            </a:r>
            <a:endParaRPr lang="ar-JO" sz="5400" dirty="0"/>
          </a:p>
        </p:txBody>
      </p:sp>
      <p:sp>
        <p:nvSpPr>
          <p:cNvPr id="3" name="Content Placeholder 2"/>
          <p:cNvSpPr>
            <a:spLocks noGrp="1"/>
          </p:cNvSpPr>
          <p:nvPr>
            <p:ph idx="1"/>
          </p:nvPr>
        </p:nvSpPr>
        <p:spPr/>
        <p:txBody>
          <a:bodyPr/>
          <a:lstStyle/>
          <a:p>
            <a:r>
              <a:rPr lang="en-US" dirty="0" smtClean="0"/>
              <a:t>With modern sanitation, cholera is no longer as common as it once was, but epidemics still occur whenever people must live in crowded and unsanitary conditions, such as in refugee camps. The disease is treated with intravenous fluids and with antibiotics. Cholera has also been known as Asian cholera, due to its one-time prevalence in that area of the world.</a:t>
            </a:r>
            <a:endParaRPr lang="ar-JO" dirty="0" smtClean="0"/>
          </a:p>
          <a:p>
            <a:endParaRPr lang="ar-JO"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Weekly epidemiological record: cholera articles</a:t>
            </a:r>
          </a:p>
        </p:txBody>
      </p:sp>
      <p:sp>
        <p:nvSpPr>
          <p:cNvPr id="3" name="Content Placeholder 2"/>
          <p:cNvSpPr>
            <a:spLocks noGrp="1"/>
          </p:cNvSpPr>
          <p:nvPr>
            <p:ph idx="1"/>
          </p:nvPr>
        </p:nvSpPr>
        <p:spPr/>
        <p:txBody>
          <a:bodyPr/>
          <a:lstStyle/>
          <a:p>
            <a:r>
              <a:rPr lang="en-US" dirty="0" smtClean="0"/>
              <a:t>The Weekly Epidemiological Record (WER) serves as an essential instrument for the rapid and accurate dissemination of epidemiological information on cases and outbreaks of diseases under the International Health Regulations and on other communicable diseases of public health importance, including emerging or re-emerging infections.</a:t>
            </a:r>
          </a:p>
          <a:p>
            <a:endParaRPr lang="ar-JO" dirty="0" smtClean="0"/>
          </a:p>
          <a:p>
            <a:endParaRPr lang="ar-JO"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effectLst/>
              </a:rPr>
              <a:t>Cholera</a:t>
            </a:r>
          </a:p>
        </p:txBody>
      </p:sp>
      <p:sp>
        <p:nvSpPr>
          <p:cNvPr id="57347" name="Rectangle 3"/>
          <p:cNvSpPr>
            <a:spLocks noGrp="1" noChangeArrowheads="1"/>
          </p:cNvSpPr>
          <p:nvPr>
            <p:ph type="body" sz="half" idx="1"/>
          </p:nvPr>
        </p:nvSpPr>
        <p:spPr>
          <a:xfrm>
            <a:off x="685800" y="1676400"/>
            <a:ext cx="3810000" cy="4419600"/>
          </a:xfrm>
        </p:spPr>
        <p:txBody>
          <a:bodyPr/>
          <a:lstStyle/>
          <a:p>
            <a:r>
              <a:rPr lang="en-US" sz="2400" b="0" i="1">
                <a:effectLst/>
              </a:rPr>
              <a:t>Vibrio cholerae</a:t>
            </a:r>
            <a:endParaRPr lang="en-US" sz="2400">
              <a:effectLst/>
            </a:endParaRPr>
          </a:p>
          <a:p>
            <a:r>
              <a:rPr lang="en-US" sz="2400" b="0">
                <a:effectLst/>
              </a:rPr>
              <a:t>Sub-Saharan Africa affected </a:t>
            </a:r>
          </a:p>
          <a:p>
            <a:pPr lvl="1"/>
            <a:r>
              <a:rPr lang="en-US" b="0">
                <a:effectLst/>
              </a:rPr>
              <a:t>Democratic Republic of Congo</a:t>
            </a:r>
          </a:p>
          <a:p>
            <a:pPr lvl="1"/>
            <a:r>
              <a:rPr lang="en-US" b="0">
                <a:effectLst/>
              </a:rPr>
              <a:t>Uganda</a:t>
            </a:r>
          </a:p>
          <a:p>
            <a:pPr lvl="1"/>
            <a:r>
              <a:rPr lang="en-US" b="0">
                <a:effectLst/>
              </a:rPr>
              <a:t>Rwanda</a:t>
            </a:r>
          </a:p>
          <a:p>
            <a:pPr lvl="1"/>
            <a:r>
              <a:rPr lang="en-US" b="0">
                <a:effectLst/>
              </a:rPr>
              <a:t>Burundi</a:t>
            </a:r>
          </a:p>
          <a:p>
            <a:pPr lvl="1"/>
            <a:r>
              <a:rPr lang="en-US" b="0">
                <a:effectLst/>
              </a:rPr>
              <a:t>Tanzania</a:t>
            </a:r>
          </a:p>
          <a:p>
            <a:pPr lvl="1"/>
            <a:r>
              <a:rPr lang="en-US" b="0">
                <a:effectLst/>
              </a:rPr>
              <a:t>Kenya</a:t>
            </a:r>
          </a:p>
          <a:p>
            <a:pPr lvl="1"/>
            <a:r>
              <a:rPr lang="en-US" b="0">
                <a:effectLst/>
              </a:rPr>
              <a:t>Sierra Leone</a:t>
            </a:r>
          </a:p>
          <a:p>
            <a:pPr lvl="1"/>
            <a:r>
              <a:rPr lang="en-US" b="0">
                <a:effectLst/>
              </a:rPr>
              <a:t>Cameroon</a:t>
            </a:r>
            <a:endParaRPr lang="en-US" sz="2000" b="0">
              <a:effectLst/>
            </a:endParaRPr>
          </a:p>
          <a:p>
            <a:endParaRPr lang="en-US" sz="2000" b="0">
              <a:effectLst/>
            </a:endParaRPr>
          </a:p>
          <a:p>
            <a:endParaRPr lang="en-US" sz="2000">
              <a:effectLst/>
            </a:endParaRPr>
          </a:p>
        </p:txBody>
      </p:sp>
      <p:sp>
        <p:nvSpPr>
          <p:cNvPr id="57348" name="Rectangle 4"/>
          <p:cNvSpPr>
            <a:spLocks noGrp="1" noChangeArrowheads="1"/>
          </p:cNvSpPr>
          <p:nvPr>
            <p:ph type="body" sz="half" idx="2"/>
          </p:nvPr>
        </p:nvSpPr>
        <p:spPr>
          <a:xfrm>
            <a:off x="4419600" y="1600200"/>
            <a:ext cx="4038600" cy="4495800"/>
          </a:xfrm>
        </p:spPr>
        <p:txBody>
          <a:bodyPr/>
          <a:lstStyle/>
          <a:p>
            <a:r>
              <a:rPr lang="en-US" sz="2400" b="0">
                <a:effectLst/>
              </a:rPr>
              <a:t>Over a 3 month period  in 1997 outbreaks in Kenya &amp; Tanzania, over 400 killed</a:t>
            </a:r>
          </a:p>
          <a:p>
            <a:r>
              <a:rPr lang="en-US" sz="2400" b="0">
                <a:effectLst/>
              </a:rPr>
              <a:t>Cases reported in 2000</a:t>
            </a:r>
          </a:p>
          <a:p>
            <a:pPr lvl="1"/>
            <a:r>
              <a:rPr lang="en-US" sz="2000" b="0">
                <a:effectLst/>
              </a:rPr>
              <a:t>Federated States of Micronesia</a:t>
            </a:r>
          </a:p>
          <a:p>
            <a:pPr lvl="2"/>
            <a:r>
              <a:rPr lang="en-US" b="0">
                <a:effectLst/>
              </a:rPr>
              <a:t>954 cases / 9 deaths </a:t>
            </a:r>
          </a:p>
          <a:p>
            <a:pPr lvl="1"/>
            <a:r>
              <a:rPr lang="en-US" sz="2000" b="0">
                <a:effectLst/>
              </a:rPr>
              <a:t>Somalia</a:t>
            </a:r>
          </a:p>
          <a:p>
            <a:pPr lvl="2"/>
            <a:r>
              <a:rPr lang="en-US" b="0">
                <a:effectLst/>
              </a:rPr>
              <a:t>2,232 cases /  230 deaths</a:t>
            </a:r>
          </a:p>
          <a:p>
            <a:pPr lvl="1"/>
            <a:r>
              <a:rPr lang="en-US" sz="2000" b="0">
                <a:effectLst/>
              </a:rPr>
              <a:t>Madagascar</a:t>
            </a:r>
          </a:p>
          <a:p>
            <a:pPr lvl="2"/>
            <a:r>
              <a:rPr lang="en-US" b="0">
                <a:effectLst/>
              </a:rPr>
              <a:t>15,173 cases /  860 deaths</a:t>
            </a:r>
            <a:endParaRPr lang="en-US">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effectLst/>
              </a:rPr>
              <a:t>Dengue</a:t>
            </a:r>
          </a:p>
        </p:txBody>
      </p:sp>
      <p:sp>
        <p:nvSpPr>
          <p:cNvPr id="53251" name="Rectangle 3"/>
          <p:cNvSpPr>
            <a:spLocks noGrp="1" noChangeArrowheads="1"/>
          </p:cNvSpPr>
          <p:nvPr>
            <p:ph type="body" idx="1"/>
          </p:nvPr>
        </p:nvSpPr>
        <p:spPr>
          <a:xfrm>
            <a:off x="685800" y="1600200"/>
            <a:ext cx="7772400" cy="4495800"/>
          </a:xfrm>
        </p:spPr>
        <p:txBody>
          <a:bodyPr/>
          <a:lstStyle/>
          <a:p>
            <a:r>
              <a:rPr lang="en-US" sz="2400" b="0" dirty="0">
                <a:effectLst/>
              </a:rPr>
              <a:t>Most important mosquito-borne disease, worldwide</a:t>
            </a:r>
          </a:p>
          <a:p>
            <a:r>
              <a:rPr lang="en-US" sz="2400" b="0" i="1" dirty="0" err="1">
                <a:effectLst/>
              </a:rPr>
              <a:t>Aedes</a:t>
            </a:r>
            <a:r>
              <a:rPr lang="en-US" sz="2400" b="0" i="1" dirty="0">
                <a:effectLst/>
              </a:rPr>
              <a:t> </a:t>
            </a:r>
            <a:r>
              <a:rPr lang="en-US" sz="2400" b="0" i="1" dirty="0" err="1">
                <a:effectLst/>
              </a:rPr>
              <a:t>aegypti</a:t>
            </a:r>
            <a:endParaRPr lang="en-US" sz="2400" b="0" dirty="0">
              <a:effectLst/>
            </a:endParaRPr>
          </a:p>
          <a:p>
            <a:r>
              <a:rPr lang="en-US" sz="2400" b="0" dirty="0">
                <a:effectLst/>
              </a:rPr>
              <a:t>Affected regions</a:t>
            </a:r>
          </a:p>
          <a:p>
            <a:pPr lvl="1"/>
            <a:r>
              <a:rPr lang="en-US" sz="2400" b="0" dirty="0">
                <a:effectLst/>
              </a:rPr>
              <a:t>Indian Subcontinent</a:t>
            </a:r>
          </a:p>
          <a:p>
            <a:pPr lvl="1"/>
            <a:r>
              <a:rPr lang="en-US" sz="2400" b="0" dirty="0">
                <a:effectLst/>
              </a:rPr>
              <a:t>Southeast Asia</a:t>
            </a:r>
          </a:p>
          <a:p>
            <a:pPr lvl="1"/>
            <a:r>
              <a:rPr lang="en-US" sz="2400" b="0" dirty="0">
                <a:effectLst/>
              </a:rPr>
              <a:t>Southern China</a:t>
            </a:r>
          </a:p>
          <a:p>
            <a:pPr lvl="1"/>
            <a:r>
              <a:rPr lang="en-US" sz="2400" b="0" dirty="0">
                <a:effectLst/>
              </a:rPr>
              <a:t>Central and South America</a:t>
            </a:r>
          </a:p>
          <a:p>
            <a:pPr lvl="1"/>
            <a:r>
              <a:rPr lang="en-US" sz="2400" b="0" dirty="0">
                <a:effectLst/>
              </a:rPr>
              <a:t>Caribbean </a:t>
            </a:r>
          </a:p>
          <a:p>
            <a:pPr lvl="1"/>
            <a:r>
              <a:rPr lang="en-US" sz="2400" b="0" dirty="0">
                <a:effectLst/>
              </a:rPr>
              <a:t>Mexico</a:t>
            </a:r>
          </a:p>
          <a:p>
            <a:pPr lvl="1"/>
            <a:r>
              <a:rPr lang="en-US" sz="2400" b="0" dirty="0">
                <a:effectLst/>
              </a:rPr>
              <a:t>Africa</a:t>
            </a:r>
          </a:p>
          <a:p>
            <a:r>
              <a:rPr lang="en-US" sz="2400" b="0" dirty="0">
                <a:effectLst/>
              </a:rPr>
              <a:t>Symptoms similar to those of influenza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effectLst/>
              </a:rPr>
              <a:t>Diarrheal Diseases</a:t>
            </a:r>
          </a:p>
        </p:txBody>
      </p:sp>
      <p:sp>
        <p:nvSpPr>
          <p:cNvPr id="58371" name="Rectangle 3"/>
          <p:cNvSpPr>
            <a:spLocks noGrp="1" noChangeArrowheads="1"/>
          </p:cNvSpPr>
          <p:nvPr>
            <p:ph type="body" idx="1"/>
          </p:nvPr>
        </p:nvSpPr>
        <p:spPr>
          <a:xfrm>
            <a:off x="685800" y="1676400"/>
            <a:ext cx="7772400" cy="4419600"/>
          </a:xfrm>
        </p:spPr>
        <p:txBody>
          <a:bodyPr/>
          <a:lstStyle/>
          <a:p>
            <a:r>
              <a:rPr lang="en-US" sz="2400" b="0" dirty="0">
                <a:effectLst/>
              </a:rPr>
              <a:t>Organisms most frequently associated with diarrhea in young children / estimated percentage of cases seen at health centers in the developing countries</a:t>
            </a:r>
            <a:r>
              <a:rPr lang="en-US" sz="2400" dirty="0">
                <a:effectLst/>
              </a:rPr>
              <a:t> </a:t>
            </a:r>
          </a:p>
          <a:p>
            <a:pPr lvl="1"/>
            <a:r>
              <a:rPr lang="en-US" sz="2400" b="0" dirty="0">
                <a:effectLst/>
              </a:rPr>
              <a:t>Rotavirus - 15-25% </a:t>
            </a:r>
          </a:p>
          <a:p>
            <a:pPr lvl="1"/>
            <a:r>
              <a:rPr lang="en-US" sz="2400" b="0" dirty="0" err="1">
                <a:effectLst/>
              </a:rPr>
              <a:t>Enterotoxigenic</a:t>
            </a:r>
            <a:r>
              <a:rPr lang="en-US" sz="2400" b="0" dirty="0">
                <a:effectLst/>
              </a:rPr>
              <a:t> </a:t>
            </a:r>
            <a:r>
              <a:rPr lang="en-US" sz="2400" b="0" i="1" dirty="0">
                <a:effectLst/>
              </a:rPr>
              <a:t>Escherichia coli</a:t>
            </a:r>
            <a:r>
              <a:rPr lang="en-US" sz="2400" b="0" dirty="0">
                <a:effectLst/>
              </a:rPr>
              <a:t> - 10-20% </a:t>
            </a:r>
          </a:p>
          <a:p>
            <a:pPr lvl="1"/>
            <a:r>
              <a:rPr lang="en-US" sz="2400" b="0" dirty="0" err="1">
                <a:effectLst/>
              </a:rPr>
              <a:t>Shigella</a:t>
            </a:r>
            <a:r>
              <a:rPr lang="en-US" sz="2400" b="0" dirty="0">
                <a:effectLst/>
              </a:rPr>
              <a:t> - 5-15% </a:t>
            </a:r>
          </a:p>
          <a:p>
            <a:pPr lvl="1"/>
            <a:r>
              <a:rPr lang="en-US" sz="2400" b="0" dirty="0">
                <a:effectLst/>
              </a:rPr>
              <a:t>Salmonella (non-typhoid) - 1-5% </a:t>
            </a:r>
          </a:p>
          <a:p>
            <a:pPr lvl="1"/>
            <a:r>
              <a:rPr lang="en-US" sz="2400" b="0" i="1" dirty="0">
                <a:effectLst/>
              </a:rPr>
              <a:t>Campylobacter </a:t>
            </a:r>
            <a:r>
              <a:rPr lang="en-US" sz="2400" b="0" i="1" dirty="0" err="1">
                <a:effectLst/>
              </a:rPr>
              <a:t>jejuni</a:t>
            </a:r>
            <a:r>
              <a:rPr lang="en-US" sz="2400" b="0" dirty="0">
                <a:effectLst/>
              </a:rPr>
              <a:t> - 10-15% </a:t>
            </a:r>
          </a:p>
          <a:p>
            <a:pPr lvl="1"/>
            <a:r>
              <a:rPr lang="en-US" sz="2400" b="0" dirty="0">
                <a:effectLst/>
              </a:rPr>
              <a:t>Cryptosporidium - 5-15% </a:t>
            </a:r>
            <a:r>
              <a:rPr lang="en-US" sz="2400" dirty="0">
                <a:effectLst/>
                <a:hlinkClick r:id="rId3"/>
              </a:rPr>
              <a:t>(PAHO, 2000)</a:t>
            </a:r>
            <a:r>
              <a:rPr lang="en-US" sz="2400" b="0" dirty="0">
                <a:effectLst/>
              </a:rPr>
              <a:t>  </a:t>
            </a:r>
          </a:p>
          <a:p>
            <a:r>
              <a:rPr lang="en-US" sz="2400" b="0" dirty="0">
                <a:effectLst/>
              </a:rPr>
              <a:t>Oral rehydration therapy (ORT) is one way of combating diseases within this classification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effectLst/>
              </a:rPr>
              <a:t>Diphtheria</a:t>
            </a:r>
          </a:p>
        </p:txBody>
      </p:sp>
      <p:sp>
        <p:nvSpPr>
          <p:cNvPr id="48131" name="Rectangle 3"/>
          <p:cNvSpPr>
            <a:spLocks noGrp="1" noChangeArrowheads="1"/>
          </p:cNvSpPr>
          <p:nvPr>
            <p:ph type="body" idx="1"/>
          </p:nvPr>
        </p:nvSpPr>
        <p:spPr>
          <a:xfrm>
            <a:off x="685800" y="2057400"/>
            <a:ext cx="7772400" cy="4038600"/>
          </a:xfrm>
        </p:spPr>
        <p:txBody>
          <a:bodyPr/>
          <a:lstStyle/>
          <a:p>
            <a:r>
              <a:rPr lang="en-US" sz="2800" b="0" i="1" dirty="0" err="1">
                <a:effectLst/>
              </a:rPr>
              <a:t>Corynebacterium</a:t>
            </a:r>
            <a:r>
              <a:rPr lang="en-US" sz="2800" b="0" i="1" dirty="0">
                <a:effectLst/>
              </a:rPr>
              <a:t> </a:t>
            </a:r>
            <a:r>
              <a:rPr lang="en-US" sz="2800" b="0" i="1" dirty="0" err="1">
                <a:effectLst/>
              </a:rPr>
              <a:t>diphtheriae</a:t>
            </a:r>
            <a:endParaRPr lang="en-US" sz="2800" b="0" dirty="0">
              <a:effectLst/>
            </a:endParaRPr>
          </a:p>
          <a:p>
            <a:r>
              <a:rPr lang="en-US" sz="2800" b="0" dirty="0">
                <a:effectLst/>
              </a:rPr>
              <a:t>Good example of how political issues can influence the reemergence of a </a:t>
            </a:r>
            <a:r>
              <a:rPr lang="en-US" sz="2800" b="0" dirty="0" smtClean="0">
                <a:effectLst/>
              </a:rPr>
              <a:t>disease</a:t>
            </a:r>
            <a:endParaRPr lang="en-US" sz="2800" b="0" dirty="0">
              <a:effectLst/>
            </a:endParaRPr>
          </a:p>
          <a:p>
            <a:r>
              <a:rPr lang="en-US" sz="2800" b="0" dirty="0">
                <a:effectLst/>
              </a:rPr>
              <a:t>Very contagious and potentially life-threatening </a:t>
            </a:r>
          </a:p>
          <a:p>
            <a:r>
              <a:rPr lang="en-US" sz="2800" b="0" dirty="0">
                <a:effectLst/>
              </a:rPr>
              <a:t>Large epidemics in the Soviet Republics, Algeria, China, and Ecuador.</a:t>
            </a:r>
            <a:endParaRPr lang="en-US" b="0" dirty="0">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00000992"/>
          <p:cNvPicPr>
            <a:picLocks noChangeAspect="1" noChangeArrowheads="1"/>
          </p:cNvPicPr>
          <p:nvPr/>
        </p:nvPicPr>
        <p:blipFill>
          <a:blip r:embed="rId3" cstate="print"/>
          <a:srcRect/>
          <a:stretch>
            <a:fillRect/>
          </a:stretch>
        </p:blipFill>
        <p:spPr bwMode="auto">
          <a:xfrm>
            <a:off x="838200" y="1049338"/>
            <a:ext cx="7467600" cy="4759325"/>
          </a:xfrm>
          <a:prstGeom prst="rect">
            <a:avLst/>
          </a:prstGeom>
          <a:noFill/>
        </p:spPr>
      </p:pic>
      <p:sp>
        <p:nvSpPr>
          <p:cNvPr id="86020" name="Rectangle 4"/>
          <p:cNvSpPr>
            <a:spLocks noChangeArrowheads="1"/>
          </p:cNvSpPr>
          <p:nvPr/>
        </p:nvSpPr>
        <p:spPr bwMode="auto">
          <a:xfrm>
            <a:off x="838200" y="5943600"/>
            <a:ext cx="7924800" cy="274638"/>
          </a:xfrm>
          <a:prstGeom prst="rect">
            <a:avLst/>
          </a:prstGeom>
          <a:noFill/>
          <a:ln w="12700">
            <a:noFill/>
            <a:miter lim="800000"/>
            <a:headEnd type="none" w="sm" len="sm"/>
            <a:tailEnd type="none" w="sm" len="sm"/>
          </a:ln>
          <a:effectLst/>
        </p:spPr>
        <p:txBody>
          <a:bodyPr>
            <a:spAutoFit/>
          </a:bodyPr>
          <a:lstStyle/>
          <a:p>
            <a:r>
              <a:rPr lang="en-US" sz="1200" b="1">
                <a:solidFill>
                  <a:schemeClr val="bg1"/>
                </a:solidFill>
                <a:latin typeface="Arial" charset="0"/>
              </a:rPr>
              <a:t>Source:  </a:t>
            </a:r>
            <a:r>
              <a:rPr lang="en-US" sz="1200" b="1" u="sng">
                <a:solidFill>
                  <a:schemeClr val="bg1"/>
                </a:solidFill>
                <a:latin typeface="Arial" charset="0"/>
              </a:rPr>
              <a:t>Morbidity and Mortality Weekly Report</a:t>
            </a:r>
            <a:r>
              <a:rPr lang="en-US" sz="1200" b="1">
                <a:solidFill>
                  <a:schemeClr val="bg1"/>
                </a:solidFill>
                <a:latin typeface="Arial" charset="0"/>
              </a:rPr>
              <a:t>.  (1996).  August 16, 1996 / 45(32);693-697</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i="1" dirty="0">
                <a:effectLst/>
              </a:rPr>
              <a:t>Escherichia coli</a:t>
            </a:r>
            <a:r>
              <a:rPr lang="en-US" dirty="0">
                <a:effectLst/>
              </a:rPr>
              <a:t> O157:H7</a:t>
            </a:r>
          </a:p>
        </p:txBody>
      </p:sp>
      <p:sp>
        <p:nvSpPr>
          <p:cNvPr id="46083" name="Rectangle 3"/>
          <p:cNvSpPr>
            <a:spLocks noGrp="1" noChangeArrowheads="1"/>
          </p:cNvSpPr>
          <p:nvPr>
            <p:ph type="body" idx="1"/>
          </p:nvPr>
        </p:nvSpPr>
        <p:spPr>
          <a:xfrm>
            <a:off x="685800" y="1676400"/>
            <a:ext cx="7772400" cy="4419600"/>
          </a:xfrm>
        </p:spPr>
        <p:txBody>
          <a:bodyPr/>
          <a:lstStyle/>
          <a:p>
            <a:r>
              <a:rPr lang="en-US" sz="2400" b="0" dirty="0">
                <a:effectLst/>
              </a:rPr>
              <a:t>Food-borne</a:t>
            </a:r>
          </a:p>
          <a:p>
            <a:r>
              <a:rPr lang="en-US" sz="2400" b="0" dirty="0">
                <a:effectLst/>
              </a:rPr>
              <a:t>First recognized as a cause of illness in 1982 during an outbreak of severe bloody diarrhea</a:t>
            </a:r>
          </a:p>
          <a:p>
            <a:r>
              <a:rPr lang="en-US" sz="2400" b="0" dirty="0">
                <a:effectLst/>
              </a:rPr>
              <a:t>Annually</a:t>
            </a:r>
          </a:p>
          <a:p>
            <a:pPr lvl="1"/>
            <a:r>
              <a:rPr lang="en-US" sz="2400" b="0" dirty="0">
                <a:effectLst/>
              </a:rPr>
              <a:t>73,000 cases</a:t>
            </a:r>
          </a:p>
          <a:p>
            <a:pPr lvl="1"/>
            <a:r>
              <a:rPr lang="en-US" sz="2400" b="0" dirty="0">
                <a:effectLst/>
              </a:rPr>
              <a:t>61 deaths </a:t>
            </a:r>
          </a:p>
          <a:p>
            <a:r>
              <a:rPr lang="en-US" sz="2400" b="0" dirty="0">
                <a:effectLst/>
              </a:rPr>
              <a:t>Primarily transmitted via ingestion of meat that has not been properly cooked</a:t>
            </a:r>
          </a:p>
          <a:p>
            <a:r>
              <a:rPr lang="en-US" sz="2400" b="0" dirty="0">
                <a:effectLst/>
              </a:rPr>
              <a:t>Person-to-person, contaminated drinking water, consumption of contaminated plant products </a:t>
            </a:r>
            <a:r>
              <a:rPr lang="en-US" sz="1600" dirty="0">
                <a:effectLst/>
                <a:hlinkClick r:id="rId3"/>
              </a:rPr>
              <a:t>(CDC, 2000</a:t>
            </a:r>
            <a:r>
              <a:rPr lang="en-US" sz="1600" baseline="30000" dirty="0">
                <a:effectLst/>
                <a:hlinkClick r:id="rId3"/>
              </a:rPr>
              <a:t>6</a:t>
            </a:r>
            <a:r>
              <a:rPr lang="en-US" sz="1600" dirty="0">
                <a:effectLst/>
                <a:hlinkClick r:id="rId3"/>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10243" name="Rectangle 2"/>
          <p:cNvSpPr>
            <a:spLocks noGrp="1" noChangeArrowheads="1"/>
          </p:cNvSpPr>
          <p:nvPr>
            <p:ph type="title"/>
          </p:nvPr>
        </p:nvSpPr>
        <p:spPr/>
        <p:txBody>
          <a:bodyPr/>
          <a:lstStyle/>
          <a:p>
            <a:pPr eaLnBrk="1" hangingPunct="1"/>
            <a:r>
              <a:rPr lang="en-US" smtClean="0"/>
              <a:t>Infectious Disease- Trends</a:t>
            </a:r>
          </a:p>
        </p:txBody>
      </p:sp>
      <p:sp>
        <p:nvSpPr>
          <p:cNvPr id="10244" name="Rectangle 3"/>
          <p:cNvSpPr>
            <a:spLocks noGrp="1" noChangeArrowheads="1"/>
          </p:cNvSpPr>
          <p:nvPr>
            <p:ph type="body" idx="1"/>
          </p:nvPr>
        </p:nvSpPr>
        <p:spPr>
          <a:xfrm>
            <a:off x="838200" y="1828800"/>
            <a:ext cx="7620000" cy="4303713"/>
          </a:xfrm>
        </p:spPr>
        <p:txBody>
          <a:bodyPr/>
          <a:lstStyle/>
          <a:p>
            <a:pPr eaLnBrk="1" hangingPunct="1">
              <a:buFont typeface="Wingdings" pitchFamily="2" charset="2"/>
              <a:buNone/>
            </a:pPr>
            <a:endParaRPr lang="en-US" smtClean="0"/>
          </a:p>
          <a:p>
            <a:pPr eaLnBrk="1" hangingPunct="1"/>
            <a:r>
              <a:rPr lang="en-US" sz="2800" smtClean="0"/>
              <a:t>Receded in Western countries 20</a:t>
            </a:r>
            <a:r>
              <a:rPr lang="en-US" sz="2800" baseline="30000" smtClean="0"/>
              <a:t>th</a:t>
            </a:r>
            <a:r>
              <a:rPr lang="en-US" sz="2800" smtClean="0"/>
              <a:t> century</a:t>
            </a:r>
          </a:p>
          <a:p>
            <a:pPr eaLnBrk="1" hangingPunct="1"/>
            <a:r>
              <a:rPr lang="en-US" sz="2800" smtClean="0"/>
              <a:t>Urban sanitation, improved housing, personal hygiene, antisepsis &amp; vaccination</a:t>
            </a:r>
          </a:p>
          <a:p>
            <a:pPr eaLnBrk="1" hangingPunct="1"/>
            <a:r>
              <a:rPr lang="en-US" sz="2800" smtClean="0"/>
              <a:t>Antibiotics further suppressed morbidity &amp; mortality</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effectLst/>
              </a:rPr>
              <a:t>Ebola</a:t>
            </a:r>
          </a:p>
        </p:txBody>
      </p:sp>
      <p:sp>
        <p:nvSpPr>
          <p:cNvPr id="56323" name="Rectangle 3"/>
          <p:cNvSpPr>
            <a:spLocks noGrp="1" noChangeArrowheads="1"/>
          </p:cNvSpPr>
          <p:nvPr>
            <p:ph type="body" idx="1"/>
          </p:nvPr>
        </p:nvSpPr>
        <p:spPr>
          <a:xfrm>
            <a:off x="685800" y="1752600"/>
            <a:ext cx="7772400" cy="4343400"/>
          </a:xfrm>
        </p:spPr>
        <p:txBody>
          <a:bodyPr/>
          <a:lstStyle/>
          <a:p>
            <a:r>
              <a:rPr lang="en-US" sz="2800" b="0">
                <a:effectLst/>
              </a:rPr>
              <a:t>Filovirus</a:t>
            </a:r>
          </a:p>
          <a:p>
            <a:r>
              <a:rPr lang="en-US" sz="2800" b="0">
                <a:effectLst/>
              </a:rPr>
              <a:t>Fifteen global outbreaks since 1967 </a:t>
            </a:r>
            <a:r>
              <a:rPr lang="en-US" sz="1800">
                <a:solidFill>
                  <a:schemeClr val="hlink"/>
                </a:solidFill>
                <a:effectLst/>
              </a:rPr>
              <a:t>Breman, van der Groen, Peters, &amp; Haymann (1997)</a:t>
            </a:r>
            <a:endParaRPr lang="en-US" sz="2800" b="0">
              <a:effectLst/>
            </a:endParaRPr>
          </a:p>
          <a:p>
            <a:r>
              <a:rPr lang="en-US" sz="2800" b="0">
                <a:effectLst/>
              </a:rPr>
              <a:t>Major human outbreaks</a:t>
            </a:r>
          </a:p>
          <a:p>
            <a:pPr lvl="1"/>
            <a:r>
              <a:rPr lang="en-US" sz="2800" b="0">
                <a:effectLst/>
              </a:rPr>
              <a:t>Sub-Saharan Africa</a:t>
            </a:r>
          </a:p>
          <a:p>
            <a:pPr lvl="2"/>
            <a:r>
              <a:rPr lang="en-US" sz="2800" b="0">
                <a:effectLst/>
              </a:rPr>
              <a:t>Kikwit</a:t>
            </a:r>
          </a:p>
          <a:p>
            <a:pPr lvl="2"/>
            <a:r>
              <a:rPr lang="en-US" sz="2800" b="0">
                <a:effectLst/>
              </a:rPr>
              <a:t>Zaire </a:t>
            </a:r>
          </a:p>
          <a:p>
            <a:pPr lvl="2"/>
            <a:r>
              <a:rPr lang="en-US" sz="2800" b="0">
                <a:effectLst/>
              </a:rPr>
              <a:t>Sudan </a:t>
            </a:r>
          </a:p>
          <a:p>
            <a:pPr lvl="2"/>
            <a:r>
              <a:rPr lang="en-US" sz="2800" b="0">
                <a:effectLst/>
              </a:rPr>
              <a:t>Gabon</a:t>
            </a:r>
            <a:endParaRPr lang="en-US" b="0">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effectLst/>
              </a:rPr>
              <a:t>Ebola Virus and the Global Community</a:t>
            </a:r>
          </a:p>
        </p:txBody>
      </p:sp>
      <p:graphicFrame>
        <p:nvGraphicFramePr>
          <p:cNvPr id="81923" name="Object 3"/>
          <p:cNvGraphicFramePr>
            <a:graphicFrameLocks noChangeAspect="1"/>
          </p:cNvGraphicFramePr>
          <p:nvPr>
            <p:ph type="tbl" idx="1"/>
          </p:nvPr>
        </p:nvGraphicFramePr>
        <p:xfrm>
          <a:off x="695325" y="1600200"/>
          <a:ext cx="7658100" cy="3968750"/>
        </p:xfrm>
        <a:graphic>
          <a:graphicData uri="http://schemas.openxmlformats.org/presentationml/2006/ole">
            <p:oleObj spid="_x0000_s119810" name="Document" r:id="rId4" imgW="7759080" imgH="4032360" progId="Word.Document.8">
              <p:embed/>
            </p:oleObj>
          </a:graphicData>
        </a:graphic>
      </p:graphicFrame>
      <p:sp>
        <p:nvSpPr>
          <p:cNvPr id="81924" name="Text Box 4"/>
          <p:cNvSpPr txBox="1">
            <a:spLocks noChangeArrowheads="1"/>
          </p:cNvSpPr>
          <p:nvPr/>
        </p:nvSpPr>
        <p:spPr bwMode="auto">
          <a:xfrm>
            <a:off x="685800" y="6172200"/>
            <a:ext cx="3962400" cy="274638"/>
          </a:xfrm>
          <a:prstGeom prst="rect">
            <a:avLst/>
          </a:prstGeom>
          <a:noFill/>
          <a:ln w="12700">
            <a:noFill/>
            <a:miter lim="800000"/>
            <a:headEnd type="none" w="sm" len="sm"/>
            <a:tailEnd type="none" w="sm" len="sm"/>
          </a:ln>
          <a:effectLst/>
        </p:spPr>
        <p:txBody>
          <a:bodyPr>
            <a:spAutoFit/>
          </a:bodyPr>
          <a:lstStyle/>
          <a:p>
            <a:pPr>
              <a:spcBef>
                <a:spcPct val="50000"/>
              </a:spcBef>
            </a:pPr>
            <a:r>
              <a:rPr lang="en-US" sz="1200" b="1">
                <a:solidFill>
                  <a:schemeClr val="bg1"/>
                </a:solidFill>
                <a:latin typeface="Arial" charset="0"/>
              </a:rPr>
              <a:t>Source:</a:t>
            </a:r>
            <a:r>
              <a:rPr lang="en-US" sz="1200" b="1">
                <a:latin typeface="Arial" charset="0"/>
              </a:rPr>
              <a:t> </a:t>
            </a:r>
            <a:r>
              <a:rPr lang="en-US" sz="1200" b="1">
                <a:latin typeface="Arial" charset="0"/>
                <a:hlinkClick r:id="rId5"/>
              </a:rPr>
              <a:t>Benini, A. A, &amp; Bradford, 2000</a:t>
            </a:r>
            <a:endParaRPr lang="en-US" sz="1200" b="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effectLst/>
              </a:rPr>
              <a:t>Hantavirus</a:t>
            </a:r>
          </a:p>
        </p:txBody>
      </p:sp>
      <p:sp>
        <p:nvSpPr>
          <p:cNvPr id="54275" name="Rectangle 3"/>
          <p:cNvSpPr>
            <a:spLocks noGrp="1" noChangeArrowheads="1"/>
          </p:cNvSpPr>
          <p:nvPr>
            <p:ph type="body" idx="1"/>
          </p:nvPr>
        </p:nvSpPr>
        <p:spPr>
          <a:xfrm>
            <a:off x="685800" y="1676400"/>
            <a:ext cx="7772400" cy="4419600"/>
          </a:xfrm>
        </p:spPr>
        <p:txBody>
          <a:bodyPr/>
          <a:lstStyle/>
          <a:p>
            <a:r>
              <a:rPr lang="en-US" sz="2400" b="0" dirty="0">
                <a:effectLst/>
              </a:rPr>
              <a:t>Also known as...  </a:t>
            </a:r>
          </a:p>
          <a:p>
            <a:pPr lvl="1"/>
            <a:r>
              <a:rPr lang="en-US" sz="2400" b="0" dirty="0">
                <a:effectLst/>
              </a:rPr>
              <a:t>Sin </a:t>
            </a:r>
            <a:r>
              <a:rPr lang="en-US" sz="2400" b="0" dirty="0" err="1">
                <a:effectLst/>
              </a:rPr>
              <a:t>Nombre</a:t>
            </a:r>
            <a:r>
              <a:rPr lang="en-US" sz="2400" b="0" dirty="0">
                <a:effectLst/>
              </a:rPr>
              <a:t> virus (responsible for most </a:t>
            </a:r>
            <a:r>
              <a:rPr lang="en-US" sz="2400" b="0" dirty="0" err="1">
                <a:effectLst/>
              </a:rPr>
              <a:t>hantaviral</a:t>
            </a:r>
            <a:r>
              <a:rPr lang="en-US" sz="2400" b="0" dirty="0">
                <a:effectLst/>
              </a:rPr>
              <a:t> infections in the U.S.) </a:t>
            </a:r>
            <a:r>
              <a:rPr lang="en-US" sz="2400" dirty="0">
                <a:solidFill>
                  <a:schemeClr val="hlink"/>
                </a:solidFill>
                <a:effectLst/>
              </a:rPr>
              <a:t>Wells, et al, (1997)</a:t>
            </a:r>
          </a:p>
          <a:p>
            <a:pPr lvl="1"/>
            <a:r>
              <a:rPr lang="en-US" sz="2400" b="0" dirty="0">
                <a:effectLst/>
              </a:rPr>
              <a:t>Convict Creek virus</a:t>
            </a:r>
          </a:p>
          <a:p>
            <a:pPr lvl="1"/>
            <a:r>
              <a:rPr lang="en-US" sz="2400" b="0" dirty="0" err="1">
                <a:effectLst/>
              </a:rPr>
              <a:t>Muerto</a:t>
            </a:r>
            <a:r>
              <a:rPr lang="en-US" sz="2400" b="0" dirty="0">
                <a:effectLst/>
              </a:rPr>
              <a:t> Canyon virus</a:t>
            </a:r>
          </a:p>
          <a:p>
            <a:r>
              <a:rPr lang="en-US" sz="2400" b="0" dirty="0">
                <a:effectLst/>
              </a:rPr>
              <a:t>First recognized in 1993</a:t>
            </a:r>
          </a:p>
          <a:p>
            <a:pPr lvl="1"/>
            <a:r>
              <a:rPr lang="en-US" sz="2400" b="0" dirty="0">
                <a:effectLst/>
              </a:rPr>
              <a:t>Four corners region of the U.S.</a:t>
            </a:r>
          </a:p>
          <a:p>
            <a:pPr lvl="1"/>
            <a:r>
              <a:rPr lang="en-US" sz="2400" b="0" dirty="0">
                <a:effectLst/>
              </a:rPr>
              <a:t>Has been identified in the U.S. from CA to FL</a:t>
            </a:r>
          </a:p>
          <a:p>
            <a:r>
              <a:rPr lang="en-US" sz="2400" b="0" dirty="0">
                <a:effectLst/>
              </a:rPr>
              <a:t>Mortality rate, 50%</a:t>
            </a:r>
          </a:p>
          <a:p>
            <a:r>
              <a:rPr lang="en-US" sz="2400" b="0" dirty="0">
                <a:effectLst/>
              </a:rPr>
              <a:t>Associated disease</a:t>
            </a:r>
          </a:p>
          <a:p>
            <a:pPr lvl="1"/>
            <a:r>
              <a:rPr lang="en-US" sz="2400" b="0" dirty="0">
                <a:effectLst/>
              </a:rPr>
              <a:t>Hantavirus pulmonary syndrome (HPS)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i="1" dirty="0">
                <a:effectLst/>
              </a:rPr>
              <a:t>Helicobacter pylori</a:t>
            </a:r>
            <a:endParaRPr lang="en-US" dirty="0">
              <a:effectLst/>
            </a:endParaRPr>
          </a:p>
        </p:txBody>
      </p:sp>
      <p:sp>
        <p:nvSpPr>
          <p:cNvPr id="47107" name="Rectangle 3"/>
          <p:cNvSpPr>
            <a:spLocks noGrp="1" noChangeArrowheads="1"/>
          </p:cNvSpPr>
          <p:nvPr>
            <p:ph type="body" idx="1"/>
          </p:nvPr>
        </p:nvSpPr>
        <p:spPr/>
        <p:txBody>
          <a:bodyPr/>
          <a:lstStyle/>
          <a:p>
            <a:r>
              <a:rPr lang="en-US" sz="2800" b="0">
                <a:effectLst/>
              </a:rPr>
              <a:t>Bacterium</a:t>
            </a:r>
          </a:p>
          <a:p>
            <a:r>
              <a:rPr lang="en-US" sz="2800" b="0">
                <a:effectLst/>
              </a:rPr>
              <a:t>Believed to be the etiologic agent in</a:t>
            </a:r>
          </a:p>
          <a:p>
            <a:pPr lvl="1"/>
            <a:r>
              <a:rPr lang="en-US" sz="2800" b="0">
                <a:effectLst/>
              </a:rPr>
              <a:t>90% of duodenal ulcers</a:t>
            </a:r>
          </a:p>
          <a:p>
            <a:pPr lvl="1"/>
            <a:r>
              <a:rPr lang="en-US" sz="2800" b="0">
                <a:effectLst/>
              </a:rPr>
              <a:t>80% of gastric ulcers</a:t>
            </a:r>
          </a:p>
          <a:p>
            <a:r>
              <a:rPr lang="en-US" sz="2800" b="0">
                <a:effectLst/>
              </a:rPr>
              <a:t>Discovered as culprit in 1982</a:t>
            </a:r>
          </a:p>
          <a:p>
            <a:r>
              <a:rPr lang="en-US" sz="2800" b="0">
                <a:effectLst/>
              </a:rPr>
              <a:t>Large portion of world population infected</a:t>
            </a:r>
          </a:p>
          <a:p>
            <a:r>
              <a:rPr lang="en-US" sz="2800" b="0">
                <a:effectLst/>
              </a:rPr>
              <a:t>Related chronic disease</a:t>
            </a:r>
          </a:p>
          <a:p>
            <a:pPr lvl="1"/>
            <a:r>
              <a:rPr lang="en-US" sz="2800" b="0">
                <a:effectLst/>
              </a:rPr>
              <a:t>Gastric cancer</a:t>
            </a:r>
            <a:endParaRPr lang="en-US" b="0">
              <a:effectLst/>
            </a:endParaRPr>
          </a:p>
          <a:p>
            <a:pPr lvl="1"/>
            <a:endParaRPr lang="en-US" b="0">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effectLst/>
              </a:rPr>
              <a:t>Listeriosis</a:t>
            </a:r>
          </a:p>
        </p:txBody>
      </p:sp>
      <p:sp>
        <p:nvSpPr>
          <p:cNvPr id="51203" name="Rectangle 3"/>
          <p:cNvSpPr>
            <a:spLocks noGrp="1" noChangeArrowheads="1"/>
          </p:cNvSpPr>
          <p:nvPr>
            <p:ph type="body" idx="1"/>
          </p:nvPr>
        </p:nvSpPr>
        <p:spPr/>
        <p:txBody>
          <a:bodyPr/>
          <a:lstStyle/>
          <a:p>
            <a:r>
              <a:rPr lang="en-US" sz="2400" b="0" i="1" dirty="0" err="1">
                <a:effectLst/>
              </a:rPr>
              <a:t>Listeria</a:t>
            </a:r>
            <a:r>
              <a:rPr lang="en-US" sz="2400" b="0" i="1" dirty="0">
                <a:effectLst/>
              </a:rPr>
              <a:t> </a:t>
            </a:r>
            <a:r>
              <a:rPr lang="en-US" sz="2400" b="0" i="1" dirty="0" err="1">
                <a:effectLst/>
              </a:rPr>
              <a:t>monocytogenes</a:t>
            </a:r>
            <a:endParaRPr lang="en-US" sz="2400" b="0" dirty="0">
              <a:effectLst/>
            </a:endParaRPr>
          </a:p>
          <a:p>
            <a:r>
              <a:rPr lang="en-US" sz="2400" b="0" dirty="0">
                <a:effectLst/>
              </a:rPr>
              <a:t>Common among individuals who work with animals</a:t>
            </a:r>
          </a:p>
          <a:p>
            <a:r>
              <a:rPr lang="en-US" sz="2400" b="0" dirty="0">
                <a:effectLst/>
              </a:rPr>
              <a:t>Causes spontaneous abortion and stillbirth in domestic animals</a:t>
            </a:r>
          </a:p>
          <a:p>
            <a:r>
              <a:rPr lang="en-US" sz="2400" b="0" dirty="0">
                <a:effectLst/>
              </a:rPr>
              <a:t>Primarily affects </a:t>
            </a:r>
          </a:p>
          <a:p>
            <a:pPr lvl="1"/>
            <a:r>
              <a:rPr lang="en-US" sz="2400" b="0" dirty="0">
                <a:effectLst/>
              </a:rPr>
              <a:t>Pregnant women</a:t>
            </a:r>
          </a:p>
          <a:p>
            <a:pPr lvl="1"/>
            <a:r>
              <a:rPr lang="en-US" sz="2400" b="0" dirty="0">
                <a:effectLst/>
              </a:rPr>
              <a:t>Newborns</a:t>
            </a:r>
          </a:p>
          <a:p>
            <a:pPr lvl="1"/>
            <a:r>
              <a:rPr lang="en-US" sz="2400" b="0" dirty="0">
                <a:effectLst/>
              </a:rPr>
              <a:t>Elderly </a:t>
            </a:r>
          </a:p>
          <a:p>
            <a:pPr lvl="1"/>
            <a:r>
              <a:rPr lang="en-US" sz="2400" b="0" dirty="0" err="1">
                <a:effectLst/>
              </a:rPr>
              <a:t>Immuno</a:t>
            </a:r>
            <a:r>
              <a:rPr lang="en-US" sz="2400" b="0" dirty="0">
                <a:effectLst/>
              </a:rPr>
              <a:t> compromised adults </a:t>
            </a:r>
            <a:r>
              <a:rPr lang="en-US" sz="2400" dirty="0">
                <a:effectLst/>
                <a:hlinkClick r:id="rId3"/>
              </a:rPr>
              <a:t>(Canadian Institute of Public Health Inspectors, 2000)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Malaria</a:t>
            </a:r>
            <a:endParaRPr lang="ar-JO" dirty="0"/>
          </a:p>
        </p:txBody>
      </p:sp>
      <p:sp>
        <p:nvSpPr>
          <p:cNvPr id="3" name="Content Placeholder 2"/>
          <p:cNvSpPr>
            <a:spLocks noGrp="1"/>
          </p:cNvSpPr>
          <p:nvPr>
            <p:ph idx="1"/>
          </p:nvPr>
        </p:nvSpPr>
        <p:spPr/>
        <p:txBody>
          <a:bodyPr/>
          <a:lstStyle/>
          <a:p>
            <a:r>
              <a:rPr lang="en-US" dirty="0" smtClean="0"/>
              <a:t>Malaria is caused by a parasite called Plasmodium, which is transmitted via the bites of infected mosquitoes. In the human body, the parasites multiply in the liver, and then infect red blood cells. </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Malaria</a:t>
            </a:r>
            <a:endParaRPr lang="ar-JO" dirty="0"/>
          </a:p>
        </p:txBody>
      </p:sp>
      <p:sp>
        <p:nvSpPr>
          <p:cNvPr id="3" name="Content Placeholder 2"/>
          <p:cNvSpPr>
            <a:spLocks noGrp="1"/>
          </p:cNvSpPr>
          <p:nvPr>
            <p:ph idx="1"/>
          </p:nvPr>
        </p:nvSpPr>
        <p:spPr/>
        <p:txBody>
          <a:bodyPr/>
          <a:lstStyle/>
          <a:p>
            <a:r>
              <a:rPr lang="en-US" dirty="0" smtClean="0"/>
              <a:t>Symptoms of malaria include fever, headache, and vomiting, and usually appear between 10 and 15 days after the mosquito bite. If not treated, malaria can quickly become life-threatening by disrupting the blood supply to vital organs. In many parts of the world, the parasites have developed resistance to a number of malaria medicines. </a:t>
            </a:r>
          </a:p>
          <a:p>
            <a:r>
              <a:rPr lang="en-US" dirty="0" smtClean="0"/>
              <a:t>.</a:t>
            </a:r>
          </a:p>
          <a:p>
            <a:endParaRPr lang="ar-JO" dirty="0" smtClean="0"/>
          </a:p>
          <a:p>
            <a:endParaRPr lang="ar-JO"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Malaria</a:t>
            </a:r>
            <a:endParaRPr lang="ar-JO" dirty="0"/>
          </a:p>
        </p:txBody>
      </p:sp>
      <p:sp>
        <p:nvSpPr>
          <p:cNvPr id="3" name="Content Placeholder 2"/>
          <p:cNvSpPr>
            <a:spLocks noGrp="1"/>
          </p:cNvSpPr>
          <p:nvPr>
            <p:ph idx="1"/>
          </p:nvPr>
        </p:nvSpPr>
        <p:spPr/>
        <p:txBody>
          <a:bodyPr/>
          <a:lstStyle/>
          <a:p>
            <a:r>
              <a:rPr lang="en-US" dirty="0" smtClean="0"/>
              <a:t>Key interventions to control malaria include: prompt and effective treatment with </a:t>
            </a:r>
            <a:r>
              <a:rPr lang="en-US" dirty="0" err="1" smtClean="0"/>
              <a:t>artemisinin</a:t>
            </a:r>
            <a:r>
              <a:rPr lang="en-US" dirty="0" smtClean="0"/>
              <a:t>-based combination therapies; use of insecticidal nets by people at risk; and indoor residual spraying with insecticide to control the vector mosquitoes</a:t>
            </a:r>
            <a:endParaRPr lang="ar-JO"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effectLst/>
              </a:rPr>
              <a:t>Malaria</a:t>
            </a:r>
          </a:p>
        </p:txBody>
      </p:sp>
      <p:sp>
        <p:nvSpPr>
          <p:cNvPr id="45059" name="Rectangle 3"/>
          <p:cNvSpPr>
            <a:spLocks noGrp="1" noChangeArrowheads="1"/>
          </p:cNvSpPr>
          <p:nvPr>
            <p:ph type="body" idx="1"/>
          </p:nvPr>
        </p:nvSpPr>
        <p:spPr/>
        <p:txBody>
          <a:bodyPr/>
          <a:lstStyle/>
          <a:p>
            <a:pPr>
              <a:buNone/>
            </a:pPr>
            <a:endParaRPr lang="en-US" sz="2400" b="0" dirty="0">
              <a:effectLst/>
            </a:endParaRPr>
          </a:p>
          <a:p>
            <a:r>
              <a:rPr lang="en-US" sz="2400" b="0" dirty="0">
                <a:effectLst/>
              </a:rPr>
              <a:t>300 million infected each year</a:t>
            </a:r>
          </a:p>
          <a:p>
            <a:r>
              <a:rPr lang="en-US" sz="2400" b="0" dirty="0">
                <a:effectLst/>
              </a:rPr>
              <a:t>Regions</a:t>
            </a:r>
          </a:p>
          <a:p>
            <a:pPr lvl="1"/>
            <a:r>
              <a:rPr lang="en-US" sz="2400" b="0" dirty="0">
                <a:effectLst/>
              </a:rPr>
              <a:t>Asia</a:t>
            </a:r>
          </a:p>
          <a:p>
            <a:pPr lvl="1"/>
            <a:r>
              <a:rPr lang="en-US" sz="2400" b="0" dirty="0">
                <a:effectLst/>
              </a:rPr>
              <a:t>Africa</a:t>
            </a:r>
          </a:p>
          <a:p>
            <a:pPr lvl="1"/>
            <a:r>
              <a:rPr lang="en-US" sz="2400" b="0" dirty="0">
                <a:effectLst/>
              </a:rPr>
              <a:t>South / Central Americas</a:t>
            </a:r>
          </a:p>
          <a:p>
            <a:r>
              <a:rPr lang="en-US" sz="2400" b="0" dirty="0">
                <a:effectLst/>
              </a:rPr>
              <a:t>&gt;1 million deaths annually</a:t>
            </a:r>
          </a:p>
          <a:p>
            <a:pPr lvl="1"/>
            <a:r>
              <a:rPr lang="en-US" sz="2400" b="0" dirty="0">
                <a:effectLst/>
              </a:rPr>
              <a:t>Mostly infants and children </a:t>
            </a:r>
            <a:r>
              <a:rPr lang="en-US" sz="2400" dirty="0">
                <a:solidFill>
                  <a:schemeClr val="hlink"/>
                </a:solidFill>
                <a:effectLst/>
              </a:rPr>
              <a:t>(National Institutes of Health, 2000)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a:t>
            </a:r>
            <a:endParaRPr lang="ar-JO" dirty="0"/>
          </a:p>
        </p:txBody>
      </p:sp>
      <p:sp>
        <p:nvSpPr>
          <p:cNvPr id="3" name="Content Placeholder 2"/>
          <p:cNvSpPr>
            <a:spLocks noGrp="1"/>
          </p:cNvSpPr>
          <p:nvPr>
            <p:ph idx="1"/>
          </p:nvPr>
        </p:nvSpPr>
        <p:spPr/>
        <p:txBody>
          <a:bodyPr/>
          <a:lstStyle/>
          <a:p>
            <a:r>
              <a:rPr lang="en-US" dirty="0" smtClean="0"/>
              <a:t>Tuberculosis (TB) is caused by a bacterium called </a:t>
            </a:r>
            <a:r>
              <a:rPr lang="en-US" i="1" dirty="0" smtClean="0"/>
              <a:t>Mycobacterium tuberculosis</a:t>
            </a:r>
            <a:r>
              <a:rPr lang="en-US" dirty="0" smtClean="0"/>
              <a:t>. The bacteria usually attack the lungs, but TB bacteria can attack any part of the body such as the kidney, spine, and brain. If not treated properly, TB disease can be fatal.</a:t>
            </a:r>
          </a:p>
          <a:p>
            <a:r>
              <a:rPr lang="en-US" dirty="0" smtClean="0"/>
              <a:t/>
            </a:r>
            <a:br>
              <a:rPr lang="en-US" dirty="0" smtClean="0"/>
            </a:br>
            <a:endParaRPr lang="ar-JO"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11267" name="Rectangle 2"/>
          <p:cNvSpPr>
            <a:spLocks noGrp="1" noChangeArrowheads="1"/>
          </p:cNvSpPr>
          <p:nvPr>
            <p:ph type="title"/>
          </p:nvPr>
        </p:nvSpPr>
        <p:spPr/>
        <p:txBody>
          <a:bodyPr/>
          <a:lstStyle/>
          <a:p>
            <a:pPr eaLnBrk="1" hangingPunct="1"/>
            <a:r>
              <a:rPr lang="en-US" smtClean="0"/>
              <a:t>Infectious Disease- Trends</a:t>
            </a:r>
          </a:p>
        </p:txBody>
      </p:sp>
      <p:sp>
        <p:nvSpPr>
          <p:cNvPr id="11268" name="Rectangle 3"/>
          <p:cNvSpPr>
            <a:spLocks noGrp="1" noChangeArrowheads="1"/>
          </p:cNvSpPr>
          <p:nvPr>
            <p:ph type="body" idx="1"/>
          </p:nvPr>
        </p:nvSpPr>
        <p:spPr>
          <a:xfrm>
            <a:off x="1182688" y="2017713"/>
            <a:ext cx="7504112" cy="4114800"/>
          </a:xfrm>
        </p:spPr>
        <p:txBody>
          <a:bodyPr/>
          <a:lstStyle/>
          <a:p>
            <a:pPr eaLnBrk="1" hangingPunct="1"/>
            <a:endParaRPr lang="en-US" sz="3600" smtClean="0"/>
          </a:p>
          <a:p>
            <a:pPr eaLnBrk="1" hangingPunct="1"/>
            <a:r>
              <a:rPr lang="en-US" sz="2800" smtClean="0"/>
              <a:t>Since last quarter of 20</a:t>
            </a:r>
            <a:r>
              <a:rPr lang="en-US" sz="2800" baseline="30000" smtClean="0"/>
              <a:t>th</a:t>
            </a:r>
            <a:r>
              <a:rPr lang="en-US" sz="2800" smtClean="0"/>
              <a:t> century- New &amp; Resurgent infectious diseases</a:t>
            </a:r>
          </a:p>
          <a:p>
            <a:pPr eaLnBrk="1" hangingPunct="1"/>
            <a:r>
              <a:rPr lang="en-US" sz="2800" smtClean="0"/>
              <a:t>Unusually large number- Rotavirus, Cryptosporidiosis, HIV/AIDS, Hantaviraus, Lyme disease, Legionellosis, </a:t>
            </a:r>
          </a:p>
          <a:p>
            <a:pPr eaLnBrk="1" hangingPunct="1">
              <a:buFont typeface="Wingdings" pitchFamily="2" charset="2"/>
              <a:buNone/>
            </a:pPr>
            <a:r>
              <a:rPr lang="en-US" sz="2800" smtClean="0"/>
              <a:t>	Hepatitis</a:t>
            </a:r>
            <a:r>
              <a:rPr lang="en-US" smtClean="0"/>
              <a:t> C……</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effectLst/>
              </a:rPr>
              <a:t>Tuberculosis</a:t>
            </a:r>
          </a:p>
        </p:txBody>
      </p:sp>
      <p:sp>
        <p:nvSpPr>
          <p:cNvPr id="173059" name="Rectangle 3"/>
          <p:cNvSpPr>
            <a:spLocks noGrp="1" noChangeArrowheads="1"/>
          </p:cNvSpPr>
          <p:nvPr>
            <p:ph type="body" idx="1"/>
          </p:nvPr>
        </p:nvSpPr>
        <p:spPr>
          <a:xfrm>
            <a:off x="685800" y="1676400"/>
            <a:ext cx="7772400" cy="4419600"/>
          </a:xfrm>
        </p:spPr>
        <p:txBody>
          <a:bodyPr/>
          <a:lstStyle/>
          <a:p>
            <a:r>
              <a:rPr lang="en-US" sz="2800" b="0" dirty="0">
                <a:effectLst/>
              </a:rPr>
              <a:t>Chronic bacterial infection</a:t>
            </a:r>
          </a:p>
          <a:p>
            <a:r>
              <a:rPr lang="en-US" sz="2800" b="0" dirty="0">
                <a:effectLst/>
              </a:rPr>
              <a:t>Principal infectious cause of death worldwide</a:t>
            </a:r>
          </a:p>
          <a:p>
            <a:pPr lvl="1"/>
            <a:r>
              <a:rPr lang="en-US" b="0" dirty="0">
                <a:effectLst/>
              </a:rPr>
              <a:t>Three million deaths annually </a:t>
            </a:r>
          </a:p>
          <a:p>
            <a:pPr lvl="1"/>
            <a:r>
              <a:rPr lang="en-US" b="0" dirty="0">
                <a:effectLst/>
                <a:sym typeface="Bookshelf Symbol 2" pitchFamily="2" charset="2"/>
              </a:rPr>
              <a:t>One-third </a:t>
            </a:r>
            <a:r>
              <a:rPr lang="en-US" b="0" dirty="0">
                <a:effectLst/>
              </a:rPr>
              <a:t>of world population infected with </a:t>
            </a:r>
            <a:r>
              <a:rPr lang="en-US" b="0" i="1" dirty="0">
                <a:effectLst/>
              </a:rPr>
              <a:t>M. Tuberculosis </a:t>
            </a:r>
            <a:r>
              <a:rPr lang="en-US" dirty="0">
                <a:solidFill>
                  <a:srgbClr val="FF5050"/>
                </a:solidFill>
                <a:effectLst/>
                <a:hlinkClick r:id="rId3"/>
              </a:rPr>
              <a:t>(OSHA, 2000)</a:t>
            </a:r>
            <a:endParaRPr lang="en-US" b="0" dirty="0">
              <a:effectLst/>
            </a:endParaRPr>
          </a:p>
          <a:p>
            <a:r>
              <a:rPr lang="en-US" sz="2800" b="0" dirty="0">
                <a:effectLst/>
              </a:rPr>
              <a:t>Outbreak locations</a:t>
            </a:r>
          </a:p>
          <a:p>
            <a:pPr lvl="1"/>
            <a:r>
              <a:rPr lang="en-US" b="0" dirty="0">
                <a:effectLst/>
              </a:rPr>
              <a:t>Jails / prisons</a:t>
            </a:r>
          </a:p>
          <a:p>
            <a:pPr lvl="1"/>
            <a:r>
              <a:rPr lang="en-US" b="0" dirty="0">
                <a:effectLst/>
              </a:rPr>
              <a:t>Hospitals</a:t>
            </a:r>
          </a:p>
          <a:p>
            <a:pPr lvl="1"/>
            <a:r>
              <a:rPr lang="en-US" b="0" dirty="0">
                <a:effectLst/>
              </a:rPr>
              <a:t>Nursing homes</a:t>
            </a:r>
          </a:p>
          <a:p>
            <a:pPr lvl="1"/>
            <a:r>
              <a:rPr lang="en-US" b="0" dirty="0">
                <a:effectLst/>
              </a:rPr>
              <a:t>Homeless shelters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effectLst/>
              </a:rPr>
              <a:t>Tuberculosis</a:t>
            </a:r>
          </a:p>
        </p:txBody>
      </p:sp>
      <p:sp>
        <p:nvSpPr>
          <p:cNvPr id="61443" name="Rectangle 3"/>
          <p:cNvSpPr>
            <a:spLocks noGrp="1" noChangeArrowheads="1"/>
          </p:cNvSpPr>
          <p:nvPr>
            <p:ph type="body" idx="1"/>
          </p:nvPr>
        </p:nvSpPr>
        <p:spPr>
          <a:xfrm>
            <a:off x="685800" y="1447800"/>
            <a:ext cx="7772400" cy="4648200"/>
          </a:xfrm>
        </p:spPr>
        <p:txBody>
          <a:bodyPr/>
          <a:lstStyle/>
          <a:p>
            <a:r>
              <a:rPr lang="en-US" sz="2800" b="0">
                <a:effectLst/>
              </a:rPr>
              <a:t>Estimated 15 million Americans with latent infections</a:t>
            </a:r>
          </a:p>
          <a:p>
            <a:r>
              <a:rPr lang="en-US" sz="2800" b="0">
                <a:effectLst/>
              </a:rPr>
              <a:t>Minorities affected disproportionately [as is the case with many other infectious diseases]</a:t>
            </a:r>
          </a:p>
          <a:p>
            <a:pPr lvl="1"/>
            <a:r>
              <a:rPr lang="en-US" sz="2800" b="0">
                <a:effectLst/>
              </a:rPr>
              <a:t>54% active </a:t>
            </a:r>
            <a:r>
              <a:rPr lang="en-US" sz="2800" b="0" i="1">
                <a:effectLst/>
              </a:rPr>
              <a:t>M. Tuberculosis</a:t>
            </a:r>
            <a:r>
              <a:rPr lang="en-US" sz="2800" b="0">
                <a:effectLst/>
              </a:rPr>
              <a:t> cases (1995) reported among African American and Hispanic populations</a:t>
            </a:r>
          </a:p>
          <a:p>
            <a:pPr lvl="1"/>
            <a:r>
              <a:rPr lang="en-US" sz="2800" b="0">
                <a:effectLst/>
              </a:rPr>
              <a:t>An additional 17.5% among Asians</a:t>
            </a:r>
          </a:p>
          <a:p>
            <a:r>
              <a:rPr lang="en-US" sz="2800" b="0">
                <a:effectLst/>
              </a:rPr>
              <a:t>In some U.S. sectors, morbidity rates surpass those of poorest countries</a:t>
            </a:r>
            <a:endParaRPr lang="en-US" b="0">
              <a:effectLst/>
            </a:endParaRPr>
          </a:p>
          <a:p>
            <a:endParaRPr lang="en-US">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effectLst/>
              </a:rPr>
              <a:t>Cases of</a:t>
            </a:r>
            <a:r>
              <a:rPr lang="en-US" i="1">
                <a:effectLst/>
              </a:rPr>
              <a:t> M. Tuberculosis </a:t>
            </a:r>
            <a:r>
              <a:rPr lang="en-US">
                <a:effectLst/>
              </a:rPr>
              <a:t>by Year of Diagnosis, 1953-1999</a:t>
            </a:r>
            <a:endParaRPr lang="en-US" i="1">
              <a:effectLst/>
            </a:endParaRPr>
          </a:p>
        </p:txBody>
      </p:sp>
      <p:graphicFrame>
        <p:nvGraphicFramePr>
          <p:cNvPr id="79875" name="Object 3"/>
          <p:cNvGraphicFramePr>
            <a:graphicFrameLocks noChangeAspect="1"/>
          </p:cNvGraphicFramePr>
          <p:nvPr>
            <p:ph type="chart" idx="1"/>
          </p:nvPr>
        </p:nvGraphicFramePr>
        <p:xfrm>
          <a:off x="304800" y="1631950"/>
          <a:ext cx="8686800" cy="4311650"/>
        </p:xfrm>
        <a:graphic>
          <a:graphicData uri="http://schemas.openxmlformats.org/presentationml/2006/ole">
            <p:oleObj spid="_x0000_s120834" name="Chart" r:id="rId4" imgW="7772400" imgH="3857549" progId="MSGraph.Chart.8">
              <p:embed followColorScheme="full"/>
            </p:oleObj>
          </a:graphicData>
        </a:graphic>
      </p:graphicFrame>
      <p:sp>
        <p:nvSpPr>
          <p:cNvPr id="79876" name="Text Box 4"/>
          <p:cNvSpPr txBox="1">
            <a:spLocks noChangeArrowheads="1"/>
          </p:cNvSpPr>
          <p:nvPr/>
        </p:nvSpPr>
        <p:spPr bwMode="auto">
          <a:xfrm>
            <a:off x="304800" y="6019800"/>
            <a:ext cx="4876800" cy="274638"/>
          </a:xfrm>
          <a:prstGeom prst="rect">
            <a:avLst/>
          </a:prstGeom>
          <a:noFill/>
          <a:ln w="12700">
            <a:noFill/>
            <a:miter lim="800000"/>
            <a:headEnd type="none" w="sm" len="sm"/>
            <a:tailEnd type="none" w="sm" len="sm"/>
          </a:ln>
          <a:effectLst/>
        </p:spPr>
        <p:txBody>
          <a:bodyPr>
            <a:spAutoFit/>
          </a:bodyPr>
          <a:lstStyle/>
          <a:p>
            <a:pPr>
              <a:spcBef>
                <a:spcPct val="50000"/>
              </a:spcBef>
            </a:pPr>
            <a:r>
              <a:rPr lang="en-US" sz="1200" b="1" dirty="0">
                <a:solidFill>
                  <a:schemeClr val="hlink"/>
                </a:solidFill>
                <a:latin typeface="Arial" charset="0"/>
                <a:hlinkClick r:id="rId5"/>
              </a:rPr>
              <a:t>Source:  Centers for Disease Control and Prevention, 2000</a:t>
            </a:r>
            <a:r>
              <a:rPr lang="en-US" sz="1200" b="1" baseline="30000" dirty="0">
                <a:solidFill>
                  <a:schemeClr val="bg1"/>
                </a:solidFill>
                <a:latin typeface="Arial" charset="0"/>
              </a:rPr>
              <a:t>1</a:t>
            </a:r>
            <a:endParaRPr lang="en-US" sz="1200" b="1" baseline="30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effectLst/>
              </a:rPr>
              <a:t>West Nile Encephalitis</a:t>
            </a:r>
          </a:p>
        </p:txBody>
      </p:sp>
      <p:sp>
        <p:nvSpPr>
          <p:cNvPr id="87043" name="Rectangle 3"/>
          <p:cNvSpPr>
            <a:spLocks noGrp="1" noChangeArrowheads="1"/>
          </p:cNvSpPr>
          <p:nvPr>
            <p:ph type="body" idx="1"/>
          </p:nvPr>
        </p:nvSpPr>
        <p:spPr>
          <a:xfrm>
            <a:off x="685800" y="1524000"/>
            <a:ext cx="7772400" cy="4572000"/>
          </a:xfrm>
        </p:spPr>
        <p:txBody>
          <a:bodyPr/>
          <a:lstStyle/>
          <a:p>
            <a:r>
              <a:rPr lang="en-US" sz="2400" b="0" dirty="0">
                <a:effectLst/>
              </a:rPr>
              <a:t>Mosquito-borne infection</a:t>
            </a:r>
          </a:p>
          <a:p>
            <a:r>
              <a:rPr lang="en-US" sz="2400" b="0" dirty="0">
                <a:effectLst/>
              </a:rPr>
              <a:t>Outbreaks evident in Egypt, Asia, Israel, South Africa, parts of Europe and Australia</a:t>
            </a:r>
          </a:p>
          <a:p>
            <a:r>
              <a:rPr lang="en-US" sz="2400" b="0" dirty="0">
                <a:effectLst/>
              </a:rPr>
              <a:t>No recorded cases in the U.S. prior to 1999</a:t>
            </a:r>
            <a:endParaRPr lang="en-US" sz="2400" dirty="0">
              <a:effectLst/>
            </a:endParaRPr>
          </a:p>
          <a:p>
            <a:r>
              <a:rPr lang="en-US" sz="2400" b="0" i="1" dirty="0" err="1">
                <a:effectLst/>
              </a:rPr>
              <a:t>Culex</a:t>
            </a:r>
            <a:r>
              <a:rPr lang="en-US" sz="2400" b="0" i="1" dirty="0">
                <a:effectLst/>
              </a:rPr>
              <a:t> </a:t>
            </a:r>
            <a:r>
              <a:rPr lang="en-US" sz="2400" b="0" i="1" dirty="0" err="1">
                <a:effectLst/>
              </a:rPr>
              <a:t>pipiens</a:t>
            </a:r>
            <a:r>
              <a:rPr lang="en-US" sz="2400" b="0" dirty="0">
                <a:effectLst/>
              </a:rPr>
              <a:t> mosquito (the common house mosquito) associated with West Nile virus</a:t>
            </a:r>
          </a:p>
          <a:p>
            <a:r>
              <a:rPr lang="en-US" sz="2400" b="0" dirty="0">
                <a:effectLst/>
              </a:rPr>
              <a:t>Transmission:  Bird ---&gt; mosquito ---&gt; human</a:t>
            </a:r>
          </a:p>
          <a:p>
            <a:pPr lvl="1"/>
            <a:r>
              <a:rPr lang="en-US" sz="2400" b="0" dirty="0">
                <a:effectLst/>
              </a:rPr>
              <a:t>American crows most commonly infected, yet confirmed in other species </a:t>
            </a:r>
            <a:r>
              <a:rPr lang="en-US" sz="2400" dirty="0">
                <a:effectLst/>
              </a:rPr>
              <a:t>(State of New York, Department of Health, 2000)</a:t>
            </a:r>
          </a:p>
          <a:p>
            <a:pPr lvl="1"/>
            <a:r>
              <a:rPr lang="en-US" sz="2400" b="0" dirty="0">
                <a:effectLst/>
              </a:rPr>
              <a:t>May also infect other mammals such as horses</a:t>
            </a:r>
            <a:endParaRPr lang="en-US" sz="2400" dirty="0">
              <a:effectLst/>
            </a:endParaRPr>
          </a:p>
          <a:p>
            <a:pPr lvl="1"/>
            <a:r>
              <a:rPr lang="en-US" sz="2400" b="0" dirty="0">
                <a:effectLst/>
              </a:rPr>
              <a:t>62 cases 7 deaths</a:t>
            </a:r>
            <a:endParaRPr lang="en-US" sz="2400" b="0" dirty="0">
              <a:effectLst/>
              <a:hlinkClick r:id="rId3"/>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effectLst/>
              </a:rPr>
              <a:t>Institute of Medicine</a:t>
            </a:r>
          </a:p>
        </p:txBody>
      </p:sp>
      <p:sp>
        <p:nvSpPr>
          <p:cNvPr id="69635" name="Rectangle 3"/>
          <p:cNvSpPr>
            <a:spLocks noGrp="1" noChangeArrowheads="1"/>
          </p:cNvSpPr>
          <p:nvPr>
            <p:ph type="body" idx="1"/>
          </p:nvPr>
        </p:nvSpPr>
        <p:spPr/>
        <p:txBody>
          <a:bodyPr/>
          <a:lstStyle/>
          <a:p>
            <a:r>
              <a:rPr lang="en-US" sz="2800" b="0">
                <a:effectLst/>
              </a:rPr>
              <a:t>Demographic shifts</a:t>
            </a:r>
          </a:p>
          <a:p>
            <a:r>
              <a:rPr lang="en-US" sz="2800" b="0">
                <a:effectLst/>
              </a:rPr>
              <a:t>Advances in technology / industry</a:t>
            </a:r>
          </a:p>
          <a:p>
            <a:r>
              <a:rPr lang="en-US" sz="2800" b="0">
                <a:effectLst/>
              </a:rPr>
              <a:t>Economic development and change in land use patterns</a:t>
            </a:r>
          </a:p>
          <a:p>
            <a:r>
              <a:rPr lang="en-US" sz="2800" b="0">
                <a:effectLst/>
              </a:rPr>
              <a:t>Travel / commerce</a:t>
            </a:r>
          </a:p>
          <a:p>
            <a:r>
              <a:rPr lang="en-US" sz="2800" b="0">
                <a:effectLst/>
              </a:rPr>
              <a:t>Microbial adaptation / change</a:t>
            </a:r>
          </a:p>
          <a:p>
            <a:r>
              <a:rPr lang="en-US" sz="2800" b="0">
                <a:effectLst/>
              </a:rPr>
              <a:t>Breakdown of the public health infrastructure</a:t>
            </a:r>
            <a:endParaRPr lang="en-US" b="0">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effectLst/>
              </a:rPr>
              <a:t>Drug Resistance</a:t>
            </a:r>
          </a:p>
        </p:txBody>
      </p:sp>
      <p:sp>
        <p:nvSpPr>
          <p:cNvPr id="68611" name="Rectangle 3"/>
          <p:cNvSpPr>
            <a:spLocks noGrp="1" noChangeArrowheads="1"/>
          </p:cNvSpPr>
          <p:nvPr>
            <p:ph type="body" idx="1"/>
          </p:nvPr>
        </p:nvSpPr>
        <p:spPr>
          <a:xfrm>
            <a:off x="685800" y="1524000"/>
            <a:ext cx="7772400" cy="4572000"/>
          </a:xfrm>
        </p:spPr>
        <p:txBody>
          <a:bodyPr/>
          <a:lstStyle/>
          <a:p>
            <a:r>
              <a:rPr lang="en-US" sz="2400" b="0" dirty="0">
                <a:effectLst/>
              </a:rPr>
              <a:t>Drug Resistance</a:t>
            </a:r>
          </a:p>
          <a:p>
            <a:pPr lvl="1"/>
            <a:r>
              <a:rPr lang="en-US" sz="2400" b="0" dirty="0">
                <a:effectLst/>
              </a:rPr>
              <a:t>Gonorrhea, malaria, childhood ear infections</a:t>
            </a:r>
          </a:p>
          <a:p>
            <a:pPr lvl="1"/>
            <a:r>
              <a:rPr lang="en-US" sz="2400" b="0" dirty="0">
                <a:effectLst/>
              </a:rPr>
              <a:t>Resistance is a factor in most </a:t>
            </a:r>
            <a:r>
              <a:rPr lang="en-US" sz="2400" b="0" dirty="0" err="1">
                <a:effectLst/>
              </a:rPr>
              <a:t>nosocomial</a:t>
            </a:r>
            <a:r>
              <a:rPr lang="en-US" sz="2400" b="0" dirty="0">
                <a:effectLst/>
              </a:rPr>
              <a:t> infections</a:t>
            </a:r>
          </a:p>
          <a:p>
            <a:pPr lvl="1"/>
            <a:r>
              <a:rPr lang="en-US" sz="2400" b="0" dirty="0">
                <a:effectLst/>
              </a:rPr>
              <a:t>More effective medications are needed</a:t>
            </a:r>
          </a:p>
          <a:p>
            <a:pPr lvl="2"/>
            <a:r>
              <a:rPr lang="en-US" b="0" dirty="0">
                <a:effectLst/>
              </a:rPr>
              <a:t>In some U.S. clinics, 30% of cases of gonorrhea resistant to penicillin or tetracycline or both</a:t>
            </a:r>
          </a:p>
          <a:p>
            <a:pPr lvl="1"/>
            <a:r>
              <a:rPr lang="en-US" sz="2400" b="0" dirty="0">
                <a:effectLst/>
              </a:rPr>
              <a:t>MDR-TB</a:t>
            </a:r>
          </a:p>
          <a:p>
            <a:r>
              <a:rPr lang="en-US" sz="2400" b="0" dirty="0">
                <a:effectLst/>
              </a:rPr>
              <a:t>Inappropriate use of antibiotics is a salient factor in drug resistance </a:t>
            </a:r>
            <a:endParaRPr lang="en-US" sz="2400" dirty="0">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effectLst/>
              </a:rPr>
              <a:t>Infectious Diseases and Chronic Diseases</a:t>
            </a:r>
          </a:p>
        </p:txBody>
      </p:sp>
      <p:sp>
        <p:nvSpPr>
          <p:cNvPr id="102403" name="Rectangle 3"/>
          <p:cNvSpPr>
            <a:spLocks noGrp="1" noChangeArrowheads="1"/>
          </p:cNvSpPr>
          <p:nvPr>
            <p:ph type="body" idx="1"/>
          </p:nvPr>
        </p:nvSpPr>
        <p:spPr>
          <a:xfrm>
            <a:off x="685800" y="1600200"/>
            <a:ext cx="7772400" cy="4495800"/>
          </a:xfrm>
        </p:spPr>
        <p:txBody>
          <a:bodyPr/>
          <a:lstStyle/>
          <a:p>
            <a:r>
              <a:rPr lang="en-US" sz="2400" b="0" dirty="0">
                <a:effectLst/>
              </a:rPr>
              <a:t>Emerging evidence that a substantial proportion of human cancers are caused by infectious diseases (~15%) </a:t>
            </a:r>
            <a:r>
              <a:rPr lang="en-US" sz="2400" dirty="0">
                <a:solidFill>
                  <a:schemeClr val="hlink"/>
                </a:solidFill>
                <a:effectLst/>
              </a:rPr>
              <a:t>(Valerie Beal, Speaker, 2nd International Conference on Emerging Infectious Diseases) </a:t>
            </a:r>
            <a:endParaRPr lang="en-US" sz="2400" b="0" dirty="0">
              <a:effectLst/>
            </a:endParaRPr>
          </a:p>
          <a:p>
            <a:pPr lvl="1"/>
            <a:r>
              <a:rPr lang="en-US" sz="2400" b="0" dirty="0">
                <a:effectLst/>
              </a:rPr>
              <a:t>1911 - Rous Sarcoma</a:t>
            </a:r>
          </a:p>
          <a:p>
            <a:pPr lvl="1"/>
            <a:r>
              <a:rPr lang="en-US" sz="2400" b="0" dirty="0">
                <a:effectLst/>
              </a:rPr>
              <a:t>1932 - </a:t>
            </a:r>
            <a:r>
              <a:rPr lang="en-US" sz="2400" b="0" dirty="0" err="1">
                <a:effectLst/>
              </a:rPr>
              <a:t>Shope</a:t>
            </a:r>
            <a:r>
              <a:rPr lang="en-US" sz="2400" b="0" dirty="0">
                <a:effectLst/>
              </a:rPr>
              <a:t> Skin Tumor</a:t>
            </a:r>
          </a:p>
          <a:p>
            <a:pPr lvl="1"/>
            <a:r>
              <a:rPr lang="en-US" sz="2400" b="0" dirty="0">
                <a:effectLst/>
              </a:rPr>
              <a:t>1960 - Feline Leukemia</a:t>
            </a:r>
          </a:p>
          <a:p>
            <a:pPr lvl="1"/>
            <a:r>
              <a:rPr lang="en-US" sz="2400" b="0" dirty="0">
                <a:effectLst/>
              </a:rPr>
              <a:t>1978 - HPV, Skin Cancer</a:t>
            </a:r>
          </a:p>
          <a:p>
            <a:pPr lvl="1"/>
            <a:r>
              <a:rPr lang="en-US" sz="2400" b="0" dirty="0">
                <a:effectLst/>
              </a:rPr>
              <a:t>1981 - HBV</a:t>
            </a:r>
            <a:r>
              <a:rPr lang="en-US" sz="2400" b="0" dirty="0" smtClean="0">
                <a:effectLst/>
              </a:rPr>
              <a:t>, HCV, </a:t>
            </a:r>
            <a:r>
              <a:rPr lang="en-US" sz="2400" b="0" dirty="0">
                <a:effectLst/>
              </a:rPr>
              <a:t>Liver Cancer</a:t>
            </a:r>
          </a:p>
          <a:p>
            <a:pPr lvl="1"/>
            <a:r>
              <a:rPr lang="en-US" sz="2400" b="0" dirty="0">
                <a:effectLst/>
              </a:rPr>
              <a:t>1981 - EBV, non Hodgkin's Lymphoma</a:t>
            </a:r>
          </a:p>
          <a:p>
            <a:pPr lvl="1"/>
            <a:r>
              <a:rPr lang="en-US" sz="2400" b="0" dirty="0">
                <a:effectLst/>
              </a:rPr>
              <a:t>1983 - HPV, Cervical Cancer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CDC’s </a:t>
            </a:r>
            <a:r>
              <a:rPr lang="en-US" dirty="0" smtClean="0">
                <a:effectLst/>
              </a:rPr>
              <a:t>(center for disease control) </a:t>
            </a:r>
            <a:r>
              <a:rPr lang="en-US" dirty="0">
                <a:effectLst/>
              </a:rPr>
              <a:t>Response to EIDs</a:t>
            </a:r>
          </a:p>
        </p:txBody>
      </p:sp>
      <p:sp>
        <p:nvSpPr>
          <p:cNvPr id="30723" name="Rectangle 3"/>
          <p:cNvSpPr>
            <a:spLocks noGrp="1" noChangeArrowheads="1"/>
          </p:cNvSpPr>
          <p:nvPr>
            <p:ph type="body" idx="1"/>
          </p:nvPr>
        </p:nvSpPr>
        <p:spPr/>
        <p:txBody>
          <a:bodyPr/>
          <a:lstStyle/>
          <a:p>
            <a:r>
              <a:rPr lang="en-US" sz="3200" b="0">
                <a:effectLst/>
              </a:rPr>
              <a:t>Goal I:  Surveillance and Response</a:t>
            </a:r>
          </a:p>
          <a:p>
            <a:r>
              <a:rPr lang="en-US" sz="3200" b="0">
                <a:effectLst/>
              </a:rPr>
              <a:t>Goal II:  Applied Research</a:t>
            </a:r>
          </a:p>
          <a:p>
            <a:r>
              <a:rPr lang="en-US" sz="3200" b="0">
                <a:effectLst/>
              </a:rPr>
              <a:t>Goal III:  Infrastructure and Training</a:t>
            </a:r>
          </a:p>
          <a:p>
            <a:r>
              <a:rPr lang="en-US" sz="3200" b="0">
                <a:effectLst/>
              </a:rPr>
              <a:t>Goal IV:  Prevention and Control</a:t>
            </a:r>
            <a:endParaRPr lang="en-US" b="0">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effectLst/>
              </a:rPr>
              <a:t>Suggestions for Enhanced Public Health</a:t>
            </a:r>
          </a:p>
        </p:txBody>
      </p:sp>
      <p:sp>
        <p:nvSpPr>
          <p:cNvPr id="73731" name="Rectangle 3"/>
          <p:cNvSpPr>
            <a:spLocks noGrp="1" noChangeArrowheads="1"/>
          </p:cNvSpPr>
          <p:nvPr>
            <p:ph type="body" idx="1"/>
          </p:nvPr>
        </p:nvSpPr>
        <p:spPr/>
        <p:txBody>
          <a:bodyPr/>
          <a:lstStyle/>
          <a:p>
            <a:r>
              <a:rPr lang="en-US" sz="2800" b="0">
                <a:effectLst/>
              </a:rPr>
              <a:t>Public health education </a:t>
            </a:r>
          </a:p>
          <a:p>
            <a:r>
              <a:rPr lang="en-US" sz="2800" b="0">
                <a:effectLst/>
              </a:rPr>
              <a:t>Continued collaborative efforts on the part of the international community</a:t>
            </a:r>
          </a:p>
          <a:p>
            <a:r>
              <a:rPr lang="en-US" sz="2800" b="0">
                <a:effectLst/>
              </a:rPr>
              <a:t>Government funding for biomedical and educational efforts</a:t>
            </a:r>
          </a:p>
          <a:p>
            <a:r>
              <a:rPr lang="en-US" sz="2800" b="0">
                <a:effectLst/>
              </a:rPr>
              <a:t>Recognition of infectious diseases that pose the greatest risk to public health</a:t>
            </a:r>
          </a:p>
          <a:p>
            <a:r>
              <a:rPr lang="en-US" sz="2800" b="0">
                <a:effectLst/>
              </a:rPr>
              <a:t>As usual, more research is needed...</a:t>
            </a:r>
            <a:r>
              <a:rPr lang="en-US" b="0">
                <a:effectLst/>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Dr. KANUPRIYA CHATURVEDI</a:t>
            </a:r>
          </a:p>
        </p:txBody>
      </p:sp>
      <p:sp>
        <p:nvSpPr>
          <p:cNvPr id="48131" name="Rectangle 2"/>
          <p:cNvSpPr>
            <a:spLocks noGrp="1" noChangeArrowheads="1"/>
          </p:cNvSpPr>
          <p:nvPr>
            <p:ph type="title"/>
          </p:nvPr>
        </p:nvSpPr>
        <p:spPr/>
        <p:txBody>
          <a:bodyPr/>
          <a:lstStyle/>
          <a:p>
            <a:pPr eaLnBrk="1" hangingPunct="1"/>
            <a:r>
              <a:rPr lang="en-US" smtClean="0"/>
              <a:t>Solutions</a:t>
            </a:r>
          </a:p>
        </p:txBody>
      </p:sp>
      <p:sp>
        <p:nvSpPr>
          <p:cNvPr id="48132" name="Rectangle 3"/>
          <p:cNvSpPr>
            <a:spLocks noGrp="1" noChangeArrowheads="1"/>
          </p:cNvSpPr>
          <p:nvPr>
            <p:ph type="body" idx="1"/>
          </p:nvPr>
        </p:nvSpPr>
        <p:spPr>
          <a:xfrm>
            <a:off x="228600" y="2017713"/>
            <a:ext cx="8726488" cy="4114800"/>
          </a:xfrm>
        </p:spPr>
        <p:txBody>
          <a:bodyPr/>
          <a:lstStyle/>
          <a:p>
            <a:pPr eaLnBrk="1" hangingPunct="1">
              <a:buFont typeface="Wingdings" pitchFamily="2" charset="2"/>
              <a:buNone/>
            </a:pPr>
            <a:endParaRPr lang="en-US" smtClean="0"/>
          </a:p>
          <a:p>
            <a:pPr eaLnBrk="1" hangingPunct="1">
              <a:buFont typeface="Wingdings" pitchFamily="2" charset="2"/>
              <a:buNone/>
            </a:pPr>
            <a:r>
              <a:rPr lang="en-US" sz="2800" smtClean="0"/>
              <a:t>Public health surveillance &amp; response systems </a:t>
            </a:r>
          </a:p>
          <a:p>
            <a:pPr eaLnBrk="1" hangingPunct="1"/>
            <a:r>
              <a:rPr lang="en-US" sz="2800" smtClean="0"/>
              <a:t>Rapidly detect unusual, unexpected, unexplained disease patterns</a:t>
            </a:r>
          </a:p>
          <a:p>
            <a:pPr eaLnBrk="1" hangingPunct="1"/>
            <a:r>
              <a:rPr lang="en-US" sz="2800" smtClean="0"/>
              <a:t>Track &amp; exchange information in real time</a:t>
            </a:r>
          </a:p>
          <a:p>
            <a:pPr eaLnBrk="1" hangingPunct="1"/>
            <a:r>
              <a:rPr lang="en-US" sz="2800" smtClean="0"/>
              <a:t>Response effort that can quickly become global</a:t>
            </a:r>
          </a:p>
          <a:p>
            <a:pPr eaLnBrk="1" hangingPunct="1"/>
            <a:r>
              <a:rPr lang="en-US" sz="2800" smtClean="0"/>
              <a:t>Contain transmission swiftly &amp; decisively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pPr>
              <a:defRPr/>
            </a:pPr>
            <a:endParaRPr lang="en-US" dirty="0"/>
          </a:p>
        </p:txBody>
      </p:sp>
      <p:sp>
        <p:nvSpPr>
          <p:cNvPr id="152578" name="Text Box 2"/>
          <p:cNvSpPr txBox="1">
            <a:spLocks noChangeArrowheads="1"/>
          </p:cNvSpPr>
          <p:nvPr/>
        </p:nvSpPr>
        <p:spPr bwMode="auto">
          <a:xfrm>
            <a:off x="4419600" y="1828800"/>
            <a:ext cx="1735138" cy="3140075"/>
          </a:xfrm>
          <a:prstGeom prst="rect">
            <a:avLst/>
          </a:prstGeom>
          <a:noFill/>
          <a:ln w="12700">
            <a:noFill/>
            <a:miter lim="800000"/>
            <a:headEnd/>
            <a:tailEnd/>
          </a:ln>
          <a:effectLst/>
        </p:spPr>
        <p:txBody>
          <a:bodyPr wrap="none">
            <a:spAutoFit/>
          </a:bodyPr>
          <a:lstStyle/>
          <a:p>
            <a:pPr defTabSz="762000">
              <a:defRPr/>
            </a:pPr>
            <a:r>
              <a:rPr lang="en-US" sz="20000" b="1">
                <a:solidFill>
                  <a:srgbClr val="FFFF00"/>
                </a:solidFill>
                <a:effectLst>
                  <a:outerShdw blurRad="38100" dist="38100" dir="2700000" algn="tl">
                    <a:srgbClr val="000000"/>
                  </a:outerShdw>
                </a:effectLst>
              </a:rPr>
              <a:t>?</a:t>
            </a:r>
            <a:endParaRPr lang="en-US" sz="20000" b="1">
              <a:solidFill>
                <a:schemeClr val="hlink"/>
              </a:solidFill>
              <a:effectLst>
                <a:outerShdw blurRad="38100" dist="38100" dir="2700000" algn="tl">
                  <a:srgbClr val="000000"/>
                </a:outerShdw>
              </a:effectLst>
            </a:endParaRPr>
          </a:p>
        </p:txBody>
      </p:sp>
      <p:grpSp>
        <p:nvGrpSpPr>
          <p:cNvPr id="2" name="Group 3"/>
          <p:cNvGrpSpPr>
            <a:grpSpLocks/>
          </p:cNvGrpSpPr>
          <p:nvPr/>
        </p:nvGrpSpPr>
        <p:grpSpPr bwMode="auto">
          <a:xfrm>
            <a:off x="304800" y="1905000"/>
            <a:ext cx="4419600" cy="4356100"/>
            <a:chOff x="192" y="672"/>
            <a:chExt cx="2784" cy="2744"/>
          </a:xfrm>
        </p:grpSpPr>
        <p:sp>
          <p:nvSpPr>
            <p:cNvPr id="152580" name="Rectangle 4"/>
            <p:cNvSpPr>
              <a:spLocks noChangeArrowheads="1"/>
            </p:cNvSpPr>
            <p:nvPr/>
          </p:nvSpPr>
          <p:spPr bwMode="auto">
            <a:xfrm>
              <a:off x="192" y="672"/>
              <a:ext cx="1678" cy="2744"/>
            </a:xfrm>
            <a:prstGeom prst="rect">
              <a:avLst/>
            </a:prstGeom>
            <a:noFill/>
            <a:ln w="12700">
              <a:noFill/>
              <a:miter lim="800000"/>
              <a:headEnd/>
              <a:tailEnd/>
            </a:ln>
            <a:effectLst/>
          </p:spPr>
          <p:txBody>
            <a:bodyPr wrap="none" lIns="90488" tIns="44450" rIns="90488" bIns="44450">
              <a:spAutoFit/>
            </a:bodyPr>
            <a:lstStyle/>
            <a:p>
              <a:pPr defTabSz="762000">
                <a:defRPr/>
              </a:pPr>
              <a:r>
                <a:rPr lang="en-GB">
                  <a:solidFill>
                    <a:schemeClr val="folHlink"/>
                  </a:solidFill>
                  <a:effectLst>
                    <a:outerShdw blurRad="38100" dist="38100" dir="2700000" algn="tl">
                      <a:srgbClr val="000000"/>
                    </a:outerShdw>
                  </a:effectLst>
                  <a:latin typeface="Times New Roman" pitchFamily="18" charset="0"/>
                </a:rPr>
                <a:t>AIDS </a:t>
              </a:r>
            </a:p>
            <a:p>
              <a:pPr defTabSz="762000">
                <a:defRPr/>
              </a:pPr>
              <a:r>
                <a:rPr lang="en-GB">
                  <a:solidFill>
                    <a:schemeClr val="folHlink"/>
                  </a:solidFill>
                  <a:effectLst>
                    <a:outerShdw blurRad="38100" dist="38100" dir="2700000" algn="tl">
                      <a:srgbClr val="000000"/>
                    </a:outerShdw>
                  </a:effectLst>
                  <a:latin typeface="Times New Roman" pitchFamily="18" charset="0"/>
                </a:rPr>
                <a:t>Avian Influenza</a:t>
              </a:r>
            </a:p>
            <a:p>
              <a:pPr defTabSz="762000">
                <a:defRPr/>
              </a:pPr>
              <a:r>
                <a:rPr lang="en-GB">
                  <a:solidFill>
                    <a:schemeClr val="folHlink"/>
                  </a:solidFill>
                  <a:effectLst>
                    <a:outerShdw blurRad="38100" dist="38100" dir="2700000" algn="tl">
                      <a:srgbClr val="000000"/>
                    </a:outerShdw>
                  </a:effectLst>
                  <a:latin typeface="Times New Roman" pitchFamily="18" charset="0"/>
                </a:rPr>
                <a:t>Ebola</a:t>
              </a:r>
            </a:p>
            <a:p>
              <a:pPr defTabSz="762000">
                <a:defRPr/>
              </a:pPr>
              <a:r>
                <a:rPr lang="en-GB">
                  <a:solidFill>
                    <a:schemeClr val="folHlink"/>
                  </a:solidFill>
                  <a:effectLst>
                    <a:outerShdw blurRad="38100" dist="38100" dir="2700000" algn="tl">
                      <a:srgbClr val="000000"/>
                    </a:outerShdw>
                  </a:effectLst>
                  <a:latin typeface="Times New Roman" pitchFamily="18" charset="0"/>
                </a:rPr>
                <a:t>Marburg </a:t>
              </a:r>
            </a:p>
            <a:p>
              <a:pPr defTabSz="762000">
                <a:defRPr/>
              </a:pPr>
              <a:r>
                <a:rPr lang="en-GB">
                  <a:solidFill>
                    <a:schemeClr val="folHlink"/>
                  </a:solidFill>
                  <a:effectLst>
                    <a:outerShdw blurRad="38100" dist="38100" dir="2700000" algn="tl">
                      <a:srgbClr val="000000"/>
                    </a:outerShdw>
                  </a:effectLst>
                  <a:latin typeface="Times New Roman" pitchFamily="18" charset="0"/>
                </a:rPr>
                <a:t>Cholera</a:t>
              </a:r>
            </a:p>
            <a:p>
              <a:pPr defTabSz="762000">
                <a:defRPr/>
              </a:pPr>
              <a:r>
                <a:rPr lang="en-GB">
                  <a:solidFill>
                    <a:schemeClr val="folHlink"/>
                  </a:solidFill>
                  <a:effectLst>
                    <a:outerShdw blurRad="38100" dist="38100" dir="2700000" algn="tl">
                      <a:srgbClr val="000000"/>
                    </a:outerShdw>
                  </a:effectLst>
                  <a:latin typeface="Times New Roman" pitchFamily="18" charset="0"/>
                </a:rPr>
                <a:t>Rift Valley Fever</a:t>
              </a:r>
            </a:p>
            <a:p>
              <a:pPr defTabSz="762000">
                <a:defRPr/>
              </a:pPr>
              <a:r>
                <a:rPr lang="en-GB">
                  <a:solidFill>
                    <a:schemeClr val="folHlink"/>
                  </a:solidFill>
                  <a:effectLst>
                    <a:outerShdw blurRad="38100" dist="38100" dir="2700000" algn="tl">
                      <a:srgbClr val="000000"/>
                    </a:outerShdw>
                  </a:effectLst>
                  <a:latin typeface="Times New Roman" pitchFamily="18" charset="0"/>
                </a:rPr>
                <a:t>Typhoid</a:t>
              </a:r>
            </a:p>
            <a:p>
              <a:pPr defTabSz="762000">
                <a:defRPr/>
              </a:pPr>
              <a:r>
                <a:rPr lang="en-GB">
                  <a:solidFill>
                    <a:schemeClr val="folHlink"/>
                  </a:solidFill>
                  <a:effectLst>
                    <a:outerShdw blurRad="38100" dist="38100" dir="2700000" algn="tl">
                      <a:srgbClr val="000000"/>
                    </a:outerShdw>
                  </a:effectLst>
                  <a:latin typeface="Times New Roman" pitchFamily="18" charset="0"/>
                </a:rPr>
                <a:t>Tuberculosis</a:t>
              </a:r>
            </a:p>
            <a:p>
              <a:pPr defTabSz="762000">
                <a:defRPr/>
              </a:pPr>
              <a:r>
                <a:rPr lang="en-GB">
                  <a:solidFill>
                    <a:schemeClr val="folHlink"/>
                  </a:solidFill>
                  <a:effectLst>
                    <a:outerShdw blurRad="38100" dist="38100" dir="2700000" algn="tl">
                      <a:srgbClr val="000000"/>
                    </a:outerShdw>
                  </a:effectLst>
                  <a:latin typeface="Times New Roman" pitchFamily="18" charset="0"/>
                </a:rPr>
                <a:t>Leptospirosis</a:t>
              </a:r>
            </a:p>
            <a:p>
              <a:pPr defTabSz="762000">
                <a:defRPr/>
              </a:pPr>
              <a:r>
                <a:rPr lang="en-GB">
                  <a:solidFill>
                    <a:schemeClr val="folHlink"/>
                  </a:solidFill>
                  <a:effectLst>
                    <a:outerShdw blurRad="38100" dist="38100" dir="2700000" algn="tl">
                      <a:srgbClr val="000000"/>
                    </a:outerShdw>
                  </a:effectLst>
                  <a:latin typeface="Times New Roman" pitchFamily="18" charset="0"/>
                </a:rPr>
                <a:t>Malaria </a:t>
              </a:r>
            </a:p>
            <a:p>
              <a:pPr defTabSz="762000">
                <a:defRPr/>
              </a:pPr>
              <a:r>
                <a:rPr lang="en-GB">
                  <a:solidFill>
                    <a:schemeClr val="folHlink"/>
                  </a:solidFill>
                  <a:effectLst>
                    <a:outerShdw blurRad="38100" dist="38100" dir="2700000" algn="tl">
                      <a:srgbClr val="000000"/>
                    </a:outerShdw>
                  </a:effectLst>
                  <a:latin typeface="Times New Roman" pitchFamily="18" charset="0"/>
                </a:rPr>
                <a:t>Chikungunya</a:t>
              </a:r>
            </a:p>
            <a:p>
              <a:pPr defTabSz="762000">
                <a:defRPr/>
              </a:pPr>
              <a:r>
                <a:rPr lang="en-GB">
                  <a:solidFill>
                    <a:schemeClr val="folHlink"/>
                  </a:solidFill>
                  <a:effectLst>
                    <a:outerShdw blurRad="38100" dist="38100" dir="2700000" algn="tl">
                      <a:srgbClr val="000000"/>
                    </a:outerShdw>
                  </a:effectLst>
                  <a:latin typeface="Times New Roman" pitchFamily="18" charset="0"/>
                </a:rPr>
                <a:t> Dengue</a:t>
              </a:r>
            </a:p>
            <a:p>
              <a:pPr defTabSz="762000">
                <a:defRPr/>
              </a:pPr>
              <a:r>
                <a:rPr lang="en-GB">
                  <a:solidFill>
                    <a:schemeClr val="folHlink"/>
                  </a:solidFill>
                  <a:effectLst>
                    <a:outerShdw blurRad="38100" dist="38100" dir="2700000" algn="tl">
                      <a:srgbClr val="000000"/>
                    </a:outerShdw>
                  </a:effectLst>
                  <a:latin typeface="Times New Roman" pitchFamily="18" charset="0"/>
                </a:rPr>
                <a:t>JE</a:t>
              </a:r>
            </a:p>
            <a:p>
              <a:pPr defTabSz="762000">
                <a:defRPr/>
              </a:pPr>
              <a:r>
                <a:rPr lang="en-GB">
                  <a:solidFill>
                    <a:schemeClr val="folHlink"/>
                  </a:solidFill>
                  <a:effectLst>
                    <a:outerShdw blurRad="38100" dist="38100" dir="2700000" algn="tl">
                      <a:srgbClr val="000000"/>
                    </a:outerShdw>
                  </a:effectLst>
                  <a:latin typeface="Times New Roman" pitchFamily="18" charset="0"/>
                </a:rPr>
                <a:t>Antimicrobial resistance</a:t>
              </a:r>
            </a:p>
          </p:txBody>
        </p:sp>
        <p:sp>
          <p:nvSpPr>
            <p:cNvPr id="152581" name="AutoShape 5"/>
            <p:cNvSpPr>
              <a:spLocks noChangeArrowheads="1"/>
            </p:cNvSpPr>
            <p:nvPr/>
          </p:nvSpPr>
          <p:spPr bwMode="auto">
            <a:xfrm>
              <a:off x="2112" y="1056"/>
              <a:ext cx="672" cy="480"/>
            </a:xfrm>
            <a:prstGeom prst="upArrow">
              <a:avLst>
                <a:gd name="adj1" fmla="val 50000"/>
                <a:gd name="adj2" fmla="val 25000"/>
              </a:avLst>
            </a:prstGeom>
            <a:solidFill>
              <a:schemeClr val="folHlink"/>
            </a:solidFill>
            <a:ln w="9525">
              <a:solidFill>
                <a:schemeClr val="folHlink"/>
              </a:solidFill>
              <a:miter lim="800000"/>
              <a:headEnd/>
              <a:tailEnd/>
            </a:ln>
            <a:effectLst>
              <a:outerShdw dist="107763" dir="2700000" algn="ctr" rotWithShape="0">
                <a:schemeClr val="bg2"/>
              </a:outerShdw>
            </a:effectLst>
          </p:spPr>
          <p:txBody>
            <a:bodyPr wrap="none" anchor="ctr"/>
            <a:lstStyle/>
            <a:p>
              <a:pPr algn="ctr">
                <a:defRPr/>
              </a:pPr>
              <a:endParaRPr lang="en-US">
                <a:solidFill>
                  <a:schemeClr val="folHlink"/>
                </a:solidFill>
              </a:endParaRPr>
            </a:p>
          </p:txBody>
        </p:sp>
        <p:sp>
          <p:nvSpPr>
            <p:cNvPr id="152582" name="Text Box 6"/>
            <p:cNvSpPr txBox="1">
              <a:spLocks noChangeArrowheads="1"/>
            </p:cNvSpPr>
            <p:nvPr/>
          </p:nvSpPr>
          <p:spPr bwMode="auto">
            <a:xfrm>
              <a:off x="1920" y="672"/>
              <a:ext cx="1056" cy="365"/>
            </a:xfrm>
            <a:prstGeom prst="rect">
              <a:avLst/>
            </a:prstGeom>
            <a:noFill/>
            <a:ln w="9525">
              <a:noFill/>
              <a:miter lim="800000"/>
              <a:headEnd/>
              <a:tailEnd/>
            </a:ln>
            <a:effectLst/>
          </p:spPr>
          <p:txBody>
            <a:bodyPr>
              <a:spAutoFit/>
            </a:bodyPr>
            <a:lstStyle/>
            <a:p>
              <a:pPr algn="ctr">
                <a:spcBef>
                  <a:spcPct val="50000"/>
                </a:spcBef>
                <a:defRPr/>
              </a:pPr>
              <a:r>
                <a:rPr lang="en-GB" sz="3200" b="1">
                  <a:solidFill>
                    <a:schemeClr val="folHlink"/>
                  </a:solidFill>
                  <a:effectLst>
                    <a:outerShdw blurRad="38100" dist="38100" dir="2700000" algn="tl">
                      <a:srgbClr val="000000"/>
                    </a:outerShdw>
                  </a:effectLst>
                </a:rPr>
                <a:t>UP</a:t>
              </a:r>
              <a:endParaRPr lang="en-GB" sz="2400" b="1">
                <a:solidFill>
                  <a:schemeClr val="folHlink"/>
                </a:solidFill>
              </a:endParaRPr>
            </a:p>
          </p:txBody>
        </p:sp>
      </p:grpSp>
      <p:grpSp>
        <p:nvGrpSpPr>
          <p:cNvPr id="12293" name="Group 7"/>
          <p:cNvGrpSpPr>
            <a:grpSpLocks/>
          </p:cNvGrpSpPr>
          <p:nvPr/>
        </p:nvGrpSpPr>
        <p:grpSpPr bwMode="auto">
          <a:xfrm>
            <a:off x="6172200" y="1752600"/>
            <a:ext cx="2971800" cy="3994150"/>
            <a:chOff x="4224" y="1392"/>
            <a:chExt cx="1536" cy="2340"/>
          </a:xfrm>
        </p:grpSpPr>
        <p:sp>
          <p:nvSpPr>
            <p:cNvPr id="12295" name="Text Box 8"/>
            <p:cNvSpPr txBox="1">
              <a:spLocks noChangeArrowheads="1"/>
            </p:cNvSpPr>
            <p:nvPr/>
          </p:nvSpPr>
          <p:spPr bwMode="auto">
            <a:xfrm>
              <a:off x="4224" y="2160"/>
              <a:ext cx="1536" cy="1572"/>
            </a:xfrm>
            <a:prstGeom prst="rect">
              <a:avLst/>
            </a:prstGeom>
            <a:noFill/>
            <a:ln w="9525">
              <a:noFill/>
              <a:miter lim="800000"/>
              <a:headEnd/>
              <a:tailEnd/>
            </a:ln>
          </p:spPr>
          <p:txBody>
            <a:bodyPr>
              <a:spAutoFit/>
            </a:bodyPr>
            <a:lstStyle/>
            <a:p>
              <a:pPr>
                <a:spcBef>
                  <a:spcPct val="50000"/>
                </a:spcBef>
              </a:pPr>
              <a:r>
                <a:rPr lang="en-GB" b="1">
                  <a:solidFill>
                    <a:schemeClr val="folHlink"/>
                  </a:solidFill>
                  <a:latin typeface="Times New Roman" pitchFamily="18" charset="0"/>
                </a:rPr>
                <a:t>Guinea worm Smallpox</a:t>
              </a:r>
            </a:p>
            <a:p>
              <a:pPr>
                <a:spcBef>
                  <a:spcPct val="50000"/>
                </a:spcBef>
              </a:pPr>
              <a:r>
                <a:rPr lang="en-GB" b="1">
                  <a:solidFill>
                    <a:schemeClr val="folHlink"/>
                  </a:solidFill>
                  <a:latin typeface="Times New Roman" pitchFamily="18" charset="0"/>
                </a:rPr>
                <a:t>Yaws </a:t>
              </a:r>
            </a:p>
            <a:p>
              <a:pPr>
                <a:spcBef>
                  <a:spcPct val="50000"/>
                </a:spcBef>
              </a:pPr>
              <a:r>
                <a:rPr lang="en-GB" b="1">
                  <a:solidFill>
                    <a:schemeClr val="folHlink"/>
                  </a:solidFill>
                  <a:latin typeface="Times New Roman" pitchFamily="18" charset="0"/>
                </a:rPr>
                <a:t>Poliomyelitis </a:t>
              </a:r>
            </a:p>
            <a:p>
              <a:pPr>
                <a:spcBef>
                  <a:spcPct val="50000"/>
                </a:spcBef>
              </a:pPr>
              <a:r>
                <a:rPr lang="en-GB" b="1">
                  <a:solidFill>
                    <a:schemeClr val="folHlink"/>
                  </a:solidFill>
                  <a:latin typeface="Times New Roman" pitchFamily="18" charset="0"/>
                </a:rPr>
                <a:t>Measles     </a:t>
              </a:r>
            </a:p>
            <a:p>
              <a:pPr>
                <a:spcBef>
                  <a:spcPct val="50000"/>
                </a:spcBef>
              </a:pPr>
              <a:r>
                <a:rPr lang="en-GB" b="1">
                  <a:solidFill>
                    <a:schemeClr val="folHlink"/>
                  </a:solidFill>
                  <a:latin typeface="Times New Roman" pitchFamily="18" charset="0"/>
                </a:rPr>
                <a:t>Leprosy   </a:t>
              </a:r>
            </a:p>
            <a:p>
              <a:pPr>
                <a:spcBef>
                  <a:spcPct val="50000"/>
                </a:spcBef>
              </a:pPr>
              <a:r>
                <a:rPr lang="en-GB" b="1">
                  <a:solidFill>
                    <a:schemeClr val="folHlink"/>
                  </a:solidFill>
                  <a:latin typeface="Times New Roman" pitchFamily="18" charset="0"/>
                </a:rPr>
                <a:t>Neonatal tetanus</a:t>
              </a:r>
            </a:p>
          </p:txBody>
        </p:sp>
        <p:sp>
          <p:nvSpPr>
            <p:cNvPr id="152585" name="AutoShape 9"/>
            <p:cNvSpPr>
              <a:spLocks noChangeArrowheads="1"/>
            </p:cNvSpPr>
            <p:nvPr/>
          </p:nvSpPr>
          <p:spPr bwMode="auto">
            <a:xfrm>
              <a:off x="4656" y="1392"/>
              <a:ext cx="384" cy="288"/>
            </a:xfrm>
            <a:prstGeom prst="downArrow">
              <a:avLst>
                <a:gd name="adj1" fmla="val 50000"/>
                <a:gd name="adj2" fmla="val 25000"/>
              </a:avLst>
            </a:prstGeom>
            <a:solidFill>
              <a:srgbClr val="66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52586" name="Text Box 10"/>
            <p:cNvSpPr txBox="1">
              <a:spLocks noChangeArrowheads="1"/>
            </p:cNvSpPr>
            <p:nvPr/>
          </p:nvSpPr>
          <p:spPr bwMode="auto">
            <a:xfrm>
              <a:off x="4272" y="1728"/>
              <a:ext cx="1152" cy="214"/>
            </a:xfrm>
            <a:prstGeom prst="rect">
              <a:avLst/>
            </a:prstGeom>
            <a:noFill/>
            <a:ln w="9525">
              <a:noFill/>
              <a:miter lim="800000"/>
              <a:headEnd/>
              <a:tailEnd/>
            </a:ln>
            <a:effectLst/>
          </p:spPr>
          <p:txBody>
            <a:bodyPr>
              <a:spAutoFit/>
            </a:bodyPr>
            <a:lstStyle/>
            <a:p>
              <a:pPr algn="ctr">
                <a:spcBef>
                  <a:spcPct val="50000"/>
                </a:spcBef>
                <a:defRPr/>
              </a:pPr>
              <a:r>
                <a:rPr lang="en-GB" sz="1800" b="1">
                  <a:solidFill>
                    <a:srgbClr val="66FFFF"/>
                  </a:solidFill>
                  <a:effectLst>
                    <a:outerShdw blurRad="38100" dist="38100" dir="2700000" algn="tl">
                      <a:srgbClr val="000000"/>
                    </a:outerShdw>
                  </a:effectLst>
                </a:rPr>
                <a:t>DOWN</a:t>
              </a:r>
              <a:endParaRPr lang="en-GB" sz="2400" b="1"/>
            </a:p>
          </p:txBody>
        </p:sp>
      </p:grpSp>
      <p:sp>
        <p:nvSpPr>
          <p:cNvPr id="152587" name="Text Box 11"/>
          <p:cNvSpPr txBox="1">
            <a:spLocks noChangeArrowheads="1"/>
          </p:cNvSpPr>
          <p:nvPr/>
        </p:nvSpPr>
        <p:spPr bwMode="auto">
          <a:xfrm>
            <a:off x="0" y="228600"/>
            <a:ext cx="9144000" cy="519113"/>
          </a:xfrm>
          <a:prstGeom prst="rect">
            <a:avLst/>
          </a:prstGeom>
          <a:noFill/>
          <a:ln w="12700">
            <a:noFill/>
            <a:miter lim="800000"/>
            <a:headEnd/>
            <a:tailEnd/>
          </a:ln>
          <a:effectLst/>
        </p:spPr>
        <p:txBody>
          <a:bodyPr lIns="90488" tIns="44450" rIns="90488" bIns="44450" anchor="ctr"/>
          <a:lstStyle/>
          <a:p>
            <a:pPr algn="ctr">
              <a:defRPr/>
            </a:pPr>
            <a:r>
              <a:rPr lang="en-GB" sz="4000">
                <a:solidFill>
                  <a:schemeClr val="accent1"/>
                </a:solidFill>
                <a:effectLst>
                  <a:outerShdw blurRad="38100" dist="38100" dir="2700000" algn="tl">
                    <a:srgbClr val="000000"/>
                  </a:outerShdw>
                </a:effectLst>
                <a:latin typeface="Monotype Corsiva" pitchFamily="66" charset="0"/>
              </a:rPr>
              <a:t>Infectious Diseases: A World in Transition</a:t>
            </a:r>
          </a:p>
        </p:txBody>
      </p:sp>
    </p:spTree>
  </p:cSld>
  <p:clrMapOvr>
    <a:masterClrMapping/>
  </p:clrMapOvr>
  <p:transition advTm="935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528" fill="hold" grpId="0" nodeType="clickEffect">
                                  <p:stCondLst>
                                    <p:cond delay="0"/>
                                  </p:stCondLst>
                                  <p:childTnLst>
                                    <p:set>
                                      <p:cBhvr>
                                        <p:cTn id="10" dur="1" fill="hold">
                                          <p:stCondLst>
                                            <p:cond delay="0"/>
                                          </p:stCondLst>
                                        </p:cTn>
                                        <p:tgtEl>
                                          <p:spTgt spid="152578"/>
                                        </p:tgtEl>
                                        <p:attrNameLst>
                                          <p:attrName>style.visibility</p:attrName>
                                        </p:attrNameLst>
                                      </p:cBhvr>
                                      <p:to>
                                        <p:strVal val="visible"/>
                                      </p:to>
                                    </p:set>
                                    <p:anim calcmode="lin" valueType="num">
                                      <p:cBhvr>
                                        <p:cTn id="11" dur="500" fill="hold"/>
                                        <p:tgtEl>
                                          <p:spTgt spid="152578"/>
                                        </p:tgtEl>
                                        <p:attrNameLst>
                                          <p:attrName>ppt_w</p:attrName>
                                        </p:attrNameLst>
                                      </p:cBhvr>
                                      <p:tavLst>
                                        <p:tav tm="0">
                                          <p:val>
                                            <p:fltVal val="0"/>
                                          </p:val>
                                        </p:tav>
                                        <p:tav tm="100000">
                                          <p:val>
                                            <p:strVal val="#ppt_w"/>
                                          </p:val>
                                        </p:tav>
                                      </p:tavLst>
                                    </p:anim>
                                    <p:anim calcmode="lin" valueType="num">
                                      <p:cBhvr>
                                        <p:cTn id="12" dur="500" fill="hold"/>
                                        <p:tgtEl>
                                          <p:spTgt spid="152578"/>
                                        </p:tgtEl>
                                        <p:attrNameLst>
                                          <p:attrName>ppt_h</p:attrName>
                                        </p:attrNameLst>
                                      </p:cBhvr>
                                      <p:tavLst>
                                        <p:tav tm="0">
                                          <p:val>
                                            <p:fltVal val="0"/>
                                          </p:val>
                                        </p:tav>
                                        <p:tav tm="100000">
                                          <p:val>
                                            <p:strVal val="#ppt_h"/>
                                          </p:val>
                                        </p:tav>
                                      </p:tavLst>
                                    </p:anim>
                                    <p:anim calcmode="lin" valueType="num">
                                      <p:cBhvr>
                                        <p:cTn id="13" dur="500" fill="hold"/>
                                        <p:tgtEl>
                                          <p:spTgt spid="152578"/>
                                        </p:tgtEl>
                                        <p:attrNameLst>
                                          <p:attrName>ppt_x</p:attrName>
                                        </p:attrNameLst>
                                      </p:cBhvr>
                                      <p:tavLst>
                                        <p:tav tm="0">
                                          <p:val>
                                            <p:fltVal val="0.5"/>
                                          </p:val>
                                        </p:tav>
                                        <p:tav tm="100000">
                                          <p:val>
                                            <p:strVal val="#ppt_x"/>
                                          </p:val>
                                        </p:tav>
                                      </p:tavLst>
                                    </p:anim>
                                    <p:anim calcmode="lin" valueType="num">
                                      <p:cBhvr>
                                        <p:cTn id="14" dur="500" fill="hold"/>
                                        <p:tgtEl>
                                          <p:spTgt spid="1525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49155" name="Rectangle 2"/>
          <p:cNvSpPr>
            <a:spLocks noGrp="1" noChangeArrowheads="1"/>
          </p:cNvSpPr>
          <p:nvPr>
            <p:ph type="title"/>
          </p:nvPr>
        </p:nvSpPr>
        <p:spPr/>
        <p:txBody>
          <a:bodyPr/>
          <a:lstStyle/>
          <a:p>
            <a:pPr eaLnBrk="1" hangingPunct="1"/>
            <a:r>
              <a:rPr lang="en-US" smtClean="0"/>
              <a:t>GOARN</a:t>
            </a:r>
          </a:p>
        </p:txBody>
      </p:sp>
      <p:sp>
        <p:nvSpPr>
          <p:cNvPr id="49156" name="Rectangle 3"/>
          <p:cNvSpPr>
            <a:spLocks noGrp="1" noChangeArrowheads="1"/>
          </p:cNvSpPr>
          <p:nvPr>
            <p:ph type="body" idx="1"/>
          </p:nvPr>
        </p:nvSpPr>
        <p:spPr>
          <a:xfrm>
            <a:off x="533400" y="1981200"/>
            <a:ext cx="7772400" cy="4114800"/>
          </a:xfrm>
        </p:spPr>
        <p:txBody>
          <a:bodyPr/>
          <a:lstStyle/>
          <a:p>
            <a:pPr eaLnBrk="1" hangingPunct="1">
              <a:buFont typeface="Wingdings" pitchFamily="2" charset="2"/>
              <a:buNone/>
            </a:pPr>
            <a:r>
              <a:rPr lang="en-US" sz="2800" smtClean="0"/>
              <a:t>Global Outbreak Alert &amp; Response Network</a:t>
            </a:r>
          </a:p>
          <a:p>
            <a:pPr eaLnBrk="1" hangingPunct="1"/>
            <a:r>
              <a:rPr lang="en-US" sz="2800" smtClean="0"/>
              <a:t>Coordinated by WHO</a:t>
            </a:r>
          </a:p>
          <a:p>
            <a:pPr eaLnBrk="1" hangingPunct="1"/>
            <a:r>
              <a:rPr lang="en-US" sz="2800" smtClean="0"/>
              <a:t>Mechanism for combating international disease outbreaks</a:t>
            </a:r>
          </a:p>
          <a:p>
            <a:pPr eaLnBrk="1" hangingPunct="1"/>
            <a:r>
              <a:rPr lang="en-US" sz="2800" smtClean="0"/>
              <a:t>Ensure rapid deployment of technical assistance, contribute to long-term epidemic preparedness &amp; capacity building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51203" name="Rectangle 2"/>
          <p:cNvSpPr>
            <a:spLocks noGrp="1" noChangeArrowheads="1"/>
          </p:cNvSpPr>
          <p:nvPr>
            <p:ph type="title"/>
          </p:nvPr>
        </p:nvSpPr>
        <p:spPr/>
        <p:txBody>
          <a:bodyPr/>
          <a:lstStyle/>
          <a:p>
            <a:pPr eaLnBrk="1" hangingPunct="1"/>
            <a:r>
              <a:rPr lang="en-US" smtClean="0"/>
              <a:t>Solutions</a:t>
            </a:r>
          </a:p>
        </p:txBody>
      </p:sp>
      <p:sp>
        <p:nvSpPr>
          <p:cNvPr id="51204" name="Rectangle 3"/>
          <p:cNvSpPr>
            <a:spLocks noGrp="1" noChangeArrowheads="1"/>
          </p:cNvSpPr>
          <p:nvPr>
            <p:ph type="body" idx="1"/>
          </p:nvPr>
        </p:nvSpPr>
        <p:spPr>
          <a:xfrm>
            <a:off x="381000" y="1828800"/>
            <a:ext cx="8574088" cy="4303713"/>
          </a:xfrm>
        </p:spPr>
        <p:txBody>
          <a:bodyPr/>
          <a:lstStyle/>
          <a:p>
            <a:pPr eaLnBrk="1" hangingPunct="1"/>
            <a:endParaRPr lang="en-US" smtClean="0"/>
          </a:p>
          <a:p>
            <a:pPr eaLnBrk="1" hangingPunct="1"/>
            <a:r>
              <a:rPr lang="en-US" sz="2800" smtClean="0"/>
              <a:t>Internet-based information technologies</a:t>
            </a:r>
          </a:p>
          <a:p>
            <a:pPr eaLnBrk="1" hangingPunct="1">
              <a:buFont typeface="Wingdings" pitchFamily="2" charset="2"/>
              <a:buNone/>
            </a:pPr>
            <a:r>
              <a:rPr lang="en-US" sz="2800" smtClean="0"/>
              <a:t>	Improve disease reporting</a:t>
            </a:r>
          </a:p>
          <a:p>
            <a:pPr eaLnBrk="1" hangingPunct="1">
              <a:buFont typeface="Wingdings" pitchFamily="2" charset="2"/>
              <a:buNone/>
            </a:pPr>
            <a:r>
              <a:rPr lang="en-US" sz="2800" smtClean="0"/>
              <a:t>	Facilitate emergency communications &amp;</a:t>
            </a:r>
          </a:p>
          <a:p>
            <a:pPr eaLnBrk="1" hangingPunct="1">
              <a:buFont typeface="Wingdings" pitchFamily="2" charset="2"/>
              <a:buNone/>
            </a:pPr>
            <a:r>
              <a:rPr lang="en-US" sz="2800" smtClean="0"/>
              <a:t>	Dissemination of information</a:t>
            </a:r>
          </a:p>
          <a:p>
            <a:pPr eaLnBrk="1" hangingPunct="1"/>
            <a:r>
              <a:rPr lang="en-US" sz="2800" smtClean="0"/>
              <a:t>Human Genome Project</a:t>
            </a:r>
          </a:p>
          <a:p>
            <a:pPr eaLnBrk="1" hangingPunct="1">
              <a:buFont typeface="Wingdings" pitchFamily="2" charset="2"/>
              <a:buNone/>
            </a:pPr>
            <a:r>
              <a:rPr lang="en-US" sz="2800" smtClean="0"/>
              <a:t>	Role of human genetics in disease susceptibility, progression &amp; host response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52227" name="Rectangle 2"/>
          <p:cNvSpPr>
            <a:spLocks noGrp="1" noChangeArrowheads="1"/>
          </p:cNvSpPr>
          <p:nvPr>
            <p:ph type="title"/>
          </p:nvPr>
        </p:nvSpPr>
        <p:spPr/>
        <p:txBody>
          <a:bodyPr/>
          <a:lstStyle/>
          <a:p>
            <a:pPr eaLnBrk="1" hangingPunct="1"/>
            <a:r>
              <a:rPr lang="en-US" smtClean="0"/>
              <a:t>Solutions</a:t>
            </a:r>
          </a:p>
        </p:txBody>
      </p:sp>
      <p:sp>
        <p:nvSpPr>
          <p:cNvPr id="52228" name="Rectangle 3"/>
          <p:cNvSpPr>
            <a:spLocks noGrp="1" noChangeArrowheads="1"/>
          </p:cNvSpPr>
          <p:nvPr>
            <p:ph type="body" idx="1"/>
          </p:nvPr>
        </p:nvSpPr>
        <p:spPr>
          <a:xfrm>
            <a:off x="304800" y="2017713"/>
            <a:ext cx="8650288" cy="4114800"/>
          </a:xfrm>
        </p:spPr>
        <p:txBody>
          <a:bodyPr/>
          <a:lstStyle/>
          <a:p>
            <a:pPr eaLnBrk="1" hangingPunct="1"/>
            <a:endParaRPr lang="en-US" smtClean="0"/>
          </a:p>
          <a:p>
            <a:pPr eaLnBrk="1" hangingPunct="1"/>
            <a:r>
              <a:rPr lang="en-US" sz="2800" smtClean="0"/>
              <a:t>Microbial genetics</a:t>
            </a:r>
          </a:p>
          <a:p>
            <a:pPr eaLnBrk="1" hangingPunct="1">
              <a:buFont typeface="Wingdings" pitchFamily="2" charset="2"/>
              <a:buNone/>
            </a:pPr>
            <a:r>
              <a:rPr lang="en-US" sz="2800" smtClean="0"/>
              <a:t>	Methods for disease detection, control &amp; preventio</a:t>
            </a:r>
          </a:p>
          <a:p>
            <a:pPr eaLnBrk="1" hangingPunct="1"/>
            <a:r>
              <a:rPr lang="en-US" sz="2800" smtClean="0"/>
              <a:t>Improved diagnostic techniques &amp; new vaccines</a:t>
            </a:r>
          </a:p>
          <a:p>
            <a:pPr eaLnBrk="1" hangingPunct="1"/>
            <a:r>
              <a:rPr lang="en-US" sz="2800" smtClean="0"/>
              <a:t>Geographic Imaging Systems</a:t>
            </a:r>
          </a:p>
          <a:p>
            <a:pPr eaLnBrk="1" hangingPunct="1">
              <a:buFont typeface="Wingdings" pitchFamily="2" charset="2"/>
              <a:buNone/>
            </a:pPr>
            <a:r>
              <a:rPr lang="en-US" sz="2800" smtClean="0"/>
              <a:t>	Monitor environmental changes that influence disease emergence &amp; transmission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pPr>
              <a:defRPr/>
            </a:pPr>
            <a:r>
              <a:rPr lang="en-US"/>
              <a:t>Dr. KANUPRIYA CHATURVEDI</a:t>
            </a:r>
          </a:p>
        </p:txBody>
      </p:sp>
      <p:sp>
        <p:nvSpPr>
          <p:cNvPr id="2052" name="Rectangle 2"/>
          <p:cNvSpPr>
            <a:spLocks noChangeArrowheads="1"/>
          </p:cNvSpPr>
          <p:nvPr/>
        </p:nvSpPr>
        <p:spPr bwMode="auto">
          <a:xfrm>
            <a:off x="4573588" y="1754188"/>
            <a:ext cx="4416425" cy="454025"/>
          </a:xfrm>
          <a:prstGeom prst="rect">
            <a:avLst/>
          </a:prstGeom>
          <a:noFill/>
          <a:ln w="12700">
            <a:noFill/>
            <a:miter lim="800000"/>
            <a:headEnd/>
            <a:tailEnd/>
          </a:ln>
        </p:spPr>
        <p:txBody>
          <a:bodyPr lIns="90488" tIns="44450" rIns="90488" bIns="44450">
            <a:spAutoFit/>
          </a:bodyPr>
          <a:lstStyle/>
          <a:p>
            <a:pPr defTabSz="762000">
              <a:spcBef>
                <a:spcPct val="50000"/>
              </a:spcBef>
            </a:pPr>
            <a:r>
              <a:rPr lang="en-GB" sz="2400" b="1">
                <a:latin typeface="Times New Roman" pitchFamily="18" charset="0"/>
                <a:cs typeface="Arial" charset="0"/>
              </a:rPr>
              <a:t> </a:t>
            </a:r>
          </a:p>
        </p:txBody>
      </p:sp>
      <p:sp>
        <p:nvSpPr>
          <p:cNvPr id="2053" name="Rectangle 3"/>
          <p:cNvSpPr>
            <a:spLocks noGrp="1" noChangeArrowheads="1"/>
          </p:cNvSpPr>
          <p:nvPr>
            <p:ph type="title"/>
          </p:nvPr>
        </p:nvSpPr>
        <p:spPr>
          <a:xfrm>
            <a:off x="0" y="76200"/>
            <a:ext cx="9144000" cy="1143000"/>
          </a:xfrm>
          <a:noFill/>
        </p:spPr>
        <p:txBody>
          <a:bodyPr lIns="90488" tIns="44450" rIns="90488" bIns="44450" anchor="ctr"/>
          <a:lstStyle/>
          <a:p>
            <a:pPr eaLnBrk="1" hangingPunct="1"/>
            <a:r>
              <a:rPr lang="en-GB" smtClean="0">
                <a:solidFill>
                  <a:schemeClr val="folHlink"/>
                </a:solidFill>
              </a:rPr>
              <a:t>Key tasks - carried out by whom?</a:t>
            </a:r>
          </a:p>
        </p:txBody>
      </p:sp>
      <p:graphicFrame>
        <p:nvGraphicFramePr>
          <p:cNvPr id="2050" name="Object 4">
            <a:hlinkClick r:id="" action="ppaction://ole?verb=0"/>
          </p:cNvPr>
          <p:cNvGraphicFramePr>
            <a:graphicFrameLocks/>
          </p:cNvGraphicFramePr>
          <p:nvPr/>
        </p:nvGraphicFramePr>
        <p:xfrm>
          <a:off x="2520950" y="1517650"/>
          <a:ext cx="3251200" cy="3524250"/>
        </p:xfrm>
        <a:graphic>
          <a:graphicData uri="http://schemas.openxmlformats.org/presentationml/2006/ole">
            <p:oleObj spid="_x0000_s121858" name="Clip" r:id="rId4" imgW="3243240" imgH="3389040" progId="">
              <p:embed/>
            </p:oleObj>
          </a:graphicData>
        </a:graphic>
      </p:graphicFrame>
      <p:sp>
        <p:nvSpPr>
          <p:cNvPr id="2054" name="AutoShape 5"/>
          <p:cNvSpPr>
            <a:spLocks noChangeArrowheads="1"/>
          </p:cNvSpPr>
          <p:nvPr/>
        </p:nvSpPr>
        <p:spPr bwMode="auto">
          <a:xfrm>
            <a:off x="3962400" y="4343400"/>
            <a:ext cx="2895600" cy="2286000"/>
          </a:xfrm>
          <a:prstGeom prst="cube">
            <a:avLst>
              <a:gd name="adj" fmla="val 24995"/>
            </a:avLst>
          </a:prstGeom>
          <a:gradFill rotWithShape="0">
            <a:gsLst>
              <a:gs pos="0">
                <a:srgbClr val="EF9100"/>
              </a:gs>
              <a:gs pos="100000">
                <a:srgbClr val="FCE9CC"/>
              </a:gs>
            </a:gsLst>
            <a:lin ang="5400000" scaled="1"/>
          </a:gradFill>
          <a:ln w="12700">
            <a:solidFill>
              <a:schemeClr val="tx2"/>
            </a:solidFill>
            <a:miter lim="800000"/>
            <a:headEnd/>
            <a:tailEnd/>
          </a:ln>
        </p:spPr>
        <p:txBody>
          <a:bodyPr wrap="none" anchor="ctr"/>
          <a:lstStyle/>
          <a:p>
            <a:pPr algn="ctr">
              <a:spcBef>
                <a:spcPct val="50000"/>
              </a:spcBef>
            </a:pPr>
            <a:r>
              <a:rPr lang="en-GB" sz="2800" b="1">
                <a:solidFill>
                  <a:srgbClr val="00279F"/>
                </a:solidFill>
                <a:cs typeface="Arial" charset="0"/>
              </a:rPr>
              <a:t>National</a:t>
            </a:r>
            <a:endParaRPr lang="en-GB" sz="2400">
              <a:latin typeface="Times New Roman" pitchFamily="18" charset="0"/>
              <a:cs typeface="Arial" charset="0"/>
            </a:endParaRPr>
          </a:p>
        </p:txBody>
      </p:sp>
      <p:grpSp>
        <p:nvGrpSpPr>
          <p:cNvPr id="2" name="Group 6"/>
          <p:cNvGrpSpPr>
            <a:grpSpLocks/>
          </p:cNvGrpSpPr>
          <p:nvPr/>
        </p:nvGrpSpPr>
        <p:grpSpPr bwMode="auto">
          <a:xfrm>
            <a:off x="457200" y="1887538"/>
            <a:ext cx="2608263" cy="2151062"/>
            <a:chOff x="612" y="1189"/>
            <a:chExt cx="1319" cy="1100"/>
          </a:xfrm>
        </p:grpSpPr>
        <p:sp>
          <p:nvSpPr>
            <p:cNvPr id="2058" name="AutoShape 7"/>
            <p:cNvSpPr>
              <a:spLocks noChangeArrowheads="1"/>
            </p:cNvSpPr>
            <p:nvPr/>
          </p:nvSpPr>
          <p:spPr bwMode="auto">
            <a:xfrm>
              <a:off x="694" y="1189"/>
              <a:ext cx="1237" cy="1100"/>
            </a:xfrm>
            <a:prstGeom prst="cube">
              <a:avLst>
                <a:gd name="adj" fmla="val 24995"/>
              </a:avLst>
            </a:prstGeom>
            <a:gradFill rotWithShape="0">
              <a:gsLst>
                <a:gs pos="0">
                  <a:srgbClr val="F76681"/>
                </a:gs>
                <a:gs pos="100000">
                  <a:srgbClr val="FDE0E6"/>
                </a:gs>
              </a:gsLst>
              <a:lin ang="5400000" scaled="1"/>
            </a:gradFill>
            <a:ln w="12700">
              <a:solidFill>
                <a:schemeClr val="tx2"/>
              </a:solidFill>
              <a:miter lim="800000"/>
              <a:headEnd/>
              <a:tailEnd/>
            </a:ln>
          </p:spPr>
          <p:txBody>
            <a:bodyPr wrap="none" anchor="ctr"/>
            <a:lstStyle/>
            <a:p>
              <a:endParaRPr lang="ar-JO"/>
            </a:p>
          </p:txBody>
        </p:sp>
        <p:sp>
          <p:nvSpPr>
            <p:cNvPr id="2059" name="Rectangle 8"/>
            <p:cNvSpPr>
              <a:spLocks noChangeArrowheads="1"/>
            </p:cNvSpPr>
            <p:nvPr/>
          </p:nvSpPr>
          <p:spPr bwMode="auto">
            <a:xfrm>
              <a:off x="612" y="1719"/>
              <a:ext cx="1102" cy="264"/>
            </a:xfrm>
            <a:prstGeom prst="rect">
              <a:avLst/>
            </a:prstGeom>
            <a:noFill/>
            <a:ln w="76200">
              <a:noFill/>
              <a:miter lim="800000"/>
              <a:headEnd/>
              <a:tailEnd/>
            </a:ln>
          </p:spPr>
          <p:txBody>
            <a:bodyPr lIns="90488" tIns="44450" rIns="90488" bIns="44450">
              <a:spAutoFit/>
            </a:bodyPr>
            <a:lstStyle/>
            <a:p>
              <a:pPr algn="ctr" defTabSz="762000">
                <a:spcBef>
                  <a:spcPct val="50000"/>
                </a:spcBef>
              </a:pPr>
              <a:r>
                <a:rPr lang="en-GB" sz="2800" b="1">
                  <a:solidFill>
                    <a:srgbClr val="00279F"/>
                  </a:solidFill>
                  <a:cs typeface="Arial" charset="0"/>
                </a:rPr>
                <a:t>Regional</a:t>
              </a:r>
            </a:p>
          </p:txBody>
        </p:sp>
      </p:grpSp>
      <p:sp>
        <p:nvSpPr>
          <p:cNvPr id="2056" name="AutoShape 9"/>
          <p:cNvSpPr>
            <a:spLocks noChangeArrowheads="1"/>
          </p:cNvSpPr>
          <p:nvPr/>
        </p:nvSpPr>
        <p:spPr bwMode="auto">
          <a:xfrm>
            <a:off x="5273675" y="1371600"/>
            <a:ext cx="2422525" cy="2184400"/>
          </a:xfrm>
          <a:prstGeom prst="cube">
            <a:avLst>
              <a:gd name="adj" fmla="val 24995"/>
            </a:avLst>
          </a:prstGeom>
          <a:gradFill rotWithShape="0">
            <a:gsLst>
              <a:gs pos="0">
                <a:srgbClr val="4E5976"/>
              </a:gs>
              <a:gs pos="100000">
                <a:srgbClr val="A8C1FE"/>
              </a:gs>
            </a:gsLst>
            <a:lin ang="5400000" scaled="1"/>
          </a:gradFill>
          <a:ln w="12700">
            <a:solidFill>
              <a:schemeClr val="tx2"/>
            </a:solidFill>
            <a:miter lim="800000"/>
            <a:headEnd/>
            <a:tailEnd/>
          </a:ln>
        </p:spPr>
        <p:txBody>
          <a:bodyPr wrap="none" anchor="ctr"/>
          <a:lstStyle/>
          <a:p>
            <a:pPr algn="ctr"/>
            <a:r>
              <a:rPr lang="en-GB" sz="2800" b="1">
                <a:solidFill>
                  <a:srgbClr val="00279F"/>
                </a:solidFill>
                <a:cs typeface="Arial" charset="0"/>
              </a:rPr>
              <a:t>Global</a:t>
            </a:r>
          </a:p>
        </p:txBody>
      </p:sp>
      <p:sp>
        <p:nvSpPr>
          <p:cNvPr id="134154" name="Rectangle 10"/>
          <p:cNvSpPr>
            <a:spLocks noChangeArrowheads="1"/>
          </p:cNvSpPr>
          <p:nvPr/>
        </p:nvSpPr>
        <p:spPr bwMode="auto">
          <a:xfrm>
            <a:off x="2735263" y="3084513"/>
            <a:ext cx="2968625" cy="758825"/>
          </a:xfrm>
          <a:prstGeom prst="rect">
            <a:avLst/>
          </a:prstGeom>
          <a:solidFill>
            <a:schemeClr val="folHlink"/>
          </a:solidFill>
          <a:ln w="76200">
            <a:noFill/>
            <a:miter lim="800000"/>
            <a:headEnd/>
            <a:tailEnd/>
          </a:ln>
        </p:spPr>
        <p:txBody>
          <a:bodyPr lIns="90488" tIns="44450" rIns="90488" bIns="44450">
            <a:spAutoFit/>
          </a:bodyPr>
          <a:lstStyle/>
          <a:p>
            <a:pPr algn="ctr" defTabSz="762000">
              <a:spcBef>
                <a:spcPct val="50000"/>
              </a:spcBef>
            </a:pPr>
            <a:r>
              <a:rPr lang="en-GB" sz="4400" b="1">
                <a:cs typeface="Arial" charset="0"/>
              </a:rPr>
              <a:t>Synergy</a:t>
            </a:r>
          </a:p>
        </p:txBody>
      </p:sp>
    </p:spTree>
  </p:cSld>
  <p:clrMapOvr>
    <a:masterClrMapping/>
  </p:clrMapOvr>
  <p:transition advTm="496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34154"/>
                                        </p:tgtEl>
                                        <p:attrNameLst>
                                          <p:attrName>style.visibility</p:attrName>
                                        </p:attrNameLst>
                                      </p:cBhvr>
                                      <p:to>
                                        <p:strVal val="visible"/>
                                      </p:to>
                                    </p:set>
                                    <p:anim calcmode="lin" valueType="num">
                                      <p:cBhvr>
                                        <p:cTn id="7" dur="1000" fill="hold"/>
                                        <p:tgtEl>
                                          <p:spTgt spid="134154"/>
                                        </p:tgtEl>
                                        <p:attrNameLst>
                                          <p:attrName>ppt_w</p:attrName>
                                        </p:attrNameLst>
                                      </p:cBhvr>
                                      <p:tavLst>
                                        <p:tav tm="0">
                                          <p:val>
                                            <p:fltVal val="0"/>
                                          </p:val>
                                        </p:tav>
                                        <p:tav tm="100000">
                                          <p:val>
                                            <p:strVal val="#ppt_w"/>
                                          </p:val>
                                        </p:tav>
                                      </p:tavLst>
                                    </p:anim>
                                    <p:anim calcmode="lin" valueType="num">
                                      <p:cBhvr>
                                        <p:cTn id="8" dur="1000" fill="hold"/>
                                        <p:tgtEl>
                                          <p:spTgt spid="134154"/>
                                        </p:tgtEl>
                                        <p:attrNameLst>
                                          <p:attrName>ppt_h</p:attrName>
                                        </p:attrNameLst>
                                      </p:cBhvr>
                                      <p:tavLst>
                                        <p:tav tm="0">
                                          <p:val>
                                            <p:fltVal val="0"/>
                                          </p:val>
                                        </p:tav>
                                        <p:tav tm="100000">
                                          <p:val>
                                            <p:strVal val="#ppt_h"/>
                                          </p:val>
                                        </p:tav>
                                      </p:tavLst>
                                    </p:anim>
                                    <p:anim calcmode="lin" valueType="num">
                                      <p:cBhvr>
                                        <p:cTn id="9" dur="1000" fill="hold"/>
                                        <p:tgtEl>
                                          <p:spTgt spid="1341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41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a:spLocks noGrp="1"/>
          </p:cNvSpPr>
          <p:nvPr>
            <p:ph type="ftr" sz="quarter" idx="11"/>
          </p:nvPr>
        </p:nvSpPr>
        <p:spPr/>
        <p:txBody>
          <a:bodyPr/>
          <a:lstStyle/>
          <a:p>
            <a:pPr>
              <a:defRPr/>
            </a:pPr>
            <a:endParaRPr lang="en-US" dirty="0"/>
          </a:p>
        </p:txBody>
      </p:sp>
      <p:sp>
        <p:nvSpPr>
          <p:cNvPr id="53251" name="Rectangle 2"/>
          <p:cNvSpPr>
            <a:spLocks noGrp="1" noChangeArrowheads="1"/>
          </p:cNvSpPr>
          <p:nvPr>
            <p:ph type="title"/>
          </p:nvPr>
        </p:nvSpPr>
        <p:spPr>
          <a:xfrm>
            <a:off x="304800" y="76200"/>
            <a:ext cx="8458200" cy="762000"/>
          </a:xfrm>
          <a:noFill/>
        </p:spPr>
        <p:txBody>
          <a:bodyPr lIns="90488" tIns="44450" rIns="90488" bIns="44450" anchor="ctr"/>
          <a:lstStyle/>
          <a:p>
            <a:pPr eaLnBrk="1" hangingPunct="1"/>
            <a:r>
              <a:rPr lang="en-GB" smtClean="0">
                <a:solidFill>
                  <a:schemeClr val="folHlink"/>
                </a:solidFill>
              </a:rPr>
              <a:t>What skills are needed?</a:t>
            </a:r>
          </a:p>
        </p:txBody>
      </p:sp>
      <p:sp>
        <p:nvSpPr>
          <p:cNvPr id="53252" name="Rectangle 3"/>
          <p:cNvSpPr>
            <a:spLocks noChangeArrowheads="1"/>
          </p:cNvSpPr>
          <p:nvPr/>
        </p:nvSpPr>
        <p:spPr bwMode="auto">
          <a:xfrm>
            <a:off x="4573588" y="1754188"/>
            <a:ext cx="4416425" cy="454025"/>
          </a:xfrm>
          <a:prstGeom prst="rect">
            <a:avLst/>
          </a:prstGeom>
          <a:noFill/>
          <a:ln w="12700">
            <a:noFill/>
            <a:miter lim="800000"/>
            <a:headEnd/>
            <a:tailEnd/>
          </a:ln>
        </p:spPr>
        <p:txBody>
          <a:bodyPr lIns="90488" tIns="44450" rIns="90488" bIns="44450">
            <a:spAutoFit/>
          </a:bodyPr>
          <a:lstStyle/>
          <a:p>
            <a:pPr defTabSz="762000">
              <a:spcBef>
                <a:spcPct val="50000"/>
              </a:spcBef>
            </a:pPr>
            <a:r>
              <a:rPr lang="en-GB" sz="2400" b="1">
                <a:latin typeface="Times New Roman" pitchFamily="18" charset="0"/>
                <a:cs typeface="Arial" charset="0"/>
              </a:rPr>
              <a:t> </a:t>
            </a:r>
          </a:p>
        </p:txBody>
      </p:sp>
      <p:sp>
        <p:nvSpPr>
          <p:cNvPr id="135172" name="Rectangle 4"/>
          <p:cNvSpPr>
            <a:spLocks noChangeArrowheads="1"/>
          </p:cNvSpPr>
          <p:nvPr/>
        </p:nvSpPr>
        <p:spPr bwMode="auto">
          <a:xfrm>
            <a:off x="609600" y="5715000"/>
            <a:ext cx="7313613" cy="638175"/>
          </a:xfrm>
          <a:prstGeom prst="rect">
            <a:avLst/>
          </a:prstGeom>
          <a:noFill/>
          <a:ln w="12700">
            <a:noFill/>
            <a:miter lim="800000"/>
            <a:headEnd/>
            <a:tailEnd/>
          </a:ln>
          <a:effectLst/>
        </p:spPr>
        <p:txBody>
          <a:bodyPr lIns="90488" tIns="44450" rIns="90488" bIns="44450">
            <a:spAutoFit/>
          </a:bodyPr>
          <a:lstStyle/>
          <a:p>
            <a:pPr algn="ctr" defTabSz="762000">
              <a:spcBef>
                <a:spcPct val="50000"/>
              </a:spcBef>
              <a:defRPr/>
            </a:pPr>
            <a:r>
              <a:rPr lang="en-GB" sz="2800">
                <a:solidFill>
                  <a:srgbClr val="FFFFFF"/>
                </a:solidFill>
                <a:effectLst>
                  <a:outerShdw blurRad="38100" dist="38100" dir="2700000" algn="tl">
                    <a:srgbClr val="000000"/>
                  </a:outerShdw>
                </a:effectLst>
                <a:latin typeface="Univers (W1)" pitchFamily="34" charset="0"/>
                <a:cs typeface="Arial" charset="0"/>
              </a:rPr>
              <a:t> </a:t>
            </a:r>
            <a:r>
              <a:rPr lang="en-GB" sz="3600" b="1">
                <a:solidFill>
                  <a:schemeClr val="folHlink"/>
                </a:solidFill>
                <a:effectLst>
                  <a:outerShdw blurRad="38100" dist="38100" dir="2700000" algn="tl">
                    <a:srgbClr val="000000"/>
                  </a:outerShdw>
                </a:effectLst>
                <a:cs typeface="Arial" charset="0"/>
              </a:rPr>
              <a:t>Multiple expertise needed</a:t>
            </a:r>
            <a:r>
              <a:rPr lang="en-GB" sz="3600" b="1">
                <a:solidFill>
                  <a:schemeClr val="folHlink"/>
                </a:solidFill>
                <a:cs typeface="Arial" charset="0"/>
              </a:rPr>
              <a:t> !</a:t>
            </a:r>
          </a:p>
        </p:txBody>
      </p:sp>
      <p:sp>
        <p:nvSpPr>
          <p:cNvPr id="53254" name="AutoShape 5"/>
          <p:cNvSpPr>
            <a:spLocks noChangeArrowheads="1"/>
          </p:cNvSpPr>
          <p:nvPr/>
        </p:nvSpPr>
        <p:spPr bwMode="auto">
          <a:xfrm>
            <a:off x="876300" y="3422650"/>
            <a:ext cx="2130425" cy="2082800"/>
          </a:xfrm>
          <a:prstGeom prst="cube">
            <a:avLst>
              <a:gd name="adj" fmla="val 24995"/>
            </a:avLst>
          </a:prstGeom>
          <a:gradFill rotWithShape="0">
            <a:gsLst>
              <a:gs pos="0">
                <a:srgbClr val="00B7A5"/>
              </a:gs>
              <a:gs pos="100000">
                <a:srgbClr val="CCF1ED"/>
              </a:gs>
            </a:gsLst>
            <a:lin ang="5400000" scaled="1"/>
          </a:gradFill>
          <a:ln w="12700">
            <a:solidFill>
              <a:schemeClr val="tx2"/>
            </a:solidFill>
            <a:miter lim="800000"/>
            <a:headEnd/>
            <a:tailEnd/>
          </a:ln>
        </p:spPr>
        <p:txBody>
          <a:bodyPr wrap="none" anchor="ctr"/>
          <a:lstStyle/>
          <a:p>
            <a:endParaRPr lang="ar-JO"/>
          </a:p>
        </p:txBody>
      </p:sp>
      <p:sp>
        <p:nvSpPr>
          <p:cNvPr id="53255" name="AutoShape 6"/>
          <p:cNvSpPr>
            <a:spLocks noChangeArrowheads="1"/>
          </p:cNvSpPr>
          <p:nvPr/>
        </p:nvSpPr>
        <p:spPr bwMode="auto">
          <a:xfrm>
            <a:off x="2651125" y="3292475"/>
            <a:ext cx="2130425" cy="2082800"/>
          </a:xfrm>
          <a:prstGeom prst="cube">
            <a:avLst>
              <a:gd name="adj" fmla="val 24995"/>
            </a:avLst>
          </a:prstGeom>
          <a:gradFill rotWithShape="0">
            <a:gsLst>
              <a:gs pos="0">
                <a:srgbClr val="F76681"/>
              </a:gs>
              <a:gs pos="100000">
                <a:srgbClr val="FDD1D9"/>
              </a:gs>
            </a:gsLst>
            <a:lin ang="5400000" scaled="1"/>
          </a:gradFill>
          <a:ln w="12700">
            <a:solidFill>
              <a:schemeClr val="tx2"/>
            </a:solidFill>
            <a:miter lim="800000"/>
            <a:headEnd/>
            <a:tailEnd/>
          </a:ln>
        </p:spPr>
        <p:txBody>
          <a:bodyPr wrap="none" anchor="ctr"/>
          <a:lstStyle/>
          <a:p>
            <a:endParaRPr lang="ar-JO"/>
          </a:p>
        </p:txBody>
      </p:sp>
      <p:sp>
        <p:nvSpPr>
          <p:cNvPr id="53256" name="AutoShape 7"/>
          <p:cNvSpPr>
            <a:spLocks noChangeArrowheads="1"/>
          </p:cNvSpPr>
          <p:nvPr/>
        </p:nvSpPr>
        <p:spPr bwMode="auto">
          <a:xfrm>
            <a:off x="1243013" y="1720850"/>
            <a:ext cx="2130425" cy="2082800"/>
          </a:xfrm>
          <a:prstGeom prst="cube">
            <a:avLst>
              <a:gd name="adj" fmla="val 24995"/>
            </a:avLst>
          </a:prstGeom>
          <a:gradFill rotWithShape="0">
            <a:gsLst>
              <a:gs pos="0">
                <a:srgbClr val="F6BF69"/>
              </a:gs>
              <a:gs pos="100000">
                <a:srgbClr val="FAD9A5"/>
              </a:gs>
            </a:gsLst>
            <a:lin ang="5400000" scaled="1"/>
          </a:gradFill>
          <a:ln w="12700">
            <a:solidFill>
              <a:schemeClr val="tx2"/>
            </a:solidFill>
            <a:miter lim="800000"/>
            <a:headEnd/>
            <a:tailEnd/>
          </a:ln>
        </p:spPr>
        <p:txBody>
          <a:bodyPr wrap="none" anchor="ctr"/>
          <a:lstStyle/>
          <a:p>
            <a:endParaRPr lang="ar-JO"/>
          </a:p>
        </p:txBody>
      </p:sp>
      <p:sp>
        <p:nvSpPr>
          <p:cNvPr id="53257" name="AutoShape 8"/>
          <p:cNvSpPr>
            <a:spLocks noChangeArrowheads="1"/>
          </p:cNvSpPr>
          <p:nvPr/>
        </p:nvSpPr>
        <p:spPr bwMode="auto">
          <a:xfrm>
            <a:off x="4487863" y="3095625"/>
            <a:ext cx="2130425" cy="2082800"/>
          </a:xfrm>
          <a:prstGeom prst="cube">
            <a:avLst>
              <a:gd name="adj" fmla="val 24995"/>
            </a:avLst>
          </a:prstGeom>
          <a:gradFill rotWithShape="0">
            <a:gsLst>
              <a:gs pos="0">
                <a:srgbClr val="FCFEB9"/>
              </a:gs>
              <a:gs pos="100000">
                <a:srgbClr val="FEFFEA"/>
              </a:gs>
            </a:gsLst>
            <a:lin ang="5400000" scaled="1"/>
          </a:gradFill>
          <a:ln w="12700">
            <a:solidFill>
              <a:schemeClr val="tx2"/>
            </a:solidFill>
            <a:miter lim="800000"/>
            <a:headEnd/>
            <a:tailEnd/>
          </a:ln>
        </p:spPr>
        <p:txBody>
          <a:bodyPr wrap="none" anchor="ctr"/>
          <a:lstStyle/>
          <a:p>
            <a:endParaRPr lang="ar-JO"/>
          </a:p>
        </p:txBody>
      </p:sp>
      <p:sp>
        <p:nvSpPr>
          <p:cNvPr id="53258" name="AutoShape 9"/>
          <p:cNvSpPr>
            <a:spLocks noChangeArrowheads="1"/>
          </p:cNvSpPr>
          <p:nvPr/>
        </p:nvSpPr>
        <p:spPr bwMode="auto">
          <a:xfrm>
            <a:off x="3079750" y="1524000"/>
            <a:ext cx="2130425" cy="2082800"/>
          </a:xfrm>
          <a:prstGeom prst="cube">
            <a:avLst>
              <a:gd name="adj" fmla="val 24995"/>
            </a:avLst>
          </a:prstGeom>
          <a:gradFill rotWithShape="0">
            <a:gsLst>
              <a:gs pos="0">
                <a:srgbClr val="A2C1FE"/>
              </a:gs>
              <a:gs pos="100000">
                <a:srgbClr val="BED3FE"/>
              </a:gs>
            </a:gsLst>
            <a:lin ang="5400000" scaled="1"/>
          </a:gradFill>
          <a:ln w="12700">
            <a:solidFill>
              <a:schemeClr val="tx2"/>
            </a:solidFill>
            <a:miter lim="800000"/>
            <a:headEnd/>
            <a:tailEnd/>
          </a:ln>
        </p:spPr>
        <p:txBody>
          <a:bodyPr wrap="none" anchor="ctr"/>
          <a:lstStyle/>
          <a:p>
            <a:endParaRPr lang="ar-JO"/>
          </a:p>
        </p:txBody>
      </p:sp>
      <p:sp>
        <p:nvSpPr>
          <p:cNvPr id="53259" name="Rectangle 10"/>
          <p:cNvSpPr>
            <a:spLocks noChangeArrowheads="1"/>
          </p:cNvSpPr>
          <p:nvPr/>
        </p:nvSpPr>
        <p:spPr bwMode="auto">
          <a:xfrm>
            <a:off x="1166813" y="2647950"/>
            <a:ext cx="1673225" cy="6985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Infectious diseases</a:t>
            </a:r>
          </a:p>
        </p:txBody>
      </p:sp>
      <p:sp>
        <p:nvSpPr>
          <p:cNvPr id="53260" name="Rectangle 11"/>
          <p:cNvSpPr>
            <a:spLocks noChangeArrowheads="1"/>
          </p:cNvSpPr>
          <p:nvPr/>
        </p:nvSpPr>
        <p:spPr bwMode="auto">
          <a:xfrm>
            <a:off x="990600" y="4419600"/>
            <a:ext cx="1524000" cy="758825"/>
          </a:xfrm>
          <a:prstGeom prst="rect">
            <a:avLst/>
          </a:prstGeom>
          <a:noFill/>
          <a:ln w="12700">
            <a:noFill/>
            <a:miter lim="800000"/>
            <a:headEnd/>
            <a:tailEnd/>
          </a:ln>
        </p:spPr>
        <p:txBody>
          <a:bodyPr lIns="90488" tIns="44450" rIns="90488" bIns="44450">
            <a:spAutoFit/>
          </a:bodyPr>
          <a:lstStyle/>
          <a:p>
            <a:pPr defTabSz="762000"/>
            <a:r>
              <a:rPr lang="en-GB" b="1">
                <a:solidFill>
                  <a:srgbClr val="000000"/>
                </a:solidFill>
                <a:cs typeface="Arial" charset="0"/>
              </a:rPr>
              <a:t>Epidemio-</a:t>
            </a:r>
          </a:p>
          <a:p>
            <a:pPr algn="ctr" defTabSz="762000">
              <a:lnSpc>
                <a:spcPct val="70000"/>
              </a:lnSpc>
              <a:spcBef>
                <a:spcPct val="50000"/>
              </a:spcBef>
            </a:pPr>
            <a:r>
              <a:rPr lang="en-GB" b="1">
                <a:solidFill>
                  <a:srgbClr val="000000"/>
                </a:solidFill>
                <a:cs typeface="Arial" charset="0"/>
              </a:rPr>
              <a:t>logy</a:t>
            </a:r>
          </a:p>
        </p:txBody>
      </p:sp>
      <p:sp>
        <p:nvSpPr>
          <p:cNvPr id="53261" name="Rectangle 12"/>
          <p:cNvSpPr>
            <a:spLocks noChangeArrowheads="1"/>
          </p:cNvSpPr>
          <p:nvPr/>
        </p:nvSpPr>
        <p:spPr bwMode="auto">
          <a:xfrm>
            <a:off x="3025775" y="2233613"/>
            <a:ext cx="1749425" cy="6985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Public Health</a:t>
            </a:r>
          </a:p>
        </p:txBody>
      </p:sp>
      <p:sp>
        <p:nvSpPr>
          <p:cNvPr id="53262" name="Rectangle 13"/>
          <p:cNvSpPr>
            <a:spLocks noChangeArrowheads="1"/>
          </p:cNvSpPr>
          <p:nvPr/>
        </p:nvSpPr>
        <p:spPr bwMode="auto">
          <a:xfrm>
            <a:off x="2444750" y="4067175"/>
            <a:ext cx="2054225" cy="10033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International field experience</a:t>
            </a:r>
          </a:p>
        </p:txBody>
      </p:sp>
      <p:sp>
        <p:nvSpPr>
          <p:cNvPr id="53263" name="AutoShape 14"/>
          <p:cNvSpPr>
            <a:spLocks noChangeArrowheads="1"/>
          </p:cNvSpPr>
          <p:nvPr/>
        </p:nvSpPr>
        <p:spPr bwMode="auto">
          <a:xfrm>
            <a:off x="5895975" y="3619500"/>
            <a:ext cx="2130425" cy="2082800"/>
          </a:xfrm>
          <a:prstGeom prst="cube">
            <a:avLst>
              <a:gd name="adj" fmla="val 24995"/>
            </a:avLst>
          </a:prstGeom>
          <a:gradFill rotWithShape="0">
            <a:gsLst>
              <a:gs pos="0">
                <a:srgbClr val="B760F9"/>
              </a:gs>
              <a:gs pos="100000">
                <a:srgbClr val="E9CFFD"/>
              </a:gs>
            </a:gsLst>
            <a:lin ang="5400000" scaled="1"/>
          </a:gradFill>
          <a:ln w="12700">
            <a:solidFill>
              <a:schemeClr val="tx2"/>
            </a:solidFill>
            <a:miter lim="800000"/>
            <a:headEnd/>
            <a:tailEnd/>
          </a:ln>
        </p:spPr>
        <p:txBody>
          <a:bodyPr wrap="none" anchor="ctr"/>
          <a:lstStyle/>
          <a:p>
            <a:endParaRPr lang="ar-JO"/>
          </a:p>
        </p:txBody>
      </p:sp>
      <p:sp>
        <p:nvSpPr>
          <p:cNvPr id="53264" name="Rectangle 15"/>
          <p:cNvSpPr>
            <a:spLocks noChangeArrowheads="1"/>
          </p:cNvSpPr>
          <p:nvPr/>
        </p:nvSpPr>
        <p:spPr bwMode="auto">
          <a:xfrm>
            <a:off x="5689600" y="4524375"/>
            <a:ext cx="2054225" cy="6985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Information management</a:t>
            </a:r>
          </a:p>
        </p:txBody>
      </p:sp>
      <p:sp>
        <p:nvSpPr>
          <p:cNvPr id="53265" name="Rectangle 16"/>
          <p:cNvSpPr>
            <a:spLocks noChangeArrowheads="1"/>
          </p:cNvSpPr>
          <p:nvPr/>
        </p:nvSpPr>
        <p:spPr bwMode="auto">
          <a:xfrm>
            <a:off x="4343400" y="4067175"/>
            <a:ext cx="1749425"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chemeClr val="tx2"/>
                </a:solidFill>
                <a:cs typeface="Arial" charset="0"/>
              </a:rPr>
              <a:t>Laboratory</a:t>
            </a:r>
            <a:endParaRPr lang="en-GB" b="1">
              <a:solidFill>
                <a:schemeClr val="hlink"/>
              </a:solidFill>
              <a:cs typeface="Arial" charset="0"/>
            </a:endParaRPr>
          </a:p>
        </p:txBody>
      </p:sp>
      <p:sp>
        <p:nvSpPr>
          <p:cNvPr id="53266" name="AutoShape 17"/>
          <p:cNvSpPr>
            <a:spLocks noChangeArrowheads="1"/>
          </p:cNvSpPr>
          <p:nvPr/>
        </p:nvSpPr>
        <p:spPr bwMode="auto">
          <a:xfrm>
            <a:off x="4794250" y="1917700"/>
            <a:ext cx="2130425" cy="2082800"/>
          </a:xfrm>
          <a:prstGeom prst="cube">
            <a:avLst>
              <a:gd name="adj" fmla="val 24995"/>
            </a:avLst>
          </a:prstGeom>
          <a:gradFill rotWithShape="0">
            <a:gsLst>
              <a:gs pos="0">
                <a:srgbClr val="00AE00"/>
              </a:gs>
              <a:gs pos="100000">
                <a:srgbClr val="B2E7B2"/>
              </a:gs>
            </a:gsLst>
            <a:lin ang="5400000" scaled="1"/>
          </a:gradFill>
          <a:ln w="12700">
            <a:solidFill>
              <a:schemeClr val="tx2"/>
            </a:solidFill>
            <a:miter lim="800000"/>
            <a:headEnd/>
            <a:tailEnd/>
          </a:ln>
        </p:spPr>
        <p:txBody>
          <a:bodyPr wrap="none" anchor="ctr"/>
          <a:lstStyle/>
          <a:p>
            <a:endParaRPr lang="ar-JO"/>
          </a:p>
        </p:txBody>
      </p:sp>
      <p:sp>
        <p:nvSpPr>
          <p:cNvPr id="53267" name="Rectangle 18"/>
          <p:cNvSpPr>
            <a:spLocks noChangeArrowheads="1"/>
          </p:cNvSpPr>
          <p:nvPr/>
        </p:nvSpPr>
        <p:spPr bwMode="auto">
          <a:xfrm>
            <a:off x="4656138" y="2822575"/>
            <a:ext cx="1978025" cy="6985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Telecom. &amp; Informatics</a:t>
            </a:r>
          </a:p>
        </p:txBody>
      </p:sp>
    </p:spTree>
  </p:cSld>
  <p:clrMapOvr>
    <a:masterClrMapping/>
  </p:clrMapOvr>
  <p:transition advTm="35984"/>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effectLst/>
              </a:rPr>
              <a:t>Conclusions</a:t>
            </a:r>
          </a:p>
        </p:txBody>
      </p:sp>
      <p:sp>
        <p:nvSpPr>
          <p:cNvPr id="76803" name="Rectangle 3"/>
          <p:cNvSpPr>
            <a:spLocks noGrp="1" noChangeArrowheads="1"/>
          </p:cNvSpPr>
          <p:nvPr>
            <p:ph type="body" idx="1"/>
          </p:nvPr>
        </p:nvSpPr>
        <p:spPr>
          <a:xfrm>
            <a:off x="685800" y="1447800"/>
            <a:ext cx="7772400" cy="4648200"/>
          </a:xfrm>
        </p:spPr>
        <p:txBody>
          <a:bodyPr/>
          <a:lstStyle/>
          <a:p>
            <a:r>
              <a:rPr lang="en-US" b="0" dirty="0">
                <a:effectLst/>
              </a:rPr>
              <a:t>Emerging infectious diseases are omnipotent and will continue to command attention.</a:t>
            </a:r>
          </a:p>
          <a:p>
            <a:pPr lvl="1"/>
            <a:r>
              <a:rPr lang="en-US" sz="3200" b="0" dirty="0">
                <a:effectLst/>
              </a:rPr>
              <a:t>EID’s are most deleterious in </a:t>
            </a:r>
            <a:endParaRPr lang="en-US" sz="3200" b="0" dirty="0" smtClean="0">
              <a:effectLst/>
            </a:endParaRPr>
          </a:p>
          <a:p>
            <a:pPr lvl="1"/>
            <a:r>
              <a:rPr lang="en-US" sz="3200" b="0" dirty="0" smtClean="0">
                <a:effectLst/>
              </a:rPr>
              <a:t>1</a:t>
            </a:r>
            <a:r>
              <a:rPr lang="en-US" sz="3200" b="0" dirty="0">
                <a:effectLst/>
              </a:rPr>
              <a:t>) developing nations and 2) among children, the elderly, females, and those with weakened immune systems</a:t>
            </a:r>
          </a:p>
          <a:p>
            <a:r>
              <a:rPr lang="en-US" b="0" dirty="0">
                <a:effectLst/>
              </a:rPr>
              <a:t>EID’s are controllable</a:t>
            </a:r>
            <a:r>
              <a:rPr lang="en-US" sz="2000" b="0" dirty="0" smtClean="0">
                <a:effectLst/>
              </a:rPr>
              <a:t>!</a:t>
            </a:r>
            <a:endParaRPr lang="en-US" sz="2000" b="0" dirty="0">
              <a:effectLs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It is the responsibility of the global community to continue to develop / refine public health infrastructures to deal with burgeoning crises.</a:t>
            </a:r>
          </a:p>
          <a:p>
            <a:r>
              <a:rPr lang="en-US" dirty="0" smtClean="0"/>
              <a:t>Initiatives must be developed in order to overcome social, religions, and regional barriers to prevention and control.</a:t>
            </a:r>
          </a:p>
          <a:p>
            <a:endParaRPr lang="ar-JO"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ooter Placeholder 3"/>
          <p:cNvSpPr>
            <a:spLocks noGrp="1"/>
          </p:cNvSpPr>
          <p:nvPr>
            <p:ph type="ftr" sz="quarter" idx="11"/>
          </p:nvPr>
        </p:nvSpPr>
        <p:spPr/>
        <p:txBody>
          <a:bodyPr/>
          <a:lstStyle/>
          <a:p>
            <a:pPr>
              <a:defRPr/>
            </a:pPr>
            <a:endParaRPr lang="en-US" dirty="0"/>
          </a:p>
        </p:txBody>
      </p:sp>
      <p:grpSp>
        <p:nvGrpSpPr>
          <p:cNvPr id="2" name="Group 2"/>
          <p:cNvGrpSpPr>
            <a:grpSpLocks/>
          </p:cNvGrpSpPr>
          <p:nvPr/>
        </p:nvGrpSpPr>
        <p:grpSpPr bwMode="auto">
          <a:xfrm>
            <a:off x="609600" y="1371600"/>
            <a:ext cx="7772400" cy="4954588"/>
            <a:chOff x="348" y="1152"/>
            <a:chExt cx="5221" cy="2593"/>
          </a:xfrm>
        </p:grpSpPr>
        <p:sp>
          <p:nvSpPr>
            <p:cNvPr id="54281" name="Freeform 3"/>
            <p:cNvSpPr>
              <a:spLocks/>
            </p:cNvSpPr>
            <p:nvPr/>
          </p:nvSpPr>
          <p:spPr bwMode="auto">
            <a:xfrm>
              <a:off x="3828" y="1152"/>
              <a:ext cx="74" cy="58"/>
            </a:xfrm>
            <a:custGeom>
              <a:avLst/>
              <a:gdLst>
                <a:gd name="T0" fmla="*/ 20 w 74"/>
                <a:gd name="T1" fmla="*/ 57 h 58"/>
                <a:gd name="T2" fmla="*/ 0 w 74"/>
                <a:gd name="T3" fmla="*/ 18 h 58"/>
                <a:gd name="T4" fmla="*/ 20 w 74"/>
                <a:gd name="T5" fmla="*/ 0 h 58"/>
                <a:gd name="T6" fmla="*/ 60 w 74"/>
                <a:gd name="T7" fmla="*/ 23 h 58"/>
                <a:gd name="T8" fmla="*/ 73 w 74"/>
                <a:gd name="T9" fmla="*/ 23 h 58"/>
                <a:gd name="T10" fmla="*/ 60 w 74"/>
                <a:gd name="T11" fmla="*/ 57 h 58"/>
                <a:gd name="T12" fmla="*/ 20 w 74"/>
                <a:gd name="T13" fmla="*/ 57 h 58"/>
                <a:gd name="T14" fmla="*/ 0 60000 65536"/>
                <a:gd name="T15" fmla="*/ 0 60000 65536"/>
                <a:gd name="T16" fmla="*/ 0 60000 65536"/>
                <a:gd name="T17" fmla="*/ 0 60000 65536"/>
                <a:gd name="T18" fmla="*/ 0 60000 65536"/>
                <a:gd name="T19" fmla="*/ 0 60000 65536"/>
                <a:gd name="T20" fmla="*/ 0 60000 65536"/>
                <a:gd name="T21" fmla="*/ 0 w 74"/>
                <a:gd name="T22" fmla="*/ 0 h 58"/>
                <a:gd name="T23" fmla="*/ 74 w 7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58">
                  <a:moveTo>
                    <a:pt x="20" y="57"/>
                  </a:moveTo>
                  <a:lnTo>
                    <a:pt x="0" y="18"/>
                  </a:lnTo>
                  <a:lnTo>
                    <a:pt x="20" y="0"/>
                  </a:lnTo>
                  <a:lnTo>
                    <a:pt x="60" y="23"/>
                  </a:lnTo>
                  <a:lnTo>
                    <a:pt x="73" y="23"/>
                  </a:lnTo>
                  <a:lnTo>
                    <a:pt x="60" y="57"/>
                  </a:lnTo>
                  <a:lnTo>
                    <a:pt x="20" y="5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82" name="Freeform 4"/>
            <p:cNvSpPr>
              <a:spLocks/>
            </p:cNvSpPr>
            <p:nvPr/>
          </p:nvSpPr>
          <p:spPr bwMode="auto">
            <a:xfrm>
              <a:off x="2081" y="1172"/>
              <a:ext cx="640" cy="608"/>
            </a:xfrm>
            <a:custGeom>
              <a:avLst/>
              <a:gdLst>
                <a:gd name="T0" fmla="*/ 135 w 640"/>
                <a:gd name="T1" fmla="*/ 607 h 608"/>
                <a:gd name="T2" fmla="*/ 92 w 640"/>
                <a:gd name="T3" fmla="*/ 588 h 608"/>
                <a:gd name="T4" fmla="*/ 57 w 640"/>
                <a:gd name="T5" fmla="*/ 538 h 608"/>
                <a:gd name="T6" fmla="*/ 64 w 640"/>
                <a:gd name="T7" fmla="*/ 501 h 608"/>
                <a:gd name="T8" fmla="*/ 22 w 640"/>
                <a:gd name="T9" fmla="*/ 463 h 608"/>
                <a:gd name="T10" fmla="*/ 57 w 640"/>
                <a:gd name="T11" fmla="*/ 388 h 608"/>
                <a:gd name="T12" fmla="*/ 43 w 640"/>
                <a:gd name="T13" fmla="*/ 369 h 608"/>
                <a:gd name="T14" fmla="*/ 64 w 640"/>
                <a:gd name="T15" fmla="*/ 331 h 608"/>
                <a:gd name="T16" fmla="*/ 71 w 640"/>
                <a:gd name="T17" fmla="*/ 300 h 608"/>
                <a:gd name="T18" fmla="*/ 71 w 640"/>
                <a:gd name="T19" fmla="*/ 288 h 608"/>
                <a:gd name="T20" fmla="*/ 71 w 640"/>
                <a:gd name="T21" fmla="*/ 269 h 608"/>
                <a:gd name="T22" fmla="*/ 71 w 640"/>
                <a:gd name="T23" fmla="*/ 213 h 608"/>
                <a:gd name="T24" fmla="*/ 22 w 640"/>
                <a:gd name="T25" fmla="*/ 188 h 608"/>
                <a:gd name="T26" fmla="*/ 57 w 640"/>
                <a:gd name="T27" fmla="*/ 175 h 608"/>
                <a:gd name="T28" fmla="*/ 8 w 640"/>
                <a:gd name="T29" fmla="*/ 156 h 608"/>
                <a:gd name="T30" fmla="*/ 57 w 640"/>
                <a:gd name="T31" fmla="*/ 132 h 608"/>
                <a:gd name="T32" fmla="*/ 156 w 640"/>
                <a:gd name="T33" fmla="*/ 94 h 608"/>
                <a:gd name="T34" fmla="*/ 553 w 640"/>
                <a:gd name="T35" fmla="*/ 13 h 608"/>
                <a:gd name="T36" fmla="*/ 433 w 640"/>
                <a:gd name="T37" fmla="*/ 62 h 608"/>
                <a:gd name="T38" fmla="*/ 469 w 640"/>
                <a:gd name="T39" fmla="*/ 94 h 608"/>
                <a:gd name="T40" fmla="*/ 590 w 640"/>
                <a:gd name="T41" fmla="*/ 69 h 608"/>
                <a:gd name="T42" fmla="*/ 610 w 640"/>
                <a:gd name="T43" fmla="*/ 125 h 608"/>
                <a:gd name="T44" fmla="*/ 568 w 640"/>
                <a:gd name="T45" fmla="*/ 125 h 608"/>
                <a:gd name="T46" fmla="*/ 504 w 640"/>
                <a:gd name="T47" fmla="*/ 163 h 608"/>
                <a:gd name="T48" fmla="*/ 533 w 640"/>
                <a:gd name="T49" fmla="*/ 181 h 608"/>
                <a:gd name="T50" fmla="*/ 483 w 640"/>
                <a:gd name="T51" fmla="*/ 226 h 608"/>
                <a:gd name="T52" fmla="*/ 539 w 640"/>
                <a:gd name="T53" fmla="*/ 262 h 608"/>
                <a:gd name="T54" fmla="*/ 404 w 640"/>
                <a:gd name="T55" fmla="*/ 331 h 608"/>
                <a:gd name="T56" fmla="*/ 440 w 640"/>
                <a:gd name="T57" fmla="*/ 356 h 608"/>
                <a:gd name="T58" fmla="*/ 483 w 640"/>
                <a:gd name="T59" fmla="*/ 425 h 608"/>
                <a:gd name="T60" fmla="*/ 355 w 640"/>
                <a:gd name="T61" fmla="*/ 419 h 608"/>
                <a:gd name="T62" fmla="*/ 312 w 640"/>
                <a:gd name="T63" fmla="*/ 463 h 608"/>
                <a:gd name="T64" fmla="*/ 213 w 640"/>
                <a:gd name="T65" fmla="*/ 501 h 608"/>
                <a:gd name="T66" fmla="*/ 164 w 640"/>
                <a:gd name="T67" fmla="*/ 600 h 6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0"/>
                <a:gd name="T103" fmla="*/ 0 h 608"/>
                <a:gd name="T104" fmla="*/ 640 w 640"/>
                <a:gd name="T105" fmla="*/ 608 h 6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0" h="608">
                  <a:moveTo>
                    <a:pt x="156" y="607"/>
                  </a:moveTo>
                  <a:lnTo>
                    <a:pt x="135" y="607"/>
                  </a:lnTo>
                  <a:lnTo>
                    <a:pt x="114" y="582"/>
                  </a:lnTo>
                  <a:lnTo>
                    <a:pt x="92" y="588"/>
                  </a:lnTo>
                  <a:lnTo>
                    <a:pt x="57" y="557"/>
                  </a:lnTo>
                  <a:lnTo>
                    <a:pt x="57" y="538"/>
                  </a:lnTo>
                  <a:lnTo>
                    <a:pt x="71" y="526"/>
                  </a:lnTo>
                  <a:lnTo>
                    <a:pt x="64" y="501"/>
                  </a:lnTo>
                  <a:lnTo>
                    <a:pt x="35" y="501"/>
                  </a:lnTo>
                  <a:lnTo>
                    <a:pt x="22" y="463"/>
                  </a:lnTo>
                  <a:lnTo>
                    <a:pt x="43" y="388"/>
                  </a:lnTo>
                  <a:lnTo>
                    <a:pt x="57" y="388"/>
                  </a:lnTo>
                  <a:lnTo>
                    <a:pt x="71" y="363"/>
                  </a:lnTo>
                  <a:lnTo>
                    <a:pt x="43" y="369"/>
                  </a:lnTo>
                  <a:lnTo>
                    <a:pt x="29" y="344"/>
                  </a:lnTo>
                  <a:lnTo>
                    <a:pt x="64" y="331"/>
                  </a:lnTo>
                  <a:lnTo>
                    <a:pt x="86" y="344"/>
                  </a:lnTo>
                  <a:lnTo>
                    <a:pt x="71" y="300"/>
                  </a:lnTo>
                  <a:lnTo>
                    <a:pt x="86" y="300"/>
                  </a:lnTo>
                  <a:lnTo>
                    <a:pt x="71" y="288"/>
                  </a:lnTo>
                  <a:lnTo>
                    <a:pt x="92" y="294"/>
                  </a:lnTo>
                  <a:lnTo>
                    <a:pt x="71" y="269"/>
                  </a:lnTo>
                  <a:lnTo>
                    <a:pt x="86" y="237"/>
                  </a:lnTo>
                  <a:lnTo>
                    <a:pt x="71" y="213"/>
                  </a:lnTo>
                  <a:lnTo>
                    <a:pt x="14" y="206"/>
                  </a:lnTo>
                  <a:lnTo>
                    <a:pt x="22" y="188"/>
                  </a:lnTo>
                  <a:lnTo>
                    <a:pt x="8" y="181"/>
                  </a:lnTo>
                  <a:lnTo>
                    <a:pt x="57" y="175"/>
                  </a:lnTo>
                  <a:lnTo>
                    <a:pt x="57" y="156"/>
                  </a:lnTo>
                  <a:lnTo>
                    <a:pt x="8" y="156"/>
                  </a:lnTo>
                  <a:lnTo>
                    <a:pt x="0" y="137"/>
                  </a:lnTo>
                  <a:lnTo>
                    <a:pt x="57" y="132"/>
                  </a:lnTo>
                  <a:lnTo>
                    <a:pt x="127" y="87"/>
                  </a:lnTo>
                  <a:lnTo>
                    <a:pt x="156" y="94"/>
                  </a:lnTo>
                  <a:lnTo>
                    <a:pt x="220" y="0"/>
                  </a:lnTo>
                  <a:lnTo>
                    <a:pt x="553" y="13"/>
                  </a:lnTo>
                  <a:lnTo>
                    <a:pt x="553" y="44"/>
                  </a:lnTo>
                  <a:lnTo>
                    <a:pt x="433" y="62"/>
                  </a:lnTo>
                  <a:lnTo>
                    <a:pt x="511" y="75"/>
                  </a:lnTo>
                  <a:lnTo>
                    <a:pt x="469" y="94"/>
                  </a:lnTo>
                  <a:lnTo>
                    <a:pt x="490" y="112"/>
                  </a:lnTo>
                  <a:lnTo>
                    <a:pt x="590" y="69"/>
                  </a:lnTo>
                  <a:lnTo>
                    <a:pt x="639" y="106"/>
                  </a:lnTo>
                  <a:lnTo>
                    <a:pt x="610" y="125"/>
                  </a:lnTo>
                  <a:lnTo>
                    <a:pt x="582" y="112"/>
                  </a:lnTo>
                  <a:lnTo>
                    <a:pt x="568" y="125"/>
                  </a:lnTo>
                  <a:lnTo>
                    <a:pt x="582" y="144"/>
                  </a:lnTo>
                  <a:lnTo>
                    <a:pt x="504" y="163"/>
                  </a:lnTo>
                  <a:lnTo>
                    <a:pt x="490" y="188"/>
                  </a:lnTo>
                  <a:lnTo>
                    <a:pt x="533" y="181"/>
                  </a:lnTo>
                  <a:lnTo>
                    <a:pt x="547" y="237"/>
                  </a:lnTo>
                  <a:lnTo>
                    <a:pt x="483" y="226"/>
                  </a:lnTo>
                  <a:lnTo>
                    <a:pt x="483" y="275"/>
                  </a:lnTo>
                  <a:lnTo>
                    <a:pt x="539" y="262"/>
                  </a:lnTo>
                  <a:lnTo>
                    <a:pt x="511" y="331"/>
                  </a:lnTo>
                  <a:lnTo>
                    <a:pt x="404" y="331"/>
                  </a:lnTo>
                  <a:lnTo>
                    <a:pt x="412" y="363"/>
                  </a:lnTo>
                  <a:lnTo>
                    <a:pt x="440" y="356"/>
                  </a:lnTo>
                  <a:lnTo>
                    <a:pt x="511" y="388"/>
                  </a:lnTo>
                  <a:lnTo>
                    <a:pt x="483" y="425"/>
                  </a:lnTo>
                  <a:lnTo>
                    <a:pt x="377" y="388"/>
                  </a:lnTo>
                  <a:lnTo>
                    <a:pt x="355" y="419"/>
                  </a:lnTo>
                  <a:lnTo>
                    <a:pt x="440" y="432"/>
                  </a:lnTo>
                  <a:lnTo>
                    <a:pt x="312" y="463"/>
                  </a:lnTo>
                  <a:lnTo>
                    <a:pt x="270" y="450"/>
                  </a:lnTo>
                  <a:lnTo>
                    <a:pt x="213" y="501"/>
                  </a:lnTo>
                  <a:lnTo>
                    <a:pt x="184" y="551"/>
                  </a:lnTo>
                  <a:lnTo>
                    <a:pt x="164" y="600"/>
                  </a:lnTo>
                  <a:lnTo>
                    <a:pt x="156" y="60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83" name="Freeform 5"/>
            <p:cNvSpPr>
              <a:spLocks/>
            </p:cNvSpPr>
            <p:nvPr/>
          </p:nvSpPr>
          <p:spPr bwMode="auto">
            <a:xfrm>
              <a:off x="3915" y="1172"/>
              <a:ext cx="43" cy="45"/>
            </a:xfrm>
            <a:custGeom>
              <a:avLst/>
              <a:gdLst>
                <a:gd name="T0" fmla="*/ 12 w 43"/>
                <a:gd name="T1" fmla="*/ 44 h 45"/>
                <a:gd name="T2" fmla="*/ 0 w 43"/>
                <a:gd name="T3" fmla="*/ 38 h 45"/>
                <a:gd name="T4" fmla="*/ 7 w 43"/>
                <a:gd name="T5" fmla="*/ 5 h 45"/>
                <a:gd name="T6" fmla="*/ 36 w 43"/>
                <a:gd name="T7" fmla="*/ 0 h 45"/>
                <a:gd name="T8" fmla="*/ 42 w 43"/>
                <a:gd name="T9" fmla="*/ 16 h 45"/>
                <a:gd name="T10" fmla="*/ 12 w 43"/>
                <a:gd name="T11" fmla="*/ 44 h 45"/>
                <a:gd name="T12" fmla="*/ 0 60000 65536"/>
                <a:gd name="T13" fmla="*/ 0 60000 65536"/>
                <a:gd name="T14" fmla="*/ 0 60000 65536"/>
                <a:gd name="T15" fmla="*/ 0 60000 65536"/>
                <a:gd name="T16" fmla="*/ 0 60000 65536"/>
                <a:gd name="T17" fmla="*/ 0 60000 65536"/>
                <a:gd name="T18" fmla="*/ 0 w 43"/>
                <a:gd name="T19" fmla="*/ 0 h 45"/>
                <a:gd name="T20" fmla="*/ 43 w 4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3" h="45">
                  <a:moveTo>
                    <a:pt x="12" y="44"/>
                  </a:moveTo>
                  <a:lnTo>
                    <a:pt x="0" y="38"/>
                  </a:lnTo>
                  <a:lnTo>
                    <a:pt x="7" y="5"/>
                  </a:lnTo>
                  <a:lnTo>
                    <a:pt x="36" y="0"/>
                  </a:lnTo>
                  <a:lnTo>
                    <a:pt x="42" y="16"/>
                  </a:lnTo>
                  <a:lnTo>
                    <a:pt x="12" y="4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84" name="Freeform 6"/>
            <p:cNvSpPr>
              <a:spLocks/>
            </p:cNvSpPr>
            <p:nvPr/>
          </p:nvSpPr>
          <p:spPr bwMode="auto">
            <a:xfrm>
              <a:off x="1894" y="1177"/>
              <a:ext cx="282" cy="160"/>
            </a:xfrm>
            <a:custGeom>
              <a:avLst/>
              <a:gdLst>
                <a:gd name="T0" fmla="*/ 56 w 282"/>
                <a:gd name="T1" fmla="*/ 159 h 160"/>
                <a:gd name="T2" fmla="*/ 42 w 282"/>
                <a:gd name="T3" fmla="*/ 141 h 160"/>
                <a:gd name="T4" fmla="*/ 8 w 282"/>
                <a:gd name="T5" fmla="*/ 147 h 160"/>
                <a:gd name="T6" fmla="*/ 0 w 282"/>
                <a:gd name="T7" fmla="*/ 135 h 160"/>
                <a:gd name="T8" fmla="*/ 21 w 282"/>
                <a:gd name="T9" fmla="*/ 123 h 160"/>
                <a:gd name="T10" fmla="*/ 42 w 282"/>
                <a:gd name="T11" fmla="*/ 116 h 160"/>
                <a:gd name="T12" fmla="*/ 49 w 282"/>
                <a:gd name="T13" fmla="*/ 111 h 160"/>
                <a:gd name="T14" fmla="*/ 28 w 282"/>
                <a:gd name="T15" fmla="*/ 98 h 160"/>
                <a:gd name="T16" fmla="*/ 56 w 282"/>
                <a:gd name="T17" fmla="*/ 49 h 160"/>
                <a:gd name="T18" fmla="*/ 77 w 282"/>
                <a:gd name="T19" fmla="*/ 62 h 160"/>
                <a:gd name="T20" fmla="*/ 112 w 282"/>
                <a:gd name="T21" fmla="*/ 67 h 160"/>
                <a:gd name="T22" fmla="*/ 133 w 282"/>
                <a:gd name="T23" fmla="*/ 44 h 160"/>
                <a:gd name="T24" fmla="*/ 91 w 282"/>
                <a:gd name="T25" fmla="*/ 44 h 160"/>
                <a:gd name="T26" fmla="*/ 63 w 282"/>
                <a:gd name="T27" fmla="*/ 31 h 160"/>
                <a:gd name="T28" fmla="*/ 71 w 282"/>
                <a:gd name="T29" fmla="*/ 0 h 160"/>
                <a:gd name="T30" fmla="*/ 281 w 282"/>
                <a:gd name="T31" fmla="*/ 12 h 160"/>
                <a:gd name="T32" fmla="*/ 245 w 282"/>
                <a:gd name="T33" fmla="*/ 67 h 160"/>
                <a:gd name="T34" fmla="*/ 162 w 282"/>
                <a:gd name="T35" fmla="*/ 104 h 160"/>
                <a:gd name="T36" fmla="*/ 148 w 282"/>
                <a:gd name="T37" fmla="*/ 98 h 160"/>
                <a:gd name="T38" fmla="*/ 119 w 282"/>
                <a:gd name="T39" fmla="*/ 104 h 160"/>
                <a:gd name="T40" fmla="*/ 119 w 282"/>
                <a:gd name="T41" fmla="*/ 123 h 160"/>
                <a:gd name="T42" fmla="*/ 91 w 282"/>
                <a:gd name="T43" fmla="*/ 123 h 160"/>
                <a:gd name="T44" fmla="*/ 56 w 282"/>
                <a:gd name="T45" fmla="*/ 159 h 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2"/>
                <a:gd name="T70" fmla="*/ 0 h 160"/>
                <a:gd name="T71" fmla="*/ 282 w 282"/>
                <a:gd name="T72" fmla="*/ 160 h 1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2" h="160">
                  <a:moveTo>
                    <a:pt x="56" y="159"/>
                  </a:moveTo>
                  <a:lnTo>
                    <a:pt x="42" y="141"/>
                  </a:lnTo>
                  <a:lnTo>
                    <a:pt x="8" y="147"/>
                  </a:lnTo>
                  <a:lnTo>
                    <a:pt x="0" y="135"/>
                  </a:lnTo>
                  <a:lnTo>
                    <a:pt x="21" y="123"/>
                  </a:lnTo>
                  <a:lnTo>
                    <a:pt x="42" y="116"/>
                  </a:lnTo>
                  <a:lnTo>
                    <a:pt x="49" y="111"/>
                  </a:lnTo>
                  <a:lnTo>
                    <a:pt x="28" y="98"/>
                  </a:lnTo>
                  <a:lnTo>
                    <a:pt x="56" y="49"/>
                  </a:lnTo>
                  <a:lnTo>
                    <a:pt x="77" y="62"/>
                  </a:lnTo>
                  <a:lnTo>
                    <a:pt x="112" y="67"/>
                  </a:lnTo>
                  <a:lnTo>
                    <a:pt x="133" y="44"/>
                  </a:lnTo>
                  <a:lnTo>
                    <a:pt x="91" y="44"/>
                  </a:lnTo>
                  <a:lnTo>
                    <a:pt x="63" y="31"/>
                  </a:lnTo>
                  <a:lnTo>
                    <a:pt x="71" y="0"/>
                  </a:lnTo>
                  <a:lnTo>
                    <a:pt x="281" y="12"/>
                  </a:lnTo>
                  <a:lnTo>
                    <a:pt x="245" y="67"/>
                  </a:lnTo>
                  <a:lnTo>
                    <a:pt x="162" y="104"/>
                  </a:lnTo>
                  <a:lnTo>
                    <a:pt x="148" y="98"/>
                  </a:lnTo>
                  <a:lnTo>
                    <a:pt x="119" y="104"/>
                  </a:lnTo>
                  <a:lnTo>
                    <a:pt x="119" y="123"/>
                  </a:lnTo>
                  <a:lnTo>
                    <a:pt x="91" y="123"/>
                  </a:lnTo>
                  <a:lnTo>
                    <a:pt x="56" y="15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85" name="Freeform 7"/>
            <p:cNvSpPr>
              <a:spLocks/>
            </p:cNvSpPr>
            <p:nvPr/>
          </p:nvSpPr>
          <p:spPr bwMode="auto">
            <a:xfrm>
              <a:off x="1534" y="1184"/>
              <a:ext cx="37" cy="26"/>
            </a:xfrm>
            <a:custGeom>
              <a:avLst/>
              <a:gdLst>
                <a:gd name="T0" fmla="*/ 6 w 37"/>
                <a:gd name="T1" fmla="*/ 25 h 26"/>
                <a:gd name="T2" fmla="*/ 0 w 37"/>
                <a:gd name="T3" fmla="*/ 10 h 26"/>
                <a:gd name="T4" fmla="*/ 12 w 37"/>
                <a:gd name="T5" fmla="*/ 15 h 26"/>
                <a:gd name="T6" fmla="*/ 36 w 37"/>
                <a:gd name="T7" fmla="*/ 0 h 26"/>
                <a:gd name="T8" fmla="*/ 36 w 37"/>
                <a:gd name="T9" fmla="*/ 20 h 26"/>
                <a:gd name="T10" fmla="*/ 6 w 37"/>
                <a:gd name="T11" fmla="*/ 25 h 26"/>
                <a:gd name="T12" fmla="*/ 0 60000 65536"/>
                <a:gd name="T13" fmla="*/ 0 60000 65536"/>
                <a:gd name="T14" fmla="*/ 0 60000 65536"/>
                <a:gd name="T15" fmla="*/ 0 60000 65536"/>
                <a:gd name="T16" fmla="*/ 0 60000 65536"/>
                <a:gd name="T17" fmla="*/ 0 60000 65536"/>
                <a:gd name="T18" fmla="*/ 0 w 37"/>
                <a:gd name="T19" fmla="*/ 0 h 26"/>
                <a:gd name="T20" fmla="*/ 37 w 3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7" h="26">
                  <a:moveTo>
                    <a:pt x="6" y="25"/>
                  </a:moveTo>
                  <a:lnTo>
                    <a:pt x="0" y="10"/>
                  </a:lnTo>
                  <a:lnTo>
                    <a:pt x="12" y="15"/>
                  </a:lnTo>
                  <a:lnTo>
                    <a:pt x="36" y="0"/>
                  </a:lnTo>
                  <a:lnTo>
                    <a:pt x="36" y="20"/>
                  </a:lnTo>
                  <a:lnTo>
                    <a:pt x="6" y="2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86" name="Freeform 8"/>
            <p:cNvSpPr>
              <a:spLocks/>
            </p:cNvSpPr>
            <p:nvPr/>
          </p:nvSpPr>
          <p:spPr bwMode="auto">
            <a:xfrm>
              <a:off x="1633" y="1184"/>
              <a:ext cx="16" cy="38"/>
            </a:xfrm>
            <a:custGeom>
              <a:avLst/>
              <a:gdLst>
                <a:gd name="T0" fmla="*/ 5 w 16"/>
                <a:gd name="T1" fmla="*/ 37 h 38"/>
                <a:gd name="T2" fmla="*/ 0 w 16"/>
                <a:gd name="T3" fmla="*/ 11 h 38"/>
                <a:gd name="T4" fmla="*/ 15 w 16"/>
                <a:gd name="T5" fmla="*/ 0 h 38"/>
                <a:gd name="T6" fmla="*/ 15 w 16"/>
                <a:gd name="T7" fmla="*/ 21 h 38"/>
                <a:gd name="T8" fmla="*/ 5 w 16"/>
                <a:gd name="T9" fmla="*/ 37 h 38"/>
                <a:gd name="T10" fmla="*/ 0 60000 65536"/>
                <a:gd name="T11" fmla="*/ 0 60000 65536"/>
                <a:gd name="T12" fmla="*/ 0 60000 65536"/>
                <a:gd name="T13" fmla="*/ 0 60000 65536"/>
                <a:gd name="T14" fmla="*/ 0 60000 65536"/>
                <a:gd name="T15" fmla="*/ 0 w 16"/>
                <a:gd name="T16" fmla="*/ 0 h 38"/>
                <a:gd name="T17" fmla="*/ 16 w 16"/>
                <a:gd name="T18" fmla="*/ 38 h 38"/>
              </a:gdLst>
              <a:ahLst/>
              <a:cxnLst>
                <a:cxn ang="T10">
                  <a:pos x="T0" y="T1"/>
                </a:cxn>
                <a:cxn ang="T11">
                  <a:pos x="T2" y="T3"/>
                </a:cxn>
                <a:cxn ang="T12">
                  <a:pos x="T4" y="T5"/>
                </a:cxn>
                <a:cxn ang="T13">
                  <a:pos x="T6" y="T7"/>
                </a:cxn>
                <a:cxn ang="T14">
                  <a:pos x="T8" y="T9"/>
                </a:cxn>
              </a:cxnLst>
              <a:rect l="T15" t="T16" r="T17" b="T18"/>
              <a:pathLst>
                <a:path w="16" h="38">
                  <a:moveTo>
                    <a:pt x="5" y="37"/>
                  </a:moveTo>
                  <a:lnTo>
                    <a:pt x="0" y="11"/>
                  </a:lnTo>
                  <a:lnTo>
                    <a:pt x="15" y="0"/>
                  </a:lnTo>
                  <a:lnTo>
                    <a:pt x="15" y="21"/>
                  </a:lnTo>
                  <a:lnTo>
                    <a:pt x="5" y="3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87" name="Freeform 9"/>
            <p:cNvSpPr>
              <a:spLocks/>
            </p:cNvSpPr>
            <p:nvPr/>
          </p:nvSpPr>
          <p:spPr bwMode="auto">
            <a:xfrm>
              <a:off x="4416" y="1199"/>
              <a:ext cx="23" cy="23"/>
            </a:xfrm>
            <a:custGeom>
              <a:avLst/>
              <a:gdLst>
                <a:gd name="T0" fmla="*/ 22 w 23"/>
                <a:gd name="T1" fmla="*/ 22 h 23"/>
                <a:gd name="T2" fmla="*/ 0 w 23"/>
                <a:gd name="T3" fmla="*/ 18 h 23"/>
                <a:gd name="T4" fmla="*/ 0 w 23"/>
                <a:gd name="T5" fmla="*/ 0 h 23"/>
                <a:gd name="T6" fmla="*/ 22 w 23"/>
                <a:gd name="T7" fmla="*/ 9 h 23"/>
                <a:gd name="T8" fmla="*/ 22 w 23"/>
                <a:gd name="T9" fmla="*/ 22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2" y="22"/>
                  </a:moveTo>
                  <a:lnTo>
                    <a:pt x="0" y="18"/>
                  </a:lnTo>
                  <a:lnTo>
                    <a:pt x="0" y="0"/>
                  </a:lnTo>
                  <a:lnTo>
                    <a:pt x="22" y="9"/>
                  </a:lnTo>
                  <a:lnTo>
                    <a:pt x="22" y="2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88" name="Freeform 10"/>
            <p:cNvSpPr>
              <a:spLocks/>
            </p:cNvSpPr>
            <p:nvPr/>
          </p:nvSpPr>
          <p:spPr bwMode="auto">
            <a:xfrm>
              <a:off x="4475" y="1199"/>
              <a:ext cx="30" cy="18"/>
            </a:xfrm>
            <a:custGeom>
              <a:avLst/>
              <a:gdLst>
                <a:gd name="T0" fmla="*/ 24 w 30"/>
                <a:gd name="T1" fmla="*/ 17 h 18"/>
                <a:gd name="T2" fmla="*/ 0 w 30"/>
                <a:gd name="T3" fmla="*/ 12 h 18"/>
                <a:gd name="T4" fmla="*/ 0 w 30"/>
                <a:gd name="T5" fmla="*/ 0 h 18"/>
                <a:gd name="T6" fmla="*/ 29 w 30"/>
                <a:gd name="T7" fmla="*/ 4 h 18"/>
                <a:gd name="T8" fmla="*/ 24 w 30"/>
                <a:gd name="T9" fmla="*/ 17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4" y="17"/>
                  </a:moveTo>
                  <a:lnTo>
                    <a:pt x="0" y="12"/>
                  </a:lnTo>
                  <a:lnTo>
                    <a:pt x="0" y="0"/>
                  </a:lnTo>
                  <a:lnTo>
                    <a:pt x="29" y="4"/>
                  </a:lnTo>
                  <a:lnTo>
                    <a:pt x="24" y="1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89" name="Freeform 11"/>
            <p:cNvSpPr>
              <a:spLocks/>
            </p:cNvSpPr>
            <p:nvPr/>
          </p:nvSpPr>
          <p:spPr bwMode="auto">
            <a:xfrm>
              <a:off x="1843" y="1209"/>
              <a:ext cx="52" cy="92"/>
            </a:xfrm>
            <a:custGeom>
              <a:avLst/>
              <a:gdLst>
                <a:gd name="T0" fmla="*/ 38 w 52"/>
                <a:gd name="T1" fmla="*/ 91 h 92"/>
                <a:gd name="T2" fmla="*/ 0 w 52"/>
                <a:gd name="T3" fmla="*/ 72 h 92"/>
                <a:gd name="T4" fmla="*/ 6 w 52"/>
                <a:gd name="T5" fmla="*/ 30 h 92"/>
                <a:gd name="T6" fmla="*/ 26 w 52"/>
                <a:gd name="T7" fmla="*/ 0 h 92"/>
                <a:gd name="T8" fmla="*/ 51 w 52"/>
                <a:gd name="T9" fmla="*/ 48 h 92"/>
                <a:gd name="T10" fmla="*/ 38 w 52"/>
                <a:gd name="T11" fmla="*/ 91 h 92"/>
                <a:gd name="T12" fmla="*/ 0 60000 65536"/>
                <a:gd name="T13" fmla="*/ 0 60000 65536"/>
                <a:gd name="T14" fmla="*/ 0 60000 65536"/>
                <a:gd name="T15" fmla="*/ 0 60000 65536"/>
                <a:gd name="T16" fmla="*/ 0 60000 65536"/>
                <a:gd name="T17" fmla="*/ 0 60000 65536"/>
                <a:gd name="T18" fmla="*/ 0 w 52"/>
                <a:gd name="T19" fmla="*/ 0 h 92"/>
                <a:gd name="T20" fmla="*/ 52 w 52"/>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52" h="92">
                  <a:moveTo>
                    <a:pt x="38" y="91"/>
                  </a:moveTo>
                  <a:lnTo>
                    <a:pt x="0" y="72"/>
                  </a:lnTo>
                  <a:lnTo>
                    <a:pt x="6" y="30"/>
                  </a:lnTo>
                  <a:lnTo>
                    <a:pt x="26" y="0"/>
                  </a:lnTo>
                  <a:lnTo>
                    <a:pt x="51" y="48"/>
                  </a:lnTo>
                  <a:lnTo>
                    <a:pt x="38" y="9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0" name="Freeform 12"/>
            <p:cNvSpPr>
              <a:spLocks/>
            </p:cNvSpPr>
            <p:nvPr/>
          </p:nvSpPr>
          <p:spPr bwMode="auto">
            <a:xfrm>
              <a:off x="4999" y="1209"/>
              <a:ext cx="45" cy="21"/>
            </a:xfrm>
            <a:custGeom>
              <a:avLst/>
              <a:gdLst>
                <a:gd name="T0" fmla="*/ 0 w 45"/>
                <a:gd name="T1" fmla="*/ 20 h 21"/>
                <a:gd name="T2" fmla="*/ 6 w 45"/>
                <a:gd name="T3" fmla="*/ 0 h 21"/>
                <a:gd name="T4" fmla="*/ 44 w 45"/>
                <a:gd name="T5" fmla="*/ 0 h 21"/>
                <a:gd name="T6" fmla="*/ 31 w 45"/>
                <a:gd name="T7" fmla="*/ 10 h 21"/>
                <a:gd name="T8" fmla="*/ 0 w 45"/>
                <a:gd name="T9" fmla="*/ 20 h 21"/>
                <a:gd name="T10" fmla="*/ 0 60000 65536"/>
                <a:gd name="T11" fmla="*/ 0 60000 65536"/>
                <a:gd name="T12" fmla="*/ 0 60000 65536"/>
                <a:gd name="T13" fmla="*/ 0 60000 65536"/>
                <a:gd name="T14" fmla="*/ 0 60000 65536"/>
                <a:gd name="T15" fmla="*/ 0 w 45"/>
                <a:gd name="T16" fmla="*/ 0 h 21"/>
                <a:gd name="T17" fmla="*/ 45 w 45"/>
                <a:gd name="T18" fmla="*/ 21 h 21"/>
              </a:gdLst>
              <a:ahLst/>
              <a:cxnLst>
                <a:cxn ang="T10">
                  <a:pos x="T0" y="T1"/>
                </a:cxn>
                <a:cxn ang="T11">
                  <a:pos x="T2" y="T3"/>
                </a:cxn>
                <a:cxn ang="T12">
                  <a:pos x="T4" y="T5"/>
                </a:cxn>
                <a:cxn ang="T13">
                  <a:pos x="T6" y="T7"/>
                </a:cxn>
                <a:cxn ang="T14">
                  <a:pos x="T8" y="T9"/>
                </a:cxn>
              </a:cxnLst>
              <a:rect l="T15" t="T16" r="T17" b="T18"/>
              <a:pathLst>
                <a:path w="45" h="21">
                  <a:moveTo>
                    <a:pt x="0" y="20"/>
                  </a:moveTo>
                  <a:lnTo>
                    <a:pt x="6" y="0"/>
                  </a:lnTo>
                  <a:lnTo>
                    <a:pt x="44" y="0"/>
                  </a:lnTo>
                  <a:lnTo>
                    <a:pt x="31" y="10"/>
                  </a:lnTo>
                  <a:lnTo>
                    <a:pt x="0" y="2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1" name="Freeform 13"/>
            <p:cNvSpPr>
              <a:spLocks/>
            </p:cNvSpPr>
            <p:nvPr/>
          </p:nvSpPr>
          <p:spPr bwMode="auto">
            <a:xfrm>
              <a:off x="1405" y="1216"/>
              <a:ext cx="89" cy="38"/>
            </a:xfrm>
            <a:custGeom>
              <a:avLst/>
              <a:gdLst>
                <a:gd name="T0" fmla="*/ 20 w 89"/>
                <a:gd name="T1" fmla="*/ 37 h 38"/>
                <a:gd name="T2" fmla="*/ 0 w 89"/>
                <a:gd name="T3" fmla="*/ 16 h 38"/>
                <a:gd name="T4" fmla="*/ 26 w 89"/>
                <a:gd name="T5" fmla="*/ 0 h 38"/>
                <a:gd name="T6" fmla="*/ 81 w 89"/>
                <a:gd name="T7" fmla="*/ 0 h 38"/>
                <a:gd name="T8" fmla="*/ 88 w 89"/>
                <a:gd name="T9" fmla="*/ 11 h 38"/>
                <a:gd name="T10" fmla="*/ 20 w 89"/>
                <a:gd name="T11" fmla="*/ 37 h 38"/>
                <a:gd name="T12" fmla="*/ 0 60000 65536"/>
                <a:gd name="T13" fmla="*/ 0 60000 65536"/>
                <a:gd name="T14" fmla="*/ 0 60000 65536"/>
                <a:gd name="T15" fmla="*/ 0 60000 65536"/>
                <a:gd name="T16" fmla="*/ 0 60000 65536"/>
                <a:gd name="T17" fmla="*/ 0 60000 65536"/>
                <a:gd name="T18" fmla="*/ 0 w 89"/>
                <a:gd name="T19" fmla="*/ 0 h 38"/>
                <a:gd name="T20" fmla="*/ 89 w 8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89" h="38">
                  <a:moveTo>
                    <a:pt x="20" y="37"/>
                  </a:moveTo>
                  <a:lnTo>
                    <a:pt x="0" y="16"/>
                  </a:lnTo>
                  <a:lnTo>
                    <a:pt x="26" y="0"/>
                  </a:lnTo>
                  <a:lnTo>
                    <a:pt x="81" y="0"/>
                  </a:lnTo>
                  <a:lnTo>
                    <a:pt x="88" y="11"/>
                  </a:lnTo>
                  <a:lnTo>
                    <a:pt x="20" y="3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2" name="Freeform 14"/>
            <p:cNvSpPr>
              <a:spLocks/>
            </p:cNvSpPr>
            <p:nvPr/>
          </p:nvSpPr>
          <p:spPr bwMode="auto">
            <a:xfrm>
              <a:off x="477" y="1216"/>
              <a:ext cx="577" cy="455"/>
            </a:xfrm>
            <a:custGeom>
              <a:avLst/>
              <a:gdLst>
                <a:gd name="T0" fmla="*/ 576 w 577"/>
                <a:gd name="T1" fmla="*/ 75 h 455"/>
                <a:gd name="T2" fmla="*/ 384 w 577"/>
                <a:gd name="T3" fmla="*/ 305 h 455"/>
                <a:gd name="T4" fmla="*/ 384 w 577"/>
                <a:gd name="T5" fmla="*/ 317 h 455"/>
                <a:gd name="T6" fmla="*/ 399 w 577"/>
                <a:gd name="T7" fmla="*/ 317 h 455"/>
                <a:gd name="T8" fmla="*/ 413 w 577"/>
                <a:gd name="T9" fmla="*/ 348 h 455"/>
                <a:gd name="T10" fmla="*/ 442 w 577"/>
                <a:gd name="T11" fmla="*/ 348 h 455"/>
                <a:gd name="T12" fmla="*/ 448 w 577"/>
                <a:gd name="T13" fmla="*/ 379 h 455"/>
                <a:gd name="T14" fmla="*/ 448 w 577"/>
                <a:gd name="T15" fmla="*/ 416 h 455"/>
                <a:gd name="T16" fmla="*/ 463 w 577"/>
                <a:gd name="T17" fmla="*/ 436 h 455"/>
                <a:gd name="T18" fmla="*/ 456 w 577"/>
                <a:gd name="T19" fmla="*/ 454 h 455"/>
                <a:gd name="T20" fmla="*/ 427 w 577"/>
                <a:gd name="T21" fmla="*/ 454 h 455"/>
                <a:gd name="T22" fmla="*/ 405 w 577"/>
                <a:gd name="T23" fmla="*/ 348 h 455"/>
                <a:gd name="T24" fmla="*/ 370 w 577"/>
                <a:gd name="T25" fmla="*/ 317 h 455"/>
                <a:gd name="T26" fmla="*/ 356 w 577"/>
                <a:gd name="T27" fmla="*/ 273 h 455"/>
                <a:gd name="T28" fmla="*/ 320 w 577"/>
                <a:gd name="T29" fmla="*/ 249 h 455"/>
                <a:gd name="T30" fmla="*/ 284 w 577"/>
                <a:gd name="T31" fmla="*/ 242 h 455"/>
                <a:gd name="T32" fmla="*/ 235 w 577"/>
                <a:gd name="T33" fmla="*/ 242 h 455"/>
                <a:gd name="T34" fmla="*/ 228 w 577"/>
                <a:gd name="T35" fmla="*/ 224 h 455"/>
                <a:gd name="T36" fmla="*/ 298 w 577"/>
                <a:gd name="T37" fmla="*/ 217 h 455"/>
                <a:gd name="T38" fmla="*/ 298 w 577"/>
                <a:gd name="T39" fmla="*/ 199 h 455"/>
                <a:gd name="T40" fmla="*/ 206 w 577"/>
                <a:gd name="T41" fmla="*/ 205 h 455"/>
                <a:gd name="T42" fmla="*/ 206 w 577"/>
                <a:gd name="T43" fmla="*/ 217 h 455"/>
                <a:gd name="T44" fmla="*/ 107 w 577"/>
                <a:gd name="T45" fmla="*/ 242 h 455"/>
                <a:gd name="T46" fmla="*/ 50 w 577"/>
                <a:gd name="T47" fmla="*/ 249 h 455"/>
                <a:gd name="T48" fmla="*/ 0 w 577"/>
                <a:gd name="T49" fmla="*/ 242 h 455"/>
                <a:gd name="T50" fmla="*/ 107 w 577"/>
                <a:gd name="T51" fmla="*/ 205 h 455"/>
                <a:gd name="T52" fmla="*/ 113 w 577"/>
                <a:gd name="T53" fmla="*/ 205 h 455"/>
                <a:gd name="T54" fmla="*/ 150 w 577"/>
                <a:gd name="T55" fmla="*/ 187 h 455"/>
                <a:gd name="T56" fmla="*/ 121 w 577"/>
                <a:gd name="T57" fmla="*/ 162 h 455"/>
                <a:gd name="T58" fmla="*/ 121 w 577"/>
                <a:gd name="T59" fmla="*/ 118 h 455"/>
                <a:gd name="T60" fmla="*/ 185 w 577"/>
                <a:gd name="T61" fmla="*/ 106 h 455"/>
                <a:gd name="T62" fmla="*/ 242 w 577"/>
                <a:gd name="T63" fmla="*/ 131 h 455"/>
                <a:gd name="T64" fmla="*/ 292 w 577"/>
                <a:gd name="T65" fmla="*/ 106 h 455"/>
                <a:gd name="T66" fmla="*/ 235 w 577"/>
                <a:gd name="T67" fmla="*/ 68 h 455"/>
                <a:gd name="T68" fmla="*/ 292 w 577"/>
                <a:gd name="T69" fmla="*/ 56 h 455"/>
                <a:gd name="T70" fmla="*/ 320 w 577"/>
                <a:gd name="T71" fmla="*/ 88 h 455"/>
                <a:gd name="T72" fmla="*/ 327 w 577"/>
                <a:gd name="T73" fmla="*/ 88 h 455"/>
                <a:gd name="T74" fmla="*/ 349 w 577"/>
                <a:gd name="T75" fmla="*/ 75 h 455"/>
                <a:gd name="T76" fmla="*/ 349 w 577"/>
                <a:gd name="T77" fmla="*/ 0 h 455"/>
                <a:gd name="T78" fmla="*/ 370 w 577"/>
                <a:gd name="T79" fmla="*/ 0 h 455"/>
                <a:gd name="T80" fmla="*/ 405 w 577"/>
                <a:gd name="T81" fmla="*/ 31 h 455"/>
                <a:gd name="T82" fmla="*/ 498 w 577"/>
                <a:gd name="T83" fmla="*/ 31 h 455"/>
                <a:gd name="T84" fmla="*/ 541 w 577"/>
                <a:gd name="T85" fmla="*/ 43 h 455"/>
                <a:gd name="T86" fmla="*/ 576 w 577"/>
                <a:gd name="T87" fmla="*/ 75 h 4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7"/>
                <a:gd name="T133" fmla="*/ 0 h 455"/>
                <a:gd name="T134" fmla="*/ 577 w 577"/>
                <a:gd name="T135" fmla="*/ 455 h 4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7" h="455">
                  <a:moveTo>
                    <a:pt x="576" y="75"/>
                  </a:moveTo>
                  <a:lnTo>
                    <a:pt x="384" y="305"/>
                  </a:lnTo>
                  <a:lnTo>
                    <a:pt x="384" y="317"/>
                  </a:lnTo>
                  <a:lnTo>
                    <a:pt x="399" y="317"/>
                  </a:lnTo>
                  <a:lnTo>
                    <a:pt x="413" y="348"/>
                  </a:lnTo>
                  <a:lnTo>
                    <a:pt x="442" y="348"/>
                  </a:lnTo>
                  <a:lnTo>
                    <a:pt x="448" y="379"/>
                  </a:lnTo>
                  <a:lnTo>
                    <a:pt x="448" y="416"/>
                  </a:lnTo>
                  <a:lnTo>
                    <a:pt x="463" y="436"/>
                  </a:lnTo>
                  <a:lnTo>
                    <a:pt x="456" y="454"/>
                  </a:lnTo>
                  <a:lnTo>
                    <a:pt x="427" y="454"/>
                  </a:lnTo>
                  <a:lnTo>
                    <a:pt x="405" y="348"/>
                  </a:lnTo>
                  <a:lnTo>
                    <a:pt x="370" y="317"/>
                  </a:lnTo>
                  <a:lnTo>
                    <a:pt x="356" y="273"/>
                  </a:lnTo>
                  <a:lnTo>
                    <a:pt x="320" y="249"/>
                  </a:lnTo>
                  <a:lnTo>
                    <a:pt x="284" y="242"/>
                  </a:lnTo>
                  <a:lnTo>
                    <a:pt x="235" y="242"/>
                  </a:lnTo>
                  <a:lnTo>
                    <a:pt x="228" y="224"/>
                  </a:lnTo>
                  <a:lnTo>
                    <a:pt x="298" y="217"/>
                  </a:lnTo>
                  <a:lnTo>
                    <a:pt x="298" y="199"/>
                  </a:lnTo>
                  <a:lnTo>
                    <a:pt x="206" y="205"/>
                  </a:lnTo>
                  <a:lnTo>
                    <a:pt x="206" y="217"/>
                  </a:lnTo>
                  <a:lnTo>
                    <a:pt x="107" y="242"/>
                  </a:lnTo>
                  <a:lnTo>
                    <a:pt x="50" y="249"/>
                  </a:lnTo>
                  <a:lnTo>
                    <a:pt x="0" y="242"/>
                  </a:lnTo>
                  <a:lnTo>
                    <a:pt x="107" y="205"/>
                  </a:lnTo>
                  <a:lnTo>
                    <a:pt x="113" y="205"/>
                  </a:lnTo>
                  <a:lnTo>
                    <a:pt x="150" y="187"/>
                  </a:lnTo>
                  <a:lnTo>
                    <a:pt x="121" y="162"/>
                  </a:lnTo>
                  <a:lnTo>
                    <a:pt x="121" y="118"/>
                  </a:lnTo>
                  <a:lnTo>
                    <a:pt x="185" y="106"/>
                  </a:lnTo>
                  <a:lnTo>
                    <a:pt x="242" y="131"/>
                  </a:lnTo>
                  <a:lnTo>
                    <a:pt x="292" y="106"/>
                  </a:lnTo>
                  <a:lnTo>
                    <a:pt x="235" y="68"/>
                  </a:lnTo>
                  <a:lnTo>
                    <a:pt x="292" y="56"/>
                  </a:lnTo>
                  <a:lnTo>
                    <a:pt x="320" y="88"/>
                  </a:lnTo>
                  <a:lnTo>
                    <a:pt x="327" y="88"/>
                  </a:lnTo>
                  <a:lnTo>
                    <a:pt x="349" y="75"/>
                  </a:lnTo>
                  <a:lnTo>
                    <a:pt x="349" y="0"/>
                  </a:lnTo>
                  <a:lnTo>
                    <a:pt x="370" y="0"/>
                  </a:lnTo>
                  <a:lnTo>
                    <a:pt x="405" y="31"/>
                  </a:lnTo>
                  <a:lnTo>
                    <a:pt x="498" y="31"/>
                  </a:lnTo>
                  <a:lnTo>
                    <a:pt x="541" y="43"/>
                  </a:lnTo>
                  <a:lnTo>
                    <a:pt x="576" y="7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3" name="Freeform 15"/>
            <p:cNvSpPr>
              <a:spLocks/>
            </p:cNvSpPr>
            <p:nvPr/>
          </p:nvSpPr>
          <p:spPr bwMode="auto">
            <a:xfrm>
              <a:off x="3172" y="1229"/>
              <a:ext cx="2074" cy="866"/>
            </a:xfrm>
            <a:custGeom>
              <a:avLst/>
              <a:gdLst>
                <a:gd name="T0" fmla="*/ 80 w 2074"/>
                <a:gd name="T1" fmla="*/ 338 h 866"/>
                <a:gd name="T2" fmla="*/ 108 w 2074"/>
                <a:gd name="T3" fmla="*/ 401 h 866"/>
                <a:gd name="T4" fmla="*/ 93 w 2074"/>
                <a:gd name="T5" fmla="*/ 445 h 866"/>
                <a:gd name="T6" fmla="*/ 144 w 2074"/>
                <a:gd name="T7" fmla="*/ 414 h 866"/>
                <a:gd name="T8" fmla="*/ 180 w 2074"/>
                <a:gd name="T9" fmla="*/ 338 h 866"/>
                <a:gd name="T10" fmla="*/ 252 w 2074"/>
                <a:gd name="T11" fmla="*/ 364 h 866"/>
                <a:gd name="T12" fmla="*/ 294 w 2074"/>
                <a:gd name="T13" fmla="*/ 364 h 866"/>
                <a:gd name="T14" fmla="*/ 387 w 2074"/>
                <a:gd name="T15" fmla="*/ 313 h 866"/>
                <a:gd name="T16" fmla="*/ 445 w 2074"/>
                <a:gd name="T17" fmla="*/ 251 h 866"/>
                <a:gd name="T18" fmla="*/ 495 w 2074"/>
                <a:gd name="T19" fmla="*/ 232 h 866"/>
                <a:gd name="T20" fmla="*/ 559 w 2074"/>
                <a:gd name="T21" fmla="*/ 357 h 866"/>
                <a:gd name="T22" fmla="*/ 625 w 2074"/>
                <a:gd name="T23" fmla="*/ 313 h 866"/>
                <a:gd name="T24" fmla="*/ 517 w 2074"/>
                <a:gd name="T25" fmla="*/ 232 h 866"/>
                <a:gd name="T26" fmla="*/ 617 w 2074"/>
                <a:gd name="T27" fmla="*/ 207 h 866"/>
                <a:gd name="T28" fmla="*/ 610 w 2074"/>
                <a:gd name="T29" fmla="*/ 144 h 866"/>
                <a:gd name="T30" fmla="*/ 768 w 2074"/>
                <a:gd name="T31" fmla="*/ 25 h 866"/>
                <a:gd name="T32" fmla="*/ 876 w 2074"/>
                <a:gd name="T33" fmla="*/ 6 h 866"/>
                <a:gd name="T34" fmla="*/ 926 w 2074"/>
                <a:gd name="T35" fmla="*/ 50 h 866"/>
                <a:gd name="T36" fmla="*/ 990 w 2074"/>
                <a:gd name="T37" fmla="*/ 44 h 866"/>
                <a:gd name="T38" fmla="*/ 1270 w 2074"/>
                <a:gd name="T39" fmla="*/ 81 h 866"/>
                <a:gd name="T40" fmla="*/ 1449 w 2074"/>
                <a:gd name="T41" fmla="*/ 50 h 866"/>
                <a:gd name="T42" fmla="*/ 1787 w 2074"/>
                <a:gd name="T43" fmla="*/ 44 h 866"/>
                <a:gd name="T44" fmla="*/ 1894 w 2074"/>
                <a:gd name="T45" fmla="*/ 18 h 866"/>
                <a:gd name="T46" fmla="*/ 1988 w 2074"/>
                <a:gd name="T47" fmla="*/ 76 h 866"/>
                <a:gd name="T48" fmla="*/ 2066 w 2074"/>
                <a:gd name="T49" fmla="*/ 112 h 866"/>
                <a:gd name="T50" fmla="*/ 1944 w 2074"/>
                <a:gd name="T51" fmla="*/ 201 h 866"/>
                <a:gd name="T52" fmla="*/ 1858 w 2074"/>
                <a:gd name="T53" fmla="*/ 239 h 866"/>
                <a:gd name="T54" fmla="*/ 1908 w 2074"/>
                <a:gd name="T55" fmla="*/ 320 h 866"/>
                <a:gd name="T56" fmla="*/ 1915 w 2074"/>
                <a:gd name="T57" fmla="*/ 407 h 866"/>
                <a:gd name="T58" fmla="*/ 1801 w 2074"/>
                <a:gd name="T59" fmla="*/ 307 h 866"/>
                <a:gd name="T60" fmla="*/ 1793 w 2074"/>
                <a:gd name="T61" fmla="*/ 181 h 866"/>
                <a:gd name="T62" fmla="*/ 1764 w 2074"/>
                <a:gd name="T63" fmla="*/ 188 h 866"/>
                <a:gd name="T64" fmla="*/ 1665 w 2074"/>
                <a:gd name="T65" fmla="*/ 295 h 866"/>
                <a:gd name="T66" fmla="*/ 1586 w 2074"/>
                <a:gd name="T67" fmla="*/ 458 h 866"/>
                <a:gd name="T68" fmla="*/ 1700 w 2074"/>
                <a:gd name="T69" fmla="*/ 577 h 866"/>
                <a:gd name="T70" fmla="*/ 1621 w 2074"/>
                <a:gd name="T71" fmla="*/ 658 h 866"/>
                <a:gd name="T72" fmla="*/ 1564 w 2074"/>
                <a:gd name="T73" fmla="*/ 608 h 866"/>
                <a:gd name="T74" fmla="*/ 1399 w 2074"/>
                <a:gd name="T75" fmla="*/ 501 h 866"/>
                <a:gd name="T76" fmla="*/ 1377 w 2074"/>
                <a:gd name="T77" fmla="*/ 564 h 866"/>
                <a:gd name="T78" fmla="*/ 1292 w 2074"/>
                <a:gd name="T79" fmla="*/ 602 h 866"/>
                <a:gd name="T80" fmla="*/ 1176 w 2074"/>
                <a:gd name="T81" fmla="*/ 602 h 866"/>
                <a:gd name="T82" fmla="*/ 1048 w 2074"/>
                <a:gd name="T83" fmla="*/ 614 h 866"/>
                <a:gd name="T84" fmla="*/ 969 w 2074"/>
                <a:gd name="T85" fmla="*/ 639 h 866"/>
                <a:gd name="T86" fmla="*/ 847 w 2074"/>
                <a:gd name="T87" fmla="*/ 614 h 866"/>
                <a:gd name="T88" fmla="*/ 768 w 2074"/>
                <a:gd name="T89" fmla="*/ 564 h 866"/>
                <a:gd name="T90" fmla="*/ 631 w 2074"/>
                <a:gd name="T91" fmla="*/ 527 h 866"/>
                <a:gd name="T92" fmla="*/ 509 w 2074"/>
                <a:gd name="T93" fmla="*/ 626 h 866"/>
                <a:gd name="T94" fmla="*/ 431 w 2074"/>
                <a:gd name="T95" fmla="*/ 608 h 866"/>
                <a:gd name="T96" fmla="*/ 352 w 2074"/>
                <a:gd name="T97" fmla="*/ 689 h 866"/>
                <a:gd name="T98" fmla="*/ 373 w 2074"/>
                <a:gd name="T99" fmla="*/ 859 h 866"/>
                <a:gd name="T100" fmla="*/ 337 w 2074"/>
                <a:gd name="T101" fmla="*/ 852 h 866"/>
                <a:gd name="T102" fmla="*/ 230 w 2074"/>
                <a:gd name="T103" fmla="*/ 827 h 866"/>
                <a:gd name="T104" fmla="*/ 209 w 2074"/>
                <a:gd name="T105" fmla="*/ 740 h 866"/>
                <a:gd name="T106" fmla="*/ 144 w 2074"/>
                <a:gd name="T107" fmla="*/ 708 h 866"/>
                <a:gd name="T108" fmla="*/ 72 w 2074"/>
                <a:gd name="T109" fmla="*/ 695 h 866"/>
                <a:gd name="T110" fmla="*/ 58 w 2074"/>
                <a:gd name="T111" fmla="*/ 614 h 866"/>
                <a:gd name="T112" fmla="*/ 51 w 2074"/>
                <a:gd name="T113" fmla="*/ 545 h 866"/>
                <a:gd name="T114" fmla="*/ 29 w 2074"/>
                <a:gd name="T115" fmla="*/ 458 h 866"/>
                <a:gd name="T116" fmla="*/ 8 w 2074"/>
                <a:gd name="T117" fmla="*/ 369 h 8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74"/>
                <a:gd name="T178" fmla="*/ 0 h 866"/>
                <a:gd name="T179" fmla="*/ 2074 w 2074"/>
                <a:gd name="T180" fmla="*/ 866 h 8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74" h="866">
                  <a:moveTo>
                    <a:pt x="0" y="345"/>
                  </a:moveTo>
                  <a:lnTo>
                    <a:pt x="8" y="333"/>
                  </a:lnTo>
                  <a:lnTo>
                    <a:pt x="14" y="326"/>
                  </a:lnTo>
                  <a:lnTo>
                    <a:pt x="80" y="338"/>
                  </a:lnTo>
                  <a:lnTo>
                    <a:pt x="151" y="357"/>
                  </a:lnTo>
                  <a:lnTo>
                    <a:pt x="159" y="376"/>
                  </a:lnTo>
                  <a:lnTo>
                    <a:pt x="144" y="395"/>
                  </a:lnTo>
                  <a:lnTo>
                    <a:pt x="108" y="401"/>
                  </a:lnTo>
                  <a:lnTo>
                    <a:pt x="51" y="376"/>
                  </a:lnTo>
                  <a:lnTo>
                    <a:pt x="65" y="401"/>
                  </a:lnTo>
                  <a:lnTo>
                    <a:pt x="80" y="407"/>
                  </a:lnTo>
                  <a:lnTo>
                    <a:pt x="93" y="445"/>
                  </a:lnTo>
                  <a:lnTo>
                    <a:pt x="122" y="451"/>
                  </a:lnTo>
                  <a:lnTo>
                    <a:pt x="108" y="420"/>
                  </a:lnTo>
                  <a:lnTo>
                    <a:pt x="144" y="433"/>
                  </a:lnTo>
                  <a:lnTo>
                    <a:pt x="144" y="414"/>
                  </a:lnTo>
                  <a:lnTo>
                    <a:pt x="165" y="389"/>
                  </a:lnTo>
                  <a:lnTo>
                    <a:pt x="201" y="382"/>
                  </a:lnTo>
                  <a:lnTo>
                    <a:pt x="180" y="357"/>
                  </a:lnTo>
                  <a:lnTo>
                    <a:pt x="180" y="338"/>
                  </a:lnTo>
                  <a:lnTo>
                    <a:pt x="209" y="333"/>
                  </a:lnTo>
                  <a:lnTo>
                    <a:pt x="209" y="357"/>
                  </a:lnTo>
                  <a:lnTo>
                    <a:pt x="230" y="364"/>
                  </a:lnTo>
                  <a:lnTo>
                    <a:pt x="252" y="364"/>
                  </a:lnTo>
                  <a:lnTo>
                    <a:pt x="244" y="338"/>
                  </a:lnTo>
                  <a:lnTo>
                    <a:pt x="309" y="320"/>
                  </a:lnTo>
                  <a:lnTo>
                    <a:pt x="287" y="357"/>
                  </a:lnTo>
                  <a:lnTo>
                    <a:pt x="294" y="364"/>
                  </a:lnTo>
                  <a:lnTo>
                    <a:pt x="323" y="326"/>
                  </a:lnTo>
                  <a:lnTo>
                    <a:pt x="373" y="313"/>
                  </a:lnTo>
                  <a:lnTo>
                    <a:pt x="373" y="320"/>
                  </a:lnTo>
                  <a:lnTo>
                    <a:pt x="387" y="313"/>
                  </a:lnTo>
                  <a:lnTo>
                    <a:pt x="381" y="301"/>
                  </a:lnTo>
                  <a:lnTo>
                    <a:pt x="381" y="288"/>
                  </a:lnTo>
                  <a:lnTo>
                    <a:pt x="466" y="295"/>
                  </a:lnTo>
                  <a:lnTo>
                    <a:pt x="445" y="251"/>
                  </a:lnTo>
                  <a:lnTo>
                    <a:pt x="459" y="239"/>
                  </a:lnTo>
                  <a:lnTo>
                    <a:pt x="459" y="194"/>
                  </a:lnTo>
                  <a:lnTo>
                    <a:pt x="488" y="194"/>
                  </a:lnTo>
                  <a:lnTo>
                    <a:pt x="495" y="232"/>
                  </a:lnTo>
                  <a:lnTo>
                    <a:pt x="559" y="320"/>
                  </a:lnTo>
                  <a:lnTo>
                    <a:pt x="546" y="338"/>
                  </a:lnTo>
                  <a:lnTo>
                    <a:pt x="517" y="351"/>
                  </a:lnTo>
                  <a:lnTo>
                    <a:pt x="559" y="357"/>
                  </a:lnTo>
                  <a:lnTo>
                    <a:pt x="567" y="320"/>
                  </a:lnTo>
                  <a:lnTo>
                    <a:pt x="567" y="295"/>
                  </a:lnTo>
                  <a:lnTo>
                    <a:pt x="582" y="288"/>
                  </a:lnTo>
                  <a:lnTo>
                    <a:pt x="625" y="313"/>
                  </a:lnTo>
                  <a:lnTo>
                    <a:pt x="588" y="275"/>
                  </a:lnTo>
                  <a:lnTo>
                    <a:pt x="553" y="288"/>
                  </a:lnTo>
                  <a:lnTo>
                    <a:pt x="538" y="244"/>
                  </a:lnTo>
                  <a:lnTo>
                    <a:pt x="517" y="232"/>
                  </a:lnTo>
                  <a:lnTo>
                    <a:pt x="524" y="201"/>
                  </a:lnTo>
                  <a:lnTo>
                    <a:pt x="553" y="226"/>
                  </a:lnTo>
                  <a:lnTo>
                    <a:pt x="559" y="201"/>
                  </a:lnTo>
                  <a:lnTo>
                    <a:pt x="617" y="207"/>
                  </a:lnTo>
                  <a:lnTo>
                    <a:pt x="610" y="194"/>
                  </a:lnTo>
                  <a:lnTo>
                    <a:pt x="588" y="188"/>
                  </a:lnTo>
                  <a:lnTo>
                    <a:pt x="567" y="163"/>
                  </a:lnTo>
                  <a:lnTo>
                    <a:pt x="610" y="144"/>
                  </a:lnTo>
                  <a:lnTo>
                    <a:pt x="603" y="132"/>
                  </a:lnTo>
                  <a:lnTo>
                    <a:pt x="660" y="69"/>
                  </a:lnTo>
                  <a:lnTo>
                    <a:pt x="768" y="50"/>
                  </a:lnTo>
                  <a:lnTo>
                    <a:pt x="768" y="25"/>
                  </a:lnTo>
                  <a:lnTo>
                    <a:pt x="789" y="6"/>
                  </a:lnTo>
                  <a:lnTo>
                    <a:pt x="826" y="6"/>
                  </a:lnTo>
                  <a:lnTo>
                    <a:pt x="840" y="31"/>
                  </a:lnTo>
                  <a:lnTo>
                    <a:pt x="876" y="6"/>
                  </a:lnTo>
                  <a:lnTo>
                    <a:pt x="904" y="0"/>
                  </a:lnTo>
                  <a:lnTo>
                    <a:pt x="919" y="6"/>
                  </a:lnTo>
                  <a:lnTo>
                    <a:pt x="933" y="25"/>
                  </a:lnTo>
                  <a:lnTo>
                    <a:pt x="926" y="50"/>
                  </a:lnTo>
                  <a:lnTo>
                    <a:pt x="904" y="69"/>
                  </a:lnTo>
                  <a:lnTo>
                    <a:pt x="933" y="81"/>
                  </a:lnTo>
                  <a:lnTo>
                    <a:pt x="919" y="100"/>
                  </a:lnTo>
                  <a:lnTo>
                    <a:pt x="990" y="44"/>
                  </a:lnTo>
                  <a:lnTo>
                    <a:pt x="1012" y="76"/>
                  </a:lnTo>
                  <a:lnTo>
                    <a:pt x="1040" y="31"/>
                  </a:lnTo>
                  <a:lnTo>
                    <a:pt x="1155" y="44"/>
                  </a:lnTo>
                  <a:lnTo>
                    <a:pt x="1270" y="81"/>
                  </a:lnTo>
                  <a:lnTo>
                    <a:pt x="1284" y="56"/>
                  </a:lnTo>
                  <a:lnTo>
                    <a:pt x="1334" y="31"/>
                  </a:lnTo>
                  <a:lnTo>
                    <a:pt x="1399" y="38"/>
                  </a:lnTo>
                  <a:lnTo>
                    <a:pt x="1449" y="50"/>
                  </a:lnTo>
                  <a:lnTo>
                    <a:pt x="1528" y="25"/>
                  </a:lnTo>
                  <a:lnTo>
                    <a:pt x="1621" y="38"/>
                  </a:lnTo>
                  <a:lnTo>
                    <a:pt x="1715" y="81"/>
                  </a:lnTo>
                  <a:lnTo>
                    <a:pt x="1787" y="44"/>
                  </a:lnTo>
                  <a:lnTo>
                    <a:pt x="1793" y="69"/>
                  </a:lnTo>
                  <a:lnTo>
                    <a:pt x="1829" y="63"/>
                  </a:lnTo>
                  <a:lnTo>
                    <a:pt x="1837" y="38"/>
                  </a:lnTo>
                  <a:lnTo>
                    <a:pt x="1894" y="18"/>
                  </a:lnTo>
                  <a:lnTo>
                    <a:pt x="1959" y="50"/>
                  </a:lnTo>
                  <a:lnTo>
                    <a:pt x="2044" y="31"/>
                  </a:lnTo>
                  <a:lnTo>
                    <a:pt x="2073" y="88"/>
                  </a:lnTo>
                  <a:lnTo>
                    <a:pt x="1988" y="76"/>
                  </a:lnTo>
                  <a:lnTo>
                    <a:pt x="1988" y="94"/>
                  </a:lnTo>
                  <a:lnTo>
                    <a:pt x="2009" y="107"/>
                  </a:lnTo>
                  <a:lnTo>
                    <a:pt x="2052" y="100"/>
                  </a:lnTo>
                  <a:lnTo>
                    <a:pt x="2066" y="112"/>
                  </a:lnTo>
                  <a:lnTo>
                    <a:pt x="2059" y="144"/>
                  </a:lnTo>
                  <a:lnTo>
                    <a:pt x="2015" y="176"/>
                  </a:lnTo>
                  <a:lnTo>
                    <a:pt x="1988" y="207"/>
                  </a:lnTo>
                  <a:lnTo>
                    <a:pt x="1944" y="201"/>
                  </a:lnTo>
                  <a:lnTo>
                    <a:pt x="1908" y="201"/>
                  </a:lnTo>
                  <a:lnTo>
                    <a:pt x="1894" y="232"/>
                  </a:lnTo>
                  <a:lnTo>
                    <a:pt x="1880" y="213"/>
                  </a:lnTo>
                  <a:lnTo>
                    <a:pt x="1858" y="239"/>
                  </a:lnTo>
                  <a:lnTo>
                    <a:pt x="1865" y="288"/>
                  </a:lnTo>
                  <a:lnTo>
                    <a:pt x="1894" y="288"/>
                  </a:lnTo>
                  <a:lnTo>
                    <a:pt x="1894" y="301"/>
                  </a:lnTo>
                  <a:lnTo>
                    <a:pt x="1908" y="320"/>
                  </a:lnTo>
                  <a:lnTo>
                    <a:pt x="1908" y="351"/>
                  </a:lnTo>
                  <a:lnTo>
                    <a:pt x="1922" y="364"/>
                  </a:lnTo>
                  <a:lnTo>
                    <a:pt x="1908" y="369"/>
                  </a:lnTo>
                  <a:lnTo>
                    <a:pt x="1915" y="407"/>
                  </a:lnTo>
                  <a:lnTo>
                    <a:pt x="1901" y="414"/>
                  </a:lnTo>
                  <a:lnTo>
                    <a:pt x="1894" y="470"/>
                  </a:lnTo>
                  <a:lnTo>
                    <a:pt x="1808" y="357"/>
                  </a:lnTo>
                  <a:lnTo>
                    <a:pt x="1801" y="307"/>
                  </a:lnTo>
                  <a:lnTo>
                    <a:pt x="1808" y="301"/>
                  </a:lnTo>
                  <a:lnTo>
                    <a:pt x="1837" y="219"/>
                  </a:lnTo>
                  <a:lnTo>
                    <a:pt x="1808" y="163"/>
                  </a:lnTo>
                  <a:lnTo>
                    <a:pt x="1793" y="181"/>
                  </a:lnTo>
                  <a:lnTo>
                    <a:pt x="1801" y="188"/>
                  </a:lnTo>
                  <a:lnTo>
                    <a:pt x="1801" y="226"/>
                  </a:lnTo>
                  <a:lnTo>
                    <a:pt x="1779" y="219"/>
                  </a:lnTo>
                  <a:lnTo>
                    <a:pt x="1764" y="188"/>
                  </a:lnTo>
                  <a:lnTo>
                    <a:pt x="1729" y="232"/>
                  </a:lnTo>
                  <a:lnTo>
                    <a:pt x="1736" y="288"/>
                  </a:lnTo>
                  <a:lnTo>
                    <a:pt x="1700" y="307"/>
                  </a:lnTo>
                  <a:lnTo>
                    <a:pt x="1665" y="295"/>
                  </a:lnTo>
                  <a:lnTo>
                    <a:pt x="1657" y="307"/>
                  </a:lnTo>
                  <a:lnTo>
                    <a:pt x="1586" y="326"/>
                  </a:lnTo>
                  <a:lnTo>
                    <a:pt x="1543" y="445"/>
                  </a:lnTo>
                  <a:lnTo>
                    <a:pt x="1586" y="458"/>
                  </a:lnTo>
                  <a:lnTo>
                    <a:pt x="1592" y="476"/>
                  </a:lnTo>
                  <a:lnTo>
                    <a:pt x="1621" y="445"/>
                  </a:lnTo>
                  <a:lnTo>
                    <a:pt x="1657" y="470"/>
                  </a:lnTo>
                  <a:lnTo>
                    <a:pt x="1700" y="577"/>
                  </a:lnTo>
                  <a:lnTo>
                    <a:pt x="1671" y="689"/>
                  </a:lnTo>
                  <a:lnTo>
                    <a:pt x="1621" y="708"/>
                  </a:lnTo>
                  <a:lnTo>
                    <a:pt x="1592" y="664"/>
                  </a:lnTo>
                  <a:lnTo>
                    <a:pt x="1621" y="658"/>
                  </a:lnTo>
                  <a:lnTo>
                    <a:pt x="1621" y="595"/>
                  </a:lnTo>
                  <a:lnTo>
                    <a:pt x="1592" y="595"/>
                  </a:lnTo>
                  <a:lnTo>
                    <a:pt x="1586" y="614"/>
                  </a:lnTo>
                  <a:lnTo>
                    <a:pt x="1564" y="608"/>
                  </a:lnTo>
                  <a:lnTo>
                    <a:pt x="1514" y="577"/>
                  </a:lnTo>
                  <a:lnTo>
                    <a:pt x="1507" y="583"/>
                  </a:lnTo>
                  <a:lnTo>
                    <a:pt x="1442" y="521"/>
                  </a:lnTo>
                  <a:lnTo>
                    <a:pt x="1399" y="501"/>
                  </a:lnTo>
                  <a:lnTo>
                    <a:pt x="1377" y="508"/>
                  </a:lnTo>
                  <a:lnTo>
                    <a:pt x="1363" y="539"/>
                  </a:lnTo>
                  <a:lnTo>
                    <a:pt x="1377" y="539"/>
                  </a:lnTo>
                  <a:lnTo>
                    <a:pt x="1377" y="564"/>
                  </a:lnTo>
                  <a:lnTo>
                    <a:pt x="1371" y="595"/>
                  </a:lnTo>
                  <a:lnTo>
                    <a:pt x="1356" y="608"/>
                  </a:lnTo>
                  <a:lnTo>
                    <a:pt x="1334" y="608"/>
                  </a:lnTo>
                  <a:lnTo>
                    <a:pt x="1292" y="602"/>
                  </a:lnTo>
                  <a:lnTo>
                    <a:pt x="1277" y="621"/>
                  </a:lnTo>
                  <a:lnTo>
                    <a:pt x="1263" y="614"/>
                  </a:lnTo>
                  <a:lnTo>
                    <a:pt x="1248" y="626"/>
                  </a:lnTo>
                  <a:lnTo>
                    <a:pt x="1176" y="602"/>
                  </a:lnTo>
                  <a:lnTo>
                    <a:pt x="1126" y="614"/>
                  </a:lnTo>
                  <a:lnTo>
                    <a:pt x="1112" y="602"/>
                  </a:lnTo>
                  <a:lnTo>
                    <a:pt x="1062" y="590"/>
                  </a:lnTo>
                  <a:lnTo>
                    <a:pt x="1048" y="614"/>
                  </a:lnTo>
                  <a:lnTo>
                    <a:pt x="1054" y="639"/>
                  </a:lnTo>
                  <a:lnTo>
                    <a:pt x="1012" y="646"/>
                  </a:lnTo>
                  <a:lnTo>
                    <a:pt x="1004" y="639"/>
                  </a:lnTo>
                  <a:lnTo>
                    <a:pt x="969" y="639"/>
                  </a:lnTo>
                  <a:lnTo>
                    <a:pt x="919" y="684"/>
                  </a:lnTo>
                  <a:lnTo>
                    <a:pt x="904" y="658"/>
                  </a:lnTo>
                  <a:lnTo>
                    <a:pt x="861" y="639"/>
                  </a:lnTo>
                  <a:lnTo>
                    <a:pt x="847" y="614"/>
                  </a:lnTo>
                  <a:lnTo>
                    <a:pt x="811" y="602"/>
                  </a:lnTo>
                  <a:lnTo>
                    <a:pt x="797" y="577"/>
                  </a:lnTo>
                  <a:lnTo>
                    <a:pt x="782" y="590"/>
                  </a:lnTo>
                  <a:lnTo>
                    <a:pt x="768" y="564"/>
                  </a:lnTo>
                  <a:lnTo>
                    <a:pt x="725" y="539"/>
                  </a:lnTo>
                  <a:lnTo>
                    <a:pt x="696" y="545"/>
                  </a:lnTo>
                  <a:lnTo>
                    <a:pt x="681" y="527"/>
                  </a:lnTo>
                  <a:lnTo>
                    <a:pt x="631" y="527"/>
                  </a:lnTo>
                  <a:lnTo>
                    <a:pt x="610" y="539"/>
                  </a:lnTo>
                  <a:lnTo>
                    <a:pt x="567" y="570"/>
                  </a:lnTo>
                  <a:lnTo>
                    <a:pt x="509" y="564"/>
                  </a:lnTo>
                  <a:lnTo>
                    <a:pt x="509" y="626"/>
                  </a:lnTo>
                  <a:lnTo>
                    <a:pt x="474" y="626"/>
                  </a:lnTo>
                  <a:lnTo>
                    <a:pt x="466" y="602"/>
                  </a:lnTo>
                  <a:lnTo>
                    <a:pt x="438" y="602"/>
                  </a:lnTo>
                  <a:lnTo>
                    <a:pt x="431" y="608"/>
                  </a:lnTo>
                  <a:lnTo>
                    <a:pt x="409" y="602"/>
                  </a:lnTo>
                  <a:lnTo>
                    <a:pt x="381" y="595"/>
                  </a:lnTo>
                  <a:lnTo>
                    <a:pt x="360" y="639"/>
                  </a:lnTo>
                  <a:lnTo>
                    <a:pt x="352" y="689"/>
                  </a:lnTo>
                  <a:lnTo>
                    <a:pt x="381" y="765"/>
                  </a:lnTo>
                  <a:lnTo>
                    <a:pt x="337" y="789"/>
                  </a:lnTo>
                  <a:lnTo>
                    <a:pt x="337" y="809"/>
                  </a:lnTo>
                  <a:lnTo>
                    <a:pt x="373" y="859"/>
                  </a:lnTo>
                  <a:lnTo>
                    <a:pt x="366" y="865"/>
                  </a:lnTo>
                  <a:lnTo>
                    <a:pt x="360" y="852"/>
                  </a:lnTo>
                  <a:lnTo>
                    <a:pt x="345" y="859"/>
                  </a:lnTo>
                  <a:lnTo>
                    <a:pt x="337" y="852"/>
                  </a:lnTo>
                  <a:lnTo>
                    <a:pt x="331" y="847"/>
                  </a:lnTo>
                  <a:lnTo>
                    <a:pt x="287" y="815"/>
                  </a:lnTo>
                  <a:lnTo>
                    <a:pt x="252" y="827"/>
                  </a:lnTo>
                  <a:lnTo>
                    <a:pt x="230" y="827"/>
                  </a:lnTo>
                  <a:lnTo>
                    <a:pt x="223" y="840"/>
                  </a:lnTo>
                  <a:lnTo>
                    <a:pt x="180" y="802"/>
                  </a:lnTo>
                  <a:lnTo>
                    <a:pt x="201" y="778"/>
                  </a:lnTo>
                  <a:lnTo>
                    <a:pt x="209" y="740"/>
                  </a:lnTo>
                  <a:lnTo>
                    <a:pt x="201" y="727"/>
                  </a:lnTo>
                  <a:lnTo>
                    <a:pt x="186" y="727"/>
                  </a:lnTo>
                  <a:lnTo>
                    <a:pt x="173" y="715"/>
                  </a:lnTo>
                  <a:lnTo>
                    <a:pt x="144" y="708"/>
                  </a:lnTo>
                  <a:lnTo>
                    <a:pt x="130" y="684"/>
                  </a:lnTo>
                  <a:lnTo>
                    <a:pt x="115" y="684"/>
                  </a:lnTo>
                  <a:lnTo>
                    <a:pt x="115" y="689"/>
                  </a:lnTo>
                  <a:lnTo>
                    <a:pt x="72" y="695"/>
                  </a:lnTo>
                  <a:lnTo>
                    <a:pt x="72" y="677"/>
                  </a:lnTo>
                  <a:lnTo>
                    <a:pt x="87" y="671"/>
                  </a:lnTo>
                  <a:lnTo>
                    <a:pt x="93" y="658"/>
                  </a:lnTo>
                  <a:lnTo>
                    <a:pt x="58" y="614"/>
                  </a:lnTo>
                  <a:lnTo>
                    <a:pt x="65" y="595"/>
                  </a:lnTo>
                  <a:lnTo>
                    <a:pt x="58" y="583"/>
                  </a:lnTo>
                  <a:lnTo>
                    <a:pt x="58" y="570"/>
                  </a:lnTo>
                  <a:lnTo>
                    <a:pt x="51" y="545"/>
                  </a:lnTo>
                  <a:lnTo>
                    <a:pt x="37" y="545"/>
                  </a:lnTo>
                  <a:lnTo>
                    <a:pt x="29" y="532"/>
                  </a:lnTo>
                  <a:lnTo>
                    <a:pt x="51" y="483"/>
                  </a:lnTo>
                  <a:lnTo>
                    <a:pt x="29" y="458"/>
                  </a:lnTo>
                  <a:lnTo>
                    <a:pt x="22" y="420"/>
                  </a:lnTo>
                  <a:lnTo>
                    <a:pt x="29" y="407"/>
                  </a:lnTo>
                  <a:lnTo>
                    <a:pt x="22" y="376"/>
                  </a:lnTo>
                  <a:lnTo>
                    <a:pt x="8" y="369"/>
                  </a:lnTo>
                  <a:lnTo>
                    <a:pt x="0" y="34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4" name="Freeform 16"/>
            <p:cNvSpPr>
              <a:spLocks/>
            </p:cNvSpPr>
            <p:nvPr/>
          </p:nvSpPr>
          <p:spPr bwMode="auto">
            <a:xfrm>
              <a:off x="1468" y="1236"/>
              <a:ext cx="133" cy="57"/>
            </a:xfrm>
            <a:custGeom>
              <a:avLst/>
              <a:gdLst>
                <a:gd name="T0" fmla="*/ 34 w 133"/>
                <a:gd name="T1" fmla="*/ 56 h 57"/>
                <a:gd name="T2" fmla="*/ 0 w 133"/>
                <a:gd name="T3" fmla="*/ 40 h 57"/>
                <a:gd name="T4" fmla="*/ 28 w 133"/>
                <a:gd name="T5" fmla="*/ 34 h 57"/>
                <a:gd name="T6" fmla="*/ 0 w 133"/>
                <a:gd name="T7" fmla="*/ 22 h 57"/>
                <a:gd name="T8" fmla="*/ 20 w 133"/>
                <a:gd name="T9" fmla="*/ 11 h 57"/>
                <a:gd name="T10" fmla="*/ 56 w 133"/>
                <a:gd name="T11" fmla="*/ 17 h 57"/>
                <a:gd name="T12" fmla="*/ 111 w 133"/>
                <a:gd name="T13" fmla="*/ 0 h 57"/>
                <a:gd name="T14" fmla="*/ 111 w 133"/>
                <a:gd name="T15" fmla="*/ 22 h 57"/>
                <a:gd name="T16" fmla="*/ 132 w 133"/>
                <a:gd name="T17" fmla="*/ 22 h 57"/>
                <a:gd name="T18" fmla="*/ 124 w 133"/>
                <a:gd name="T19" fmla="*/ 40 h 57"/>
                <a:gd name="T20" fmla="*/ 62 w 133"/>
                <a:gd name="T21" fmla="*/ 34 h 57"/>
                <a:gd name="T22" fmla="*/ 34 w 133"/>
                <a:gd name="T23" fmla="*/ 5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57"/>
                <a:gd name="T38" fmla="*/ 133 w 133"/>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57">
                  <a:moveTo>
                    <a:pt x="34" y="56"/>
                  </a:moveTo>
                  <a:lnTo>
                    <a:pt x="0" y="40"/>
                  </a:lnTo>
                  <a:lnTo>
                    <a:pt x="28" y="34"/>
                  </a:lnTo>
                  <a:lnTo>
                    <a:pt x="0" y="22"/>
                  </a:lnTo>
                  <a:lnTo>
                    <a:pt x="20" y="11"/>
                  </a:lnTo>
                  <a:lnTo>
                    <a:pt x="56" y="17"/>
                  </a:lnTo>
                  <a:lnTo>
                    <a:pt x="111" y="0"/>
                  </a:lnTo>
                  <a:lnTo>
                    <a:pt x="111" y="22"/>
                  </a:lnTo>
                  <a:lnTo>
                    <a:pt x="132" y="22"/>
                  </a:lnTo>
                  <a:lnTo>
                    <a:pt x="124" y="40"/>
                  </a:lnTo>
                  <a:lnTo>
                    <a:pt x="62" y="34"/>
                  </a:lnTo>
                  <a:lnTo>
                    <a:pt x="34" y="5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5" name="Freeform 17"/>
            <p:cNvSpPr>
              <a:spLocks/>
            </p:cNvSpPr>
            <p:nvPr/>
          </p:nvSpPr>
          <p:spPr bwMode="auto">
            <a:xfrm>
              <a:off x="1629" y="1253"/>
              <a:ext cx="74" cy="53"/>
            </a:xfrm>
            <a:custGeom>
              <a:avLst/>
              <a:gdLst>
                <a:gd name="T0" fmla="*/ 40 w 74"/>
                <a:gd name="T1" fmla="*/ 52 h 53"/>
                <a:gd name="T2" fmla="*/ 0 w 74"/>
                <a:gd name="T3" fmla="*/ 35 h 53"/>
                <a:gd name="T4" fmla="*/ 0 w 74"/>
                <a:gd name="T5" fmla="*/ 5 h 53"/>
                <a:gd name="T6" fmla="*/ 40 w 74"/>
                <a:gd name="T7" fmla="*/ 23 h 53"/>
                <a:gd name="T8" fmla="*/ 60 w 74"/>
                <a:gd name="T9" fmla="*/ 0 h 53"/>
                <a:gd name="T10" fmla="*/ 73 w 74"/>
                <a:gd name="T11" fmla="*/ 23 h 53"/>
                <a:gd name="T12" fmla="*/ 40 w 74"/>
                <a:gd name="T13" fmla="*/ 52 h 53"/>
                <a:gd name="T14" fmla="*/ 0 60000 65536"/>
                <a:gd name="T15" fmla="*/ 0 60000 65536"/>
                <a:gd name="T16" fmla="*/ 0 60000 65536"/>
                <a:gd name="T17" fmla="*/ 0 60000 65536"/>
                <a:gd name="T18" fmla="*/ 0 60000 65536"/>
                <a:gd name="T19" fmla="*/ 0 60000 65536"/>
                <a:gd name="T20" fmla="*/ 0 60000 65536"/>
                <a:gd name="T21" fmla="*/ 0 w 74"/>
                <a:gd name="T22" fmla="*/ 0 h 53"/>
                <a:gd name="T23" fmla="*/ 74 w 74"/>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53">
                  <a:moveTo>
                    <a:pt x="40" y="52"/>
                  </a:moveTo>
                  <a:lnTo>
                    <a:pt x="0" y="35"/>
                  </a:lnTo>
                  <a:lnTo>
                    <a:pt x="0" y="5"/>
                  </a:lnTo>
                  <a:lnTo>
                    <a:pt x="40" y="23"/>
                  </a:lnTo>
                  <a:lnTo>
                    <a:pt x="60" y="0"/>
                  </a:lnTo>
                  <a:lnTo>
                    <a:pt x="73" y="23"/>
                  </a:lnTo>
                  <a:lnTo>
                    <a:pt x="40" y="5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6" name="Freeform 18"/>
            <p:cNvSpPr>
              <a:spLocks/>
            </p:cNvSpPr>
            <p:nvPr/>
          </p:nvSpPr>
          <p:spPr bwMode="auto">
            <a:xfrm>
              <a:off x="1281" y="1266"/>
              <a:ext cx="103" cy="71"/>
            </a:xfrm>
            <a:custGeom>
              <a:avLst/>
              <a:gdLst>
                <a:gd name="T0" fmla="*/ 34 w 103"/>
                <a:gd name="T1" fmla="*/ 70 h 71"/>
                <a:gd name="T2" fmla="*/ 0 w 103"/>
                <a:gd name="T3" fmla="*/ 65 h 71"/>
                <a:gd name="T4" fmla="*/ 6 w 103"/>
                <a:gd name="T5" fmla="*/ 29 h 71"/>
                <a:gd name="T6" fmla="*/ 41 w 103"/>
                <a:gd name="T7" fmla="*/ 0 h 71"/>
                <a:gd name="T8" fmla="*/ 81 w 103"/>
                <a:gd name="T9" fmla="*/ 0 h 71"/>
                <a:gd name="T10" fmla="*/ 102 w 103"/>
                <a:gd name="T11" fmla="*/ 24 h 71"/>
                <a:gd name="T12" fmla="*/ 61 w 103"/>
                <a:gd name="T13" fmla="*/ 29 h 71"/>
                <a:gd name="T14" fmla="*/ 34 w 103"/>
                <a:gd name="T15" fmla="*/ 70 h 71"/>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1"/>
                <a:gd name="T26" fmla="*/ 103 w 103"/>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1">
                  <a:moveTo>
                    <a:pt x="34" y="70"/>
                  </a:moveTo>
                  <a:lnTo>
                    <a:pt x="0" y="65"/>
                  </a:lnTo>
                  <a:lnTo>
                    <a:pt x="6" y="29"/>
                  </a:lnTo>
                  <a:lnTo>
                    <a:pt x="41" y="0"/>
                  </a:lnTo>
                  <a:lnTo>
                    <a:pt x="81" y="0"/>
                  </a:lnTo>
                  <a:lnTo>
                    <a:pt x="102" y="24"/>
                  </a:lnTo>
                  <a:lnTo>
                    <a:pt x="61" y="29"/>
                  </a:lnTo>
                  <a:lnTo>
                    <a:pt x="34" y="7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7" name="Freeform 19"/>
            <p:cNvSpPr>
              <a:spLocks/>
            </p:cNvSpPr>
            <p:nvPr/>
          </p:nvSpPr>
          <p:spPr bwMode="auto">
            <a:xfrm>
              <a:off x="1765" y="1292"/>
              <a:ext cx="195" cy="95"/>
            </a:xfrm>
            <a:custGeom>
              <a:avLst/>
              <a:gdLst>
                <a:gd name="T0" fmla="*/ 180 w 195"/>
                <a:gd name="T1" fmla="*/ 94 h 95"/>
                <a:gd name="T2" fmla="*/ 132 w 195"/>
                <a:gd name="T3" fmla="*/ 65 h 95"/>
                <a:gd name="T4" fmla="*/ 104 w 195"/>
                <a:gd name="T5" fmla="*/ 82 h 95"/>
                <a:gd name="T6" fmla="*/ 48 w 195"/>
                <a:gd name="T7" fmla="*/ 47 h 95"/>
                <a:gd name="T8" fmla="*/ 42 w 195"/>
                <a:gd name="T9" fmla="*/ 29 h 95"/>
                <a:gd name="T10" fmla="*/ 0 w 195"/>
                <a:gd name="T11" fmla="*/ 24 h 95"/>
                <a:gd name="T12" fmla="*/ 6 w 195"/>
                <a:gd name="T13" fmla="*/ 0 h 95"/>
                <a:gd name="T14" fmla="*/ 42 w 195"/>
                <a:gd name="T15" fmla="*/ 0 h 95"/>
                <a:gd name="T16" fmla="*/ 42 w 195"/>
                <a:gd name="T17" fmla="*/ 17 h 95"/>
                <a:gd name="T18" fmla="*/ 118 w 195"/>
                <a:gd name="T19" fmla="*/ 47 h 95"/>
                <a:gd name="T20" fmla="*/ 138 w 195"/>
                <a:gd name="T21" fmla="*/ 41 h 95"/>
                <a:gd name="T22" fmla="*/ 194 w 195"/>
                <a:gd name="T23" fmla="*/ 70 h 95"/>
                <a:gd name="T24" fmla="*/ 180 w 195"/>
                <a:gd name="T25" fmla="*/ 94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
                <a:gd name="T40" fmla="*/ 0 h 95"/>
                <a:gd name="T41" fmla="*/ 195 w 195"/>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 h="95">
                  <a:moveTo>
                    <a:pt x="180" y="94"/>
                  </a:moveTo>
                  <a:lnTo>
                    <a:pt x="132" y="65"/>
                  </a:lnTo>
                  <a:lnTo>
                    <a:pt x="104" y="82"/>
                  </a:lnTo>
                  <a:lnTo>
                    <a:pt x="48" y="47"/>
                  </a:lnTo>
                  <a:lnTo>
                    <a:pt x="42" y="29"/>
                  </a:lnTo>
                  <a:lnTo>
                    <a:pt x="0" y="24"/>
                  </a:lnTo>
                  <a:lnTo>
                    <a:pt x="6" y="0"/>
                  </a:lnTo>
                  <a:lnTo>
                    <a:pt x="42" y="0"/>
                  </a:lnTo>
                  <a:lnTo>
                    <a:pt x="42" y="17"/>
                  </a:lnTo>
                  <a:lnTo>
                    <a:pt x="118" y="47"/>
                  </a:lnTo>
                  <a:lnTo>
                    <a:pt x="138" y="41"/>
                  </a:lnTo>
                  <a:lnTo>
                    <a:pt x="194" y="70"/>
                  </a:lnTo>
                  <a:lnTo>
                    <a:pt x="180" y="9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8" name="Freeform 20"/>
            <p:cNvSpPr>
              <a:spLocks/>
            </p:cNvSpPr>
            <p:nvPr/>
          </p:nvSpPr>
          <p:spPr bwMode="auto">
            <a:xfrm>
              <a:off x="866" y="1292"/>
              <a:ext cx="1102" cy="759"/>
            </a:xfrm>
            <a:custGeom>
              <a:avLst/>
              <a:gdLst>
                <a:gd name="T0" fmla="*/ 250 w 1102"/>
                <a:gd name="T1" fmla="*/ 37 h 759"/>
                <a:gd name="T2" fmla="*/ 343 w 1102"/>
                <a:gd name="T3" fmla="*/ 49 h 759"/>
                <a:gd name="T4" fmla="*/ 422 w 1102"/>
                <a:gd name="T5" fmla="*/ 69 h 759"/>
                <a:gd name="T6" fmla="*/ 515 w 1102"/>
                <a:gd name="T7" fmla="*/ 150 h 759"/>
                <a:gd name="T8" fmla="*/ 579 w 1102"/>
                <a:gd name="T9" fmla="*/ 150 h 759"/>
                <a:gd name="T10" fmla="*/ 593 w 1102"/>
                <a:gd name="T11" fmla="*/ 143 h 759"/>
                <a:gd name="T12" fmla="*/ 644 w 1102"/>
                <a:gd name="T13" fmla="*/ 169 h 759"/>
                <a:gd name="T14" fmla="*/ 679 w 1102"/>
                <a:gd name="T15" fmla="*/ 212 h 759"/>
                <a:gd name="T16" fmla="*/ 729 w 1102"/>
                <a:gd name="T17" fmla="*/ 181 h 759"/>
                <a:gd name="T18" fmla="*/ 793 w 1102"/>
                <a:gd name="T19" fmla="*/ 107 h 759"/>
                <a:gd name="T20" fmla="*/ 772 w 1102"/>
                <a:gd name="T21" fmla="*/ 156 h 759"/>
                <a:gd name="T22" fmla="*/ 808 w 1102"/>
                <a:gd name="T23" fmla="*/ 188 h 759"/>
                <a:gd name="T24" fmla="*/ 844 w 1102"/>
                <a:gd name="T25" fmla="*/ 200 h 759"/>
                <a:gd name="T26" fmla="*/ 865 w 1102"/>
                <a:gd name="T27" fmla="*/ 237 h 759"/>
                <a:gd name="T28" fmla="*/ 793 w 1102"/>
                <a:gd name="T29" fmla="*/ 244 h 759"/>
                <a:gd name="T30" fmla="*/ 751 w 1102"/>
                <a:gd name="T31" fmla="*/ 294 h 759"/>
                <a:gd name="T32" fmla="*/ 679 w 1102"/>
                <a:gd name="T33" fmla="*/ 306 h 759"/>
                <a:gd name="T34" fmla="*/ 593 w 1102"/>
                <a:gd name="T35" fmla="*/ 395 h 759"/>
                <a:gd name="T36" fmla="*/ 636 w 1102"/>
                <a:gd name="T37" fmla="*/ 438 h 759"/>
                <a:gd name="T38" fmla="*/ 729 w 1102"/>
                <a:gd name="T39" fmla="*/ 514 h 759"/>
                <a:gd name="T40" fmla="*/ 737 w 1102"/>
                <a:gd name="T41" fmla="*/ 583 h 759"/>
                <a:gd name="T42" fmla="*/ 772 w 1102"/>
                <a:gd name="T43" fmla="*/ 557 h 759"/>
                <a:gd name="T44" fmla="*/ 808 w 1102"/>
                <a:gd name="T45" fmla="*/ 501 h 759"/>
                <a:gd name="T46" fmla="*/ 816 w 1102"/>
                <a:gd name="T47" fmla="*/ 432 h 759"/>
                <a:gd name="T48" fmla="*/ 880 w 1102"/>
                <a:gd name="T49" fmla="*/ 351 h 759"/>
                <a:gd name="T50" fmla="*/ 951 w 1102"/>
                <a:gd name="T51" fmla="*/ 413 h 759"/>
                <a:gd name="T52" fmla="*/ 1022 w 1102"/>
                <a:gd name="T53" fmla="*/ 438 h 759"/>
                <a:gd name="T54" fmla="*/ 1037 w 1102"/>
                <a:gd name="T55" fmla="*/ 520 h 759"/>
                <a:gd name="T56" fmla="*/ 1101 w 1102"/>
                <a:gd name="T57" fmla="*/ 570 h 759"/>
                <a:gd name="T58" fmla="*/ 1051 w 1102"/>
                <a:gd name="T59" fmla="*/ 620 h 759"/>
                <a:gd name="T60" fmla="*/ 994 w 1102"/>
                <a:gd name="T61" fmla="*/ 632 h 759"/>
                <a:gd name="T62" fmla="*/ 908 w 1102"/>
                <a:gd name="T63" fmla="*/ 639 h 759"/>
                <a:gd name="T64" fmla="*/ 908 w 1102"/>
                <a:gd name="T65" fmla="*/ 651 h 759"/>
                <a:gd name="T66" fmla="*/ 944 w 1102"/>
                <a:gd name="T67" fmla="*/ 664 h 759"/>
                <a:gd name="T68" fmla="*/ 944 w 1102"/>
                <a:gd name="T69" fmla="*/ 670 h 759"/>
                <a:gd name="T70" fmla="*/ 944 w 1102"/>
                <a:gd name="T71" fmla="*/ 702 h 759"/>
                <a:gd name="T72" fmla="*/ 944 w 1102"/>
                <a:gd name="T73" fmla="*/ 733 h 759"/>
                <a:gd name="T74" fmla="*/ 937 w 1102"/>
                <a:gd name="T75" fmla="*/ 720 h 759"/>
                <a:gd name="T76" fmla="*/ 886 w 1102"/>
                <a:gd name="T77" fmla="*/ 702 h 759"/>
                <a:gd name="T78" fmla="*/ 851 w 1102"/>
                <a:gd name="T79" fmla="*/ 702 h 759"/>
                <a:gd name="T80" fmla="*/ 787 w 1102"/>
                <a:gd name="T81" fmla="*/ 714 h 759"/>
                <a:gd name="T82" fmla="*/ 708 w 1102"/>
                <a:gd name="T83" fmla="*/ 720 h 759"/>
                <a:gd name="T84" fmla="*/ 686 w 1102"/>
                <a:gd name="T85" fmla="*/ 739 h 759"/>
                <a:gd name="T86" fmla="*/ 665 w 1102"/>
                <a:gd name="T87" fmla="*/ 733 h 759"/>
                <a:gd name="T88" fmla="*/ 686 w 1102"/>
                <a:gd name="T89" fmla="*/ 708 h 759"/>
                <a:gd name="T90" fmla="*/ 651 w 1102"/>
                <a:gd name="T91" fmla="*/ 670 h 759"/>
                <a:gd name="T92" fmla="*/ 636 w 1102"/>
                <a:gd name="T93" fmla="*/ 620 h 759"/>
                <a:gd name="T94" fmla="*/ 586 w 1102"/>
                <a:gd name="T95" fmla="*/ 614 h 759"/>
                <a:gd name="T96" fmla="*/ 465 w 1102"/>
                <a:gd name="T97" fmla="*/ 601 h 759"/>
                <a:gd name="T98" fmla="*/ 50 w 1102"/>
                <a:gd name="T99" fmla="*/ 494 h 759"/>
                <a:gd name="T100" fmla="*/ 72 w 1102"/>
                <a:gd name="T101" fmla="*/ 382 h 759"/>
                <a:gd name="T102" fmla="*/ 64 w 1102"/>
                <a:gd name="T103" fmla="*/ 306 h 759"/>
                <a:gd name="T104" fmla="*/ 14 w 1102"/>
                <a:gd name="T105" fmla="*/ 244 h 7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2"/>
                <a:gd name="T160" fmla="*/ 0 h 759"/>
                <a:gd name="T161" fmla="*/ 1102 w 1102"/>
                <a:gd name="T162" fmla="*/ 759 h 7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2" h="759">
                  <a:moveTo>
                    <a:pt x="0" y="232"/>
                  </a:moveTo>
                  <a:lnTo>
                    <a:pt x="193" y="0"/>
                  </a:lnTo>
                  <a:lnTo>
                    <a:pt x="250" y="37"/>
                  </a:lnTo>
                  <a:lnTo>
                    <a:pt x="314" y="37"/>
                  </a:lnTo>
                  <a:lnTo>
                    <a:pt x="329" y="31"/>
                  </a:lnTo>
                  <a:lnTo>
                    <a:pt x="343" y="49"/>
                  </a:lnTo>
                  <a:lnTo>
                    <a:pt x="365" y="31"/>
                  </a:lnTo>
                  <a:lnTo>
                    <a:pt x="393" y="69"/>
                  </a:lnTo>
                  <a:lnTo>
                    <a:pt x="422" y="69"/>
                  </a:lnTo>
                  <a:lnTo>
                    <a:pt x="486" y="118"/>
                  </a:lnTo>
                  <a:lnTo>
                    <a:pt x="471" y="131"/>
                  </a:lnTo>
                  <a:lnTo>
                    <a:pt x="515" y="150"/>
                  </a:lnTo>
                  <a:lnTo>
                    <a:pt x="529" y="181"/>
                  </a:lnTo>
                  <a:lnTo>
                    <a:pt x="551" y="156"/>
                  </a:lnTo>
                  <a:lnTo>
                    <a:pt x="579" y="150"/>
                  </a:lnTo>
                  <a:lnTo>
                    <a:pt x="551" y="138"/>
                  </a:lnTo>
                  <a:lnTo>
                    <a:pt x="558" y="138"/>
                  </a:lnTo>
                  <a:lnTo>
                    <a:pt x="593" y="143"/>
                  </a:lnTo>
                  <a:lnTo>
                    <a:pt x="593" y="156"/>
                  </a:lnTo>
                  <a:lnTo>
                    <a:pt x="636" y="181"/>
                  </a:lnTo>
                  <a:lnTo>
                    <a:pt x="644" y="169"/>
                  </a:lnTo>
                  <a:lnTo>
                    <a:pt x="658" y="181"/>
                  </a:lnTo>
                  <a:lnTo>
                    <a:pt x="679" y="169"/>
                  </a:lnTo>
                  <a:lnTo>
                    <a:pt x="679" y="212"/>
                  </a:lnTo>
                  <a:lnTo>
                    <a:pt x="694" y="212"/>
                  </a:lnTo>
                  <a:lnTo>
                    <a:pt x="700" y="194"/>
                  </a:lnTo>
                  <a:lnTo>
                    <a:pt x="729" y="181"/>
                  </a:lnTo>
                  <a:lnTo>
                    <a:pt x="729" y="118"/>
                  </a:lnTo>
                  <a:lnTo>
                    <a:pt x="772" y="94"/>
                  </a:lnTo>
                  <a:lnTo>
                    <a:pt x="793" y="107"/>
                  </a:lnTo>
                  <a:lnTo>
                    <a:pt x="779" y="118"/>
                  </a:lnTo>
                  <a:lnTo>
                    <a:pt x="787" y="143"/>
                  </a:lnTo>
                  <a:lnTo>
                    <a:pt x="772" y="156"/>
                  </a:lnTo>
                  <a:lnTo>
                    <a:pt x="787" y="175"/>
                  </a:lnTo>
                  <a:lnTo>
                    <a:pt x="793" y="169"/>
                  </a:lnTo>
                  <a:lnTo>
                    <a:pt x="808" y="188"/>
                  </a:lnTo>
                  <a:lnTo>
                    <a:pt x="793" y="206"/>
                  </a:lnTo>
                  <a:lnTo>
                    <a:pt x="801" y="212"/>
                  </a:lnTo>
                  <a:lnTo>
                    <a:pt x="844" y="200"/>
                  </a:lnTo>
                  <a:lnTo>
                    <a:pt x="858" y="169"/>
                  </a:lnTo>
                  <a:lnTo>
                    <a:pt x="886" y="194"/>
                  </a:lnTo>
                  <a:lnTo>
                    <a:pt x="865" y="237"/>
                  </a:lnTo>
                  <a:lnTo>
                    <a:pt x="830" y="244"/>
                  </a:lnTo>
                  <a:lnTo>
                    <a:pt x="822" y="237"/>
                  </a:lnTo>
                  <a:lnTo>
                    <a:pt x="793" y="244"/>
                  </a:lnTo>
                  <a:lnTo>
                    <a:pt x="801" y="257"/>
                  </a:lnTo>
                  <a:lnTo>
                    <a:pt x="765" y="269"/>
                  </a:lnTo>
                  <a:lnTo>
                    <a:pt x="751" y="294"/>
                  </a:lnTo>
                  <a:lnTo>
                    <a:pt x="708" y="294"/>
                  </a:lnTo>
                  <a:lnTo>
                    <a:pt x="694" y="313"/>
                  </a:lnTo>
                  <a:lnTo>
                    <a:pt x="679" y="306"/>
                  </a:lnTo>
                  <a:lnTo>
                    <a:pt x="651" y="326"/>
                  </a:lnTo>
                  <a:lnTo>
                    <a:pt x="615" y="357"/>
                  </a:lnTo>
                  <a:lnTo>
                    <a:pt x="593" y="395"/>
                  </a:lnTo>
                  <a:lnTo>
                    <a:pt x="615" y="400"/>
                  </a:lnTo>
                  <a:lnTo>
                    <a:pt x="615" y="445"/>
                  </a:lnTo>
                  <a:lnTo>
                    <a:pt x="636" y="438"/>
                  </a:lnTo>
                  <a:lnTo>
                    <a:pt x="694" y="489"/>
                  </a:lnTo>
                  <a:lnTo>
                    <a:pt x="700" y="489"/>
                  </a:lnTo>
                  <a:lnTo>
                    <a:pt x="729" y="514"/>
                  </a:lnTo>
                  <a:lnTo>
                    <a:pt x="729" y="532"/>
                  </a:lnTo>
                  <a:lnTo>
                    <a:pt x="715" y="545"/>
                  </a:lnTo>
                  <a:lnTo>
                    <a:pt x="737" y="583"/>
                  </a:lnTo>
                  <a:lnTo>
                    <a:pt x="751" y="583"/>
                  </a:lnTo>
                  <a:lnTo>
                    <a:pt x="765" y="576"/>
                  </a:lnTo>
                  <a:lnTo>
                    <a:pt x="772" y="557"/>
                  </a:lnTo>
                  <a:lnTo>
                    <a:pt x="779" y="532"/>
                  </a:lnTo>
                  <a:lnTo>
                    <a:pt x="772" y="520"/>
                  </a:lnTo>
                  <a:lnTo>
                    <a:pt x="808" y="501"/>
                  </a:lnTo>
                  <a:lnTo>
                    <a:pt x="822" y="458"/>
                  </a:lnTo>
                  <a:lnTo>
                    <a:pt x="808" y="445"/>
                  </a:lnTo>
                  <a:lnTo>
                    <a:pt x="816" y="432"/>
                  </a:lnTo>
                  <a:lnTo>
                    <a:pt x="830" y="426"/>
                  </a:lnTo>
                  <a:lnTo>
                    <a:pt x="865" y="351"/>
                  </a:lnTo>
                  <a:lnTo>
                    <a:pt x="880" y="351"/>
                  </a:lnTo>
                  <a:lnTo>
                    <a:pt x="923" y="363"/>
                  </a:lnTo>
                  <a:lnTo>
                    <a:pt x="944" y="407"/>
                  </a:lnTo>
                  <a:lnTo>
                    <a:pt x="951" y="413"/>
                  </a:lnTo>
                  <a:lnTo>
                    <a:pt x="944" y="451"/>
                  </a:lnTo>
                  <a:lnTo>
                    <a:pt x="979" y="463"/>
                  </a:lnTo>
                  <a:lnTo>
                    <a:pt x="1022" y="438"/>
                  </a:lnTo>
                  <a:lnTo>
                    <a:pt x="1037" y="501"/>
                  </a:lnTo>
                  <a:lnTo>
                    <a:pt x="1030" y="507"/>
                  </a:lnTo>
                  <a:lnTo>
                    <a:pt x="1037" y="520"/>
                  </a:lnTo>
                  <a:lnTo>
                    <a:pt x="1080" y="545"/>
                  </a:lnTo>
                  <a:lnTo>
                    <a:pt x="1072" y="557"/>
                  </a:lnTo>
                  <a:lnTo>
                    <a:pt x="1101" y="570"/>
                  </a:lnTo>
                  <a:lnTo>
                    <a:pt x="1094" y="608"/>
                  </a:lnTo>
                  <a:lnTo>
                    <a:pt x="1080" y="614"/>
                  </a:lnTo>
                  <a:lnTo>
                    <a:pt x="1051" y="620"/>
                  </a:lnTo>
                  <a:lnTo>
                    <a:pt x="1030" y="639"/>
                  </a:lnTo>
                  <a:lnTo>
                    <a:pt x="994" y="639"/>
                  </a:lnTo>
                  <a:lnTo>
                    <a:pt x="994" y="632"/>
                  </a:lnTo>
                  <a:lnTo>
                    <a:pt x="951" y="626"/>
                  </a:lnTo>
                  <a:lnTo>
                    <a:pt x="915" y="632"/>
                  </a:lnTo>
                  <a:lnTo>
                    <a:pt x="908" y="639"/>
                  </a:lnTo>
                  <a:lnTo>
                    <a:pt x="901" y="645"/>
                  </a:lnTo>
                  <a:lnTo>
                    <a:pt x="858" y="677"/>
                  </a:lnTo>
                  <a:lnTo>
                    <a:pt x="908" y="651"/>
                  </a:lnTo>
                  <a:lnTo>
                    <a:pt x="937" y="639"/>
                  </a:lnTo>
                  <a:lnTo>
                    <a:pt x="958" y="651"/>
                  </a:lnTo>
                  <a:lnTo>
                    <a:pt x="944" y="664"/>
                  </a:lnTo>
                  <a:lnTo>
                    <a:pt x="923" y="657"/>
                  </a:lnTo>
                  <a:lnTo>
                    <a:pt x="929" y="670"/>
                  </a:lnTo>
                  <a:lnTo>
                    <a:pt x="944" y="670"/>
                  </a:lnTo>
                  <a:lnTo>
                    <a:pt x="929" y="689"/>
                  </a:lnTo>
                  <a:lnTo>
                    <a:pt x="937" y="689"/>
                  </a:lnTo>
                  <a:lnTo>
                    <a:pt x="944" y="702"/>
                  </a:lnTo>
                  <a:lnTo>
                    <a:pt x="987" y="714"/>
                  </a:lnTo>
                  <a:lnTo>
                    <a:pt x="987" y="720"/>
                  </a:lnTo>
                  <a:lnTo>
                    <a:pt x="944" y="733"/>
                  </a:lnTo>
                  <a:lnTo>
                    <a:pt x="908" y="758"/>
                  </a:lnTo>
                  <a:lnTo>
                    <a:pt x="908" y="739"/>
                  </a:lnTo>
                  <a:lnTo>
                    <a:pt x="937" y="720"/>
                  </a:lnTo>
                  <a:lnTo>
                    <a:pt x="929" y="708"/>
                  </a:lnTo>
                  <a:lnTo>
                    <a:pt x="901" y="720"/>
                  </a:lnTo>
                  <a:lnTo>
                    <a:pt x="886" y="702"/>
                  </a:lnTo>
                  <a:lnTo>
                    <a:pt x="886" y="677"/>
                  </a:lnTo>
                  <a:lnTo>
                    <a:pt x="872" y="677"/>
                  </a:lnTo>
                  <a:lnTo>
                    <a:pt x="851" y="702"/>
                  </a:lnTo>
                  <a:lnTo>
                    <a:pt x="830" y="714"/>
                  </a:lnTo>
                  <a:lnTo>
                    <a:pt x="822" y="714"/>
                  </a:lnTo>
                  <a:lnTo>
                    <a:pt x="787" y="714"/>
                  </a:lnTo>
                  <a:lnTo>
                    <a:pt x="758" y="720"/>
                  </a:lnTo>
                  <a:lnTo>
                    <a:pt x="744" y="720"/>
                  </a:lnTo>
                  <a:lnTo>
                    <a:pt x="708" y="720"/>
                  </a:lnTo>
                  <a:lnTo>
                    <a:pt x="708" y="733"/>
                  </a:lnTo>
                  <a:lnTo>
                    <a:pt x="708" y="739"/>
                  </a:lnTo>
                  <a:lnTo>
                    <a:pt x="686" y="739"/>
                  </a:lnTo>
                  <a:lnTo>
                    <a:pt x="644" y="751"/>
                  </a:lnTo>
                  <a:lnTo>
                    <a:pt x="658" y="726"/>
                  </a:lnTo>
                  <a:lnTo>
                    <a:pt x="665" y="733"/>
                  </a:lnTo>
                  <a:lnTo>
                    <a:pt x="672" y="726"/>
                  </a:lnTo>
                  <a:lnTo>
                    <a:pt x="672" y="695"/>
                  </a:lnTo>
                  <a:lnTo>
                    <a:pt x="686" y="708"/>
                  </a:lnTo>
                  <a:lnTo>
                    <a:pt x="708" y="708"/>
                  </a:lnTo>
                  <a:lnTo>
                    <a:pt x="694" y="677"/>
                  </a:lnTo>
                  <a:lnTo>
                    <a:pt x="651" y="670"/>
                  </a:lnTo>
                  <a:lnTo>
                    <a:pt x="651" y="639"/>
                  </a:lnTo>
                  <a:lnTo>
                    <a:pt x="636" y="632"/>
                  </a:lnTo>
                  <a:lnTo>
                    <a:pt x="636" y="620"/>
                  </a:lnTo>
                  <a:lnTo>
                    <a:pt x="601" y="608"/>
                  </a:lnTo>
                  <a:lnTo>
                    <a:pt x="601" y="620"/>
                  </a:lnTo>
                  <a:lnTo>
                    <a:pt x="586" y="614"/>
                  </a:lnTo>
                  <a:lnTo>
                    <a:pt x="564" y="626"/>
                  </a:lnTo>
                  <a:lnTo>
                    <a:pt x="494" y="601"/>
                  </a:lnTo>
                  <a:lnTo>
                    <a:pt x="465" y="601"/>
                  </a:lnTo>
                  <a:lnTo>
                    <a:pt x="100" y="545"/>
                  </a:lnTo>
                  <a:lnTo>
                    <a:pt x="86" y="539"/>
                  </a:lnTo>
                  <a:lnTo>
                    <a:pt x="50" y="494"/>
                  </a:lnTo>
                  <a:lnTo>
                    <a:pt x="72" y="458"/>
                  </a:lnTo>
                  <a:lnTo>
                    <a:pt x="50" y="413"/>
                  </a:lnTo>
                  <a:lnTo>
                    <a:pt x="72" y="382"/>
                  </a:lnTo>
                  <a:lnTo>
                    <a:pt x="79" y="363"/>
                  </a:lnTo>
                  <a:lnTo>
                    <a:pt x="64" y="344"/>
                  </a:lnTo>
                  <a:lnTo>
                    <a:pt x="64" y="306"/>
                  </a:lnTo>
                  <a:lnTo>
                    <a:pt x="58" y="275"/>
                  </a:lnTo>
                  <a:lnTo>
                    <a:pt x="29" y="275"/>
                  </a:lnTo>
                  <a:lnTo>
                    <a:pt x="14" y="244"/>
                  </a:lnTo>
                  <a:lnTo>
                    <a:pt x="0" y="244"/>
                  </a:lnTo>
                  <a:lnTo>
                    <a:pt x="0" y="23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299" name="Freeform 21"/>
            <p:cNvSpPr>
              <a:spLocks/>
            </p:cNvSpPr>
            <p:nvPr/>
          </p:nvSpPr>
          <p:spPr bwMode="auto">
            <a:xfrm>
              <a:off x="2978" y="1297"/>
              <a:ext cx="88" cy="26"/>
            </a:xfrm>
            <a:custGeom>
              <a:avLst/>
              <a:gdLst>
                <a:gd name="T0" fmla="*/ 74 w 88"/>
                <a:gd name="T1" fmla="*/ 25 h 26"/>
                <a:gd name="T2" fmla="*/ 27 w 88"/>
                <a:gd name="T3" fmla="*/ 25 h 26"/>
                <a:gd name="T4" fmla="*/ 0 w 88"/>
                <a:gd name="T5" fmla="*/ 10 h 26"/>
                <a:gd name="T6" fmla="*/ 13 w 88"/>
                <a:gd name="T7" fmla="*/ 5 h 26"/>
                <a:gd name="T8" fmla="*/ 60 w 88"/>
                <a:gd name="T9" fmla="*/ 0 h 26"/>
                <a:gd name="T10" fmla="*/ 87 w 88"/>
                <a:gd name="T11" fmla="*/ 5 h 26"/>
                <a:gd name="T12" fmla="*/ 74 w 88"/>
                <a:gd name="T13" fmla="*/ 25 h 26"/>
                <a:gd name="T14" fmla="*/ 0 60000 65536"/>
                <a:gd name="T15" fmla="*/ 0 60000 65536"/>
                <a:gd name="T16" fmla="*/ 0 60000 65536"/>
                <a:gd name="T17" fmla="*/ 0 60000 65536"/>
                <a:gd name="T18" fmla="*/ 0 60000 65536"/>
                <a:gd name="T19" fmla="*/ 0 60000 65536"/>
                <a:gd name="T20" fmla="*/ 0 60000 65536"/>
                <a:gd name="T21" fmla="*/ 0 w 88"/>
                <a:gd name="T22" fmla="*/ 0 h 26"/>
                <a:gd name="T23" fmla="*/ 88 w 8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26">
                  <a:moveTo>
                    <a:pt x="74" y="25"/>
                  </a:moveTo>
                  <a:lnTo>
                    <a:pt x="27" y="25"/>
                  </a:lnTo>
                  <a:lnTo>
                    <a:pt x="0" y="10"/>
                  </a:lnTo>
                  <a:lnTo>
                    <a:pt x="13" y="5"/>
                  </a:lnTo>
                  <a:lnTo>
                    <a:pt x="60" y="0"/>
                  </a:lnTo>
                  <a:lnTo>
                    <a:pt x="87" y="5"/>
                  </a:lnTo>
                  <a:lnTo>
                    <a:pt x="74" y="2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0" name="Freeform 22"/>
            <p:cNvSpPr>
              <a:spLocks/>
            </p:cNvSpPr>
            <p:nvPr/>
          </p:nvSpPr>
          <p:spPr bwMode="auto">
            <a:xfrm>
              <a:off x="1369" y="1297"/>
              <a:ext cx="154" cy="123"/>
            </a:xfrm>
            <a:custGeom>
              <a:avLst/>
              <a:gdLst>
                <a:gd name="T0" fmla="*/ 97 w 154"/>
                <a:gd name="T1" fmla="*/ 122 h 123"/>
                <a:gd name="T2" fmla="*/ 49 w 154"/>
                <a:gd name="T3" fmla="*/ 92 h 123"/>
                <a:gd name="T4" fmla="*/ 14 w 154"/>
                <a:gd name="T5" fmla="*/ 79 h 123"/>
                <a:gd name="T6" fmla="*/ 0 w 154"/>
                <a:gd name="T7" fmla="*/ 55 h 123"/>
                <a:gd name="T8" fmla="*/ 49 w 154"/>
                <a:gd name="T9" fmla="*/ 67 h 123"/>
                <a:gd name="T10" fmla="*/ 49 w 154"/>
                <a:gd name="T11" fmla="*/ 49 h 123"/>
                <a:gd name="T12" fmla="*/ 21 w 154"/>
                <a:gd name="T13" fmla="*/ 43 h 123"/>
                <a:gd name="T14" fmla="*/ 28 w 154"/>
                <a:gd name="T15" fmla="*/ 30 h 123"/>
                <a:gd name="T16" fmla="*/ 49 w 154"/>
                <a:gd name="T17" fmla="*/ 25 h 123"/>
                <a:gd name="T18" fmla="*/ 42 w 154"/>
                <a:gd name="T19" fmla="*/ 7 h 123"/>
                <a:gd name="T20" fmla="*/ 76 w 154"/>
                <a:gd name="T21" fmla="*/ 0 h 123"/>
                <a:gd name="T22" fmla="*/ 90 w 154"/>
                <a:gd name="T23" fmla="*/ 19 h 123"/>
                <a:gd name="T24" fmla="*/ 90 w 154"/>
                <a:gd name="T25" fmla="*/ 0 h 123"/>
                <a:gd name="T26" fmla="*/ 118 w 154"/>
                <a:gd name="T27" fmla="*/ 30 h 123"/>
                <a:gd name="T28" fmla="*/ 153 w 154"/>
                <a:gd name="T29" fmla="*/ 25 h 123"/>
                <a:gd name="T30" fmla="*/ 146 w 154"/>
                <a:gd name="T31" fmla="*/ 55 h 123"/>
                <a:gd name="T32" fmla="*/ 146 w 154"/>
                <a:gd name="T33" fmla="*/ 116 h 123"/>
                <a:gd name="T34" fmla="*/ 97 w 154"/>
                <a:gd name="T35" fmla="*/ 122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123"/>
                <a:gd name="T56" fmla="*/ 154 w 154"/>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123">
                  <a:moveTo>
                    <a:pt x="97" y="122"/>
                  </a:moveTo>
                  <a:lnTo>
                    <a:pt x="49" y="92"/>
                  </a:lnTo>
                  <a:lnTo>
                    <a:pt x="14" y="79"/>
                  </a:lnTo>
                  <a:lnTo>
                    <a:pt x="0" y="55"/>
                  </a:lnTo>
                  <a:lnTo>
                    <a:pt x="49" y="67"/>
                  </a:lnTo>
                  <a:lnTo>
                    <a:pt x="49" y="49"/>
                  </a:lnTo>
                  <a:lnTo>
                    <a:pt x="21" y="43"/>
                  </a:lnTo>
                  <a:lnTo>
                    <a:pt x="28" y="30"/>
                  </a:lnTo>
                  <a:lnTo>
                    <a:pt x="49" y="25"/>
                  </a:lnTo>
                  <a:lnTo>
                    <a:pt x="42" y="7"/>
                  </a:lnTo>
                  <a:lnTo>
                    <a:pt x="76" y="0"/>
                  </a:lnTo>
                  <a:lnTo>
                    <a:pt x="90" y="19"/>
                  </a:lnTo>
                  <a:lnTo>
                    <a:pt x="90" y="0"/>
                  </a:lnTo>
                  <a:lnTo>
                    <a:pt x="118" y="30"/>
                  </a:lnTo>
                  <a:lnTo>
                    <a:pt x="153" y="25"/>
                  </a:lnTo>
                  <a:lnTo>
                    <a:pt x="146" y="55"/>
                  </a:lnTo>
                  <a:lnTo>
                    <a:pt x="146" y="116"/>
                  </a:lnTo>
                  <a:lnTo>
                    <a:pt x="97" y="12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1" name="Freeform 23"/>
            <p:cNvSpPr>
              <a:spLocks/>
            </p:cNvSpPr>
            <p:nvPr/>
          </p:nvSpPr>
          <p:spPr bwMode="auto">
            <a:xfrm>
              <a:off x="2893" y="1317"/>
              <a:ext cx="95" cy="97"/>
            </a:xfrm>
            <a:custGeom>
              <a:avLst/>
              <a:gdLst>
                <a:gd name="T0" fmla="*/ 67 w 95"/>
                <a:gd name="T1" fmla="*/ 96 h 97"/>
                <a:gd name="T2" fmla="*/ 40 w 95"/>
                <a:gd name="T3" fmla="*/ 89 h 97"/>
                <a:gd name="T4" fmla="*/ 54 w 95"/>
                <a:gd name="T5" fmla="*/ 60 h 97"/>
                <a:gd name="T6" fmla="*/ 54 w 95"/>
                <a:gd name="T7" fmla="*/ 35 h 97"/>
                <a:gd name="T8" fmla="*/ 34 w 95"/>
                <a:gd name="T9" fmla="*/ 54 h 97"/>
                <a:gd name="T10" fmla="*/ 21 w 95"/>
                <a:gd name="T11" fmla="*/ 60 h 97"/>
                <a:gd name="T12" fmla="*/ 0 w 95"/>
                <a:gd name="T13" fmla="*/ 48 h 97"/>
                <a:gd name="T14" fmla="*/ 7 w 95"/>
                <a:gd name="T15" fmla="*/ 23 h 97"/>
                <a:gd name="T16" fmla="*/ 48 w 95"/>
                <a:gd name="T17" fmla="*/ 23 h 97"/>
                <a:gd name="T18" fmla="*/ 61 w 95"/>
                <a:gd name="T19" fmla="*/ 0 h 97"/>
                <a:gd name="T20" fmla="*/ 94 w 95"/>
                <a:gd name="T21" fmla="*/ 23 h 97"/>
                <a:gd name="T22" fmla="*/ 81 w 95"/>
                <a:gd name="T23" fmla="*/ 54 h 97"/>
                <a:gd name="T24" fmla="*/ 67 w 95"/>
                <a:gd name="T25" fmla="*/ 96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97"/>
                <a:gd name="T41" fmla="*/ 95 w 95"/>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97">
                  <a:moveTo>
                    <a:pt x="67" y="96"/>
                  </a:moveTo>
                  <a:lnTo>
                    <a:pt x="40" y="89"/>
                  </a:lnTo>
                  <a:lnTo>
                    <a:pt x="54" y="60"/>
                  </a:lnTo>
                  <a:lnTo>
                    <a:pt x="54" y="35"/>
                  </a:lnTo>
                  <a:lnTo>
                    <a:pt x="34" y="54"/>
                  </a:lnTo>
                  <a:lnTo>
                    <a:pt x="21" y="60"/>
                  </a:lnTo>
                  <a:lnTo>
                    <a:pt x="0" y="48"/>
                  </a:lnTo>
                  <a:lnTo>
                    <a:pt x="7" y="23"/>
                  </a:lnTo>
                  <a:lnTo>
                    <a:pt x="48" y="23"/>
                  </a:lnTo>
                  <a:lnTo>
                    <a:pt x="61" y="0"/>
                  </a:lnTo>
                  <a:lnTo>
                    <a:pt x="94" y="23"/>
                  </a:lnTo>
                  <a:lnTo>
                    <a:pt x="81" y="54"/>
                  </a:lnTo>
                  <a:lnTo>
                    <a:pt x="67" y="9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2" name="Freeform 24"/>
            <p:cNvSpPr>
              <a:spLocks/>
            </p:cNvSpPr>
            <p:nvPr/>
          </p:nvSpPr>
          <p:spPr bwMode="auto">
            <a:xfrm>
              <a:off x="1570" y="1328"/>
              <a:ext cx="46" cy="65"/>
            </a:xfrm>
            <a:custGeom>
              <a:avLst/>
              <a:gdLst>
                <a:gd name="T0" fmla="*/ 13 w 46"/>
                <a:gd name="T1" fmla="*/ 64 h 65"/>
                <a:gd name="T2" fmla="*/ 0 w 46"/>
                <a:gd name="T3" fmla="*/ 23 h 65"/>
                <a:gd name="T4" fmla="*/ 45 w 46"/>
                <a:gd name="T5" fmla="*/ 0 h 65"/>
                <a:gd name="T6" fmla="*/ 45 w 46"/>
                <a:gd name="T7" fmla="*/ 41 h 65"/>
                <a:gd name="T8" fmla="*/ 13 w 46"/>
                <a:gd name="T9" fmla="*/ 64 h 65"/>
                <a:gd name="T10" fmla="*/ 0 60000 65536"/>
                <a:gd name="T11" fmla="*/ 0 60000 65536"/>
                <a:gd name="T12" fmla="*/ 0 60000 65536"/>
                <a:gd name="T13" fmla="*/ 0 60000 65536"/>
                <a:gd name="T14" fmla="*/ 0 60000 65536"/>
                <a:gd name="T15" fmla="*/ 0 w 46"/>
                <a:gd name="T16" fmla="*/ 0 h 65"/>
                <a:gd name="T17" fmla="*/ 46 w 46"/>
                <a:gd name="T18" fmla="*/ 65 h 65"/>
              </a:gdLst>
              <a:ahLst/>
              <a:cxnLst>
                <a:cxn ang="T10">
                  <a:pos x="T0" y="T1"/>
                </a:cxn>
                <a:cxn ang="T11">
                  <a:pos x="T2" y="T3"/>
                </a:cxn>
                <a:cxn ang="T12">
                  <a:pos x="T4" y="T5"/>
                </a:cxn>
                <a:cxn ang="T13">
                  <a:pos x="T6" y="T7"/>
                </a:cxn>
                <a:cxn ang="T14">
                  <a:pos x="T8" y="T9"/>
                </a:cxn>
              </a:cxnLst>
              <a:rect l="T15" t="T16" r="T17" b="T18"/>
              <a:pathLst>
                <a:path w="46" h="65">
                  <a:moveTo>
                    <a:pt x="13" y="64"/>
                  </a:moveTo>
                  <a:lnTo>
                    <a:pt x="0" y="23"/>
                  </a:lnTo>
                  <a:lnTo>
                    <a:pt x="45" y="0"/>
                  </a:lnTo>
                  <a:lnTo>
                    <a:pt x="45" y="41"/>
                  </a:lnTo>
                  <a:lnTo>
                    <a:pt x="13" y="6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3" name="Freeform 25"/>
            <p:cNvSpPr>
              <a:spLocks/>
            </p:cNvSpPr>
            <p:nvPr/>
          </p:nvSpPr>
          <p:spPr bwMode="auto">
            <a:xfrm>
              <a:off x="3446" y="1328"/>
              <a:ext cx="123" cy="104"/>
            </a:xfrm>
            <a:custGeom>
              <a:avLst/>
              <a:gdLst>
                <a:gd name="T0" fmla="*/ 20 w 123"/>
                <a:gd name="T1" fmla="*/ 103 h 104"/>
                <a:gd name="T2" fmla="*/ 0 w 123"/>
                <a:gd name="T3" fmla="*/ 103 h 104"/>
                <a:gd name="T4" fmla="*/ 6 w 123"/>
                <a:gd name="T5" fmla="*/ 73 h 104"/>
                <a:gd name="T6" fmla="*/ 34 w 123"/>
                <a:gd name="T7" fmla="*/ 43 h 104"/>
                <a:gd name="T8" fmla="*/ 108 w 123"/>
                <a:gd name="T9" fmla="*/ 0 h 104"/>
                <a:gd name="T10" fmla="*/ 122 w 123"/>
                <a:gd name="T11" fmla="*/ 19 h 104"/>
                <a:gd name="T12" fmla="*/ 102 w 123"/>
                <a:gd name="T13" fmla="*/ 31 h 104"/>
                <a:gd name="T14" fmla="*/ 20 w 123"/>
                <a:gd name="T15" fmla="*/ 97 h 104"/>
                <a:gd name="T16" fmla="*/ 20 w 123"/>
                <a:gd name="T17" fmla="*/ 103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104"/>
                <a:gd name="T29" fmla="*/ 123 w 123"/>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104">
                  <a:moveTo>
                    <a:pt x="20" y="103"/>
                  </a:moveTo>
                  <a:lnTo>
                    <a:pt x="0" y="103"/>
                  </a:lnTo>
                  <a:lnTo>
                    <a:pt x="6" y="73"/>
                  </a:lnTo>
                  <a:lnTo>
                    <a:pt x="34" y="43"/>
                  </a:lnTo>
                  <a:lnTo>
                    <a:pt x="108" y="0"/>
                  </a:lnTo>
                  <a:lnTo>
                    <a:pt x="122" y="19"/>
                  </a:lnTo>
                  <a:lnTo>
                    <a:pt x="102" y="31"/>
                  </a:lnTo>
                  <a:lnTo>
                    <a:pt x="20" y="97"/>
                  </a:lnTo>
                  <a:lnTo>
                    <a:pt x="20" y="10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4" name="Freeform 26"/>
            <p:cNvSpPr>
              <a:spLocks/>
            </p:cNvSpPr>
            <p:nvPr/>
          </p:nvSpPr>
          <p:spPr bwMode="auto">
            <a:xfrm>
              <a:off x="1658" y="1341"/>
              <a:ext cx="72" cy="46"/>
            </a:xfrm>
            <a:custGeom>
              <a:avLst/>
              <a:gdLst>
                <a:gd name="T0" fmla="*/ 19 w 72"/>
                <a:gd name="T1" fmla="*/ 45 h 46"/>
                <a:gd name="T2" fmla="*/ 0 w 72"/>
                <a:gd name="T3" fmla="*/ 29 h 46"/>
                <a:gd name="T4" fmla="*/ 13 w 72"/>
                <a:gd name="T5" fmla="*/ 0 h 46"/>
                <a:gd name="T6" fmla="*/ 71 w 72"/>
                <a:gd name="T7" fmla="*/ 0 h 46"/>
                <a:gd name="T8" fmla="*/ 71 w 72"/>
                <a:gd name="T9" fmla="*/ 29 h 46"/>
                <a:gd name="T10" fmla="*/ 32 w 72"/>
                <a:gd name="T11" fmla="*/ 23 h 46"/>
                <a:gd name="T12" fmla="*/ 19 w 72"/>
                <a:gd name="T13" fmla="*/ 45 h 46"/>
                <a:gd name="T14" fmla="*/ 0 60000 65536"/>
                <a:gd name="T15" fmla="*/ 0 60000 65536"/>
                <a:gd name="T16" fmla="*/ 0 60000 65536"/>
                <a:gd name="T17" fmla="*/ 0 60000 65536"/>
                <a:gd name="T18" fmla="*/ 0 60000 65536"/>
                <a:gd name="T19" fmla="*/ 0 60000 65536"/>
                <a:gd name="T20" fmla="*/ 0 60000 65536"/>
                <a:gd name="T21" fmla="*/ 0 w 72"/>
                <a:gd name="T22" fmla="*/ 0 h 46"/>
                <a:gd name="T23" fmla="*/ 72 w 72"/>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6">
                  <a:moveTo>
                    <a:pt x="19" y="45"/>
                  </a:moveTo>
                  <a:lnTo>
                    <a:pt x="0" y="29"/>
                  </a:lnTo>
                  <a:lnTo>
                    <a:pt x="13" y="0"/>
                  </a:lnTo>
                  <a:lnTo>
                    <a:pt x="71" y="0"/>
                  </a:lnTo>
                  <a:lnTo>
                    <a:pt x="71" y="29"/>
                  </a:lnTo>
                  <a:lnTo>
                    <a:pt x="32" y="23"/>
                  </a:lnTo>
                  <a:lnTo>
                    <a:pt x="19" y="4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5" name="Freeform 27"/>
            <p:cNvSpPr>
              <a:spLocks/>
            </p:cNvSpPr>
            <p:nvPr/>
          </p:nvSpPr>
          <p:spPr bwMode="auto">
            <a:xfrm>
              <a:off x="3021" y="1349"/>
              <a:ext cx="16" cy="7"/>
            </a:xfrm>
            <a:custGeom>
              <a:avLst/>
              <a:gdLst>
                <a:gd name="T0" fmla="*/ 15 w 16"/>
                <a:gd name="T1" fmla="*/ 6 h 7"/>
                <a:gd name="T2" fmla="*/ 0 w 16"/>
                <a:gd name="T3" fmla="*/ 6 h 7"/>
                <a:gd name="T4" fmla="*/ 5 w 16"/>
                <a:gd name="T5" fmla="*/ 0 h 7"/>
                <a:gd name="T6" fmla="*/ 15 w 16"/>
                <a:gd name="T7" fmla="*/ 6 h 7"/>
                <a:gd name="T8" fmla="*/ 0 60000 65536"/>
                <a:gd name="T9" fmla="*/ 0 60000 65536"/>
                <a:gd name="T10" fmla="*/ 0 60000 65536"/>
                <a:gd name="T11" fmla="*/ 0 60000 65536"/>
                <a:gd name="T12" fmla="*/ 0 w 16"/>
                <a:gd name="T13" fmla="*/ 0 h 7"/>
                <a:gd name="T14" fmla="*/ 16 w 16"/>
                <a:gd name="T15" fmla="*/ 7 h 7"/>
              </a:gdLst>
              <a:ahLst/>
              <a:cxnLst>
                <a:cxn ang="T8">
                  <a:pos x="T0" y="T1"/>
                </a:cxn>
                <a:cxn ang="T9">
                  <a:pos x="T2" y="T3"/>
                </a:cxn>
                <a:cxn ang="T10">
                  <a:pos x="T4" y="T5"/>
                </a:cxn>
                <a:cxn ang="T11">
                  <a:pos x="T6" y="T7"/>
                </a:cxn>
              </a:cxnLst>
              <a:rect l="T12" t="T13" r="T14" b="T15"/>
              <a:pathLst>
                <a:path w="16" h="7">
                  <a:moveTo>
                    <a:pt x="15" y="6"/>
                  </a:moveTo>
                  <a:lnTo>
                    <a:pt x="0" y="6"/>
                  </a:lnTo>
                  <a:lnTo>
                    <a:pt x="5" y="0"/>
                  </a:lnTo>
                  <a:lnTo>
                    <a:pt x="15"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6" name="Freeform 28"/>
            <p:cNvSpPr>
              <a:spLocks/>
            </p:cNvSpPr>
            <p:nvPr/>
          </p:nvSpPr>
          <p:spPr bwMode="auto">
            <a:xfrm>
              <a:off x="1702" y="1386"/>
              <a:ext cx="295" cy="300"/>
            </a:xfrm>
            <a:custGeom>
              <a:avLst/>
              <a:gdLst>
                <a:gd name="T0" fmla="*/ 189 w 295"/>
                <a:gd name="T1" fmla="*/ 299 h 300"/>
                <a:gd name="T2" fmla="*/ 146 w 295"/>
                <a:gd name="T3" fmla="*/ 274 h 300"/>
                <a:gd name="T4" fmla="*/ 118 w 295"/>
                <a:gd name="T5" fmla="*/ 249 h 300"/>
                <a:gd name="T6" fmla="*/ 118 w 295"/>
                <a:gd name="T7" fmla="*/ 231 h 300"/>
                <a:gd name="T8" fmla="*/ 98 w 295"/>
                <a:gd name="T9" fmla="*/ 211 h 300"/>
                <a:gd name="T10" fmla="*/ 77 w 295"/>
                <a:gd name="T11" fmla="*/ 231 h 300"/>
                <a:gd name="T12" fmla="*/ 55 w 295"/>
                <a:gd name="T13" fmla="*/ 224 h 300"/>
                <a:gd name="T14" fmla="*/ 55 w 295"/>
                <a:gd name="T15" fmla="*/ 205 h 300"/>
                <a:gd name="T16" fmla="*/ 69 w 295"/>
                <a:gd name="T17" fmla="*/ 187 h 300"/>
                <a:gd name="T18" fmla="*/ 91 w 295"/>
                <a:gd name="T19" fmla="*/ 199 h 300"/>
                <a:gd name="T20" fmla="*/ 112 w 295"/>
                <a:gd name="T21" fmla="*/ 199 h 300"/>
                <a:gd name="T22" fmla="*/ 146 w 295"/>
                <a:gd name="T23" fmla="*/ 150 h 300"/>
                <a:gd name="T24" fmla="*/ 146 w 295"/>
                <a:gd name="T25" fmla="*/ 137 h 300"/>
                <a:gd name="T26" fmla="*/ 98 w 295"/>
                <a:gd name="T27" fmla="*/ 74 h 300"/>
                <a:gd name="T28" fmla="*/ 98 w 295"/>
                <a:gd name="T29" fmla="*/ 87 h 300"/>
                <a:gd name="T30" fmla="*/ 35 w 295"/>
                <a:gd name="T31" fmla="*/ 74 h 300"/>
                <a:gd name="T32" fmla="*/ 7 w 295"/>
                <a:gd name="T33" fmla="*/ 49 h 300"/>
                <a:gd name="T34" fmla="*/ 0 w 295"/>
                <a:gd name="T35" fmla="*/ 13 h 300"/>
                <a:gd name="T36" fmla="*/ 55 w 295"/>
                <a:gd name="T37" fmla="*/ 0 h 300"/>
                <a:gd name="T38" fmla="*/ 69 w 295"/>
                <a:gd name="T39" fmla="*/ 24 h 300"/>
                <a:gd name="T40" fmla="*/ 91 w 295"/>
                <a:gd name="T41" fmla="*/ 6 h 300"/>
                <a:gd name="T42" fmla="*/ 132 w 295"/>
                <a:gd name="T43" fmla="*/ 0 h 300"/>
                <a:gd name="T44" fmla="*/ 182 w 295"/>
                <a:gd name="T45" fmla="*/ 24 h 300"/>
                <a:gd name="T46" fmla="*/ 182 w 295"/>
                <a:gd name="T47" fmla="*/ 49 h 300"/>
                <a:gd name="T48" fmla="*/ 252 w 295"/>
                <a:gd name="T49" fmla="*/ 105 h 300"/>
                <a:gd name="T50" fmla="*/ 223 w 295"/>
                <a:gd name="T51" fmla="*/ 118 h 300"/>
                <a:gd name="T52" fmla="*/ 223 w 295"/>
                <a:gd name="T53" fmla="*/ 150 h 300"/>
                <a:gd name="T54" fmla="*/ 266 w 295"/>
                <a:gd name="T55" fmla="*/ 175 h 300"/>
                <a:gd name="T56" fmla="*/ 294 w 295"/>
                <a:gd name="T57" fmla="*/ 211 h 300"/>
                <a:gd name="T58" fmla="*/ 245 w 295"/>
                <a:gd name="T59" fmla="*/ 231 h 300"/>
                <a:gd name="T60" fmla="*/ 223 w 295"/>
                <a:gd name="T61" fmla="*/ 199 h 300"/>
                <a:gd name="T62" fmla="*/ 203 w 295"/>
                <a:gd name="T63" fmla="*/ 187 h 300"/>
                <a:gd name="T64" fmla="*/ 196 w 295"/>
                <a:gd name="T65" fmla="*/ 224 h 300"/>
                <a:gd name="T66" fmla="*/ 217 w 295"/>
                <a:gd name="T67" fmla="*/ 256 h 300"/>
                <a:gd name="T68" fmla="*/ 203 w 295"/>
                <a:gd name="T69" fmla="*/ 274 h 300"/>
                <a:gd name="T70" fmla="*/ 168 w 295"/>
                <a:gd name="T71" fmla="*/ 249 h 300"/>
                <a:gd name="T72" fmla="*/ 189 w 295"/>
                <a:gd name="T73" fmla="*/ 299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5"/>
                <a:gd name="T112" fmla="*/ 0 h 300"/>
                <a:gd name="T113" fmla="*/ 295 w 295"/>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5" h="300">
                  <a:moveTo>
                    <a:pt x="189" y="299"/>
                  </a:moveTo>
                  <a:lnTo>
                    <a:pt x="146" y="274"/>
                  </a:lnTo>
                  <a:lnTo>
                    <a:pt x="118" y="249"/>
                  </a:lnTo>
                  <a:lnTo>
                    <a:pt x="118" y="231"/>
                  </a:lnTo>
                  <a:lnTo>
                    <a:pt x="98" y="211"/>
                  </a:lnTo>
                  <a:lnTo>
                    <a:pt x="77" y="231"/>
                  </a:lnTo>
                  <a:lnTo>
                    <a:pt x="55" y="224"/>
                  </a:lnTo>
                  <a:lnTo>
                    <a:pt x="55" y="205"/>
                  </a:lnTo>
                  <a:lnTo>
                    <a:pt x="69" y="187"/>
                  </a:lnTo>
                  <a:lnTo>
                    <a:pt x="91" y="199"/>
                  </a:lnTo>
                  <a:lnTo>
                    <a:pt x="112" y="199"/>
                  </a:lnTo>
                  <a:lnTo>
                    <a:pt x="146" y="150"/>
                  </a:lnTo>
                  <a:lnTo>
                    <a:pt x="146" y="137"/>
                  </a:lnTo>
                  <a:lnTo>
                    <a:pt x="98" y="74"/>
                  </a:lnTo>
                  <a:lnTo>
                    <a:pt x="98" y="87"/>
                  </a:lnTo>
                  <a:lnTo>
                    <a:pt x="35" y="74"/>
                  </a:lnTo>
                  <a:lnTo>
                    <a:pt x="7" y="49"/>
                  </a:lnTo>
                  <a:lnTo>
                    <a:pt x="0" y="13"/>
                  </a:lnTo>
                  <a:lnTo>
                    <a:pt x="55" y="0"/>
                  </a:lnTo>
                  <a:lnTo>
                    <a:pt x="69" y="24"/>
                  </a:lnTo>
                  <a:lnTo>
                    <a:pt x="91" y="6"/>
                  </a:lnTo>
                  <a:lnTo>
                    <a:pt x="132" y="0"/>
                  </a:lnTo>
                  <a:lnTo>
                    <a:pt x="182" y="24"/>
                  </a:lnTo>
                  <a:lnTo>
                    <a:pt x="182" y="49"/>
                  </a:lnTo>
                  <a:lnTo>
                    <a:pt x="252" y="105"/>
                  </a:lnTo>
                  <a:lnTo>
                    <a:pt x="223" y="118"/>
                  </a:lnTo>
                  <a:lnTo>
                    <a:pt x="223" y="150"/>
                  </a:lnTo>
                  <a:lnTo>
                    <a:pt x="266" y="175"/>
                  </a:lnTo>
                  <a:lnTo>
                    <a:pt x="294" y="211"/>
                  </a:lnTo>
                  <a:lnTo>
                    <a:pt x="245" y="231"/>
                  </a:lnTo>
                  <a:lnTo>
                    <a:pt x="223" y="199"/>
                  </a:lnTo>
                  <a:lnTo>
                    <a:pt x="203" y="187"/>
                  </a:lnTo>
                  <a:lnTo>
                    <a:pt x="196" y="224"/>
                  </a:lnTo>
                  <a:lnTo>
                    <a:pt x="217" y="256"/>
                  </a:lnTo>
                  <a:lnTo>
                    <a:pt x="203" y="274"/>
                  </a:lnTo>
                  <a:lnTo>
                    <a:pt x="168" y="249"/>
                  </a:lnTo>
                  <a:lnTo>
                    <a:pt x="189" y="29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7" name="Freeform 29"/>
            <p:cNvSpPr>
              <a:spLocks/>
            </p:cNvSpPr>
            <p:nvPr/>
          </p:nvSpPr>
          <p:spPr bwMode="auto">
            <a:xfrm>
              <a:off x="3427" y="1450"/>
              <a:ext cx="72" cy="51"/>
            </a:xfrm>
            <a:custGeom>
              <a:avLst/>
              <a:gdLst>
                <a:gd name="T0" fmla="*/ 38 w 72"/>
                <a:gd name="T1" fmla="*/ 50 h 51"/>
                <a:gd name="T2" fmla="*/ 25 w 72"/>
                <a:gd name="T3" fmla="*/ 45 h 51"/>
                <a:gd name="T4" fmla="*/ 13 w 72"/>
                <a:gd name="T5" fmla="*/ 45 h 51"/>
                <a:gd name="T6" fmla="*/ 0 w 72"/>
                <a:gd name="T7" fmla="*/ 22 h 51"/>
                <a:gd name="T8" fmla="*/ 13 w 72"/>
                <a:gd name="T9" fmla="*/ 0 h 51"/>
                <a:gd name="T10" fmla="*/ 38 w 72"/>
                <a:gd name="T11" fmla="*/ 0 h 51"/>
                <a:gd name="T12" fmla="*/ 38 w 72"/>
                <a:gd name="T13" fmla="*/ 28 h 51"/>
                <a:gd name="T14" fmla="*/ 71 w 72"/>
                <a:gd name="T15" fmla="*/ 45 h 51"/>
                <a:gd name="T16" fmla="*/ 38 w 72"/>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1"/>
                <a:gd name="T29" fmla="*/ 72 w 72"/>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1">
                  <a:moveTo>
                    <a:pt x="38" y="50"/>
                  </a:moveTo>
                  <a:lnTo>
                    <a:pt x="25" y="45"/>
                  </a:lnTo>
                  <a:lnTo>
                    <a:pt x="13" y="45"/>
                  </a:lnTo>
                  <a:lnTo>
                    <a:pt x="0" y="22"/>
                  </a:lnTo>
                  <a:lnTo>
                    <a:pt x="13" y="0"/>
                  </a:lnTo>
                  <a:lnTo>
                    <a:pt x="38" y="0"/>
                  </a:lnTo>
                  <a:lnTo>
                    <a:pt x="38" y="28"/>
                  </a:lnTo>
                  <a:lnTo>
                    <a:pt x="71" y="45"/>
                  </a:lnTo>
                  <a:lnTo>
                    <a:pt x="38" y="5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8" name="Freeform 30"/>
            <p:cNvSpPr>
              <a:spLocks/>
            </p:cNvSpPr>
            <p:nvPr/>
          </p:nvSpPr>
          <p:spPr bwMode="auto">
            <a:xfrm>
              <a:off x="421" y="1462"/>
              <a:ext cx="20" cy="14"/>
            </a:xfrm>
            <a:custGeom>
              <a:avLst/>
              <a:gdLst>
                <a:gd name="T0" fmla="*/ 19 w 20"/>
                <a:gd name="T1" fmla="*/ 13 h 14"/>
                <a:gd name="T2" fmla="*/ 0 w 20"/>
                <a:gd name="T3" fmla="*/ 13 h 14"/>
                <a:gd name="T4" fmla="*/ 0 w 20"/>
                <a:gd name="T5" fmla="*/ 8 h 14"/>
                <a:gd name="T6" fmla="*/ 15 w 20"/>
                <a:gd name="T7" fmla="*/ 0 h 14"/>
                <a:gd name="T8" fmla="*/ 19 w 20"/>
                <a:gd name="T9" fmla="*/ 13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19" y="13"/>
                  </a:moveTo>
                  <a:lnTo>
                    <a:pt x="0" y="13"/>
                  </a:lnTo>
                  <a:lnTo>
                    <a:pt x="0" y="8"/>
                  </a:lnTo>
                  <a:lnTo>
                    <a:pt x="15" y="0"/>
                  </a:lnTo>
                  <a:lnTo>
                    <a:pt x="19" y="1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09" name="Freeform 31"/>
            <p:cNvSpPr>
              <a:spLocks/>
            </p:cNvSpPr>
            <p:nvPr/>
          </p:nvSpPr>
          <p:spPr bwMode="auto">
            <a:xfrm>
              <a:off x="348" y="1481"/>
              <a:ext cx="45" cy="20"/>
            </a:xfrm>
            <a:custGeom>
              <a:avLst/>
              <a:gdLst>
                <a:gd name="T0" fmla="*/ 13 w 45"/>
                <a:gd name="T1" fmla="*/ 19 h 20"/>
                <a:gd name="T2" fmla="*/ 0 w 45"/>
                <a:gd name="T3" fmla="*/ 9 h 20"/>
                <a:gd name="T4" fmla="*/ 37 w 45"/>
                <a:gd name="T5" fmla="*/ 0 h 20"/>
                <a:gd name="T6" fmla="*/ 44 w 45"/>
                <a:gd name="T7" fmla="*/ 9 h 20"/>
                <a:gd name="T8" fmla="*/ 13 w 45"/>
                <a:gd name="T9" fmla="*/ 19 h 20"/>
                <a:gd name="T10" fmla="*/ 0 60000 65536"/>
                <a:gd name="T11" fmla="*/ 0 60000 65536"/>
                <a:gd name="T12" fmla="*/ 0 60000 65536"/>
                <a:gd name="T13" fmla="*/ 0 60000 65536"/>
                <a:gd name="T14" fmla="*/ 0 60000 65536"/>
                <a:gd name="T15" fmla="*/ 0 w 45"/>
                <a:gd name="T16" fmla="*/ 0 h 20"/>
                <a:gd name="T17" fmla="*/ 45 w 45"/>
                <a:gd name="T18" fmla="*/ 20 h 20"/>
              </a:gdLst>
              <a:ahLst/>
              <a:cxnLst>
                <a:cxn ang="T10">
                  <a:pos x="T0" y="T1"/>
                </a:cxn>
                <a:cxn ang="T11">
                  <a:pos x="T2" y="T3"/>
                </a:cxn>
                <a:cxn ang="T12">
                  <a:pos x="T4" y="T5"/>
                </a:cxn>
                <a:cxn ang="T13">
                  <a:pos x="T6" y="T7"/>
                </a:cxn>
                <a:cxn ang="T14">
                  <a:pos x="T8" y="T9"/>
                </a:cxn>
              </a:cxnLst>
              <a:rect l="T15" t="T16" r="T17" b="T18"/>
              <a:pathLst>
                <a:path w="45" h="20">
                  <a:moveTo>
                    <a:pt x="13" y="19"/>
                  </a:moveTo>
                  <a:lnTo>
                    <a:pt x="0" y="9"/>
                  </a:lnTo>
                  <a:lnTo>
                    <a:pt x="37" y="0"/>
                  </a:lnTo>
                  <a:lnTo>
                    <a:pt x="44" y="9"/>
                  </a:lnTo>
                  <a:lnTo>
                    <a:pt x="13" y="1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0" name="Freeform 32"/>
            <p:cNvSpPr>
              <a:spLocks/>
            </p:cNvSpPr>
            <p:nvPr/>
          </p:nvSpPr>
          <p:spPr bwMode="auto">
            <a:xfrm>
              <a:off x="3520" y="1500"/>
              <a:ext cx="19" cy="21"/>
            </a:xfrm>
            <a:custGeom>
              <a:avLst/>
              <a:gdLst>
                <a:gd name="T0" fmla="*/ 9 w 19"/>
                <a:gd name="T1" fmla="*/ 20 h 21"/>
                <a:gd name="T2" fmla="*/ 0 w 19"/>
                <a:gd name="T3" fmla="*/ 15 h 21"/>
                <a:gd name="T4" fmla="*/ 4 w 19"/>
                <a:gd name="T5" fmla="*/ 0 h 21"/>
                <a:gd name="T6" fmla="*/ 18 w 19"/>
                <a:gd name="T7" fmla="*/ 10 h 21"/>
                <a:gd name="T8" fmla="*/ 9 w 19"/>
                <a:gd name="T9" fmla="*/ 2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9" y="20"/>
                  </a:moveTo>
                  <a:lnTo>
                    <a:pt x="0" y="15"/>
                  </a:lnTo>
                  <a:lnTo>
                    <a:pt x="4" y="0"/>
                  </a:lnTo>
                  <a:lnTo>
                    <a:pt x="18" y="10"/>
                  </a:lnTo>
                  <a:lnTo>
                    <a:pt x="9" y="2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1" name="Freeform 33"/>
            <p:cNvSpPr>
              <a:spLocks/>
            </p:cNvSpPr>
            <p:nvPr/>
          </p:nvSpPr>
          <p:spPr bwMode="auto">
            <a:xfrm>
              <a:off x="2871" y="1525"/>
              <a:ext cx="304" cy="286"/>
            </a:xfrm>
            <a:custGeom>
              <a:avLst/>
              <a:gdLst>
                <a:gd name="T0" fmla="*/ 303 w 304"/>
                <a:gd name="T1" fmla="*/ 37 h 286"/>
                <a:gd name="T2" fmla="*/ 295 w 304"/>
                <a:gd name="T3" fmla="*/ 50 h 286"/>
                <a:gd name="T4" fmla="*/ 275 w 304"/>
                <a:gd name="T5" fmla="*/ 25 h 286"/>
                <a:gd name="T6" fmla="*/ 260 w 304"/>
                <a:gd name="T7" fmla="*/ 37 h 286"/>
                <a:gd name="T8" fmla="*/ 254 w 304"/>
                <a:gd name="T9" fmla="*/ 50 h 286"/>
                <a:gd name="T10" fmla="*/ 240 w 304"/>
                <a:gd name="T11" fmla="*/ 61 h 286"/>
                <a:gd name="T12" fmla="*/ 197 w 304"/>
                <a:gd name="T13" fmla="*/ 50 h 286"/>
                <a:gd name="T14" fmla="*/ 190 w 304"/>
                <a:gd name="T15" fmla="*/ 56 h 286"/>
                <a:gd name="T16" fmla="*/ 190 w 304"/>
                <a:gd name="T17" fmla="*/ 68 h 286"/>
                <a:gd name="T18" fmla="*/ 169 w 304"/>
                <a:gd name="T19" fmla="*/ 61 h 286"/>
                <a:gd name="T20" fmla="*/ 85 w 304"/>
                <a:gd name="T21" fmla="*/ 179 h 286"/>
                <a:gd name="T22" fmla="*/ 98 w 304"/>
                <a:gd name="T23" fmla="*/ 224 h 286"/>
                <a:gd name="T24" fmla="*/ 85 w 304"/>
                <a:gd name="T25" fmla="*/ 267 h 286"/>
                <a:gd name="T26" fmla="*/ 77 w 304"/>
                <a:gd name="T27" fmla="*/ 260 h 286"/>
                <a:gd name="T28" fmla="*/ 43 w 304"/>
                <a:gd name="T29" fmla="*/ 285 h 286"/>
                <a:gd name="T30" fmla="*/ 28 w 304"/>
                <a:gd name="T31" fmla="*/ 285 h 286"/>
                <a:gd name="T32" fmla="*/ 0 w 304"/>
                <a:gd name="T33" fmla="*/ 279 h 286"/>
                <a:gd name="T34" fmla="*/ 7 w 304"/>
                <a:gd name="T35" fmla="*/ 273 h 286"/>
                <a:gd name="T36" fmla="*/ 0 w 304"/>
                <a:gd name="T37" fmla="*/ 211 h 286"/>
                <a:gd name="T38" fmla="*/ 28 w 304"/>
                <a:gd name="T39" fmla="*/ 192 h 286"/>
                <a:gd name="T40" fmla="*/ 35 w 304"/>
                <a:gd name="T41" fmla="*/ 174 h 286"/>
                <a:gd name="T42" fmla="*/ 71 w 304"/>
                <a:gd name="T43" fmla="*/ 167 h 286"/>
                <a:gd name="T44" fmla="*/ 141 w 304"/>
                <a:gd name="T45" fmla="*/ 50 h 286"/>
                <a:gd name="T46" fmla="*/ 141 w 304"/>
                <a:gd name="T47" fmla="*/ 43 h 286"/>
                <a:gd name="T48" fmla="*/ 148 w 304"/>
                <a:gd name="T49" fmla="*/ 37 h 286"/>
                <a:gd name="T50" fmla="*/ 218 w 304"/>
                <a:gd name="T51" fmla="*/ 25 h 286"/>
                <a:gd name="T52" fmla="*/ 226 w 304"/>
                <a:gd name="T53" fmla="*/ 6 h 286"/>
                <a:gd name="T54" fmla="*/ 254 w 304"/>
                <a:gd name="T55" fmla="*/ 6 h 286"/>
                <a:gd name="T56" fmla="*/ 254 w 304"/>
                <a:gd name="T57" fmla="*/ 12 h 286"/>
                <a:gd name="T58" fmla="*/ 281 w 304"/>
                <a:gd name="T59" fmla="*/ 0 h 286"/>
                <a:gd name="T60" fmla="*/ 303 w 304"/>
                <a:gd name="T61" fmla="*/ 18 h 286"/>
                <a:gd name="T62" fmla="*/ 295 w 304"/>
                <a:gd name="T63" fmla="*/ 25 h 286"/>
                <a:gd name="T64" fmla="*/ 303 w 304"/>
                <a:gd name="T65" fmla="*/ 37 h 2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4"/>
                <a:gd name="T100" fmla="*/ 0 h 286"/>
                <a:gd name="T101" fmla="*/ 304 w 304"/>
                <a:gd name="T102" fmla="*/ 286 h 2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4" h="286">
                  <a:moveTo>
                    <a:pt x="303" y="37"/>
                  </a:moveTo>
                  <a:lnTo>
                    <a:pt x="295" y="50"/>
                  </a:lnTo>
                  <a:lnTo>
                    <a:pt x="275" y="25"/>
                  </a:lnTo>
                  <a:lnTo>
                    <a:pt x="260" y="37"/>
                  </a:lnTo>
                  <a:lnTo>
                    <a:pt x="254" y="50"/>
                  </a:lnTo>
                  <a:lnTo>
                    <a:pt x="240" y="61"/>
                  </a:lnTo>
                  <a:lnTo>
                    <a:pt x="197" y="50"/>
                  </a:lnTo>
                  <a:lnTo>
                    <a:pt x="190" y="56"/>
                  </a:lnTo>
                  <a:lnTo>
                    <a:pt x="190" y="68"/>
                  </a:lnTo>
                  <a:lnTo>
                    <a:pt x="169" y="61"/>
                  </a:lnTo>
                  <a:lnTo>
                    <a:pt x="85" y="179"/>
                  </a:lnTo>
                  <a:lnTo>
                    <a:pt x="98" y="224"/>
                  </a:lnTo>
                  <a:lnTo>
                    <a:pt x="85" y="267"/>
                  </a:lnTo>
                  <a:lnTo>
                    <a:pt x="77" y="260"/>
                  </a:lnTo>
                  <a:lnTo>
                    <a:pt x="43" y="285"/>
                  </a:lnTo>
                  <a:lnTo>
                    <a:pt x="28" y="285"/>
                  </a:lnTo>
                  <a:lnTo>
                    <a:pt x="0" y="279"/>
                  </a:lnTo>
                  <a:lnTo>
                    <a:pt x="7" y="273"/>
                  </a:lnTo>
                  <a:lnTo>
                    <a:pt x="0" y="211"/>
                  </a:lnTo>
                  <a:lnTo>
                    <a:pt x="28" y="192"/>
                  </a:lnTo>
                  <a:lnTo>
                    <a:pt x="35" y="174"/>
                  </a:lnTo>
                  <a:lnTo>
                    <a:pt x="71" y="167"/>
                  </a:lnTo>
                  <a:lnTo>
                    <a:pt x="141" y="50"/>
                  </a:lnTo>
                  <a:lnTo>
                    <a:pt x="141" y="43"/>
                  </a:lnTo>
                  <a:lnTo>
                    <a:pt x="148" y="37"/>
                  </a:lnTo>
                  <a:lnTo>
                    <a:pt x="218" y="25"/>
                  </a:lnTo>
                  <a:lnTo>
                    <a:pt x="226" y="6"/>
                  </a:lnTo>
                  <a:lnTo>
                    <a:pt x="254" y="6"/>
                  </a:lnTo>
                  <a:lnTo>
                    <a:pt x="254" y="12"/>
                  </a:lnTo>
                  <a:lnTo>
                    <a:pt x="281" y="0"/>
                  </a:lnTo>
                  <a:lnTo>
                    <a:pt x="303" y="18"/>
                  </a:lnTo>
                  <a:lnTo>
                    <a:pt x="295" y="25"/>
                  </a:lnTo>
                  <a:lnTo>
                    <a:pt x="303" y="3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2" name="Freeform 34"/>
            <p:cNvSpPr>
              <a:spLocks/>
            </p:cNvSpPr>
            <p:nvPr/>
          </p:nvSpPr>
          <p:spPr bwMode="auto">
            <a:xfrm>
              <a:off x="3065" y="1551"/>
              <a:ext cx="154" cy="221"/>
            </a:xfrm>
            <a:custGeom>
              <a:avLst/>
              <a:gdLst>
                <a:gd name="T0" fmla="*/ 0 w 154"/>
                <a:gd name="T1" fmla="*/ 30 h 221"/>
                <a:gd name="T2" fmla="*/ 7 w 154"/>
                <a:gd name="T3" fmla="*/ 25 h 221"/>
                <a:gd name="T4" fmla="*/ 49 w 154"/>
                <a:gd name="T5" fmla="*/ 36 h 221"/>
                <a:gd name="T6" fmla="*/ 63 w 154"/>
                <a:gd name="T7" fmla="*/ 25 h 221"/>
                <a:gd name="T8" fmla="*/ 70 w 154"/>
                <a:gd name="T9" fmla="*/ 12 h 221"/>
                <a:gd name="T10" fmla="*/ 83 w 154"/>
                <a:gd name="T11" fmla="*/ 0 h 221"/>
                <a:gd name="T12" fmla="*/ 104 w 154"/>
                <a:gd name="T13" fmla="*/ 25 h 221"/>
                <a:gd name="T14" fmla="*/ 111 w 154"/>
                <a:gd name="T15" fmla="*/ 48 h 221"/>
                <a:gd name="T16" fmla="*/ 125 w 154"/>
                <a:gd name="T17" fmla="*/ 55 h 221"/>
                <a:gd name="T18" fmla="*/ 132 w 154"/>
                <a:gd name="T19" fmla="*/ 85 h 221"/>
                <a:gd name="T20" fmla="*/ 125 w 154"/>
                <a:gd name="T21" fmla="*/ 98 h 221"/>
                <a:gd name="T22" fmla="*/ 132 w 154"/>
                <a:gd name="T23" fmla="*/ 135 h 221"/>
                <a:gd name="T24" fmla="*/ 153 w 154"/>
                <a:gd name="T25" fmla="*/ 159 h 221"/>
                <a:gd name="T26" fmla="*/ 132 w 154"/>
                <a:gd name="T27" fmla="*/ 208 h 221"/>
                <a:gd name="T28" fmla="*/ 63 w 154"/>
                <a:gd name="T29" fmla="*/ 220 h 221"/>
                <a:gd name="T30" fmla="*/ 28 w 154"/>
                <a:gd name="T31" fmla="*/ 202 h 221"/>
                <a:gd name="T32" fmla="*/ 21 w 154"/>
                <a:gd name="T33" fmla="*/ 165 h 221"/>
                <a:gd name="T34" fmla="*/ 70 w 154"/>
                <a:gd name="T35" fmla="*/ 110 h 221"/>
                <a:gd name="T36" fmla="*/ 70 w 154"/>
                <a:gd name="T37" fmla="*/ 98 h 221"/>
                <a:gd name="T38" fmla="*/ 56 w 154"/>
                <a:gd name="T39" fmla="*/ 98 h 221"/>
                <a:gd name="T40" fmla="*/ 49 w 154"/>
                <a:gd name="T41" fmla="*/ 73 h 221"/>
                <a:gd name="T42" fmla="*/ 21 w 154"/>
                <a:gd name="T43" fmla="*/ 43 h 221"/>
                <a:gd name="T44" fmla="*/ 0 w 154"/>
                <a:gd name="T45" fmla="*/ 30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221"/>
                <a:gd name="T71" fmla="*/ 154 w 154"/>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221">
                  <a:moveTo>
                    <a:pt x="0" y="30"/>
                  </a:moveTo>
                  <a:lnTo>
                    <a:pt x="7" y="25"/>
                  </a:lnTo>
                  <a:lnTo>
                    <a:pt x="49" y="36"/>
                  </a:lnTo>
                  <a:lnTo>
                    <a:pt x="63" y="25"/>
                  </a:lnTo>
                  <a:lnTo>
                    <a:pt x="70" y="12"/>
                  </a:lnTo>
                  <a:lnTo>
                    <a:pt x="83" y="0"/>
                  </a:lnTo>
                  <a:lnTo>
                    <a:pt x="104" y="25"/>
                  </a:lnTo>
                  <a:lnTo>
                    <a:pt x="111" y="48"/>
                  </a:lnTo>
                  <a:lnTo>
                    <a:pt x="125" y="55"/>
                  </a:lnTo>
                  <a:lnTo>
                    <a:pt x="132" y="85"/>
                  </a:lnTo>
                  <a:lnTo>
                    <a:pt x="125" y="98"/>
                  </a:lnTo>
                  <a:lnTo>
                    <a:pt x="132" y="135"/>
                  </a:lnTo>
                  <a:lnTo>
                    <a:pt x="153" y="159"/>
                  </a:lnTo>
                  <a:lnTo>
                    <a:pt x="132" y="208"/>
                  </a:lnTo>
                  <a:lnTo>
                    <a:pt x="63" y="220"/>
                  </a:lnTo>
                  <a:lnTo>
                    <a:pt x="28" y="202"/>
                  </a:lnTo>
                  <a:lnTo>
                    <a:pt x="21" y="165"/>
                  </a:lnTo>
                  <a:lnTo>
                    <a:pt x="70" y="110"/>
                  </a:lnTo>
                  <a:lnTo>
                    <a:pt x="70" y="98"/>
                  </a:lnTo>
                  <a:lnTo>
                    <a:pt x="56" y="98"/>
                  </a:lnTo>
                  <a:lnTo>
                    <a:pt x="49" y="73"/>
                  </a:lnTo>
                  <a:lnTo>
                    <a:pt x="21" y="43"/>
                  </a:lnTo>
                  <a:lnTo>
                    <a:pt x="0" y="3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3" name="Freeform 35"/>
            <p:cNvSpPr>
              <a:spLocks/>
            </p:cNvSpPr>
            <p:nvPr/>
          </p:nvSpPr>
          <p:spPr bwMode="auto">
            <a:xfrm>
              <a:off x="1633" y="1564"/>
              <a:ext cx="74" cy="52"/>
            </a:xfrm>
            <a:custGeom>
              <a:avLst/>
              <a:gdLst>
                <a:gd name="T0" fmla="*/ 66 w 74"/>
                <a:gd name="T1" fmla="*/ 51 h 52"/>
                <a:gd name="T2" fmla="*/ 40 w 74"/>
                <a:gd name="T3" fmla="*/ 45 h 52"/>
                <a:gd name="T4" fmla="*/ 53 w 74"/>
                <a:gd name="T5" fmla="*/ 33 h 52"/>
                <a:gd name="T6" fmla="*/ 40 w 74"/>
                <a:gd name="T7" fmla="*/ 28 h 52"/>
                <a:gd name="T8" fmla="*/ 26 w 74"/>
                <a:gd name="T9" fmla="*/ 45 h 52"/>
                <a:gd name="T10" fmla="*/ 7 w 74"/>
                <a:gd name="T11" fmla="*/ 45 h 52"/>
                <a:gd name="T12" fmla="*/ 0 w 74"/>
                <a:gd name="T13" fmla="*/ 28 h 52"/>
                <a:gd name="T14" fmla="*/ 20 w 74"/>
                <a:gd name="T15" fmla="*/ 22 h 52"/>
                <a:gd name="T16" fmla="*/ 33 w 74"/>
                <a:gd name="T17" fmla="*/ 0 h 52"/>
                <a:gd name="T18" fmla="*/ 53 w 74"/>
                <a:gd name="T19" fmla="*/ 0 h 52"/>
                <a:gd name="T20" fmla="*/ 66 w 74"/>
                <a:gd name="T21" fmla="*/ 28 h 52"/>
                <a:gd name="T22" fmla="*/ 66 w 74"/>
                <a:gd name="T23" fmla="*/ 33 h 52"/>
                <a:gd name="T24" fmla="*/ 73 w 74"/>
                <a:gd name="T25" fmla="*/ 40 h 52"/>
                <a:gd name="T26" fmla="*/ 66 w 74"/>
                <a:gd name="T27" fmla="*/ 5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52"/>
                <a:gd name="T44" fmla="*/ 74 w 7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52">
                  <a:moveTo>
                    <a:pt x="66" y="51"/>
                  </a:moveTo>
                  <a:lnTo>
                    <a:pt x="40" y="45"/>
                  </a:lnTo>
                  <a:lnTo>
                    <a:pt x="53" y="33"/>
                  </a:lnTo>
                  <a:lnTo>
                    <a:pt x="40" y="28"/>
                  </a:lnTo>
                  <a:lnTo>
                    <a:pt x="26" y="45"/>
                  </a:lnTo>
                  <a:lnTo>
                    <a:pt x="7" y="45"/>
                  </a:lnTo>
                  <a:lnTo>
                    <a:pt x="0" y="28"/>
                  </a:lnTo>
                  <a:lnTo>
                    <a:pt x="20" y="22"/>
                  </a:lnTo>
                  <a:lnTo>
                    <a:pt x="33" y="0"/>
                  </a:lnTo>
                  <a:lnTo>
                    <a:pt x="53" y="0"/>
                  </a:lnTo>
                  <a:lnTo>
                    <a:pt x="66" y="28"/>
                  </a:lnTo>
                  <a:lnTo>
                    <a:pt x="66" y="33"/>
                  </a:lnTo>
                  <a:lnTo>
                    <a:pt x="73" y="40"/>
                  </a:lnTo>
                  <a:lnTo>
                    <a:pt x="66" y="5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4" name="Freeform 36"/>
            <p:cNvSpPr>
              <a:spLocks/>
            </p:cNvSpPr>
            <p:nvPr/>
          </p:nvSpPr>
          <p:spPr bwMode="auto">
            <a:xfrm>
              <a:off x="5128" y="1570"/>
              <a:ext cx="30" cy="12"/>
            </a:xfrm>
            <a:custGeom>
              <a:avLst/>
              <a:gdLst>
                <a:gd name="T0" fmla="*/ 29 w 30"/>
                <a:gd name="T1" fmla="*/ 11 h 12"/>
                <a:gd name="T2" fmla="*/ 0 w 30"/>
                <a:gd name="T3" fmla="*/ 4 h 12"/>
                <a:gd name="T4" fmla="*/ 6 w 30"/>
                <a:gd name="T5" fmla="*/ 0 h 12"/>
                <a:gd name="T6" fmla="*/ 29 w 30"/>
                <a:gd name="T7" fmla="*/ 8 h 12"/>
                <a:gd name="T8" fmla="*/ 29 w 30"/>
                <a:gd name="T9" fmla="*/ 11 h 12"/>
                <a:gd name="T10" fmla="*/ 0 60000 65536"/>
                <a:gd name="T11" fmla="*/ 0 60000 65536"/>
                <a:gd name="T12" fmla="*/ 0 60000 65536"/>
                <a:gd name="T13" fmla="*/ 0 60000 65536"/>
                <a:gd name="T14" fmla="*/ 0 60000 65536"/>
                <a:gd name="T15" fmla="*/ 0 w 30"/>
                <a:gd name="T16" fmla="*/ 0 h 12"/>
                <a:gd name="T17" fmla="*/ 30 w 30"/>
                <a:gd name="T18" fmla="*/ 12 h 12"/>
              </a:gdLst>
              <a:ahLst/>
              <a:cxnLst>
                <a:cxn ang="T10">
                  <a:pos x="T0" y="T1"/>
                </a:cxn>
                <a:cxn ang="T11">
                  <a:pos x="T2" y="T3"/>
                </a:cxn>
                <a:cxn ang="T12">
                  <a:pos x="T4" y="T5"/>
                </a:cxn>
                <a:cxn ang="T13">
                  <a:pos x="T6" y="T7"/>
                </a:cxn>
                <a:cxn ang="T14">
                  <a:pos x="T8" y="T9"/>
                </a:cxn>
              </a:cxnLst>
              <a:rect l="T15" t="T16" r="T17" b="T18"/>
              <a:pathLst>
                <a:path w="30" h="12">
                  <a:moveTo>
                    <a:pt x="29" y="11"/>
                  </a:moveTo>
                  <a:lnTo>
                    <a:pt x="0" y="4"/>
                  </a:lnTo>
                  <a:lnTo>
                    <a:pt x="6" y="0"/>
                  </a:lnTo>
                  <a:lnTo>
                    <a:pt x="29" y="8"/>
                  </a:lnTo>
                  <a:lnTo>
                    <a:pt x="29" y="1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5" name="Freeform 37"/>
            <p:cNvSpPr>
              <a:spLocks/>
            </p:cNvSpPr>
            <p:nvPr/>
          </p:nvSpPr>
          <p:spPr bwMode="auto">
            <a:xfrm>
              <a:off x="844" y="1576"/>
              <a:ext cx="16" cy="28"/>
            </a:xfrm>
            <a:custGeom>
              <a:avLst/>
              <a:gdLst>
                <a:gd name="T0" fmla="*/ 15 w 16"/>
                <a:gd name="T1" fmla="*/ 27 h 28"/>
                <a:gd name="T2" fmla="*/ 0 w 16"/>
                <a:gd name="T3" fmla="*/ 27 h 28"/>
                <a:gd name="T4" fmla="*/ 0 w 16"/>
                <a:gd name="T5" fmla="*/ 5 h 28"/>
                <a:gd name="T6" fmla="*/ 9 w 16"/>
                <a:gd name="T7" fmla="*/ 0 h 28"/>
                <a:gd name="T8" fmla="*/ 15 w 16"/>
                <a:gd name="T9" fmla="*/ 27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15" y="27"/>
                  </a:moveTo>
                  <a:lnTo>
                    <a:pt x="0" y="27"/>
                  </a:lnTo>
                  <a:lnTo>
                    <a:pt x="0" y="5"/>
                  </a:lnTo>
                  <a:lnTo>
                    <a:pt x="9" y="0"/>
                  </a:lnTo>
                  <a:lnTo>
                    <a:pt x="15" y="2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6" name="Freeform 38"/>
            <p:cNvSpPr>
              <a:spLocks/>
            </p:cNvSpPr>
            <p:nvPr/>
          </p:nvSpPr>
          <p:spPr bwMode="auto">
            <a:xfrm>
              <a:off x="2958" y="1581"/>
              <a:ext cx="159" cy="288"/>
            </a:xfrm>
            <a:custGeom>
              <a:avLst/>
              <a:gdLst>
                <a:gd name="T0" fmla="*/ 102 w 159"/>
                <a:gd name="T1" fmla="*/ 0 h 288"/>
                <a:gd name="T2" fmla="*/ 124 w 159"/>
                <a:gd name="T3" fmla="*/ 13 h 288"/>
                <a:gd name="T4" fmla="*/ 152 w 159"/>
                <a:gd name="T5" fmla="*/ 43 h 288"/>
                <a:gd name="T6" fmla="*/ 158 w 159"/>
                <a:gd name="T7" fmla="*/ 69 h 288"/>
                <a:gd name="T8" fmla="*/ 124 w 159"/>
                <a:gd name="T9" fmla="*/ 69 h 288"/>
                <a:gd name="T10" fmla="*/ 124 w 159"/>
                <a:gd name="T11" fmla="*/ 94 h 288"/>
                <a:gd name="T12" fmla="*/ 116 w 159"/>
                <a:gd name="T13" fmla="*/ 119 h 288"/>
                <a:gd name="T14" fmla="*/ 90 w 159"/>
                <a:gd name="T15" fmla="*/ 125 h 288"/>
                <a:gd name="T16" fmla="*/ 76 w 159"/>
                <a:gd name="T17" fmla="*/ 150 h 288"/>
                <a:gd name="T18" fmla="*/ 76 w 159"/>
                <a:gd name="T19" fmla="*/ 181 h 288"/>
                <a:gd name="T20" fmla="*/ 96 w 159"/>
                <a:gd name="T21" fmla="*/ 200 h 288"/>
                <a:gd name="T22" fmla="*/ 96 w 159"/>
                <a:gd name="T23" fmla="*/ 206 h 288"/>
                <a:gd name="T24" fmla="*/ 90 w 159"/>
                <a:gd name="T25" fmla="*/ 206 h 288"/>
                <a:gd name="T26" fmla="*/ 82 w 159"/>
                <a:gd name="T27" fmla="*/ 244 h 288"/>
                <a:gd name="T28" fmla="*/ 76 w 159"/>
                <a:gd name="T29" fmla="*/ 269 h 288"/>
                <a:gd name="T30" fmla="*/ 54 w 159"/>
                <a:gd name="T31" fmla="*/ 269 h 288"/>
                <a:gd name="T32" fmla="*/ 41 w 159"/>
                <a:gd name="T33" fmla="*/ 287 h 288"/>
                <a:gd name="T34" fmla="*/ 34 w 159"/>
                <a:gd name="T35" fmla="*/ 281 h 288"/>
                <a:gd name="T36" fmla="*/ 0 w 159"/>
                <a:gd name="T37" fmla="*/ 213 h 288"/>
                <a:gd name="T38" fmla="*/ 13 w 159"/>
                <a:gd name="T39" fmla="*/ 169 h 288"/>
                <a:gd name="T40" fmla="*/ 0 w 159"/>
                <a:gd name="T41" fmla="*/ 125 h 288"/>
                <a:gd name="T42" fmla="*/ 82 w 159"/>
                <a:gd name="T43" fmla="*/ 6 h 288"/>
                <a:gd name="T44" fmla="*/ 102 w 159"/>
                <a:gd name="T45" fmla="*/ 13 h 288"/>
                <a:gd name="T46" fmla="*/ 102 w 159"/>
                <a:gd name="T47" fmla="*/ 0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288"/>
                <a:gd name="T74" fmla="*/ 159 w 159"/>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288">
                  <a:moveTo>
                    <a:pt x="102" y="0"/>
                  </a:moveTo>
                  <a:lnTo>
                    <a:pt x="124" y="13"/>
                  </a:lnTo>
                  <a:lnTo>
                    <a:pt x="152" y="43"/>
                  </a:lnTo>
                  <a:lnTo>
                    <a:pt x="158" y="69"/>
                  </a:lnTo>
                  <a:lnTo>
                    <a:pt x="124" y="69"/>
                  </a:lnTo>
                  <a:lnTo>
                    <a:pt x="124" y="94"/>
                  </a:lnTo>
                  <a:lnTo>
                    <a:pt x="116" y="119"/>
                  </a:lnTo>
                  <a:lnTo>
                    <a:pt x="90" y="125"/>
                  </a:lnTo>
                  <a:lnTo>
                    <a:pt x="76" y="150"/>
                  </a:lnTo>
                  <a:lnTo>
                    <a:pt x="76" y="181"/>
                  </a:lnTo>
                  <a:lnTo>
                    <a:pt x="96" y="200"/>
                  </a:lnTo>
                  <a:lnTo>
                    <a:pt x="96" y="206"/>
                  </a:lnTo>
                  <a:lnTo>
                    <a:pt x="90" y="206"/>
                  </a:lnTo>
                  <a:lnTo>
                    <a:pt x="82" y="244"/>
                  </a:lnTo>
                  <a:lnTo>
                    <a:pt x="76" y="269"/>
                  </a:lnTo>
                  <a:lnTo>
                    <a:pt x="54" y="269"/>
                  </a:lnTo>
                  <a:lnTo>
                    <a:pt x="41" y="287"/>
                  </a:lnTo>
                  <a:lnTo>
                    <a:pt x="34" y="281"/>
                  </a:lnTo>
                  <a:lnTo>
                    <a:pt x="0" y="213"/>
                  </a:lnTo>
                  <a:lnTo>
                    <a:pt x="13" y="169"/>
                  </a:lnTo>
                  <a:lnTo>
                    <a:pt x="0" y="125"/>
                  </a:lnTo>
                  <a:lnTo>
                    <a:pt x="82" y="6"/>
                  </a:lnTo>
                  <a:lnTo>
                    <a:pt x="102" y="13"/>
                  </a:lnTo>
                  <a:lnTo>
                    <a:pt x="102"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7" name="Freeform 39"/>
            <p:cNvSpPr>
              <a:spLocks/>
            </p:cNvSpPr>
            <p:nvPr/>
          </p:nvSpPr>
          <p:spPr bwMode="auto">
            <a:xfrm>
              <a:off x="5271" y="1608"/>
              <a:ext cx="4" cy="8"/>
            </a:xfrm>
            <a:custGeom>
              <a:avLst/>
              <a:gdLst>
                <a:gd name="T0" fmla="*/ 0 w 4"/>
                <a:gd name="T1" fmla="*/ 7 h 8"/>
                <a:gd name="T2" fmla="*/ 0 w 4"/>
                <a:gd name="T3" fmla="*/ 0 h 8"/>
                <a:gd name="T4" fmla="*/ 3 w 4"/>
                <a:gd name="T5" fmla="*/ 7 h 8"/>
                <a:gd name="T6" fmla="*/ 0 w 4"/>
                <a:gd name="T7" fmla="*/ 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7"/>
                  </a:moveTo>
                  <a:lnTo>
                    <a:pt x="0" y="0"/>
                  </a:lnTo>
                  <a:lnTo>
                    <a:pt x="3" y="7"/>
                  </a:lnTo>
                  <a:lnTo>
                    <a:pt x="0"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8" name="Freeform 40"/>
            <p:cNvSpPr>
              <a:spLocks/>
            </p:cNvSpPr>
            <p:nvPr/>
          </p:nvSpPr>
          <p:spPr bwMode="auto">
            <a:xfrm>
              <a:off x="844" y="1626"/>
              <a:ext cx="9" cy="20"/>
            </a:xfrm>
            <a:custGeom>
              <a:avLst/>
              <a:gdLst>
                <a:gd name="T0" fmla="*/ 8 w 9"/>
                <a:gd name="T1" fmla="*/ 19 h 20"/>
                <a:gd name="T2" fmla="*/ 0 w 9"/>
                <a:gd name="T3" fmla="*/ 15 h 20"/>
                <a:gd name="T4" fmla="*/ 4 w 9"/>
                <a:gd name="T5" fmla="*/ 0 h 20"/>
                <a:gd name="T6" fmla="*/ 8 w 9"/>
                <a:gd name="T7" fmla="*/ 19 h 20"/>
                <a:gd name="T8" fmla="*/ 0 60000 65536"/>
                <a:gd name="T9" fmla="*/ 0 60000 65536"/>
                <a:gd name="T10" fmla="*/ 0 60000 65536"/>
                <a:gd name="T11" fmla="*/ 0 60000 65536"/>
                <a:gd name="T12" fmla="*/ 0 w 9"/>
                <a:gd name="T13" fmla="*/ 0 h 20"/>
                <a:gd name="T14" fmla="*/ 9 w 9"/>
                <a:gd name="T15" fmla="*/ 20 h 20"/>
              </a:gdLst>
              <a:ahLst/>
              <a:cxnLst>
                <a:cxn ang="T8">
                  <a:pos x="T0" y="T1"/>
                </a:cxn>
                <a:cxn ang="T9">
                  <a:pos x="T2" y="T3"/>
                </a:cxn>
                <a:cxn ang="T10">
                  <a:pos x="T4" y="T5"/>
                </a:cxn>
                <a:cxn ang="T11">
                  <a:pos x="T6" y="T7"/>
                </a:cxn>
              </a:cxnLst>
              <a:rect l="T12" t="T13" r="T14" b="T15"/>
              <a:pathLst>
                <a:path w="9" h="20">
                  <a:moveTo>
                    <a:pt x="8" y="19"/>
                  </a:moveTo>
                  <a:lnTo>
                    <a:pt x="0" y="15"/>
                  </a:lnTo>
                  <a:lnTo>
                    <a:pt x="4" y="0"/>
                  </a:lnTo>
                  <a:lnTo>
                    <a:pt x="8" y="1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19" name="Freeform 41"/>
            <p:cNvSpPr>
              <a:spLocks/>
            </p:cNvSpPr>
            <p:nvPr/>
          </p:nvSpPr>
          <p:spPr bwMode="auto">
            <a:xfrm>
              <a:off x="1658" y="1633"/>
              <a:ext cx="30" cy="13"/>
            </a:xfrm>
            <a:custGeom>
              <a:avLst/>
              <a:gdLst>
                <a:gd name="T0" fmla="*/ 0 w 30"/>
                <a:gd name="T1" fmla="*/ 12 h 13"/>
                <a:gd name="T2" fmla="*/ 0 w 30"/>
                <a:gd name="T3" fmla="*/ 8 h 13"/>
                <a:gd name="T4" fmla="*/ 12 w 30"/>
                <a:gd name="T5" fmla="*/ 0 h 13"/>
                <a:gd name="T6" fmla="*/ 29 w 30"/>
                <a:gd name="T7" fmla="*/ 0 h 13"/>
                <a:gd name="T8" fmla="*/ 0 w 30"/>
                <a:gd name="T9" fmla="*/ 12 h 13"/>
                <a:gd name="T10" fmla="*/ 0 60000 65536"/>
                <a:gd name="T11" fmla="*/ 0 60000 65536"/>
                <a:gd name="T12" fmla="*/ 0 60000 65536"/>
                <a:gd name="T13" fmla="*/ 0 60000 65536"/>
                <a:gd name="T14" fmla="*/ 0 60000 65536"/>
                <a:gd name="T15" fmla="*/ 0 w 30"/>
                <a:gd name="T16" fmla="*/ 0 h 13"/>
                <a:gd name="T17" fmla="*/ 30 w 30"/>
                <a:gd name="T18" fmla="*/ 13 h 13"/>
              </a:gdLst>
              <a:ahLst/>
              <a:cxnLst>
                <a:cxn ang="T10">
                  <a:pos x="T0" y="T1"/>
                </a:cxn>
                <a:cxn ang="T11">
                  <a:pos x="T2" y="T3"/>
                </a:cxn>
                <a:cxn ang="T12">
                  <a:pos x="T4" y="T5"/>
                </a:cxn>
                <a:cxn ang="T13">
                  <a:pos x="T6" y="T7"/>
                </a:cxn>
                <a:cxn ang="T14">
                  <a:pos x="T8" y="T9"/>
                </a:cxn>
              </a:cxnLst>
              <a:rect l="T15" t="T16" r="T17" b="T18"/>
              <a:pathLst>
                <a:path w="30" h="13">
                  <a:moveTo>
                    <a:pt x="0" y="12"/>
                  </a:moveTo>
                  <a:lnTo>
                    <a:pt x="0" y="8"/>
                  </a:lnTo>
                  <a:lnTo>
                    <a:pt x="12" y="0"/>
                  </a:lnTo>
                  <a:lnTo>
                    <a:pt x="29" y="0"/>
                  </a:lnTo>
                  <a:lnTo>
                    <a:pt x="0" y="1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0" name="Freeform 42"/>
            <p:cNvSpPr>
              <a:spLocks/>
            </p:cNvSpPr>
            <p:nvPr/>
          </p:nvSpPr>
          <p:spPr bwMode="auto">
            <a:xfrm>
              <a:off x="2474" y="1645"/>
              <a:ext cx="140" cy="71"/>
            </a:xfrm>
            <a:custGeom>
              <a:avLst/>
              <a:gdLst>
                <a:gd name="T0" fmla="*/ 69 w 140"/>
                <a:gd name="T1" fmla="*/ 70 h 71"/>
                <a:gd name="T2" fmla="*/ 48 w 140"/>
                <a:gd name="T3" fmla="*/ 65 h 71"/>
                <a:gd name="T4" fmla="*/ 20 w 140"/>
                <a:gd name="T5" fmla="*/ 58 h 71"/>
                <a:gd name="T6" fmla="*/ 27 w 140"/>
                <a:gd name="T7" fmla="*/ 46 h 71"/>
                <a:gd name="T8" fmla="*/ 13 w 140"/>
                <a:gd name="T9" fmla="*/ 35 h 71"/>
                <a:gd name="T10" fmla="*/ 27 w 140"/>
                <a:gd name="T11" fmla="*/ 23 h 71"/>
                <a:gd name="T12" fmla="*/ 20 w 140"/>
                <a:gd name="T13" fmla="*/ 17 h 71"/>
                <a:gd name="T14" fmla="*/ 0 w 140"/>
                <a:gd name="T15" fmla="*/ 17 h 71"/>
                <a:gd name="T16" fmla="*/ 20 w 140"/>
                <a:gd name="T17" fmla="*/ 0 h 71"/>
                <a:gd name="T18" fmla="*/ 41 w 140"/>
                <a:gd name="T19" fmla="*/ 0 h 71"/>
                <a:gd name="T20" fmla="*/ 48 w 140"/>
                <a:gd name="T21" fmla="*/ 17 h 71"/>
                <a:gd name="T22" fmla="*/ 62 w 140"/>
                <a:gd name="T23" fmla="*/ 5 h 71"/>
                <a:gd name="T24" fmla="*/ 103 w 140"/>
                <a:gd name="T25" fmla="*/ 12 h 71"/>
                <a:gd name="T26" fmla="*/ 103 w 140"/>
                <a:gd name="T27" fmla="*/ 0 h 71"/>
                <a:gd name="T28" fmla="*/ 125 w 140"/>
                <a:gd name="T29" fmla="*/ 12 h 71"/>
                <a:gd name="T30" fmla="*/ 131 w 140"/>
                <a:gd name="T31" fmla="*/ 12 h 71"/>
                <a:gd name="T32" fmla="*/ 139 w 140"/>
                <a:gd name="T33" fmla="*/ 29 h 71"/>
                <a:gd name="T34" fmla="*/ 125 w 140"/>
                <a:gd name="T35" fmla="*/ 53 h 71"/>
                <a:gd name="T36" fmla="*/ 69 w 140"/>
                <a:gd name="T37" fmla="*/ 7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71"/>
                <a:gd name="T59" fmla="*/ 140 w 140"/>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71">
                  <a:moveTo>
                    <a:pt x="69" y="70"/>
                  </a:moveTo>
                  <a:lnTo>
                    <a:pt x="48" y="65"/>
                  </a:lnTo>
                  <a:lnTo>
                    <a:pt x="20" y="58"/>
                  </a:lnTo>
                  <a:lnTo>
                    <a:pt x="27" y="46"/>
                  </a:lnTo>
                  <a:lnTo>
                    <a:pt x="13" y="35"/>
                  </a:lnTo>
                  <a:lnTo>
                    <a:pt x="27" y="23"/>
                  </a:lnTo>
                  <a:lnTo>
                    <a:pt x="20" y="17"/>
                  </a:lnTo>
                  <a:lnTo>
                    <a:pt x="0" y="17"/>
                  </a:lnTo>
                  <a:lnTo>
                    <a:pt x="20" y="0"/>
                  </a:lnTo>
                  <a:lnTo>
                    <a:pt x="41" y="0"/>
                  </a:lnTo>
                  <a:lnTo>
                    <a:pt x="48" y="17"/>
                  </a:lnTo>
                  <a:lnTo>
                    <a:pt x="62" y="5"/>
                  </a:lnTo>
                  <a:lnTo>
                    <a:pt x="103" y="12"/>
                  </a:lnTo>
                  <a:lnTo>
                    <a:pt x="103" y="0"/>
                  </a:lnTo>
                  <a:lnTo>
                    <a:pt x="125" y="12"/>
                  </a:lnTo>
                  <a:lnTo>
                    <a:pt x="131" y="12"/>
                  </a:lnTo>
                  <a:lnTo>
                    <a:pt x="139" y="29"/>
                  </a:lnTo>
                  <a:lnTo>
                    <a:pt x="125" y="53"/>
                  </a:lnTo>
                  <a:lnTo>
                    <a:pt x="69" y="7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1" name="Freeform 43"/>
            <p:cNvSpPr>
              <a:spLocks/>
            </p:cNvSpPr>
            <p:nvPr/>
          </p:nvSpPr>
          <p:spPr bwMode="auto">
            <a:xfrm>
              <a:off x="836" y="1665"/>
              <a:ext cx="17" cy="13"/>
            </a:xfrm>
            <a:custGeom>
              <a:avLst/>
              <a:gdLst>
                <a:gd name="T0" fmla="*/ 11 w 17"/>
                <a:gd name="T1" fmla="*/ 12 h 13"/>
                <a:gd name="T2" fmla="*/ 0 w 17"/>
                <a:gd name="T3" fmla="*/ 0 h 13"/>
                <a:gd name="T4" fmla="*/ 16 w 17"/>
                <a:gd name="T5" fmla="*/ 0 h 13"/>
                <a:gd name="T6" fmla="*/ 11 w 17"/>
                <a:gd name="T7" fmla="*/ 12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11" y="12"/>
                  </a:moveTo>
                  <a:lnTo>
                    <a:pt x="0" y="0"/>
                  </a:lnTo>
                  <a:lnTo>
                    <a:pt x="16" y="0"/>
                  </a:lnTo>
                  <a:lnTo>
                    <a:pt x="11" y="1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2" name="Freeform 44"/>
            <p:cNvSpPr>
              <a:spLocks/>
            </p:cNvSpPr>
            <p:nvPr/>
          </p:nvSpPr>
          <p:spPr bwMode="auto">
            <a:xfrm>
              <a:off x="4827" y="1665"/>
              <a:ext cx="117" cy="171"/>
            </a:xfrm>
            <a:custGeom>
              <a:avLst/>
              <a:gdLst>
                <a:gd name="T0" fmla="*/ 89 w 117"/>
                <a:gd name="T1" fmla="*/ 170 h 171"/>
                <a:gd name="T2" fmla="*/ 67 w 117"/>
                <a:gd name="T3" fmla="*/ 128 h 171"/>
                <a:gd name="T4" fmla="*/ 54 w 117"/>
                <a:gd name="T5" fmla="*/ 116 h 171"/>
                <a:gd name="T6" fmla="*/ 34 w 117"/>
                <a:gd name="T7" fmla="*/ 54 h 171"/>
                <a:gd name="T8" fmla="*/ 20 w 117"/>
                <a:gd name="T9" fmla="*/ 49 h 171"/>
                <a:gd name="T10" fmla="*/ 0 w 117"/>
                <a:gd name="T11" fmla="*/ 0 h 171"/>
                <a:gd name="T12" fmla="*/ 95 w 117"/>
                <a:gd name="T13" fmla="*/ 116 h 171"/>
                <a:gd name="T14" fmla="*/ 75 w 117"/>
                <a:gd name="T15" fmla="*/ 103 h 171"/>
                <a:gd name="T16" fmla="*/ 89 w 117"/>
                <a:gd name="T17" fmla="*/ 140 h 171"/>
                <a:gd name="T18" fmla="*/ 109 w 117"/>
                <a:gd name="T19" fmla="*/ 158 h 171"/>
                <a:gd name="T20" fmla="*/ 116 w 117"/>
                <a:gd name="T21" fmla="*/ 170 h 171"/>
                <a:gd name="T22" fmla="*/ 95 w 117"/>
                <a:gd name="T23" fmla="*/ 158 h 171"/>
                <a:gd name="T24" fmla="*/ 89 w 117"/>
                <a:gd name="T25" fmla="*/ 17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
                <a:gd name="T40" fmla="*/ 0 h 171"/>
                <a:gd name="T41" fmla="*/ 117 w 117"/>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 h="171">
                  <a:moveTo>
                    <a:pt x="89" y="170"/>
                  </a:moveTo>
                  <a:lnTo>
                    <a:pt x="67" y="128"/>
                  </a:lnTo>
                  <a:lnTo>
                    <a:pt x="54" y="116"/>
                  </a:lnTo>
                  <a:lnTo>
                    <a:pt x="34" y="54"/>
                  </a:lnTo>
                  <a:lnTo>
                    <a:pt x="20" y="49"/>
                  </a:lnTo>
                  <a:lnTo>
                    <a:pt x="0" y="0"/>
                  </a:lnTo>
                  <a:lnTo>
                    <a:pt x="95" y="116"/>
                  </a:lnTo>
                  <a:lnTo>
                    <a:pt x="75" y="103"/>
                  </a:lnTo>
                  <a:lnTo>
                    <a:pt x="89" y="140"/>
                  </a:lnTo>
                  <a:lnTo>
                    <a:pt x="109" y="158"/>
                  </a:lnTo>
                  <a:lnTo>
                    <a:pt x="116" y="170"/>
                  </a:lnTo>
                  <a:lnTo>
                    <a:pt x="95" y="158"/>
                  </a:lnTo>
                  <a:lnTo>
                    <a:pt x="89" y="17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3" name="Freeform 45"/>
            <p:cNvSpPr>
              <a:spLocks/>
            </p:cNvSpPr>
            <p:nvPr/>
          </p:nvSpPr>
          <p:spPr bwMode="auto">
            <a:xfrm>
              <a:off x="3935" y="1733"/>
              <a:ext cx="856" cy="665"/>
            </a:xfrm>
            <a:custGeom>
              <a:avLst/>
              <a:gdLst>
                <a:gd name="T0" fmla="*/ 592 w 856"/>
                <a:gd name="T1" fmla="*/ 107 h 665"/>
                <a:gd name="T2" fmla="*/ 613 w 856"/>
                <a:gd name="T3" fmla="*/ 63 h 665"/>
                <a:gd name="T4" fmla="*/ 598 w 856"/>
                <a:gd name="T5" fmla="*/ 38 h 665"/>
                <a:gd name="T6" fmla="*/ 635 w 856"/>
                <a:gd name="T7" fmla="*/ 0 h 665"/>
                <a:gd name="T8" fmla="*/ 742 w 856"/>
                <a:gd name="T9" fmla="*/ 81 h 665"/>
                <a:gd name="T10" fmla="*/ 798 w 856"/>
                <a:gd name="T11" fmla="*/ 107 h 665"/>
                <a:gd name="T12" fmla="*/ 826 w 856"/>
                <a:gd name="T13" fmla="*/ 94 h 665"/>
                <a:gd name="T14" fmla="*/ 855 w 856"/>
                <a:gd name="T15" fmla="*/ 157 h 665"/>
                <a:gd name="T16" fmla="*/ 855 w 856"/>
                <a:gd name="T17" fmla="*/ 206 h 665"/>
                <a:gd name="T18" fmla="*/ 812 w 856"/>
                <a:gd name="T19" fmla="*/ 238 h 665"/>
                <a:gd name="T20" fmla="*/ 783 w 856"/>
                <a:gd name="T21" fmla="*/ 288 h 665"/>
                <a:gd name="T22" fmla="*/ 734 w 856"/>
                <a:gd name="T23" fmla="*/ 307 h 665"/>
                <a:gd name="T24" fmla="*/ 742 w 856"/>
                <a:gd name="T25" fmla="*/ 276 h 665"/>
                <a:gd name="T26" fmla="*/ 699 w 856"/>
                <a:gd name="T27" fmla="*/ 307 h 665"/>
                <a:gd name="T28" fmla="*/ 719 w 856"/>
                <a:gd name="T29" fmla="*/ 345 h 665"/>
                <a:gd name="T30" fmla="*/ 762 w 856"/>
                <a:gd name="T31" fmla="*/ 338 h 665"/>
                <a:gd name="T32" fmla="*/ 755 w 856"/>
                <a:gd name="T33" fmla="*/ 351 h 665"/>
                <a:gd name="T34" fmla="*/ 734 w 856"/>
                <a:gd name="T35" fmla="*/ 395 h 665"/>
                <a:gd name="T36" fmla="*/ 783 w 856"/>
                <a:gd name="T37" fmla="*/ 439 h 665"/>
                <a:gd name="T38" fmla="*/ 777 w 856"/>
                <a:gd name="T39" fmla="*/ 470 h 665"/>
                <a:gd name="T40" fmla="*/ 798 w 856"/>
                <a:gd name="T41" fmla="*/ 489 h 665"/>
                <a:gd name="T42" fmla="*/ 734 w 856"/>
                <a:gd name="T43" fmla="*/ 620 h 665"/>
                <a:gd name="T44" fmla="*/ 705 w 856"/>
                <a:gd name="T45" fmla="*/ 626 h 665"/>
                <a:gd name="T46" fmla="*/ 691 w 856"/>
                <a:gd name="T47" fmla="*/ 626 h 665"/>
                <a:gd name="T48" fmla="*/ 656 w 856"/>
                <a:gd name="T49" fmla="*/ 658 h 665"/>
                <a:gd name="T50" fmla="*/ 635 w 856"/>
                <a:gd name="T51" fmla="*/ 658 h 665"/>
                <a:gd name="T52" fmla="*/ 613 w 856"/>
                <a:gd name="T53" fmla="*/ 651 h 665"/>
                <a:gd name="T54" fmla="*/ 577 w 856"/>
                <a:gd name="T55" fmla="*/ 626 h 665"/>
                <a:gd name="T56" fmla="*/ 528 w 856"/>
                <a:gd name="T57" fmla="*/ 633 h 665"/>
                <a:gd name="T58" fmla="*/ 513 w 856"/>
                <a:gd name="T59" fmla="*/ 651 h 665"/>
                <a:gd name="T60" fmla="*/ 485 w 856"/>
                <a:gd name="T61" fmla="*/ 651 h 665"/>
                <a:gd name="T62" fmla="*/ 450 w 856"/>
                <a:gd name="T63" fmla="*/ 608 h 665"/>
                <a:gd name="T64" fmla="*/ 450 w 856"/>
                <a:gd name="T65" fmla="*/ 583 h 665"/>
                <a:gd name="T66" fmla="*/ 413 w 856"/>
                <a:gd name="T67" fmla="*/ 539 h 665"/>
                <a:gd name="T68" fmla="*/ 378 w 856"/>
                <a:gd name="T69" fmla="*/ 533 h 665"/>
                <a:gd name="T70" fmla="*/ 328 w 856"/>
                <a:gd name="T71" fmla="*/ 552 h 665"/>
                <a:gd name="T72" fmla="*/ 285 w 856"/>
                <a:gd name="T73" fmla="*/ 564 h 665"/>
                <a:gd name="T74" fmla="*/ 271 w 856"/>
                <a:gd name="T75" fmla="*/ 557 h 665"/>
                <a:gd name="T76" fmla="*/ 158 w 856"/>
                <a:gd name="T77" fmla="*/ 526 h 665"/>
                <a:gd name="T78" fmla="*/ 107 w 856"/>
                <a:gd name="T79" fmla="*/ 483 h 665"/>
                <a:gd name="T80" fmla="*/ 115 w 856"/>
                <a:gd name="T81" fmla="*/ 439 h 665"/>
                <a:gd name="T82" fmla="*/ 29 w 856"/>
                <a:gd name="T83" fmla="*/ 401 h 665"/>
                <a:gd name="T84" fmla="*/ 0 w 856"/>
                <a:gd name="T85" fmla="*/ 364 h 665"/>
                <a:gd name="T86" fmla="*/ 43 w 856"/>
                <a:gd name="T87" fmla="*/ 351 h 665"/>
                <a:gd name="T88" fmla="*/ 93 w 856"/>
                <a:gd name="T89" fmla="*/ 288 h 665"/>
                <a:gd name="T90" fmla="*/ 100 w 856"/>
                <a:gd name="T91" fmla="*/ 251 h 665"/>
                <a:gd name="T92" fmla="*/ 143 w 856"/>
                <a:gd name="T93" fmla="*/ 219 h 665"/>
                <a:gd name="T94" fmla="*/ 178 w 856"/>
                <a:gd name="T95" fmla="*/ 188 h 665"/>
                <a:gd name="T96" fmla="*/ 193 w 856"/>
                <a:gd name="T97" fmla="*/ 194 h 665"/>
                <a:gd name="T98" fmla="*/ 228 w 856"/>
                <a:gd name="T99" fmla="*/ 226 h 665"/>
                <a:gd name="T100" fmla="*/ 306 w 856"/>
                <a:gd name="T101" fmla="*/ 257 h 665"/>
                <a:gd name="T102" fmla="*/ 385 w 856"/>
                <a:gd name="T103" fmla="*/ 264 h 665"/>
                <a:gd name="T104" fmla="*/ 407 w 856"/>
                <a:gd name="T105" fmla="*/ 276 h 665"/>
                <a:gd name="T106" fmla="*/ 485 w 856"/>
                <a:gd name="T107" fmla="*/ 269 h 665"/>
                <a:gd name="T108" fmla="*/ 549 w 856"/>
                <a:gd name="T109" fmla="*/ 232 h 665"/>
                <a:gd name="T110" fmla="*/ 549 w 856"/>
                <a:gd name="T111" fmla="*/ 206 h 665"/>
                <a:gd name="T112" fmla="*/ 592 w 856"/>
                <a:gd name="T113" fmla="*/ 188 h 665"/>
                <a:gd name="T114" fmla="*/ 635 w 856"/>
                <a:gd name="T115" fmla="*/ 150 h 665"/>
                <a:gd name="T116" fmla="*/ 577 w 856"/>
                <a:gd name="T117" fmla="*/ 132 h 6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6"/>
                <a:gd name="T178" fmla="*/ 0 h 665"/>
                <a:gd name="T179" fmla="*/ 856 w 856"/>
                <a:gd name="T180" fmla="*/ 665 h 6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6" h="665">
                  <a:moveTo>
                    <a:pt x="570" y="107"/>
                  </a:moveTo>
                  <a:lnTo>
                    <a:pt x="592" y="107"/>
                  </a:lnTo>
                  <a:lnTo>
                    <a:pt x="606" y="94"/>
                  </a:lnTo>
                  <a:lnTo>
                    <a:pt x="613" y="63"/>
                  </a:lnTo>
                  <a:lnTo>
                    <a:pt x="613" y="38"/>
                  </a:lnTo>
                  <a:lnTo>
                    <a:pt x="598" y="38"/>
                  </a:lnTo>
                  <a:lnTo>
                    <a:pt x="613" y="7"/>
                  </a:lnTo>
                  <a:lnTo>
                    <a:pt x="635" y="0"/>
                  </a:lnTo>
                  <a:lnTo>
                    <a:pt x="677" y="19"/>
                  </a:lnTo>
                  <a:lnTo>
                    <a:pt x="742" y="81"/>
                  </a:lnTo>
                  <a:lnTo>
                    <a:pt x="748" y="76"/>
                  </a:lnTo>
                  <a:lnTo>
                    <a:pt x="798" y="107"/>
                  </a:lnTo>
                  <a:lnTo>
                    <a:pt x="820" y="112"/>
                  </a:lnTo>
                  <a:lnTo>
                    <a:pt x="826" y="94"/>
                  </a:lnTo>
                  <a:lnTo>
                    <a:pt x="855" y="94"/>
                  </a:lnTo>
                  <a:lnTo>
                    <a:pt x="855" y="157"/>
                  </a:lnTo>
                  <a:lnTo>
                    <a:pt x="826" y="163"/>
                  </a:lnTo>
                  <a:lnTo>
                    <a:pt x="855" y="206"/>
                  </a:lnTo>
                  <a:lnTo>
                    <a:pt x="834" y="206"/>
                  </a:lnTo>
                  <a:lnTo>
                    <a:pt x="812" y="238"/>
                  </a:lnTo>
                  <a:lnTo>
                    <a:pt x="791" y="244"/>
                  </a:lnTo>
                  <a:lnTo>
                    <a:pt x="783" y="288"/>
                  </a:lnTo>
                  <a:lnTo>
                    <a:pt x="755" y="295"/>
                  </a:lnTo>
                  <a:lnTo>
                    <a:pt x="734" y="307"/>
                  </a:lnTo>
                  <a:lnTo>
                    <a:pt x="727" y="300"/>
                  </a:lnTo>
                  <a:lnTo>
                    <a:pt x="742" y="276"/>
                  </a:lnTo>
                  <a:lnTo>
                    <a:pt x="727" y="264"/>
                  </a:lnTo>
                  <a:lnTo>
                    <a:pt x="699" y="307"/>
                  </a:lnTo>
                  <a:lnTo>
                    <a:pt x="684" y="320"/>
                  </a:lnTo>
                  <a:lnTo>
                    <a:pt x="719" y="345"/>
                  </a:lnTo>
                  <a:lnTo>
                    <a:pt x="727" y="332"/>
                  </a:lnTo>
                  <a:lnTo>
                    <a:pt x="762" y="338"/>
                  </a:lnTo>
                  <a:lnTo>
                    <a:pt x="769" y="345"/>
                  </a:lnTo>
                  <a:lnTo>
                    <a:pt x="755" y="351"/>
                  </a:lnTo>
                  <a:lnTo>
                    <a:pt x="734" y="376"/>
                  </a:lnTo>
                  <a:lnTo>
                    <a:pt x="734" y="395"/>
                  </a:lnTo>
                  <a:lnTo>
                    <a:pt x="762" y="407"/>
                  </a:lnTo>
                  <a:lnTo>
                    <a:pt x="783" y="439"/>
                  </a:lnTo>
                  <a:lnTo>
                    <a:pt x="783" y="451"/>
                  </a:lnTo>
                  <a:lnTo>
                    <a:pt x="777" y="470"/>
                  </a:lnTo>
                  <a:lnTo>
                    <a:pt x="783" y="470"/>
                  </a:lnTo>
                  <a:lnTo>
                    <a:pt x="798" y="489"/>
                  </a:lnTo>
                  <a:lnTo>
                    <a:pt x="777" y="564"/>
                  </a:lnTo>
                  <a:lnTo>
                    <a:pt x="734" y="620"/>
                  </a:lnTo>
                  <a:lnTo>
                    <a:pt x="713" y="615"/>
                  </a:lnTo>
                  <a:lnTo>
                    <a:pt x="705" y="626"/>
                  </a:lnTo>
                  <a:lnTo>
                    <a:pt x="699" y="620"/>
                  </a:lnTo>
                  <a:lnTo>
                    <a:pt x="691" y="626"/>
                  </a:lnTo>
                  <a:lnTo>
                    <a:pt x="656" y="646"/>
                  </a:lnTo>
                  <a:lnTo>
                    <a:pt x="656" y="658"/>
                  </a:lnTo>
                  <a:lnTo>
                    <a:pt x="649" y="664"/>
                  </a:lnTo>
                  <a:lnTo>
                    <a:pt x="635" y="658"/>
                  </a:lnTo>
                  <a:lnTo>
                    <a:pt x="635" y="646"/>
                  </a:lnTo>
                  <a:lnTo>
                    <a:pt x="613" y="651"/>
                  </a:lnTo>
                  <a:lnTo>
                    <a:pt x="592" y="639"/>
                  </a:lnTo>
                  <a:lnTo>
                    <a:pt x="577" y="626"/>
                  </a:lnTo>
                  <a:lnTo>
                    <a:pt x="570" y="626"/>
                  </a:lnTo>
                  <a:lnTo>
                    <a:pt x="528" y="633"/>
                  </a:lnTo>
                  <a:lnTo>
                    <a:pt x="513" y="639"/>
                  </a:lnTo>
                  <a:lnTo>
                    <a:pt x="513" y="651"/>
                  </a:lnTo>
                  <a:lnTo>
                    <a:pt x="506" y="658"/>
                  </a:lnTo>
                  <a:lnTo>
                    <a:pt x="485" y="651"/>
                  </a:lnTo>
                  <a:lnTo>
                    <a:pt x="456" y="646"/>
                  </a:lnTo>
                  <a:lnTo>
                    <a:pt x="450" y="608"/>
                  </a:lnTo>
                  <a:lnTo>
                    <a:pt x="442" y="615"/>
                  </a:lnTo>
                  <a:lnTo>
                    <a:pt x="450" y="583"/>
                  </a:lnTo>
                  <a:lnTo>
                    <a:pt x="428" y="533"/>
                  </a:lnTo>
                  <a:lnTo>
                    <a:pt x="413" y="539"/>
                  </a:lnTo>
                  <a:lnTo>
                    <a:pt x="399" y="526"/>
                  </a:lnTo>
                  <a:lnTo>
                    <a:pt x="378" y="533"/>
                  </a:lnTo>
                  <a:lnTo>
                    <a:pt x="364" y="533"/>
                  </a:lnTo>
                  <a:lnTo>
                    <a:pt x="328" y="552"/>
                  </a:lnTo>
                  <a:lnTo>
                    <a:pt x="292" y="552"/>
                  </a:lnTo>
                  <a:lnTo>
                    <a:pt x="285" y="564"/>
                  </a:lnTo>
                  <a:lnTo>
                    <a:pt x="278" y="552"/>
                  </a:lnTo>
                  <a:lnTo>
                    <a:pt x="271" y="557"/>
                  </a:lnTo>
                  <a:lnTo>
                    <a:pt x="228" y="552"/>
                  </a:lnTo>
                  <a:lnTo>
                    <a:pt x="158" y="526"/>
                  </a:lnTo>
                  <a:lnTo>
                    <a:pt x="121" y="508"/>
                  </a:lnTo>
                  <a:lnTo>
                    <a:pt x="107" y="483"/>
                  </a:lnTo>
                  <a:lnTo>
                    <a:pt x="115" y="476"/>
                  </a:lnTo>
                  <a:lnTo>
                    <a:pt x="115" y="439"/>
                  </a:lnTo>
                  <a:lnTo>
                    <a:pt x="72" y="407"/>
                  </a:lnTo>
                  <a:lnTo>
                    <a:pt x="29" y="401"/>
                  </a:lnTo>
                  <a:lnTo>
                    <a:pt x="14" y="369"/>
                  </a:lnTo>
                  <a:lnTo>
                    <a:pt x="0" y="364"/>
                  </a:lnTo>
                  <a:lnTo>
                    <a:pt x="29" y="345"/>
                  </a:lnTo>
                  <a:lnTo>
                    <a:pt x="43" y="351"/>
                  </a:lnTo>
                  <a:lnTo>
                    <a:pt x="79" y="326"/>
                  </a:lnTo>
                  <a:lnTo>
                    <a:pt x="93" y="288"/>
                  </a:lnTo>
                  <a:lnTo>
                    <a:pt x="79" y="264"/>
                  </a:lnTo>
                  <a:lnTo>
                    <a:pt x="100" y="251"/>
                  </a:lnTo>
                  <a:lnTo>
                    <a:pt x="100" y="219"/>
                  </a:lnTo>
                  <a:lnTo>
                    <a:pt x="143" y="219"/>
                  </a:lnTo>
                  <a:lnTo>
                    <a:pt x="158" y="182"/>
                  </a:lnTo>
                  <a:lnTo>
                    <a:pt x="178" y="188"/>
                  </a:lnTo>
                  <a:lnTo>
                    <a:pt x="185" y="201"/>
                  </a:lnTo>
                  <a:lnTo>
                    <a:pt x="193" y="194"/>
                  </a:lnTo>
                  <a:lnTo>
                    <a:pt x="214" y="201"/>
                  </a:lnTo>
                  <a:lnTo>
                    <a:pt x="228" y="226"/>
                  </a:lnTo>
                  <a:lnTo>
                    <a:pt x="228" y="238"/>
                  </a:lnTo>
                  <a:lnTo>
                    <a:pt x="306" y="257"/>
                  </a:lnTo>
                  <a:lnTo>
                    <a:pt x="328" y="276"/>
                  </a:lnTo>
                  <a:lnTo>
                    <a:pt x="385" y="264"/>
                  </a:lnTo>
                  <a:lnTo>
                    <a:pt x="399" y="264"/>
                  </a:lnTo>
                  <a:lnTo>
                    <a:pt x="407" y="276"/>
                  </a:lnTo>
                  <a:lnTo>
                    <a:pt x="470" y="282"/>
                  </a:lnTo>
                  <a:lnTo>
                    <a:pt x="485" y="269"/>
                  </a:lnTo>
                  <a:lnTo>
                    <a:pt x="528" y="264"/>
                  </a:lnTo>
                  <a:lnTo>
                    <a:pt x="549" y="232"/>
                  </a:lnTo>
                  <a:lnTo>
                    <a:pt x="534" y="219"/>
                  </a:lnTo>
                  <a:lnTo>
                    <a:pt x="549" y="206"/>
                  </a:lnTo>
                  <a:lnTo>
                    <a:pt x="570" y="206"/>
                  </a:lnTo>
                  <a:lnTo>
                    <a:pt x="592" y="188"/>
                  </a:lnTo>
                  <a:lnTo>
                    <a:pt x="613" y="163"/>
                  </a:lnTo>
                  <a:lnTo>
                    <a:pt x="635" y="150"/>
                  </a:lnTo>
                  <a:lnTo>
                    <a:pt x="613" y="138"/>
                  </a:lnTo>
                  <a:lnTo>
                    <a:pt x="577" y="132"/>
                  </a:lnTo>
                  <a:lnTo>
                    <a:pt x="570" y="10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4" name="Freeform 46"/>
            <p:cNvSpPr>
              <a:spLocks/>
            </p:cNvSpPr>
            <p:nvPr/>
          </p:nvSpPr>
          <p:spPr bwMode="auto">
            <a:xfrm>
              <a:off x="3524" y="1760"/>
              <a:ext cx="565" cy="316"/>
            </a:xfrm>
            <a:custGeom>
              <a:avLst/>
              <a:gdLst>
                <a:gd name="T0" fmla="*/ 29 w 565"/>
                <a:gd name="T1" fmla="*/ 235 h 316"/>
                <a:gd name="T2" fmla="*/ 0 w 565"/>
                <a:gd name="T3" fmla="*/ 160 h 316"/>
                <a:gd name="T4" fmla="*/ 8 w 565"/>
                <a:gd name="T5" fmla="*/ 111 h 316"/>
                <a:gd name="T6" fmla="*/ 29 w 565"/>
                <a:gd name="T7" fmla="*/ 68 h 316"/>
                <a:gd name="T8" fmla="*/ 57 w 565"/>
                <a:gd name="T9" fmla="*/ 74 h 316"/>
                <a:gd name="T10" fmla="*/ 78 w 565"/>
                <a:gd name="T11" fmla="*/ 80 h 316"/>
                <a:gd name="T12" fmla="*/ 86 w 565"/>
                <a:gd name="T13" fmla="*/ 74 h 316"/>
                <a:gd name="T14" fmla="*/ 114 w 565"/>
                <a:gd name="T15" fmla="*/ 74 h 316"/>
                <a:gd name="T16" fmla="*/ 121 w 565"/>
                <a:gd name="T17" fmla="*/ 98 h 316"/>
                <a:gd name="T18" fmla="*/ 157 w 565"/>
                <a:gd name="T19" fmla="*/ 98 h 316"/>
                <a:gd name="T20" fmla="*/ 157 w 565"/>
                <a:gd name="T21" fmla="*/ 37 h 316"/>
                <a:gd name="T22" fmla="*/ 214 w 565"/>
                <a:gd name="T23" fmla="*/ 43 h 316"/>
                <a:gd name="T24" fmla="*/ 257 w 565"/>
                <a:gd name="T25" fmla="*/ 12 h 316"/>
                <a:gd name="T26" fmla="*/ 278 w 565"/>
                <a:gd name="T27" fmla="*/ 0 h 316"/>
                <a:gd name="T28" fmla="*/ 328 w 565"/>
                <a:gd name="T29" fmla="*/ 0 h 316"/>
                <a:gd name="T30" fmla="*/ 342 w 565"/>
                <a:gd name="T31" fmla="*/ 18 h 316"/>
                <a:gd name="T32" fmla="*/ 371 w 565"/>
                <a:gd name="T33" fmla="*/ 12 h 316"/>
                <a:gd name="T34" fmla="*/ 414 w 565"/>
                <a:gd name="T35" fmla="*/ 37 h 316"/>
                <a:gd name="T36" fmla="*/ 428 w 565"/>
                <a:gd name="T37" fmla="*/ 62 h 316"/>
                <a:gd name="T38" fmla="*/ 443 w 565"/>
                <a:gd name="T39" fmla="*/ 50 h 316"/>
                <a:gd name="T40" fmla="*/ 457 w 565"/>
                <a:gd name="T41" fmla="*/ 74 h 316"/>
                <a:gd name="T42" fmla="*/ 492 w 565"/>
                <a:gd name="T43" fmla="*/ 86 h 316"/>
                <a:gd name="T44" fmla="*/ 507 w 565"/>
                <a:gd name="T45" fmla="*/ 111 h 316"/>
                <a:gd name="T46" fmla="*/ 550 w 565"/>
                <a:gd name="T47" fmla="*/ 130 h 316"/>
                <a:gd name="T48" fmla="*/ 564 w 565"/>
                <a:gd name="T49" fmla="*/ 155 h 316"/>
                <a:gd name="T50" fmla="*/ 550 w 565"/>
                <a:gd name="T51" fmla="*/ 191 h 316"/>
                <a:gd name="T52" fmla="*/ 507 w 565"/>
                <a:gd name="T53" fmla="*/ 191 h 316"/>
                <a:gd name="T54" fmla="*/ 507 w 565"/>
                <a:gd name="T55" fmla="*/ 222 h 316"/>
                <a:gd name="T56" fmla="*/ 486 w 565"/>
                <a:gd name="T57" fmla="*/ 235 h 316"/>
                <a:gd name="T58" fmla="*/ 499 w 565"/>
                <a:gd name="T59" fmla="*/ 259 h 316"/>
                <a:gd name="T60" fmla="*/ 449 w 565"/>
                <a:gd name="T61" fmla="*/ 259 h 316"/>
                <a:gd name="T62" fmla="*/ 443 w 565"/>
                <a:gd name="T63" fmla="*/ 247 h 316"/>
                <a:gd name="T64" fmla="*/ 393 w 565"/>
                <a:gd name="T65" fmla="*/ 259 h 316"/>
                <a:gd name="T66" fmla="*/ 379 w 565"/>
                <a:gd name="T67" fmla="*/ 265 h 316"/>
                <a:gd name="T68" fmla="*/ 336 w 565"/>
                <a:gd name="T69" fmla="*/ 271 h 316"/>
                <a:gd name="T70" fmla="*/ 321 w 565"/>
                <a:gd name="T71" fmla="*/ 278 h 316"/>
                <a:gd name="T72" fmla="*/ 307 w 565"/>
                <a:gd name="T73" fmla="*/ 271 h 316"/>
                <a:gd name="T74" fmla="*/ 300 w 565"/>
                <a:gd name="T75" fmla="*/ 278 h 316"/>
                <a:gd name="T76" fmla="*/ 286 w 565"/>
                <a:gd name="T77" fmla="*/ 278 h 316"/>
                <a:gd name="T78" fmla="*/ 264 w 565"/>
                <a:gd name="T79" fmla="*/ 284 h 316"/>
                <a:gd name="T80" fmla="*/ 249 w 565"/>
                <a:gd name="T81" fmla="*/ 284 h 316"/>
                <a:gd name="T82" fmla="*/ 228 w 565"/>
                <a:gd name="T83" fmla="*/ 259 h 316"/>
                <a:gd name="T84" fmla="*/ 214 w 565"/>
                <a:gd name="T85" fmla="*/ 265 h 316"/>
                <a:gd name="T86" fmla="*/ 214 w 565"/>
                <a:gd name="T87" fmla="*/ 259 h 316"/>
                <a:gd name="T88" fmla="*/ 193 w 565"/>
                <a:gd name="T89" fmla="*/ 259 h 316"/>
                <a:gd name="T90" fmla="*/ 179 w 565"/>
                <a:gd name="T91" fmla="*/ 235 h 316"/>
                <a:gd name="T92" fmla="*/ 164 w 565"/>
                <a:gd name="T93" fmla="*/ 253 h 316"/>
                <a:gd name="T94" fmla="*/ 142 w 565"/>
                <a:gd name="T95" fmla="*/ 253 h 316"/>
                <a:gd name="T96" fmla="*/ 128 w 565"/>
                <a:gd name="T97" fmla="*/ 259 h 316"/>
                <a:gd name="T98" fmla="*/ 128 w 565"/>
                <a:gd name="T99" fmla="*/ 303 h 316"/>
                <a:gd name="T100" fmla="*/ 121 w 565"/>
                <a:gd name="T101" fmla="*/ 315 h 316"/>
                <a:gd name="T102" fmla="*/ 107 w 565"/>
                <a:gd name="T103" fmla="*/ 303 h 316"/>
                <a:gd name="T104" fmla="*/ 86 w 565"/>
                <a:gd name="T105" fmla="*/ 296 h 316"/>
                <a:gd name="T106" fmla="*/ 78 w 565"/>
                <a:gd name="T107" fmla="*/ 303 h 316"/>
                <a:gd name="T108" fmla="*/ 78 w 565"/>
                <a:gd name="T109" fmla="*/ 308 h 316"/>
                <a:gd name="T110" fmla="*/ 35 w 565"/>
                <a:gd name="T111" fmla="*/ 278 h 316"/>
                <a:gd name="T112" fmla="*/ 57 w 565"/>
                <a:gd name="T113" fmla="*/ 271 h 316"/>
                <a:gd name="T114" fmla="*/ 57 w 565"/>
                <a:gd name="T115" fmla="*/ 259 h 316"/>
                <a:gd name="T116" fmla="*/ 72 w 565"/>
                <a:gd name="T117" fmla="*/ 259 h 316"/>
                <a:gd name="T118" fmla="*/ 64 w 565"/>
                <a:gd name="T119" fmla="*/ 235 h 316"/>
                <a:gd name="T120" fmla="*/ 43 w 565"/>
                <a:gd name="T121" fmla="*/ 228 h 316"/>
                <a:gd name="T122" fmla="*/ 29 w 565"/>
                <a:gd name="T123" fmla="*/ 235 h 3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5"/>
                <a:gd name="T187" fmla="*/ 0 h 316"/>
                <a:gd name="T188" fmla="*/ 565 w 565"/>
                <a:gd name="T189" fmla="*/ 316 h 3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5" h="316">
                  <a:moveTo>
                    <a:pt x="29" y="235"/>
                  </a:moveTo>
                  <a:lnTo>
                    <a:pt x="0" y="160"/>
                  </a:lnTo>
                  <a:lnTo>
                    <a:pt x="8" y="111"/>
                  </a:lnTo>
                  <a:lnTo>
                    <a:pt x="29" y="68"/>
                  </a:lnTo>
                  <a:lnTo>
                    <a:pt x="57" y="74"/>
                  </a:lnTo>
                  <a:lnTo>
                    <a:pt x="78" y="80"/>
                  </a:lnTo>
                  <a:lnTo>
                    <a:pt x="86" y="74"/>
                  </a:lnTo>
                  <a:lnTo>
                    <a:pt x="114" y="74"/>
                  </a:lnTo>
                  <a:lnTo>
                    <a:pt x="121" y="98"/>
                  </a:lnTo>
                  <a:lnTo>
                    <a:pt x="157" y="98"/>
                  </a:lnTo>
                  <a:lnTo>
                    <a:pt x="157" y="37"/>
                  </a:lnTo>
                  <a:lnTo>
                    <a:pt x="214" y="43"/>
                  </a:lnTo>
                  <a:lnTo>
                    <a:pt x="257" y="12"/>
                  </a:lnTo>
                  <a:lnTo>
                    <a:pt x="278" y="0"/>
                  </a:lnTo>
                  <a:lnTo>
                    <a:pt x="328" y="0"/>
                  </a:lnTo>
                  <a:lnTo>
                    <a:pt x="342" y="18"/>
                  </a:lnTo>
                  <a:lnTo>
                    <a:pt x="371" y="12"/>
                  </a:lnTo>
                  <a:lnTo>
                    <a:pt x="414" y="37"/>
                  </a:lnTo>
                  <a:lnTo>
                    <a:pt x="428" y="62"/>
                  </a:lnTo>
                  <a:lnTo>
                    <a:pt x="443" y="50"/>
                  </a:lnTo>
                  <a:lnTo>
                    <a:pt x="457" y="74"/>
                  </a:lnTo>
                  <a:lnTo>
                    <a:pt x="492" y="86"/>
                  </a:lnTo>
                  <a:lnTo>
                    <a:pt x="507" y="111"/>
                  </a:lnTo>
                  <a:lnTo>
                    <a:pt x="550" y="130"/>
                  </a:lnTo>
                  <a:lnTo>
                    <a:pt x="564" y="155"/>
                  </a:lnTo>
                  <a:lnTo>
                    <a:pt x="550" y="191"/>
                  </a:lnTo>
                  <a:lnTo>
                    <a:pt x="507" y="191"/>
                  </a:lnTo>
                  <a:lnTo>
                    <a:pt x="507" y="222"/>
                  </a:lnTo>
                  <a:lnTo>
                    <a:pt x="486" y="235"/>
                  </a:lnTo>
                  <a:lnTo>
                    <a:pt x="499" y="259"/>
                  </a:lnTo>
                  <a:lnTo>
                    <a:pt x="449" y="259"/>
                  </a:lnTo>
                  <a:lnTo>
                    <a:pt x="443" y="247"/>
                  </a:lnTo>
                  <a:lnTo>
                    <a:pt x="393" y="259"/>
                  </a:lnTo>
                  <a:lnTo>
                    <a:pt x="379" y="265"/>
                  </a:lnTo>
                  <a:lnTo>
                    <a:pt x="336" y="271"/>
                  </a:lnTo>
                  <a:lnTo>
                    <a:pt x="321" y="278"/>
                  </a:lnTo>
                  <a:lnTo>
                    <a:pt x="307" y="271"/>
                  </a:lnTo>
                  <a:lnTo>
                    <a:pt x="300" y="278"/>
                  </a:lnTo>
                  <a:lnTo>
                    <a:pt x="286" y="278"/>
                  </a:lnTo>
                  <a:lnTo>
                    <a:pt x="264" y="284"/>
                  </a:lnTo>
                  <a:lnTo>
                    <a:pt x="249" y="284"/>
                  </a:lnTo>
                  <a:lnTo>
                    <a:pt x="228" y="259"/>
                  </a:lnTo>
                  <a:lnTo>
                    <a:pt x="214" y="265"/>
                  </a:lnTo>
                  <a:lnTo>
                    <a:pt x="214" y="259"/>
                  </a:lnTo>
                  <a:lnTo>
                    <a:pt x="193" y="259"/>
                  </a:lnTo>
                  <a:lnTo>
                    <a:pt x="179" y="235"/>
                  </a:lnTo>
                  <a:lnTo>
                    <a:pt x="164" y="253"/>
                  </a:lnTo>
                  <a:lnTo>
                    <a:pt x="142" y="253"/>
                  </a:lnTo>
                  <a:lnTo>
                    <a:pt x="128" y="259"/>
                  </a:lnTo>
                  <a:lnTo>
                    <a:pt x="128" y="303"/>
                  </a:lnTo>
                  <a:lnTo>
                    <a:pt x="121" y="315"/>
                  </a:lnTo>
                  <a:lnTo>
                    <a:pt x="107" y="303"/>
                  </a:lnTo>
                  <a:lnTo>
                    <a:pt x="86" y="296"/>
                  </a:lnTo>
                  <a:lnTo>
                    <a:pt x="78" y="303"/>
                  </a:lnTo>
                  <a:lnTo>
                    <a:pt x="78" y="308"/>
                  </a:lnTo>
                  <a:lnTo>
                    <a:pt x="35" y="278"/>
                  </a:lnTo>
                  <a:lnTo>
                    <a:pt x="57" y="271"/>
                  </a:lnTo>
                  <a:lnTo>
                    <a:pt x="57" y="259"/>
                  </a:lnTo>
                  <a:lnTo>
                    <a:pt x="72" y="259"/>
                  </a:lnTo>
                  <a:lnTo>
                    <a:pt x="64" y="235"/>
                  </a:lnTo>
                  <a:lnTo>
                    <a:pt x="43" y="228"/>
                  </a:lnTo>
                  <a:lnTo>
                    <a:pt x="29" y="23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5" name="Freeform 47"/>
            <p:cNvSpPr>
              <a:spLocks/>
            </p:cNvSpPr>
            <p:nvPr/>
          </p:nvSpPr>
          <p:spPr bwMode="auto">
            <a:xfrm>
              <a:off x="3123" y="1778"/>
              <a:ext cx="101" cy="41"/>
            </a:xfrm>
            <a:custGeom>
              <a:avLst/>
              <a:gdLst>
                <a:gd name="T0" fmla="*/ 80 w 101"/>
                <a:gd name="T1" fmla="*/ 0 h 41"/>
                <a:gd name="T2" fmla="*/ 94 w 101"/>
                <a:gd name="T3" fmla="*/ 0 h 41"/>
                <a:gd name="T4" fmla="*/ 100 w 101"/>
                <a:gd name="T5" fmla="*/ 23 h 41"/>
                <a:gd name="T6" fmla="*/ 100 w 101"/>
                <a:gd name="T7" fmla="*/ 34 h 41"/>
                <a:gd name="T8" fmla="*/ 73 w 101"/>
                <a:gd name="T9" fmla="*/ 40 h 41"/>
                <a:gd name="T10" fmla="*/ 33 w 101"/>
                <a:gd name="T11" fmla="*/ 34 h 41"/>
                <a:gd name="T12" fmla="*/ 21 w 101"/>
                <a:gd name="T13" fmla="*/ 40 h 41"/>
                <a:gd name="T14" fmla="*/ 0 w 101"/>
                <a:gd name="T15" fmla="*/ 17 h 41"/>
                <a:gd name="T16" fmla="*/ 27 w 101"/>
                <a:gd name="T17" fmla="*/ 6 h 41"/>
                <a:gd name="T18" fmla="*/ 54 w 101"/>
                <a:gd name="T19" fmla="*/ 11 h 41"/>
                <a:gd name="T20" fmla="*/ 80 w 101"/>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41"/>
                <a:gd name="T35" fmla="*/ 101 w 10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41">
                  <a:moveTo>
                    <a:pt x="80" y="0"/>
                  </a:moveTo>
                  <a:lnTo>
                    <a:pt x="94" y="0"/>
                  </a:lnTo>
                  <a:lnTo>
                    <a:pt x="100" y="23"/>
                  </a:lnTo>
                  <a:lnTo>
                    <a:pt x="100" y="34"/>
                  </a:lnTo>
                  <a:lnTo>
                    <a:pt x="73" y="40"/>
                  </a:lnTo>
                  <a:lnTo>
                    <a:pt x="33" y="34"/>
                  </a:lnTo>
                  <a:lnTo>
                    <a:pt x="21" y="40"/>
                  </a:lnTo>
                  <a:lnTo>
                    <a:pt x="0" y="17"/>
                  </a:lnTo>
                  <a:lnTo>
                    <a:pt x="27" y="6"/>
                  </a:lnTo>
                  <a:lnTo>
                    <a:pt x="54" y="11"/>
                  </a:lnTo>
                  <a:lnTo>
                    <a:pt x="8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6" name="Freeform 48"/>
            <p:cNvSpPr>
              <a:spLocks/>
            </p:cNvSpPr>
            <p:nvPr/>
          </p:nvSpPr>
          <p:spPr bwMode="auto">
            <a:xfrm>
              <a:off x="899" y="1797"/>
              <a:ext cx="48" cy="39"/>
            </a:xfrm>
            <a:custGeom>
              <a:avLst/>
              <a:gdLst>
                <a:gd name="T0" fmla="*/ 47 w 48"/>
                <a:gd name="T1" fmla="*/ 38 h 39"/>
                <a:gd name="T2" fmla="*/ 27 w 48"/>
                <a:gd name="T3" fmla="*/ 33 h 39"/>
                <a:gd name="T4" fmla="*/ 0 w 48"/>
                <a:gd name="T5" fmla="*/ 0 h 39"/>
                <a:gd name="T6" fmla="*/ 27 w 48"/>
                <a:gd name="T7" fmla="*/ 16 h 39"/>
                <a:gd name="T8" fmla="*/ 47 w 48"/>
                <a:gd name="T9" fmla="*/ 38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47" y="38"/>
                  </a:moveTo>
                  <a:lnTo>
                    <a:pt x="27" y="33"/>
                  </a:lnTo>
                  <a:lnTo>
                    <a:pt x="0" y="0"/>
                  </a:lnTo>
                  <a:lnTo>
                    <a:pt x="27" y="16"/>
                  </a:lnTo>
                  <a:lnTo>
                    <a:pt x="47" y="3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7" name="Freeform 49"/>
            <p:cNvSpPr>
              <a:spLocks/>
            </p:cNvSpPr>
            <p:nvPr/>
          </p:nvSpPr>
          <p:spPr bwMode="auto">
            <a:xfrm>
              <a:off x="2698" y="1803"/>
              <a:ext cx="11" cy="16"/>
            </a:xfrm>
            <a:custGeom>
              <a:avLst/>
              <a:gdLst>
                <a:gd name="T0" fmla="*/ 0 w 11"/>
                <a:gd name="T1" fmla="*/ 15 h 16"/>
                <a:gd name="T2" fmla="*/ 0 w 11"/>
                <a:gd name="T3" fmla="*/ 5 h 16"/>
                <a:gd name="T4" fmla="*/ 10 w 11"/>
                <a:gd name="T5" fmla="*/ 0 h 16"/>
                <a:gd name="T6" fmla="*/ 10 w 11"/>
                <a:gd name="T7" fmla="*/ 10 h 16"/>
                <a:gd name="T8" fmla="*/ 0 w 11"/>
                <a:gd name="T9" fmla="*/ 15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15"/>
                  </a:moveTo>
                  <a:lnTo>
                    <a:pt x="0" y="5"/>
                  </a:lnTo>
                  <a:lnTo>
                    <a:pt x="10" y="0"/>
                  </a:lnTo>
                  <a:lnTo>
                    <a:pt x="10" y="10"/>
                  </a:lnTo>
                  <a:lnTo>
                    <a:pt x="0" y="1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8" name="Freeform 50"/>
            <p:cNvSpPr>
              <a:spLocks/>
            </p:cNvSpPr>
            <p:nvPr/>
          </p:nvSpPr>
          <p:spPr bwMode="auto">
            <a:xfrm>
              <a:off x="2720" y="1810"/>
              <a:ext cx="103" cy="160"/>
            </a:xfrm>
            <a:custGeom>
              <a:avLst/>
              <a:gdLst>
                <a:gd name="T0" fmla="*/ 0 w 103"/>
                <a:gd name="T1" fmla="*/ 159 h 160"/>
                <a:gd name="T2" fmla="*/ 0 w 103"/>
                <a:gd name="T3" fmla="*/ 152 h 160"/>
                <a:gd name="T4" fmla="*/ 27 w 103"/>
                <a:gd name="T5" fmla="*/ 128 h 160"/>
                <a:gd name="T6" fmla="*/ 7 w 103"/>
                <a:gd name="T7" fmla="*/ 122 h 160"/>
                <a:gd name="T8" fmla="*/ 21 w 103"/>
                <a:gd name="T9" fmla="*/ 115 h 160"/>
                <a:gd name="T10" fmla="*/ 21 w 103"/>
                <a:gd name="T11" fmla="*/ 92 h 160"/>
                <a:gd name="T12" fmla="*/ 35 w 103"/>
                <a:gd name="T13" fmla="*/ 92 h 160"/>
                <a:gd name="T14" fmla="*/ 27 w 103"/>
                <a:gd name="T15" fmla="*/ 80 h 160"/>
                <a:gd name="T16" fmla="*/ 35 w 103"/>
                <a:gd name="T17" fmla="*/ 67 h 160"/>
                <a:gd name="T18" fmla="*/ 14 w 103"/>
                <a:gd name="T19" fmla="*/ 73 h 160"/>
                <a:gd name="T20" fmla="*/ 7 w 103"/>
                <a:gd name="T21" fmla="*/ 67 h 160"/>
                <a:gd name="T22" fmla="*/ 14 w 103"/>
                <a:gd name="T23" fmla="*/ 55 h 160"/>
                <a:gd name="T24" fmla="*/ 0 w 103"/>
                <a:gd name="T25" fmla="*/ 43 h 160"/>
                <a:gd name="T26" fmla="*/ 0 w 103"/>
                <a:gd name="T27" fmla="*/ 12 h 160"/>
                <a:gd name="T28" fmla="*/ 7 w 103"/>
                <a:gd name="T29" fmla="*/ 0 h 160"/>
                <a:gd name="T30" fmla="*/ 35 w 103"/>
                <a:gd name="T31" fmla="*/ 0 h 160"/>
                <a:gd name="T32" fmla="*/ 21 w 103"/>
                <a:gd name="T33" fmla="*/ 18 h 160"/>
                <a:gd name="T34" fmla="*/ 48 w 103"/>
                <a:gd name="T35" fmla="*/ 12 h 160"/>
                <a:gd name="T36" fmla="*/ 55 w 103"/>
                <a:gd name="T37" fmla="*/ 18 h 160"/>
                <a:gd name="T38" fmla="*/ 27 w 103"/>
                <a:gd name="T39" fmla="*/ 43 h 160"/>
                <a:gd name="T40" fmla="*/ 41 w 103"/>
                <a:gd name="T41" fmla="*/ 48 h 160"/>
                <a:gd name="T42" fmla="*/ 82 w 103"/>
                <a:gd name="T43" fmla="*/ 104 h 160"/>
                <a:gd name="T44" fmla="*/ 96 w 103"/>
                <a:gd name="T45" fmla="*/ 104 h 160"/>
                <a:gd name="T46" fmla="*/ 102 w 103"/>
                <a:gd name="T47" fmla="*/ 110 h 160"/>
                <a:gd name="T48" fmla="*/ 102 w 103"/>
                <a:gd name="T49" fmla="*/ 122 h 160"/>
                <a:gd name="T50" fmla="*/ 88 w 103"/>
                <a:gd name="T51" fmla="*/ 128 h 160"/>
                <a:gd name="T52" fmla="*/ 102 w 103"/>
                <a:gd name="T53" fmla="*/ 134 h 160"/>
                <a:gd name="T54" fmla="*/ 82 w 103"/>
                <a:gd name="T55" fmla="*/ 140 h 160"/>
                <a:gd name="T56" fmla="*/ 41 w 103"/>
                <a:gd name="T57" fmla="*/ 147 h 160"/>
                <a:gd name="T58" fmla="*/ 0 w 103"/>
                <a:gd name="T59" fmla="*/ 159 h 1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
                <a:gd name="T91" fmla="*/ 0 h 160"/>
                <a:gd name="T92" fmla="*/ 103 w 103"/>
                <a:gd name="T93" fmla="*/ 160 h 1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 h="160">
                  <a:moveTo>
                    <a:pt x="0" y="159"/>
                  </a:moveTo>
                  <a:lnTo>
                    <a:pt x="0" y="152"/>
                  </a:lnTo>
                  <a:lnTo>
                    <a:pt x="27" y="128"/>
                  </a:lnTo>
                  <a:lnTo>
                    <a:pt x="7" y="122"/>
                  </a:lnTo>
                  <a:lnTo>
                    <a:pt x="21" y="115"/>
                  </a:lnTo>
                  <a:lnTo>
                    <a:pt x="21" y="92"/>
                  </a:lnTo>
                  <a:lnTo>
                    <a:pt x="35" y="92"/>
                  </a:lnTo>
                  <a:lnTo>
                    <a:pt x="27" y="80"/>
                  </a:lnTo>
                  <a:lnTo>
                    <a:pt x="35" y="67"/>
                  </a:lnTo>
                  <a:lnTo>
                    <a:pt x="14" y="73"/>
                  </a:lnTo>
                  <a:lnTo>
                    <a:pt x="7" y="67"/>
                  </a:lnTo>
                  <a:lnTo>
                    <a:pt x="14" y="55"/>
                  </a:lnTo>
                  <a:lnTo>
                    <a:pt x="0" y="43"/>
                  </a:lnTo>
                  <a:lnTo>
                    <a:pt x="0" y="12"/>
                  </a:lnTo>
                  <a:lnTo>
                    <a:pt x="7" y="0"/>
                  </a:lnTo>
                  <a:lnTo>
                    <a:pt x="35" y="0"/>
                  </a:lnTo>
                  <a:lnTo>
                    <a:pt x="21" y="18"/>
                  </a:lnTo>
                  <a:lnTo>
                    <a:pt x="48" y="12"/>
                  </a:lnTo>
                  <a:lnTo>
                    <a:pt x="55" y="18"/>
                  </a:lnTo>
                  <a:lnTo>
                    <a:pt x="27" y="43"/>
                  </a:lnTo>
                  <a:lnTo>
                    <a:pt x="41" y="48"/>
                  </a:lnTo>
                  <a:lnTo>
                    <a:pt x="82" y="104"/>
                  </a:lnTo>
                  <a:lnTo>
                    <a:pt x="96" y="104"/>
                  </a:lnTo>
                  <a:lnTo>
                    <a:pt x="102" y="110"/>
                  </a:lnTo>
                  <a:lnTo>
                    <a:pt x="102" y="122"/>
                  </a:lnTo>
                  <a:lnTo>
                    <a:pt x="88" y="128"/>
                  </a:lnTo>
                  <a:lnTo>
                    <a:pt x="102" y="134"/>
                  </a:lnTo>
                  <a:lnTo>
                    <a:pt x="82" y="140"/>
                  </a:lnTo>
                  <a:lnTo>
                    <a:pt x="41" y="147"/>
                  </a:lnTo>
                  <a:lnTo>
                    <a:pt x="0" y="15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29" name="Freeform 51"/>
            <p:cNvSpPr>
              <a:spLocks/>
            </p:cNvSpPr>
            <p:nvPr/>
          </p:nvSpPr>
          <p:spPr bwMode="auto">
            <a:xfrm>
              <a:off x="3109" y="1816"/>
              <a:ext cx="125" cy="34"/>
            </a:xfrm>
            <a:custGeom>
              <a:avLst/>
              <a:gdLst>
                <a:gd name="T0" fmla="*/ 35 w 125"/>
                <a:gd name="T1" fmla="*/ 6 h 34"/>
                <a:gd name="T2" fmla="*/ 48 w 125"/>
                <a:gd name="T3" fmla="*/ 0 h 34"/>
                <a:gd name="T4" fmla="*/ 89 w 125"/>
                <a:gd name="T5" fmla="*/ 6 h 34"/>
                <a:gd name="T6" fmla="*/ 117 w 125"/>
                <a:gd name="T7" fmla="*/ 0 h 34"/>
                <a:gd name="T8" fmla="*/ 124 w 125"/>
                <a:gd name="T9" fmla="*/ 11 h 34"/>
                <a:gd name="T10" fmla="*/ 117 w 125"/>
                <a:gd name="T11" fmla="*/ 27 h 34"/>
                <a:gd name="T12" fmla="*/ 96 w 125"/>
                <a:gd name="T13" fmla="*/ 33 h 34"/>
                <a:gd name="T14" fmla="*/ 75 w 125"/>
                <a:gd name="T15" fmla="*/ 27 h 34"/>
                <a:gd name="T16" fmla="*/ 14 w 125"/>
                <a:gd name="T17" fmla="*/ 22 h 34"/>
                <a:gd name="T18" fmla="*/ 0 w 125"/>
                <a:gd name="T19" fmla="*/ 17 h 34"/>
                <a:gd name="T20" fmla="*/ 0 w 125"/>
                <a:gd name="T21" fmla="*/ 22 h 34"/>
                <a:gd name="T22" fmla="*/ 7 w 125"/>
                <a:gd name="T23" fmla="*/ 6 h 34"/>
                <a:gd name="T24" fmla="*/ 21 w 125"/>
                <a:gd name="T25" fmla="*/ 17 h 34"/>
                <a:gd name="T26" fmla="*/ 35 w 125"/>
                <a:gd name="T27" fmla="*/ 6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34"/>
                <a:gd name="T44" fmla="*/ 125 w 125"/>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34">
                  <a:moveTo>
                    <a:pt x="35" y="6"/>
                  </a:moveTo>
                  <a:lnTo>
                    <a:pt x="48" y="0"/>
                  </a:lnTo>
                  <a:lnTo>
                    <a:pt x="89" y="6"/>
                  </a:lnTo>
                  <a:lnTo>
                    <a:pt x="117" y="0"/>
                  </a:lnTo>
                  <a:lnTo>
                    <a:pt x="124" y="11"/>
                  </a:lnTo>
                  <a:lnTo>
                    <a:pt x="117" y="27"/>
                  </a:lnTo>
                  <a:lnTo>
                    <a:pt x="96" y="33"/>
                  </a:lnTo>
                  <a:lnTo>
                    <a:pt x="75" y="27"/>
                  </a:lnTo>
                  <a:lnTo>
                    <a:pt x="14" y="22"/>
                  </a:lnTo>
                  <a:lnTo>
                    <a:pt x="0" y="17"/>
                  </a:lnTo>
                  <a:lnTo>
                    <a:pt x="0" y="22"/>
                  </a:lnTo>
                  <a:lnTo>
                    <a:pt x="7" y="6"/>
                  </a:lnTo>
                  <a:lnTo>
                    <a:pt x="21" y="17"/>
                  </a:lnTo>
                  <a:lnTo>
                    <a:pt x="35"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0" name="Freeform 52"/>
            <p:cNvSpPr>
              <a:spLocks/>
            </p:cNvSpPr>
            <p:nvPr/>
          </p:nvSpPr>
          <p:spPr bwMode="auto">
            <a:xfrm>
              <a:off x="4093" y="1824"/>
              <a:ext cx="477" cy="190"/>
            </a:xfrm>
            <a:custGeom>
              <a:avLst/>
              <a:gdLst>
                <a:gd name="T0" fmla="*/ 0 w 477"/>
                <a:gd name="T1" fmla="*/ 92 h 190"/>
                <a:gd name="T2" fmla="*/ 49 w 477"/>
                <a:gd name="T3" fmla="*/ 48 h 190"/>
                <a:gd name="T4" fmla="*/ 85 w 477"/>
                <a:gd name="T5" fmla="*/ 48 h 190"/>
                <a:gd name="T6" fmla="*/ 92 w 477"/>
                <a:gd name="T7" fmla="*/ 55 h 190"/>
                <a:gd name="T8" fmla="*/ 134 w 477"/>
                <a:gd name="T9" fmla="*/ 48 h 190"/>
                <a:gd name="T10" fmla="*/ 128 w 477"/>
                <a:gd name="T11" fmla="*/ 24 h 190"/>
                <a:gd name="T12" fmla="*/ 142 w 477"/>
                <a:gd name="T13" fmla="*/ 0 h 190"/>
                <a:gd name="T14" fmla="*/ 191 w 477"/>
                <a:gd name="T15" fmla="*/ 12 h 190"/>
                <a:gd name="T16" fmla="*/ 206 w 477"/>
                <a:gd name="T17" fmla="*/ 24 h 190"/>
                <a:gd name="T18" fmla="*/ 255 w 477"/>
                <a:gd name="T19" fmla="*/ 12 h 190"/>
                <a:gd name="T20" fmla="*/ 326 w 477"/>
                <a:gd name="T21" fmla="*/ 36 h 190"/>
                <a:gd name="T22" fmla="*/ 341 w 477"/>
                <a:gd name="T23" fmla="*/ 24 h 190"/>
                <a:gd name="T24" fmla="*/ 355 w 477"/>
                <a:gd name="T25" fmla="*/ 30 h 190"/>
                <a:gd name="T26" fmla="*/ 369 w 477"/>
                <a:gd name="T27" fmla="*/ 12 h 190"/>
                <a:gd name="T28" fmla="*/ 411 w 477"/>
                <a:gd name="T29" fmla="*/ 18 h 190"/>
                <a:gd name="T30" fmla="*/ 419 w 477"/>
                <a:gd name="T31" fmla="*/ 43 h 190"/>
                <a:gd name="T32" fmla="*/ 454 w 477"/>
                <a:gd name="T33" fmla="*/ 48 h 190"/>
                <a:gd name="T34" fmla="*/ 476 w 477"/>
                <a:gd name="T35" fmla="*/ 60 h 190"/>
                <a:gd name="T36" fmla="*/ 454 w 477"/>
                <a:gd name="T37" fmla="*/ 73 h 190"/>
                <a:gd name="T38" fmla="*/ 433 w 477"/>
                <a:gd name="T39" fmla="*/ 97 h 190"/>
                <a:gd name="T40" fmla="*/ 411 w 477"/>
                <a:gd name="T41" fmla="*/ 115 h 190"/>
                <a:gd name="T42" fmla="*/ 390 w 477"/>
                <a:gd name="T43" fmla="*/ 115 h 190"/>
                <a:gd name="T44" fmla="*/ 376 w 477"/>
                <a:gd name="T45" fmla="*/ 128 h 190"/>
                <a:gd name="T46" fmla="*/ 390 w 477"/>
                <a:gd name="T47" fmla="*/ 140 h 190"/>
                <a:gd name="T48" fmla="*/ 369 w 477"/>
                <a:gd name="T49" fmla="*/ 171 h 190"/>
                <a:gd name="T50" fmla="*/ 326 w 477"/>
                <a:gd name="T51" fmla="*/ 177 h 190"/>
                <a:gd name="T52" fmla="*/ 312 w 477"/>
                <a:gd name="T53" fmla="*/ 189 h 190"/>
                <a:gd name="T54" fmla="*/ 248 w 477"/>
                <a:gd name="T55" fmla="*/ 183 h 190"/>
                <a:gd name="T56" fmla="*/ 241 w 477"/>
                <a:gd name="T57" fmla="*/ 171 h 190"/>
                <a:gd name="T58" fmla="*/ 226 w 477"/>
                <a:gd name="T59" fmla="*/ 171 h 190"/>
                <a:gd name="T60" fmla="*/ 170 w 477"/>
                <a:gd name="T61" fmla="*/ 183 h 190"/>
                <a:gd name="T62" fmla="*/ 148 w 477"/>
                <a:gd name="T63" fmla="*/ 164 h 190"/>
                <a:gd name="T64" fmla="*/ 70 w 477"/>
                <a:gd name="T65" fmla="*/ 146 h 190"/>
                <a:gd name="T66" fmla="*/ 70 w 477"/>
                <a:gd name="T67" fmla="*/ 134 h 190"/>
                <a:gd name="T68" fmla="*/ 56 w 477"/>
                <a:gd name="T69" fmla="*/ 110 h 190"/>
                <a:gd name="T70" fmla="*/ 35 w 477"/>
                <a:gd name="T71" fmla="*/ 103 h 190"/>
                <a:gd name="T72" fmla="*/ 27 w 477"/>
                <a:gd name="T73" fmla="*/ 110 h 190"/>
                <a:gd name="T74" fmla="*/ 21 w 477"/>
                <a:gd name="T75" fmla="*/ 97 h 190"/>
                <a:gd name="T76" fmla="*/ 0 w 477"/>
                <a:gd name="T77" fmla="*/ 92 h 1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7"/>
                <a:gd name="T118" fmla="*/ 0 h 190"/>
                <a:gd name="T119" fmla="*/ 477 w 477"/>
                <a:gd name="T120" fmla="*/ 190 h 1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7" h="190">
                  <a:moveTo>
                    <a:pt x="0" y="92"/>
                  </a:moveTo>
                  <a:lnTo>
                    <a:pt x="49" y="48"/>
                  </a:lnTo>
                  <a:lnTo>
                    <a:pt x="85" y="48"/>
                  </a:lnTo>
                  <a:lnTo>
                    <a:pt x="92" y="55"/>
                  </a:lnTo>
                  <a:lnTo>
                    <a:pt x="134" y="48"/>
                  </a:lnTo>
                  <a:lnTo>
                    <a:pt x="128" y="24"/>
                  </a:lnTo>
                  <a:lnTo>
                    <a:pt x="142" y="0"/>
                  </a:lnTo>
                  <a:lnTo>
                    <a:pt x="191" y="12"/>
                  </a:lnTo>
                  <a:lnTo>
                    <a:pt x="206" y="24"/>
                  </a:lnTo>
                  <a:lnTo>
                    <a:pt x="255" y="12"/>
                  </a:lnTo>
                  <a:lnTo>
                    <a:pt x="326" y="36"/>
                  </a:lnTo>
                  <a:lnTo>
                    <a:pt x="341" y="24"/>
                  </a:lnTo>
                  <a:lnTo>
                    <a:pt x="355" y="30"/>
                  </a:lnTo>
                  <a:lnTo>
                    <a:pt x="369" y="12"/>
                  </a:lnTo>
                  <a:lnTo>
                    <a:pt x="411" y="18"/>
                  </a:lnTo>
                  <a:lnTo>
                    <a:pt x="419" y="43"/>
                  </a:lnTo>
                  <a:lnTo>
                    <a:pt x="454" y="48"/>
                  </a:lnTo>
                  <a:lnTo>
                    <a:pt x="476" y="60"/>
                  </a:lnTo>
                  <a:lnTo>
                    <a:pt x="454" y="73"/>
                  </a:lnTo>
                  <a:lnTo>
                    <a:pt x="433" y="97"/>
                  </a:lnTo>
                  <a:lnTo>
                    <a:pt x="411" y="115"/>
                  </a:lnTo>
                  <a:lnTo>
                    <a:pt x="390" y="115"/>
                  </a:lnTo>
                  <a:lnTo>
                    <a:pt x="376" y="128"/>
                  </a:lnTo>
                  <a:lnTo>
                    <a:pt x="390" y="140"/>
                  </a:lnTo>
                  <a:lnTo>
                    <a:pt x="369" y="171"/>
                  </a:lnTo>
                  <a:lnTo>
                    <a:pt x="326" y="177"/>
                  </a:lnTo>
                  <a:lnTo>
                    <a:pt x="312" y="189"/>
                  </a:lnTo>
                  <a:lnTo>
                    <a:pt x="248" y="183"/>
                  </a:lnTo>
                  <a:lnTo>
                    <a:pt x="241" y="171"/>
                  </a:lnTo>
                  <a:lnTo>
                    <a:pt x="226" y="171"/>
                  </a:lnTo>
                  <a:lnTo>
                    <a:pt x="170" y="183"/>
                  </a:lnTo>
                  <a:lnTo>
                    <a:pt x="148" y="164"/>
                  </a:lnTo>
                  <a:lnTo>
                    <a:pt x="70" y="146"/>
                  </a:lnTo>
                  <a:lnTo>
                    <a:pt x="70" y="134"/>
                  </a:lnTo>
                  <a:lnTo>
                    <a:pt x="56" y="110"/>
                  </a:lnTo>
                  <a:lnTo>
                    <a:pt x="35" y="103"/>
                  </a:lnTo>
                  <a:lnTo>
                    <a:pt x="27" y="110"/>
                  </a:lnTo>
                  <a:lnTo>
                    <a:pt x="21" y="97"/>
                  </a:lnTo>
                  <a:lnTo>
                    <a:pt x="0" y="9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1" name="Freeform 53"/>
            <p:cNvSpPr>
              <a:spLocks/>
            </p:cNvSpPr>
            <p:nvPr/>
          </p:nvSpPr>
          <p:spPr bwMode="auto">
            <a:xfrm>
              <a:off x="2922" y="1830"/>
              <a:ext cx="22" cy="6"/>
            </a:xfrm>
            <a:custGeom>
              <a:avLst/>
              <a:gdLst>
                <a:gd name="T0" fmla="*/ 0 w 22"/>
                <a:gd name="T1" fmla="*/ 5 h 6"/>
                <a:gd name="T2" fmla="*/ 21 w 22"/>
                <a:gd name="T3" fmla="*/ 0 h 6"/>
                <a:gd name="T4" fmla="*/ 21 w 22"/>
                <a:gd name="T5" fmla="*/ 3 h 6"/>
                <a:gd name="T6" fmla="*/ 0 w 22"/>
                <a:gd name="T7" fmla="*/ 5 h 6"/>
                <a:gd name="T8" fmla="*/ 0 60000 65536"/>
                <a:gd name="T9" fmla="*/ 0 60000 65536"/>
                <a:gd name="T10" fmla="*/ 0 60000 65536"/>
                <a:gd name="T11" fmla="*/ 0 60000 65536"/>
                <a:gd name="T12" fmla="*/ 0 w 22"/>
                <a:gd name="T13" fmla="*/ 0 h 6"/>
                <a:gd name="T14" fmla="*/ 22 w 22"/>
                <a:gd name="T15" fmla="*/ 6 h 6"/>
              </a:gdLst>
              <a:ahLst/>
              <a:cxnLst>
                <a:cxn ang="T8">
                  <a:pos x="T0" y="T1"/>
                </a:cxn>
                <a:cxn ang="T9">
                  <a:pos x="T2" y="T3"/>
                </a:cxn>
                <a:cxn ang="T10">
                  <a:pos x="T4" y="T5"/>
                </a:cxn>
                <a:cxn ang="T11">
                  <a:pos x="T6" y="T7"/>
                </a:cxn>
              </a:cxnLst>
              <a:rect l="T12" t="T13" r="T14" b="T15"/>
              <a:pathLst>
                <a:path w="22" h="6">
                  <a:moveTo>
                    <a:pt x="0" y="5"/>
                  </a:moveTo>
                  <a:lnTo>
                    <a:pt x="21" y="0"/>
                  </a:lnTo>
                  <a:lnTo>
                    <a:pt x="21" y="3"/>
                  </a:lnTo>
                  <a:lnTo>
                    <a:pt x="0"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2" name="Freeform 54"/>
            <p:cNvSpPr>
              <a:spLocks/>
            </p:cNvSpPr>
            <p:nvPr/>
          </p:nvSpPr>
          <p:spPr bwMode="auto">
            <a:xfrm>
              <a:off x="3109" y="1835"/>
              <a:ext cx="95" cy="65"/>
            </a:xfrm>
            <a:custGeom>
              <a:avLst/>
              <a:gdLst>
                <a:gd name="T0" fmla="*/ 0 w 95"/>
                <a:gd name="T1" fmla="*/ 5 h 65"/>
                <a:gd name="T2" fmla="*/ 0 w 95"/>
                <a:gd name="T3" fmla="*/ 0 h 65"/>
                <a:gd name="T4" fmla="*/ 13 w 95"/>
                <a:gd name="T5" fmla="*/ 5 h 65"/>
                <a:gd name="T6" fmla="*/ 73 w 95"/>
                <a:gd name="T7" fmla="*/ 11 h 65"/>
                <a:gd name="T8" fmla="*/ 94 w 95"/>
                <a:gd name="T9" fmla="*/ 17 h 65"/>
                <a:gd name="T10" fmla="*/ 60 w 95"/>
                <a:gd name="T11" fmla="*/ 41 h 65"/>
                <a:gd name="T12" fmla="*/ 46 w 95"/>
                <a:gd name="T13" fmla="*/ 58 h 65"/>
                <a:gd name="T14" fmla="*/ 34 w 95"/>
                <a:gd name="T15" fmla="*/ 64 h 65"/>
                <a:gd name="T16" fmla="*/ 13 w 95"/>
                <a:gd name="T17" fmla="*/ 34 h 65"/>
                <a:gd name="T18" fmla="*/ 7 w 95"/>
                <a:gd name="T19" fmla="*/ 23 h 65"/>
                <a:gd name="T20" fmla="*/ 7 w 95"/>
                <a:gd name="T21" fmla="*/ 11 h 65"/>
                <a:gd name="T22" fmla="*/ 0 w 95"/>
                <a:gd name="T23" fmla="*/ 5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65"/>
                <a:gd name="T38" fmla="*/ 95 w 95"/>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65">
                  <a:moveTo>
                    <a:pt x="0" y="5"/>
                  </a:moveTo>
                  <a:lnTo>
                    <a:pt x="0" y="0"/>
                  </a:lnTo>
                  <a:lnTo>
                    <a:pt x="13" y="5"/>
                  </a:lnTo>
                  <a:lnTo>
                    <a:pt x="73" y="11"/>
                  </a:lnTo>
                  <a:lnTo>
                    <a:pt x="94" y="17"/>
                  </a:lnTo>
                  <a:lnTo>
                    <a:pt x="60" y="41"/>
                  </a:lnTo>
                  <a:lnTo>
                    <a:pt x="46" y="58"/>
                  </a:lnTo>
                  <a:lnTo>
                    <a:pt x="34" y="64"/>
                  </a:lnTo>
                  <a:lnTo>
                    <a:pt x="13" y="34"/>
                  </a:lnTo>
                  <a:lnTo>
                    <a:pt x="7" y="23"/>
                  </a:lnTo>
                  <a:lnTo>
                    <a:pt x="7" y="11"/>
                  </a:lnTo>
                  <a:lnTo>
                    <a:pt x="0"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3" name="Freeform 55"/>
            <p:cNvSpPr>
              <a:spLocks/>
            </p:cNvSpPr>
            <p:nvPr/>
          </p:nvSpPr>
          <p:spPr bwMode="auto">
            <a:xfrm>
              <a:off x="3101" y="1841"/>
              <a:ext cx="16" cy="28"/>
            </a:xfrm>
            <a:custGeom>
              <a:avLst/>
              <a:gdLst>
                <a:gd name="T0" fmla="*/ 0 w 16"/>
                <a:gd name="T1" fmla="*/ 5 h 28"/>
                <a:gd name="T2" fmla="*/ 0 w 16"/>
                <a:gd name="T3" fmla="*/ 0 h 28"/>
                <a:gd name="T4" fmla="*/ 5 w 16"/>
                <a:gd name="T5" fmla="*/ 0 h 28"/>
                <a:gd name="T6" fmla="*/ 10 w 16"/>
                <a:gd name="T7" fmla="*/ 5 h 28"/>
                <a:gd name="T8" fmla="*/ 10 w 16"/>
                <a:gd name="T9" fmla="*/ 16 h 28"/>
                <a:gd name="T10" fmla="*/ 15 w 16"/>
                <a:gd name="T11" fmla="*/ 27 h 28"/>
                <a:gd name="T12" fmla="*/ 0 w 16"/>
                <a:gd name="T13" fmla="*/ 5 h 28"/>
                <a:gd name="T14" fmla="*/ 0 60000 65536"/>
                <a:gd name="T15" fmla="*/ 0 60000 65536"/>
                <a:gd name="T16" fmla="*/ 0 60000 65536"/>
                <a:gd name="T17" fmla="*/ 0 60000 65536"/>
                <a:gd name="T18" fmla="*/ 0 60000 65536"/>
                <a:gd name="T19" fmla="*/ 0 60000 65536"/>
                <a:gd name="T20" fmla="*/ 0 60000 65536"/>
                <a:gd name="T21" fmla="*/ 0 w 16"/>
                <a:gd name="T22" fmla="*/ 0 h 28"/>
                <a:gd name="T23" fmla="*/ 16 w 1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8">
                  <a:moveTo>
                    <a:pt x="0" y="5"/>
                  </a:moveTo>
                  <a:lnTo>
                    <a:pt x="0" y="0"/>
                  </a:lnTo>
                  <a:lnTo>
                    <a:pt x="5" y="0"/>
                  </a:lnTo>
                  <a:lnTo>
                    <a:pt x="10" y="5"/>
                  </a:lnTo>
                  <a:lnTo>
                    <a:pt x="10" y="16"/>
                  </a:lnTo>
                  <a:lnTo>
                    <a:pt x="15" y="27"/>
                  </a:lnTo>
                  <a:lnTo>
                    <a:pt x="0"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4" name="Freeform 56"/>
            <p:cNvSpPr>
              <a:spLocks/>
            </p:cNvSpPr>
            <p:nvPr/>
          </p:nvSpPr>
          <p:spPr bwMode="auto">
            <a:xfrm>
              <a:off x="866" y="1841"/>
              <a:ext cx="900" cy="495"/>
            </a:xfrm>
            <a:custGeom>
              <a:avLst/>
              <a:gdLst>
                <a:gd name="T0" fmla="*/ 464 w 900"/>
                <a:gd name="T1" fmla="*/ 56 h 495"/>
                <a:gd name="T2" fmla="*/ 563 w 900"/>
                <a:gd name="T3" fmla="*/ 81 h 495"/>
                <a:gd name="T4" fmla="*/ 563 w 900"/>
                <a:gd name="T5" fmla="*/ 106 h 495"/>
                <a:gd name="T6" fmla="*/ 592 w 900"/>
                <a:gd name="T7" fmla="*/ 106 h 495"/>
                <a:gd name="T8" fmla="*/ 643 w 900"/>
                <a:gd name="T9" fmla="*/ 125 h 495"/>
                <a:gd name="T10" fmla="*/ 585 w 900"/>
                <a:gd name="T11" fmla="*/ 144 h 495"/>
                <a:gd name="T12" fmla="*/ 571 w 900"/>
                <a:gd name="T13" fmla="*/ 169 h 495"/>
                <a:gd name="T14" fmla="*/ 571 w 900"/>
                <a:gd name="T15" fmla="*/ 206 h 495"/>
                <a:gd name="T16" fmla="*/ 606 w 900"/>
                <a:gd name="T17" fmla="*/ 162 h 495"/>
                <a:gd name="T18" fmla="*/ 649 w 900"/>
                <a:gd name="T19" fmla="*/ 144 h 495"/>
                <a:gd name="T20" fmla="*/ 643 w 900"/>
                <a:gd name="T21" fmla="*/ 169 h 495"/>
                <a:gd name="T22" fmla="*/ 649 w 900"/>
                <a:gd name="T23" fmla="*/ 169 h 495"/>
                <a:gd name="T24" fmla="*/ 643 w 900"/>
                <a:gd name="T25" fmla="*/ 206 h 495"/>
                <a:gd name="T26" fmla="*/ 643 w 900"/>
                <a:gd name="T27" fmla="*/ 218 h 495"/>
                <a:gd name="T28" fmla="*/ 692 w 900"/>
                <a:gd name="T29" fmla="*/ 200 h 495"/>
                <a:gd name="T30" fmla="*/ 707 w 900"/>
                <a:gd name="T31" fmla="*/ 188 h 495"/>
                <a:gd name="T32" fmla="*/ 757 w 900"/>
                <a:gd name="T33" fmla="*/ 175 h 495"/>
                <a:gd name="T34" fmla="*/ 821 w 900"/>
                <a:gd name="T35" fmla="*/ 169 h 495"/>
                <a:gd name="T36" fmla="*/ 849 w 900"/>
                <a:gd name="T37" fmla="*/ 157 h 495"/>
                <a:gd name="T38" fmla="*/ 885 w 900"/>
                <a:gd name="T39" fmla="*/ 131 h 495"/>
                <a:gd name="T40" fmla="*/ 899 w 900"/>
                <a:gd name="T41" fmla="*/ 175 h 495"/>
                <a:gd name="T42" fmla="*/ 828 w 900"/>
                <a:gd name="T43" fmla="*/ 218 h 495"/>
                <a:gd name="T44" fmla="*/ 835 w 900"/>
                <a:gd name="T45" fmla="*/ 218 h 495"/>
                <a:gd name="T46" fmla="*/ 821 w 900"/>
                <a:gd name="T47" fmla="*/ 225 h 495"/>
                <a:gd name="T48" fmla="*/ 750 w 900"/>
                <a:gd name="T49" fmla="*/ 275 h 495"/>
                <a:gd name="T50" fmla="*/ 728 w 900"/>
                <a:gd name="T51" fmla="*/ 262 h 495"/>
                <a:gd name="T52" fmla="*/ 713 w 900"/>
                <a:gd name="T53" fmla="*/ 306 h 495"/>
                <a:gd name="T54" fmla="*/ 713 w 900"/>
                <a:gd name="T55" fmla="*/ 337 h 495"/>
                <a:gd name="T56" fmla="*/ 678 w 900"/>
                <a:gd name="T57" fmla="*/ 356 h 495"/>
                <a:gd name="T58" fmla="*/ 621 w 900"/>
                <a:gd name="T59" fmla="*/ 400 h 495"/>
                <a:gd name="T60" fmla="*/ 628 w 900"/>
                <a:gd name="T61" fmla="*/ 475 h 495"/>
                <a:gd name="T62" fmla="*/ 606 w 900"/>
                <a:gd name="T63" fmla="*/ 494 h 495"/>
                <a:gd name="T64" fmla="*/ 592 w 900"/>
                <a:gd name="T65" fmla="*/ 431 h 495"/>
                <a:gd name="T66" fmla="*/ 557 w 900"/>
                <a:gd name="T67" fmla="*/ 419 h 495"/>
                <a:gd name="T68" fmla="*/ 514 w 900"/>
                <a:gd name="T69" fmla="*/ 406 h 495"/>
                <a:gd name="T70" fmla="*/ 493 w 900"/>
                <a:gd name="T71" fmla="*/ 406 h 495"/>
                <a:gd name="T72" fmla="*/ 478 w 900"/>
                <a:gd name="T73" fmla="*/ 419 h 495"/>
                <a:gd name="T74" fmla="*/ 457 w 900"/>
                <a:gd name="T75" fmla="*/ 413 h 495"/>
                <a:gd name="T76" fmla="*/ 421 w 900"/>
                <a:gd name="T77" fmla="*/ 406 h 495"/>
                <a:gd name="T78" fmla="*/ 392 w 900"/>
                <a:gd name="T79" fmla="*/ 425 h 495"/>
                <a:gd name="T80" fmla="*/ 342 w 900"/>
                <a:gd name="T81" fmla="*/ 469 h 495"/>
                <a:gd name="T82" fmla="*/ 293 w 900"/>
                <a:gd name="T83" fmla="*/ 400 h 495"/>
                <a:gd name="T84" fmla="*/ 257 w 900"/>
                <a:gd name="T85" fmla="*/ 406 h 495"/>
                <a:gd name="T86" fmla="*/ 200 w 900"/>
                <a:gd name="T87" fmla="*/ 350 h 495"/>
                <a:gd name="T88" fmla="*/ 165 w 900"/>
                <a:gd name="T89" fmla="*/ 356 h 495"/>
                <a:gd name="T90" fmla="*/ 57 w 900"/>
                <a:gd name="T91" fmla="*/ 325 h 495"/>
                <a:gd name="T92" fmla="*/ 29 w 900"/>
                <a:gd name="T93" fmla="*/ 287 h 495"/>
                <a:gd name="T94" fmla="*/ 0 w 900"/>
                <a:gd name="T95" fmla="*/ 181 h 495"/>
                <a:gd name="T96" fmla="*/ 21 w 900"/>
                <a:gd name="T97" fmla="*/ 119 h 495"/>
                <a:gd name="T98" fmla="*/ 72 w 900"/>
                <a:gd name="T99" fmla="*/ 6 h 495"/>
                <a:gd name="T100" fmla="*/ 93 w 900"/>
                <a:gd name="T101" fmla="*/ 31 h 495"/>
                <a:gd name="T102" fmla="*/ 99 w 900"/>
                <a:gd name="T103" fmla="*/ 0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0"/>
                <a:gd name="T157" fmla="*/ 0 h 495"/>
                <a:gd name="T158" fmla="*/ 900 w 900"/>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0" h="495">
                  <a:moveTo>
                    <a:pt x="99" y="0"/>
                  </a:moveTo>
                  <a:lnTo>
                    <a:pt x="464" y="56"/>
                  </a:lnTo>
                  <a:lnTo>
                    <a:pt x="493" y="56"/>
                  </a:lnTo>
                  <a:lnTo>
                    <a:pt x="563" y="81"/>
                  </a:lnTo>
                  <a:lnTo>
                    <a:pt x="528" y="100"/>
                  </a:lnTo>
                  <a:lnTo>
                    <a:pt x="563" y="106"/>
                  </a:lnTo>
                  <a:lnTo>
                    <a:pt x="592" y="100"/>
                  </a:lnTo>
                  <a:lnTo>
                    <a:pt x="592" y="106"/>
                  </a:lnTo>
                  <a:lnTo>
                    <a:pt x="649" y="119"/>
                  </a:lnTo>
                  <a:lnTo>
                    <a:pt x="643" y="125"/>
                  </a:lnTo>
                  <a:lnTo>
                    <a:pt x="606" y="131"/>
                  </a:lnTo>
                  <a:lnTo>
                    <a:pt x="585" y="144"/>
                  </a:lnTo>
                  <a:lnTo>
                    <a:pt x="592" y="144"/>
                  </a:lnTo>
                  <a:lnTo>
                    <a:pt x="571" y="169"/>
                  </a:lnTo>
                  <a:lnTo>
                    <a:pt x="571" y="200"/>
                  </a:lnTo>
                  <a:lnTo>
                    <a:pt x="571" y="206"/>
                  </a:lnTo>
                  <a:lnTo>
                    <a:pt x="600" y="181"/>
                  </a:lnTo>
                  <a:lnTo>
                    <a:pt x="606" y="162"/>
                  </a:lnTo>
                  <a:lnTo>
                    <a:pt x="635" y="137"/>
                  </a:lnTo>
                  <a:lnTo>
                    <a:pt x="649" y="144"/>
                  </a:lnTo>
                  <a:lnTo>
                    <a:pt x="649" y="157"/>
                  </a:lnTo>
                  <a:lnTo>
                    <a:pt x="643" y="169"/>
                  </a:lnTo>
                  <a:lnTo>
                    <a:pt x="643" y="175"/>
                  </a:lnTo>
                  <a:lnTo>
                    <a:pt x="649" y="169"/>
                  </a:lnTo>
                  <a:lnTo>
                    <a:pt x="657" y="181"/>
                  </a:lnTo>
                  <a:lnTo>
                    <a:pt x="643" y="206"/>
                  </a:lnTo>
                  <a:lnTo>
                    <a:pt x="635" y="213"/>
                  </a:lnTo>
                  <a:lnTo>
                    <a:pt x="643" y="218"/>
                  </a:lnTo>
                  <a:lnTo>
                    <a:pt x="664" y="218"/>
                  </a:lnTo>
                  <a:lnTo>
                    <a:pt x="692" y="200"/>
                  </a:lnTo>
                  <a:lnTo>
                    <a:pt x="707" y="193"/>
                  </a:lnTo>
                  <a:lnTo>
                    <a:pt x="707" y="188"/>
                  </a:lnTo>
                  <a:lnTo>
                    <a:pt x="736" y="193"/>
                  </a:lnTo>
                  <a:lnTo>
                    <a:pt x="757" y="175"/>
                  </a:lnTo>
                  <a:lnTo>
                    <a:pt x="785" y="169"/>
                  </a:lnTo>
                  <a:lnTo>
                    <a:pt x="821" y="169"/>
                  </a:lnTo>
                  <a:lnTo>
                    <a:pt x="828" y="169"/>
                  </a:lnTo>
                  <a:lnTo>
                    <a:pt x="849" y="157"/>
                  </a:lnTo>
                  <a:lnTo>
                    <a:pt x="870" y="131"/>
                  </a:lnTo>
                  <a:lnTo>
                    <a:pt x="885" y="131"/>
                  </a:lnTo>
                  <a:lnTo>
                    <a:pt x="885" y="157"/>
                  </a:lnTo>
                  <a:lnTo>
                    <a:pt x="899" y="175"/>
                  </a:lnTo>
                  <a:lnTo>
                    <a:pt x="835" y="200"/>
                  </a:lnTo>
                  <a:lnTo>
                    <a:pt x="828" y="218"/>
                  </a:lnTo>
                  <a:lnTo>
                    <a:pt x="828" y="225"/>
                  </a:lnTo>
                  <a:lnTo>
                    <a:pt x="835" y="218"/>
                  </a:lnTo>
                  <a:lnTo>
                    <a:pt x="828" y="231"/>
                  </a:lnTo>
                  <a:lnTo>
                    <a:pt x="821" y="225"/>
                  </a:lnTo>
                  <a:lnTo>
                    <a:pt x="771" y="238"/>
                  </a:lnTo>
                  <a:lnTo>
                    <a:pt x="750" y="275"/>
                  </a:lnTo>
                  <a:lnTo>
                    <a:pt x="728" y="300"/>
                  </a:lnTo>
                  <a:lnTo>
                    <a:pt x="728" y="262"/>
                  </a:lnTo>
                  <a:lnTo>
                    <a:pt x="713" y="294"/>
                  </a:lnTo>
                  <a:lnTo>
                    <a:pt x="713" y="306"/>
                  </a:lnTo>
                  <a:lnTo>
                    <a:pt x="721" y="312"/>
                  </a:lnTo>
                  <a:lnTo>
                    <a:pt x="713" y="337"/>
                  </a:lnTo>
                  <a:lnTo>
                    <a:pt x="685" y="343"/>
                  </a:lnTo>
                  <a:lnTo>
                    <a:pt x="678" y="356"/>
                  </a:lnTo>
                  <a:lnTo>
                    <a:pt x="635" y="381"/>
                  </a:lnTo>
                  <a:lnTo>
                    <a:pt x="621" y="400"/>
                  </a:lnTo>
                  <a:lnTo>
                    <a:pt x="614" y="431"/>
                  </a:lnTo>
                  <a:lnTo>
                    <a:pt x="628" y="475"/>
                  </a:lnTo>
                  <a:lnTo>
                    <a:pt x="621" y="494"/>
                  </a:lnTo>
                  <a:lnTo>
                    <a:pt x="606" y="494"/>
                  </a:lnTo>
                  <a:lnTo>
                    <a:pt x="585" y="456"/>
                  </a:lnTo>
                  <a:lnTo>
                    <a:pt x="592" y="431"/>
                  </a:lnTo>
                  <a:lnTo>
                    <a:pt x="578" y="413"/>
                  </a:lnTo>
                  <a:lnTo>
                    <a:pt x="557" y="419"/>
                  </a:lnTo>
                  <a:lnTo>
                    <a:pt x="550" y="413"/>
                  </a:lnTo>
                  <a:lnTo>
                    <a:pt x="514" y="406"/>
                  </a:lnTo>
                  <a:lnTo>
                    <a:pt x="507" y="406"/>
                  </a:lnTo>
                  <a:lnTo>
                    <a:pt x="493" y="406"/>
                  </a:lnTo>
                  <a:lnTo>
                    <a:pt x="493" y="431"/>
                  </a:lnTo>
                  <a:lnTo>
                    <a:pt x="478" y="419"/>
                  </a:lnTo>
                  <a:lnTo>
                    <a:pt x="464" y="425"/>
                  </a:lnTo>
                  <a:lnTo>
                    <a:pt x="457" y="413"/>
                  </a:lnTo>
                  <a:lnTo>
                    <a:pt x="443" y="419"/>
                  </a:lnTo>
                  <a:lnTo>
                    <a:pt x="421" y="406"/>
                  </a:lnTo>
                  <a:lnTo>
                    <a:pt x="400" y="413"/>
                  </a:lnTo>
                  <a:lnTo>
                    <a:pt x="392" y="425"/>
                  </a:lnTo>
                  <a:lnTo>
                    <a:pt x="350" y="444"/>
                  </a:lnTo>
                  <a:lnTo>
                    <a:pt x="342" y="469"/>
                  </a:lnTo>
                  <a:lnTo>
                    <a:pt x="328" y="462"/>
                  </a:lnTo>
                  <a:lnTo>
                    <a:pt x="293" y="400"/>
                  </a:lnTo>
                  <a:lnTo>
                    <a:pt x="272" y="400"/>
                  </a:lnTo>
                  <a:lnTo>
                    <a:pt x="257" y="406"/>
                  </a:lnTo>
                  <a:lnTo>
                    <a:pt x="229" y="350"/>
                  </a:lnTo>
                  <a:lnTo>
                    <a:pt x="200" y="350"/>
                  </a:lnTo>
                  <a:lnTo>
                    <a:pt x="200" y="356"/>
                  </a:lnTo>
                  <a:lnTo>
                    <a:pt x="165" y="356"/>
                  </a:lnTo>
                  <a:lnTo>
                    <a:pt x="99" y="332"/>
                  </a:lnTo>
                  <a:lnTo>
                    <a:pt x="57" y="325"/>
                  </a:lnTo>
                  <a:lnTo>
                    <a:pt x="50" y="306"/>
                  </a:lnTo>
                  <a:lnTo>
                    <a:pt x="29" y="287"/>
                  </a:lnTo>
                  <a:lnTo>
                    <a:pt x="14" y="250"/>
                  </a:lnTo>
                  <a:lnTo>
                    <a:pt x="0" y="181"/>
                  </a:lnTo>
                  <a:lnTo>
                    <a:pt x="14" y="162"/>
                  </a:lnTo>
                  <a:lnTo>
                    <a:pt x="21" y="119"/>
                  </a:lnTo>
                  <a:lnTo>
                    <a:pt x="57" y="56"/>
                  </a:lnTo>
                  <a:lnTo>
                    <a:pt x="72" y="6"/>
                  </a:lnTo>
                  <a:lnTo>
                    <a:pt x="93" y="18"/>
                  </a:lnTo>
                  <a:lnTo>
                    <a:pt x="93" y="31"/>
                  </a:lnTo>
                  <a:lnTo>
                    <a:pt x="93" y="25"/>
                  </a:lnTo>
                  <a:lnTo>
                    <a:pt x="99"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5" name="Freeform 57"/>
            <p:cNvSpPr>
              <a:spLocks/>
            </p:cNvSpPr>
            <p:nvPr/>
          </p:nvSpPr>
          <p:spPr bwMode="auto">
            <a:xfrm>
              <a:off x="2914" y="1841"/>
              <a:ext cx="30" cy="40"/>
            </a:xfrm>
            <a:custGeom>
              <a:avLst/>
              <a:gdLst>
                <a:gd name="T0" fmla="*/ 24 w 30"/>
                <a:gd name="T1" fmla="*/ 39 h 40"/>
                <a:gd name="T2" fmla="*/ 12 w 30"/>
                <a:gd name="T3" fmla="*/ 39 h 40"/>
                <a:gd name="T4" fmla="*/ 0 w 30"/>
                <a:gd name="T5" fmla="*/ 23 h 40"/>
                <a:gd name="T6" fmla="*/ 5 w 30"/>
                <a:gd name="T7" fmla="*/ 5 h 40"/>
                <a:gd name="T8" fmla="*/ 24 w 30"/>
                <a:gd name="T9" fmla="*/ 0 h 40"/>
                <a:gd name="T10" fmla="*/ 29 w 30"/>
                <a:gd name="T11" fmla="*/ 5 h 40"/>
                <a:gd name="T12" fmla="*/ 24 w 30"/>
                <a:gd name="T13" fmla="*/ 23 h 40"/>
                <a:gd name="T14" fmla="*/ 24 w 30"/>
                <a:gd name="T15" fmla="*/ 39 h 4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0"/>
                <a:gd name="T26" fmla="*/ 30 w 3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0">
                  <a:moveTo>
                    <a:pt x="24" y="39"/>
                  </a:moveTo>
                  <a:lnTo>
                    <a:pt x="12" y="39"/>
                  </a:lnTo>
                  <a:lnTo>
                    <a:pt x="0" y="23"/>
                  </a:lnTo>
                  <a:lnTo>
                    <a:pt x="5" y="5"/>
                  </a:lnTo>
                  <a:lnTo>
                    <a:pt x="24" y="0"/>
                  </a:lnTo>
                  <a:lnTo>
                    <a:pt x="29" y="5"/>
                  </a:lnTo>
                  <a:lnTo>
                    <a:pt x="24" y="23"/>
                  </a:lnTo>
                  <a:lnTo>
                    <a:pt x="24" y="3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6" name="Freeform 58"/>
            <p:cNvSpPr>
              <a:spLocks/>
            </p:cNvSpPr>
            <p:nvPr/>
          </p:nvSpPr>
          <p:spPr bwMode="auto">
            <a:xfrm>
              <a:off x="3007" y="1847"/>
              <a:ext cx="139" cy="135"/>
            </a:xfrm>
            <a:custGeom>
              <a:avLst/>
              <a:gdLst>
                <a:gd name="T0" fmla="*/ 90 w 139"/>
                <a:gd name="T1" fmla="*/ 0 h 135"/>
                <a:gd name="T2" fmla="*/ 110 w 139"/>
                <a:gd name="T3" fmla="*/ 24 h 135"/>
                <a:gd name="T4" fmla="*/ 132 w 139"/>
                <a:gd name="T5" fmla="*/ 55 h 135"/>
                <a:gd name="T6" fmla="*/ 124 w 139"/>
                <a:gd name="T7" fmla="*/ 73 h 135"/>
                <a:gd name="T8" fmla="*/ 138 w 139"/>
                <a:gd name="T9" fmla="*/ 97 h 135"/>
                <a:gd name="T10" fmla="*/ 124 w 139"/>
                <a:gd name="T11" fmla="*/ 134 h 135"/>
                <a:gd name="T12" fmla="*/ 104 w 139"/>
                <a:gd name="T13" fmla="*/ 122 h 135"/>
                <a:gd name="T14" fmla="*/ 76 w 139"/>
                <a:gd name="T15" fmla="*/ 122 h 135"/>
                <a:gd name="T16" fmla="*/ 42 w 139"/>
                <a:gd name="T17" fmla="*/ 110 h 135"/>
                <a:gd name="T18" fmla="*/ 14 w 139"/>
                <a:gd name="T19" fmla="*/ 91 h 135"/>
                <a:gd name="T20" fmla="*/ 0 w 139"/>
                <a:gd name="T21" fmla="*/ 61 h 135"/>
                <a:gd name="T22" fmla="*/ 0 w 139"/>
                <a:gd name="T23" fmla="*/ 49 h 135"/>
                <a:gd name="T24" fmla="*/ 55 w 139"/>
                <a:gd name="T25" fmla="*/ 31 h 135"/>
                <a:gd name="T26" fmla="*/ 62 w 139"/>
                <a:gd name="T27" fmla="*/ 37 h 135"/>
                <a:gd name="T28" fmla="*/ 82 w 139"/>
                <a:gd name="T29" fmla="*/ 24 h 135"/>
                <a:gd name="T30" fmla="*/ 90 w 139"/>
                <a:gd name="T31" fmla="*/ 0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35"/>
                <a:gd name="T50" fmla="*/ 139 w 139"/>
                <a:gd name="T51" fmla="*/ 135 h 1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35">
                  <a:moveTo>
                    <a:pt x="90" y="0"/>
                  </a:moveTo>
                  <a:lnTo>
                    <a:pt x="110" y="24"/>
                  </a:lnTo>
                  <a:lnTo>
                    <a:pt x="132" y="55"/>
                  </a:lnTo>
                  <a:lnTo>
                    <a:pt x="124" y="73"/>
                  </a:lnTo>
                  <a:lnTo>
                    <a:pt x="138" y="97"/>
                  </a:lnTo>
                  <a:lnTo>
                    <a:pt x="124" y="134"/>
                  </a:lnTo>
                  <a:lnTo>
                    <a:pt x="104" y="122"/>
                  </a:lnTo>
                  <a:lnTo>
                    <a:pt x="76" y="122"/>
                  </a:lnTo>
                  <a:lnTo>
                    <a:pt x="42" y="110"/>
                  </a:lnTo>
                  <a:lnTo>
                    <a:pt x="14" y="91"/>
                  </a:lnTo>
                  <a:lnTo>
                    <a:pt x="0" y="61"/>
                  </a:lnTo>
                  <a:lnTo>
                    <a:pt x="0" y="49"/>
                  </a:lnTo>
                  <a:lnTo>
                    <a:pt x="55" y="31"/>
                  </a:lnTo>
                  <a:lnTo>
                    <a:pt x="62" y="37"/>
                  </a:lnTo>
                  <a:lnTo>
                    <a:pt x="82" y="24"/>
                  </a:lnTo>
                  <a:lnTo>
                    <a:pt x="9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7" name="Freeform 59"/>
            <p:cNvSpPr>
              <a:spLocks/>
            </p:cNvSpPr>
            <p:nvPr/>
          </p:nvSpPr>
          <p:spPr bwMode="auto">
            <a:xfrm>
              <a:off x="3138" y="1847"/>
              <a:ext cx="122" cy="102"/>
            </a:xfrm>
            <a:custGeom>
              <a:avLst/>
              <a:gdLst>
                <a:gd name="T0" fmla="*/ 68 w 122"/>
                <a:gd name="T1" fmla="*/ 6 h 102"/>
                <a:gd name="T2" fmla="*/ 88 w 122"/>
                <a:gd name="T3" fmla="*/ 0 h 102"/>
                <a:gd name="T4" fmla="*/ 121 w 122"/>
                <a:gd name="T5" fmla="*/ 42 h 102"/>
                <a:gd name="T6" fmla="*/ 115 w 122"/>
                <a:gd name="T7" fmla="*/ 54 h 102"/>
                <a:gd name="T8" fmla="*/ 101 w 122"/>
                <a:gd name="T9" fmla="*/ 60 h 102"/>
                <a:gd name="T10" fmla="*/ 101 w 122"/>
                <a:gd name="T11" fmla="*/ 77 h 102"/>
                <a:gd name="T12" fmla="*/ 61 w 122"/>
                <a:gd name="T13" fmla="*/ 89 h 102"/>
                <a:gd name="T14" fmla="*/ 54 w 122"/>
                <a:gd name="T15" fmla="*/ 101 h 102"/>
                <a:gd name="T16" fmla="*/ 33 w 122"/>
                <a:gd name="T17" fmla="*/ 95 h 102"/>
                <a:gd name="T18" fmla="*/ 14 w 122"/>
                <a:gd name="T19" fmla="*/ 95 h 102"/>
                <a:gd name="T20" fmla="*/ 0 w 122"/>
                <a:gd name="T21" fmla="*/ 72 h 102"/>
                <a:gd name="T22" fmla="*/ 7 w 122"/>
                <a:gd name="T23" fmla="*/ 54 h 102"/>
                <a:gd name="T24" fmla="*/ 20 w 122"/>
                <a:gd name="T25" fmla="*/ 48 h 102"/>
                <a:gd name="T26" fmla="*/ 33 w 122"/>
                <a:gd name="T27" fmla="*/ 30 h 102"/>
                <a:gd name="T28" fmla="*/ 68 w 122"/>
                <a:gd name="T29" fmla="*/ 6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02"/>
                <a:gd name="T47" fmla="*/ 122 w 122"/>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02">
                  <a:moveTo>
                    <a:pt x="68" y="6"/>
                  </a:moveTo>
                  <a:lnTo>
                    <a:pt x="88" y="0"/>
                  </a:lnTo>
                  <a:lnTo>
                    <a:pt x="121" y="42"/>
                  </a:lnTo>
                  <a:lnTo>
                    <a:pt x="115" y="54"/>
                  </a:lnTo>
                  <a:lnTo>
                    <a:pt x="101" y="60"/>
                  </a:lnTo>
                  <a:lnTo>
                    <a:pt x="101" y="77"/>
                  </a:lnTo>
                  <a:lnTo>
                    <a:pt x="61" y="89"/>
                  </a:lnTo>
                  <a:lnTo>
                    <a:pt x="54" y="101"/>
                  </a:lnTo>
                  <a:lnTo>
                    <a:pt x="33" y="95"/>
                  </a:lnTo>
                  <a:lnTo>
                    <a:pt x="14" y="95"/>
                  </a:lnTo>
                  <a:lnTo>
                    <a:pt x="0" y="72"/>
                  </a:lnTo>
                  <a:lnTo>
                    <a:pt x="7" y="54"/>
                  </a:lnTo>
                  <a:lnTo>
                    <a:pt x="20" y="48"/>
                  </a:lnTo>
                  <a:lnTo>
                    <a:pt x="33" y="30"/>
                  </a:lnTo>
                  <a:lnTo>
                    <a:pt x="68"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8" name="Freeform 60"/>
            <p:cNvSpPr>
              <a:spLocks/>
            </p:cNvSpPr>
            <p:nvPr/>
          </p:nvSpPr>
          <p:spPr bwMode="auto">
            <a:xfrm>
              <a:off x="2970" y="1861"/>
              <a:ext cx="4" cy="8"/>
            </a:xfrm>
            <a:custGeom>
              <a:avLst/>
              <a:gdLst>
                <a:gd name="T0" fmla="*/ 0 w 4"/>
                <a:gd name="T1" fmla="*/ 7 h 8"/>
                <a:gd name="T2" fmla="*/ 0 w 4"/>
                <a:gd name="T3" fmla="*/ 0 h 8"/>
                <a:gd name="T4" fmla="*/ 3 w 4"/>
                <a:gd name="T5" fmla="*/ 0 h 8"/>
                <a:gd name="T6" fmla="*/ 0 w 4"/>
                <a:gd name="T7" fmla="*/ 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7"/>
                  </a:moveTo>
                  <a:lnTo>
                    <a:pt x="0" y="0"/>
                  </a:lnTo>
                  <a:lnTo>
                    <a:pt x="3" y="0"/>
                  </a:lnTo>
                  <a:lnTo>
                    <a:pt x="0"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39" name="Freeform 61"/>
            <p:cNvSpPr>
              <a:spLocks/>
            </p:cNvSpPr>
            <p:nvPr/>
          </p:nvSpPr>
          <p:spPr bwMode="auto">
            <a:xfrm>
              <a:off x="4926" y="1861"/>
              <a:ext cx="74" cy="88"/>
            </a:xfrm>
            <a:custGeom>
              <a:avLst/>
              <a:gdLst>
                <a:gd name="T0" fmla="*/ 21 w 74"/>
                <a:gd name="T1" fmla="*/ 87 h 88"/>
                <a:gd name="T2" fmla="*/ 0 w 74"/>
                <a:gd name="T3" fmla="*/ 75 h 88"/>
                <a:gd name="T4" fmla="*/ 0 w 74"/>
                <a:gd name="T5" fmla="*/ 58 h 88"/>
                <a:gd name="T6" fmla="*/ 7 w 74"/>
                <a:gd name="T7" fmla="*/ 47 h 88"/>
                <a:gd name="T8" fmla="*/ 21 w 74"/>
                <a:gd name="T9" fmla="*/ 47 h 88"/>
                <a:gd name="T10" fmla="*/ 7 w 74"/>
                <a:gd name="T11" fmla="*/ 0 h 88"/>
                <a:gd name="T12" fmla="*/ 53 w 74"/>
                <a:gd name="T13" fmla="*/ 18 h 88"/>
                <a:gd name="T14" fmla="*/ 60 w 74"/>
                <a:gd name="T15" fmla="*/ 18 h 88"/>
                <a:gd name="T16" fmla="*/ 73 w 74"/>
                <a:gd name="T17" fmla="*/ 41 h 88"/>
                <a:gd name="T18" fmla="*/ 60 w 74"/>
                <a:gd name="T19" fmla="*/ 47 h 88"/>
                <a:gd name="T20" fmla="*/ 53 w 74"/>
                <a:gd name="T21" fmla="*/ 64 h 88"/>
                <a:gd name="T22" fmla="*/ 21 w 74"/>
                <a:gd name="T23" fmla="*/ 58 h 88"/>
                <a:gd name="T24" fmla="*/ 27 w 74"/>
                <a:gd name="T25" fmla="*/ 70 h 88"/>
                <a:gd name="T26" fmla="*/ 21 w 74"/>
                <a:gd name="T27" fmla="*/ 87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88"/>
                <a:gd name="T44" fmla="*/ 74 w 74"/>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88">
                  <a:moveTo>
                    <a:pt x="21" y="87"/>
                  </a:moveTo>
                  <a:lnTo>
                    <a:pt x="0" y="75"/>
                  </a:lnTo>
                  <a:lnTo>
                    <a:pt x="0" y="58"/>
                  </a:lnTo>
                  <a:lnTo>
                    <a:pt x="7" y="47"/>
                  </a:lnTo>
                  <a:lnTo>
                    <a:pt x="21" y="47"/>
                  </a:lnTo>
                  <a:lnTo>
                    <a:pt x="7" y="0"/>
                  </a:lnTo>
                  <a:lnTo>
                    <a:pt x="53" y="18"/>
                  </a:lnTo>
                  <a:lnTo>
                    <a:pt x="60" y="18"/>
                  </a:lnTo>
                  <a:lnTo>
                    <a:pt x="73" y="41"/>
                  </a:lnTo>
                  <a:lnTo>
                    <a:pt x="60" y="47"/>
                  </a:lnTo>
                  <a:lnTo>
                    <a:pt x="53" y="64"/>
                  </a:lnTo>
                  <a:lnTo>
                    <a:pt x="21" y="58"/>
                  </a:lnTo>
                  <a:lnTo>
                    <a:pt x="27" y="70"/>
                  </a:lnTo>
                  <a:lnTo>
                    <a:pt x="21" y="8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0" name="Freeform 62"/>
            <p:cNvSpPr>
              <a:spLocks/>
            </p:cNvSpPr>
            <p:nvPr/>
          </p:nvSpPr>
          <p:spPr bwMode="auto">
            <a:xfrm>
              <a:off x="2951" y="186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1" name="Freeform 63"/>
            <p:cNvSpPr>
              <a:spLocks/>
            </p:cNvSpPr>
            <p:nvPr/>
          </p:nvSpPr>
          <p:spPr bwMode="auto">
            <a:xfrm>
              <a:off x="2654" y="1872"/>
              <a:ext cx="55" cy="73"/>
            </a:xfrm>
            <a:custGeom>
              <a:avLst/>
              <a:gdLst>
                <a:gd name="T0" fmla="*/ 41 w 55"/>
                <a:gd name="T1" fmla="*/ 0 h 73"/>
                <a:gd name="T2" fmla="*/ 33 w 55"/>
                <a:gd name="T3" fmla="*/ 18 h 73"/>
                <a:gd name="T4" fmla="*/ 41 w 55"/>
                <a:gd name="T5" fmla="*/ 24 h 73"/>
                <a:gd name="T6" fmla="*/ 54 w 55"/>
                <a:gd name="T7" fmla="*/ 24 h 73"/>
                <a:gd name="T8" fmla="*/ 54 w 55"/>
                <a:gd name="T9" fmla="*/ 36 h 73"/>
                <a:gd name="T10" fmla="*/ 47 w 55"/>
                <a:gd name="T11" fmla="*/ 60 h 73"/>
                <a:gd name="T12" fmla="*/ 21 w 55"/>
                <a:gd name="T13" fmla="*/ 72 h 73"/>
                <a:gd name="T14" fmla="*/ 0 w 55"/>
                <a:gd name="T15" fmla="*/ 72 h 73"/>
                <a:gd name="T16" fmla="*/ 0 w 55"/>
                <a:gd name="T17" fmla="*/ 54 h 73"/>
                <a:gd name="T18" fmla="*/ 7 w 55"/>
                <a:gd name="T19" fmla="*/ 54 h 73"/>
                <a:gd name="T20" fmla="*/ 7 w 55"/>
                <a:gd name="T21" fmla="*/ 36 h 73"/>
                <a:gd name="T22" fmla="*/ 0 w 55"/>
                <a:gd name="T23" fmla="*/ 36 h 73"/>
                <a:gd name="T24" fmla="*/ 0 w 55"/>
                <a:gd name="T25" fmla="*/ 18 h 73"/>
                <a:gd name="T26" fmla="*/ 21 w 55"/>
                <a:gd name="T27" fmla="*/ 18 h 73"/>
                <a:gd name="T28" fmla="*/ 21 w 55"/>
                <a:gd name="T29" fmla="*/ 6 h 73"/>
                <a:gd name="T30" fmla="*/ 41 w 55"/>
                <a:gd name="T31" fmla="*/ 0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
                <a:gd name="T49" fmla="*/ 0 h 73"/>
                <a:gd name="T50" fmla="*/ 55 w 55"/>
                <a:gd name="T51" fmla="*/ 73 h 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 h="73">
                  <a:moveTo>
                    <a:pt x="41" y="0"/>
                  </a:moveTo>
                  <a:lnTo>
                    <a:pt x="33" y="18"/>
                  </a:lnTo>
                  <a:lnTo>
                    <a:pt x="41" y="24"/>
                  </a:lnTo>
                  <a:lnTo>
                    <a:pt x="54" y="24"/>
                  </a:lnTo>
                  <a:lnTo>
                    <a:pt x="54" y="36"/>
                  </a:lnTo>
                  <a:lnTo>
                    <a:pt x="47" y="60"/>
                  </a:lnTo>
                  <a:lnTo>
                    <a:pt x="21" y="72"/>
                  </a:lnTo>
                  <a:lnTo>
                    <a:pt x="0" y="72"/>
                  </a:lnTo>
                  <a:lnTo>
                    <a:pt x="0" y="54"/>
                  </a:lnTo>
                  <a:lnTo>
                    <a:pt x="7" y="54"/>
                  </a:lnTo>
                  <a:lnTo>
                    <a:pt x="7" y="36"/>
                  </a:lnTo>
                  <a:lnTo>
                    <a:pt x="0" y="36"/>
                  </a:lnTo>
                  <a:lnTo>
                    <a:pt x="0" y="18"/>
                  </a:lnTo>
                  <a:lnTo>
                    <a:pt x="21" y="18"/>
                  </a:lnTo>
                  <a:lnTo>
                    <a:pt x="21" y="6"/>
                  </a:lnTo>
                  <a:lnTo>
                    <a:pt x="41"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2" name="Freeform 64"/>
            <p:cNvSpPr>
              <a:spLocks/>
            </p:cNvSpPr>
            <p:nvPr/>
          </p:nvSpPr>
          <p:spPr bwMode="auto">
            <a:xfrm>
              <a:off x="2691" y="1872"/>
              <a:ext cx="23" cy="20"/>
            </a:xfrm>
            <a:custGeom>
              <a:avLst/>
              <a:gdLst>
                <a:gd name="T0" fmla="*/ 6 w 23"/>
                <a:gd name="T1" fmla="*/ 0 h 20"/>
                <a:gd name="T2" fmla="*/ 17 w 23"/>
                <a:gd name="T3" fmla="*/ 5 h 20"/>
                <a:gd name="T4" fmla="*/ 22 w 23"/>
                <a:gd name="T5" fmla="*/ 15 h 20"/>
                <a:gd name="T6" fmla="*/ 17 w 23"/>
                <a:gd name="T7" fmla="*/ 19 h 20"/>
                <a:gd name="T8" fmla="*/ 6 w 23"/>
                <a:gd name="T9" fmla="*/ 19 h 20"/>
                <a:gd name="T10" fmla="*/ 0 w 23"/>
                <a:gd name="T11" fmla="*/ 15 h 20"/>
                <a:gd name="T12" fmla="*/ 6 w 23"/>
                <a:gd name="T13" fmla="*/ 0 h 20"/>
                <a:gd name="T14" fmla="*/ 0 60000 65536"/>
                <a:gd name="T15" fmla="*/ 0 60000 65536"/>
                <a:gd name="T16" fmla="*/ 0 60000 65536"/>
                <a:gd name="T17" fmla="*/ 0 60000 65536"/>
                <a:gd name="T18" fmla="*/ 0 60000 65536"/>
                <a:gd name="T19" fmla="*/ 0 60000 65536"/>
                <a:gd name="T20" fmla="*/ 0 60000 65536"/>
                <a:gd name="T21" fmla="*/ 0 w 23"/>
                <a:gd name="T22" fmla="*/ 0 h 20"/>
                <a:gd name="T23" fmla="*/ 23 w 2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0">
                  <a:moveTo>
                    <a:pt x="6" y="0"/>
                  </a:moveTo>
                  <a:lnTo>
                    <a:pt x="17" y="5"/>
                  </a:lnTo>
                  <a:lnTo>
                    <a:pt x="22" y="15"/>
                  </a:lnTo>
                  <a:lnTo>
                    <a:pt x="17" y="19"/>
                  </a:lnTo>
                  <a:lnTo>
                    <a:pt x="6" y="19"/>
                  </a:lnTo>
                  <a:lnTo>
                    <a:pt x="0" y="15"/>
                  </a:lnTo>
                  <a:lnTo>
                    <a:pt x="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3" name="Freeform 65"/>
            <p:cNvSpPr>
              <a:spLocks/>
            </p:cNvSpPr>
            <p:nvPr/>
          </p:nvSpPr>
          <p:spPr bwMode="auto">
            <a:xfrm>
              <a:off x="2885" y="1886"/>
              <a:ext cx="132" cy="123"/>
            </a:xfrm>
            <a:custGeom>
              <a:avLst/>
              <a:gdLst>
                <a:gd name="T0" fmla="*/ 42 w 132"/>
                <a:gd name="T1" fmla="*/ 0 h 123"/>
                <a:gd name="T2" fmla="*/ 55 w 132"/>
                <a:gd name="T3" fmla="*/ 0 h 123"/>
                <a:gd name="T4" fmla="*/ 69 w 132"/>
                <a:gd name="T5" fmla="*/ 12 h 123"/>
                <a:gd name="T6" fmla="*/ 96 w 132"/>
                <a:gd name="T7" fmla="*/ 7 h 123"/>
                <a:gd name="T8" fmla="*/ 117 w 132"/>
                <a:gd name="T9" fmla="*/ 12 h 123"/>
                <a:gd name="T10" fmla="*/ 117 w 132"/>
                <a:gd name="T11" fmla="*/ 24 h 123"/>
                <a:gd name="T12" fmla="*/ 131 w 132"/>
                <a:gd name="T13" fmla="*/ 54 h 123"/>
                <a:gd name="T14" fmla="*/ 96 w 132"/>
                <a:gd name="T15" fmla="*/ 79 h 123"/>
                <a:gd name="T16" fmla="*/ 110 w 132"/>
                <a:gd name="T17" fmla="*/ 103 h 123"/>
                <a:gd name="T18" fmla="*/ 110 w 132"/>
                <a:gd name="T19" fmla="*/ 115 h 123"/>
                <a:gd name="T20" fmla="*/ 76 w 132"/>
                <a:gd name="T21" fmla="*/ 115 h 123"/>
                <a:gd name="T22" fmla="*/ 55 w 132"/>
                <a:gd name="T23" fmla="*/ 122 h 123"/>
                <a:gd name="T24" fmla="*/ 28 w 132"/>
                <a:gd name="T25" fmla="*/ 115 h 123"/>
                <a:gd name="T26" fmla="*/ 28 w 132"/>
                <a:gd name="T27" fmla="*/ 103 h 123"/>
                <a:gd name="T28" fmla="*/ 0 w 132"/>
                <a:gd name="T29" fmla="*/ 85 h 123"/>
                <a:gd name="T30" fmla="*/ 0 w 132"/>
                <a:gd name="T31" fmla="*/ 79 h 123"/>
                <a:gd name="T32" fmla="*/ 6 w 132"/>
                <a:gd name="T33" fmla="*/ 73 h 123"/>
                <a:gd name="T34" fmla="*/ 0 w 132"/>
                <a:gd name="T35" fmla="*/ 54 h 123"/>
                <a:gd name="T36" fmla="*/ 14 w 132"/>
                <a:gd name="T37" fmla="*/ 37 h 123"/>
                <a:gd name="T38" fmla="*/ 20 w 132"/>
                <a:gd name="T39" fmla="*/ 19 h 123"/>
                <a:gd name="T40" fmla="*/ 34 w 132"/>
                <a:gd name="T41" fmla="*/ 12 h 123"/>
                <a:gd name="T42" fmla="*/ 42 w 132"/>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123"/>
                <a:gd name="T68" fmla="*/ 132 w 132"/>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123">
                  <a:moveTo>
                    <a:pt x="42" y="0"/>
                  </a:moveTo>
                  <a:lnTo>
                    <a:pt x="55" y="0"/>
                  </a:lnTo>
                  <a:lnTo>
                    <a:pt x="69" y="12"/>
                  </a:lnTo>
                  <a:lnTo>
                    <a:pt x="96" y="7"/>
                  </a:lnTo>
                  <a:lnTo>
                    <a:pt x="117" y="12"/>
                  </a:lnTo>
                  <a:lnTo>
                    <a:pt x="117" y="24"/>
                  </a:lnTo>
                  <a:lnTo>
                    <a:pt x="131" y="54"/>
                  </a:lnTo>
                  <a:lnTo>
                    <a:pt x="96" y="79"/>
                  </a:lnTo>
                  <a:lnTo>
                    <a:pt x="110" y="103"/>
                  </a:lnTo>
                  <a:lnTo>
                    <a:pt x="110" y="115"/>
                  </a:lnTo>
                  <a:lnTo>
                    <a:pt x="76" y="115"/>
                  </a:lnTo>
                  <a:lnTo>
                    <a:pt x="55" y="122"/>
                  </a:lnTo>
                  <a:lnTo>
                    <a:pt x="28" y="115"/>
                  </a:lnTo>
                  <a:lnTo>
                    <a:pt x="28" y="103"/>
                  </a:lnTo>
                  <a:lnTo>
                    <a:pt x="0" y="85"/>
                  </a:lnTo>
                  <a:lnTo>
                    <a:pt x="0" y="79"/>
                  </a:lnTo>
                  <a:lnTo>
                    <a:pt x="6" y="73"/>
                  </a:lnTo>
                  <a:lnTo>
                    <a:pt x="0" y="54"/>
                  </a:lnTo>
                  <a:lnTo>
                    <a:pt x="14" y="37"/>
                  </a:lnTo>
                  <a:lnTo>
                    <a:pt x="20" y="19"/>
                  </a:lnTo>
                  <a:lnTo>
                    <a:pt x="34" y="12"/>
                  </a:lnTo>
                  <a:lnTo>
                    <a:pt x="42"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4" name="Freeform 66"/>
            <p:cNvSpPr>
              <a:spLocks/>
            </p:cNvSpPr>
            <p:nvPr/>
          </p:nvSpPr>
          <p:spPr bwMode="auto">
            <a:xfrm>
              <a:off x="2856" y="1905"/>
              <a:ext cx="45" cy="40"/>
            </a:xfrm>
            <a:custGeom>
              <a:avLst/>
              <a:gdLst>
                <a:gd name="T0" fmla="*/ 44 w 45"/>
                <a:gd name="T1" fmla="*/ 0 h 40"/>
                <a:gd name="T2" fmla="*/ 38 w 45"/>
                <a:gd name="T3" fmla="*/ 16 h 40"/>
                <a:gd name="T4" fmla="*/ 25 w 45"/>
                <a:gd name="T5" fmla="*/ 33 h 40"/>
                <a:gd name="T6" fmla="*/ 13 w 45"/>
                <a:gd name="T7" fmla="*/ 28 h 40"/>
                <a:gd name="T8" fmla="*/ 7 w 45"/>
                <a:gd name="T9" fmla="*/ 39 h 40"/>
                <a:gd name="T10" fmla="*/ 0 w 45"/>
                <a:gd name="T11" fmla="*/ 33 h 40"/>
                <a:gd name="T12" fmla="*/ 0 w 45"/>
                <a:gd name="T13" fmla="*/ 22 h 40"/>
                <a:gd name="T14" fmla="*/ 13 w 45"/>
                <a:gd name="T15" fmla="*/ 11 h 40"/>
                <a:gd name="T16" fmla="*/ 25 w 45"/>
                <a:gd name="T17" fmla="*/ 0 h 40"/>
                <a:gd name="T18" fmla="*/ 44 w 45"/>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0"/>
                <a:gd name="T32" fmla="*/ 45 w 4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0">
                  <a:moveTo>
                    <a:pt x="44" y="0"/>
                  </a:moveTo>
                  <a:lnTo>
                    <a:pt x="38" y="16"/>
                  </a:lnTo>
                  <a:lnTo>
                    <a:pt x="25" y="33"/>
                  </a:lnTo>
                  <a:lnTo>
                    <a:pt x="13" y="28"/>
                  </a:lnTo>
                  <a:lnTo>
                    <a:pt x="7" y="39"/>
                  </a:lnTo>
                  <a:lnTo>
                    <a:pt x="0" y="33"/>
                  </a:lnTo>
                  <a:lnTo>
                    <a:pt x="0" y="22"/>
                  </a:lnTo>
                  <a:lnTo>
                    <a:pt x="13" y="11"/>
                  </a:lnTo>
                  <a:lnTo>
                    <a:pt x="25" y="0"/>
                  </a:lnTo>
                  <a:lnTo>
                    <a:pt x="44"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5" name="Freeform 67"/>
            <p:cNvSpPr>
              <a:spLocks/>
            </p:cNvSpPr>
            <p:nvPr/>
          </p:nvSpPr>
          <p:spPr bwMode="auto">
            <a:xfrm>
              <a:off x="1398" y="1905"/>
              <a:ext cx="173" cy="141"/>
            </a:xfrm>
            <a:custGeom>
              <a:avLst/>
              <a:gdLst>
                <a:gd name="T0" fmla="*/ 34 w 173"/>
                <a:gd name="T1" fmla="*/ 18 h 141"/>
                <a:gd name="T2" fmla="*/ 55 w 173"/>
                <a:gd name="T3" fmla="*/ 6 h 141"/>
                <a:gd name="T4" fmla="*/ 69 w 173"/>
                <a:gd name="T5" fmla="*/ 12 h 141"/>
                <a:gd name="T6" fmla="*/ 69 w 173"/>
                <a:gd name="T7" fmla="*/ 0 h 141"/>
                <a:gd name="T8" fmla="*/ 103 w 173"/>
                <a:gd name="T9" fmla="*/ 12 h 141"/>
                <a:gd name="T10" fmla="*/ 103 w 173"/>
                <a:gd name="T11" fmla="*/ 24 h 141"/>
                <a:gd name="T12" fmla="*/ 117 w 173"/>
                <a:gd name="T13" fmla="*/ 30 h 141"/>
                <a:gd name="T14" fmla="*/ 117 w 173"/>
                <a:gd name="T15" fmla="*/ 61 h 141"/>
                <a:gd name="T16" fmla="*/ 158 w 173"/>
                <a:gd name="T17" fmla="*/ 67 h 141"/>
                <a:gd name="T18" fmla="*/ 172 w 173"/>
                <a:gd name="T19" fmla="*/ 97 h 141"/>
                <a:gd name="T20" fmla="*/ 151 w 173"/>
                <a:gd name="T21" fmla="*/ 97 h 141"/>
                <a:gd name="T22" fmla="*/ 137 w 173"/>
                <a:gd name="T23" fmla="*/ 85 h 141"/>
                <a:gd name="T24" fmla="*/ 137 w 173"/>
                <a:gd name="T25" fmla="*/ 115 h 141"/>
                <a:gd name="T26" fmla="*/ 131 w 173"/>
                <a:gd name="T27" fmla="*/ 122 h 141"/>
                <a:gd name="T28" fmla="*/ 124 w 173"/>
                <a:gd name="T29" fmla="*/ 115 h 141"/>
                <a:gd name="T30" fmla="*/ 117 w 173"/>
                <a:gd name="T31" fmla="*/ 104 h 141"/>
                <a:gd name="T32" fmla="*/ 110 w 173"/>
                <a:gd name="T33" fmla="*/ 110 h 141"/>
                <a:gd name="T34" fmla="*/ 110 w 173"/>
                <a:gd name="T35" fmla="*/ 104 h 141"/>
                <a:gd name="T36" fmla="*/ 117 w 173"/>
                <a:gd name="T37" fmla="*/ 92 h 141"/>
                <a:gd name="T38" fmla="*/ 117 w 173"/>
                <a:gd name="T39" fmla="*/ 79 h 141"/>
                <a:gd name="T40" fmla="*/ 103 w 173"/>
                <a:gd name="T41" fmla="*/ 73 h 141"/>
                <a:gd name="T42" fmla="*/ 75 w 173"/>
                <a:gd name="T43" fmla="*/ 97 h 141"/>
                <a:gd name="T44" fmla="*/ 69 w 173"/>
                <a:gd name="T45" fmla="*/ 115 h 141"/>
                <a:gd name="T46" fmla="*/ 41 w 173"/>
                <a:gd name="T47" fmla="*/ 140 h 141"/>
                <a:gd name="T48" fmla="*/ 41 w 173"/>
                <a:gd name="T49" fmla="*/ 134 h 141"/>
                <a:gd name="T50" fmla="*/ 41 w 173"/>
                <a:gd name="T51" fmla="*/ 104 h 141"/>
                <a:gd name="T52" fmla="*/ 62 w 173"/>
                <a:gd name="T53" fmla="*/ 79 h 141"/>
                <a:gd name="T54" fmla="*/ 55 w 173"/>
                <a:gd name="T55" fmla="*/ 79 h 141"/>
                <a:gd name="T56" fmla="*/ 75 w 173"/>
                <a:gd name="T57" fmla="*/ 67 h 141"/>
                <a:gd name="T58" fmla="*/ 110 w 173"/>
                <a:gd name="T59" fmla="*/ 61 h 141"/>
                <a:gd name="T60" fmla="*/ 117 w 173"/>
                <a:gd name="T61" fmla="*/ 55 h 141"/>
                <a:gd name="T62" fmla="*/ 62 w 173"/>
                <a:gd name="T63" fmla="*/ 43 h 141"/>
                <a:gd name="T64" fmla="*/ 62 w 173"/>
                <a:gd name="T65" fmla="*/ 36 h 141"/>
                <a:gd name="T66" fmla="*/ 34 w 173"/>
                <a:gd name="T67" fmla="*/ 43 h 141"/>
                <a:gd name="T68" fmla="*/ 0 w 173"/>
                <a:gd name="T69" fmla="*/ 36 h 141"/>
                <a:gd name="T70" fmla="*/ 34 w 173"/>
                <a:gd name="T71" fmla="*/ 18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3"/>
                <a:gd name="T109" fmla="*/ 0 h 141"/>
                <a:gd name="T110" fmla="*/ 173 w 173"/>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3" h="141">
                  <a:moveTo>
                    <a:pt x="34" y="18"/>
                  </a:moveTo>
                  <a:lnTo>
                    <a:pt x="55" y="6"/>
                  </a:lnTo>
                  <a:lnTo>
                    <a:pt x="69" y="12"/>
                  </a:lnTo>
                  <a:lnTo>
                    <a:pt x="69" y="0"/>
                  </a:lnTo>
                  <a:lnTo>
                    <a:pt x="103" y="12"/>
                  </a:lnTo>
                  <a:lnTo>
                    <a:pt x="103" y="24"/>
                  </a:lnTo>
                  <a:lnTo>
                    <a:pt x="117" y="30"/>
                  </a:lnTo>
                  <a:lnTo>
                    <a:pt x="117" y="61"/>
                  </a:lnTo>
                  <a:lnTo>
                    <a:pt x="158" y="67"/>
                  </a:lnTo>
                  <a:lnTo>
                    <a:pt x="172" y="97"/>
                  </a:lnTo>
                  <a:lnTo>
                    <a:pt x="151" y="97"/>
                  </a:lnTo>
                  <a:lnTo>
                    <a:pt x="137" y="85"/>
                  </a:lnTo>
                  <a:lnTo>
                    <a:pt x="137" y="115"/>
                  </a:lnTo>
                  <a:lnTo>
                    <a:pt x="131" y="122"/>
                  </a:lnTo>
                  <a:lnTo>
                    <a:pt x="124" y="115"/>
                  </a:lnTo>
                  <a:lnTo>
                    <a:pt x="117" y="104"/>
                  </a:lnTo>
                  <a:lnTo>
                    <a:pt x="110" y="110"/>
                  </a:lnTo>
                  <a:lnTo>
                    <a:pt x="110" y="104"/>
                  </a:lnTo>
                  <a:lnTo>
                    <a:pt x="117" y="92"/>
                  </a:lnTo>
                  <a:lnTo>
                    <a:pt x="117" y="79"/>
                  </a:lnTo>
                  <a:lnTo>
                    <a:pt x="103" y="73"/>
                  </a:lnTo>
                  <a:lnTo>
                    <a:pt x="75" y="97"/>
                  </a:lnTo>
                  <a:lnTo>
                    <a:pt x="69" y="115"/>
                  </a:lnTo>
                  <a:lnTo>
                    <a:pt x="41" y="140"/>
                  </a:lnTo>
                  <a:lnTo>
                    <a:pt x="41" y="134"/>
                  </a:lnTo>
                  <a:lnTo>
                    <a:pt x="41" y="104"/>
                  </a:lnTo>
                  <a:lnTo>
                    <a:pt x="62" y="79"/>
                  </a:lnTo>
                  <a:lnTo>
                    <a:pt x="55" y="79"/>
                  </a:lnTo>
                  <a:lnTo>
                    <a:pt x="75" y="67"/>
                  </a:lnTo>
                  <a:lnTo>
                    <a:pt x="110" y="61"/>
                  </a:lnTo>
                  <a:lnTo>
                    <a:pt x="117" y="55"/>
                  </a:lnTo>
                  <a:lnTo>
                    <a:pt x="62" y="43"/>
                  </a:lnTo>
                  <a:lnTo>
                    <a:pt x="62" y="36"/>
                  </a:lnTo>
                  <a:lnTo>
                    <a:pt x="34" y="43"/>
                  </a:lnTo>
                  <a:lnTo>
                    <a:pt x="0" y="36"/>
                  </a:lnTo>
                  <a:lnTo>
                    <a:pt x="34" y="1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6" name="Freeform 68"/>
            <p:cNvSpPr>
              <a:spLocks/>
            </p:cNvSpPr>
            <p:nvPr/>
          </p:nvSpPr>
          <p:spPr bwMode="auto">
            <a:xfrm>
              <a:off x="1894" y="1911"/>
              <a:ext cx="93" cy="90"/>
            </a:xfrm>
            <a:custGeom>
              <a:avLst/>
              <a:gdLst>
                <a:gd name="T0" fmla="*/ 85 w 93"/>
                <a:gd name="T1" fmla="*/ 89 h 90"/>
                <a:gd name="T2" fmla="*/ 72 w 93"/>
                <a:gd name="T3" fmla="*/ 83 h 90"/>
                <a:gd name="T4" fmla="*/ 72 w 93"/>
                <a:gd name="T5" fmla="*/ 72 h 90"/>
                <a:gd name="T6" fmla="*/ 53 w 93"/>
                <a:gd name="T7" fmla="*/ 83 h 90"/>
                <a:gd name="T8" fmla="*/ 59 w 93"/>
                <a:gd name="T9" fmla="*/ 72 h 90"/>
                <a:gd name="T10" fmla="*/ 39 w 93"/>
                <a:gd name="T11" fmla="*/ 72 h 90"/>
                <a:gd name="T12" fmla="*/ 45 w 93"/>
                <a:gd name="T13" fmla="*/ 65 h 90"/>
                <a:gd name="T14" fmla="*/ 0 w 93"/>
                <a:gd name="T15" fmla="*/ 65 h 90"/>
                <a:gd name="T16" fmla="*/ 0 w 93"/>
                <a:gd name="T17" fmla="*/ 53 h 90"/>
                <a:gd name="T18" fmla="*/ 32 w 93"/>
                <a:gd name="T19" fmla="*/ 29 h 90"/>
                <a:gd name="T20" fmla="*/ 59 w 93"/>
                <a:gd name="T21" fmla="*/ 0 h 90"/>
                <a:gd name="T22" fmla="*/ 66 w 93"/>
                <a:gd name="T23" fmla="*/ 0 h 90"/>
                <a:gd name="T24" fmla="*/ 72 w 93"/>
                <a:gd name="T25" fmla="*/ 6 h 90"/>
                <a:gd name="T26" fmla="*/ 45 w 93"/>
                <a:gd name="T27" fmla="*/ 29 h 90"/>
                <a:gd name="T28" fmla="*/ 66 w 93"/>
                <a:gd name="T29" fmla="*/ 41 h 90"/>
                <a:gd name="T30" fmla="*/ 85 w 93"/>
                <a:gd name="T31" fmla="*/ 41 h 90"/>
                <a:gd name="T32" fmla="*/ 79 w 93"/>
                <a:gd name="T33" fmla="*/ 65 h 90"/>
                <a:gd name="T34" fmla="*/ 92 w 93"/>
                <a:gd name="T35" fmla="*/ 77 h 90"/>
                <a:gd name="T36" fmla="*/ 85 w 93"/>
                <a:gd name="T37" fmla="*/ 89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
                <a:gd name="T58" fmla="*/ 0 h 90"/>
                <a:gd name="T59" fmla="*/ 93 w 93"/>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 h="90">
                  <a:moveTo>
                    <a:pt x="85" y="89"/>
                  </a:moveTo>
                  <a:lnTo>
                    <a:pt x="72" y="83"/>
                  </a:lnTo>
                  <a:lnTo>
                    <a:pt x="72" y="72"/>
                  </a:lnTo>
                  <a:lnTo>
                    <a:pt x="53" y="83"/>
                  </a:lnTo>
                  <a:lnTo>
                    <a:pt x="59" y="72"/>
                  </a:lnTo>
                  <a:lnTo>
                    <a:pt x="39" y="72"/>
                  </a:lnTo>
                  <a:lnTo>
                    <a:pt x="45" y="65"/>
                  </a:lnTo>
                  <a:lnTo>
                    <a:pt x="0" y="65"/>
                  </a:lnTo>
                  <a:lnTo>
                    <a:pt x="0" y="53"/>
                  </a:lnTo>
                  <a:lnTo>
                    <a:pt x="32" y="29"/>
                  </a:lnTo>
                  <a:lnTo>
                    <a:pt x="59" y="0"/>
                  </a:lnTo>
                  <a:lnTo>
                    <a:pt x="66" y="0"/>
                  </a:lnTo>
                  <a:lnTo>
                    <a:pt x="72" y="6"/>
                  </a:lnTo>
                  <a:lnTo>
                    <a:pt x="45" y="29"/>
                  </a:lnTo>
                  <a:lnTo>
                    <a:pt x="66" y="41"/>
                  </a:lnTo>
                  <a:lnTo>
                    <a:pt x="85" y="41"/>
                  </a:lnTo>
                  <a:lnTo>
                    <a:pt x="79" y="65"/>
                  </a:lnTo>
                  <a:lnTo>
                    <a:pt x="92" y="77"/>
                  </a:lnTo>
                  <a:lnTo>
                    <a:pt x="85" y="8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7" name="Freeform 69"/>
            <p:cNvSpPr>
              <a:spLocks/>
            </p:cNvSpPr>
            <p:nvPr/>
          </p:nvSpPr>
          <p:spPr bwMode="auto">
            <a:xfrm>
              <a:off x="3130" y="1917"/>
              <a:ext cx="244" cy="134"/>
            </a:xfrm>
            <a:custGeom>
              <a:avLst/>
              <a:gdLst>
                <a:gd name="T0" fmla="*/ 111 w 244"/>
                <a:gd name="T1" fmla="*/ 11 h 134"/>
                <a:gd name="T2" fmla="*/ 153 w 244"/>
                <a:gd name="T3" fmla="*/ 6 h 134"/>
                <a:gd name="T4" fmla="*/ 153 w 244"/>
                <a:gd name="T5" fmla="*/ 0 h 134"/>
                <a:gd name="T6" fmla="*/ 167 w 244"/>
                <a:gd name="T7" fmla="*/ 0 h 134"/>
                <a:gd name="T8" fmla="*/ 181 w 244"/>
                <a:gd name="T9" fmla="*/ 23 h 134"/>
                <a:gd name="T10" fmla="*/ 209 w 244"/>
                <a:gd name="T11" fmla="*/ 30 h 134"/>
                <a:gd name="T12" fmla="*/ 221 w 244"/>
                <a:gd name="T13" fmla="*/ 42 h 134"/>
                <a:gd name="T14" fmla="*/ 235 w 244"/>
                <a:gd name="T15" fmla="*/ 42 h 134"/>
                <a:gd name="T16" fmla="*/ 243 w 244"/>
                <a:gd name="T17" fmla="*/ 54 h 134"/>
                <a:gd name="T18" fmla="*/ 235 w 244"/>
                <a:gd name="T19" fmla="*/ 91 h 134"/>
                <a:gd name="T20" fmla="*/ 201 w 244"/>
                <a:gd name="T21" fmla="*/ 91 h 134"/>
                <a:gd name="T22" fmla="*/ 173 w 244"/>
                <a:gd name="T23" fmla="*/ 102 h 134"/>
                <a:gd name="T24" fmla="*/ 201 w 244"/>
                <a:gd name="T25" fmla="*/ 114 h 134"/>
                <a:gd name="T26" fmla="*/ 159 w 244"/>
                <a:gd name="T27" fmla="*/ 133 h 134"/>
                <a:gd name="T28" fmla="*/ 153 w 244"/>
                <a:gd name="T29" fmla="*/ 109 h 134"/>
                <a:gd name="T30" fmla="*/ 118 w 244"/>
                <a:gd name="T31" fmla="*/ 102 h 134"/>
                <a:gd name="T32" fmla="*/ 111 w 244"/>
                <a:gd name="T33" fmla="*/ 121 h 134"/>
                <a:gd name="T34" fmla="*/ 90 w 244"/>
                <a:gd name="T35" fmla="*/ 114 h 134"/>
                <a:gd name="T36" fmla="*/ 104 w 244"/>
                <a:gd name="T37" fmla="*/ 109 h 134"/>
                <a:gd name="T38" fmla="*/ 111 w 244"/>
                <a:gd name="T39" fmla="*/ 96 h 134"/>
                <a:gd name="T40" fmla="*/ 104 w 244"/>
                <a:gd name="T41" fmla="*/ 67 h 134"/>
                <a:gd name="T42" fmla="*/ 97 w 244"/>
                <a:gd name="T43" fmla="*/ 60 h 134"/>
                <a:gd name="T44" fmla="*/ 83 w 244"/>
                <a:gd name="T45" fmla="*/ 60 h 134"/>
                <a:gd name="T46" fmla="*/ 69 w 244"/>
                <a:gd name="T47" fmla="*/ 67 h 134"/>
                <a:gd name="T48" fmla="*/ 69 w 244"/>
                <a:gd name="T49" fmla="*/ 79 h 134"/>
                <a:gd name="T50" fmla="*/ 55 w 244"/>
                <a:gd name="T51" fmla="*/ 84 h 134"/>
                <a:gd name="T52" fmla="*/ 14 w 244"/>
                <a:gd name="T53" fmla="*/ 79 h 134"/>
                <a:gd name="T54" fmla="*/ 0 w 244"/>
                <a:gd name="T55" fmla="*/ 79 h 134"/>
                <a:gd name="T56" fmla="*/ 6 w 244"/>
                <a:gd name="T57" fmla="*/ 67 h 134"/>
                <a:gd name="T58" fmla="*/ 20 w 244"/>
                <a:gd name="T59" fmla="*/ 30 h 134"/>
                <a:gd name="T60" fmla="*/ 41 w 244"/>
                <a:gd name="T61" fmla="*/ 30 h 134"/>
                <a:gd name="T62" fmla="*/ 62 w 244"/>
                <a:gd name="T63" fmla="*/ 36 h 134"/>
                <a:gd name="T64" fmla="*/ 69 w 244"/>
                <a:gd name="T65" fmla="*/ 23 h 134"/>
                <a:gd name="T66" fmla="*/ 111 w 244"/>
                <a:gd name="T67" fmla="*/ 11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134"/>
                <a:gd name="T104" fmla="*/ 244 w 244"/>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134">
                  <a:moveTo>
                    <a:pt x="111" y="11"/>
                  </a:moveTo>
                  <a:lnTo>
                    <a:pt x="153" y="6"/>
                  </a:lnTo>
                  <a:lnTo>
                    <a:pt x="153" y="0"/>
                  </a:lnTo>
                  <a:lnTo>
                    <a:pt x="167" y="0"/>
                  </a:lnTo>
                  <a:lnTo>
                    <a:pt x="181" y="23"/>
                  </a:lnTo>
                  <a:lnTo>
                    <a:pt x="209" y="30"/>
                  </a:lnTo>
                  <a:lnTo>
                    <a:pt x="221" y="42"/>
                  </a:lnTo>
                  <a:lnTo>
                    <a:pt x="235" y="42"/>
                  </a:lnTo>
                  <a:lnTo>
                    <a:pt x="243" y="54"/>
                  </a:lnTo>
                  <a:lnTo>
                    <a:pt x="235" y="91"/>
                  </a:lnTo>
                  <a:lnTo>
                    <a:pt x="201" y="91"/>
                  </a:lnTo>
                  <a:lnTo>
                    <a:pt x="173" y="102"/>
                  </a:lnTo>
                  <a:lnTo>
                    <a:pt x="201" y="114"/>
                  </a:lnTo>
                  <a:lnTo>
                    <a:pt x="159" y="133"/>
                  </a:lnTo>
                  <a:lnTo>
                    <a:pt x="153" y="109"/>
                  </a:lnTo>
                  <a:lnTo>
                    <a:pt x="118" y="102"/>
                  </a:lnTo>
                  <a:lnTo>
                    <a:pt x="111" y="121"/>
                  </a:lnTo>
                  <a:lnTo>
                    <a:pt x="90" y="114"/>
                  </a:lnTo>
                  <a:lnTo>
                    <a:pt x="104" y="109"/>
                  </a:lnTo>
                  <a:lnTo>
                    <a:pt x="111" y="96"/>
                  </a:lnTo>
                  <a:lnTo>
                    <a:pt x="104" y="67"/>
                  </a:lnTo>
                  <a:lnTo>
                    <a:pt x="97" y="60"/>
                  </a:lnTo>
                  <a:lnTo>
                    <a:pt x="83" y="60"/>
                  </a:lnTo>
                  <a:lnTo>
                    <a:pt x="69" y="67"/>
                  </a:lnTo>
                  <a:lnTo>
                    <a:pt x="69" y="79"/>
                  </a:lnTo>
                  <a:lnTo>
                    <a:pt x="55" y="84"/>
                  </a:lnTo>
                  <a:lnTo>
                    <a:pt x="14" y="79"/>
                  </a:lnTo>
                  <a:lnTo>
                    <a:pt x="0" y="79"/>
                  </a:lnTo>
                  <a:lnTo>
                    <a:pt x="6" y="67"/>
                  </a:lnTo>
                  <a:lnTo>
                    <a:pt x="20" y="30"/>
                  </a:lnTo>
                  <a:lnTo>
                    <a:pt x="41" y="30"/>
                  </a:lnTo>
                  <a:lnTo>
                    <a:pt x="62" y="36"/>
                  </a:lnTo>
                  <a:lnTo>
                    <a:pt x="69" y="23"/>
                  </a:lnTo>
                  <a:lnTo>
                    <a:pt x="111" y="1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8" name="Freeform 70"/>
            <p:cNvSpPr>
              <a:spLocks/>
            </p:cNvSpPr>
            <p:nvPr/>
          </p:nvSpPr>
          <p:spPr bwMode="auto">
            <a:xfrm>
              <a:off x="2842" y="1936"/>
              <a:ext cx="44" cy="34"/>
            </a:xfrm>
            <a:custGeom>
              <a:avLst/>
              <a:gdLst>
                <a:gd name="T0" fmla="*/ 12 w 44"/>
                <a:gd name="T1" fmla="*/ 5 h 34"/>
                <a:gd name="T2" fmla="*/ 19 w 44"/>
                <a:gd name="T3" fmla="*/ 11 h 34"/>
                <a:gd name="T4" fmla="*/ 25 w 44"/>
                <a:gd name="T5" fmla="*/ 0 h 34"/>
                <a:gd name="T6" fmla="*/ 37 w 44"/>
                <a:gd name="T7" fmla="*/ 5 h 34"/>
                <a:gd name="T8" fmla="*/ 43 w 44"/>
                <a:gd name="T9" fmla="*/ 22 h 34"/>
                <a:gd name="T10" fmla="*/ 37 w 44"/>
                <a:gd name="T11" fmla="*/ 27 h 34"/>
                <a:gd name="T12" fmla="*/ 37 w 44"/>
                <a:gd name="T13" fmla="*/ 33 h 34"/>
                <a:gd name="T14" fmla="*/ 19 w 44"/>
                <a:gd name="T15" fmla="*/ 33 h 34"/>
                <a:gd name="T16" fmla="*/ 19 w 44"/>
                <a:gd name="T17" fmla="*/ 27 h 34"/>
                <a:gd name="T18" fmla="*/ 0 w 44"/>
                <a:gd name="T19" fmla="*/ 16 h 34"/>
                <a:gd name="T20" fmla="*/ 12 w 44"/>
                <a:gd name="T21" fmla="*/ 5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34"/>
                <a:gd name="T35" fmla="*/ 44 w 4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34">
                  <a:moveTo>
                    <a:pt x="12" y="5"/>
                  </a:moveTo>
                  <a:lnTo>
                    <a:pt x="19" y="11"/>
                  </a:lnTo>
                  <a:lnTo>
                    <a:pt x="25" y="0"/>
                  </a:lnTo>
                  <a:lnTo>
                    <a:pt x="37" y="5"/>
                  </a:lnTo>
                  <a:lnTo>
                    <a:pt x="43" y="22"/>
                  </a:lnTo>
                  <a:lnTo>
                    <a:pt x="37" y="27"/>
                  </a:lnTo>
                  <a:lnTo>
                    <a:pt x="37" y="33"/>
                  </a:lnTo>
                  <a:lnTo>
                    <a:pt x="19" y="33"/>
                  </a:lnTo>
                  <a:lnTo>
                    <a:pt x="19" y="27"/>
                  </a:lnTo>
                  <a:lnTo>
                    <a:pt x="0" y="16"/>
                  </a:lnTo>
                  <a:lnTo>
                    <a:pt x="12"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49" name="Freeform 71"/>
            <p:cNvSpPr>
              <a:spLocks/>
            </p:cNvSpPr>
            <p:nvPr/>
          </p:nvSpPr>
          <p:spPr bwMode="auto">
            <a:xfrm>
              <a:off x="4725" y="1942"/>
              <a:ext cx="66" cy="109"/>
            </a:xfrm>
            <a:custGeom>
              <a:avLst/>
              <a:gdLst>
                <a:gd name="T0" fmla="*/ 0 w 66"/>
                <a:gd name="T1" fmla="*/ 78 h 109"/>
                <a:gd name="T2" fmla="*/ 7 w 66"/>
                <a:gd name="T3" fmla="*/ 36 h 109"/>
                <a:gd name="T4" fmla="*/ 26 w 66"/>
                <a:gd name="T5" fmla="*/ 30 h 109"/>
                <a:gd name="T6" fmla="*/ 46 w 66"/>
                <a:gd name="T7" fmla="*/ 0 h 109"/>
                <a:gd name="T8" fmla="*/ 65 w 66"/>
                <a:gd name="T9" fmla="*/ 0 h 109"/>
                <a:gd name="T10" fmla="*/ 52 w 66"/>
                <a:gd name="T11" fmla="*/ 24 h 109"/>
                <a:gd name="T12" fmla="*/ 58 w 66"/>
                <a:gd name="T13" fmla="*/ 42 h 109"/>
                <a:gd name="T14" fmla="*/ 46 w 66"/>
                <a:gd name="T15" fmla="*/ 78 h 109"/>
                <a:gd name="T16" fmla="*/ 65 w 66"/>
                <a:gd name="T17" fmla="*/ 90 h 109"/>
                <a:gd name="T18" fmla="*/ 46 w 66"/>
                <a:gd name="T19" fmla="*/ 102 h 109"/>
                <a:gd name="T20" fmla="*/ 33 w 66"/>
                <a:gd name="T21" fmla="*/ 102 h 109"/>
                <a:gd name="T22" fmla="*/ 26 w 66"/>
                <a:gd name="T23" fmla="*/ 108 h 109"/>
                <a:gd name="T24" fmla="*/ 7 w 66"/>
                <a:gd name="T25" fmla="*/ 96 h 109"/>
                <a:gd name="T26" fmla="*/ 13 w 66"/>
                <a:gd name="T27" fmla="*/ 90 h 109"/>
                <a:gd name="T28" fmla="*/ 13 w 66"/>
                <a:gd name="T29" fmla="*/ 84 h 109"/>
                <a:gd name="T30" fmla="*/ 0 w 66"/>
                <a:gd name="T31" fmla="*/ 78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09"/>
                <a:gd name="T50" fmla="*/ 66 w 66"/>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09">
                  <a:moveTo>
                    <a:pt x="0" y="78"/>
                  </a:moveTo>
                  <a:lnTo>
                    <a:pt x="7" y="36"/>
                  </a:lnTo>
                  <a:lnTo>
                    <a:pt x="26" y="30"/>
                  </a:lnTo>
                  <a:lnTo>
                    <a:pt x="46" y="0"/>
                  </a:lnTo>
                  <a:lnTo>
                    <a:pt x="65" y="0"/>
                  </a:lnTo>
                  <a:lnTo>
                    <a:pt x="52" y="24"/>
                  </a:lnTo>
                  <a:lnTo>
                    <a:pt x="58" y="42"/>
                  </a:lnTo>
                  <a:lnTo>
                    <a:pt x="46" y="78"/>
                  </a:lnTo>
                  <a:lnTo>
                    <a:pt x="65" y="90"/>
                  </a:lnTo>
                  <a:lnTo>
                    <a:pt x="46" y="102"/>
                  </a:lnTo>
                  <a:lnTo>
                    <a:pt x="33" y="102"/>
                  </a:lnTo>
                  <a:lnTo>
                    <a:pt x="26" y="108"/>
                  </a:lnTo>
                  <a:lnTo>
                    <a:pt x="7" y="96"/>
                  </a:lnTo>
                  <a:lnTo>
                    <a:pt x="13" y="90"/>
                  </a:lnTo>
                  <a:lnTo>
                    <a:pt x="13" y="84"/>
                  </a:lnTo>
                  <a:lnTo>
                    <a:pt x="0" y="7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0" name="Freeform 72"/>
            <p:cNvSpPr>
              <a:spLocks/>
            </p:cNvSpPr>
            <p:nvPr/>
          </p:nvSpPr>
          <p:spPr bwMode="auto">
            <a:xfrm>
              <a:off x="2985" y="1942"/>
              <a:ext cx="61" cy="45"/>
            </a:xfrm>
            <a:custGeom>
              <a:avLst/>
              <a:gdLst>
                <a:gd name="T0" fmla="*/ 34 w 61"/>
                <a:gd name="T1" fmla="*/ 0 h 45"/>
                <a:gd name="T2" fmla="*/ 60 w 61"/>
                <a:gd name="T3" fmla="*/ 17 h 45"/>
                <a:gd name="T4" fmla="*/ 47 w 61"/>
                <a:gd name="T5" fmla="*/ 33 h 45"/>
                <a:gd name="T6" fmla="*/ 40 w 61"/>
                <a:gd name="T7" fmla="*/ 28 h 45"/>
                <a:gd name="T8" fmla="*/ 26 w 61"/>
                <a:gd name="T9" fmla="*/ 44 h 45"/>
                <a:gd name="T10" fmla="*/ 13 w 61"/>
                <a:gd name="T11" fmla="*/ 44 h 45"/>
                <a:gd name="T12" fmla="*/ 0 w 61"/>
                <a:gd name="T13" fmla="*/ 22 h 45"/>
                <a:gd name="T14" fmla="*/ 34 w 61"/>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45"/>
                <a:gd name="T26" fmla="*/ 61 w 61"/>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45">
                  <a:moveTo>
                    <a:pt x="34" y="0"/>
                  </a:moveTo>
                  <a:lnTo>
                    <a:pt x="60" y="17"/>
                  </a:lnTo>
                  <a:lnTo>
                    <a:pt x="47" y="33"/>
                  </a:lnTo>
                  <a:lnTo>
                    <a:pt x="40" y="28"/>
                  </a:lnTo>
                  <a:lnTo>
                    <a:pt x="26" y="44"/>
                  </a:lnTo>
                  <a:lnTo>
                    <a:pt x="13" y="44"/>
                  </a:lnTo>
                  <a:lnTo>
                    <a:pt x="0" y="22"/>
                  </a:lnTo>
                  <a:lnTo>
                    <a:pt x="34"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1" name="Freeform 73"/>
            <p:cNvSpPr>
              <a:spLocks/>
            </p:cNvSpPr>
            <p:nvPr/>
          </p:nvSpPr>
          <p:spPr bwMode="auto">
            <a:xfrm>
              <a:off x="4856" y="1953"/>
              <a:ext cx="137" cy="155"/>
            </a:xfrm>
            <a:custGeom>
              <a:avLst/>
              <a:gdLst>
                <a:gd name="T0" fmla="*/ 75 w 137"/>
                <a:gd name="T1" fmla="*/ 154 h 155"/>
                <a:gd name="T2" fmla="*/ 67 w 137"/>
                <a:gd name="T3" fmla="*/ 136 h 155"/>
                <a:gd name="T4" fmla="*/ 20 w 137"/>
                <a:gd name="T5" fmla="*/ 147 h 155"/>
                <a:gd name="T6" fmla="*/ 14 w 137"/>
                <a:gd name="T7" fmla="*/ 154 h 155"/>
                <a:gd name="T8" fmla="*/ 0 w 137"/>
                <a:gd name="T9" fmla="*/ 154 h 155"/>
                <a:gd name="T10" fmla="*/ 20 w 137"/>
                <a:gd name="T11" fmla="*/ 124 h 155"/>
                <a:gd name="T12" fmla="*/ 47 w 137"/>
                <a:gd name="T13" fmla="*/ 117 h 155"/>
                <a:gd name="T14" fmla="*/ 67 w 137"/>
                <a:gd name="T15" fmla="*/ 117 h 155"/>
                <a:gd name="T16" fmla="*/ 75 w 137"/>
                <a:gd name="T17" fmla="*/ 87 h 155"/>
                <a:gd name="T18" fmla="*/ 81 w 137"/>
                <a:gd name="T19" fmla="*/ 92 h 155"/>
                <a:gd name="T20" fmla="*/ 95 w 137"/>
                <a:gd name="T21" fmla="*/ 67 h 155"/>
                <a:gd name="T22" fmla="*/ 95 w 137"/>
                <a:gd name="T23" fmla="*/ 37 h 155"/>
                <a:gd name="T24" fmla="*/ 89 w 137"/>
                <a:gd name="T25" fmla="*/ 25 h 155"/>
                <a:gd name="T26" fmla="*/ 95 w 137"/>
                <a:gd name="T27" fmla="*/ 7 h 155"/>
                <a:gd name="T28" fmla="*/ 102 w 137"/>
                <a:gd name="T29" fmla="*/ 0 h 155"/>
                <a:gd name="T30" fmla="*/ 129 w 137"/>
                <a:gd name="T31" fmla="*/ 25 h 155"/>
                <a:gd name="T32" fmla="*/ 136 w 137"/>
                <a:gd name="T33" fmla="*/ 56 h 155"/>
                <a:gd name="T34" fmla="*/ 122 w 137"/>
                <a:gd name="T35" fmla="*/ 56 h 155"/>
                <a:gd name="T36" fmla="*/ 136 w 137"/>
                <a:gd name="T37" fmla="*/ 117 h 155"/>
                <a:gd name="T38" fmla="*/ 95 w 137"/>
                <a:gd name="T39" fmla="*/ 136 h 155"/>
                <a:gd name="T40" fmla="*/ 89 w 137"/>
                <a:gd name="T41" fmla="*/ 129 h 155"/>
                <a:gd name="T42" fmla="*/ 89 w 137"/>
                <a:gd name="T43" fmla="*/ 142 h 155"/>
                <a:gd name="T44" fmla="*/ 75 w 137"/>
                <a:gd name="T45" fmla="*/ 154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7"/>
                <a:gd name="T70" fmla="*/ 0 h 155"/>
                <a:gd name="T71" fmla="*/ 137 w 137"/>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7" h="155">
                  <a:moveTo>
                    <a:pt x="75" y="154"/>
                  </a:moveTo>
                  <a:lnTo>
                    <a:pt x="67" y="136"/>
                  </a:lnTo>
                  <a:lnTo>
                    <a:pt x="20" y="147"/>
                  </a:lnTo>
                  <a:lnTo>
                    <a:pt x="14" y="154"/>
                  </a:lnTo>
                  <a:lnTo>
                    <a:pt x="0" y="154"/>
                  </a:lnTo>
                  <a:lnTo>
                    <a:pt x="20" y="124"/>
                  </a:lnTo>
                  <a:lnTo>
                    <a:pt x="47" y="117"/>
                  </a:lnTo>
                  <a:lnTo>
                    <a:pt x="67" y="117"/>
                  </a:lnTo>
                  <a:lnTo>
                    <a:pt x="75" y="87"/>
                  </a:lnTo>
                  <a:lnTo>
                    <a:pt x="81" y="92"/>
                  </a:lnTo>
                  <a:lnTo>
                    <a:pt x="95" y="67"/>
                  </a:lnTo>
                  <a:lnTo>
                    <a:pt x="95" y="37"/>
                  </a:lnTo>
                  <a:lnTo>
                    <a:pt x="89" y="25"/>
                  </a:lnTo>
                  <a:lnTo>
                    <a:pt x="95" y="7"/>
                  </a:lnTo>
                  <a:lnTo>
                    <a:pt x="102" y="0"/>
                  </a:lnTo>
                  <a:lnTo>
                    <a:pt x="129" y="25"/>
                  </a:lnTo>
                  <a:lnTo>
                    <a:pt x="136" y="56"/>
                  </a:lnTo>
                  <a:lnTo>
                    <a:pt x="122" y="56"/>
                  </a:lnTo>
                  <a:lnTo>
                    <a:pt x="136" y="117"/>
                  </a:lnTo>
                  <a:lnTo>
                    <a:pt x="95" y="136"/>
                  </a:lnTo>
                  <a:lnTo>
                    <a:pt x="89" y="129"/>
                  </a:lnTo>
                  <a:lnTo>
                    <a:pt x="89" y="142"/>
                  </a:lnTo>
                  <a:lnTo>
                    <a:pt x="75" y="15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2" name="Freeform 74"/>
            <p:cNvSpPr>
              <a:spLocks/>
            </p:cNvSpPr>
            <p:nvPr/>
          </p:nvSpPr>
          <p:spPr bwMode="auto">
            <a:xfrm>
              <a:off x="2735" y="1953"/>
              <a:ext cx="175" cy="142"/>
            </a:xfrm>
            <a:custGeom>
              <a:avLst/>
              <a:gdLst>
                <a:gd name="T0" fmla="*/ 104 w 175"/>
                <a:gd name="T1" fmla="*/ 0 h 142"/>
                <a:gd name="T2" fmla="*/ 126 w 175"/>
                <a:gd name="T3" fmla="*/ 12 h 142"/>
                <a:gd name="T4" fmla="*/ 126 w 175"/>
                <a:gd name="T5" fmla="*/ 19 h 142"/>
                <a:gd name="T6" fmla="*/ 146 w 175"/>
                <a:gd name="T7" fmla="*/ 19 h 142"/>
                <a:gd name="T8" fmla="*/ 174 w 175"/>
                <a:gd name="T9" fmla="*/ 37 h 142"/>
                <a:gd name="T10" fmla="*/ 174 w 175"/>
                <a:gd name="T11" fmla="*/ 49 h 142"/>
                <a:gd name="T12" fmla="*/ 160 w 175"/>
                <a:gd name="T13" fmla="*/ 67 h 142"/>
                <a:gd name="T14" fmla="*/ 153 w 175"/>
                <a:gd name="T15" fmla="*/ 79 h 142"/>
                <a:gd name="T16" fmla="*/ 160 w 175"/>
                <a:gd name="T17" fmla="*/ 79 h 142"/>
                <a:gd name="T18" fmla="*/ 166 w 175"/>
                <a:gd name="T19" fmla="*/ 86 h 142"/>
                <a:gd name="T20" fmla="*/ 160 w 175"/>
                <a:gd name="T21" fmla="*/ 92 h 142"/>
                <a:gd name="T22" fmla="*/ 174 w 175"/>
                <a:gd name="T23" fmla="*/ 123 h 142"/>
                <a:gd name="T24" fmla="*/ 160 w 175"/>
                <a:gd name="T25" fmla="*/ 129 h 142"/>
                <a:gd name="T26" fmla="*/ 126 w 175"/>
                <a:gd name="T27" fmla="*/ 129 h 142"/>
                <a:gd name="T28" fmla="*/ 112 w 175"/>
                <a:gd name="T29" fmla="*/ 135 h 142"/>
                <a:gd name="T30" fmla="*/ 112 w 175"/>
                <a:gd name="T31" fmla="*/ 141 h 142"/>
                <a:gd name="T32" fmla="*/ 76 w 175"/>
                <a:gd name="T33" fmla="*/ 129 h 142"/>
                <a:gd name="T34" fmla="*/ 70 w 175"/>
                <a:gd name="T35" fmla="*/ 135 h 142"/>
                <a:gd name="T36" fmla="*/ 48 w 175"/>
                <a:gd name="T37" fmla="*/ 129 h 142"/>
                <a:gd name="T38" fmla="*/ 48 w 175"/>
                <a:gd name="T39" fmla="*/ 123 h 142"/>
                <a:gd name="T40" fmla="*/ 48 w 175"/>
                <a:gd name="T41" fmla="*/ 92 h 142"/>
                <a:gd name="T42" fmla="*/ 28 w 175"/>
                <a:gd name="T43" fmla="*/ 62 h 142"/>
                <a:gd name="T44" fmla="*/ 0 w 175"/>
                <a:gd name="T45" fmla="*/ 49 h 142"/>
                <a:gd name="T46" fmla="*/ 8 w 175"/>
                <a:gd name="T47" fmla="*/ 44 h 142"/>
                <a:gd name="T48" fmla="*/ 14 w 175"/>
                <a:gd name="T49" fmla="*/ 37 h 142"/>
                <a:gd name="T50" fmla="*/ 35 w 175"/>
                <a:gd name="T51" fmla="*/ 44 h 142"/>
                <a:gd name="T52" fmla="*/ 42 w 175"/>
                <a:gd name="T53" fmla="*/ 25 h 142"/>
                <a:gd name="T54" fmla="*/ 56 w 175"/>
                <a:gd name="T55" fmla="*/ 37 h 142"/>
                <a:gd name="T56" fmla="*/ 90 w 175"/>
                <a:gd name="T57" fmla="*/ 19 h 142"/>
                <a:gd name="T58" fmla="*/ 90 w 175"/>
                <a:gd name="T59" fmla="*/ 7 h 142"/>
                <a:gd name="T60" fmla="*/ 104 w 175"/>
                <a:gd name="T61" fmla="*/ 0 h 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5"/>
                <a:gd name="T94" fmla="*/ 0 h 142"/>
                <a:gd name="T95" fmla="*/ 175 w 175"/>
                <a:gd name="T96" fmla="*/ 142 h 1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5" h="142">
                  <a:moveTo>
                    <a:pt x="104" y="0"/>
                  </a:moveTo>
                  <a:lnTo>
                    <a:pt x="126" y="12"/>
                  </a:lnTo>
                  <a:lnTo>
                    <a:pt x="126" y="19"/>
                  </a:lnTo>
                  <a:lnTo>
                    <a:pt x="146" y="19"/>
                  </a:lnTo>
                  <a:lnTo>
                    <a:pt x="174" y="37"/>
                  </a:lnTo>
                  <a:lnTo>
                    <a:pt x="174" y="49"/>
                  </a:lnTo>
                  <a:lnTo>
                    <a:pt x="160" y="67"/>
                  </a:lnTo>
                  <a:lnTo>
                    <a:pt x="153" y="79"/>
                  </a:lnTo>
                  <a:lnTo>
                    <a:pt x="160" y="79"/>
                  </a:lnTo>
                  <a:lnTo>
                    <a:pt x="166" y="86"/>
                  </a:lnTo>
                  <a:lnTo>
                    <a:pt x="160" y="92"/>
                  </a:lnTo>
                  <a:lnTo>
                    <a:pt x="174" y="123"/>
                  </a:lnTo>
                  <a:lnTo>
                    <a:pt x="160" y="129"/>
                  </a:lnTo>
                  <a:lnTo>
                    <a:pt x="126" y="129"/>
                  </a:lnTo>
                  <a:lnTo>
                    <a:pt x="112" y="135"/>
                  </a:lnTo>
                  <a:lnTo>
                    <a:pt x="112" y="141"/>
                  </a:lnTo>
                  <a:lnTo>
                    <a:pt x="76" y="129"/>
                  </a:lnTo>
                  <a:lnTo>
                    <a:pt x="70" y="135"/>
                  </a:lnTo>
                  <a:lnTo>
                    <a:pt x="48" y="129"/>
                  </a:lnTo>
                  <a:lnTo>
                    <a:pt x="48" y="123"/>
                  </a:lnTo>
                  <a:lnTo>
                    <a:pt x="48" y="92"/>
                  </a:lnTo>
                  <a:lnTo>
                    <a:pt x="28" y="62"/>
                  </a:lnTo>
                  <a:lnTo>
                    <a:pt x="0" y="49"/>
                  </a:lnTo>
                  <a:lnTo>
                    <a:pt x="8" y="44"/>
                  </a:lnTo>
                  <a:lnTo>
                    <a:pt x="14" y="37"/>
                  </a:lnTo>
                  <a:lnTo>
                    <a:pt x="35" y="44"/>
                  </a:lnTo>
                  <a:lnTo>
                    <a:pt x="42" y="25"/>
                  </a:lnTo>
                  <a:lnTo>
                    <a:pt x="56" y="37"/>
                  </a:lnTo>
                  <a:lnTo>
                    <a:pt x="90" y="19"/>
                  </a:lnTo>
                  <a:lnTo>
                    <a:pt x="90" y="7"/>
                  </a:lnTo>
                  <a:lnTo>
                    <a:pt x="104"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3" name="Freeform 75"/>
            <p:cNvSpPr>
              <a:spLocks/>
            </p:cNvSpPr>
            <p:nvPr/>
          </p:nvSpPr>
          <p:spPr bwMode="auto">
            <a:xfrm>
              <a:off x="3031" y="1961"/>
              <a:ext cx="100" cy="40"/>
            </a:xfrm>
            <a:custGeom>
              <a:avLst/>
              <a:gdLst>
                <a:gd name="T0" fmla="*/ 0 w 100"/>
                <a:gd name="T1" fmla="*/ 11 h 40"/>
                <a:gd name="T2" fmla="*/ 7 w 100"/>
                <a:gd name="T3" fmla="*/ 16 h 40"/>
                <a:gd name="T4" fmla="*/ 20 w 100"/>
                <a:gd name="T5" fmla="*/ 0 h 40"/>
                <a:gd name="T6" fmla="*/ 53 w 100"/>
                <a:gd name="T7" fmla="*/ 11 h 40"/>
                <a:gd name="T8" fmla="*/ 80 w 100"/>
                <a:gd name="T9" fmla="*/ 11 h 40"/>
                <a:gd name="T10" fmla="*/ 99 w 100"/>
                <a:gd name="T11" fmla="*/ 23 h 40"/>
                <a:gd name="T12" fmla="*/ 93 w 100"/>
                <a:gd name="T13" fmla="*/ 34 h 40"/>
                <a:gd name="T14" fmla="*/ 80 w 100"/>
                <a:gd name="T15" fmla="*/ 28 h 40"/>
                <a:gd name="T16" fmla="*/ 53 w 100"/>
                <a:gd name="T17" fmla="*/ 34 h 40"/>
                <a:gd name="T18" fmla="*/ 46 w 100"/>
                <a:gd name="T19" fmla="*/ 39 h 40"/>
                <a:gd name="T20" fmla="*/ 27 w 100"/>
                <a:gd name="T21" fmla="*/ 34 h 40"/>
                <a:gd name="T22" fmla="*/ 0 w 100"/>
                <a:gd name="T23" fmla="*/ 1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40"/>
                <a:gd name="T38" fmla="*/ 100 w 100"/>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40">
                  <a:moveTo>
                    <a:pt x="0" y="11"/>
                  </a:moveTo>
                  <a:lnTo>
                    <a:pt x="7" y="16"/>
                  </a:lnTo>
                  <a:lnTo>
                    <a:pt x="20" y="0"/>
                  </a:lnTo>
                  <a:lnTo>
                    <a:pt x="53" y="11"/>
                  </a:lnTo>
                  <a:lnTo>
                    <a:pt x="80" y="11"/>
                  </a:lnTo>
                  <a:lnTo>
                    <a:pt x="99" y="23"/>
                  </a:lnTo>
                  <a:lnTo>
                    <a:pt x="93" y="34"/>
                  </a:lnTo>
                  <a:lnTo>
                    <a:pt x="80" y="28"/>
                  </a:lnTo>
                  <a:lnTo>
                    <a:pt x="53" y="34"/>
                  </a:lnTo>
                  <a:lnTo>
                    <a:pt x="46" y="39"/>
                  </a:lnTo>
                  <a:lnTo>
                    <a:pt x="27" y="34"/>
                  </a:lnTo>
                  <a:lnTo>
                    <a:pt x="0" y="1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4" name="Freeform 76"/>
            <p:cNvSpPr>
              <a:spLocks/>
            </p:cNvSpPr>
            <p:nvPr/>
          </p:nvSpPr>
          <p:spPr bwMode="auto">
            <a:xfrm>
              <a:off x="2943" y="1975"/>
              <a:ext cx="108" cy="51"/>
            </a:xfrm>
            <a:custGeom>
              <a:avLst/>
              <a:gdLst>
                <a:gd name="T0" fmla="*/ 53 w 108"/>
                <a:gd name="T1" fmla="*/ 16 h 51"/>
                <a:gd name="T2" fmla="*/ 66 w 108"/>
                <a:gd name="T3" fmla="*/ 16 h 51"/>
                <a:gd name="T4" fmla="*/ 80 w 108"/>
                <a:gd name="T5" fmla="*/ 0 h 51"/>
                <a:gd name="T6" fmla="*/ 107 w 108"/>
                <a:gd name="T7" fmla="*/ 22 h 51"/>
                <a:gd name="T8" fmla="*/ 93 w 108"/>
                <a:gd name="T9" fmla="*/ 44 h 51"/>
                <a:gd name="T10" fmla="*/ 60 w 108"/>
                <a:gd name="T11" fmla="*/ 50 h 51"/>
                <a:gd name="T12" fmla="*/ 47 w 108"/>
                <a:gd name="T13" fmla="*/ 50 h 51"/>
                <a:gd name="T14" fmla="*/ 39 w 108"/>
                <a:gd name="T15" fmla="*/ 39 h 51"/>
                <a:gd name="T16" fmla="*/ 6 w 108"/>
                <a:gd name="T17" fmla="*/ 44 h 51"/>
                <a:gd name="T18" fmla="*/ 0 w 108"/>
                <a:gd name="T19" fmla="*/ 34 h 51"/>
                <a:gd name="T20" fmla="*/ 20 w 108"/>
                <a:gd name="T21" fmla="*/ 28 h 51"/>
                <a:gd name="T22" fmla="*/ 53 w 108"/>
                <a:gd name="T23" fmla="*/ 28 h 51"/>
                <a:gd name="T24" fmla="*/ 53 w 108"/>
                <a:gd name="T25" fmla="*/ 16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51"/>
                <a:gd name="T41" fmla="*/ 108 w 108"/>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51">
                  <a:moveTo>
                    <a:pt x="53" y="16"/>
                  </a:moveTo>
                  <a:lnTo>
                    <a:pt x="66" y="16"/>
                  </a:lnTo>
                  <a:lnTo>
                    <a:pt x="80" y="0"/>
                  </a:lnTo>
                  <a:lnTo>
                    <a:pt x="107" y="22"/>
                  </a:lnTo>
                  <a:lnTo>
                    <a:pt x="93" y="44"/>
                  </a:lnTo>
                  <a:lnTo>
                    <a:pt x="60" y="50"/>
                  </a:lnTo>
                  <a:lnTo>
                    <a:pt x="47" y="50"/>
                  </a:lnTo>
                  <a:lnTo>
                    <a:pt x="39" y="39"/>
                  </a:lnTo>
                  <a:lnTo>
                    <a:pt x="6" y="44"/>
                  </a:lnTo>
                  <a:lnTo>
                    <a:pt x="0" y="34"/>
                  </a:lnTo>
                  <a:lnTo>
                    <a:pt x="20" y="28"/>
                  </a:lnTo>
                  <a:lnTo>
                    <a:pt x="53" y="28"/>
                  </a:lnTo>
                  <a:lnTo>
                    <a:pt x="53" y="1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5" name="Freeform 77"/>
            <p:cNvSpPr>
              <a:spLocks/>
            </p:cNvSpPr>
            <p:nvPr/>
          </p:nvSpPr>
          <p:spPr bwMode="auto">
            <a:xfrm>
              <a:off x="3201" y="1981"/>
              <a:ext cx="37" cy="50"/>
            </a:xfrm>
            <a:custGeom>
              <a:avLst/>
              <a:gdLst>
                <a:gd name="T0" fmla="*/ 0 w 37"/>
                <a:gd name="T1" fmla="*/ 17 h 50"/>
                <a:gd name="T2" fmla="*/ 0 w 37"/>
                <a:gd name="T3" fmla="*/ 6 h 50"/>
                <a:gd name="T4" fmla="*/ 12 w 37"/>
                <a:gd name="T5" fmla="*/ 0 h 50"/>
                <a:gd name="T6" fmla="*/ 24 w 37"/>
                <a:gd name="T7" fmla="*/ 0 h 50"/>
                <a:gd name="T8" fmla="*/ 30 w 37"/>
                <a:gd name="T9" fmla="*/ 6 h 50"/>
                <a:gd name="T10" fmla="*/ 36 w 37"/>
                <a:gd name="T11" fmla="*/ 33 h 50"/>
                <a:gd name="T12" fmla="*/ 30 w 37"/>
                <a:gd name="T13" fmla="*/ 44 h 50"/>
                <a:gd name="T14" fmla="*/ 18 w 37"/>
                <a:gd name="T15" fmla="*/ 49 h 50"/>
                <a:gd name="T16" fmla="*/ 18 w 37"/>
                <a:gd name="T17" fmla="*/ 33 h 50"/>
                <a:gd name="T18" fmla="*/ 0 w 37"/>
                <a:gd name="T19" fmla="*/ 1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50"/>
                <a:gd name="T32" fmla="*/ 37 w 37"/>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50">
                  <a:moveTo>
                    <a:pt x="0" y="17"/>
                  </a:moveTo>
                  <a:lnTo>
                    <a:pt x="0" y="6"/>
                  </a:lnTo>
                  <a:lnTo>
                    <a:pt x="12" y="0"/>
                  </a:lnTo>
                  <a:lnTo>
                    <a:pt x="24" y="0"/>
                  </a:lnTo>
                  <a:lnTo>
                    <a:pt x="30" y="6"/>
                  </a:lnTo>
                  <a:lnTo>
                    <a:pt x="36" y="33"/>
                  </a:lnTo>
                  <a:lnTo>
                    <a:pt x="30" y="44"/>
                  </a:lnTo>
                  <a:lnTo>
                    <a:pt x="18" y="49"/>
                  </a:lnTo>
                  <a:lnTo>
                    <a:pt x="18" y="33"/>
                  </a:lnTo>
                  <a:lnTo>
                    <a:pt x="0" y="1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6" name="Freeform 78"/>
            <p:cNvSpPr>
              <a:spLocks/>
            </p:cNvSpPr>
            <p:nvPr/>
          </p:nvSpPr>
          <p:spPr bwMode="auto">
            <a:xfrm>
              <a:off x="1858" y="1986"/>
              <a:ext cx="15" cy="23"/>
            </a:xfrm>
            <a:custGeom>
              <a:avLst/>
              <a:gdLst>
                <a:gd name="T0" fmla="*/ 10 w 15"/>
                <a:gd name="T1" fmla="*/ 22 h 23"/>
                <a:gd name="T2" fmla="*/ 0 w 15"/>
                <a:gd name="T3" fmla="*/ 11 h 23"/>
                <a:gd name="T4" fmla="*/ 0 w 15"/>
                <a:gd name="T5" fmla="*/ 0 h 23"/>
                <a:gd name="T6" fmla="*/ 14 w 15"/>
                <a:gd name="T7" fmla="*/ 5 h 23"/>
                <a:gd name="T8" fmla="*/ 14 w 15"/>
                <a:gd name="T9" fmla="*/ 11 h 23"/>
                <a:gd name="T10" fmla="*/ 10 w 15"/>
                <a:gd name="T11" fmla="*/ 22 h 23"/>
                <a:gd name="T12" fmla="*/ 0 60000 65536"/>
                <a:gd name="T13" fmla="*/ 0 60000 65536"/>
                <a:gd name="T14" fmla="*/ 0 60000 65536"/>
                <a:gd name="T15" fmla="*/ 0 60000 65536"/>
                <a:gd name="T16" fmla="*/ 0 60000 65536"/>
                <a:gd name="T17" fmla="*/ 0 60000 65536"/>
                <a:gd name="T18" fmla="*/ 0 w 15"/>
                <a:gd name="T19" fmla="*/ 0 h 23"/>
                <a:gd name="T20" fmla="*/ 15 w 1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5" h="23">
                  <a:moveTo>
                    <a:pt x="10" y="22"/>
                  </a:moveTo>
                  <a:lnTo>
                    <a:pt x="0" y="11"/>
                  </a:lnTo>
                  <a:lnTo>
                    <a:pt x="0" y="0"/>
                  </a:lnTo>
                  <a:lnTo>
                    <a:pt x="14" y="5"/>
                  </a:lnTo>
                  <a:lnTo>
                    <a:pt x="14" y="11"/>
                  </a:lnTo>
                  <a:lnTo>
                    <a:pt x="10" y="2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7" name="Freeform 79"/>
            <p:cNvSpPr>
              <a:spLocks/>
            </p:cNvSpPr>
            <p:nvPr/>
          </p:nvSpPr>
          <p:spPr bwMode="auto">
            <a:xfrm>
              <a:off x="3045" y="1992"/>
              <a:ext cx="94" cy="39"/>
            </a:xfrm>
            <a:custGeom>
              <a:avLst/>
              <a:gdLst>
                <a:gd name="T0" fmla="*/ 80 w 94"/>
                <a:gd name="T1" fmla="*/ 6 h 39"/>
                <a:gd name="T2" fmla="*/ 93 w 94"/>
                <a:gd name="T3" fmla="*/ 6 h 39"/>
                <a:gd name="T4" fmla="*/ 66 w 94"/>
                <a:gd name="T5" fmla="*/ 38 h 39"/>
                <a:gd name="T6" fmla="*/ 46 w 94"/>
                <a:gd name="T7" fmla="*/ 33 h 39"/>
                <a:gd name="T8" fmla="*/ 27 w 94"/>
                <a:gd name="T9" fmla="*/ 38 h 39"/>
                <a:gd name="T10" fmla="*/ 0 w 94"/>
                <a:gd name="T11" fmla="*/ 27 h 39"/>
                <a:gd name="T12" fmla="*/ 13 w 94"/>
                <a:gd name="T13" fmla="*/ 6 h 39"/>
                <a:gd name="T14" fmla="*/ 33 w 94"/>
                <a:gd name="T15" fmla="*/ 11 h 39"/>
                <a:gd name="T16" fmla="*/ 40 w 94"/>
                <a:gd name="T17" fmla="*/ 6 h 39"/>
                <a:gd name="T18" fmla="*/ 66 w 94"/>
                <a:gd name="T19" fmla="*/ 0 h 39"/>
                <a:gd name="T20" fmla="*/ 80 w 94"/>
                <a:gd name="T21" fmla="*/ 6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39"/>
                <a:gd name="T35" fmla="*/ 94 w 94"/>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39">
                  <a:moveTo>
                    <a:pt x="80" y="6"/>
                  </a:moveTo>
                  <a:lnTo>
                    <a:pt x="93" y="6"/>
                  </a:lnTo>
                  <a:lnTo>
                    <a:pt x="66" y="38"/>
                  </a:lnTo>
                  <a:lnTo>
                    <a:pt x="46" y="33"/>
                  </a:lnTo>
                  <a:lnTo>
                    <a:pt x="27" y="38"/>
                  </a:lnTo>
                  <a:lnTo>
                    <a:pt x="0" y="27"/>
                  </a:lnTo>
                  <a:lnTo>
                    <a:pt x="13" y="6"/>
                  </a:lnTo>
                  <a:lnTo>
                    <a:pt x="33" y="11"/>
                  </a:lnTo>
                  <a:lnTo>
                    <a:pt x="40" y="6"/>
                  </a:lnTo>
                  <a:lnTo>
                    <a:pt x="66" y="0"/>
                  </a:lnTo>
                  <a:lnTo>
                    <a:pt x="80"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8" name="Freeform 80"/>
            <p:cNvSpPr>
              <a:spLocks/>
            </p:cNvSpPr>
            <p:nvPr/>
          </p:nvSpPr>
          <p:spPr bwMode="auto">
            <a:xfrm>
              <a:off x="3509" y="1992"/>
              <a:ext cx="126" cy="185"/>
            </a:xfrm>
            <a:custGeom>
              <a:avLst/>
              <a:gdLst>
                <a:gd name="T0" fmla="*/ 42 w 126"/>
                <a:gd name="T1" fmla="*/ 7 h 185"/>
                <a:gd name="T2" fmla="*/ 56 w 126"/>
                <a:gd name="T3" fmla="*/ 0 h 185"/>
                <a:gd name="T4" fmla="*/ 77 w 126"/>
                <a:gd name="T5" fmla="*/ 7 h 185"/>
                <a:gd name="T6" fmla="*/ 84 w 126"/>
                <a:gd name="T7" fmla="*/ 30 h 185"/>
                <a:gd name="T8" fmla="*/ 70 w 126"/>
                <a:gd name="T9" fmla="*/ 30 h 185"/>
                <a:gd name="T10" fmla="*/ 70 w 126"/>
                <a:gd name="T11" fmla="*/ 43 h 185"/>
                <a:gd name="T12" fmla="*/ 48 w 126"/>
                <a:gd name="T13" fmla="*/ 49 h 185"/>
                <a:gd name="T14" fmla="*/ 91 w 126"/>
                <a:gd name="T15" fmla="*/ 80 h 185"/>
                <a:gd name="T16" fmla="*/ 98 w 126"/>
                <a:gd name="T17" fmla="*/ 104 h 185"/>
                <a:gd name="T18" fmla="*/ 112 w 126"/>
                <a:gd name="T19" fmla="*/ 86 h 185"/>
                <a:gd name="T20" fmla="*/ 119 w 126"/>
                <a:gd name="T21" fmla="*/ 110 h 185"/>
                <a:gd name="T22" fmla="*/ 98 w 126"/>
                <a:gd name="T23" fmla="*/ 110 h 185"/>
                <a:gd name="T24" fmla="*/ 125 w 126"/>
                <a:gd name="T25" fmla="*/ 159 h 185"/>
                <a:gd name="T26" fmla="*/ 125 w 126"/>
                <a:gd name="T27" fmla="*/ 172 h 185"/>
                <a:gd name="T28" fmla="*/ 98 w 126"/>
                <a:gd name="T29" fmla="*/ 184 h 185"/>
                <a:gd name="T30" fmla="*/ 84 w 126"/>
                <a:gd name="T31" fmla="*/ 178 h 185"/>
                <a:gd name="T32" fmla="*/ 56 w 126"/>
                <a:gd name="T33" fmla="*/ 154 h 185"/>
                <a:gd name="T34" fmla="*/ 56 w 126"/>
                <a:gd name="T35" fmla="*/ 117 h 185"/>
                <a:gd name="T36" fmla="*/ 34 w 126"/>
                <a:gd name="T37" fmla="*/ 99 h 185"/>
                <a:gd name="T38" fmla="*/ 0 w 126"/>
                <a:gd name="T39" fmla="*/ 49 h 185"/>
                <a:gd name="T40" fmla="*/ 0 w 126"/>
                <a:gd name="T41" fmla="*/ 30 h 185"/>
                <a:gd name="T42" fmla="*/ 42 w 126"/>
                <a:gd name="T43" fmla="*/ 7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185"/>
                <a:gd name="T68" fmla="*/ 126 w 126"/>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185">
                  <a:moveTo>
                    <a:pt x="42" y="7"/>
                  </a:moveTo>
                  <a:lnTo>
                    <a:pt x="56" y="0"/>
                  </a:lnTo>
                  <a:lnTo>
                    <a:pt x="77" y="7"/>
                  </a:lnTo>
                  <a:lnTo>
                    <a:pt x="84" y="30"/>
                  </a:lnTo>
                  <a:lnTo>
                    <a:pt x="70" y="30"/>
                  </a:lnTo>
                  <a:lnTo>
                    <a:pt x="70" y="43"/>
                  </a:lnTo>
                  <a:lnTo>
                    <a:pt x="48" y="49"/>
                  </a:lnTo>
                  <a:lnTo>
                    <a:pt x="91" y="80"/>
                  </a:lnTo>
                  <a:lnTo>
                    <a:pt x="98" y="104"/>
                  </a:lnTo>
                  <a:lnTo>
                    <a:pt x="112" y="86"/>
                  </a:lnTo>
                  <a:lnTo>
                    <a:pt x="119" y="110"/>
                  </a:lnTo>
                  <a:lnTo>
                    <a:pt x="98" y="110"/>
                  </a:lnTo>
                  <a:lnTo>
                    <a:pt x="125" y="159"/>
                  </a:lnTo>
                  <a:lnTo>
                    <a:pt x="125" y="172"/>
                  </a:lnTo>
                  <a:lnTo>
                    <a:pt x="98" y="184"/>
                  </a:lnTo>
                  <a:lnTo>
                    <a:pt x="84" y="178"/>
                  </a:lnTo>
                  <a:lnTo>
                    <a:pt x="56" y="154"/>
                  </a:lnTo>
                  <a:lnTo>
                    <a:pt x="56" y="117"/>
                  </a:lnTo>
                  <a:lnTo>
                    <a:pt x="34" y="99"/>
                  </a:lnTo>
                  <a:lnTo>
                    <a:pt x="0" y="49"/>
                  </a:lnTo>
                  <a:lnTo>
                    <a:pt x="0" y="30"/>
                  </a:lnTo>
                  <a:lnTo>
                    <a:pt x="42"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59" name="Freeform 81"/>
            <p:cNvSpPr>
              <a:spLocks/>
            </p:cNvSpPr>
            <p:nvPr/>
          </p:nvSpPr>
          <p:spPr bwMode="auto">
            <a:xfrm>
              <a:off x="3116" y="2000"/>
              <a:ext cx="122" cy="71"/>
            </a:xfrm>
            <a:custGeom>
              <a:avLst/>
              <a:gdLst>
                <a:gd name="T0" fmla="*/ 27 w 122"/>
                <a:gd name="T1" fmla="*/ 0 h 71"/>
                <a:gd name="T2" fmla="*/ 67 w 122"/>
                <a:gd name="T3" fmla="*/ 5 h 71"/>
                <a:gd name="T4" fmla="*/ 80 w 122"/>
                <a:gd name="T5" fmla="*/ 0 h 71"/>
                <a:gd name="T6" fmla="*/ 101 w 122"/>
                <a:gd name="T7" fmla="*/ 17 h 71"/>
                <a:gd name="T8" fmla="*/ 101 w 122"/>
                <a:gd name="T9" fmla="*/ 35 h 71"/>
                <a:gd name="T10" fmla="*/ 121 w 122"/>
                <a:gd name="T11" fmla="*/ 41 h 71"/>
                <a:gd name="T12" fmla="*/ 115 w 122"/>
                <a:gd name="T13" fmla="*/ 53 h 71"/>
                <a:gd name="T14" fmla="*/ 107 w 122"/>
                <a:gd name="T15" fmla="*/ 70 h 71"/>
                <a:gd name="T16" fmla="*/ 88 w 122"/>
                <a:gd name="T17" fmla="*/ 65 h 71"/>
                <a:gd name="T18" fmla="*/ 80 w 122"/>
                <a:gd name="T19" fmla="*/ 70 h 71"/>
                <a:gd name="T20" fmla="*/ 40 w 122"/>
                <a:gd name="T21" fmla="*/ 70 h 71"/>
                <a:gd name="T22" fmla="*/ 27 w 122"/>
                <a:gd name="T23" fmla="*/ 65 h 71"/>
                <a:gd name="T24" fmla="*/ 0 w 122"/>
                <a:gd name="T25" fmla="*/ 35 h 71"/>
                <a:gd name="T26" fmla="*/ 27 w 122"/>
                <a:gd name="T27" fmla="*/ 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71"/>
                <a:gd name="T44" fmla="*/ 122 w 122"/>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71">
                  <a:moveTo>
                    <a:pt x="27" y="0"/>
                  </a:moveTo>
                  <a:lnTo>
                    <a:pt x="67" y="5"/>
                  </a:lnTo>
                  <a:lnTo>
                    <a:pt x="80" y="0"/>
                  </a:lnTo>
                  <a:lnTo>
                    <a:pt x="101" y="17"/>
                  </a:lnTo>
                  <a:lnTo>
                    <a:pt x="101" y="35"/>
                  </a:lnTo>
                  <a:lnTo>
                    <a:pt x="121" y="41"/>
                  </a:lnTo>
                  <a:lnTo>
                    <a:pt x="115" y="53"/>
                  </a:lnTo>
                  <a:lnTo>
                    <a:pt x="107" y="70"/>
                  </a:lnTo>
                  <a:lnTo>
                    <a:pt x="88" y="65"/>
                  </a:lnTo>
                  <a:lnTo>
                    <a:pt x="80" y="70"/>
                  </a:lnTo>
                  <a:lnTo>
                    <a:pt x="40" y="70"/>
                  </a:lnTo>
                  <a:lnTo>
                    <a:pt x="27" y="65"/>
                  </a:lnTo>
                  <a:lnTo>
                    <a:pt x="0" y="35"/>
                  </a:lnTo>
                  <a:lnTo>
                    <a:pt x="27"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0" name="Freeform 82"/>
            <p:cNvSpPr>
              <a:spLocks/>
            </p:cNvSpPr>
            <p:nvPr/>
          </p:nvSpPr>
          <p:spPr bwMode="auto">
            <a:xfrm>
              <a:off x="3692" y="2000"/>
              <a:ext cx="21" cy="31"/>
            </a:xfrm>
            <a:custGeom>
              <a:avLst/>
              <a:gdLst>
                <a:gd name="T0" fmla="*/ 0 w 21"/>
                <a:gd name="T1" fmla="*/ 15 h 31"/>
                <a:gd name="T2" fmla="*/ 10 w 21"/>
                <a:gd name="T3" fmla="*/ 0 h 31"/>
                <a:gd name="T4" fmla="*/ 20 w 21"/>
                <a:gd name="T5" fmla="*/ 20 h 31"/>
                <a:gd name="T6" fmla="*/ 15 w 21"/>
                <a:gd name="T7" fmla="*/ 20 h 31"/>
                <a:gd name="T8" fmla="*/ 15 w 21"/>
                <a:gd name="T9" fmla="*/ 30 h 31"/>
                <a:gd name="T10" fmla="*/ 5 w 21"/>
                <a:gd name="T11" fmla="*/ 30 h 31"/>
                <a:gd name="T12" fmla="*/ 0 w 21"/>
                <a:gd name="T13" fmla="*/ 15 h 31"/>
                <a:gd name="T14" fmla="*/ 0 60000 65536"/>
                <a:gd name="T15" fmla="*/ 0 60000 65536"/>
                <a:gd name="T16" fmla="*/ 0 60000 65536"/>
                <a:gd name="T17" fmla="*/ 0 60000 65536"/>
                <a:gd name="T18" fmla="*/ 0 60000 65536"/>
                <a:gd name="T19" fmla="*/ 0 60000 65536"/>
                <a:gd name="T20" fmla="*/ 0 60000 65536"/>
                <a:gd name="T21" fmla="*/ 0 w 21"/>
                <a:gd name="T22" fmla="*/ 0 h 31"/>
                <a:gd name="T23" fmla="*/ 21 w 2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1">
                  <a:moveTo>
                    <a:pt x="0" y="15"/>
                  </a:moveTo>
                  <a:lnTo>
                    <a:pt x="10" y="0"/>
                  </a:lnTo>
                  <a:lnTo>
                    <a:pt x="20" y="20"/>
                  </a:lnTo>
                  <a:lnTo>
                    <a:pt x="15" y="20"/>
                  </a:lnTo>
                  <a:lnTo>
                    <a:pt x="15" y="30"/>
                  </a:lnTo>
                  <a:lnTo>
                    <a:pt x="5" y="30"/>
                  </a:lnTo>
                  <a:lnTo>
                    <a:pt x="0" y="1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1" name="Freeform 83"/>
            <p:cNvSpPr>
              <a:spLocks/>
            </p:cNvSpPr>
            <p:nvPr/>
          </p:nvSpPr>
          <p:spPr bwMode="auto">
            <a:xfrm>
              <a:off x="2893" y="2006"/>
              <a:ext cx="51" cy="33"/>
            </a:xfrm>
            <a:custGeom>
              <a:avLst/>
              <a:gdLst>
                <a:gd name="T0" fmla="*/ 19 w 51"/>
                <a:gd name="T1" fmla="*/ 0 h 33"/>
                <a:gd name="T2" fmla="*/ 44 w 51"/>
                <a:gd name="T3" fmla="*/ 6 h 33"/>
                <a:gd name="T4" fmla="*/ 50 w 51"/>
                <a:gd name="T5" fmla="*/ 16 h 33"/>
                <a:gd name="T6" fmla="*/ 38 w 51"/>
                <a:gd name="T7" fmla="*/ 26 h 33"/>
                <a:gd name="T8" fmla="*/ 32 w 51"/>
                <a:gd name="T9" fmla="*/ 26 h 33"/>
                <a:gd name="T10" fmla="*/ 19 w 51"/>
                <a:gd name="T11" fmla="*/ 32 h 33"/>
                <a:gd name="T12" fmla="*/ 13 w 51"/>
                <a:gd name="T13" fmla="*/ 32 h 33"/>
                <a:gd name="T14" fmla="*/ 7 w 51"/>
                <a:gd name="T15" fmla="*/ 26 h 33"/>
                <a:gd name="T16" fmla="*/ 0 w 51"/>
                <a:gd name="T17" fmla="*/ 26 h 33"/>
                <a:gd name="T18" fmla="*/ 7 w 51"/>
                <a:gd name="T19" fmla="*/ 16 h 33"/>
                <a:gd name="T20" fmla="*/ 19 w 51"/>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33"/>
                <a:gd name="T35" fmla="*/ 51 w 51"/>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33">
                  <a:moveTo>
                    <a:pt x="19" y="0"/>
                  </a:moveTo>
                  <a:lnTo>
                    <a:pt x="44" y="6"/>
                  </a:lnTo>
                  <a:lnTo>
                    <a:pt x="50" y="16"/>
                  </a:lnTo>
                  <a:lnTo>
                    <a:pt x="38" y="26"/>
                  </a:lnTo>
                  <a:lnTo>
                    <a:pt x="32" y="26"/>
                  </a:lnTo>
                  <a:lnTo>
                    <a:pt x="19" y="32"/>
                  </a:lnTo>
                  <a:lnTo>
                    <a:pt x="13" y="32"/>
                  </a:lnTo>
                  <a:lnTo>
                    <a:pt x="7" y="26"/>
                  </a:lnTo>
                  <a:lnTo>
                    <a:pt x="0" y="26"/>
                  </a:lnTo>
                  <a:lnTo>
                    <a:pt x="7" y="16"/>
                  </a:lnTo>
                  <a:lnTo>
                    <a:pt x="19"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2" name="Freeform 84"/>
            <p:cNvSpPr>
              <a:spLocks/>
            </p:cNvSpPr>
            <p:nvPr/>
          </p:nvSpPr>
          <p:spPr bwMode="auto">
            <a:xfrm>
              <a:off x="3828" y="2013"/>
              <a:ext cx="195" cy="82"/>
            </a:xfrm>
            <a:custGeom>
              <a:avLst/>
              <a:gdLst>
                <a:gd name="T0" fmla="*/ 0 w 195"/>
                <a:gd name="T1" fmla="*/ 29 h 82"/>
                <a:gd name="T2" fmla="*/ 6 w 195"/>
                <a:gd name="T3" fmla="*/ 23 h 82"/>
                <a:gd name="T4" fmla="*/ 20 w 195"/>
                <a:gd name="T5" fmla="*/ 29 h 82"/>
                <a:gd name="T6" fmla="*/ 34 w 195"/>
                <a:gd name="T7" fmla="*/ 23 h 82"/>
                <a:gd name="T8" fmla="*/ 77 w 195"/>
                <a:gd name="T9" fmla="*/ 17 h 82"/>
                <a:gd name="T10" fmla="*/ 91 w 195"/>
                <a:gd name="T11" fmla="*/ 11 h 82"/>
                <a:gd name="T12" fmla="*/ 139 w 195"/>
                <a:gd name="T13" fmla="*/ 0 h 82"/>
                <a:gd name="T14" fmla="*/ 146 w 195"/>
                <a:gd name="T15" fmla="*/ 11 h 82"/>
                <a:gd name="T16" fmla="*/ 194 w 195"/>
                <a:gd name="T17" fmla="*/ 11 h 82"/>
                <a:gd name="T18" fmla="*/ 181 w 195"/>
                <a:gd name="T19" fmla="*/ 46 h 82"/>
                <a:gd name="T20" fmla="*/ 146 w 195"/>
                <a:gd name="T21" fmla="*/ 69 h 82"/>
                <a:gd name="T22" fmla="*/ 131 w 195"/>
                <a:gd name="T23" fmla="*/ 64 h 82"/>
                <a:gd name="T24" fmla="*/ 103 w 195"/>
                <a:gd name="T25" fmla="*/ 81 h 82"/>
                <a:gd name="T26" fmla="*/ 83 w 195"/>
                <a:gd name="T27" fmla="*/ 81 h 82"/>
                <a:gd name="T28" fmla="*/ 69 w 195"/>
                <a:gd name="T29" fmla="*/ 69 h 82"/>
                <a:gd name="T30" fmla="*/ 49 w 195"/>
                <a:gd name="T31" fmla="*/ 76 h 82"/>
                <a:gd name="T32" fmla="*/ 27 w 195"/>
                <a:gd name="T33" fmla="*/ 76 h 82"/>
                <a:gd name="T34" fmla="*/ 27 w 195"/>
                <a:gd name="T35" fmla="*/ 64 h 82"/>
                <a:gd name="T36" fmla="*/ 34 w 195"/>
                <a:gd name="T37" fmla="*/ 69 h 82"/>
                <a:gd name="T38" fmla="*/ 41 w 195"/>
                <a:gd name="T39" fmla="*/ 58 h 82"/>
                <a:gd name="T40" fmla="*/ 41 w 195"/>
                <a:gd name="T41" fmla="*/ 46 h 82"/>
                <a:gd name="T42" fmla="*/ 13 w 195"/>
                <a:gd name="T43" fmla="*/ 46 h 82"/>
                <a:gd name="T44" fmla="*/ 13 w 195"/>
                <a:gd name="T45" fmla="*/ 41 h 82"/>
                <a:gd name="T46" fmla="*/ 0 w 195"/>
                <a:gd name="T47" fmla="*/ 29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5"/>
                <a:gd name="T73" fmla="*/ 0 h 82"/>
                <a:gd name="T74" fmla="*/ 195 w 195"/>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5" h="82">
                  <a:moveTo>
                    <a:pt x="0" y="29"/>
                  </a:moveTo>
                  <a:lnTo>
                    <a:pt x="6" y="23"/>
                  </a:lnTo>
                  <a:lnTo>
                    <a:pt x="20" y="29"/>
                  </a:lnTo>
                  <a:lnTo>
                    <a:pt x="34" y="23"/>
                  </a:lnTo>
                  <a:lnTo>
                    <a:pt x="77" y="17"/>
                  </a:lnTo>
                  <a:lnTo>
                    <a:pt x="91" y="11"/>
                  </a:lnTo>
                  <a:lnTo>
                    <a:pt x="139" y="0"/>
                  </a:lnTo>
                  <a:lnTo>
                    <a:pt x="146" y="11"/>
                  </a:lnTo>
                  <a:lnTo>
                    <a:pt x="194" y="11"/>
                  </a:lnTo>
                  <a:lnTo>
                    <a:pt x="181" y="46"/>
                  </a:lnTo>
                  <a:lnTo>
                    <a:pt x="146" y="69"/>
                  </a:lnTo>
                  <a:lnTo>
                    <a:pt x="131" y="64"/>
                  </a:lnTo>
                  <a:lnTo>
                    <a:pt x="103" y="81"/>
                  </a:lnTo>
                  <a:lnTo>
                    <a:pt x="83" y="81"/>
                  </a:lnTo>
                  <a:lnTo>
                    <a:pt x="69" y="69"/>
                  </a:lnTo>
                  <a:lnTo>
                    <a:pt x="49" y="76"/>
                  </a:lnTo>
                  <a:lnTo>
                    <a:pt x="27" y="76"/>
                  </a:lnTo>
                  <a:lnTo>
                    <a:pt x="27" y="64"/>
                  </a:lnTo>
                  <a:lnTo>
                    <a:pt x="34" y="69"/>
                  </a:lnTo>
                  <a:lnTo>
                    <a:pt x="41" y="58"/>
                  </a:lnTo>
                  <a:lnTo>
                    <a:pt x="41" y="46"/>
                  </a:lnTo>
                  <a:lnTo>
                    <a:pt x="13" y="46"/>
                  </a:lnTo>
                  <a:lnTo>
                    <a:pt x="13" y="41"/>
                  </a:lnTo>
                  <a:lnTo>
                    <a:pt x="0" y="2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3" name="Freeform 85"/>
            <p:cNvSpPr>
              <a:spLocks/>
            </p:cNvSpPr>
            <p:nvPr/>
          </p:nvSpPr>
          <p:spPr bwMode="auto">
            <a:xfrm>
              <a:off x="1577" y="2019"/>
              <a:ext cx="43" cy="12"/>
            </a:xfrm>
            <a:custGeom>
              <a:avLst/>
              <a:gdLst>
                <a:gd name="T0" fmla="*/ 0 w 43"/>
                <a:gd name="T1" fmla="*/ 8 h 12"/>
                <a:gd name="T2" fmla="*/ 0 w 43"/>
                <a:gd name="T3" fmla="*/ 0 h 12"/>
                <a:gd name="T4" fmla="*/ 30 w 43"/>
                <a:gd name="T5" fmla="*/ 0 h 12"/>
                <a:gd name="T6" fmla="*/ 42 w 43"/>
                <a:gd name="T7" fmla="*/ 0 h 12"/>
                <a:gd name="T8" fmla="*/ 24 w 43"/>
                <a:gd name="T9" fmla="*/ 11 h 12"/>
                <a:gd name="T10" fmla="*/ 0 w 43"/>
                <a:gd name="T11" fmla="*/ 8 h 12"/>
                <a:gd name="T12" fmla="*/ 0 60000 65536"/>
                <a:gd name="T13" fmla="*/ 0 60000 65536"/>
                <a:gd name="T14" fmla="*/ 0 60000 65536"/>
                <a:gd name="T15" fmla="*/ 0 60000 65536"/>
                <a:gd name="T16" fmla="*/ 0 60000 65536"/>
                <a:gd name="T17" fmla="*/ 0 60000 65536"/>
                <a:gd name="T18" fmla="*/ 0 w 43"/>
                <a:gd name="T19" fmla="*/ 0 h 12"/>
                <a:gd name="T20" fmla="*/ 43 w 4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3" h="12">
                  <a:moveTo>
                    <a:pt x="0" y="8"/>
                  </a:moveTo>
                  <a:lnTo>
                    <a:pt x="0" y="0"/>
                  </a:lnTo>
                  <a:lnTo>
                    <a:pt x="30" y="0"/>
                  </a:lnTo>
                  <a:lnTo>
                    <a:pt x="42" y="0"/>
                  </a:lnTo>
                  <a:lnTo>
                    <a:pt x="24" y="11"/>
                  </a:lnTo>
                  <a:lnTo>
                    <a:pt x="0"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4" name="Freeform 86"/>
            <p:cNvSpPr>
              <a:spLocks/>
            </p:cNvSpPr>
            <p:nvPr/>
          </p:nvSpPr>
          <p:spPr bwMode="auto">
            <a:xfrm>
              <a:off x="3656" y="2019"/>
              <a:ext cx="207" cy="119"/>
            </a:xfrm>
            <a:custGeom>
              <a:avLst/>
              <a:gdLst>
                <a:gd name="T0" fmla="*/ 35 w 207"/>
                <a:gd name="T1" fmla="*/ 0 h 119"/>
                <a:gd name="T2" fmla="*/ 41 w 207"/>
                <a:gd name="T3" fmla="*/ 17 h 119"/>
                <a:gd name="T4" fmla="*/ 55 w 207"/>
                <a:gd name="T5" fmla="*/ 17 h 119"/>
                <a:gd name="T6" fmla="*/ 55 w 207"/>
                <a:gd name="T7" fmla="*/ 5 h 119"/>
                <a:gd name="T8" fmla="*/ 63 w 207"/>
                <a:gd name="T9" fmla="*/ 5 h 119"/>
                <a:gd name="T10" fmla="*/ 83 w 207"/>
                <a:gd name="T11" fmla="*/ 5 h 119"/>
                <a:gd name="T12" fmla="*/ 83 w 207"/>
                <a:gd name="T13" fmla="*/ 12 h 119"/>
                <a:gd name="T14" fmla="*/ 97 w 207"/>
                <a:gd name="T15" fmla="*/ 5 h 119"/>
                <a:gd name="T16" fmla="*/ 117 w 207"/>
                <a:gd name="T17" fmla="*/ 29 h 119"/>
                <a:gd name="T18" fmla="*/ 131 w 207"/>
                <a:gd name="T19" fmla="*/ 29 h 119"/>
                <a:gd name="T20" fmla="*/ 152 w 207"/>
                <a:gd name="T21" fmla="*/ 24 h 119"/>
                <a:gd name="T22" fmla="*/ 166 w 207"/>
                <a:gd name="T23" fmla="*/ 24 h 119"/>
                <a:gd name="T24" fmla="*/ 178 w 207"/>
                <a:gd name="T25" fmla="*/ 36 h 119"/>
                <a:gd name="T26" fmla="*/ 178 w 207"/>
                <a:gd name="T27" fmla="*/ 41 h 119"/>
                <a:gd name="T28" fmla="*/ 206 w 207"/>
                <a:gd name="T29" fmla="*/ 41 h 119"/>
                <a:gd name="T30" fmla="*/ 206 w 207"/>
                <a:gd name="T31" fmla="*/ 53 h 119"/>
                <a:gd name="T32" fmla="*/ 200 w 207"/>
                <a:gd name="T33" fmla="*/ 65 h 119"/>
                <a:gd name="T34" fmla="*/ 192 w 207"/>
                <a:gd name="T35" fmla="*/ 59 h 119"/>
                <a:gd name="T36" fmla="*/ 178 w 207"/>
                <a:gd name="T37" fmla="*/ 59 h 119"/>
                <a:gd name="T38" fmla="*/ 172 w 207"/>
                <a:gd name="T39" fmla="*/ 71 h 119"/>
                <a:gd name="T40" fmla="*/ 166 w 207"/>
                <a:gd name="T41" fmla="*/ 77 h 119"/>
                <a:gd name="T42" fmla="*/ 178 w 207"/>
                <a:gd name="T43" fmla="*/ 118 h 119"/>
                <a:gd name="T44" fmla="*/ 152 w 207"/>
                <a:gd name="T45" fmla="*/ 118 h 119"/>
                <a:gd name="T46" fmla="*/ 144 w 207"/>
                <a:gd name="T47" fmla="*/ 101 h 119"/>
                <a:gd name="T48" fmla="*/ 138 w 207"/>
                <a:gd name="T49" fmla="*/ 89 h 119"/>
                <a:gd name="T50" fmla="*/ 117 w 207"/>
                <a:gd name="T51" fmla="*/ 77 h 119"/>
                <a:gd name="T52" fmla="*/ 97 w 207"/>
                <a:gd name="T53" fmla="*/ 77 h 119"/>
                <a:gd name="T54" fmla="*/ 89 w 207"/>
                <a:gd name="T55" fmla="*/ 71 h 119"/>
                <a:gd name="T56" fmla="*/ 83 w 207"/>
                <a:gd name="T57" fmla="*/ 59 h 119"/>
                <a:gd name="T58" fmla="*/ 75 w 207"/>
                <a:gd name="T59" fmla="*/ 53 h 119"/>
                <a:gd name="T60" fmla="*/ 63 w 207"/>
                <a:gd name="T61" fmla="*/ 41 h 119"/>
                <a:gd name="T62" fmla="*/ 55 w 207"/>
                <a:gd name="T63" fmla="*/ 48 h 119"/>
                <a:gd name="T64" fmla="*/ 35 w 207"/>
                <a:gd name="T65" fmla="*/ 41 h 119"/>
                <a:gd name="T66" fmla="*/ 7 w 207"/>
                <a:gd name="T67" fmla="*/ 41 h 119"/>
                <a:gd name="T68" fmla="*/ 0 w 207"/>
                <a:gd name="T69" fmla="*/ 48 h 119"/>
                <a:gd name="T70" fmla="*/ 0 w 207"/>
                <a:gd name="T71" fmla="*/ 5 h 119"/>
                <a:gd name="T72" fmla="*/ 14 w 207"/>
                <a:gd name="T73" fmla="*/ 0 h 119"/>
                <a:gd name="T74" fmla="*/ 35 w 207"/>
                <a:gd name="T75" fmla="*/ 0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7"/>
                <a:gd name="T115" fmla="*/ 0 h 119"/>
                <a:gd name="T116" fmla="*/ 207 w 207"/>
                <a:gd name="T117" fmla="*/ 119 h 1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7" h="119">
                  <a:moveTo>
                    <a:pt x="35" y="0"/>
                  </a:moveTo>
                  <a:lnTo>
                    <a:pt x="41" y="17"/>
                  </a:lnTo>
                  <a:lnTo>
                    <a:pt x="55" y="17"/>
                  </a:lnTo>
                  <a:lnTo>
                    <a:pt x="55" y="5"/>
                  </a:lnTo>
                  <a:lnTo>
                    <a:pt x="63" y="5"/>
                  </a:lnTo>
                  <a:lnTo>
                    <a:pt x="83" y="5"/>
                  </a:lnTo>
                  <a:lnTo>
                    <a:pt x="83" y="12"/>
                  </a:lnTo>
                  <a:lnTo>
                    <a:pt x="97" y="5"/>
                  </a:lnTo>
                  <a:lnTo>
                    <a:pt x="117" y="29"/>
                  </a:lnTo>
                  <a:lnTo>
                    <a:pt x="131" y="29"/>
                  </a:lnTo>
                  <a:lnTo>
                    <a:pt x="152" y="24"/>
                  </a:lnTo>
                  <a:lnTo>
                    <a:pt x="166" y="24"/>
                  </a:lnTo>
                  <a:lnTo>
                    <a:pt x="178" y="36"/>
                  </a:lnTo>
                  <a:lnTo>
                    <a:pt x="178" y="41"/>
                  </a:lnTo>
                  <a:lnTo>
                    <a:pt x="206" y="41"/>
                  </a:lnTo>
                  <a:lnTo>
                    <a:pt x="206" y="53"/>
                  </a:lnTo>
                  <a:lnTo>
                    <a:pt x="200" y="65"/>
                  </a:lnTo>
                  <a:lnTo>
                    <a:pt x="192" y="59"/>
                  </a:lnTo>
                  <a:lnTo>
                    <a:pt x="178" y="59"/>
                  </a:lnTo>
                  <a:lnTo>
                    <a:pt x="172" y="71"/>
                  </a:lnTo>
                  <a:lnTo>
                    <a:pt x="166" y="77"/>
                  </a:lnTo>
                  <a:lnTo>
                    <a:pt x="178" y="118"/>
                  </a:lnTo>
                  <a:lnTo>
                    <a:pt x="152" y="118"/>
                  </a:lnTo>
                  <a:lnTo>
                    <a:pt x="144" y="101"/>
                  </a:lnTo>
                  <a:lnTo>
                    <a:pt x="138" y="89"/>
                  </a:lnTo>
                  <a:lnTo>
                    <a:pt x="117" y="77"/>
                  </a:lnTo>
                  <a:lnTo>
                    <a:pt x="97" y="77"/>
                  </a:lnTo>
                  <a:lnTo>
                    <a:pt x="89" y="71"/>
                  </a:lnTo>
                  <a:lnTo>
                    <a:pt x="83" y="59"/>
                  </a:lnTo>
                  <a:lnTo>
                    <a:pt x="75" y="53"/>
                  </a:lnTo>
                  <a:lnTo>
                    <a:pt x="63" y="41"/>
                  </a:lnTo>
                  <a:lnTo>
                    <a:pt x="55" y="48"/>
                  </a:lnTo>
                  <a:lnTo>
                    <a:pt x="35" y="41"/>
                  </a:lnTo>
                  <a:lnTo>
                    <a:pt x="7" y="41"/>
                  </a:lnTo>
                  <a:lnTo>
                    <a:pt x="0" y="48"/>
                  </a:lnTo>
                  <a:lnTo>
                    <a:pt x="0" y="5"/>
                  </a:lnTo>
                  <a:lnTo>
                    <a:pt x="14" y="0"/>
                  </a:lnTo>
                  <a:lnTo>
                    <a:pt x="35"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5" name="Freeform 87"/>
            <p:cNvSpPr>
              <a:spLocks/>
            </p:cNvSpPr>
            <p:nvPr/>
          </p:nvSpPr>
          <p:spPr bwMode="auto">
            <a:xfrm>
              <a:off x="2900" y="2019"/>
              <a:ext cx="180" cy="146"/>
            </a:xfrm>
            <a:custGeom>
              <a:avLst/>
              <a:gdLst>
                <a:gd name="T0" fmla="*/ 48 w 180"/>
                <a:gd name="T1" fmla="*/ 6 h 146"/>
                <a:gd name="T2" fmla="*/ 82 w 180"/>
                <a:gd name="T3" fmla="*/ 0 h 146"/>
                <a:gd name="T4" fmla="*/ 90 w 180"/>
                <a:gd name="T5" fmla="*/ 12 h 146"/>
                <a:gd name="T6" fmla="*/ 103 w 180"/>
                <a:gd name="T7" fmla="*/ 12 h 146"/>
                <a:gd name="T8" fmla="*/ 103 w 180"/>
                <a:gd name="T9" fmla="*/ 18 h 146"/>
                <a:gd name="T10" fmla="*/ 103 w 180"/>
                <a:gd name="T11" fmla="*/ 30 h 146"/>
                <a:gd name="T12" fmla="*/ 90 w 180"/>
                <a:gd name="T13" fmla="*/ 30 h 146"/>
                <a:gd name="T14" fmla="*/ 90 w 180"/>
                <a:gd name="T15" fmla="*/ 49 h 146"/>
                <a:gd name="T16" fmla="*/ 117 w 180"/>
                <a:gd name="T17" fmla="*/ 73 h 146"/>
                <a:gd name="T18" fmla="*/ 137 w 180"/>
                <a:gd name="T19" fmla="*/ 84 h 146"/>
                <a:gd name="T20" fmla="*/ 145 w 180"/>
                <a:gd name="T21" fmla="*/ 96 h 146"/>
                <a:gd name="T22" fmla="*/ 179 w 180"/>
                <a:gd name="T23" fmla="*/ 109 h 146"/>
                <a:gd name="T24" fmla="*/ 179 w 180"/>
                <a:gd name="T25" fmla="*/ 115 h 146"/>
                <a:gd name="T26" fmla="*/ 158 w 180"/>
                <a:gd name="T27" fmla="*/ 109 h 146"/>
                <a:gd name="T28" fmla="*/ 158 w 180"/>
                <a:gd name="T29" fmla="*/ 121 h 146"/>
                <a:gd name="T30" fmla="*/ 158 w 180"/>
                <a:gd name="T31" fmla="*/ 127 h 146"/>
                <a:gd name="T32" fmla="*/ 151 w 180"/>
                <a:gd name="T33" fmla="*/ 145 h 146"/>
                <a:gd name="T34" fmla="*/ 145 w 180"/>
                <a:gd name="T35" fmla="*/ 145 h 146"/>
                <a:gd name="T36" fmla="*/ 137 w 180"/>
                <a:gd name="T37" fmla="*/ 115 h 146"/>
                <a:gd name="T38" fmla="*/ 96 w 180"/>
                <a:gd name="T39" fmla="*/ 96 h 146"/>
                <a:gd name="T40" fmla="*/ 55 w 180"/>
                <a:gd name="T41" fmla="*/ 66 h 146"/>
                <a:gd name="T42" fmla="*/ 48 w 180"/>
                <a:gd name="T43" fmla="*/ 49 h 146"/>
                <a:gd name="T44" fmla="*/ 34 w 180"/>
                <a:gd name="T45" fmla="*/ 49 h 146"/>
                <a:gd name="T46" fmla="*/ 14 w 180"/>
                <a:gd name="T47" fmla="*/ 61 h 146"/>
                <a:gd name="T48" fmla="*/ 0 w 180"/>
                <a:gd name="T49" fmla="*/ 30 h 146"/>
                <a:gd name="T50" fmla="*/ 6 w 180"/>
                <a:gd name="T51" fmla="*/ 24 h 146"/>
                <a:gd name="T52" fmla="*/ 14 w 180"/>
                <a:gd name="T53" fmla="*/ 24 h 146"/>
                <a:gd name="T54" fmla="*/ 28 w 180"/>
                <a:gd name="T55" fmla="*/ 18 h 146"/>
                <a:gd name="T56" fmla="*/ 34 w 180"/>
                <a:gd name="T57" fmla="*/ 18 h 146"/>
                <a:gd name="T58" fmla="*/ 48 w 180"/>
                <a:gd name="T59" fmla="*/ 6 h 1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
                <a:gd name="T91" fmla="*/ 0 h 146"/>
                <a:gd name="T92" fmla="*/ 180 w 180"/>
                <a:gd name="T93" fmla="*/ 146 h 1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 h="146">
                  <a:moveTo>
                    <a:pt x="48" y="6"/>
                  </a:moveTo>
                  <a:lnTo>
                    <a:pt x="82" y="0"/>
                  </a:lnTo>
                  <a:lnTo>
                    <a:pt x="90" y="12"/>
                  </a:lnTo>
                  <a:lnTo>
                    <a:pt x="103" y="12"/>
                  </a:lnTo>
                  <a:lnTo>
                    <a:pt x="103" y="18"/>
                  </a:lnTo>
                  <a:lnTo>
                    <a:pt x="103" y="30"/>
                  </a:lnTo>
                  <a:lnTo>
                    <a:pt x="90" y="30"/>
                  </a:lnTo>
                  <a:lnTo>
                    <a:pt x="90" y="49"/>
                  </a:lnTo>
                  <a:lnTo>
                    <a:pt x="117" y="73"/>
                  </a:lnTo>
                  <a:lnTo>
                    <a:pt x="137" y="84"/>
                  </a:lnTo>
                  <a:lnTo>
                    <a:pt x="145" y="96"/>
                  </a:lnTo>
                  <a:lnTo>
                    <a:pt x="179" y="109"/>
                  </a:lnTo>
                  <a:lnTo>
                    <a:pt x="179" y="115"/>
                  </a:lnTo>
                  <a:lnTo>
                    <a:pt x="158" y="109"/>
                  </a:lnTo>
                  <a:lnTo>
                    <a:pt x="158" y="121"/>
                  </a:lnTo>
                  <a:lnTo>
                    <a:pt x="158" y="127"/>
                  </a:lnTo>
                  <a:lnTo>
                    <a:pt x="151" y="145"/>
                  </a:lnTo>
                  <a:lnTo>
                    <a:pt x="145" y="145"/>
                  </a:lnTo>
                  <a:lnTo>
                    <a:pt x="137" y="115"/>
                  </a:lnTo>
                  <a:lnTo>
                    <a:pt x="96" y="96"/>
                  </a:lnTo>
                  <a:lnTo>
                    <a:pt x="55" y="66"/>
                  </a:lnTo>
                  <a:lnTo>
                    <a:pt x="48" y="49"/>
                  </a:lnTo>
                  <a:lnTo>
                    <a:pt x="34" y="49"/>
                  </a:lnTo>
                  <a:lnTo>
                    <a:pt x="14" y="61"/>
                  </a:lnTo>
                  <a:lnTo>
                    <a:pt x="0" y="30"/>
                  </a:lnTo>
                  <a:lnTo>
                    <a:pt x="6" y="24"/>
                  </a:lnTo>
                  <a:lnTo>
                    <a:pt x="14" y="24"/>
                  </a:lnTo>
                  <a:lnTo>
                    <a:pt x="28" y="18"/>
                  </a:lnTo>
                  <a:lnTo>
                    <a:pt x="34" y="18"/>
                  </a:lnTo>
                  <a:lnTo>
                    <a:pt x="48"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6" name="Freeform 88"/>
            <p:cNvSpPr>
              <a:spLocks/>
            </p:cNvSpPr>
            <p:nvPr/>
          </p:nvSpPr>
          <p:spPr bwMode="auto">
            <a:xfrm>
              <a:off x="3007" y="2025"/>
              <a:ext cx="30" cy="32"/>
            </a:xfrm>
            <a:custGeom>
              <a:avLst/>
              <a:gdLst>
                <a:gd name="T0" fmla="*/ 0 w 30"/>
                <a:gd name="T1" fmla="*/ 6 h 32"/>
                <a:gd name="T2" fmla="*/ 29 w 30"/>
                <a:gd name="T3" fmla="*/ 0 h 32"/>
                <a:gd name="T4" fmla="*/ 12 w 30"/>
                <a:gd name="T5" fmla="*/ 10 h 32"/>
                <a:gd name="T6" fmla="*/ 5 w 30"/>
                <a:gd name="T7" fmla="*/ 21 h 32"/>
                <a:gd name="T8" fmla="*/ 5 w 30"/>
                <a:gd name="T9" fmla="*/ 31 h 32"/>
                <a:gd name="T10" fmla="*/ 0 w 30"/>
                <a:gd name="T11" fmla="*/ 21 h 32"/>
                <a:gd name="T12" fmla="*/ 0 w 30"/>
                <a:gd name="T13" fmla="*/ 10 h 32"/>
                <a:gd name="T14" fmla="*/ 0 w 30"/>
                <a:gd name="T15" fmla="*/ 6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0" y="6"/>
                  </a:moveTo>
                  <a:lnTo>
                    <a:pt x="29" y="0"/>
                  </a:lnTo>
                  <a:lnTo>
                    <a:pt x="12" y="10"/>
                  </a:lnTo>
                  <a:lnTo>
                    <a:pt x="5" y="21"/>
                  </a:lnTo>
                  <a:lnTo>
                    <a:pt x="5" y="31"/>
                  </a:lnTo>
                  <a:lnTo>
                    <a:pt x="0" y="21"/>
                  </a:lnTo>
                  <a:lnTo>
                    <a:pt x="0" y="10"/>
                  </a:lnTo>
                  <a:lnTo>
                    <a:pt x="0"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7" name="Freeform 89"/>
            <p:cNvSpPr>
              <a:spLocks/>
            </p:cNvSpPr>
            <p:nvPr/>
          </p:nvSpPr>
          <p:spPr bwMode="auto">
            <a:xfrm>
              <a:off x="3016" y="2025"/>
              <a:ext cx="72" cy="51"/>
            </a:xfrm>
            <a:custGeom>
              <a:avLst/>
              <a:gdLst>
                <a:gd name="T0" fmla="*/ 26 w 72"/>
                <a:gd name="T1" fmla="*/ 0 h 51"/>
                <a:gd name="T2" fmla="*/ 52 w 72"/>
                <a:gd name="T3" fmla="*/ 11 h 51"/>
                <a:gd name="T4" fmla="*/ 71 w 72"/>
                <a:gd name="T5" fmla="*/ 6 h 51"/>
                <a:gd name="T6" fmla="*/ 71 w 72"/>
                <a:gd name="T7" fmla="*/ 17 h 51"/>
                <a:gd name="T8" fmla="*/ 33 w 72"/>
                <a:gd name="T9" fmla="*/ 17 h 51"/>
                <a:gd name="T10" fmla="*/ 26 w 72"/>
                <a:gd name="T11" fmla="*/ 22 h 51"/>
                <a:gd name="T12" fmla="*/ 26 w 72"/>
                <a:gd name="T13" fmla="*/ 33 h 51"/>
                <a:gd name="T14" fmla="*/ 39 w 72"/>
                <a:gd name="T15" fmla="*/ 50 h 51"/>
                <a:gd name="T16" fmla="*/ 26 w 72"/>
                <a:gd name="T17" fmla="*/ 50 h 51"/>
                <a:gd name="T18" fmla="*/ 0 w 72"/>
                <a:gd name="T19" fmla="*/ 22 h 51"/>
                <a:gd name="T20" fmla="*/ 7 w 72"/>
                <a:gd name="T21" fmla="*/ 11 h 51"/>
                <a:gd name="T22" fmla="*/ 26 w 72"/>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51"/>
                <a:gd name="T38" fmla="*/ 72 w 72"/>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51">
                  <a:moveTo>
                    <a:pt x="26" y="0"/>
                  </a:moveTo>
                  <a:lnTo>
                    <a:pt x="52" y="11"/>
                  </a:lnTo>
                  <a:lnTo>
                    <a:pt x="71" y="6"/>
                  </a:lnTo>
                  <a:lnTo>
                    <a:pt x="71" y="17"/>
                  </a:lnTo>
                  <a:lnTo>
                    <a:pt x="33" y="17"/>
                  </a:lnTo>
                  <a:lnTo>
                    <a:pt x="26" y="22"/>
                  </a:lnTo>
                  <a:lnTo>
                    <a:pt x="26" y="33"/>
                  </a:lnTo>
                  <a:lnTo>
                    <a:pt x="39" y="50"/>
                  </a:lnTo>
                  <a:lnTo>
                    <a:pt x="26" y="50"/>
                  </a:lnTo>
                  <a:lnTo>
                    <a:pt x="0" y="22"/>
                  </a:lnTo>
                  <a:lnTo>
                    <a:pt x="7" y="11"/>
                  </a:lnTo>
                  <a:lnTo>
                    <a:pt x="2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8" name="Freeform 90"/>
            <p:cNvSpPr>
              <a:spLocks/>
            </p:cNvSpPr>
            <p:nvPr/>
          </p:nvSpPr>
          <p:spPr bwMode="auto">
            <a:xfrm>
              <a:off x="3087" y="2030"/>
              <a:ext cx="52" cy="78"/>
            </a:xfrm>
            <a:custGeom>
              <a:avLst/>
              <a:gdLst>
                <a:gd name="T0" fmla="*/ 6 w 52"/>
                <a:gd name="T1" fmla="*/ 0 h 78"/>
                <a:gd name="T2" fmla="*/ 26 w 52"/>
                <a:gd name="T3" fmla="*/ 6 h 78"/>
                <a:gd name="T4" fmla="*/ 51 w 52"/>
                <a:gd name="T5" fmla="*/ 36 h 78"/>
                <a:gd name="T6" fmla="*/ 51 w 52"/>
                <a:gd name="T7" fmla="*/ 53 h 78"/>
                <a:gd name="T8" fmla="*/ 26 w 52"/>
                <a:gd name="T9" fmla="*/ 77 h 78"/>
                <a:gd name="T10" fmla="*/ 19 w 52"/>
                <a:gd name="T11" fmla="*/ 65 h 78"/>
                <a:gd name="T12" fmla="*/ 13 w 52"/>
                <a:gd name="T13" fmla="*/ 71 h 78"/>
                <a:gd name="T14" fmla="*/ 0 w 52"/>
                <a:gd name="T15" fmla="*/ 65 h 78"/>
                <a:gd name="T16" fmla="*/ 6 w 52"/>
                <a:gd name="T17" fmla="*/ 36 h 78"/>
                <a:gd name="T18" fmla="*/ 6 w 52"/>
                <a:gd name="T19" fmla="*/ 12 h 78"/>
                <a:gd name="T20" fmla="*/ 6 w 52"/>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78"/>
                <a:gd name="T35" fmla="*/ 52 w 5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78">
                  <a:moveTo>
                    <a:pt x="6" y="0"/>
                  </a:moveTo>
                  <a:lnTo>
                    <a:pt x="26" y="6"/>
                  </a:lnTo>
                  <a:lnTo>
                    <a:pt x="51" y="36"/>
                  </a:lnTo>
                  <a:lnTo>
                    <a:pt x="51" y="53"/>
                  </a:lnTo>
                  <a:lnTo>
                    <a:pt x="26" y="77"/>
                  </a:lnTo>
                  <a:lnTo>
                    <a:pt x="19" y="65"/>
                  </a:lnTo>
                  <a:lnTo>
                    <a:pt x="13" y="71"/>
                  </a:lnTo>
                  <a:lnTo>
                    <a:pt x="0" y="65"/>
                  </a:lnTo>
                  <a:lnTo>
                    <a:pt x="6" y="36"/>
                  </a:lnTo>
                  <a:lnTo>
                    <a:pt x="6" y="12"/>
                  </a:lnTo>
                  <a:lnTo>
                    <a:pt x="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69" name="Freeform 91"/>
            <p:cNvSpPr>
              <a:spLocks/>
            </p:cNvSpPr>
            <p:nvPr/>
          </p:nvSpPr>
          <p:spPr bwMode="auto">
            <a:xfrm>
              <a:off x="1505" y="2037"/>
              <a:ext cx="66" cy="20"/>
            </a:xfrm>
            <a:custGeom>
              <a:avLst/>
              <a:gdLst>
                <a:gd name="T0" fmla="*/ 7 w 66"/>
                <a:gd name="T1" fmla="*/ 10 h 20"/>
                <a:gd name="T2" fmla="*/ 45 w 66"/>
                <a:gd name="T3" fmla="*/ 0 h 20"/>
                <a:gd name="T4" fmla="*/ 65 w 66"/>
                <a:gd name="T5" fmla="*/ 0 h 20"/>
                <a:gd name="T6" fmla="*/ 52 w 66"/>
                <a:gd name="T7" fmla="*/ 5 h 20"/>
                <a:gd name="T8" fmla="*/ 26 w 66"/>
                <a:gd name="T9" fmla="*/ 19 h 20"/>
                <a:gd name="T10" fmla="*/ 7 w 66"/>
                <a:gd name="T11" fmla="*/ 19 h 20"/>
                <a:gd name="T12" fmla="*/ 0 w 66"/>
                <a:gd name="T13" fmla="*/ 15 h 20"/>
                <a:gd name="T14" fmla="*/ 7 w 66"/>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20"/>
                <a:gd name="T26" fmla="*/ 66 w 66"/>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20">
                  <a:moveTo>
                    <a:pt x="7" y="10"/>
                  </a:moveTo>
                  <a:lnTo>
                    <a:pt x="45" y="0"/>
                  </a:lnTo>
                  <a:lnTo>
                    <a:pt x="65" y="0"/>
                  </a:lnTo>
                  <a:lnTo>
                    <a:pt x="52" y="5"/>
                  </a:lnTo>
                  <a:lnTo>
                    <a:pt x="26" y="19"/>
                  </a:lnTo>
                  <a:lnTo>
                    <a:pt x="7" y="19"/>
                  </a:lnTo>
                  <a:lnTo>
                    <a:pt x="0" y="15"/>
                  </a:lnTo>
                  <a:lnTo>
                    <a:pt x="7" y="1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0" name="Freeform 92"/>
            <p:cNvSpPr>
              <a:spLocks/>
            </p:cNvSpPr>
            <p:nvPr/>
          </p:nvSpPr>
          <p:spPr bwMode="auto">
            <a:xfrm>
              <a:off x="4776" y="2037"/>
              <a:ext cx="44" cy="76"/>
            </a:xfrm>
            <a:custGeom>
              <a:avLst/>
              <a:gdLst>
                <a:gd name="T0" fmla="*/ 0 w 44"/>
                <a:gd name="T1" fmla="*/ 12 h 76"/>
                <a:gd name="T2" fmla="*/ 18 w 44"/>
                <a:gd name="T3" fmla="*/ 0 h 76"/>
                <a:gd name="T4" fmla="*/ 36 w 44"/>
                <a:gd name="T5" fmla="*/ 23 h 76"/>
                <a:gd name="T6" fmla="*/ 43 w 44"/>
                <a:gd name="T7" fmla="*/ 58 h 76"/>
                <a:gd name="T8" fmla="*/ 11 w 44"/>
                <a:gd name="T9" fmla="*/ 75 h 76"/>
                <a:gd name="T10" fmla="*/ 6 w 44"/>
                <a:gd name="T11" fmla="*/ 41 h 76"/>
                <a:gd name="T12" fmla="*/ 0 w 44"/>
                <a:gd name="T13" fmla="*/ 29 h 76"/>
                <a:gd name="T14" fmla="*/ 6 w 44"/>
                <a:gd name="T15" fmla="*/ 23 h 76"/>
                <a:gd name="T16" fmla="*/ 0 w 44"/>
                <a:gd name="T17" fmla="*/ 1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76"/>
                <a:gd name="T29" fmla="*/ 44 w 44"/>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76">
                  <a:moveTo>
                    <a:pt x="0" y="12"/>
                  </a:moveTo>
                  <a:lnTo>
                    <a:pt x="18" y="0"/>
                  </a:lnTo>
                  <a:lnTo>
                    <a:pt x="36" y="23"/>
                  </a:lnTo>
                  <a:lnTo>
                    <a:pt x="43" y="58"/>
                  </a:lnTo>
                  <a:lnTo>
                    <a:pt x="11" y="75"/>
                  </a:lnTo>
                  <a:lnTo>
                    <a:pt x="6" y="41"/>
                  </a:lnTo>
                  <a:lnTo>
                    <a:pt x="0" y="29"/>
                  </a:lnTo>
                  <a:lnTo>
                    <a:pt x="6" y="23"/>
                  </a:lnTo>
                  <a:lnTo>
                    <a:pt x="0" y="1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1" name="Freeform 93"/>
            <p:cNvSpPr>
              <a:spLocks/>
            </p:cNvSpPr>
            <p:nvPr/>
          </p:nvSpPr>
          <p:spPr bwMode="auto">
            <a:xfrm>
              <a:off x="3045" y="2045"/>
              <a:ext cx="43" cy="50"/>
            </a:xfrm>
            <a:custGeom>
              <a:avLst/>
              <a:gdLst>
                <a:gd name="T0" fmla="*/ 12 w 43"/>
                <a:gd name="T1" fmla="*/ 33 h 50"/>
                <a:gd name="T2" fmla="*/ 0 w 43"/>
                <a:gd name="T3" fmla="*/ 16 h 50"/>
                <a:gd name="T4" fmla="*/ 0 w 43"/>
                <a:gd name="T5" fmla="*/ 5 h 50"/>
                <a:gd name="T6" fmla="*/ 7 w 43"/>
                <a:gd name="T7" fmla="*/ 0 h 50"/>
                <a:gd name="T8" fmla="*/ 42 w 43"/>
                <a:gd name="T9" fmla="*/ 0 h 50"/>
                <a:gd name="T10" fmla="*/ 42 w 43"/>
                <a:gd name="T11" fmla="*/ 22 h 50"/>
                <a:gd name="T12" fmla="*/ 36 w 43"/>
                <a:gd name="T13" fmla="*/ 49 h 50"/>
                <a:gd name="T14" fmla="*/ 12 w 43"/>
                <a:gd name="T15" fmla="*/ 33 h 50"/>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50"/>
                <a:gd name="T26" fmla="*/ 43 w 4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50">
                  <a:moveTo>
                    <a:pt x="12" y="33"/>
                  </a:moveTo>
                  <a:lnTo>
                    <a:pt x="0" y="16"/>
                  </a:lnTo>
                  <a:lnTo>
                    <a:pt x="0" y="5"/>
                  </a:lnTo>
                  <a:lnTo>
                    <a:pt x="7" y="0"/>
                  </a:lnTo>
                  <a:lnTo>
                    <a:pt x="42" y="0"/>
                  </a:lnTo>
                  <a:lnTo>
                    <a:pt x="42" y="22"/>
                  </a:lnTo>
                  <a:lnTo>
                    <a:pt x="36" y="49"/>
                  </a:lnTo>
                  <a:lnTo>
                    <a:pt x="12" y="3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2" name="Freeform 94"/>
            <p:cNvSpPr>
              <a:spLocks/>
            </p:cNvSpPr>
            <p:nvPr/>
          </p:nvSpPr>
          <p:spPr bwMode="auto">
            <a:xfrm>
              <a:off x="3398" y="2050"/>
              <a:ext cx="101" cy="45"/>
            </a:xfrm>
            <a:custGeom>
              <a:avLst/>
              <a:gdLst>
                <a:gd name="T0" fmla="*/ 6 w 101"/>
                <a:gd name="T1" fmla="*/ 22 h 45"/>
                <a:gd name="T2" fmla="*/ 0 w 101"/>
                <a:gd name="T3" fmla="*/ 22 h 45"/>
                <a:gd name="T4" fmla="*/ 6 w 101"/>
                <a:gd name="T5" fmla="*/ 11 h 45"/>
                <a:gd name="T6" fmla="*/ 27 w 101"/>
                <a:gd name="T7" fmla="*/ 11 h 45"/>
                <a:gd name="T8" fmla="*/ 60 w 101"/>
                <a:gd name="T9" fmla="*/ 0 h 45"/>
                <a:gd name="T10" fmla="*/ 100 w 101"/>
                <a:gd name="T11" fmla="*/ 28 h 45"/>
                <a:gd name="T12" fmla="*/ 93 w 101"/>
                <a:gd name="T13" fmla="*/ 28 h 45"/>
                <a:gd name="T14" fmla="*/ 93 w 101"/>
                <a:gd name="T15" fmla="*/ 33 h 45"/>
                <a:gd name="T16" fmla="*/ 79 w 101"/>
                <a:gd name="T17" fmla="*/ 33 h 45"/>
                <a:gd name="T18" fmla="*/ 73 w 101"/>
                <a:gd name="T19" fmla="*/ 39 h 45"/>
                <a:gd name="T20" fmla="*/ 60 w 101"/>
                <a:gd name="T21" fmla="*/ 44 h 45"/>
                <a:gd name="T22" fmla="*/ 40 w 101"/>
                <a:gd name="T23" fmla="*/ 44 h 45"/>
                <a:gd name="T24" fmla="*/ 27 w 101"/>
                <a:gd name="T25" fmla="*/ 28 h 45"/>
                <a:gd name="T26" fmla="*/ 6 w 101"/>
                <a:gd name="T27" fmla="*/ 22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45"/>
                <a:gd name="T44" fmla="*/ 101 w 101"/>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45">
                  <a:moveTo>
                    <a:pt x="6" y="22"/>
                  </a:moveTo>
                  <a:lnTo>
                    <a:pt x="0" y="22"/>
                  </a:lnTo>
                  <a:lnTo>
                    <a:pt x="6" y="11"/>
                  </a:lnTo>
                  <a:lnTo>
                    <a:pt x="27" y="11"/>
                  </a:lnTo>
                  <a:lnTo>
                    <a:pt x="60" y="0"/>
                  </a:lnTo>
                  <a:lnTo>
                    <a:pt x="100" y="28"/>
                  </a:lnTo>
                  <a:lnTo>
                    <a:pt x="93" y="28"/>
                  </a:lnTo>
                  <a:lnTo>
                    <a:pt x="93" y="33"/>
                  </a:lnTo>
                  <a:lnTo>
                    <a:pt x="79" y="33"/>
                  </a:lnTo>
                  <a:lnTo>
                    <a:pt x="73" y="39"/>
                  </a:lnTo>
                  <a:lnTo>
                    <a:pt x="60" y="44"/>
                  </a:lnTo>
                  <a:lnTo>
                    <a:pt x="40" y="44"/>
                  </a:lnTo>
                  <a:lnTo>
                    <a:pt x="27" y="28"/>
                  </a:lnTo>
                  <a:lnTo>
                    <a:pt x="6" y="2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3" name="Freeform 95"/>
            <p:cNvSpPr>
              <a:spLocks/>
            </p:cNvSpPr>
            <p:nvPr/>
          </p:nvSpPr>
          <p:spPr bwMode="auto">
            <a:xfrm>
              <a:off x="3605" y="2062"/>
              <a:ext cx="204" cy="115"/>
            </a:xfrm>
            <a:custGeom>
              <a:avLst/>
              <a:gdLst>
                <a:gd name="T0" fmla="*/ 0 w 204"/>
                <a:gd name="T1" fmla="*/ 12 h 115"/>
                <a:gd name="T2" fmla="*/ 0 w 204"/>
                <a:gd name="T3" fmla="*/ 6 h 115"/>
                <a:gd name="T4" fmla="*/ 8 w 204"/>
                <a:gd name="T5" fmla="*/ 0 h 115"/>
                <a:gd name="T6" fmla="*/ 28 w 204"/>
                <a:gd name="T7" fmla="*/ 6 h 115"/>
                <a:gd name="T8" fmla="*/ 42 w 204"/>
                <a:gd name="T9" fmla="*/ 19 h 115"/>
                <a:gd name="T10" fmla="*/ 49 w 204"/>
                <a:gd name="T11" fmla="*/ 6 h 115"/>
                <a:gd name="T12" fmla="*/ 56 w 204"/>
                <a:gd name="T13" fmla="*/ 0 h 115"/>
                <a:gd name="T14" fmla="*/ 84 w 204"/>
                <a:gd name="T15" fmla="*/ 0 h 115"/>
                <a:gd name="T16" fmla="*/ 105 w 204"/>
                <a:gd name="T17" fmla="*/ 6 h 115"/>
                <a:gd name="T18" fmla="*/ 112 w 204"/>
                <a:gd name="T19" fmla="*/ 0 h 115"/>
                <a:gd name="T20" fmla="*/ 125 w 204"/>
                <a:gd name="T21" fmla="*/ 12 h 115"/>
                <a:gd name="T22" fmla="*/ 133 w 204"/>
                <a:gd name="T23" fmla="*/ 19 h 115"/>
                <a:gd name="T24" fmla="*/ 139 w 204"/>
                <a:gd name="T25" fmla="*/ 31 h 115"/>
                <a:gd name="T26" fmla="*/ 147 w 204"/>
                <a:gd name="T27" fmla="*/ 36 h 115"/>
                <a:gd name="T28" fmla="*/ 167 w 204"/>
                <a:gd name="T29" fmla="*/ 36 h 115"/>
                <a:gd name="T30" fmla="*/ 189 w 204"/>
                <a:gd name="T31" fmla="*/ 48 h 115"/>
                <a:gd name="T32" fmla="*/ 195 w 204"/>
                <a:gd name="T33" fmla="*/ 60 h 115"/>
                <a:gd name="T34" fmla="*/ 203 w 204"/>
                <a:gd name="T35" fmla="*/ 78 h 115"/>
                <a:gd name="T36" fmla="*/ 195 w 204"/>
                <a:gd name="T37" fmla="*/ 96 h 115"/>
                <a:gd name="T38" fmla="*/ 167 w 204"/>
                <a:gd name="T39" fmla="*/ 114 h 115"/>
                <a:gd name="T40" fmla="*/ 147 w 204"/>
                <a:gd name="T41" fmla="*/ 114 h 115"/>
                <a:gd name="T42" fmla="*/ 147 w 204"/>
                <a:gd name="T43" fmla="*/ 96 h 115"/>
                <a:gd name="T44" fmla="*/ 63 w 204"/>
                <a:gd name="T45" fmla="*/ 78 h 115"/>
                <a:gd name="T46" fmla="*/ 56 w 204"/>
                <a:gd name="T47" fmla="*/ 84 h 115"/>
                <a:gd name="T48" fmla="*/ 49 w 204"/>
                <a:gd name="T49" fmla="*/ 90 h 115"/>
                <a:gd name="T50" fmla="*/ 35 w 204"/>
                <a:gd name="T51" fmla="*/ 90 h 115"/>
                <a:gd name="T52" fmla="*/ 8 w 204"/>
                <a:gd name="T53" fmla="*/ 42 h 115"/>
                <a:gd name="T54" fmla="*/ 28 w 204"/>
                <a:gd name="T55" fmla="*/ 42 h 115"/>
                <a:gd name="T56" fmla="*/ 22 w 204"/>
                <a:gd name="T57" fmla="*/ 19 h 115"/>
                <a:gd name="T58" fmla="*/ 8 w 204"/>
                <a:gd name="T59" fmla="*/ 36 h 115"/>
                <a:gd name="T60" fmla="*/ 0 w 204"/>
                <a:gd name="T61" fmla="*/ 12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4"/>
                <a:gd name="T94" fmla="*/ 0 h 115"/>
                <a:gd name="T95" fmla="*/ 204 w 204"/>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4" h="115">
                  <a:moveTo>
                    <a:pt x="0" y="12"/>
                  </a:moveTo>
                  <a:lnTo>
                    <a:pt x="0" y="6"/>
                  </a:lnTo>
                  <a:lnTo>
                    <a:pt x="8" y="0"/>
                  </a:lnTo>
                  <a:lnTo>
                    <a:pt x="28" y="6"/>
                  </a:lnTo>
                  <a:lnTo>
                    <a:pt x="42" y="19"/>
                  </a:lnTo>
                  <a:lnTo>
                    <a:pt x="49" y="6"/>
                  </a:lnTo>
                  <a:lnTo>
                    <a:pt x="56" y="0"/>
                  </a:lnTo>
                  <a:lnTo>
                    <a:pt x="84" y="0"/>
                  </a:lnTo>
                  <a:lnTo>
                    <a:pt x="105" y="6"/>
                  </a:lnTo>
                  <a:lnTo>
                    <a:pt x="112" y="0"/>
                  </a:lnTo>
                  <a:lnTo>
                    <a:pt x="125" y="12"/>
                  </a:lnTo>
                  <a:lnTo>
                    <a:pt x="133" y="19"/>
                  </a:lnTo>
                  <a:lnTo>
                    <a:pt x="139" y="31"/>
                  </a:lnTo>
                  <a:lnTo>
                    <a:pt x="147" y="36"/>
                  </a:lnTo>
                  <a:lnTo>
                    <a:pt x="167" y="36"/>
                  </a:lnTo>
                  <a:lnTo>
                    <a:pt x="189" y="48"/>
                  </a:lnTo>
                  <a:lnTo>
                    <a:pt x="195" y="60"/>
                  </a:lnTo>
                  <a:lnTo>
                    <a:pt x="203" y="78"/>
                  </a:lnTo>
                  <a:lnTo>
                    <a:pt x="195" y="96"/>
                  </a:lnTo>
                  <a:lnTo>
                    <a:pt x="167" y="114"/>
                  </a:lnTo>
                  <a:lnTo>
                    <a:pt x="147" y="114"/>
                  </a:lnTo>
                  <a:lnTo>
                    <a:pt x="147" y="96"/>
                  </a:lnTo>
                  <a:lnTo>
                    <a:pt x="63" y="78"/>
                  </a:lnTo>
                  <a:lnTo>
                    <a:pt x="56" y="84"/>
                  </a:lnTo>
                  <a:lnTo>
                    <a:pt x="49" y="90"/>
                  </a:lnTo>
                  <a:lnTo>
                    <a:pt x="35" y="90"/>
                  </a:lnTo>
                  <a:lnTo>
                    <a:pt x="8" y="42"/>
                  </a:lnTo>
                  <a:lnTo>
                    <a:pt x="28" y="42"/>
                  </a:lnTo>
                  <a:lnTo>
                    <a:pt x="22" y="19"/>
                  </a:lnTo>
                  <a:lnTo>
                    <a:pt x="8" y="36"/>
                  </a:lnTo>
                  <a:lnTo>
                    <a:pt x="0" y="1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4" name="Freeform 96"/>
            <p:cNvSpPr>
              <a:spLocks/>
            </p:cNvSpPr>
            <p:nvPr/>
          </p:nvSpPr>
          <p:spPr bwMode="auto">
            <a:xfrm>
              <a:off x="3145" y="2070"/>
              <a:ext cx="79" cy="38"/>
            </a:xfrm>
            <a:custGeom>
              <a:avLst/>
              <a:gdLst>
                <a:gd name="T0" fmla="*/ 0 w 79"/>
                <a:gd name="T1" fmla="*/ 0 h 38"/>
                <a:gd name="T2" fmla="*/ 12 w 79"/>
                <a:gd name="T3" fmla="*/ 5 h 38"/>
                <a:gd name="T4" fmla="*/ 52 w 79"/>
                <a:gd name="T5" fmla="*/ 5 h 38"/>
                <a:gd name="T6" fmla="*/ 59 w 79"/>
                <a:gd name="T7" fmla="*/ 0 h 38"/>
                <a:gd name="T8" fmla="*/ 78 w 79"/>
                <a:gd name="T9" fmla="*/ 5 h 38"/>
                <a:gd name="T10" fmla="*/ 72 w 79"/>
                <a:gd name="T11" fmla="*/ 21 h 38"/>
                <a:gd name="T12" fmla="*/ 52 w 79"/>
                <a:gd name="T13" fmla="*/ 31 h 38"/>
                <a:gd name="T14" fmla="*/ 38 w 79"/>
                <a:gd name="T15" fmla="*/ 37 h 38"/>
                <a:gd name="T16" fmla="*/ 32 w 79"/>
                <a:gd name="T17" fmla="*/ 31 h 38"/>
                <a:gd name="T18" fmla="*/ 6 w 79"/>
                <a:gd name="T19" fmla="*/ 37 h 38"/>
                <a:gd name="T20" fmla="*/ 0 w 79"/>
                <a:gd name="T21" fmla="*/ 16 h 38"/>
                <a:gd name="T22" fmla="*/ 0 w 79"/>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38"/>
                <a:gd name="T38" fmla="*/ 79 w 79"/>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38">
                  <a:moveTo>
                    <a:pt x="0" y="0"/>
                  </a:moveTo>
                  <a:lnTo>
                    <a:pt x="12" y="5"/>
                  </a:lnTo>
                  <a:lnTo>
                    <a:pt x="52" y="5"/>
                  </a:lnTo>
                  <a:lnTo>
                    <a:pt x="59" y="0"/>
                  </a:lnTo>
                  <a:lnTo>
                    <a:pt x="78" y="5"/>
                  </a:lnTo>
                  <a:lnTo>
                    <a:pt x="72" y="21"/>
                  </a:lnTo>
                  <a:lnTo>
                    <a:pt x="52" y="31"/>
                  </a:lnTo>
                  <a:lnTo>
                    <a:pt x="38" y="37"/>
                  </a:lnTo>
                  <a:lnTo>
                    <a:pt x="32" y="31"/>
                  </a:lnTo>
                  <a:lnTo>
                    <a:pt x="6" y="37"/>
                  </a:lnTo>
                  <a:lnTo>
                    <a:pt x="0" y="16"/>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5" name="Freeform 97"/>
            <p:cNvSpPr>
              <a:spLocks/>
            </p:cNvSpPr>
            <p:nvPr/>
          </p:nvSpPr>
          <p:spPr bwMode="auto">
            <a:xfrm>
              <a:off x="2654" y="2075"/>
              <a:ext cx="189" cy="121"/>
            </a:xfrm>
            <a:custGeom>
              <a:avLst/>
              <a:gdLst>
                <a:gd name="T0" fmla="*/ 125 w 189"/>
                <a:gd name="T1" fmla="*/ 7 h 121"/>
                <a:gd name="T2" fmla="*/ 125 w 189"/>
                <a:gd name="T3" fmla="*/ 12 h 121"/>
                <a:gd name="T4" fmla="*/ 146 w 189"/>
                <a:gd name="T5" fmla="*/ 19 h 121"/>
                <a:gd name="T6" fmla="*/ 153 w 189"/>
                <a:gd name="T7" fmla="*/ 12 h 121"/>
                <a:gd name="T8" fmla="*/ 188 w 189"/>
                <a:gd name="T9" fmla="*/ 24 h 121"/>
                <a:gd name="T10" fmla="*/ 188 w 189"/>
                <a:gd name="T11" fmla="*/ 30 h 121"/>
                <a:gd name="T12" fmla="*/ 160 w 189"/>
                <a:gd name="T13" fmla="*/ 48 h 121"/>
                <a:gd name="T14" fmla="*/ 139 w 189"/>
                <a:gd name="T15" fmla="*/ 73 h 121"/>
                <a:gd name="T16" fmla="*/ 146 w 189"/>
                <a:gd name="T17" fmla="*/ 85 h 121"/>
                <a:gd name="T18" fmla="*/ 132 w 189"/>
                <a:gd name="T19" fmla="*/ 102 h 121"/>
                <a:gd name="T20" fmla="*/ 125 w 189"/>
                <a:gd name="T21" fmla="*/ 102 h 121"/>
                <a:gd name="T22" fmla="*/ 112 w 189"/>
                <a:gd name="T23" fmla="*/ 108 h 121"/>
                <a:gd name="T24" fmla="*/ 104 w 189"/>
                <a:gd name="T25" fmla="*/ 108 h 121"/>
                <a:gd name="T26" fmla="*/ 98 w 189"/>
                <a:gd name="T27" fmla="*/ 114 h 121"/>
                <a:gd name="T28" fmla="*/ 84 w 189"/>
                <a:gd name="T29" fmla="*/ 108 h 121"/>
                <a:gd name="T30" fmla="*/ 48 w 189"/>
                <a:gd name="T31" fmla="*/ 120 h 121"/>
                <a:gd name="T32" fmla="*/ 28 w 189"/>
                <a:gd name="T33" fmla="*/ 108 h 121"/>
                <a:gd name="T34" fmla="*/ 34 w 189"/>
                <a:gd name="T35" fmla="*/ 90 h 121"/>
                <a:gd name="T36" fmla="*/ 28 w 189"/>
                <a:gd name="T37" fmla="*/ 73 h 121"/>
                <a:gd name="T38" fmla="*/ 42 w 189"/>
                <a:gd name="T39" fmla="*/ 36 h 121"/>
                <a:gd name="T40" fmla="*/ 8 w 189"/>
                <a:gd name="T41" fmla="*/ 36 h 121"/>
                <a:gd name="T42" fmla="*/ 0 w 189"/>
                <a:gd name="T43" fmla="*/ 7 h 121"/>
                <a:gd name="T44" fmla="*/ 28 w 189"/>
                <a:gd name="T45" fmla="*/ 0 h 121"/>
                <a:gd name="T46" fmla="*/ 34 w 189"/>
                <a:gd name="T47" fmla="*/ 7 h 121"/>
                <a:gd name="T48" fmla="*/ 112 w 189"/>
                <a:gd name="T49" fmla="*/ 12 h 121"/>
                <a:gd name="T50" fmla="*/ 125 w 189"/>
                <a:gd name="T51" fmla="*/ 7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9"/>
                <a:gd name="T79" fmla="*/ 0 h 121"/>
                <a:gd name="T80" fmla="*/ 189 w 189"/>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9" h="121">
                  <a:moveTo>
                    <a:pt x="125" y="7"/>
                  </a:moveTo>
                  <a:lnTo>
                    <a:pt x="125" y="12"/>
                  </a:lnTo>
                  <a:lnTo>
                    <a:pt x="146" y="19"/>
                  </a:lnTo>
                  <a:lnTo>
                    <a:pt x="153" y="12"/>
                  </a:lnTo>
                  <a:lnTo>
                    <a:pt x="188" y="24"/>
                  </a:lnTo>
                  <a:lnTo>
                    <a:pt x="188" y="30"/>
                  </a:lnTo>
                  <a:lnTo>
                    <a:pt x="160" y="48"/>
                  </a:lnTo>
                  <a:lnTo>
                    <a:pt x="139" y="73"/>
                  </a:lnTo>
                  <a:lnTo>
                    <a:pt x="146" y="85"/>
                  </a:lnTo>
                  <a:lnTo>
                    <a:pt x="132" y="102"/>
                  </a:lnTo>
                  <a:lnTo>
                    <a:pt x="125" y="102"/>
                  </a:lnTo>
                  <a:lnTo>
                    <a:pt x="112" y="108"/>
                  </a:lnTo>
                  <a:lnTo>
                    <a:pt x="104" y="108"/>
                  </a:lnTo>
                  <a:lnTo>
                    <a:pt x="98" y="114"/>
                  </a:lnTo>
                  <a:lnTo>
                    <a:pt x="84" y="108"/>
                  </a:lnTo>
                  <a:lnTo>
                    <a:pt x="48" y="120"/>
                  </a:lnTo>
                  <a:lnTo>
                    <a:pt x="28" y="108"/>
                  </a:lnTo>
                  <a:lnTo>
                    <a:pt x="34" y="90"/>
                  </a:lnTo>
                  <a:lnTo>
                    <a:pt x="28" y="73"/>
                  </a:lnTo>
                  <a:lnTo>
                    <a:pt x="42" y="36"/>
                  </a:lnTo>
                  <a:lnTo>
                    <a:pt x="8" y="36"/>
                  </a:lnTo>
                  <a:lnTo>
                    <a:pt x="0" y="7"/>
                  </a:lnTo>
                  <a:lnTo>
                    <a:pt x="28" y="0"/>
                  </a:lnTo>
                  <a:lnTo>
                    <a:pt x="34" y="7"/>
                  </a:lnTo>
                  <a:lnTo>
                    <a:pt x="112" y="12"/>
                  </a:lnTo>
                  <a:lnTo>
                    <a:pt x="125"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6" name="Freeform 98"/>
            <p:cNvSpPr>
              <a:spLocks/>
            </p:cNvSpPr>
            <p:nvPr/>
          </p:nvSpPr>
          <p:spPr bwMode="auto">
            <a:xfrm>
              <a:off x="3828" y="2083"/>
              <a:ext cx="130" cy="64"/>
            </a:xfrm>
            <a:custGeom>
              <a:avLst/>
              <a:gdLst>
                <a:gd name="T0" fmla="*/ 26 w 130"/>
                <a:gd name="T1" fmla="*/ 0 h 64"/>
                <a:gd name="T2" fmla="*/ 26 w 130"/>
                <a:gd name="T3" fmla="*/ 12 h 64"/>
                <a:gd name="T4" fmla="*/ 48 w 130"/>
                <a:gd name="T5" fmla="*/ 12 h 64"/>
                <a:gd name="T6" fmla="*/ 68 w 130"/>
                <a:gd name="T7" fmla="*/ 5 h 64"/>
                <a:gd name="T8" fmla="*/ 81 w 130"/>
                <a:gd name="T9" fmla="*/ 17 h 64"/>
                <a:gd name="T10" fmla="*/ 102 w 130"/>
                <a:gd name="T11" fmla="*/ 17 h 64"/>
                <a:gd name="T12" fmla="*/ 115 w 130"/>
                <a:gd name="T13" fmla="*/ 22 h 64"/>
                <a:gd name="T14" fmla="*/ 129 w 130"/>
                <a:gd name="T15" fmla="*/ 51 h 64"/>
                <a:gd name="T16" fmla="*/ 109 w 130"/>
                <a:gd name="T17" fmla="*/ 51 h 64"/>
                <a:gd name="T18" fmla="*/ 81 w 130"/>
                <a:gd name="T19" fmla="*/ 57 h 64"/>
                <a:gd name="T20" fmla="*/ 68 w 130"/>
                <a:gd name="T21" fmla="*/ 40 h 64"/>
                <a:gd name="T22" fmla="*/ 54 w 130"/>
                <a:gd name="T23" fmla="*/ 51 h 64"/>
                <a:gd name="T24" fmla="*/ 20 w 130"/>
                <a:gd name="T25" fmla="*/ 63 h 64"/>
                <a:gd name="T26" fmla="*/ 13 w 130"/>
                <a:gd name="T27" fmla="*/ 57 h 64"/>
                <a:gd name="T28" fmla="*/ 0 w 130"/>
                <a:gd name="T29" fmla="*/ 17 h 64"/>
                <a:gd name="T30" fmla="*/ 6 w 130"/>
                <a:gd name="T31" fmla="*/ 12 h 64"/>
                <a:gd name="T32" fmla="*/ 13 w 130"/>
                <a:gd name="T33" fmla="*/ 0 h 64"/>
                <a:gd name="T34" fmla="*/ 26 w 130"/>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64"/>
                <a:gd name="T56" fmla="*/ 130 w 130"/>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64">
                  <a:moveTo>
                    <a:pt x="26" y="0"/>
                  </a:moveTo>
                  <a:lnTo>
                    <a:pt x="26" y="12"/>
                  </a:lnTo>
                  <a:lnTo>
                    <a:pt x="48" y="12"/>
                  </a:lnTo>
                  <a:lnTo>
                    <a:pt x="68" y="5"/>
                  </a:lnTo>
                  <a:lnTo>
                    <a:pt x="81" y="17"/>
                  </a:lnTo>
                  <a:lnTo>
                    <a:pt x="102" y="17"/>
                  </a:lnTo>
                  <a:lnTo>
                    <a:pt x="115" y="22"/>
                  </a:lnTo>
                  <a:lnTo>
                    <a:pt x="129" y="51"/>
                  </a:lnTo>
                  <a:lnTo>
                    <a:pt x="109" y="51"/>
                  </a:lnTo>
                  <a:lnTo>
                    <a:pt x="81" y="57"/>
                  </a:lnTo>
                  <a:lnTo>
                    <a:pt x="68" y="40"/>
                  </a:lnTo>
                  <a:lnTo>
                    <a:pt x="54" y="51"/>
                  </a:lnTo>
                  <a:lnTo>
                    <a:pt x="20" y="63"/>
                  </a:lnTo>
                  <a:lnTo>
                    <a:pt x="13" y="57"/>
                  </a:lnTo>
                  <a:lnTo>
                    <a:pt x="0" y="17"/>
                  </a:lnTo>
                  <a:lnTo>
                    <a:pt x="6" y="12"/>
                  </a:lnTo>
                  <a:lnTo>
                    <a:pt x="13" y="0"/>
                  </a:lnTo>
                  <a:lnTo>
                    <a:pt x="2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7" name="Freeform 99"/>
            <p:cNvSpPr>
              <a:spLocks/>
            </p:cNvSpPr>
            <p:nvPr/>
          </p:nvSpPr>
          <p:spPr bwMode="auto">
            <a:xfrm>
              <a:off x="3480" y="2083"/>
              <a:ext cx="84" cy="64"/>
            </a:xfrm>
            <a:custGeom>
              <a:avLst/>
              <a:gdLst>
                <a:gd name="T0" fmla="*/ 21 w 84"/>
                <a:gd name="T1" fmla="*/ 0 h 64"/>
                <a:gd name="T2" fmla="*/ 28 w 84"/>
                <a:gd name="T3" fmla="*/ 5 h 64"/>
                <a:gd name="T4" fmla="*/ 35 w 84"/>
                <a:gd name="T5" fmla="*/ 12 h 64"/>
                <a:gd name="T6" fmla="*/ 49 w 84"/>
                <a:gd name="T7" fmla="*/ 5 h 64"/>
                <a:gd name="T8" fmla="*/ 55 w 84"/>
                <a:gd name="T9" fmla="*/ 17 h 64"/>
                <a:gd name="T10" fmla="*/ 62 w 84"/>
                <a:gd name="T11" fmla="*/ 12 h 64"/>
                <a:gd name="T12" fmla="*/ 83 w 84"/>
                <a:gd name="T13" fmla="*/ 28 h 64"/>
                <a:gd name="T14" fmla="*/ 83 w 84"/>
                <a:gd name="T15" fmla="*/ 63 h 64"/>
                <a:gd name="T16" fmla="*/ 62 w 84"/>
                <a:gd name="T17" fmla="*/ 45 h 64"/>
                <a:gd name="T18" fmla="*/ 49 w 84"/>
                <a:gd name="T19" fmla="*/ 51 h 64"/>
                <a:gd name="T20" fmla="*/ 42 w 84"/>
                <a:gd name="T21" fmla="*/ 40 h 64"/>
                <a:gd name="T22" fmla="*/ 28 w 84"/>
                <a:gd name="T23" fmla="*/ 28 h 64"/>
                <a:gd name="T24" fmla="*/ 0 w 84"/>
                <a:gd name="T25" fmla="*/ 5 h 64"/>
                <a:gd name="T26" fmla="*/ 14 w 84"/>
                <a:gd name="T27" fmla="*/ 5 h 64"/>
                <a:gd name="T28" fmla="*/ 14 w 84"/>
                <a:gd name="T29" fmla="*/ 0 h 64"/>
                <a:gd name="T30" fmla="*/ 21 w 84"/>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64"/>
                <a:gd name="T50" fmla="*/ 84 w 84"/>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64">
                  <a:moveTo>
                    <a:pt x="21" y="0"/>
                  </a:moveTo>
                  <a:lnTo>
                    <a:pt x="28" y="5"/>
                  </a:lnTo>
                  <a:lnTo>
                    <a:pt x="35" y="12"/>
                  </a:lnTo>
                  <a:lnTo>
                    <a:pt x="49" y="5"/>
                  </a:lnTo>
                  <a:lnTo>
                    <a:pt x="55" y="17"/>
                  </a:lnTo>
                  <a:lnTo>
                    <a:pt x="62" y="12"/>
                  </a:lnTo>
                  <a:lnTo>
                    <a:pt x="83" y="28"/>
                  </a:lnTo>
                  <a:lnTo>
                    <a:pt x="83" y="63"/>
                  </a:lnTo>
                  <a:lnTo>
                    <a:pt x="62" y="45"/>
                  </a:lnTo>
                  <a:lnTo>
                    <a:pt x="49" y="51"/>
                  </a:lnTo>
                  <a:lnTo>
                    <a:pt x="42" y="40"/>
                  </a:lnTo>
                  <a:lnTo>
                    <a:pt x="28" y="28"/>
                  </a:lnTo>
                  <a:lnTo>
                    <a:pt x="0" y="5"/>
                  </a:lnTo>
                  <a:lnTo>
                    <a:pt x="14" y="5"/>
                  </a:lnTo>
                  <a:lnTo>
                    <a:pt x="14" y="0"/>
                  </a:lnTo>
                  <a:lnTo>
                    <a:pt x="21"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8" name="Freeform 100"/>
            <p:cNvSpPr>
              <a:spLocks/>
            </p:cNvSpPr>
            <p:nvPr/>
          </p:nvSpPr>
          <p:spPr bwMode="auto">
            <a:xfrm>
              <a:off x="3116" y="2089"/>
              <a:ext cx="30" cy="38"/>
            </a:xfrm>
            <a:custGeom>
              <a:avLst/>
              <a:gdLst>
                <a:gd name="T0" fmla="*/ 0 w 30"/>
                <a:gd name="T1" fmla="*/ 21 h 38"/>
                <a:gd name="T2" fmla="*/ 24 w 30"/>
                <a:gd name="T3" fmla="*/ 0 h 38"/>
                <a:gd name="T4" fmla="*/ 29 w 30"/>
                <a:gd name="T5" fmla="*/ 21 h 38"/>
                <a:gd name="T6" fmla="*/ 12 w 30"/>
                <a:gd name="T7" fmla="*/ 37 h 38"/>
                <a:gd name="T8" fmla="*/ 0 w 30"/>
                <a:gd name="T9" fmla="*/ 21 h 38"/>
                <a:gd name="T10" fmla="*/ 0 60000 65536"/>
                <a:gd name="T11" fmla="*/ 0 60000 65536"/>
                <a:gd name="T12" fmla="*/ 0 60000 65536"/>
                <a:gd name="T13" fmla="*/ 0 60000 65536"/>
                <a:gd name="T14" fmla="*/ 0 60000 65536"/>
                <a:gd name="T15" fmla="*/ 0 w 30"/>
                <a:gd name="T16" fmla="*/ 0 h 38"/>
                <a:gd name="T17" fmla="*/ 30 w 30"/>
                <a:gd name="T18" fmla="*/ 38 h 38"/>
              </a:gdLst>
              <a:ahLst/>
              <a:cxnLst>
                <a:cxn ang="T10">
                  <a:pos x="T0" y="T1"/>
                </a:cxn>
                <a:cxn ang="T11">
                  <a:pos x="T2" y="T3"/>
                </a:cxn>
                <a:cxn ang="T12">
                  <a:pos x="T4" y="T5"/>
                </a:cxn>
                <a:cxn ang="T13">
                  <a:pos x="T6" y="T7"/>
                </a:cxn>
                <a:cxn ang="T14">
                  <a:pos x="T8" y="T9"/>
                </a:cxn>
              </a:cxnLst>
              <a:rect l="T15" t="T16" r="T17" b="T18"/>
              <a:pathLst>
                <a:path w="30" h="38">
                  <a:moveTo>
                    <a:pt x="0" y="21"/>
                  </a:moveTo>
                  <a:lnTo>
                    <a:pt x="24" y="0"/>
                  </a:lnTo>
                  <a:lnTo>
                    <a:pt x="29" y="21"/>
                  </a:lnTo>
                  <a:lnTo>
                    <a:pt x="12" y="37"/>
                  </a:lnTo>
                  <a:lnTo>
                    <a:pt x="0" y="2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79" name="Freeform 101"/>
            <p:cNvSpPr>
              <a:spLocks/>
            </p:cNvSpPr>
            <p:nvPr/>
          </p:nvSpPr>
          <p:spPr bwMode="auto">
            <a:xfrm>
              <a:off x="3462" y="2089"/>
              <a:ext cx="66" cy="43"/>
            </a:xfrm>
            <a:custGeom>
              <a:avLst/>
              <a:gdLst>
                <a:gd name="T0" fmla="*/ 0 w 66"/>
                <a:gd name="T1" fmla="*/ 11 h 43"/>
                <a:gd name="T2" fmla="*/ 13 w 66"/>
                <a:gd name="T3" fmla="*/ 6 h 43"/>
                <a:gd name="T4" fmla="*/ 19 w 66"/>
                <a:gd name="T5" fmla="*/ 0 h 43"/>
                <a:gd name="T6" fmla="*/ 45 w 66"/>
                <a:gd name="T7" fmla="*/ 21 h 43"/>
                <a:gd name="T8" fmla="*/ 58 w 66"/>
                <a:gd name="T9" fmla="*/ 32 h 43"/>
                <a:gd name="T10" fmla="*/ 65 w 66"/>
                <a:gd name="T11" fmla="*/ 42 h 43"/>
                <a:gd name="T12" fmla="*/ 58 w 66"/>
                <a:gd name="T13" fmla="*/ 42 h 43"/>
                <a:gd name="T14" fmla="*/ 39 w 66"/>
                <a:gd name="T15" fmla="*/ 32 h 43"/>
                <a:gd name="T16" fmla="*/ 26 w 66"/>
                <a:gd name="T17" fmla="*/ 32 h 43"/>
                <a:gd name="T18" fmla="*/ 19 w 66"/>
                <a:gd name="T19" fmla="*/ 26 h 43"/>
                <a:gd name="T20" fmla="*/ 0 w 6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43"/>
                <a:gd name="T35" fmla="*/ 66 w 66"/>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43">
                  <a:moveTo>
                    <a:pt x="0" y="11"/>
                  </a:moveTo>
                  <a:lnTo>
                    <a:pt x="13" y="6"/>
                  </a:lnTo>
                  <a:lnTo>
                    <a:pt x="19" y="0"/>
                  </a:lnTo>
                  <a:lnTo>
                    <a:pt x="45" y="21"/>
                  </a:lnTo>
                  <a:lnTo>
                    <a:pt x="58" y="32"/>
                  </a:lnTo>
                  <a:lnTo>
                    <a:pt x="65" y="42"/>
                  </a:lnTo>
                  <a:lnTo>
                    <a:pt x="58" y="42"/>
                  </a:lnTo>
                  <a:lnTo>
                    <a:pt x="39" y="32"/>
                  </a:lnTo>
                  <a:lnTo>
                    <a:pt x="26" y="32"/>
                  </a:lnTo>
                  <a:lnTo>
                    <a:pt x="19" y="26"/>
                  </a:lnTo>
                  <a:lnTo>
                    <a:pt x="0" y="1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0" name="Freeform 102"/>
            <p:cNvSpPr>
              <a:spLocks/>
            </p:cNvSpPr>
            <p:nvPr/>
          </p:nvSpPr>
          <p:spPr bwMode="auto">
            <a:xfrm>
              <a:off x="2929" y="2094"/>
              <a:ext cx="10" cy="14"/>
            </a:xfrm>
            <a:custGeom>
              <a:avLst/>
              <a:gdLst>
                <a:gd name="T0" fmla="*/ 9 w 10"/>
                <a:gd name="T1" fmla="*/ 13 h 14"/>
                <a:gd name="T2" fmla="*/ 4 w 10"/>
                <a:gd name="T3" fmla="*/ 13 h 14"/>
                <a:gd name="T4" fmla="*/ 0 w 10"/>
                <a:gd name="T5" fmla="*/ 0 h 14"/>
                <a:gd name="T6" fmla="*/ 9 w 10"/>
                <a:gd name="T7" fmla="*/ 0 h 14"/>
                <a:gd name="T8" fmla="*/ 9 w 10"/>
                <a:gd name="T9" fmla="*/ 13 h 14"/>
                <a:gd name="T10" fmla="*/ 0 60000 65536"/>
                <a:gd name="T11" fmla="*/ 0 60000 65536"/>
                <a:gd name="T12" fmla="*/ 0 60000 65536"/>
                <a:gd name="T13" fmla="*/ 0 60000 65536"/>
                <a:gd name="T14" fmla="*/ 0 60000 65536"/>
                <a:gd name="T15" fmla="*/ 0 w 10"/>
                <a:gd name="T16" fmla="*/ 0 h 14"/>
                <a:gd name="T17" fmla="*/ 10 w 10"/>
                <a:gd name="T18" fmla="*/ 14 h 14"/>
              </a:gdLst>
              <a:ahLst/>
              <a:cxnLst>
                <a:cxn ang="T10">
                  <a:pos x="T0" y="T1"/>
                </a:cxn>
                <a:cxn ang="T11">
                  <a:pos x="T2" y="T3"/>
                </a:cxn>
                <a:cxn ang="T12">
                  <a:pos x="T4" y="T5"/>
                </a:cxn>
                <a:cxn ang="T13">
                  <a:pos x="T6" y="T7"/>
                </a:cxn>
                <a:cxn ang="T14">
                  <a:pos x="T8" y="T9"/>
                </a:cxn>
              </a:cxnLst>
              <a:rect l="T15" t="T16" r="T17" b="T18"/>
              <a:pathLst>
                <a:path w="10" h="14">
                  <a:moveTo>
                    <a:pt x="9" y="13"/>
                  </a:moveTo>
                  <a:lnTo>
                    <a:pt x="4" y="13"/>
                  </a:lnTo>
                  <a:lnTo>
                    <a:pt x="0" y="0"/>
                  </a:lnTo>
                  <a:lnTo>
                    <a:pt x="9" y="0"/>
                  </a:lnTo>
                  <a:lnTo>
                    <a:pt x="9" y="1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1" name="Freeform 103"/>
            <p:cNvSpPr>
              <a:spLocks/>
            </p:cNvSpPr>
            <p:nvPr/>
          </p:nvSpPr>
          <p:spPr bwMode="auto">
            <a:xfrm>
              <a:off x="3201" y="2094"/>
              <a:ext cx="37" cy="26"/>
            </a:xfrm>
            <a:custGeom>
              <a:avLst/>
              <a:gdLst>
                <a:gd name="T0" fmla="*/ 0 w 37"/>
                <a:gd name="T1" fmla="*/ 9 h 26"/>
                <a:gd name="T2" fmla="*/ 18 w 37"/>
                <a:gd name="T3" fmla="*/ 0 h 26"/>
                <a:gd name="T4" fmla="*/ 36 w 37"/>
                <a:gd name="T5" fmla="*/ 15 h 26"/>
                <a:gd name="T6" fmla="*/ 30 w 37"/>
                <a:gd name="T7" fmla="*/ 20 h 26"/>
                <a:gd name="T8" fmla="*/ 18 w 37"/>
                <a:gd name="T9" fmla="*/ 20 h 26"/>
                <a:gd name="T10" fmla="*/ 6 w 37"/>
                <a:gd name="T11" fmla="*/ 25 h 26"/>
                <a:gd name="T12" fmla="*/ 0 w 37"/>
                <a:gd name="T13" fmla="*/ 20 h 26"/>
                <a:gd name="T14" fmla="*/ 0 w 37"/>
                <a:gd name="T15" fmla="*/ 9 h 26"/>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6"/>
                <a:gd name="T26" fmla="*/ 37 w 37"/>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6">
                  <a:moveTo>
                    <a:pt x="0" y="9"/>
                  </a:moveTo>
                  <a:lnTo>
                    <a:pt x="18" y="0"/>
                  </a:lnTo>
                  <a:lnTo>
                    <a:pt x="36" y="15"/>
                  </a:lnTo>
                  <a:lnTo>
                    <a:pt x="30" y="20"/>
                  </a:lnTo>
                  <a:lnTo>
                    <a:pt x="18" y="20"/>
                  </a:lnTo>
                  <a:lnTo>
                    <a:pt x="6" y="25"/>
                  </a:lnTo>
                  <a:lnTo>
                    <a:pt x="0" y="20"/>
                  </a:lnTo>
                  <a:lnTo>
                    <a:pt x="0" y="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2" name="Freeform 104"/>
            <p:cNvSpPr>
              <a:spLocks/>
            </p:cNvSpPr>
            <p:nvPr/>
          </p:nvSpPr>
          <p:spPr bwMode="auto">
            <a:xfrm>
              <a:off x="3208" y="2094"/>
              <a:ext cx="284" cy="102"/>
            </a:xfrm>
            <a:custGeom>
              <a:avLst/>
              <a:gdLst>
                <a:gd name="T0" fmla="*/ 227 w 284"/>
                <a:gd name="T1" fmla="*/ 6 h 102"/>
                <a:gd name="T2" fmla="*/ 248 w 284"/>
                <a:gd name="T3" fmla="*/ 6 h 102"/>
                <a:gd name="T4" fmla="*/ 269 w 284"/>
                <a:gd name="T5" fmla="*/ 23 h 102"/>
                <a:gd name="T6" fmla="*/ 276 w 284"/>
                <a:gd name="T7" fmla="*/ 30 h 102"/>
                <a:gd name="T8" fmla="*/ 276 w 284"/>
                <a:gd name="T9" fmla="*/ 35 h 102"/>
                <a:gd name="T10" fmla="*/ 269 w 284"/>
                <a:gd name="T11" fmla="*/ 47 h 102"/>
                <a:gd name="T12" fmla="*/ 283 w 284"/>
                <a:gd name="T13" fmla="*/ 71 h 102"/>
                <a:gd name="T14" fmla="*/ 240 w 284"/>
                <a:gd name="T15" fmla="*/ 71 h 102"/>
                <a:gd name="T16" fmla="*/ 170 w 284"/>
                <a:gd name="T17" fmla="*/ 89 h 102"/>
                <a:gd name="T18" fmla="*/ 156 w 284"/>
                <a:gd name="T19" fmla="*/ 101 h 102"/>
                <a:gd name="T20" fmla="*/ 148 w 284"/>
                <a:gd name="T21" fmla="*/ 101 h 102"/>
                <a:gd name="T22" fmla="*/ 156 w 284"/>
                <a:gd name="T23" fmla="*/ 89 h 102"/>
                <a:gd name="T24" fmla="*/ 127 w 284"/>
                <a:gd name="T25" fmla="*/ 83 h 102"/>
                <a:gd name="T26" fmla="*/ 99 w 284"/>
                <a:gd name="T27" fmla="*/ 101 h 102"/>
                <a:gd name="T28" fmla="*/ 78 w 284"/>
                <a:gd name="T29" fmla="*/ 89 h 102"/>
                <a:gd name="T30" fmla="*/ 70 w 284"/>
                <a:gd name="T31" fmla="*/ 101 h 102"/>
                <a:gd name="T32" fmla="*/ 21 w 284"/>
                <a:gd name="T33" fmla="*/ 101 h 102"/>
                <a:gd name="T34" fmla="*/ 7 w 284"/>
                <a:gd name="T35" fmla="*/ 71 h 102"/>
                <a:gd name="T36" fmla="*/ 14 w 284"/>
                <a:gd name="T37" fmla="*/ 66 h 102"/>
                <a:gd name="T38" fmla="*/ 7 w 284"/>
                <a:gd name="T39" fmla="*/ 59 h 102"/>
                <a:gd name="T40" fmla="*/ 14 w 284"/>
                <a:gd name="T41" fmla="*/ 54 h 102"/>
                <a:gd name="T42" fmla="*/ 0 w 284"/>
                <a:gd name="T43" fmla="*/ 47 h 102"/>
                <a:gd name="T44" fmla="*/ 7 w 284"/>
                <a:gd name="T45" fmla="*/ 35 h 102"/>
                <a:gd name="T46" fmla="*/ 29 w 284"/>
                <a:gd name="T47" fmla="*/ 35 h 102"/>
                <a:gd name="T48" fmla="*/ 43 w 284"/>
                <a:gd name="T49" fmla="*/ 23 h 102"/>
                <a:gd name="T50" fmla="*/ 70 w 284"/>
                <a:gd name="T51" fmla="*/ 23 h 102"/>
                <a:gd name="T52" fmla="*/ 92 w 284"/>
                <a:gd name="T53" fmla="*/ 6 h 102"/>
                <a:gd name="T54" fmla="*/ 127 w 284"/>
                <a:gd name="T55" fmla="*/ 0 h 102"/>
                <a:gd name="T56" fmla="*/ 184 w 284"/>
                <a:gd name="T57" fmla="*/ 23 h 102"/>
                <a:gd name="T58" fmla="*/ 191 w 284"/>
                <a:gd name="T59" fmla="*/ 18 h 102"/>
                <a:gd name="T60" fmla="*/ 205 w 284"/>
                <a:gd name="T61" fmla="*/ 23 h 102"/>
                <a:gd name="T62" fmla="*/ 227 w 284"/>
                <a:gd name="T63" fmla="*/ 6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4"/>
                <a:gd name="T97" fmla="*/ 0 h 102"/>
                <a:gd name="T98" fmla="*/ 284 w 284"/>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4" h="102">
                  <a:moveTo>
                    <a:pt x="227" y="6"/>
                  </a:moveTo>
                  <a:lnTo>
                    <a:pt x="248" y="6"/>
                  </a:lnTo>
                  <a:lnTo>
                    <a:pt x="269" y="23"/>
                  </a:lnTo>
                  <a:lnTo>
                    <a:pt x="276" y="30"/>
                  </a:lnTo>
                  <a:lnTo>
                    <a:pt x="276" y="35"/>
                  </a:lnTo>
                  <a:lnTo>
                    <a:pt x="269" y="47"/>
                  </a:lnTo>
                  <a:lnTo>
                    <a:pt x="283" y="71"/>
                  </a:lnTo>
                  <a:lnTo>
                    <a:pt x="240" y="71"/>
                  </a:lnTo>
                  <a:lnTo>
                    <a:pt x="170" y="89"/>
                  </a:lnTo>
                  <a:lnTo>
                    <a:pt x="156" y="101"/>
                  </a:lnTo>
                  <a:lnTo>
                    <a:pt x="148" y="101"/>
                  </a:lnTo>
                  <a:lnTo>
                    <a:pt x="156" y="89"/>
                  </a:lnTo>
                  <a:lnTo>
                    <a:pt x="127" y="83"/>
                  </a:lnTo>
                  <a:lnTo>
                    <a:pt x="99" y="101"/>
                  </a:lnTo>
                  <a:lnTo>
                    <a:pt x="78" y="89"/>
                  </a:lnTo>
                  <a:lnTo>
                    <a:pt x="70" y="101"/>
                  </a:lnTo>
                  <a:lnTo>
                    <a:pt x="21" y="101"/>
                  </a:lnTo>
                  <a:lnTo>
                    <a:pt x="7" y="71"/>
                  </a:lnTo>
                  <a:lnTo>
                    <a:pt x="14" y="66"/>
                  </a:lnTo>
                  <a:lnTo>
                    <a:pt x="7" y="59"/>
                  </a:lnTo>
                  <a:lnTo>
                    <a:pt x="14" y="54"/>
                  </a:lnTo>
                  <a:lnTo>
                    <a:pt x="0" y="47"/>
                  </a:lnTo>
                  <a:lnTo>
                    <a:pt x="7" y="35"/>
                  </a:lnTo>
                  <a:lnTo>
                    <a:pt x="29" y="35"/>
                  </a:lnTo>
                  <a:lnTo>
                    <a:pt x="43" y="23"/>
                  </a:lnTo>
                  <a:lnTo>
                    <a:pt x="70" y="23"/>
                  </a:lnTo>
                  <a:lnTo>
                    <a:pt x="92" y="6"/>
                  </a:lnTo>
                  <a:lnTo>
                    <a:pt x="127" y="0"/>
                  </a:lnTo>
                  <a:lnTo>
                    <a:pt x="184" y="23"/>
                  </a:lnTo>
                  <a:lnTo>
                    <a:pt x="191" y="18"/>
                  </a:lnTo>
                  <a:lnTo>
                    <a:pt x="205" y="23"/>
                  </a:lnTo>
                  <a:lnTo>
                    <a:pt x="227"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3" name="Freeform 105"/>
            <p:cNvSpPr>
              <a:spLocks/>
            </p:cNvSpPr>
            <p:nvPr/>
          </p:nvSpPr>
          <p:spPr bwMode="auto">
            <a:xfrm>
              <a:off x="3101" y="2100"/>
              <a:ext cx="23" cy="38"/>
            </a:xfrm>
            <a:custGeom>
              <a:avLst/>
              <a:gdLst>
                <a:gd name="T0" fmla="*/ 0 w 23"/>
                <a:gd name="T1" fmla="*/ 5 h 38"/>
                <a:gd name="T2" fmla="*/ 5 w 23"/>
                <a:gd name="T3" fmla="*/ 0 h 38"/>
                <a:gd name="T4" fmla="*/ 11 w 23"/>
                <a:gd name="T5" fmla="*/ 11 h 38"/>
                <a:gd name="T6" fmla="*/ 22 w 23"/>
                <a:gd name="T7" fmla="*/ 26 h 38"/>
                <a:gd name="T8" fmla="*/ 16 w 23"/>
                <a:gd name="T9" fmla="*/ 37 h 38"/>
                <a:gd name="T10" fmla="*/ 0 w 23"/>
                <a:gd name="T11" fmla="*/ 26 h 38"/>
                <a:gd name="T12" fmla="*/ 0 w 23"/>
                <a:gd name="T13" fmla="*/ 5 h 38"/>
                <a:gd name="T14" fmla="*/ 0 60000 65536"/>
                <a:gd name="T15" fmla="*/ 0 60000 65536"/>
                <a:gd name="T16" fmla="*/ 0 60000 65536"/>
                <a:gd name="T17" fmla="*/ 0 60000 65536"/>
                <a:gd name="T18" fmla="*/ 0 60000 65536"/>
                <a:gd name="T19" fmla="*/ 0 60000 65536"/>
                <a:gd name="T20" fmla="*/ 0 60000 65536"/>
                <a:gd name="T21" fmla="*/ 0 w 23"/>
                <a:gd name="T22" fmla="*/ 0 h 38"/>
                <a:gd name="T23" fmla="*/ 23 w 2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8">
                  <a:moveTo>
                    <a:pt x="0" y="5"/>
                  </a:moveTo>
                  <a:lnTo>
                    <a:pt x="5" y="0"/>
                  </a:lnTo>
                  <a:lnTo>
                    <a:pt x="11" y="11"/>
                  </a:lnTo>
                  <a:lnTo>
                    <a:pt x="22" y="26"/>
                  </a:lnTo>
                  <a:lnTo>
                    <a:pt x="16" y="37"/>
                  </a:lnTo>
                  <a:lnTo>
                    <a:pt x="0" y="26"/>
                  </a:lnTo>
                  <a:lnTo>
                    <a:pt x="0"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4" name="Freeform 106"/>
            <p:cNvSpPr>
              <a:spLocks/>
            </p:cNvSpPr>
            <p:nvPr/>
          </p:nvSpPr>
          <p:spPr bwMode="auto">
            <a:xfrm>
              <a:off x="3123" y="2107"/>
              <a:ext cx="74" cy="84"/>
            </a:xfrm>
            <a:custGeom>
              <a:avLst/>
              <a:gdLst>
                <a:gd name="T0" fmla="*/ 27 w 74"/>
                <a:gd name="T1" fmla="*/ 6 h 84"/>
                <a:gd name="T2" fmla="*/ 53 w 74"/>
                <a:gd name="T3" fmla="*/ 0 h 84"/>
                <a:gd name="T4" fmla="*/ 60 w 74"/>
                <a:gd name="T5" fmla="*/ 6 h 84"/>
                <a:gd name="T6" fmla="*/ 73 w 74"/>
                <a:gd name="T7" fmla="*/ 0 h 84"/>
                <a:gd name="T8" fmla="*/ 73 w 74"/>
                <a:gd name="T9" fmla="*/ 12 h 84"/>
                <a:gd name="T10" fmla="*/ 53 w 74"/>
                <a:gd name="T11" fmla="*/ 6 h 84"/>
                <a:gd name="T12" fmla="*/ 46 w 74"/>
                <a:gd name="T13" fmla="*/ 24 h 84"/>
                <a:gd name="T14" fmla="*/ 27 w 74"/>
                <a:gd name="T15" fmla="*/ 18 h 84"/>
                <a:gd name="T16" fmla="*/ 33 w 74"/>
                <a:gd name="T17" fmla="*/ 42 h 84"/>
                <a:gd name="T18" fmla="*/ 53 w 74"/>
                <a:gd name="T19" fmla="*/ 54 h 84"/>
                <a:gd name="T20" fmla="*/ 46 w 74"/>
                <a:gd name="T21" fmla="*/ 66 h 84"/>
                <a:gd name="T22" fmla="*/ 40 w 74"/>
                <a:gd name="T23" fmla="*/ 59 h 84"/>
                <a:gd name="T24" fmla="*/ 40 w 74"/>
                <a:gd name="T25" fmla="*/ 77 h 84"/>
                <a:gd name="T26" fmla="*/ 27 w 74"/>
                <a:gd name="T27" fmla="*/ 83 h 84"/>
                <a:gd name="T28" fmla="*/ 13 w 74"/>
                <a:gd name="T29" fmla="*/ 59 h 84"/>
                <a:gd name="T30" fmla="*/ 27 w 74"/>
                <a:gd name="T31" fmla="*/ 54 h 84"/>
                <a:gd name="T32" fmla="*/ 13 w 74"/>
                <a:gd name="T33" fmla="*/ 54 h 84"/>
                <a:gd name="T34" fmla="*/ 0 w 74"/>
                <a:gd name="T35" fmla="*/ 36 h 84"/>
                <a:gd name="T36" fmla="*/ 7 w 74"/>
                <a:gd name="T37" fmla="*/ 24 h 84"/>
                <a:gd name="T38" fmla="*/ 27 w 74"/>
                <a:gd name="T39" fmla="*/ 6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84"/>
                <a:gd name="T62" fmla="*/ 74 w 74"/>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84">
                  <a:moveTo>
                    <a:pt x="27" y="6"/>
                  </a:moveTo>
                  <a:lnTo>
                    <a:pt x="53" y="0"/>
                  </a:lnTo>
                  <a:lnTo>
                    <a:pt x="60" y="6"/>
                  </a:lnTo>
                  <a:lnTo>
                    <a:pt x="73" y="0"/>
                  </a:lnTo>
                  <a:lnTo>
                    <a:pt x="73" y="12"/>
                  </a:lnTo>
                  <a:lnTo>
                    <a:pt x="53" y="6"/>
                  </a:lnTo>
                  <a:lnTo>
                    <a:pt x="46" y="24"/>
                  </a:lnTo>
                  <a:lnTo>
                    <a:pt x="27" y="18"/>
                  </a:lnTo>
                  <a:lnTo>
                    <a:pt x="33" y="42"/>
                  </a:lnTo>
                  <a:lnTo>
                    <a:pt x="53" y="54"/>
                  </a:lnTo>
                  <a:lnTo>
                    <a:pt x="46" y="66"/>
                  </a:lnTo>
                  <a:lnTo>
                    <a:pt x="40" y="59"/>
                  </a:lnTo>
                  <a:lnTo>
                    <a:pt x="40" y="77"/>
                  </a:lnTo>
                  <a:lnTo>
                    <a:pt x="27" y="83"/>
                  </a:lnTo>
                  <a:lnTo>
                    <a:pt x="13" y="59"/>
                  </a:lnTo>
                  <a:lnTo>
                    <a:pt x="27" y="54"/>
                  </a:lnTo>
                  <a:lnTo>
                    <a:pt x="13" y="54"/>
                  </a:lnTo>
                  <a:lnTo>
                    <a:pt x="0" y="36"/>
                  </a:lnTo>
                  <a:lnTo>
                    <a:pt x="7" y="24"/>
                  </a:lnTo>
                  <a:lnTo>
                    <a:pt x="27"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5" name="Freeform 107"/>
            <p:cNvSpPr>
              <a:spLocks/>
            </p:cNvSpPr>
            <p:nvPr/>
          </p:nvSpPr>
          <p:spPr bwMode="auto">
            <a:xfrm>
              <a:off x="4883" y="2112"/>
              <a:ext cx="25" cy="20"/>
            </a:xfrm>
            <a:custGeom>
              <a:avLst/>
              <a:gdLst>
                <a:gd name="T0" fmla="*/ 12 w 25"/>
                <a:gd name="T1" fmla="*/ 19 h 20"/>
                <a:gd name="T2" fmla="*/ 0 w 25"/>
                <a:gd name="T3" fmla="*/ 10 h 20"/>
                <a:gd name="T4" fmla="*/ 12 w 25"/>
                <a:gd name="T5" fmla="*/ 0 h 20"/>
                <a:gd name="T6" fmla="*/ 24 w 25"/>
                <a:gd name="T7" fmla="*/ 0 h 20"/>
                <a:gd name="T8" fmla="*/ 24 w 25"/>
                <a:gd name="T9" fmla="*/ 10 h 20"/>
                <a:gd name="T10" fmla="*/ 18 w 25"/>
                <a:gd name="T11" fmla="*/ 10 h 20"/>
                <a:gd name="T12" fmla="*/ 12 w 25"/>
                <a:gd name="T13" fmla="*/ 19 h 20"/>
                <a:gd name="T14" fmla="*/ 0 60000 65536"/>
                <a:gd name="T15" fmla="*/ 0 60000 65536"/>
                <a:gd name="T16" fmla="*/ 0 60000 65536"/>
                <a:gd name="T17" fmla="*/ 0 60000 65536"/>
                <a:gd name="T18" fmla="*/ 0 60000 65536"/>
                <a:gd name="T19" fmla="*/ 0 60000 65536"/>
                <a:gd name="T20" fmla="*/ 0 60000 65536"/>
                <a:gd name="T21" fmla="*/ 0 w 25"/>
                <a:gd name="T22" fmla="*/ 0 h 20"/>
                <a:gd name="T23" fmla="*/ 25 w 2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0">
                  <a:moveTo>
                    <a:pt x="12" y="19"/>
                  </a:moveTo>
                  <a:lnTo>
                    <a:pt x="0" y="10"/>
                  </a:lnTo>
                  <a:lnTo>
                    <a:pt x="12" y="0"/>
                  </a:lnTo>
                  <a:lnTo>
                    <a:pt x="24" y="0"/>
                  </a:lnTo>
                  <a:lnTo>
                    <a:pt x="24" y="10"/>
                  </a:lnTo>
                  <a:lnTo>
                    <a:pt x="18" y="10"/>
                  </a:lnTo>
                  <a:lnTo>
                    <a:pt x="12" y="1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6" name="Freeform 108"/>
            <p:cNvSpPr>
              <a:spLocks/>
            </p:cNvSpPr>
            <p:nvPr/>
          </p:nvSpPr>
          <p:spPr bwMode="auto">
            <a:xfrm>
              <a:off x="2654" y="2112"/>
              <a:ext cx="40" cy="71"/>
            </a:xfrm>
            <a:custGeom>
              <a:avLst/>
              <a:gdLst>
                <a:gd name="T0" fmla="*/ 7 w 40"/>
                <a:gd name="T1" fmla="*/ 0 h 71"/>
                <a:gd name="T2" fmla="*/ 39 w 40"/>
                <a:gd name="T3" fmla="*/ 0 h 71"/>
                <a:gd name="T4" fmla="*/ 26 w 40"/>
                <a:gd name="T5" fmla="*/ 35 h 71"/>
                <a:gd name="T6" fmla="*/ 32 w 40"/>
                <a:gd name="T7" fmla="*/ 53 h 71"/>
                <a:gd name="T8" fmla="*/ 26 w 40"/>
                <a:gd name="T9" fmla="*/ 70 h 71"/>
                <a:gd name="T10" fmla="*/ 0 w 40"/>
                <a:gd name="T11" fmla="*/ 70 h 71"/>
                <a:gd name="T12" fmla="*/ 7 w 40"/>
                <a:gd name="T13" fmla="*/ 47 h 71"/>
                <a:gd name="T14" fmla="*/ 0 w 40"/>
                <a:gd name="T15" fmla="*/ 41 h 71"/>
                <a:gd name="T16" fmla="*/ 7 w 40"/>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71"/>
                <a:gd name="T29" fmla="*/ 40 w 40"/>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71">
                  <a:moveTo>
                    <a:pt x="7" y="0"/>
                  </a:moveTo>
                  <a:lnTo>
                    <a:pt x="39" y="0"/>
                  </a:lnTo>
                  <a:lnTo>
                    <a:pt x="26" y="35"/>
                  </a:lnTo>
                  <a:lnTo>
                    <a:pt x="32" y="53"/>
                  </a:lnTo>
                  <a:lnTo>
                    <a:pt x="26" y="70"/>
                  </a:lnTo>
                  <a:lnTo>
                    <a:pt x="0" y="70"/>
                  </a:lnTo>
                  <a:lnTo>
                    <a:pt x="7" y="47"/>
                  </a:lnTo>
                  <a:lnTo>
                    <a:pt x="0" y="41"/>
                  </a:lnTo>
                  <a:lnTo>
                    <a:pt x="7"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7" name="Freeform 109"/>
            <p:cNvSpPr>
              <a:spLocks/>
            </p:cNvSpPr>
            <p:nvPr/>
          </p:nvSpPr>
          <p:spPr bwMode="auto">
            <a:xfrm>
              <a:off x="4849" y="2119"/>
              <a:ext cx="30" cy="46"/>
            </a:xfrm>
            <a:custGeom>
              <a:avLst/>
              <a:gdLst>
                <a:gd name="T0" fmla="*/ 29 w 30"/>
                <a:gd name="T1" fmla="*/ 45 h 46"/>
                <a:gd name="T2" fmla="*/ 18 w 30"/>
                <a:gd name="T3" fmla="*/ 45 h 46"/>
                <a:gd name="T4" fmla="*/ 18 w 30"/>
                <a:gd name="T5" fmla="*/ 17 h 46"/>
                <a:gd name="T6" fmla="*/ 6 w 30"/>
                <a:gd name="T7" fmla="*/ 23 h 46"/>
                <a:gd name="T8" fmla="*/ 0 w 30"/>
                <a:gd name="T9" fmla="*/ 17 h 46"/>
                <a:gd name="T10" fmla="*/ 12 w 30"/>
                <a:gd name="T11" fmla="*/ 0 h 46"/>
                <a:gd name="T12" fmla="*/ 24 w 30"/>
                <a:gd name="T13" fmla="*/ 11 h 46"/>
                <a:gd name="T14" fmla="*/ 29 w 30"/>
                <a:gd name="T15" fmla="*/ 45 h 4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6"/>
                <a:gd name="T26" fmla="*/ 30 w 30"/>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6">
                  <a:moveTo>
                    <a:pt x="29" y="45"/>
                  </a:moveTo>
                  <a:lnTo>
                    <a:pt x="18" y="45"/>
                  </a:lnTo>
                  <a:lnTo>
                    <a:pt x="18" y="17"/>
                  </a:lnTo>
                  <a:lnTo>
                    <a:pt x="6" y="23"/>
                  </a:lnTo>
                  <a:lnTo>
                    <a:pt x="0" y="17"/>
                  </a:lnTo>
                  <a:lnTo>
                    <a:pt x="12" y="0"/>
                  </a:lnTo>
                  <a:lnTo>
                    <a:pt x="24" y="11"/>
                  </a:lnTo>
                  <a:lnTo>
                    <a:pt x="29" y="4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8" name="Freeform 110"/>
            <p:cNvSpPr>
              <a:spLocks/>
            </p:cNvSpPr>
            <p:nvPr/>
          </p:nvSpPr>
          <p:spPr bwMode="auto">
            <a:xfrm>
              <a:off x="3491" y="2126"/>
              <a:ext cx="30" cy="12"/>
            </a:xfrm>
            <a:custGeom>
              <a:avLst/>
              <a:gdLst>
                <a:gd name="T0" fmla="*/ 0 w 30"/>
                <a:gd name="T1" fmla="*/ 3 h 12"/>
                <a:gd name="T2" fmla="*/ 0 w 30"/>
                <a:gd name="T3" fmla="*/ 0 h 12"/>
                <a:gd name="T4" fmla="*/ 12 w 30"/>
                <a:gd name="T5" fmla="*/ 0 h 12"/>
                <a:gd name="T6" fmla="*/ 29 w 30"/>
                <a:gd name="T7" fmla="*/ 8 h 12"/>
                <a:gd name="T8" fmla="*/ 17 w 30"/>
                <a:gd name="T9" fmla="*/ 11 h 12"/>
                <a:gd name="T10" fmla="*/ 0 w 30"/>
                <a:gd name="T11" fmla="*/ 3 h 12"/>
                <a:gd name="T12" fmla="*/ 0 60000 65536"/>
                <a:gd name="T13" fmla="*/ 0 60000 65536"/>
                <a:gd name="T14" fmla="*/ 0 60000 65536"/>
                <a:gd name="T15" fmla="*/ 0 60000 65536"/>
                <a:gd name="T16" fmla="*/ 0 60000 65536"/>
                <a:gd name="T17" fmla="*/ 0 60000 65536"/>
                <a:gd name="T18" fmla="*/ 0 w 30"/>
                <a:gd name="T19" fmla="*/ 0 h 12"/>
                <a:gd name="T20" fmla="*/ 30 w 3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0" h="12">
                  <a:moveTo>
                    <a:pt x="0" y="3"/>
                  </a:moveTo>
                  <a:lnTo>
                    <a:pt x="0" y="0"/>
                  </a:lnTo>
                  <a:lnTo>
                    <a:pt x="12" y="0"/>
                  </a:lnTo>
                  <a:lnTo>
                    <a:pt x="29" y="8"/>
                  </a:lnTo>
                  <a:lnTo>
                    <a:pt x="17" y="11"/>
                  </a:lnTo>
                  <a:lnTo>
                    <a:pt x="0" y="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89" name="Freeform 111"/>
            <p:cNvSpPr>
              <a:spLocks/>
            </p:cNvSpPr>
            <p:nvPr/>
          </p:nvSpPr>
          <p:spPr bwMode="auto">
            <a:xfrm>
              <a:off x="2929" y="2126"/>
              <a:ext cx="15" cy="21"/>
            </a:xfrm>
            <a:custGeom>
              <a:avLst/>
              <a:gdLst>
                <a:gd name="T0" fmla="*/ 4 w 15"/>
                <a:gd name="T1" fmla="*/ 20 h 21"/>
                <a:gd name="T2" fmla="*/ 0 w 15"/>
                <a:gd name="T3" fmla="*/ 5 h 21"/>
                <a:gd name="T4" fmla="*/ 10 w 15"/>
                <a:gd name="T5" fmla="*/ 0 h 21"/>
                <a:gd name="T6" fmla="*/ 14 w 15"/>
                <a:gd name="T7" fmla="*/ 5 h 21"/>
                <a:gd name="T8" fmla="*/ 10 w 15"/>
                <a:gd name="T9" fmla="*/ 20 h 21"/>
                <a:gd name="T10" fmla="*/ 4 w 15"/>
                <a:gd name="T11" fmla="*/ 20 h 21"/>
                <a:gd name="T12" fmla="*/ 0 60000 65536"/>
                <a:gd name="T13" fmla="*/ 0 60000 65536"/>
                <a:gd name="T14" fmla="*/ 0 60000 65536"/>
                <a:gd name="T15" fmla="*/ 0 60000 65536"/>
                <a:gd name="T16" fmla="*/ 0 60000 65536"/>
                <a:gd name="T17" fmla="*/ 0 60000 65536"/>
                <a:gd name="T18" fmla="*/ 0 w 15"/>
                <a:gd name="T19" fmla="*/ 0 h 21"/>
                <a:gd name="T20" fmla="*/ 15 w 1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5" h="21">
                  <a:moveTo>
                    <a:pt x="4" y="20"/>
                  </a:moveTo>
                  <a:lnTo>
                    <a:pt x="0" y="5"/>
                  </a:lnTo>
                  <a:lnTo>
                    <a:pt x="10" y="0"/>
                  </a:lnTo>
                  <a:lnTo>
                    <a:pt x="14" y="5"/>
                  </a:lnTo>
                  <a:lnTo>
                    <a:pt x="10" y="20"/>
                  </a:lnTo>
                  <a:lnTo>
                    <a:pt x="4" y="2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0" name="Freeform 112"/>
            <p:cNvSpPr>
              <a:spLocks/>
            </p:cNvSpPr>
            <p:nvPr/>
          </p:nvSpPr>
          <p:spPr bwMode="auto">
            <a:xfrm>
              <a:off x="3755" y="2126"/>
              <a:ext cx="203" cy="166"/>
            </a:xfrm>
            <a:custGeom>
              <a:avLst/>
              <a:gdLst>
                <a:gd name="T0" fmla="*/ 56 w 203"/>
                <a:gd name="T1" fmla="*/ 18 h 166"/>
                <a:gd name="T2" fmla="*/ 83 w 203"/>
                <a:gd name="T3" fmla="*/ 18 h 166"/>
                <a:gd name="T4" fmla="*/ 91 w 203"/>
                <a:gd name="T5" fmla="*/ 25 h 166"/>
                <a:gd name="T6" fmla="*/ 125 w 203"/>
                <a:gd name="T7" fmla="*/ 12 h 166"/>
                <a:gd name="T8" fmla="*/ 139 w 203"/>
                <a:gd name="T9" fmla="*/ 0 h 166"/>
                <a:gd name="T10" fmla="*/ 153 w 203"/>
                <a:gd name="T11" fmla="*/ 18 h 166"/>
                <a:gd name="T12" fmla="*/ 181 w 203"/>
                <a:gd name="T13" fmla="*/ 12 h 166"/>
                <a:gd name="T14" fmla="*/ 202 w 203"/>
                <a:gd name="T15" fmla="*/ 12 h 166"/>
                <a:gd name="T16" fmla="*/ 188 w 203"/>
                <a:gd name="T17" fmla="*/ 25 h 166"/>
                <a:gd name="T18" fmla="*/ 174 w 203"/>
                <a:gd name="T19" fmla="*/ 25 h 166"/>
                <a:gd name="T20" fmla="*/ 153 w 203"/>
                <a:gd name="T21" fmla="*/ 30 h 166"/>
                <a:gd name="T22" fmla="*/ 161 w 203"/>
                <a:gd name="T23" fmla="*/ 55 h 166"/>
                <a:gd name="T24" fmla="*/ 153 w 203"/>
                <a:gd name="T25" fmla="*/ 73 h 166"/>
                <a:gd name="T26" fmla="*/ 147 w 203"/>
                <a:gd name="T27" fmla="*/ 73 h 166"/>
                <a:gd name="T28" fmla="*/ 147 w 203"/>
                <a:gd name="T29" fmla="*/ 85 h 166"/>
                <a:gd name="T30" fmla="*/ 133 w 203"/>
                <a:gd name="T31" fmla="*/ 104 h 166"/>
                <a:gd name="T32" fmla="*/ 111 w 203"/>
                <a:gd name="T33" fmla="*/ 117 h 166"/>
                <a:gd name="T34" fmla="*/ 105 w 203"/>
                <a:gd name="T35" fmla="*/ 135 h 166"/>
                <a:gd name="T36" fmla="*/ 97 w 203"/>
                <a:gd name="T37" fmla="*/ 129 h 166"/>
                <a:gd name="T38" fmla="*/ 91 w 203"/>
                <a:gd name="T39" fmla="*/ 141 h 166"/>
                <a:gd name="T40" fmla="*/ 91 w 203"/>
                <a:gd name="T41" fmla="*/ 147 h 166"/>
                <a:gd name="T42" fmla="*/ 35 w 203"/>
                <a:gd name="T43" fmla="*/ 165 h 166"/>
                <a:gd name="T44" fmla="*/ 21 w 203"/>
                <a:gd name="T45" fmla="*/ 147 h 166"/>
                <a:gd name="T46" fmla="*/ 35 w 203"/>
                <a:gd name="T47" fmla="*/ 135 h 166"/>
                <a:gd name="T48" fmla="*/ 28 w 203"/>
                <a:gd name="T49" fmla="*/ 122 h 166"/>
                <a:gd name="T50" fmla="*/ 14 w 203"/>
                <a:gd name="T51" fmla="*/ 117 h 166"/>
                <a:gd name="T52" fmla="*/ 0 w 203"/>
                <a:gd name="T53" fmla="*/ 73 h 166"/>
                <a:gd name="T54" fmla="*/ 0 w 203"/>
                <a:gd name="T55" fmla="*/ 55 h 166"/>
                <a:gd name="T56" fmla="*/ 21 w 203"/>
                <a:gd name="T57" fmla="*/ 55 h 166"/>
                <a:gd name="T58" fmla="*/ 49 w 203"/>
                <a:gd name="T59" fmla="*/ 37 h 166"/>
                <a:gd name="T60" fmla="*/ 56 w 203"/>
                <a:gd name="T61" fmla="*/ 18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66"/>
                <a:gd name="T95" fmla="*/ 203 w 203"/>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66">
                  <a:moveTo>
                    <a:pt x="56" y="18"/>
                  </a:moveTo>
                  <a:lnTo>
                    <a:pt x="83" y="18"/>
                  </a:lnTo>
                  <a:lnTo>
                    <a:pt x="91" y="25"/>
                  </a:lnTo>
                  <a:lnTo>
                    <a:pt x="125" y="12"/>
                  </a:lnTo>
                  <a:lnTo>
                    <a:pt x="139" y="0"/>
                  </a:lnTo>
                  <a:lnTo>
                    <a:pt x="153" y="18"/>
                  </a:lnTo>
                  <a:lnTo>
                    <a:pt x="181" y="12"/>
                  </a:lnTo>
                  <a:lnTo>
                    <a:pt x="202" y="12"/>
                  </a:lnTo>
                  <a:lnTo>
                    <a:pt x="188" y="25"/>
                  </a:lnTo>
                  <a:lnTo>
                    <a:pt x="174" y="25"/>
                  </a:lnTo>
                  <a:lnTo>
                    <a:pt x="153" y="30"/>
                  </a:lnTo>
                  <a:lnTo>
                    <a:pt x="161" y="55"/>
                  </a:lnTo>
                  <a:lnTo>
                    <a:pt x="153" y="73"/>
                  </a:lnTo>
                  <a:lnTo>
                    <a:pt x="147" y="73"/>
                  </a:lnTo>
                  <a:lnTo>
                    <a:pt x="147" y="85"/>
                  </a:lnTo>
                  <a:lnTo>
                    <a:pt x="133" y="104"/>
                  </a:lnTo>
                  <a:lnTo>
                    <a:pt x="111" y="117"/>
                  </a:lnTo>
                  <a:lnTo>
                    <a:pt x="105" y="135"/>
                  </a:lnTo>
                  <a:lnTo>
                    <a:pt x="97" y="129"/>
                  </a:lnTo>
                  <a:lnTo>
                    <a:pt x="91" y="141"/>
                  </a:lnTo>
                  <a:lnTo>
                    <a:pt x="91" y="147"/>
                  </a:lnTo>
                  <a:lnTo>
                    <a:pt x="35" y="165"/>
                  </a:lnTo>
                  <a:lnTo>
                    <a:pt x="21" y="147"/>
                  </a:lnTo>
                  <a:lnTo>
                    <a:pt x="35" y="135"/>
                  </a:lnTo>
                  <a:lnTo>
                    <a:pt x="28" y="122"/>
                  </a:lnTo>
                  <a:lnTo>
                    <a:pt x="14" y="117"/>
                  </a:lnTo>
                  <a:lnTo>
                    <a:pt x="0" y="73"/>
                  </a:lnTo>
                  <a:lnTo>
                    <a:pt x="0" y="55"/>
                  </a:lnTo>
                  <a:lnTo>
                    <a:pt x="21" y="55"/>
                  </a:lnTo>
                  <a:lnTo>
                    <a:pt x="49" y="37"/>
                  </a:lnTo>
                  <a:lnTo>
                    <a:pt x="56" y="1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1" name="Freeform 113"/>
            <p:cNvSpPr>
              <a:spLocks/>
            </p:cNvSpPr>
            <p:nvPr/>
          </p:nvSpPr>
          <p:spPr bwMode="auto">
            <a:xfrm>
              <a:off x="3480" y="2131"/>
              <a:ext cx="329" cy="228"/>
            </a:xfrm>
            <a:custGeom>
              <a:avLst/>
              <a:gdLst>
                <a:gd name="T0" fmla="*/ 51 w 329"/>
                <a:gd name="T1" fmla="*/ 7 h 228"/>
                <a:gd name="T2" fmla="*/ 64 w 329"/>
                <a:gd name="T3" fmla="*/ 0 h 228"/>
                <a:gd name="T4" fmla="*/ 86 w 329"/>
                <a:gd name="T5" fmla="*/ 19 h 228"/>
                <a:gd name="T6" fmla="*/ 114 w 329"/>
                <a:gd name="T7" fmla="*/ 44 h 228"/>
                <a:gd name="T8" fmla="*/ 129 w 329"/>
                <a:gd name="T9" fmla="*/ 49 h 228"/>
                <a:gd name="T10" fmla="*/ 156 w 329"/>
                <a:gd name="T11" fmla="*/ 37 h 228"/>
                <a:gd name="T12" fmla="*/ 156 w 329"/>
                <a:gd name="T13" fmla="*/ 25 h 228"/>
                <a:gd name="T14" fmla="*/ 171 w 329"/>
                <a:gd name="T15" fmla="*/ 25 h 228"/>
                <a:gd name="T16" fmla="*/ 178 w 329"/>
                <a:gd name="T17" fmla="*/ 19 h 228"/>
                <a:gd name="T18" fmla="*/ 185 w 329"/>
                <a:gd name="T19" fmla="*/ 12 h 228"/>
                <a:gd name="T20" fmla="*/ 271 w 329"/>
                <a:gd name="T21" fmla="*/ 31 h 228"/>
                <a:gd name="T22" fmla="*/ 271 w 329"/>
                <a:gd name="T23" fmla="*/ 49 h 228"/>
                <a:gd name="T24" fmla="*/ 271 w 329"/>
                <a:gd name="T25" fmla="*/ 67 h 228"/>
                <a:gd name="T26" fmla="*/ 285 w 329"/>
                <a:gd name="T27" fmla="*/ 111 h 228"/>
                <a:gd name="T28" fmla="*/ 299 w 329"/>
                <a:gd name="T29" fmla="*/ 117 h 228"/>
                <a:gd name="T30" fmla="*/ 306 w 329"/>
                <a:gd name="T31" fmla="*/ 129 h 228"/>
                <a:gd name="T32" fmla="*/ 292 w 329"/>
                <a:gd name="T33" fmla="*/ 142 h 228"/>
                <a:gd name="T34" fmla="*/ 306 w 329"/>
                <a:gd name="T35" fmla="*/ 160 h 228"/>
                <a:gd name="T36" fmla="*/ 314 w 329"/>
                <a:gd name="T37" fmla="*/ 184 h 228"/>
                <a:gd name="T38" fmla="*/ 328 w 329"/>
                <a:gd name="T39" fmla="*/ 197 h 228"/>
                <a:gd name="T40" fmla="*/ 306 w 329"/>
                <a:gd name="T41" fmla="*/ 209 h 228"/>
                <a:gd name="T42" fmla="*/ 306 w 329"/>
                <a:gd name="T43" fmla="*/ 227 h 228"/>
                <a:gd name="T44" fmla="*/ 242 w 329"/>
                <a:gd name="T45" fmla="*/ 216 h 228"/>
                <a:gd name="T46" fmla="*/ 236 w 329"/>
                <a:gd name="T47" fmla="*/ 197 h 228"/>
                <a:gd name="T48" fmla="*/ 221 w 329"/>
                <a:gd name="T49" fmla="*/ 197 h 228"/>
                <a:gd name="T50" fmla="*/ 199 w 329"/>
                <a:gd name="T51" fmla="*/ 203 h 228"/>
                <a:gd name="T52" fmla="*/ 150 w 329"/>
                <a:gd name="T53" fmla="*/ 184 h 228"/>
                <a:gd name="T54" fmla="*/ 121 w 329"/>
                <a:gd name="T55" fmla="*/ 147 h 228"/>
                <a:gd name="T56" fmla="*/ 100 w 329"/>
                <a:gd name="T57" fmla="*/ 147 h 228"/>
                <a:gd name="T58" fmla="*/ 72 w 329"/>
                <a:gd name="T59" fmla="*/ 111 h 228"/>
                <a:gd name="T60" fmla="*/ 43 w 329"/>
                <a:gd name="T61" fmla="*/ 99 h 228"/>
                <a:gd name="T62" fmla="*/ 36 w 329"/>
                <a:gd name="T63" fmla="*/ 74 h 228"/>
                <a:gd name="T64" fmla="*/ 43 w 329"/>
                <a:gd name="T65" fmla="*/ 55 h 228"/>
                <a:gd name="T66" fmla="*/ 14 w 329"/>
                <a:gd name="T67" fmla="*/ 37 h 228"/>
                <a:gd name="T68" fmla="*/ 0 w 329"/>
                <a:gd name="T69" fmla="*/ 12 h 228"/>
                <a:gd name="T70" fmla="*/ 8 w 329"/>
                <a:gd name="T71" fmla="*/ 0 h 228"/>
                <a:gd name="T72" fmla="*/ 29 w 329"/>
                <a:gd name="T73" fmla="*/ 12 h 228"/>
                <a:gd name="T74" fmla="*/ 43 w 329"/>
                <a:gd name="T75" fmla="*/ 7 h 228"/>
                <a:gd name="T76" fmla="*/ 51 w 329"/>
                <a:gd name="T77" fmla="*/ 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9"/>
                <a:gd name="T118" fmla="*/ 0 h 228"/>
                <a:gd name="T119" fmla="*/ 329 w 329"/>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9" h="228">
                  <a:moveTo>
                    <a:pt x="51" y="7"/>
                  </a:moveTo>
                  <a:lnTo>
                    <a:pt x="64" y="0"/>
                  </a:lnTo>
                  <a:lnTo>
                    <a:pt x="86" y="19"/>
                  </a:lnTo>
                  <a:lnTo>
                    <a:pt x="114" y="44"/>
                  </a:lnTo>
                  <a:lnTo>
                    <a:pt x="129" y="49"/>
                  </a:lnTo>
                  <a:lnTo>
                    <a:pt x="156" y="37"/>
                  </a:lnTo>
                  <a:lnTo>
                    <a:pt x="156" y="25"/>
                  </a:lnTo>
                  <a:lnTo>
                    <a:pt x="171" y="25"/>
                  </a:lnTo>
                  <a:lnTo>
                    <a:pt x="178" y="19"/>
                  </a:lnTo>
                  <a:lnTo>
                    <a:pt x="185" y="12"/>
                  </a:lnTo>
                  <a:lnTo>
                    <a:pt x="271" y="31"/>
                  </a:lnTo>
                  <a:lnTo>
                    <a:pt x="271" y="49"/>
                  </a:lnTo>
                  <a:lnTo>
                    <a:pt x="271" y="67"/>
                  </a:lnTo>
                  <a:lnTo>
                    <a:pt x="285" y="111"/>
                  </a:lnTo>
                  <a:lnTo>
                    <a:pt x="299" y="117"/>
                  </a:lnTo>
                  <a:lnTo>
                    <a:pt x="306" y="129"/>
                  </a:lnTo>
                  <a:lnTo>
                    <a:pt x="292" y="142"/>
                  </a:lnTo>
                  <a:lnTo>
                    <a:pt x="306" y="160"/>
                  </a:lnTo>
                  <a:lnTo>
                    <a:pt x="314" y="184"/>
                  </a:lnTo>
                  <a:lnTo>
                    <a:pt x="328" y="197"/>
                  </a:lnTo>
                  <a:lnTo>
                    <a:pt x="306" y="209"/>
                  </a:lnTo>
                  <a:lnTo>
                    <a:pt x="306" y="227"/>
                  </a:lnTo>
                  <a:lnTo>
                    <a:pt x="242" y="216"/>
                  </a:lnTo>
                  <a:lnTo>
                    <a:pt x="236" y="197"/>
                  </a:lnTo>
                  <a:lnTo>
                    <a:pt x="221" y="197"/>
                  </a:lnTo>
                  <a:lnTo>
                    <a:pt x="199" y="203"/>
                  </a:lnTo>
                  <a:lnTo>
                    <a:pt x="150" y="184"/>
                  </a:lnTo>
                  <a:lnTo>
                    <a:pt x="121" y="147"/>
                  </a:lnTo>
                  <a:lnTo>
                    <a:pt x="100" y="147"/>
                  </a:lnTo>
                  <a:lnTo>
                    <a:pt x="72" y="111"/>
                  </a:lnTo>
                  <a:lnTo>
                    <a:pt x="43" y="99"/>
                  </a:lnTo>
                  <a:lnTo>
                    <a:pt x="36" y="74"/>
                  </a:lnTo>
                  <a:lnTo>
                    <a:pt x="43" y="55"/>
                  </a:lnTo>
                  <a:lnTo>
                    <a:pt x="14" y="37"/>
                  </a:lnTo>
                  <a:lnTo>
                    <a:pt x="0" y="12"/>
                  </a:lnTo>
                  <a:lnTo>
                    <a:pt x="8" y="0"/>
                  </a:lnTo>
                  <a:lnTo>
                    <a:pt x="29" y="12"/>
                  </a:lnTo>
                  <a:lnTo>
                    <a:pt x="43" y="7"/>
                  </a:lnTo>
                  <a:lnTo>
                    <a:pt x="51"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2" name="Freeform 114"/>
            <p:cNvSpPr>
              <a:spLocks/>
            </p:cNvSpPr>
            <p:nvPr/>
          </p:nvSpPr>
          <p:spPr bwMode="auto">
            <a:xfrm>
              <a:off x="3792" y="2137"/>
              <a:ext cx="195" cy="236"/>
            </a:xfrm>
            <a:custGeom>
              <a:avLst/>
              <a:gdLst>
                <a:gd name="T0" fmla="*/ 166 w 195"/>
                <a:gd name="T1" fmla="*/ 0 h 236"/>
                <a:gd name="T2" fmla="*/ 152 w 195"/>
                <a:gd name="T3" fmla="*/ 25 h 236"/>
                <a:gd name="T4" fmla="*/ 160 w 195"/>
                <a:gd name="T5" fmla="*/ 49 h 236"/>
                <a:gd name="T6" fmla="*/ 180 w 195"/>
                <a:gd name="T7" fmla="*/ 81 h 236"/>
                <a:gd name="T8" fmla="*/ 194 w 195"/>
                <a:gd name="T9" fmla="*/ 86 h 236"/>
                <a:gd name="T10" fmla="*/ 188 w 195"/>
                <a:gd name="T11" fmla="*/ 93 h 236"/>
                <a:gd name="T12" fmla="*/ 188 w 195"/>
                <a:gd name="T13" fmla="*/ 111 h 236"/>
                <a:gd name="T14" fmla="*/ 174 w 195"/>
                <a:gd name="T15" fmla="*/ 142 h 236"/>
                <a:gd name="T16" fmla="*/ 152 w 195"/>
                <a:gd name="T17" fmla="*/ 154 h 236"/>
                <a:gd name="T18" fmla="*/ 152 w 195"/>
                <a:gd name="T19" fmla="*/ 167 h 236"/>
                <a:gd name="T20" fmla="*/ 146 w 195"/>
                <a:gd name="T21" fmla="*/ 174 h 236"/>
                <a:gd name="T22" fmla="*/ 132 w 195"/>
                <a:gd name="T23" fmla="*/ 174 h 236"/>
                <a:gd name="T24" fmla="*/ 125 w 195"/>
                <a:gd name="T25" fmla="*/ 179 h 236"/>
                <a:gd name="T26" fmla="*/ 138 w 195"/>
                <a:gd name="T27" fmla="*/ 217 h 236"/>
                <a:gd name="T28" fmla="*/ 104 w 195"/>
                <a:gd name="T29" fmla="*/ 235 h 236"/>
                <a:gd name="T30" fmla="*/ 70 w 195"/>
                <a:gd name="T31" fmla="*/ 211 h 236"/>
                <a:gd name="T32" fmla="*/ 14 w 195"/>
                <a:gd name="T33" fmla="*/ 229 h 236"/>
                <a:gd name="T34" fmla="*/ 0 w 195"/>
                <a:gd name="T35" fmla="*/ 223 h 236"/>
                <a:gd name="T36" fmla="*/ 0 w 195"/>
                <a:gd name="T37" fmla="*/ 204 h 236"/>
                <a:gd name="T38" fmla="*/ 21 w 195"/>
                <a:gd name="T39" fmla="*/ 192 h 236"/>
                <a:gd name="T40" fmla="*/ 8 w 195"/>
                <a:gd name="T41" fmla="*/ 179 h 236"/>
                <a:gd name="T42" fmla="*/ 0 w 195"/>
                <a:gd name="T43" fmla="*/ 154 h 236"/>
                <a:gd name="T44" fmla="*/ 56 w 195"/>
                <a:gd name="T45" fmla="*/ 136 h 236"/>
                <a:gd name="T46" fmla="*/ 56 w 195"/>
                <a:gd name="T47" fmla="*/ 130 h 236"/>
                <a:gd name="T48" fmla="*/ 62 w 195"/>
                <a:gd name="T49" fmla="*/ 118 h 236"/>
                <a:gd name="T50" fmla="*/ 70 w 195"/>
                <a:gd name="T51" fmla="*/ 124 h 236"/>
                <a:gd name="T52" fmla="*/ 76 w 195"/>
                <a:gd name="T53" fmla="*/ 106 h 236"/>
                <a:gd name="T54" fmla="*/ 98 w 195"/>
                <a:gd name="T55" fmla="*/ 93 h 236"/>
                <a:gd name="T56" fmla="*/ 111 w 195"/>
                <a:gd name="T57" fmla="*/ 74 h 236"/>
                <a:gd name="T58" fmla="*/ 111 w 195"/>
                <a:gd name="T59" fmla="*/ 61 h 236"/>
                <a:gd name="T60" fmla="*/ 118 w 195"/>
                <a:gd name="T61" fmla="*/ 61 h 236"/>
                <a:gd name="T62" fmla="*/ 125 w 195"/>
                <a:gd name="T63" fmla="*/ 43 h 236"/>
                <a:gd name="T64" fmla="*/ 118 w 195"/>
                <a:gd name="T65" fmla="*/ 18 h 236"/>
                <a:gd name="T66" fmla="*/ 138 w 195"/>
                <a:gd name="T67" fmla="*/ 12 h 236"/>
                <a:gd name="T68" fmla="*/ 152 w 195"/>
                <a:gd name="T69" fmla="*/ 12 h 236"/>
                <a:gd name="T70" fmla="*/ 166 w 195"/>
                <a:gd name="T71" fmla="*/ 0 h 2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5"/>
                <a:gd name="T109" fmla="*/ 0 h 236"/>
                <a:gd name="T110" fmla="*/ 195 w 195"/>
                <a:gd name="T111" fmla="*/ 236 h 2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5" h="236">
                  <a:moveTo>
                    <a:pt x="166" y="0"/>
                  </a:moveTo>
                  <a:lnTo>
                    <a:pt x="152" y="25"/>
                  </a:lnTo>
                  <a:lnTo>
                    <a:pt x="160" y="49"/>
                  </a:lnTo>
                  <a:lnTo>
                    <a:pt x="180" y="81"/>
                  </a:lnTo>
                  <a:lnTo>
                    <a:pt x="194" y="86"/>
                  </a:lnTo>
                  <a:lnTo>
                    <a:pt x="188" y="93"/>
                  </a:lnTo>
                  <a:lnTo>
                    <a:pt x="188" y="111"/>
                  </a:lnTo>
                  <a:lnTo>
                    <a:pt x="174" y="142"/>
                  </a:lnTo>
                  <a:lnTo>
                    <a:pt x="152" y="154"/>
                  </a:lnTo>
                  <a:lnTo>
                    <a:pt x="152" y="167"/>
                  </a:lnTo>
                  <a:lnTo>
                    <a:pt x="146" y="174"/>
                  </a:lnTo>
                  <a:lnTo>
                    <a:pt x="132" y="174"/>
                  </a:lnTo>
                  <a:lnTo>
                    <a:pt x="125" y="179"/>
                  </a:lnTo>
                  <a:lnTo>
                    <a:pt x="138" y="217"/>
                  </a:lnTo>
                  <a:lnTo>
                    <a:pt x="104" y="235"/>
                  </a:lnTo>
                  <a:lnTo>
                    <a:pt x="70" y="211"/>
                  </a:lnTo>
                  <a:lnTo>
                    <a:pt x="14" y="229"/>
                  </a:lnTo>
                  <a:lnTo>
                    <a:pt x="0" y="223"/>
                  </a:lnTo>
                  <a:lnTo>
                    <a:pt x="0" y="204"/>
                  </a:lnTo>
                  <a:lnTo>
                    <a:pt x="21" y="192"/>
                  </a:lnTo>
                  <a:lnTo>
                    <a:pt x="8" y="179"/>
                  </a:lnTo>
                  <a:lnTo>
                    <a:pt x="0" y="154"/>
                  </a:lnTo>
                  <a:lnTo>
                    <a:pt x="56" y="136"/>
                  </a:lnTo>
                  <a:lnTo>
                    <a:pt x="56" y="130"/>
                  </a:lnTo>
                  <a:lnTo>
                    <a:pt x="62" y="118"/>
                  </a:lnTo>
                  <a:lnTo>
                    <a:pt x="70" y="124"/>
                  </a:lnTo>
                  <a:lnTo>
                    <a:pt x="76" y="106"/>
                  </a:lnTo>
                  <a:lnTo>
                    <a:pt x="98" y="93"/>
                  </a:lnTo>
                  <a:lnTo>
                    <a:pt x="111" y="74"/>
                  </a:lnTo>
                  <a:lnTo>
                    <a:pt x="111" y="61"/>
                  </a:lnTo>
                  <a:lnTo>
                    <a:pt x="118" y="61"/>
                  </a:lnTo>
                  <a:lnTo>
                    <a:pt x="125" y="43"/>
                  </a:lnTo>
                  <a:lnTo>
                    <a:pt x="118" y="18"/>
                  </a:lnTo>
                  <a:lnTo>
                    <a:pt x="138" y="12"/>
                  </a:lnTo>
                  <a:lnTo>
                    <a:pt x="152" y="12"/>
                  </a:lnTo>
                  <a:lnTo>
                    <a:pt x="16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3" name="Freeform 115"/>
            <p:cNvSpPr>
              <a:spLocks/>
            </p:cNvSpPr>
            <p:nvPr/>
          </p:nvSpPr>
          <p:spPr bwMode="auto">
            <a:xfrm>
              <a:off x="3949" y="2137"/>
              <a:ext cx="96" cy="79"/>
            </a:xfrm>
            <a:custGeom>
              <a:avLst/>
              <a:gdLst>
                <a:gd name="T0" fmla="*/ 14 w 96"/>
                <a:gd name="T1" fmla="*/ 0 h 79"/>
                <a:gd name="T2" fmla="*/ 54 w 96"/>
                <a:gd name="T3" fmla="*/ 6 h 79"/>
                <a:gd name="T4" fmla="*/ 95 w 96"/>
                <a:gd name="T5" fmla="*/ 36 h 79"/>
                <a:gd name="T6" fmla="*/ 95 w 96"/>
                <a:gd name="T7" fmla="*/ 72 h 79"/>
                <a:gd name="T8" fmla="*/ 88 w 96"/>
                <a:gd name="T9" fmla="*/ 78 h 79"/>
                <a:gd name="T10" fmla="*/ 74 w 96"/>
                <a:gd name="T11" fmla="*/ 66 h 79"/>
                <a:gd name="T12" fmla="*/ 54 w 96"/>
                <a:gd name="T13" fmla="*/ 66 h 79"/>
                <a:gd name="T14" fmla="*/ 27 w 96"/>
                <a:gd name="T15" fmla="*/ 78 h 79"/>
                <a:gd name="T16" fmla="*/ 7 w 96"/>
                <a:gd name="T17" fmla="*/ 47 h 79"/>
                <a:gd name="T18" fmla="*/ 0 w 96"/>
                <a:gd name="T19" fmla="*/ 24 h 79"/>
                <a:gd name="T20" fmla="*/ 14 w 96"/>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79"/>
                <a:gd name="T35" fmla="*/ 96 w 96"/>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79">
                  <a:moveTo>
                    <a:pt x="14" y="0"/>
                  </a:moveTo>
                  <a:lnTo>
                    <a:pt x="54" y="6"/>
                  </a:lnTo>
                  <a:lnTo>
                    <a:pt x="95" y="36"/>
                  </a:lnTo>
                  <a:lnTo>
                    <a:pt x="95" y="72"/>
                  </a:lnTo>
                  <a:lnTo>
                    <a:pt x="88" y="78"/>
                  </a:lnTo>
                  <a:lnTo>
                    <a:pt x="74" y="66"/>
                  </a:lnTo>
                  <a:lnTo>
                    <a:pt x="54" y="66"/>
                  </a:lnTo>
                  <a:lnTo>
                    <a:pt x="27" y="78"/>
                  </a:lnTo>
                  <a:lnTo>
                    <a:pt x="7" y="47"/>
                  </a:lnTo>
                  <a:lnTo>
                    <a:pt x="0" y="24"/>
                  </a:lnTo>
                  <a:lnTo>
                    <a:pt x="14"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4" name="Freeform 116"/>
            <p:cNvSpPr>
              <a:spLocks/>
            </p:cNvSpPr>
            <p:nvPr/>
          </p:nvSpPr>
          <p:spPr bwMode="auto">
            <a:xfrm>
              <a:off x="2829" y="2143"/>
              <a:ext cx="14" cy="4"/>
            </a:xfrm>
            <a:custGeom>
              <a:avLst/>
              <a:gdLst>
                <a:gd name="T0" fmla="*/ 8 w 14"/>
                <a:gd name="T1" fmla="*/ 3 h 4"/>
                <a:gd name="T2" fmla="*/ 0 w 14"/>
                <a:gd name="T3" fmla="*/ 3 h 4"/>
                <a:gd name="T4" fmla="*/ 8 w 14"/>
                <a:gd name="T5" fmla="*/ 0 h 4"/>
                <a:gd name="T6" fmla="*/ 13 w 14"/>
                <a:gd name="T7" fmla="*/ 3 h 4"/>
                <a:gd name="T8" fmla="*/ 8 w 14"/>
                <a:gd name="T9" fmla="*/ 3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8" y="3"/>
                  </a:moveTo>
                  <a:lnTo>
                    <a:pt x="0" y="3"/>
                  </a:lnTo>
                  <a:lnTo>
                    <a:pt x="8" y="0"/>
                  </a:lnTo>
                  <a:lnTo>
                    <a:pt x="13" y="3"/>
                  </a:lnTo>
                  <a:lnTo>
                    <a:pt x="8" y="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5" name="Freeform 117"/>
            <p:cNvSpPr>
              <a:spLocks/>
            </p:cNvSpPr>
            <p:nvPr/>
          </p:nvSpPr>
          <p:spPr bwMode="auto">
            <a:xfrm>
              <a:off x="3002" y="2164"/>
              <a:ext cx="35" cy="19"/>
            </a:xfrm>
            <a:custGeom>
              <a:avLst/>
              <a:gdLst>
                <a:gd name="T0" fmla="*/ 29 w 35"/>
                <a:gd name="T1" fmla="*/ 18 h 19"/>
                <a:gd name="T2" fmla="*/ 0 w 35"/>
                <a:gd name="T3" fmla="*/ 9 h 19"/>
                <a:gd name="T4" fmla="*/ 0 w 35"/>
                <a:gd name="T5" fmla="*/ 0 h 19"/>
                <a:gd name="T6" fmla="*/ 29 w 35"/>
                <a:gd name="T7" fmla="*/ 4 h 19"/>
                <a:gd name="T8" fmla="*/ 29 w 35"/>
                <a:gd name="T9" fmla="*/ 14 h 19"/>
                <a:gd name="T10" fmla="*/ 34 w 35"/>
                <a:gd name="T11" fmla="*/ 14 h 19"/>
                <a:gd name="T12" fmla="*/ 29 w 35"/>
                <a:gd name="T13" fmla="*/ 18 h 19"/>
                <a:gd name="T14" fmla="*/ 0 60000 65536"/>
                <a:gd name="T15" fmla="*/ 0 60000 65536"/>
                <a:gd name="T16" fmla="*/ 0 60000 65536"/>
                <a:gd name="T17" fmla="*/ 0 60000 65536"/>
                <a:gd name="T18" fmla="*/ 0 60000 65536"/>
                <a:gd name="T19" fmla="*/ 0 60000 65536"/>
                <a:gd name="T20" fmla="*/ 0 60000 65536"/>
                <a:gd name="T21" fmla="*/ 0 w 35"/>
                <a:gd name="T22" fmla="*/ 0 h 19"/>
                <a:gd name="T23" fmla="*/ 35 w 3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9">
                  <a:moveTo>
                    <a:pt x="29" y="18"/>
                  </a:moveTo>
                  <a:lnTo>
                    <a:pt x="0" y="9"/>
                  </a:lnTo>
                  <a:lnTo>
                    <a:pt x="0" y="0"/>
                  </a:lnTo>
                  <a:lnTo>
                    <a:pt x="29" y="4"/>
                  </a:lnTo>
                  <a:lnTo>
                    <a:pt x="29" y="14"/>
                  </a:lnTo>
                  <a:lnTo>
                    <a:pt x="34" y="14"/>
                  </a:lnTo>
                  <a:lnTo>
                    <a:pt x="29" y="1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6" name="Freeform 118"/>
            <p:cNvSpPr>
              <a:spLocks/>
            </p:cNvSpPr>
            <p:nvPr/>
          </p:nvSpPr>
          <p:spPr bwMode="auto">
            <a:xfrm>
              <a:off x="3402" y="2171"/>
              <a:ext cx="177" cy="134"/>
            </a:xfrm>
            <a:custGeom>
              <a:avLst/>
              <a:gdLst>
                <a:gd name="T0" fmla="*/ 49 w 177"/>
                <a:gd name="T1" fmla="*/ 0 h 134"/>
                <a:gd name="T2" fmla="*/ 91 w 177"/>
                <a:gd name="T3" fmla="*/ 0 h 134"/>
                <a:gd name="T4" fmla="*/ 120 w 177"/>
                <a:gd name="T5" fmla="*/ 18 h 134"/>
                <a:gd name="T6" fmla="*/ 113 w 177"/>
                <a:gd name="T7" fmla="*/ 37 h 134"/>
                <a:gd name="T8" fmla="*/ 120 w 177"/>
                <a:gd name="T9" fmla="*/ 61 h 134"/>
                <a:gd name="T10" fmla="*/ 148 w 177"/>
                <a:gd name="T11" fmla="*/ 73 h 134"/>
                <a:gd name="T12" fmla="*/ 176 w 177"/>
                <a:gd name="T13" fmla="*/ 109 h 134"/>
                <a:gd name="T14" fmla="*/ 168 w 177"/>
                <a:gd name="T15" fmla="*/ 121 h 134"/>
                <a:gd name="T16" fmla="*/ 162 w 177"/>
                <a:gd name="T17" fmla="*/ 109 h 134"/>
                <a:gd name="T18" fmla="*/ 154 w 177"/>
                <a:gd name="T19" fmla="*/ 109 h 134"/>
                <a:gd name="T20" fmla="*/ 148 w 177"/>
                <a:gd name="T21" fmla="*/ 133 h 134"/>
                <a:gd name="T22" fmla="*/ 105 w 177"/>
                <a:gd name="T23" fmla="*/ 133 h 134"/>
                <a:gd name="T24" fmla="*/ 99 w 177"/>
                <a:gd name="T25" fmla="*/ 115 h 134"/>
                <a:gd name="T26" fmla="*/ 85 w 177"/>
                <a:gd name="T27" fmla="*/ 115 h 134"/>
                <a:gd name="T28" fmla="*/ 77 w 177"/>
                <a:gd name="T29" fmla="*/ 103 h 134"/>
                <a:gd name="T30" fmla="*/ 28 w 177"/>
                <a:gd name="T31" fmla="*/ 85 h 134"/>
                <a:gd name="T32" fmla="*/ 8 w 177"/>
                <a:gd name="T33" fmla="*/ 85 h 134"/>
                <a:gd name="T34" fmla="*/ 0 w 177"/>
                <a:gd name="T35" fmla="*/ 73 h 134"/>
                <a:gd name="T36" fmla="*/ 36 w 177"/>
                <a:gd name="T37" fmla="*/ 49 h 134"/>
                <a:gd name="T38" fmla="*/ 49 w 177"/>
                <a:gd name="T39" fmla="*/ 18 h 134"/>
                <a:gd name="T40" fmla="*/ 63 w 177"/>
                <a:gd name="T41" fmla="*/ 7 h 134"/>
                <a:gd name="T42" fmla="*/ 49 w 177"/>
                <a:gd name="T43" fmla="*/ 0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34"/>
                <a:gd name="T68" fmla="*/ 177 w 17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34">
                  <a:moveTo>
                    <a:pt x="49" y="0"/>
                  </a:moveTo>
                  <a:lnTo>
                    <a:pt x="91" y="0"/>
                  </a:lnTo>
                  <a:lnTo>
                    <a:pt x="120" y="18"/>
                  </a:lnTo>
                  <a:lnTo>
                    <a:pt x="113" y="37"/>
                  </a:lnTo>
                  <a:lnTo>
                    <a:pt x="120" y="61"/>
                  </a:lnTo>
                  <a:lnTo>
                    <a:pt x="148" y="73"/>
                  </a:lnTo>
                  <a:lnTo>
                    <a:pt x="176" y="109"/>
                  </a:lnTo>
                  <a:lnTo>
                    <a:pt x="168" y="121"/>
                  </a:lnTo>
                  <a:lnTo>
                    <a:pt x="162" y="109"/>
                  </a:lnTo>
                  <a:lnTo>
                    <a:pt x="154" y="109"/>
                  </a:lnTo>
                  <a:lnTo>
                    <a:pt x="148" y="133"/>
                  </a:lnTo>
                  <a:lnTo>
                    <a:pt x="105" y="133"/>
                  </a:lnTo>
                  <a:lnTo>
                    <a:pt x="99" y="115"/>
                  </a:lnTo>
                  <a:lnTo>
                    <a:pt x="85" y="115"/>
                  </a:lnTo>
                  <a:lnTo>
                    <a:pt x="77" y="103"/>
                  </a:lnTo>
                  <a:lnTo>
                    <a:pt x="28" y="85"/>
                  </a:lnTo>
                  <a:lnTo>
                    <a:pt x="8" y="85"/>
                  </a:lnTo>
                  <a:lnTo>
                    <a:pt x="0" y="73"/>
                  </a:lnTo>
                  <a:lnTo>
                    <a:pt x="36" y="49"/>
                  </a:lnTo>
                  <a:lnTo>
                    <a:pt x="49" y="18"/>
                  </a:lnTo>
                  <a:lnTo>
                    <a:pt x="63" y="7"/>
                  </a:lnTo>
                  <a:lnTo>
                    <a:pt x="49"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7" name="Freeform 119"/>
            <p:cNvSpPr>
              <a:spLocks/>
            </p:cNvSpPr>
            <p:nvPr/>
          </p:nvSpPr>
          <p:spPr bwMode="auto">
            <a:xfrm>
              <a:off x="3359" y="2171"/>
              <a:ext cx="104" cy="84"/>
            </a:xfrm>
            <a:custGeom>
              <a:avLst/>
              <a:gdLst>
                <a:gd name="T0" fmla="*/ 0 w 104"/>
                <a:gd name="T1" fmla="*/ 29 h 84"/>
                <a:gd name="T2" fmla="*/ 7 w 104"/>
                <a:gd name="T3" fmla="*/ 29 h 84"/>
                <a:gd name="T4" fmla="*/ 21 w 104"/>
                <a:gd name="T5" fmla="*/ 17 h 84"/>
                <a:gd name="T6" fmla="*/ 89 w 104"/>
                <a:gd name="T7" fmla="*/ 0 h 84"/>
                <a:gd name="T8" fmla="*/ 103 w 104"/>
                <a:gd name="T9" fmla="*/ 6 h 84"/>
                <a:gd name="T10" fmla="*/ 89 w 104"/>
                <a:gd name="T11" fmla="*/ 17 h 84"/>
                <a:gd name="T12" fmla="*/ 76 w 104"/>
                <a:gd name="T13" fmla="*/ 47 h 84"/>
                <a:gd name="T14" fmla="*/ 41 w 104"/>
                <a:gd name="T15" fmla="*/ 71 h 84"/>
                <a:gd name="T16" fmla="*/ 21 w 104"/>
                <a:gd name="T17" fmla="*/ 83 h 84"/>
                <a:gd name="T18" fmla="*/ 0 w 104"/>
                <a:gd name="T19" fmla="*/ 83 h 84"/>
                <a:gd name="T20" fmla="*/ 7 w 104"/>
                <a:gd name="T21" fmla="*/ 71 h 84"/>
                <a:gd name="T22" fmla="*/ 14 w 104"/>
                <a:gd name="T23" fmla="*/ 53 h 84"/>
                <a:gd name="T24" fmla="*/ 0 w 104"/>
                <a:gd name="T25" fmla="*/ 47 h 84"/>
                <a:gd name="T26" fmla="*/ 0 w 104"/>
                <a:gd name="T27" fmla="*/ 29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84"/>
                <a:gd name="T44" fmla="*/ 104 w 104"/>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84">
                  <a:moveTo>
                    <a:pt x="0" y="29"/>
                  </a:moveTo>
                  <a:lnTo>
                    <a:pt x="7" y="29"/>
                  </a:lnTo>
                  <a:lnTo>
                    <a:pt x="21" y="17"/>
                  </a:lnTo>
                  <a:lnTo>
                    <a:pt x="89" y="0"/>
                  </a:lnTo>
                  <a:lnTo>
                    <a:pt x="103" y="6"/>
                  </a:lnTo>
                  <a:lnTo>
                    <a:pt x="89" y="17"/>
                  </a:lnTo>
                  <a:lnTo>
                    <a:pt x="76" y="47"/>
                  </a:lnTo>
                  <a:lnTo>
                    <a:pt x="41" y="71"/>
                  </a:lnTo>
                  <a:lnTo>
                    <a:pt x="21" y="83"/>
                  </a:lnTo>
                  <a:lnTo>
                    <a:pt x="0" y="83"/>
                  </a:lnTo>
                  <a:lnTo>
                    <a:pt x="7" y="71"/>
                  </a:lnTo>
                  <a:lnTo>
                    <a:pt x="14" y="53"/>
                  </a:lnTo>
                  <a:lnTo>
                    <a:pt x="0" y="47"/>
                  </a:lnTo>
                  <a:lnTo>
                    <a:pt x="0" y="2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8" name="Freeform 120"/>
            <p:cNvSpPr>
              <a:spLocks/>
            </p:cNvSpPr>
            <p:nvPr/>
          </p:nvSpPr>
          <p:spPr bwMode="auto">
            <a:xfrm>
              <a:off x="924" y="2171"/>
              <a:ext cx="446" cy="341"/>
            </a:xfrm>
            <a:custGeom>
              <a:avLst/>
              <a:gdLst>
                <a:gd name="T0" fmla="*/ 0 w 446"/>
                <a:gd name="T1" fmla="*/ 0 h 341"/>
                <a:gd name="T2" fmla="*/ 42 w 446"/>
                <a:gd name="T3" fmla="*/ 7 h 341"/>
                <a:gd name="T4" fmla="*/ 106 w 446"/>
                <a:gd name="T5" fmla="*/ 31 h 341"/>
                <a:gd name="T6" fmla="*/ 141 w 446"/>
                <a:gd name="T7" fmla="*/ 31 h 341"/>
                <a:gd name="T8" fmla="*/ 141 w 446"/>
                <a:gd name="T9" fmla="*/ 25 h 341"/>
                <a:gd name="T10" fmla="*/ 169 w 446"/>
                <a:gd name="T11" fmla="*/ 25 h 341"/>
                <a:gd name="T12" fmla="*/ 198 w 446"/>
                <a:gd name="T13" fmla="*/ 80 h 341"/>
                <a:gd name="T14" fmla="*/ 212 w 446"/>
                <a:gd name="T15" fmla="*/ 74 h 341"/>
                <a:gd name="T16" fmla="*/ 233 w 446"/>
                <a:gd name="T17" fmla="*/ 74 h 341"/>
                <a:gd name="T18" fmla="*/ 268 w 446"/>
                <a:gd name="T19" fmla="*/ 136 h 341"/>
                <a:gd name="T20" fmla="*/ 282 w 446"/>
                <a:gd name="T21" fmla="*/ 142 h 341"/>
                <a:gd name="T22" fmla="*/ 282 w 446"/>
                <a:gd name="T23" fmla="*/ 148 h 341"/>
                <a:gd name="T24" fmla="*/ 268 w 446"/>
                <a:gd name="T25" fmla="*/ 160 h 341"/>
                <a:gd name="T26" fmla="*/ 268 w 446"/>
                <a:gd name="T27" fmla="*/ 210 h 341"/>
                <a:gd name="T28" fmla="*/ 290 w 446"/>
                <a:gd name="T29" fmla="*/ 266 h 341"/>
                <a:gd name="T30" fmla="*/ 317 w 446"/>
                <a:gd name="T31" fmla="*/ 284 h 341"/>
                <a:gd name="T32" fmla="*/ 331 w 446"/>
                <a:gd name="T33" fmla="*/ 272 h 341"/>
                <a:gd name="T34" fmla="*/ 353 w 446"/>
                <a:gd name="T35" fmla="*/ 272 h 341"/>
                <a:gd name="T36" fmla="*/ 360 w 446"/>
                <a:gd name="T37" fmla="*/ 278 h 341"/>
                <a:gd name="T38" fmla="*/ 367 w 446"/>
                <a:gd name="T39" fmla="*/ 272 h 341"/>
                <a:gd name="T40" fmla="*/ 388 w 446"/>
                <a:gd name="T41" fmla="*/ 228 h 341"/>
                <a:gd name="T42" fmla="*/ 437 w 446"/>
                <a:gd name="T43" fmla="*/ 228 h 341"/>
                <a:gd name="T44" fmla="*/ 445 w 446"/>
                <a:gd name="T45" fmla="*/ 228 h 341"/>
                <a:gd name="T46" fmla="*/ 431 w 446"/>
                <a:gd name="T47" fmla="*/ 253 h 341"/>
                <a:gd name="T48" fmla="*/ 417 w 446"/>
                <a:gd name="T49" fmla="*/ 284 h 341"/>
                <a:gd name="T50" fmla="*/ 409 w 446"/>
                <a:gd name="T51" fmla="*/ 278 h 341"/>
                <a:gd name="T52" fmla="*/ 396 w 446"/>
                <a:gd name="T53" fmla="*/ 290 h 341"/>
                <a:gd name="T54" fmla="*/ 374 w 446"/>
                <a:gd name="T55" fmla="*/ 284 h 341"/>
                <a:gd name="T56" fmla="*/ 360 w 446"/>
                <a:gd name="T57" fmla="*/ 296 h 341"/>
                <a:gd name="T58" fmla="*/ 367 w 446"/>
                <a:gd name="T59" fmla="*/ 315 h 341"/>
                <a:gd name="T60" fmla="*/ 353 w 446"/>
                <a:gd name="T61" fmla="*/ 315 h 341"/>
                <a:gd name="T62" fmla="*/ 346 w 446"/>
                <a:gd name="T63" fmla="*/ 340 h 341"/>
                <a:gd name="T64" fmla="*/ 325 w 446"/>
                <a:gd name="T65" fmla="*/ 321 h 341"/>
                <a:gd name="T66" fmla="*/ 311 w 446"/>
                <a:gd name="T67" fmla="*/ 315 h 341"/>
                <a:gd name="T68" fmla="*/ 282 w 446"/>
                <a:gd name="T69" fmla="*/ 321 h 341"/>
                <a:gd name="T70" fmla="*/ 219 w 446"/>
                <a:gd name="T71" fmla="*/ 296 h 341"/>
                <a:gd name="T72" fmla="*/ 162 w 446"/>
                <a:gd name="T73" fmla="*/ 266 h 341"/>
                <a:gd name="T74" fmla="*/ 141 w 446"/>
                <a:gd name="T75" fmla="*/ 241 h 341"/>
                <a:gd name="T76" fmla="*/ 148 w 446"/>
                <a:gd name="T77" fmla="*/ 216 h 341"/>
                <a:gd name="T78" fmla="*/ 127 w 446"/>
                <a:gd name="T79" fmla="*/ 160 h 341"/>
                <a:gd name="T80" fmla="*/ 113 w 446"/>
                <a:gd name="T81" fmla="*/ 160 h 341"/>
                <a:gd name="T82" fmla="*/ 98 w 446"/>
                <a:gd name="T83" fmla="*/ 117 h 341"/>
                <a:gd name="T84" fmla="*/ 78 w 446"/>
                <a:gd name="T85" fmla="*/ 111 h 341"/>
                <a:gd name="T86" fmla="*/ 84 w 446"/>
                <a:gd name="T87" fmla="*/ 93 h 341"/>
                <a:gd name="T88" fmla="*/ 56 w 446"/>
                <a:gd name="T89" fmla="*/ 43 h 341"/>
                <a:gd name="T90" fmla="*/ 35 w 446"/>
                <a:gd name="T91" fmla="*/ 25 h 341"/>
                <a:gd name="T92" fmla="*/ 35 w 446"/>
                <a:gd name="T93" fmla="*/ 55 h 341"/>
                <a:gd name="T94" fmla="*/ 56 w 446"/>
                <a:gd name="T95" fmla="*/ 87 h 341"/>
                <a:gd name="T96" fmla="*/ 78 w 446"/>
                <a:gd name="T97" fmla="*/ 160 h 341"/>
                <a:gd name="T98" fmla="*/ 92 w 446"/>
                <a:gd name="T99" fmla="*/ 180 h 341"/>
                <a:gd name="T100" fmla="*/ 78 w 446"/>
                <a:gd name="T101" fmla="*/ 185 h 341"/>
                <a:gd name="T102" fmla="*/ 49 w 446"/>
                <a:gd name="T103" fmla="*/ 148 h 341"/>
                <a:gd name="T104" fmla="*/ 49 w 446"/>
                <a:gd name="T105" fmla="*/ 123 h 341"/>
                <a:gd name="T106" fmla="*/ 35 w 446"/>
                <a:gd name="T107" fmla="*/ 117 h 341"/>
                <a:gd name="T108" fmla="*/ 21 w 446"/>
                <a:gd name="T109" fmla="*/ 87 h 341"/>
                <a:gd name="T110" fmla="*/ 35 w 446"/>
                <a:gd name="T111" fmla="*/ 87 h 341"/>
                <a:gd name="T112" fmla="*/ 28 w 446"/>
                <a:gd name="T113" fmla="*/ 74 h 341"/>
                <a:gd name="T114" fmla="*/ 7 w 446"/>
                <a:gd name="T115" fmla="*/ 55 h 341"/>
                <a:gd name="T116" fmla="*/ 0 w 446"/>
                <a:gd name="T117" fmla="*/ 0 h 3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6"/>
                <a:gd name="T178" fmla="*/ 0 h 341"/>
                <a:gd name="T179" fmla="*/ 446 w 446"/>
                <a:gd name="T180" fmla="*/ 341 h 3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6" h="341">
                  <a:moveTo>
                    <a:pt x="0" y="0"/>
                  </a:moveTo>
                  <a:lnTo>
                    <a:pt x="42" y="7"/>
                  </a:lnTo>
                  <a:lnTo>
                    <a:pt x="106" y="31"/>
                  </a:lnTo>
                  <a:lnTo>
                    <a:pt x="141" y="31"/>
                  </a:lnTo>
                  <a:lnTo>
                    <a:pt x="141" y="25"/>
                  </a:lnTo>
                  <a:lnTo>
                    <a:pt x="169" y="25"/>
                  </a:lnTo>
                  <a:lnTo>
                    <a:pt x="198" y="80"/>
                  </a:lnTo>
                  <a:lnTo>
                    <a:pt x="212" y="74"/>
                  </a:lnTo>
                  <a:lnTo>
                    <a:pt x="233" y="74"/>
                  </a:lnTo>
                  <a:lnTo>
                    <a:pt x="268" y="136"/>
                  </a:lnTo>
                  <a:lnTo>
                    <a:pt x="282" y="142"/>
                  </a:lnTo>
                  <a:lnTo>
                    <a:pt x="282" y="148"/>
                  </a:lnTo>
                  <a:lnTo>
                    <a:pt x="268" y="160"/>
                  </a:lnTo>
                  <a:lnTo>
                    <a:pt x="268" y="210"/>
                  </a:lnTo>
                  <a:lnTo>
                    <a:pt x="290" y="266"/>
                  </a:lnTo>
                  <a:lnTo>
                    <a:pt x="317" y="284"/>
                  </a:lnTo>
                  <a:lnTo>
                    <a:pt x="331" y="272"/>
                  </a:lnTo>
                  <a:lnTo>
                    <a:pt x="353" y="272"/>
                  </a:lnTo>
                  <a:lnTo>
                    <a:pt x="360" y="278"/>
                  </a:lnTo>
                  <a:lnTo>
                    <a:pt x="367" y="272"/>
                  </a:lnTo>
                  <a:lnTo>
                    <a:pt x="388" y="228"/>
                  </a:lnTo>
                  <a:lnTo>
                    <a:pt x="437" y="228"/>
                  </a:lnTo>
                  <a:lnTo>
                    <a:pt x="445" y="228"/>
                  </a:lnTo>
                  <a:lnTo>
                    <a:pt x="431" y="253"/>
                  </a:lnTo>
                  <a:lnTo>
                    <a:pt x="417" y="284"/>
                  </a:lnTo>
                  <a:lnTo>
                    <a:pt x="409" y="278"/>
                  </a:lnTo>
                  <a:lnTo>
                    <a:pt x="396" y="290"/>
                  </a:lnTo>
                  <a:lnTo>
                    <a:pt x="374" y="284"/>
                  </a:lnTo>
                  <a:lnTo>
                    <a:pt x="360" y="296"/>
                  </a:lnTo>
                  <a:lnTo>
                    <a:pt x="367" y="315"/>
                  </a:lnTo>
                  <a:lnTo>
                    <a:pt x="353" y="315"/>
                  </a:lnTo>
                  <a:lnTo>
                    <a:pt x="346" y="340"/>
                  </a:lnTo>
                  <a:lnTo>
                    <a:pt x="325" y="321"/>
                  </a:lnTo>
                  <a:lnTo>
                    <a:pt x="311" y="315"/>
                  </a:lnTo>
                  <a:lnTo>
                    <a:pt x="282" y="321"/>
                  </a:lnTo>
                  <a:lnTo>
                    <a:pt x="219" y="296"/>
                  </a:lnTo>
                  <a:lnTo>
                    <a:pt x="162" y="266"/>
                  </a:lnTo>
                  <a:lnTo>
                    <a:pt x="141" y="241"/>
                  </a:lnTo>
                  <a:lnTo>
                    <a:pt x="148" y="216"/>
                  </a:lnTo>
                  <a:lnTo>
                    <a:pt x="127" y="160"/>
                  </a:lnTo>
                  <a:lnTo>
                    <a:pt x="113" y="160"/>
                  </a:lnTo>
                  <a:lnTo>
                    <a:pt x="98" y="117"/>
                  </a:lnTo>
                  <a:lnTo>
                    <a:pt x="78" y="111"/>
                  </a:lnTo>
                  <a:lnTo>
                    <a:pt x="84" y="93"/>
                  </a:lnTo>
                  <a:lnTo>
                    <a:pt x="56" y="43"/>
                  </a:lnTo>
                  <a:lnTo>
                    <a:pt x="35" y="25"/>
                  </a:lnTo>
                  <a:lnTo>
                    <a:pt x="35" y="55"/>
                  </a:lnTo>
                  <a:lnTo>
                    <a:pt x="56" y="87"/>
                  </a:lnTo>
                  <a:lnTo>
                    <a:pt x="78" y="160"/>
                  </a:lnTo>
                  <a:lnTo>
                    <a:pt x="92" y="180"/>
                  </a:lnTo>
                  <a:lnTo>
                    <a:pt x="78" y="185"/>
                  </a:lnTo>
                  <a:lnTo>
                    <a:pt x="49" y="148"/>
                  </a:lnTo>
                  <a:lnTo>
                    <a:pt x="49" y="123"/>
                  </a:lnTo>
                  <a:lnTo>
                    <a:pt x="35" y="117"/>
                  </a:lnTo>
                  <a:lnTo>
                    <a:pt x="21" y="87"/>
                  </a:lnTo>
                  <a:lnTo>
                    <a:pt x="35" y="87"/>
                  </a:lnTo>
                  <a:lnTo>
                    <a:pt x="28" y="74"/>
                  </a:lnTo>
                  <a:lnTo>
                    <a:pt x="7" y="55"/>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399" name="Freeform 121"/>
            <p:cNvSpPr>
              <a:spLocks/>
            </p:cNvSpPr>
            <p:nvPr/>
          </p:nvSpPr>
          <p:spPr bwMode="auto">
            <a:xfrm>
              <a:off x="2914" y="2195"/>
              <a:ext cx="65" cy="102"/>
            </a:xfrm>
            <a:custGeom>
              <a:avLst/>
              <a:gdLst>
                <a:gd name="T0" fmla="*/ 13 w 65"/>
                <a:gd name="T1" fmla="*/ 6 h 102"/>
                <a:gd name="T2" fmla="*/ 39 w 65"/>
                <a:gd name="T3" fmla="*/ 0 h 102"/>
                <a:gd name="T4" fmla="*/ 51 w 65"/>
                <a:gd name="T5" fmla="*/ 12 h 102"/>
                <a:gd name="T6" fmla="*/ 39 w 65"/>
                <a:gd name="T7" fmla="*/ 53 h 102"/>
                <a:gd name="T8" fmla="*/ 64 w 65"/>
                <a:gd name="T9" fmla="*/ 60 h 102"/>
                <a:gd name="T10" fmla="*/ 58 w 65"/>
                <a:gd name="T11" fmla="*/ 72 h 102"/>
                <a:gd name="T12" fmla="*/ 39 w 65"/>
                <a:gd name="T13" fmla="*/ 77 h 102"/>
                <a:gd name="T14" fmla="*/ 39 w 65"/>
                <a:gd name="T15" fmla="*/ 95 h 102"/>
                <a:gd name="T16" fmla="*/ 26 w 65"/>
                <a:gd name="T17" fmla="*/ 101 h 102"/>
                <a:gd name="T18" fmla="*/ 26 w 65"/>
                <a:gd name="T19" fmla="*/ 77 h 102"/>
                <a:gd name="T20" fmla="*/ 0 w 65"/>
                <a:gd name="T21" fmla="*/ 60 h 102"/>
                <a:gd name="T22" fmla="*/ 0 w 65"/>
                <a:gd name="T23" fmla="*/ 41 h 102"/>
                <a:gd name="T24" fmla="*/ 13 w 65"/>
                <a:gd name="T25" fmla="*/ 29 h 102"/>
                <a:gd name="T26" fmla="*/ 13 w 65"/>
                <a:gd name="T27" fmla="*/ 6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102"/>
                <a:gd name="T44" fmla="*/ 65 w 65"/>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102">
                  <a:moveTo>
                    <a:pt x="13" y="6"/>
                  </a:moveTo>
                  <a:lnTo>
                    <a:pt x="39" y="0"/>
                  </a:lnTo>
                  <a:lnTo>
                    <a:pt x="51" y="12"/>
                  </a:lnTo>
                  <a:lnTo>
                    <a:pt x="39" y="53"/>
                  </a:lnTo>
                  <a:lnTo>
                    <a:pt x="64" y="60"/>
                  </a:lnTo>
                  <a:lnTo>
                    <a:pt x="58" y="72"/>
                  </a:lnTo>
                  <a:lnTo>
                    <a:pt x="39" y="77"/>
                  </a:lnTo>
                  <a:lnTo>
                    <a:pt x="39" y="95"/>
                  </a:lnTo>
                  <a:lnTo>
                    <a:pt x="26" y="101"/>
                  </a:lnTo>
                  <a:lnTo>
                    <a:pt x="26" y="77"/>
                  </a:lnTo>
                  <a:lnTo>
                    <a:pt x="0" y="60"/>
                  </a:lnTo>
                  <a:lnTo>
                    <a:pt x="0" y="41"/>
                  </a:lnTo>
                  <a:lnTo>
                    <a:pt x="13" y="29"/>
                  </a:lnTo>
                  <a:lnTo>
                    <a:pt x="13"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0" name="Freeform 122"/>
            <p:cNvSpPr>
              <a:spLocks/>
            </p:cNvSpPr>
            <p:nvPr/>
          </p:nvSpPr>
          <p:spPr bwMode="auto">
            <a:xfrm>
              <a:off x="2654" y="2201"/>
              <a:ext cx="349" cy="274"/>
            </a:xfrm>
            <a:custGeom>
              <a:avLst/>
              <a:gdLst>
                <a:gd name="T0" fmla="*/ 114 w 349"/>
                <a:gd name="T1" fmla="*/ 25 h 274"/>
                <a:gd name="T2" fmla="*/ 213 w 349"/>
                <a:gd name="T3" fmla="*/ 0 h 274"/>
                <a:gd name="T4" fmla="*/ 227 w 349"/>
                <a:gd name="T5" fmla="*/ 12 h 274"/>
                <a:gd name="T6" fmla="*/ 270 w 349"/>
                <a:gd name="T7" fmla="*/ 0 h 274"/>
                <a:gd name="T8" fmla="*/ 270 w 349"/>
                <a:gd name="T9" fmla="*/ 25 h 274"/>
                <a:gd name="T10" fmla="*/ 256 w 349"/>
                <a:gd name="T11" fmla="*/ 37 h 274"/>
                <a:gd name="T12" fmla="*/ 256 w 349"/>
                <a:gd name="T13" fmla="*/ 57 h 274"/>
                <a:gd name="T14" fmla="*/ 284 w 349"/>
                <a:gd name="T15" fmla="*/ 75 h 274"/>
                <a:gd name="T16" fmla="*/ 284 w 349"/>
                <a:gd name="T17" fmla="*/ 100 h 274"/>
                <a:gd name="T18" fmla="*/ 284 w 349"/>
                <a:gd name="T19" fmla="*/ 130 h 274"/>
                <a:gd name="T20" fmla="*/ 299 w 349"/>
                <a:gd name="T21" fmla="*/ 137 h 274"/>
                <a:gd name="T22" fmla="*/ 284 w 349"/>
                <a:gd name="T23" fmla="*/ 161 h 274"/>
                <a:gd name="T24" fmla="*/ 305 w 349"/>
                <a:gd name="T25" fmla="*/ 186 h 274"/>
                <a:gd name="T26" fmla="*/ 348 w 349"/>
                <a:gd name="T27" fmla="*/ 211 h 274"/>
                <a:gd name="T28" fmla="*/ 248 w 349"/>
                <a:gd name="T29" fmla="*/ 242 h 274"/>
                <a:gd name="T30" fmla="*/ 234 w 349"/>
                <a:gd name="T31" fmla="*/ 261 h 274"/>
                <a:gd name="T32" fmla="*/ 213 w 349"/>
                <a:gd name="T33" fmla="*/ 273 h 274"/>
                <a:gd name="T34" fmla="*/ 184 w 349"/>
                <a:gd name="T35" fmla="*/ 273 h 274"/>
                <a:gd name="T36" fmla="*/ 184 w 349"/>
                <a:gd name="T37" fmla="*/ 261 h 274"/>
                <a:gd name="T38" fmla="*/ 49 w 349"/>
                <a:gd name="T39" fmla="*/ 180 h 274"/>
                <a:gd name="T40" fmla="*/ 0 w 349"/>
                <a:gd name="T41" fmla="*/ 143 h 274"/>
                <a:gd name="T42" fmla="*/ 0 w 349"/>
                <a:gd name="T43" fmla="*/ 130 h 274"/>
                <a:gd name="T44" fmla="*/ 86 w 349"/>
                <a:gd name="T45" fmla="*/ 93 h 274"/>
                <a:gd name="T46" fmla="*/ 86 w 349"/>
                <a:gd name="T47" fmla="*/ 75 h 274"/>
                <a:gd name="T48" fmla="*/ 121 w 349"/>
                <a:gd name="T49" fmla="*/ 75 h 274"/>
                <a:gd name="T50" fmla="*/ 121 w 349"/>
                <a:gd name="T51" fmla="*/ 57 h 274"/>
                <a:gd name="T52" fmla="*/ 114 w 349"/>
                <a:gd name="T53" fmla="*/ 44 h 274"/>
                <a:gd name="T54" fmla="*/ 114 w 349"/>
                <a:gd name="T55" fmla="*/ 25 h 2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9"/>
                <a:gd name="T85" fmla="*/ 0 h 274"/>
                <a:gd name="T86" fmla="*/ 349 w 349"/>
                <a:gd name="T87" fmla="*/ 274 h 2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9" h="274">
                  <a:moveTo>
                    <a:pt x="114" y="25"/>
                  </a:moveTo>
                  <a:lnTo>
                    <a:pt x="213" y="0"/>
                  </a:lnTo>
                  <a:lnTo>
                    <a:pt x="227" y="12"/>
                  </a:lnTo>
                  <a:lnTo>
                    <a:pt x="270" y="0"/>
                  </a:lnTo>
                  <a:lnTo>
                    <a:pt x="270" y="25"/>
                  </a:lnTo>
                  <a:lnTo>
                    <a:pt x="256" y="37"/>
                  </a:lnTo>
                  <a:lnTo>
                    <a:pt x="256" y="57"/>
                  </a:lnTo>
                  <a:lnTo>
                    <a:pt x="284" y="75"/>
                  </a:lnTo>
                  <a:lnTo>
                    <a:pt x="284" y="100"/>
                  </a:lnTo>
                  <a:lnTo>
                    <a:pt x="284" y="130"/>
                  </a:lnTo>
                  <a:lnTo>
                    <a:pt x="299" y="137"/>
                  </a:lnTo>
                  <a:lnTo>
                    <a:pt x="284" y="161"/>
                  </a:lnTo>
                  <a:lnTo>
                    <a:pt x="305" y="186"/>
                  </a:lnTo>
                  <a:lnTo>
                    <a:pt x="348" y="211"/>
                  </a:lnTo>
                  <a:lnTo>
                    <a:pt x="248" y="242"/>
                  </a:lnTo>
                  <a:lnTo>
                    <a:pt x="234" y="261"/>
                  </a:lnTo>
                  <a:lnTo>
                    <a:pt x="213" y="273"/>
                  </a:lnTo>
                  <a:lnTo>
                    <a:pt x="184" y="273"/>
                  </a:lnTo>
                  <a:lnTo>
                    <a:pt x="184" y="261"/>
                  </a:lnTo>
                  <a:lnTo>
                    <a:pt x="49" y="180"/>
                  </a:lnTo>
                  <a:lnTo>
                    <a:pt x="0" y="143"/>
                  </a:lnTo>
                  <a:lnTo>
                    <a:pt x="0" y="130"/>
                  </a:lnTo>
                  <a:lnTo>
                    <a:pt x="86" y="93"/>
                  </a:lnTo>
                  <a:lnTo>
                    <a:pt x="86" y="75"/>
                  </a:lnTo>
                  <a:lnTo>
                    <a:pt x="121" y="75"/>
                  </a:lnTo>
                  <a:lnTo>
                    <a:pt x="121" y="57"/>
                  </a:lnTo>
                  <a:lnTo>
                    <a:pt x="114" y="44"/>
                  </a:lnTo>
                  <a:lnTo>
                    <a:pt x="114" y="2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1" name="Freeform 123"/>
            <p:cNvSpPr>
              <a:spLocks/>
            </p:cNvSpPr>
            <p:nvPr/>
          </p:nvSpPr>
          <p:spPr bwMode="auto">
            <a:xfrm>
              <a:off x="3901" y="2207"/>
              <a:ext cx="446" cy="411"/>
            </a:xfrm>
            <a:custGeom>
              <a:avLst/>
              <a:gdLst>
                <a:gd name="T0" fmla="*/ 106 w 446"/>
                <a:gd name="T1" fmla="*/ 0 h 411"/>
                <a:gd name="T2" fmla="*/ 141 w 446"/>
                <a:gd name="T3" fmla="*/ 13 h 411"/>
                <a:gd name="T4" fmla="*/ 191 w 446"/>
                <a:gd name="T5" fmla="*/ 56 h 411"/>
                <a:gd name="T6" fmla="*/ 261 w 446"/>
                <a:gd name="T7" fmla="*/ 106 h 411"/>
                <a:gd name="T8" fmla="*/ 304 w 446"/>
                <a:gd name="T9" fmla="*/ 87 h 411"/>
                <a:gd name="T10" fmla="*/ 318 w 446"/>
                <a:gd name="T11" fmla="*/ 93 h 411"/>
                <a:gd name="T12" fmla="*/ 353 w 446"/>
                <a:gd name="T13" fmla="*/ 106 h 411"/>
                <a:gd name="T14" fmla="*/ 361 w 446"/>
                <a:gd name="T15" fmla="*/ 81 h 411"/>
                <a:gd name="T16" fmla="*/ 410 w 446"/>
                <a:gd name="T17" fmla="*/ 63 h 411"/>
                <a:gd name="T18" fmla="*/ 445 w 446"/>
                <a:gd name="T19" fmla="*/ 68 h 411"/>
                <a:gd name="T20" fmla="*/ 410 w 446"/>
                <a:gd name="T21" fmla="*/ 143 h 411"/>
                <a:gd name="T22" fmla="*/ 402 w 446"/>
                <a:gd name="T23" fmla="*/ 180 h 411"/>
                <a:gd name="T24" fmla="*/ 389 w 446"/>
                <a:gd name="T25" fmla="*/ 155 h 411"/>
                <a:gd name="T26" fmla="*/ 375 w 446"/>
                <a:gd name="T27" fmla="*/ 149 h 411"/>
                <a:gd name="T28" fmla="*/ 382 w 446"/>
                <a:gd name="T29" fmla="*/ 131 h 411"/>
                <a:gd name="T30" fmla="*/ 339 w 446"/>
                <a:gd name="T31" fmla="*/ 118 h 411"/>
                <a:gd name="T32" fmla="*/ 325 w 446"/>
                <a:gd name="T33" fmla="*/ 124 h 411"/>
                <a:gd name="T34" fmla="*/ 339 w 446"/>
                <a:gd name="T35" fmla="*/ 187 h 411"/>
                <a:gd name="T36" fmla="*/ 304 w 446"/>
                <a:gd name="T37" fmla="*/ 218 h 411"/>
                <a:gd name="T38" fmla="*/ 219 w 446"/>
                <a:gd name="T39" fmla="*/ 293 h 411"/>
                <a:gd name="T40" fmla="*/ 219 w 446"/>
                <a:gd name="T41" fmla="*/ 329 h 411"/>
                <a:gd name="T42" fmla="*/ 206 w 446"/>
                <a:gd name="T43" fmla="*/ 373 h 411"/>
                <a:gd name="T44" fmla="*/ 191 w 446"/>
                <a:gd name="T45" fmla="*/ 398 h 411"/>
                <a:gd name="T46" fmla="*/ 99 w 446"/>
                <a:gd name="T47" fmla="*/ 280 h 411"/>
                <a:gd name="T48" fmla="*/ 85 w 446"/>
                <a:gd name="T49" fmla="*/ 224 h 411"/>
                <a:gd name="T50" fmla="*/ 71 w 446"/>
                <a:gd name="T51" fmla="*/ 199 h 411"/>
                <a:gd name="T52" fmla="*/ 57 w 446"/>
                <a:gd name="T53" fmla="*/ 218 h 411"/>
                <a:gd name="T54" fmla="*/ 14 w 446"/>
                <a:gd name="T55" fmla="*/ 192 h 411"/>
                <a:gd name="T56" fmla="*/ 0 w 446"/>
                <a:gd name="T57" fmla="*/ 167 h 411"/>
                <a:gd name="T58" fmla="*/ 22 w 446"/>
                <a:gd name="T59" fmla="*/ 112 h 411"/>
                <a:gd name="T60" fmla="*/ 43 w 446"/>
                <a:gd name="T61" fmla="*/ 106 h 411"/>
                <a:gd name="T62" fmla="*/ 49 w 446"/>
                <a:gd name="T63" fmla="*/ 87 h 411"/>
                <a:gd name="T64" fmla="*/ 85 w 446"/>
                <a:gd name="T65" fmla="*/ 43 h 411"/>
                <a:gd name="T66" fmla="*/ 92 w 446"/>
                <a:gd name="T67" fmla="*/ 18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6"/>
                <a:gd name="T103" fmla="*/ 0 h 411"/>
                <a:gd name="T104" fmla="*/ 446 w 446"/>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6" h="411">
                  <a:moveTo>
                    <a:pt x="78" y="13"/>
                  </a:moveTo>
                  <a:lnTo>
                    <a:pt x="106" y="0"/>
                  </a:lnTo>
                  <a:lnTo>
                    <a:pt x="127" y="0"/>
                  </a:lnTo>
                  <a:lnTo>
                    <a:pt x="141" y="13"/>
                  </a:lnTo>
                  <a:lnTo>
                    <a:pt x="155" y="38"/>
                  </a:lnTo>
                  <a:lnTo>
                    <a:pt x="191" y="56"/>
                  </a:lnTo>
                  <a:lnTo>
                    <a:pt x="184" y="81"/>
                  </a:lnTo>
                  <a:lnTo>
                    <a:pt x="261" y="106"/>
                  </a:lnTo>
                  <a:lnTo>
                    <a:pt x="304" y="99"/>
                  </a:lnTo>
                  <a:lnTo>
                    <a:pt x="304" y="87"/>
                  </a:lnTo>
                  <a:lnTo>
                    <a:pt x="311" y="81"/>
                  </a:lnTo>
                  <a:lnTo>
                    <a:pt x="318" y="93"/>
                  </a:lnTo>
                  <a:lnTo>
                    <a:pt x="325" y="99"/>
                  </a:lnTo>
                  <a:lnTo>
                    <a:pt x="353" y="106"/>
                  </a:lnTo>
                  <a:lnTo>
                    <a:pt x="361" y="93"/>
                  </a:lnTo>
                  <a:lnTo>
                    <a:pt x="361" y="81"/>
                  </a:lnTo>
                  <a:lnTo>
                    <a:pt x="396" y="63"/>
                  </a:lnTo>
                  <a:lnTo>
                    <a:pt x="410" y="63"/>
                  </a:lnTo>
                  <a:lnTo>
                    <a:pt x="431" y="56"/>
                  </a:lnTo>
                  <a:lnTo>
                    <a:pt x="445" y="68"/>
                  </a:lnTo>
                  <a:lnTo>
                    <a:pt x="417" y="118"/>
                  </a:lnTo>
                  <a:lnTo>
                    <a:pt x="410" y="143"/>
                  </a:lnTo>
                  <a:lnTo>
                    <a:pt x="402" y="149"/>
                  </a:lnTo>
                  <a:lnTo>
                    <a:pt x="402" y="180"/>
                  </a:lnTo>
                  <a:lnTo>
                    <a:pt x="389" y="180"/>
                  </a:lnTo>
                  <a:lnTo>
                    <a:pt x="389" y="155"/>
                  </a:lnTo>
                  <a:lnTo>
                    <a:pt x="382" y="162"/>
                  </a:lnTo>
                  <a:lnTo>
                    <a:pt x="375" y="149"/>
                  </a:lnTo>
                  <a:lnTo>
                    <a:pt x="389" y="143"/>
                  </a:lnTo>
                  <a:lnTo>
                    <a:pt x="382" y="131"/>
                  </a:lnTo>
                  <a:lnTo>
                    <a:pt x="347" y="124"/>
                  </a:lnTo>
                  <a:lnTo>
                    <a:pt x="339" y="118"/>
                  </a:lnTo>
                  <a:lnTo>
                    <a:pt x="311" y="112"/>
                  </a:lnTo>
                  <a:lnTo>
                    <a:pt x="325" y="124"/>
                  </a:lnTo>
                  <a:lnTo>
                    <a:pt x="318" y="143"/>
                  </a:lnTo>
                  <a:lnTo>
                    <a:pt x="339" y="187"/>
                  </a:lnTo>
                  <a:lnTo>
                    <a:pt x="304" y="192"/>
                  </a:lnTo>
                  <a:lnTo>
                    <a:pt x="304" y="218"/>
                  </a:lnTo>
                  <a:lnTo>
                    <a:pt x="241" y="261"/>
                  </a:lnTo>
                  <a:lnTo>
                    <a:pt x="219" y="293"/>
                  </a:lnTo>
                  <a:lnTo>
                    <a:pt x="212" y="293"/>
                  </a:lnTo>
                  <a:lnTo>
                    <a:pt x="219" y="329"/>
                  </a:lnTo>
                  <a:lnTo>
                    <a:pt x="206" y="354"/>
                  </a:lnTo>
                  <a:lnTo>
                    <a:pt x="206" y="373"/>
                  </a:lnTo>
                  <a:lnTo>
                    <a:pt x="198" y="398"/>
                  </a:lnTo>
                  <a:lnTo>
                    <a:pt x="191" y="398"/>
                  </a:lnTo>
                  <a:lnTo>
                    <a:pt x="177" y="410"/>
                  </a:lnTo>
                  <a:lnTo>
                    <a:pt x="99" y="280"/>
                  </a:lnTo>
                  <a:lnTo>
                    <a:pt x="85" y="230"/>
                  </a:lnTo>
                  <a:lnTo>
                    <a:pt x="85" y="224"/>
                  </a:lnTo>
                  <a:lnTo>
                    <a:pt x="78" y="187"/>
                  </a:lnTo>
                  <a:lnTo>
                    <a:pt x="71" y="199"/>
                  </a:lnTo>
                  <a:lnTo>
                    <a:pt x="71" y="212"/>
                  </a:lnTo>
                  <a:lnTo>
                    <a:pt x="57" y="218"/>
                  </a:lnTo>
                  <a:lnTo>
                    <a:pt x="43" y="218"/>
                  </a:lnTo>
                  <a:lnTo>
                    <a:pt x="14" y="192"/>
                  </a:lnTo>
                  <a:lnTo>
                    <a:pt x="28" y="187"/>
                  </a:lnTo>
                  <a:lnTo>
                    <a:pt x="0" y="167"/>
                  </a:lnTo>
                  <a:lnTo>
                    <a:pt x="35" y="149"/>
                  </a:lnTo>
                  <a:lnTo>
                    <a:pt x="22" y="112"/>
                  </a:lnTo>
                  <a:lnTo>
                    <a:pt x="28" y="106"/>
                  </a:lnTo>
                  <a:lnTo>
                    <a:pt x="43" y="106"/>
                  </a:lnTo>
                  <a:lnTo>
                    <a:pt x="49" y="99"/>
                  </a:lnTo>
                  <a:lnTo>
                    <a:pt x="49" y="87"/>
                  </a:lnTo>
                  <a:lnTo>
                    <a:pt x="71" y="74"/>
                  </a:lnTo>
                  <a:lnTo>
                    <a:pt x="85" y="43"/>
                  </a:lnTo>
                  <a:lnTo>
                    <a:pt x="85" y="25"/>
                  </a:lnTo>
                  <a:lnTo>
                    <a:pt x="92" y="18"/>
                  </a:lnTo>
                  <a:lnTo>
                    <a:pt x="78" y="1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2" name="Freeform 124"/>
            <p:cNvSpPr>
              <a:spLocks/>
            </p:cNvSpPr>
            <p:nvPr/>
          </p:nvSpPr>
          <p:spPr bwMode="auto">
            <a:xfrm>
              <a:off x="3303" y="2207"/>
              <a:ext cx="22" cy="9"/>
            </a:xfrm>
            <a:custGeom>
              <a:avLst/>
              <a:gdLst>
                <a:gd name="T0" fmla="*/ 5 w 22"/>
                <a:gd name="T1" fmla="*/ 8 h 9"/>
                <a:gd name="T2" fmla="*/ 0 w 22"/>
                <a:gd name="T3" fmla="*/ 4 h 9"/>
                <a:gd name="T4" fmla="*/ 21 w 22"/>
                <a:gd name="T5" fmla="*/ 0 h 9"/>
                <a:gd name="T6" fmla="*/ 15 w 22"/>
                <a:gd name="T7" fmla="*/ 8 h 9"/>
                <a:gd name="T8" fmla="*/ 5 w 22"/>
                <a:gd name="T9" fmla="*/ 8 h 9"/>
                <a:gd name="T10" fmla="*/ 0 60000 65536"/>
                <a:gd name="T11" fmla="*/ 0 60000 65536"/>
                <a:gd name="T12" fmla="*/ 0 60000 65536"/>
                <a:gd name="T13" fmla="*/ 0 60000 65536"/>
                <a:gd name="T14" fmla="*/ 0 60000 65536"/>
                <a:gd name="T15" fmla="*/ 0 w 22"/>
                <a:gd name="T16" fmla="*/ 0 h 9"/>
                <a:gd name="T17" fmla="*/ 22 w 22"/>
                <a:gd name="T18" fmla="*/ 9 h 9"/>
              </a:gdLst>
              <a:ahLst/>
              <a:cxnLst>
                <a:cxn ang="T10">
                  <a:pos x="T0" y="T1"/>
                </a:cxn>
                <a:cxn ang="T11">
                  <a:pos x="T2" y="T3"/>
                </a:cxn>
                <a:cxn ang="T12">
                  <a:pos x="T4" y="T5"/>
                </a:cxn>
                <a:cxn ang="T13">
                  <a:pos x="T6" y="T7"/>
                </a:cxn>
                <a:cxn ang="T14">
                  <a:pos x="T8" y="T9"/>
                </a:cxn>
              </a:cxnLst>
              <a:rect l="T15" t="T16" r="T17" b="T18"/>
              <a:pathLst>
                <a:path w="22" h="9">
                  <a:moveTo>
                    <a:pt x="5" y="8"/>
                  </a:moveTo>
                  <a:lnTo>
                    <a:pt x="0" y="4"/>
                  </a:lnTo>
                  <a:lnTo>
                    <a:pt x="21" y="0"/>
                  </a:lnTo>
                  <a:lnTo>
                    <a:pt x="15" y="8"/>
                  </a:lnTo>
                  <a:lnTo>
                    <a:pt x="5"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3" name="Freeform 125"/>
            <p:cNvSpPr>
              <a:spLocks/>
            </p:cNvSpPr>
            <p:nvPr/>
          </p:nvSpPr>
          <p:spPr bwMode="auto">
            <a:xfrm>
              <a:off x="3172" y="2212"/>
              <a:ext cx="37" cy="4"/>
            </a:xfrm>
            <a:custGeom>
              <a:avLst/>
              <a:gdLst>
                <a:gd name="T0" fmla="*/ 12 w 37"/>
                <a:gd name="T1" fmla="*/ 3 h 4"/>
                <a:gd name="T2" fmla="*/ 0 w 37"/>
                <a:gd name="T3" fmla="*/ 0 h 4"/>
                <a:gd name="T4" fmla="*/ 36 w 37"/>
                <a:gd name="T5" fmla="*/ 0 h 4"/>
                <a:gd name="T6" fmla="*/ 12 w 37"/>
                <a:gd name="T7" fmla="*/ 3 h 4"/>
                <a:gd name="T8" fmla="*/ 0 60000 65536"/>
                <a:gd name="T9" fmla="*/ 0 60000 65536"/>
                <a:gd name="T10" fmla="*/ 0 60000 65536"/>
                <a:gd name="T11" fmla="*/ 0 60000 65536"/>
                <a:gd name="T12" fmla="*/ 0 w 37"/>
                <a:gd name="T13" fmla="*/ 0 h 4"/>
                <a:gd name="T14" fmla="*/ 37 w 37"/>
                <a:gd name="T15" fmla="*/ 4 h 4"/>
              </a:gdLst>
              <a:ahLst/>
              <a:cxnLst>
                <a:cxn ang="T8">
                  <a:pos x="T0" y="T1"/>
                </a:cxn>
                <a:cxn ang="T9">
                  <a:pos x="T2" y="T3"/>
                </a:cxn>
                <a:cxn ang="T10">
                  <a:pos x="T4" y="T5"/>
                </a:cxn>
                <a:cxn ang="T11">
                  <a:pos x="T6" y="T7"/>
                </a:cxn>
              </a:cxnLst>
              <a:rect l="T12" t="T13" r="T14" b="T15"/>
              <a:pathLst>
                <a:path w="37" h="4">
                  <a:moveTo>
                    <a:pt x="12" y="3"/>
                  </a:moveTo>
                  <a:lnTo>
                    <a:pt x="0" y="0"/>
                  </a:lnTo>
                  <a:lnTo>
                    <a:pt x="36" y="0"/>
                  </a:lnTo>
                  <a:lnTo>
                    <a:pt x="12" y="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4" name="Freeform 126"/>
            <p:cNvSpPr>
              <a:spLocks/>
            </p:cNvSpPr>
            <p:nvPr/>
          </p:nvSpPr>
          <p:spPr bwMode="auto">
            <a:xfrm>
              <a:off x="2584" y="2212"/>
              <a:ext cx="188" cy="129"/>
            </a:xfrm>
            <a:custGeom>
              <a:avLst/>
              <a:gdLst>
                <a:gd name="T0" fmla="*/ 0 w 188"/>
                <a:gd name="T1" fmla="*/ 128 h 129"/>
                <a:gd name="T2" fmla="*/ 49 w 188"/>
                <a:gd name="T3" fmla="*/ 91 h 129"/>
                <a:gd name="T4" fmla="*/ 83 w 188"/>
                <a:gd name="T5" fmla="*/ 37 h 129"/>
                <a:gd name="T6" fmla="*/ 104 w 188"/>
                <a:gd name="T7" fmla="*/ 24 h 129"/>
                <a:gd name="T8" fmla="*/ 118 w 188"/>
                <a:gd name="T9" fmla="*/ 0 h 129"/>
                <a:gd name="T10" fmla="*/ 131 w 188"/>
                <a:gd name="T11" fmla="*/ 12 h 129"/>
                <a:gd name="T12" fmla="*/ 153 w 188"/>
                <a:gd name="T13" fmla="*/ 7 h 129"/>
                <a:gd name="T14" fmla="*/ 181 w 188"/>
                <a:gd name="T15" fmla="*/ 12 h 129"/>
                <a:gd name="T16" fmla="*/ 181 w 188"/>
                <a:gd name="T17" fmla="*/ 31 h 129"/>
                <a:gd name="T18" fmla="*/ 187 w 188"/>
                <a:gd name="T19" fmla="*/ 43 h 129"/>
                <a:gd name="T20" fmla="*/ 187 w 188"/>
                <a:gd name="T21" fmla="*/ 61 h 129"/>
                <a:gd name="T22" fmla="*/ 153 w 188"/>
                <a:gd name="T23" fmla="*/ 61 h 129"/>
                <a:gd name="T24" fmla="*/ 153 w 188"/>
                <a:gd name="T25" fmla="*/ 79 h 129"/>
                <a:gd name="T26" fmla="*/ 69 w 188"/>
                <a:gd name="T27" fmla="*/ 116 h 129"/>
                <a:gd name="T28" fmla="*/ 69 w 188"/>
                <a:gd name="T29" fmla="*/ 128 h 129"/>
                <a:gd name="T30" fmla="*/ 0 w 188"/>
                <a:gd name="T31" fmla="*/ 128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29"/>
                <a:gd name="T50" fmla="*/ 188 w 188"/>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29">
                  <a:moveTo>
                    <a:pt x="0" y="128"/>
                  </a:moveTo>
                  <a:lnTo>
                    <a:pt x="49" y="91"/>
                  </a:lnTo>
                  <a:lnTo>
                    <a:pt x="83" y="37"/>
                  </a:lnTo>
                  <a:lnTo>
                    <a:pt x="104" y="24"/>
                  </a:lnTo>
                  <a:lnTo>
                    <a:pt x="118" y="0"/>
                  </a:lnTo>
                  <a:lnTo>
                    <a:pt x="131" y="12"/>
                  </a:lnTo>
                  <a:lnTo>
                    <a:pt x="153" y="7"/>
                  </a:lnTo>
                  <a:lnTo>
                    <a:pt x="181" y="12"/>
                  </a:lnTo>
                  <a:lnTo>
                    <a:pt x="181" y="31"/>
                  </a:lnTo>
                  <a:lnTo>
                    <a:pt x="187" y="43"/>
                  </a:lnTo>
                  <a:lnTo>
                    <a:pt x="187" y="61"/>
                  </a:lnTo>
                  <a:lnTo>
                    <a:pt x="153" y="61"/>
                  </a:lnTo>
                  <a:lnTo>
                    <a:pt x="153" y="79"/>
                  </a:lnTo>
                  <a:lnTo>
                    <a:pt x="69" y="116"/>
                  </a:lnTo>
                  <a:lnTo>
                    <a:pt x="69" y="128"/>
                  </a:lnTo>
                  <a:lnTo>
                    <a:pt x="0" y="12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5" name="Freeform 127"/>
            <p:cNvSpPr>
              <a:spLocks/>
            </p:cNvSpPr>
            <p:nvPr/>
          </p:nvSpPr>
          <p:spPr bwMode="auto">
            <a:xfrm>
              <a:off x="3355" y="2220"/>
              <a:ext cx="15" cy="21"/>
            </a:xfrm>
            <a:custGeom>
              <a:avLst/>
              <a:gdLst>
                <a:gd name="T0" fmla="*/ 0 w 15"/>
                <a:gd name="T1" fmla="*/ 20 h 21"/>
                <a:gd name="T2" fmla="*/ 4 w 15"/>
                <a:gd name="T3" fmla="*/ 0 h 21"/>
                <a:gd name="T4" fmla="*/ 14 w 15"/>
                <a:gd name="T5" fmla="*/ 5 h 21"/>
                <a:gd name="T6" fmla="*/ 10 w 15"/>
                <a:gd name="T7" fmla="*/ 20 h 21"/>
                <a:gd name="T8" fmla="*/ 0 w 15"/>
                <a:gd name="T9" fmla="*/ 20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0" y="20"/>
                  </a:moveTo>
                  <a:lnTo>
                    <a:pt x="4" y="0"/>
                  </a:lnTo>
                  <a:lnTo>
                    <a:pt x="14" y="5"/>
                  </a:lnTo>
                  <a:lnTo>
                    <a:pt x="10" y="20"/>
                  </a:lnTo>
                  <a:lnTo>
                    <a:pt x="0" y="2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6" name="Freeform 128"/>
            <p:cNvSpPr>
              <a:spLocks/>
            </p:cNvSpPr>
            <p:nvPr/>
          </p:nvSpPr>
          <p:spPr bwMode="auto">
            <a:xfrm>
              <a:off x="3340" y="2246"/>
              <a:ext cx="20" cy="65"/>
            </a:xfrm>
            <a:custGeom>
              <a:avLst/>
              <a:gdLst>
                <a:gd name="T0" fmla="*/ 10 w 20"/>
                <a:gd name="T1" fmla="*/ 0 h 65"/>
                <a:gd name="T2" fmla="*/ 19 w 20"/>
                <a:gd name="T3" fmla="*/ 0 h 65"/>
                <a:gd name="T4" fmla="*/ 14 w 20"/>
                <a:gd name="T5" fmla="*/ 12 h 65"/>
                <a:gd name="T6" fmla="*/ 10 w 20"/>
                <a:gd name="T7" fmla="*/ 23 h 65"/>
                <a:gd name="T8" fmla="*/ 14 w 20"/>
                <a:gd name="T9" fmla="*/ 23 h 65"/>
                <a:gd name="T10" fmla="*/ 10 w 20"/>
                <a:gd name="T11" fmla="*/ 64 h 65"/>
                <a:gd name="T12" fmla="*/ 0 w 20"/>
                <a:gd name="T13" fmla="*/ 41 h 65"/>
                <a:gd name="T14" fmla="*/ 10 w 20"/>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65"/>
                <a:gd name="T26" fmla="*/ 20 w 20"/>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65">
                  <a:moveTo>
                    <a:pt x="10" y="0"/>
                  </a:moveTo>
                  <a:lnTo>
                    <a:pt x="19" y="0"/>
                  </a:lnTo>
                  <a:lnTo>
                    <a:pt x="14" y="12"/>
                  </a:lnTo>
                  <a:lnTo>
                    <a:pt x="10" y="23"/>
                  </a:lnTo>
                  <a:lnTo>
                    <a:pt x="14" y="23"/>
                  </a:lnTo>
                  <a:lnTo>
                    <a:pt x="10" y="64"/>
                  </a:lnTo>
                  <a:lnTo>
                    <a:pt x="0" y="41"/>
                  </a:lnTo>
                  <a:lnTo>
                    <a:pt x="1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7" name="Freeform 129"/>
            <p:cNvSpPr>
              <a:spLocks/>
            </p:cNvSpPr>
            <p:nvPr/>
          </p:nvSpPr>
          <p:spPr bwMode="auto">
            <a:xfrm>
              <a:off x="3355" y="2246"/>
              <a:ext cx="48" cy="65"/>
            </a:xfrm>
            <a:custGeom>
              <a:avLst/>
              <a:gdLst>
                <a:gd name="T0" fmla="*/ 41 w 48"/>
                <a:gd name="T1" fmla="*/ 0 h 65"/>
                <a:gd name="T2" fmla="*/ 47 w 48"/>
                <a:gd name="T3" fmla="*/ 12 h 65"/>
                <a:gd name="T4" fmla="*/ 29 w 48"/>
                <a:gd name="T5" fmla="*/ 23 h 65"/>
                <a:gd name="T6" fmla="*/ 47 w 48"/>
                <a:gd name="T7" fmla="*/ 34 h 65"/>
                <a:gd name="T8" fmla="*/ 41 w 48"/>
                <a:gd name="T9" fmla="*/ 52 h 65"/>
                <a:gd name="T10" fmla="*/ 0 w 48"/>
                <a:gd name="T11" fmla="*/ 64 h 65"/>
                <a:gd name="T12" fmla="*/ 5 w 48"/>
                <a:gd name="T13" fmla="*/ 23 h 65"/>
                <a:gd name="T14" fmla="*/ 0 w 48"/>
                <a:gd name="T15" fmla="*/ 23 h 65"/>
                <a:gd name="T16" fmla="*/ 5 w 48"/>
                <a:gd name="T17" fmla="*/ 12 h 65"/>
                <a:gd name="T18" fmla="*/ 24 w 48"/>
                <a:gd name="T19" fmla="*/ 12 h 65"/>
                <a:gd name="T20" fmla="*/ 41 w 48"/>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65"/>
                <a:gd name="T35" fmla="*/ 48 w 4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65">
                  <a:moveTo>
                    <a:pt x="41" y="0"/>
                  </a:moveTo>
                  <a:lnTo>
                    <a:pt x="47" y="12"/>
                  </a:lnTo>
                  <a:lnTo>
                    <a:pt x="29" y="23"/>
                  </a:lnTo>
                  <a:lnTo>
                    <a:pt x="47" y="34"/>
                  </a:lnTo>
                  <a:lnTo>
                    <a:pt x="41" y="52"/>
                  </a:lnTo>
                  <a:lnTo>
                    <a:pt x="0" y="64"/>
                  </a:lnTo>
                  <a:lnTo>
                    <a:pt x="5" y="23"/>
                  </a:lnTo>
                  <a:lnTo>
                    <a:pt x="0" y="23"/>
                  </a:lnTo>
                  <a:lnTo>
                    <a:pt x="5" y="12"/>
                  </a:lnTo>
                  <a:lnTo>
                    <a:pt x="24" y="12"/>
                  </a:lnTo>
                  <a:lnTo>
                    <a:pt x="41"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8" name="Freeform 130"/>
            <p:cNvSpPr>
              <a:spLocks/>
            </p:cNvSpPr>
            <p:nvPr/>
          </p:nvSpPr>
          <p:spPr bwMode="auto">
            <a:xfrm>
              <a:off x="3355" y="2259"/>
              <a:ext cx="338" cy="247"/>
            </a:xfrm>
            <a:custGeom>
              <a:avLst/>
              <a:gdLst>
                <a:gd name="T0" fmla="*/ 57 w 338"/>
                <a:gd name="T1" fmla="*/ 0 h 247"/>
                <a:gd name="T2" fmla="*/ 77 w 338"/>
                <a:gd name="T3" fmla="*/ 0 h 247"/>
                <a:gd name="T4" fmla="*/ 126 w 338"/>
                <a:gd name="T5" fmla="*/ 18 h 247"/>
                <a:gd name="T6" fmla="*/ 134 w 338"/>
                <a:gd name="T7" fmla="*/ 31 h 247"/>
                <a:gd name="T8" fmla="*/ 148 w 338"/>
                <a:gd name="T9" fmla="*/ 31 h 247"/>
                <a:gd name="T10" fmla="*/ 154 w 338"/>
                <a:gd name="T11" fmla="*/ 49 h 247"/>
                <a:gd name="T12" fmla="*/ 183 w 338"/>
                <a:gd name="T13" fmla="*/ 49 h 247"/>
                <a:gd name="T14" fmla="*/ 189 w 338"/>
                <a:gd name="T15" fmla="*/ 61 h 247"/>
                <a:gd name="T16" fmla="*/ 211 w 338"/>
                <a:gd name="T17" fmla="*/ 55 h 247"/>
                <a:gd name="T18" fmla="*/ 232 w 338"/>
                <a:gd name="T19" fmla="*/ 61 h 247"/>
                <a:gd name="T20" fmla="*/ 267 w 338"/>
                <a:gd name="T21" fmla="*/ 123 h 247"/>
                <a:gd name="T22" fmla="*/ 274 w 338"/>
                <a:gd name="T23" fmla="*/ 123 h 247"/>
                <a:gd name="T24" fmla="*/ 280 w 338"/>
                <a:gd name="T25" fmla="*/ 129 h 247"/>
                <a:gd name="T26" fmla="*/ 288 w 338"/>
                <a:gd name="T27" fmla="*/ 141 h 247"/>
                <a:gd name="T28" fmla="*/ 330 w 338"/>
                <a:gd name="T29" fmla="*/ 148 h 247"/>
                <a:gd name="T30" fmla="*/ 337 w 338"/>
                <a:gd name="T31" fmla="*/ 154 h 247"/>
                <a:gd name="T32" fmla="*/ 337 w 338"/>
                <a:gd name="T33" fmla="*/ 178 h 247"/>
                <a:gd name="T34" fmla="*/ 302 w 338"/>
                <a:gd name="T35" fmla="*/ 209 h 247"/>
                <a:gd name="T36" fmla="*/ 239 w 338"/>
                <a:gd name="T37" fmla="*/ 234 h 247"/>
                <a:gd name="T38" fmla="*/ 211 w 338"/>
                <a:gd name="T39" fmla="*/ 246 h 247"/>
                <a:gd name="T40" fmla="*/ 154 w 338"/>
                <a:gd name="T41" fmla="*/ 228 h 247"/>
                <a:gd name="T42" fmla="*/ 140 w 338"/>
                <a:gd name="T43" fmla="*/ 240 h 247"/>
                <a:gd name="T44" fmla="*/ 120 w 338"/>
                <a:gd name="T45" fmla="*/ 215 h 247"/>
                <a:gd name="T46" fmla="*/ 98 w 338"/>
                <a:gd name="T47" fmla="*/ 185 h 247"/>
                <a:gd name="T48" fmla="*/ 91 w 338"/>
                <a:gd name="T49" fmla="*/ 185 h 247"/>
                <a:gd name="T50" fmla="*/ 85 w 338"/>
                <a:gd name="T51" fmla="*/ 166 h 247"/>
                <a:gd name="T52" fmla="*/ 85 w 338"/>
                <a:gd name="T53" fmla="*/ 154 h 247"/>
                <a:gd name="T54" fmla="*/ 63 w 338"/>
                <a:gd name="T55" fmla="*/ 129 h 247"/>
                <a:gd name="T56" fmla="*/ 49 w 338"/>
                <a:gd name="T57" fmla="*/ 129 h 247"/>
                <a:gd name="T58" fmla="*/ 42 w 338"/>
                <a:gd name="T59" fmla="*/ 116 h 247"/>
                <a:gd name="T60" fmla="*/ 0 w 338"/>
                <a:gd name="T61" fmla="*/ 55 h 247"/>
                <a:gd name="T62" fmla="*/ 49 w 338"/>
                <a:gd name="T63" fmla="*/ 43 h 247"/>
                <a:gd name="T64" fmla="*/ 57 w 338"/>
                <a:gd name="T65" fmla="*/ 24 h 247"/>
                <a:gd name="T66" fmla="*/ 35 w 338"/>
                <a:gd name="T67" fmla="*/ 12 h 247"/>
                <a:gd name="T68" fmla="*/ 57 w 338"/>
                <a:gd name="T69" fmla="*/ 0 h 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8"/>
                <a:gd name="T106" fmla="*/ 0 h 247"/>
                <a:gd name="T107" fmla="*/ 338 w 338"/>
                <a:gd name="T108" fmla="*/ 247 h 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8" h="247">
                  <a:moveTo>
                    <a:pt x="57" y="0"/>
                  </a:moveTo>
                  <a:lnTo>
                    <a:pt x="77" y="0"/>
                  </a:lnTo>
                  <a:lnTo>
                    <a:pt x="126" y="18"/>
                  </a:lnTo>
                  <a:lnTo>
                    <a:pt x="134" y="31"/>
                  </a:lnTo>
                  <a:lnTo>
                    <a:pt x="148" y="31"/>
                  </a:lnTo>
                  <a:lnTo>
                    <a:pt x="154" y="49"/>
                  </a:lnTo>
                  <a:lnTo>
                    <a:pt x="183" y="49"/>
                  </a:lnTo>
                  <a:lnTo>
                    <a:pt x="189" y="61"/>
                  </a:lnTo>
                  <a:lnTo>
                    <a:pt x="211" y="55"/>
                  </a:lnTo>
                  <a:lnTo>
                    <a:pt x="232" y="61"/>
                  </a:lnTo>
                  <a:lnTo>
                    <a:pt x="267" y="123"/>
                  </a:lnTo>
                  <a:lnTo>
                    <a:pt x="274" y="123"/>
                  </a:lnTo>
                  <a:lnTo>
                    <a:pt x="280" y="129"/>
                  </a:lnTo>
                  <a:lnTo>
                    <a:pt x="288" y="141"/>
                  </a:lnTo>
                  <a:lnTo>
                    <a:pt x="330" y="148"/>
                  </a:lnTo>
                  <a:lnTo>
                    <a:pt x="337" y="154"/>
                  </a:lnTo>
                  <a:lnTo>
                    <a:pt x="337" y="178"/>
                  </a:lnTo>
                  <a:lnTo>
                    <a:pt x="302" y="209"/>
                  </a:lnTo>
                  <a:lnTo>
                    <a:pt x="239" y="234"/>
                  </a:lnTo>
                  <a:lnTo>
                    <a:pt x="211" y="246"/>
                  </a:lnTo>
                  <a:lnTo>
                    <a:pt x="154" y="228"/>
                  </a:lnTo>
                  <a:lnTo>
                    <a:pt x="140" y="240"/>
                  </a:lnTo>
                  <a:lnTo>
                    <a:pt x="120" y="215"/>
                  </a:lnTo>
                  <a:lnTo>
                    <a:pt x="98" y="185"/>
                  </a:lnTo>
                  <a:lnTo>
                    <a:pt x="91" y="185"/>
                  </a:lnTo>
                  <a:lnTo>
                    <a:pt x="85" y="166"/>
                  </a:lnTo>
                  <a:lnTo>
                    <a:pt x="85" y="154"/>
                  </a:lnTo>
                  <a:lnTo>
                    <a:pt x="63" y="129"/>
                  </a:lnTo>
                  <a:lnTo>
                    <a:pt x="49" y="129"/>
                  </a:lnTo>
                  <a:lnTo>
                    <a:pt x="42" y="116"/>
                  </a:lnTo>
                  <a:lnTo>
                    <a:pt x="0" y="55"/>
                  </a:lnTo>
                  <a:lnTo>
                    <a:pt x="49" y="43"/>
                  </a:lnTo>
                  <a:lnTo>
                    <a:pt x="57" y="24"/>
                  </a:lnTo>
                  <a:lnTo>
                    <a:pt x="35" y="12"/>
                  </a:lnTo>
                  <a:lnTo>
                    <a:pt x="57"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09" name="Freeform 131"/>
            <p:cNvSpPr>
              <a:spLocks/>
            </p:cNvSpPr>
            <p:nvPr/>
          </p:nvSpPr>
          <p:spPr bwMode="auto">
            <a:xfrm>
              <a:off x="2943" y="2259"/>
              <a:ext cx="254" cy="208"/>
            </a:xfrm>
            <a:custGeom>
              <a:avLst/>
              <a:gdLst>
                <a:gd name="T0" fmla="*/ 0 w 254"/>
                <a:gd name="T1" fmla="*/ 43 h 208"/>
                <a:gd name="T2" fmla="*/ 14 w 254"/>
                <a:gd name="T3" fmla="*/ 36 h 208"/>
                <a:gd name="T4" fmla="*/ 14 w 254"/>
                <a:gd name="T5" fmla="*/ 18 h 208"/>
                <a:gd name="T6" fmla="*/ 35 w 254"/>
                <a:gd name="T7" fmla="*/ 12 h 208"/>
                <a:gd name="T8" fmla="*/ 41 w 254"/>
                <a:gd name="T9" fmla="*/ 0 h 208"/>
                <a:gd name="T10" fmla="*/ 147 w 254"/>
                <a:gd name="T11" fmla="*/ 48 h 208"/>
                <a:gd name="T12" fmla="*/ 169 w 254"/>
                <a:gd name="T13" fmla="*/ 36 h 208"/>
                <a:gd name="T14" fmla="*/ 161 w 254"/>
                <a:gd name="T15" fmla="*/ 18 h 208"/>
                <a:gd name="T16" fmla="*/ 197 w 254"/>
                <a:gd name="T17" fmla="*/ 6 h 208"/>
                <a:gd name="T18" fmla="*/ 246 w 254"/>
                <a:gd name="T19" fmla="*/ 30 h 208"/>
                <a:gd name="T20" fmla="*/ 232 w 254"/>
                <a:gd name="T21" fmla="*/ 55 h 208"/>
                <a:gd name="T22" fmla="*/ 246 w 254"/>
                <a:gd name="T23" fmla="*/ 73 h 208"/>
                <a:gd name="T24" fmla="*/ 253 w 254"/>
                <a:gd name="T25" fmla="*/ 171 h 208"/>
                <a:gd name="T26" fmla="*/ 253 w 254"/>
                <a:gd name="T27" fmla="*/ 195 h 208"/>
                <a:gd name="T28" fmla="*/ 239 w 254"/>
                <a:gd name="T29" fmla="*/ 195 h 208"/>
                <a:gd name="T30" fmla="*/ 239 w 254"/>
                <a:gd name="T31" fmla="*/ 207 h 208"/>
                <a:gd name="T32" fmla="*/ 98 w 254"/>
                <a:gd name="T33" fmla="*/ 152 h 208"/>
                <a:gd name="T34" fmla="*/ 77 w 254"/>
                <a:gd name="T35" fmla="*/ 159 h 208"/>
                <a:gd name="T36" fmla="*/ 63 w 254"/>
                <a:gd name="T37" fmla="*/ 152 h 208"/>
                <a:gd name="T38" fmla="*/ 21 w 254"/>
                <a:gd name="T39" fmla="*/ 128 h 208"/>
                <a:gd name="T40" fmla="*/ 0 w 254"/>
                <a:gd name="T41" fmla="*/ 103 h 208"/>
                <a:gd name="T42" fmla="*/ 14 w 254"/>
                <a:gd name="T43" fmla="*/ 79 h 208"/>
                <a:gd name="T44" fmla="*/ 0 w 254"/>
                <a:gd name="T45" fmla="*/ 73 h 208"/>
                <a:gd name="T46" fmla="*/ 0 w 254"/>
                <a:gd name="T47" fmla="*/ 43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4"/>
                <a:gd name="T73" fmla="*/ 0 h 208"/>
                <a:gd name="T74" fmla="*/ 254 w 254"/>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4" h="208">
                  <a:moveTo>
                    <a:pt x="0" y="43"/>
                  </a:moveTo>
                  <a:lnTo>
                    <a:pt x="14" y="36"/>
                  </a:lnTo>
                  <a:lnTo>
                    <a:pt x="14" y="18"/>
                  </a:lnTo>
                  <a:lnTo>
                    <a:pt x="35" y="12"/>
                  </a:lnTo>
                  <a:lnTo>
                    <a:pt x="41" y="0"/>
                  </a:lnTo>
                  <a:lnTo>
                    <a:pt x="147" y="48"/>
                  </a:lnTo>
                  <a:lnTo>
                    <a:pt x="169" y="36"/>
                  </a:lnTo>
                  <a:lnTo>
                    <a:pt x="161" y="18"/>
                  </a:lnTo>
                  <a:lnTo>
                    <a:pt x="197" y="6"/>
                  </a:lnTo>
                  <a:lnTo>
                    <a:pt x="246" y="30"/>
                  </a:lnTo>
                  <a:lnTo>
                    <a:pt x="232" y="55"/>
                  </a:lnTo>
                  <a:lnTo>
                    <a:pt x="246" y="73"/>
                  </a:lnTo>
                  <a:lnTo>
                    <a:pt x="253" y="171"/>
                  </a:lnTo>
                  <a:lnTo>
                    <a:pt x="253" y="195"/>
                  </a:lnTo>
                  <a:lnTo>
                    <a:pt x="239" y="195"/>
                  </a:lnTo>
                  <a:lnTo>
                    <a:pt x="239" y="207"/>
                  </a:lnTo>
                  <a:lnTo>
                    <a:pt x="98" y="152"/>
                  </a:lnTo>
                  <a:lnTo>
                    <a:pt x="77" y="159"/>
                  </a:lnTo>
                  <a:lnTo>
                    <a:pt x="63" y="152"/>
                  </a:lnTo>
                  <a:lnTo>
                    <a:pt x="21" y="128"/>
                  </a:lnTo>
                  <a:lnTo>
                    <a:pt x="0" y="103"/>
                  </a:lnTo>
                  <a:lnTo>
                    <a:pt x="14" y="79"/>
                  </a:lnTo>
                  <a:lnTo>
                    <a:pt x="0" y="73"/>
                  </a:lnTo>
                  <a:lnTo>
                    <a:pt x="0" y="4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0" name="Freeform 132"/>
            <p:cNvSpPr>
              <a:spLocks/>
            </p:cNvSpPr>
            <p:nvPr/>
          </p:nvSpPr>
          <p:spPr bwMode="auto">
            <a:xfrm>
              <a:off x="4085" y="2265"/>
              <a:ext cx="118" cy="46"/>
            </a:xfrm>
            <a:custGeom>
              <a:avLst/>
              <a:gdLst>
                <a:gd name="T0" fmla="*/ 7 w 118"/>
                <a:gd name="T1" fmla="*/ 0 h 46"/>
                <a:gd name="T2" fmla="*/ 76 w 118"/>
                <a:gd name="T3" fmla="*/ 23 h 46"/>
                <a:gd name="T4" fmla="*/ 117 w 118"/>
                <a:gd name="T5" fmla="*/ 28 h 46"/>
                <a:gd name="T6" fmla="*/ 117 w 118"/>
                <a:gd name="T7" fmla="*/ 39 h 46"/>
                <a:gd name="T8" fmla="*/ 76 w 118"/>
                <a:gd name="T9" fmla="*/ 45 h 46"/>
                <a:gd name="T10" fmla="*/ 0 w 118"/>
                <a:gd name="T11" fmla="*/ 23 h 46"/>
                <a:gd name="T12" fmla="*/ 7 w 118"/>
                <a:gd name="T13" fmla="*/ 0 h 46"/>
                <a:gd name="T14" fmla="*/ 0 60000 65536"/>
                <a:gd name="T15" fmla="*/ 0 60000 65536"/>
                <a:gd name="T16" fmla="*/ 0 60000 65536"/>
                <a:gd name="T17" fmla="*/ 0 60000 65536"/>
                <a:gd name="T18" fmla="*/ 0 60000 65536"/>
                <a:gd name="T19" fmla="*/ 0 60000 65536"/>
                <a:gd name="T20" fmla="*/ 0 60000 65536"/>
                <a:gd name="T21" fmla="*/ 0 w 118"/>
                <a:gd name="T22" fmla="*/ 0 h 46"/>
                <a:gd name="T23" fmla="*/ 118 w 118"/>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46">
                  <a:moveTo>
                    <a:pt x="7" y="0"/>
                  </a:moveTo>
                  <a:lnTo>
                    <a:pt x="76" y="23"/>
                  </a:lnTo>
                  <a:lnTo>
                    <a:pt x="117" y="28"/>
                  </a:lnTo>
                  <a:lnTo>
                    <a:pt x="117" y="39"/>
                  </a:lnTo>
                  <a:lnTo>
                    <a:pt x="76" y="45"/>
                  </a:lnTo>
                  <a:lnTo>
                    <a:pt x="0" y="23"/>
                  </a:lnTo>
                  <a:lnTo>
                    <a:pt x="7"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1" name="Freeform 133"/>
            <p:cNvSpPr>
              <a:spLocks/>
            </p:cNvSpPr>
            <p:nvPr/>
          </p:nvSpPr>
          <p:spPr bwMode="auto">
            <a:xfrm>
              <a:off x="4297" y="2273"/>
              <a:ext cx="127" cy="303"/>
            </a:xfrm>
            <a:custGeom>
              <a:avLst/>
              <a:gdLst>
                <a:gd name="T0" fmla="*/ 0 w 127"/>
                <a:gd name="T1" fmla="*/ 117 h 303"/>
                <a:gd name="T2" fmla="*/ 12 w 127"/>
                <a:gd name="T3" fmla="*/ 117 h 303"/>
                <a:gd name="T4" fmla="*/ 12 w 127"/>
                <a:gd name="T5" fmla="*/ 86 h 303"/>
                <a:gd name="T6" fmla="*/ 20 w 127"/>
                <a:gd name="T7" fmla="*/ 80 h 303"/>
                <a:gd name="T8" fmla="*/ 26 w 127"/>
                <a:gd name="T9" fmla="*/ 55 h 303"/>
                <a:gd name="T10" fmla="*/ 53 w 127"/>
                <a:gd name="T11" fmla="*/ 6 h 303"/>
                <a:gd name="T12" fmla="*/ 66 w 127"/>
                <a:gd name="T13" fmla="*/ 0 h 303"/>
                <a:gd name="T14" fmla="*/ 87 w 127"/>
                <a:gd name="T15" fmla="*/ 49 h 303"/>
                <a:gd name="T16" fmla="*/ 80 w 127"/>
                <a:gd name="T17" fmla="*/ 80 h 303"/>
                <a:gd name="T18" fmla="*/ 87 w 127"/>
                <a:gd name="T19" fmla="*/ 74 h 303"/>
                <a:gd name="T20" fmla="*/ 93 w 127"/>
                <a:gd name="T21" fmla="*/ 111 h 303"/>
                <a:gd name="T22" fmla="*/ 120 w 127"/>
                <a:gd name="T23" fmla="*/ 117 h 303"/>
                <a:gd name="T24" fmla="*/ 120 w 127"/>
                <a:gd name="T25" fmla="*/ 136 h 303"/>
                <a:gd name="T26" fmla="*/ 100 w 127"/>
                <a:gd name="T27" fmla="*/ 148 h 303"/>
                <a:gd name="T28" fmla="*/ 80 w 127"/>
                <a:gd name="T29" fmla="*/ 166 h 303"/>
                <a:gd name="T30" fmla="*/ 106 w 127"/>
                <a:gd name="T31" fmla="*/ 197 h 303"/>
                <a:gd name="T32" fmla="*/ 106 w 127"/>
                <a:gd name="T33" fmla="*/ 228 h 303"/>
                <a:gd name="T34" fmla="*/ 126 w 127"/>
                <a:gd name="T35" fmla="*/ 277 h 303"/>
                <a:gd name="T36" fmla="*/ 113 w 127"/>
                <a:gd name="T37" fmla="*/ 302 h 303"/>
                <a:gd name="T38" fmla="*/ 113 w 127"/>
                <a:gd name="T39" fmla="*/ 284 h 303"/>
                <a:gd name="T40" fmla="*/ 100 w 127"/>
                <a:gd name="T41" fmla="*/ 241 h 303"/>
                <a:gd name="T42" fmla="*/ 100 w 127"/>
                <a:gd name="T43" fmla="*/ 228 h 303"/>
                <a:gd name="T44" fmla="*/ 80 w 127"/>
                <a:gd name="T45" fmla="*/ 197 h 303"/>
                <a:gd name="T46" fmla="*/ 66 w 127"/>
                <a:gd name="T47" fmla="*/ 216 h 303"/>
                <a:gd name="T48" fmla="*/ 39 w 127"/>
                <a:gd name="T49" fmla="*/ 209 h 303"/>
                <a:gd name="T50" fmla="*/ 46 w 127"/>
                <a:gd name="T51" fmla="*/ 191 h 303"/>
                <a:gd name="T52" fmla="*/ 26 w 127"/>
                <a:gd name="T53" fmla="*/ 154 h 303"/>
                <a:gd name="T54" fmla="*/ 12 w 127"/>
                <a:gd name="T55" fmla="*/ 154 h 303"/>
                <a:gd name="T56" fmla="*/ 0 w 127"/>
                <a:gd name="T57" fmla="*/ 136 h 303"/>
                <a:gd name="T58" fmla="*/ 6 w 127"/>
                <a:gd name="T59" fmla="*/ 129 h 303"/>
                <a:gd name="T60" fmla="*/ 0 w 127"/>
                <a:gd name="T61" fmla="*/ 117 h 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7"/>
                <a:gd name="T94" fmla="*/ 0 h 303"/>
                <a:gd name="T95" fmla="*/ 127 w 127"/>
                <a:gd name="T96" fmla="*/ 303 h 3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7" h="303">
                  <a:moveTo>
                    <a:pt x="0" y="117"/>
                  </a:moveTo>
                  <a:lnTo>
                    <a:pt x="12" y="117"/>
                  </a:lnTo>
                  <a:lnTo>
                    <a:pt x="12" y="86"/>
                  </a:lnTo>
                  <a:lnTo>
                    <a:pt x="20" y="80"/>
                  </a:lnTo>
                  <a:lnTo>
                    <a:pt x="26" y="55"/>
                  </a:lnTo>
                  <a:lnTo>
                    <a:pt x="53" y="6"/>
                  </a:lnTo>
                  <a:lnTo>
                    <a:pt x="66" y="0"/>
                  </a:lnTo>
                  <a:lnTo>
                    <a:pt x="87" y="49"/>
                  </a:lnTo>
                  <a:lnTo>
                    <a:pt x="80" y="80"/>
                  </a:lnTo>
                  <a:lnTo>
                    <a:pt x="87" y="74"/>
                  </a:lnTo>
                  <a:lnTo>
                    <a:pt x="93" y="111"/>
                  </a:lnTo>
                  <a:lnTo>
                    <a:pt x="120" y="117"/>
                  </a:lnTo>
                  <a:lnTo>
                    <a:pt x="120" y="136"/>
                  </a:lnTo>
                  <a:lnTo>
                    <a:pt x="100" y="148"/>
                  </a:lnTo>
                  <a:lnTo>
                    <a:pt x="80" y="166"/>
                  </a:lnTo>
                  <a:lnTo>
                    <a:pt x="106" y="197"/>
                  </a:lnTo>
                  <a:lnTo>
                    <a:pt x="106" y="228"/>
                  </a:lnTo>
                  <a:lnTo>
                    <a:pt x="126" y="277"/>
                  </a:lnTo>
                  <a:lnTo>
                    <a:pt x="113" y="302"/>
                  </a:lnTo>
                  <a:lnTo>
                    <a:pt x="113" y="284"/>
                  </a:lnTo>
                  <a:lnTo>
                    <a:pt x="100" y="241"/>
                  </a:lnTo>
                  <a:lnTo>
                    <a:pt x="100" y="228"/>
                  </a:lnTo>
                  <a:lnTo>
                    <a:pt x="80" y="197"/>
                  </a:lnTo>
                  <a:lnTo>
                    <a:pt x="66" y="216"/>
                  </a:lnTo>
                  <a:lnTo>
                    <a:pt x="39" y="209"/>
                  </a:lnTo>
                  <a:lnTo>
                    <a:pt x="46" y="191"/>
                  </a:lnTo>
                  <a:lnTo>
                    <a:pt x="26" y="154"/>
                  </a:lnTo>
                  <a:lnTo>
                    <a:pt x="12" y="154"/>
                  </a:lnTo>
                  <a:lnTo>
                    <a:pt x="0" y="136"/>
                  </a:lnTo>
                  <a:lnTo>
                    <a:pt x="6" y="129"/>
                  </a:lnTo>
                  <a:lnTo>
                    <a:pt x="0" y="11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2" name="Freeform 134"/>
            <p:cNvSpPr>
              <a:spLocks/>
            </p:cNvSpPr>
            <p:nvPr/>
          </p:nvSpPr>
          <p:spPr bwMode="auto">
            <a:xfrm>
              <a:off x="3181" y="2279"/>
              <a:ext cx="189" cy="152"/>
            </a:xfrm>
            <a:custGeom>
              <a:avLst/>
              <a:gdLst>
                <a:gd name="T0" fmla="*/ 14 w 189"/>
                <a:gd name="T1" fmla="*/ 12 h 152"/>
                <a:gd name="T2" fmla="*/ 77 w 189"/>
                <a:gd name="T3" fmla="*/ 12 h 152"/>
                <a:gd name="T4" fmla="*/ 111 w 189"/>
                <a:gd name="T5" fmla="*/ 0 h 152"/>
                <a:gd name="T6" fmla="*/ 133 w 189"/>
                <a:gd name="T7" fmla="*/ 12 h 152"/>
                <a:gd name="T8" fmla="*/ 153 w 189"/>
                <a:gd name="T9" fmla="*/ 12 h 152"/>
                <a:gd name="T10" fmla="*/ 167 w 189"/>
                <a:gd name="T11" fmla="*/ 36 h 152"/>
                <a:gd name="T12" fmla="*/ 153 w 189"/>
                <a:gd name="T13" fmla="*/ 61 h 152"/>
                <a:gd name="T14" fmla="*/ 125 w 189"/>
                <a:gd name="T15" fmla="*/ 30 h 152"/>
                <a:gd name="T16" fmla="*/ 125 w 189"/>
                <a:gd name="T17" fmla="*/ 36 h 152"/>
                <a:gd name="T18" fmla="*/ 188 w 189"/>
                <a:gd name="T19" fmla="*/ 132 h 152"/>
                <a:gd name="T20" fmla="*/ 153 w 189"/>
                <a:gd name="T21" fmla="*/ 151 h 152"/>
                <a:gd name="T22" fmla="*/ 147 w 189"/>
                <a:gd name="T23" fmla="*/ 151 h 152"/>
                <a:gd name="T24" fmla="*/ 21 w 189"/>
                <a:gd name="T25" fmla="*/ 151 h 152"/>
                <a:gd name="T26" fmla="*/ 14 w 189"/>
                <a:gd name="T27" fmla="*/ 54 h 152"/>
                <a:gd name="T28" fmla="*/ 0 w 189"/>
                <a:gd name="T29" fmla="*/ 36 h 152"/>
                <a:gd name="T30" fmla="*/ 14 w 189"/>
                <a:gd name="T31" fmla="*/ 12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152"/>
                <a:gd name="T50" fmla="*/ 189 w 189"/>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152">
                  <a:moveTo>
                    <a:pt x="14" y="12"/>
                  </a:moveTo>
                  <a:lnTo>
                    <a:pt x="77" y="12"/>
                  </a:lnTo>
                  <a:lnTo>
                    <a:pt x="111" y="0"/>
                  </a:lnTo>
                  <a:lnTo>
                    <a:pt x="133" y="12"/>
                  </a:lnTo>
                  <a:lnTo>
                    <a:pt x="153" y="12"/>
                  </a:lnTo>
                  <a:lnTo>
                    <a:pt x="167" y="36"/>
                  </a:lnTo>
                  <a:lnTo>
                    <a:pt x="153" y="61"/>
                  </a:lnTo>
                  <a:lnTo>
                    <a:pt x="125" y="30"/>
                  </a:lnTo>
                  <a:lnTo>
                    <a:pt x="125" y="36"/>
                  </a:lnTo>
                  <a:lnTo>
                    <a:pt x="188" y="132"/>
                  </a:lnTo>
                  <a:lnTo>
                    <a:pt x="153" y="151"/>
                  </a:lnTo>
                  <a:lnTo>
                    <a:pt x="147" y="151"/>
                  </a:lnTo>
                  <a:lnTo>
                    <a:pt x="21" y="151"/>
                  </a:lnTo>
                  <a:lnTo>
                    <a:pt x="14" y="54"/>
                  </a:lnTo>
                  <a:lnTo>
                    <a:pt x="0" y="36"/>
                  </a:lnTo>
                  <a:lnTo>
                    <a:pt x="14" y="1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3" name="Freeform 135"/>
            <p:cNvSpPr>
              <a:spLocks/>
            </p:cNvSpPr>
            <p:nvPr/>
          </p:nvSpPr>
          <p:spPr bwMode="auto">
            <a:xfrm>
              <a:off x="4225" y="2291"/>
              <a:ext cx="34" cy="20"/>
            </a:xfrm>
            <a:custGeom>
              <a:avLst/>
              <a:gdLst>
                <a:gd name="T0" fmla="*/ 0 w 34"/>
                <a:gd name="T1" fmla="*/ 10 h 20"/>
                <a:gd name="T2" fmla="*/ 5 w 34"/>
                <a:gd name="T3" fmla="*/ 0 h 20"/>
                <a:gd name="T4" fmla="*/ 33 w 34"/>
                <a:gd name="T5" fmla="*/ 0 h 20"/>
                <a:gd name="T6" fmla="*/ 33 w 34"/>
                <a:gd name="T7" fmla="*/ 10 h 20"/>
                <a:gd name="T8" fmla="*/ 27 w 34"/>
                <a:gd name="T9" fmla="*/ 19 h 20"/>
                <a:gd name="T10" fmla="*/ 5 w 34"/>
                <a:gd name="T11" fmla="*/ 14 h 20"/>
                <a:gd name="T12" fmla="*/ 0 w 34"/>
                <a:gd name="T13" fmla="*/ 10 h 20"/>
                <a:gd name="T14" fmla="*/ 0 60000 65536"/>
                <a:gd name="T15" fmla="*/ 0 60000 65536"/>
                <a:gd name="T16" fmla="*/ 0 60000 65536"/>
                <a:gd name="T17" fmla="*/ 0 60000 65536"/>
                <a:gd name="T18" fmla="*/ 0 60000 65536"/>
                <a:gd name="T19" fmla="*/ 0 60000 65536"/>
                <a:gd name="T20" fmla="*/ 0 60000 65536"/>
                <a:gd name="T21" fmla="*/ 0 w 34"/>
                <a:gd name="T22" fmla="*/ 0 h 20"/>
                <a:gd name="T23" fmla="*/ 34 w 3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0">
                  <a:moveTo>
                    <a:pt x="0" y="10"/>
                  </a:moveTo>
                  <a:lnTo>
                    <a:pt x="5" y="0"/>
                  </a:lnTo>
                  <a:lnTo>
                    <a:pt x="33" y="0"/>
                  </a:lnTo>
                  <a:lnTo>
                    <a:pt x="33" y="10"/>
                  </a:lnTo>
                  <a:lnTo>
                    <a:pt x="27" y="19"/>
                  </a:lnTo>
                  <a:lnTo>
                    <a:pt x="5" y="14"/>
                  </a:lnTo>
                  <a:lnTo>
                    <a:pt x="0" y="1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4" name="Freeform 136"/>
            <p:cNvSpPr>
              <a:spLocks/>
            </p:cNvSpPr>
            <p:nvPr/>
          </p:nvSpPr>
          <p:spPr bwMode="auto">
            <a:xfrm>
              <a:off x="4742" y="2304"/>
              <a:ext cx="20" cy="51"/>
            </a:xfrm>
            <a:custGeom>
              <a:avLst/>
              <a:gdLst>
                <a:gd name="T0" fmla="*/ 15 w 20"/>
                <a:gd name="T1" fmla="*/ 50 h 51"/>
                <a:gd name="T2" fmla="*/ 0 w 20"/>
                <a:gd name="T3" fmla="*/ 22 h 51"/>
                <a:gd name="T4" fmla="*/ 5 w 20"/>
                <a:gd name="T5" fmla="*/ 5 h 51"/>
                <a:gd name="T6" fmla="*/ 15 w 20"/>
                <a:gd name="T7" fmla="*/ 0 h 51"/>
                <a:gd name="T8" fmla="*/ 19 w 20"/>
                <a:gd name="T9" fmla="*/ 0 h 51"/>
                <a:gd name="T10" fmla="*/ 19 w 20"/>
                <a:gd name="T11" fmla="*/ 34 h 51"/>
                <a:gd name="T12" fmla="*/ 15 w 20"/>
                <a:gd name="T13" fmla="*/ 45 h 51"/>
                <a:gd name="T14" fmla="*/ 15 w 20"/>
                <a:gd name="T15" fmla="*/ 50 h 51"/>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51"/>
                <a:gd name="T26" fmla="*/ 20 w 2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51">
                  <a:moveTo>
                    <a:pt x="15" y="50"/>
                  </a:moveTo>
                  <a:lnTo>
                    <a:pt x="0" y="22"/>
                  </a:lnTo>
                  <a:lnTo>
                    <a:pt x="5" y="5"/>
                  </a:lnTo>
                  <a:lnTo>
                    <a:pt x="15" y="0"/>
                  </a:lnTo>
                  <a:lnTo>
                    <a:pt x="19" y="0"/>
                  </a:lnTo>
                  <a:lnTo>
                    <a:pt x="19" y="34"/>
                  </a:lnTo>
                  <a:lnTo>
                    <a:pt x="15" y="45"/>
                  </a:lnTo>
                  <a:lnTo>
                    <a:pt x="15" y="5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5" name="Freeform 137"/>
            <p:cNvSpPr>
              <a:spLocks/>
            </p:cNvSpPr>
            <p:nvPr/>
          </p:nvSpPr>
          <p:spPr bwMode="auto">
            <a:xfrm>
              <a:off x="3509" y="2310"/>
              <a:ext cx="55" cy="7"/>
            </a:xfrm>
            <a:custGeom>
              <a:avLst/>
              <a:gdLst>
                <a:gd name="T0" fmla="*/ 0 w 55"/>
                <a:gd name="T1" fmla="*/ 0 h 7"/>
                <a:gd name="T2" fmla="*/ 41 w 55"/>
                <a:gd name="T3" fmla="*/ 0 h 7"/>
                <a:gd name="T4" fmla="*/ 54 w 55"/>
                <a:gd name="T5" fmla="*/ 3 h 7"/>
                <a:gd name="T6" fmla="*/ 33 w 55"/>
                <a:gd name="T7" fmla="*/ 6 h 7"/>
                <a:gd name="T8" fmla="*/ 27 w 55"/>
                <a:gd name="T9" fmla="*/ 0 h 7"/>
                <a:gd name="T10" fmla="*/ 0 w 55"/>
                <a:gd name="T11" fmla="*/ 0 h 7"/>
                <a:gd name="T12" fmla="*/ 0 60000 65536"/>
                <a:gd name="T13" fmla="*/ 0 60000 65536"/>
                <a:gd name="T14" fmla="*/ 0 60000 65536"/>
                <a:gd name="T15" fmla="*/ 0 60000 65536"/>
                <a:gd name="T16" fmla="*/ 0 60000 65536"/>
                <a:gd name="T17" fmla="*/ 0 60000 65536"/>
                <a:gd name="T18" fmla="*/ 0 w 55"/>
                <a:gd name="T19" fmla="*/ 0 h 7"/>
                <a:gd name="T20" fmla="*/ 55 w 5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5" h="7">
                  <a:moveTo>
                    <a:pt x="0" y="0"/>
                  </a:moveTo>
                  <a:lnTo>
                    <a:pt x="41" y="0"/>
                  </a:lnTo>
                  <a:lnTo>
                    <a:pt x="54" y="3"/>
                  </a:lnTo>
                  <a:lnTo>
                    <a:pt x="33" y="6"/>
                  </a:lnTo>
                  <a:lnTo>
                    <a:pt x="27" y="0"/>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6" name="Freeform 138"/>
            <p:cNvSpPr>
              <a:spLocks/>
            </p:cNvSpPr>
            <p:nvPr/>
          </p:nvSpPr>
          <p:spPr bwMode="auto">
            <a:xfrm>
              <a:off x="4214" y="2321"/>
              <a:ext cx="84" cy="84"/>
            </a:xfrm>
            <a:custGeom>
              <a:avLst/>
              <a:gdLst>
                <a:gd name="T0" fmla="*/ 28 w 84"/>
                <a:gd name="T1" fmla="*/ 71 h 84"/>
                <a:gd name="T2" fmla="*/ 7 w 84"/>
                <a:gd name="T3" fmla="*/ 30 h 84"/>
                <a:gd name="T4" fmla="*/ 14 w 84"/>
                <a:gd name="T5" fmla="*/ 12 h 84"/>
                <a:gd name="T6" fmla="*/ 0 w 84"/>
                <a:gd name="T7" fmla="*/ 0 h 84"/>
                <a:gd name="T8" fmla="*/ 28 w 84"/>
                <a:gd name="T9" fmla="*/ 6 h 84"/>
                <a:gd name="T10" fmla="*/ 35 w 84"/>
                <a:gd name="T11" fmla="*/ 12 h 84"/>
                <a:gd name="T12" fmla="*/ 69 w 84"/>
                <a:gd name="T13" fmla="*/ 18 h 84"/>
                <a:gd name="T14" fmla="*/ 77 w 84"/>
                <a:gd name="T15" fmla="*/ 30 h 84"/>
                <a:gd name="T16" fmla="*/ 63 w 84"/>
                <a:gd name="T17" fmla="*/ 36 h 84"/>
                <a:gd name="T18" fmla="*/ 69 w 84"/>
                <a:gd name="T19" fmla="*/ 47 h 84"/>
                <a:gd name="T20" fmla="*/ 77 w 84"/>
                <a:gd name="T21" fmla="*/ 41 h 84"/>
                <a:gd name="T22" fmla="*/ 77 w 84"/>
                <a:gd name="T23" fmla="*/ 65 h 84"/>
                <a:gd name="T24" fmla="*/ 83 w 84"/>
                <a:gd name="T25" fmla="*/ 77 h 84"/>
                <a:gd name="T26" fmla="*/ 77 w 84"/>
                <a:gd name="T27" fmla="*/ 83 h 84"/>
                <a:gd name="T28" fmla="*/ 69 w 84"/>
                <a:gd name="T29" fmla="*/ 65 h 84"/>
                <a:gd name="T30" fmla="*/ 55 w 84"/>
                <a:gd name="T31" fmla="*/ 59 h 84"/>
                <a:gd name="T32" fmla="*/ 49 w 84"/>
                <a:gd name="T33" fmla="*/ 71 h 84"/>
                <a:gd name="T34" fmla="*/ 28 w 84"/>
                <a:gd name="T35" fmla="*/ 71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84"/>
                <a:gd name="T56" fmla="*/ 84 w 84"/>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84">
                  <a:moveTo>
                    <a:pt x="28" y="71"/>
                  </a:moveTo>
                  <a:lnTo>
                    <a:pt x="7" y="30"/>
                  </a:lnTo>
                  <a:lnTo>
                    <a:pt x="14" y="12"/>
                  </a:lnTo>
                  <a:lnTo>
                    <a:pt x="0" y="0"/>
                  </a:lnTo>
                  <a:lnTo>
                    <a:pt x="28" y="6"/>
                  </a:lnTo>
                  <a:lnTo>
                    <a:pt x="35" y="12"/>
                  </a:lnTo>
                  <a:lnTo>
                    <a:pt x="69" y="18"/>
                  </a:lnTo>
                  <a:lnTo>
                    <a:pt x="77" y="30"/>
                  </a:lnTo>
                  <a:lnTo>
                    <a:pt x="63" y="36"/>
                  </a:lnTo>
                  <a:lnTo>
                    <a:pt x="69" y="47"/>
                  </a:lnTo>
                  <a:lnTo>
                    <a:pt x="77" y="41"/>
                  </a:lnTo>
                  <a:lnTo>
                    <a:pt x="77" y="65"/>
                  </a:lnTo>
                  <a:lnTo>
                    <a:pt x="83" y="77"/>
                  </a:lnTo>
                  <a:lnTo>
                    <a:pt x="77" y="83"/>
                  </a:lnTo>
                  <a:lnTo>
                    <a:pt x="69" y="65"/>
                  </a:lnTo>
                  <a:lnTo>
                    <a:pt x="55" y="59"/>
                  </a:lnTo>
                  <a:lnTo>
                    <a:pt x="49" y="71"/>
                  </a:lnTo>
                  <a:lnTo>
                    <a:pt x="28" y="7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7" name="Freeform 139"/>
            <p:cNvSpPr>
              <a:spLocks/>
            </p:cNvSpPr>
            <p:nvPr/>
          </p:nvSpPr>
          <p:spPr bwMode="auto">
            <a:xfrm>
              <a:off x="3612" y="2340"/>
              <a:ext cx="1" cy="9"/>
            </a:xfrm>
            <a:custGeom>
              <a:avLst/>
              <a:gdLst>
                <a:gd name="T0" fmla="*/ 0 w 1"/>
                <a:gd name="T1" fmla="*/ 8 h 9"/>
                <a:gd name="T2" fmla="*/ 0 w 1"/>
                <a:gd name="T3" fmla="*/ 4 h 9"/>
                <a:gd name="T4" fmla="*/ 0 w 1"/>
                <a:gd name="T5" fmla="*/ 0 h 9"/>
                <a:gd name="T6" fmla="*/ 0 w 1"/>
                <a:gd name="T7" fmla="*/ 8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8"/>
                  </a:moveTo>
                  <a:lnTo>
                    <a:pt x="0" y="4"/>
                  </a:lnTo>
                  <a:lnTo>
                    <a:pt x="0" y="0"/>
                  </a:lnTo>
                  <a:lnTo>
                    <a:pt x="0"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8" name="Freeform 140"/>
            <p:cNvSpPr>
              <a:spLocks/>
            </p:cNvSpPr>
            <p:nvPr/>
          </p:nvSpPr>
          <p:spPr bwMode="auto">
            <a:xfrm>
              <a:off x="3707" y="2340"/>
              <a:ext cx="1" cy="9"/>
            </a:xfrm>
            <a:custGeom>
              <a:avLst/>
              <a:gdLst>
                <a:gd name="T0" fmla="*/ 0 w 1"/>
                <a:gd name="T1" fmla="*/ 8 h 9"/>
                <a:gd name="T2" fmla="*/ 0 w 1"/>
                <a:gd name="T3" fmla="*/ 0 h 9"/>
                <a:gd name="T4" fmla="*/ 0 w 1"/>
                <a:gd name="T5" fmla="*/ 8 h 9"/>
                <a:gd name="T6" fmla="*/ 0 w 1"/>
                <a:gd name="T7" fmla="*/ 8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8"/>
                  </a:moveTo>
                  <a:lnTo>
                    <a:pt x="0" y="0"/>
                  </a:lnTo>
                  <a:lnTo>
                    <a:pt x="0"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19" name="Freeform 141"/>
            <p:cNvSpPr>
              <a:spLocks/>
            </p:cNvSpPr>
            <p:nvPr/>
          </p:nvSpPr>
          <p:spPr bwMode="auto">
            <a:xfrm>
              <a:off x="2518" y="2346"/>
              <a:ext cx="133" cy="90"/>
            </a:xfrm>
            <a:custGeom>
              <a:avLst/>
              <a:gdLst>
                <a:gd name="T0" fmla="*/ 62 w 133"/>
                <a:gd name="T1" fmla="*/ 0 h 90"/>
                <a:gd name="T2" fmla="*/ 132 w 133"/>
                <a:gd name="T3" fmla="*/ 0 h 90"/>
                <a:gd name="T4" fmla="*/ 132 w 133"/>
                <a:gd name="T5" fmla="*/ 29 h 90"/>
                <a:gd name="T6" fmla="*/ 76 w 133"/>
                <a:gd name="T7" fmla="*/ 29 h 90"/>
                <a:gd name="T8" fmla="*/ 76 w 133"/>
                <a:gd name="T9" fmla="*/ 60 h 90"/>
                <a:gd name="T10" fmla="*/ 62 w 133"/>
                <a:gd name="T11" fmla="*/ 60 h 90"/>
                <a:gd name="T12" fmla="*/ 62 w 133"/>
                <a:gd name="T13" fmla="*/ 89 h 90"/>
                <a:gd name="T14" fmla="*/ 0 w 133"/>
                <a:gd name="T15" fmla="*/ 89 h 90"/>
                <a:gd name="T16" fmla="*/ 42 w 133"/>
                <a:gd name="T17" fmla="*/ 17 h 90"/>
                <a:gd name="T18" fmla="*/ 62 w 133"/>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90"/>
                <a:gd name="T32" fmla="*/ 133 w 133"/>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90">
                  <a:moveTo>
                    <a:pt x="62" y="0"/>
                  </a:moveTo>
                  <a:lnTo>
                    <a:pt x="132" y="0"/>
                  </a:lnTo>
                  <a:lnTo>
                    <a:pt x="132" y="29"/>
                  </a:lnTo>
                  <a:lnTo>
                    <a:pt x="76" y="29"/>
                  </a:lnTo>
                  <a:lnTo>
                    <a:pt x="76" y="60"/>
                  </a:lnTo>
                  <a:lnTo>
                    <a:pt x="62" y="60"/>
                  </a:lnTo>
                  <a:lnTo>
                    <a:pt x="62" y="89"/>
                  </a:lnTo>
                  <a:lnTo>
                    <a:pt x="0" y="89"/>
                  </a:lnTo>
                  <a:lnTo>
                    <a:pt x="42" y="17"/>
                  </a:lnTo>
                  <a:lnTo>
                    <a:pt x="62"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0" name="Freeform 142"/>
            <p:cNvSpPr>
              <a:spLocks/>
            </p:cNvSpPr>
            <p:nvPr/>
          </p:nvSpPr>
          <p:spPr bwMode="auto">
            <a:xfrm>
              <a:off x="2518" y="2346"/>
              <a:ext cx="181" cy="193"/>
            </a:xfrm>
            <a:custGeom>
              <a:avLst/>
              <a:gdLst>
                <a:gd name="T0" fmla="*/ 132 w 181"/>
                <a:gd name="T1" fmla="*/ 0 h 193"/>
                <a:gd name="T2" fmla="*/ 180 w 181"/>
                <a:gd name="T3" fmla="*/ 37 h 193"/>
                <a:gd name="T4" fmla="*/ 166 w 181"/>
                <a:gd name="T5" fmla="*/ 37 h 193"/>
                <a:gd name="T6" fmla="*/ 166 w 181"/>
                <a:gd name="T7" fmla="*/ 75 h 193"/>
                <a:gd name="T8" fmla="*/ 174 w 181"/>
                <a:gd name="T9" fmla="*/ 81 h 193"/>
                <a:gd name="T10" fmla="*/ 174 w 181"/>
                <a:gd name="T11" fmla="*/ 161 h 193"/>
                <a:gd name="T12" fmla="*/ 166 w 181"/>
                <a:gd name="T13" fmla="*/ 174 h 193"/>
                <a:gd name="T14" fmla="*/ 90 w 181"/>
                <a:gd name="T15" fmla="*/ 174 h 193"/>
                <a:gd name="T16" fmla="*/ 70 w 181"/>
                <a:gd name="T17" fmla="*/ 192 h 193"/>
                <a:gd name="T18" fmla="*/ 56 w 181"/>
                <a:gd name="T19" fmla="*/ 174 h 193"/>
                <a:gd name="T20" fmla="*/ 28 w 181"/>
                <a:gd name="T21" fmla="*/ 161 h 193"/>
                <a:gd name="T22" fmla="*/ 0 w 181"/>
                <a:gd name="T23" fmla="*/ 168 h 193"/>
                <a:gd name="T24" fmla="*/ 8 w 181"/>
                <a:gd name="T25" fmla="*/ 156 h 193"/>
                <a:gd name="T26" fmla="*/ 8 w 181"/>
                <a:gd name="T27" fmla="*/ 106 h 193"/>
                <a:gd name="T28" fmla="*/ 0 w 181"/>
                <a:gd name="T29" fmla="*/ 93 h 193"/>
                <a:gd name="T30" fmla="*/ 62 w 181"/>
                <a:gd name="T31" fmla="*/ 93 h 193"/>
                <a:gd name="T32" fmla="*/ 62 w 181"/>
                <a:gd name="T33" fmla="*/ 62 h 193"/>
                <a:gd name="T34" fmla="*/ 76 w 181"/>
                <a:gd name="T35" fmla="*/ 62 h 193"/>
                <a:gd name="T36" fmla="*/ 76 w 181"/>
                <a:gd name="T37" fmla="*/ 31 h 193"/>
                <a:gd name="T38" fmla="*/ 132 w 181"/>
                <a:gd name="T39" fmla="*/ 31 h 193"/>
                <a:gd name="T40" fmla="*/ 132 w 181"/>
                <a:gd name="T41" fmla="*/ 0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193"/>
                <a:gd name="T65" fmla="*/ 181 w 181"/>
                <a:gd name="T66" fmla="*/ 193 h 1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193">
                  <a:moveTo>
                    <a:pt x="132" y="0"/>
                  </a:moveTo>
                  <a:lnTo>
                    <a:pt x="180" y="37"/>
                  </a:lnTo>
                  <a:lnTo>
                    <a:pt x="166" y="37"/>
                  </a:lnTo>
                  <a:lnTo>
                    <a:pt x="166" y="75"/>
                  </a:lnTo>
                  <a:lnTo>
                    <a:pt x="174" y="81"/>
                  </a:lnTo>
                  <a:lnTo>
                    <a:pt x="174" y="161"/>
                  </a:lnTo>
                  <a:lnTo>
                    <a:pt x="166" y="174"/>
                  </a:lnTo>
                  <a:lnTo>
                    <a:pt x="90" y="174"/>
                  </a:lnTo>
                  <a:lnTo>
                    <a:pt x="70" y="192"/>
                  </a:lnTo>
                  <a:lnTo>
                    <a:pt x="56" y="174"/>
                  </a:lnTo>
                  <a:lnTo>
                    <a:pt x="28" y="161"/>
                  </a:lnTo>
                  <a:lnTo>
                    <a:pt x="0" y="168"/>
                  </a:lnTo>
                  <a:lnTo>
                    <a:pt x="8" y="156"/>
                  </a:lnTo>
                  <a:lnTo>
                    <a:pt x="8" y="106"/>
                  </a:lnTo>
                  <a:lnTo>
                    <a:pt x="0" y="93"/>
                  </a:lnTo>
                  <a:lnTo>
                    <a:pt x="62" y="93"/>
                  </a:lnTo>
                  <a:lnTo>
                    <a:pt x="62" y="62"/>
                  </a:lnTo>
                  <a:lnTo>
                    <a:pt x="76" y="62"/>
                  </a:lnTo>
                  <a:lnTo>
                    <a:pt x="76" y="31"/>
                  </a:lnTo>
                  <a:lnTo>
                    <a:pt x="132" y="31"/>
                  </a:lnTo>
                  <a:lnTo>
                    <a:pt x="132"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1" name="Freeform 143"/>
            <p:cNvSpPr>
              <a:spLocks/>
            </p:cNvSpPr>
            <p:nvPr/>
          </p:nvSpPr>
          <p:spPr bwMode="auto">
            <a:xfrm>
              <a:off x="1505" y="2354"/>
              <a:ext cx="8" cy="5"/>
            </a:xfrm>
            <a:custGeom>
              <a:avLst/>
              <a:gdLst>
                <a:gd name="T0" fmla="*/ 7 w 8"/>
                <a:gd name="T1" fmla="*/ 4 h 5"/>
                <a:gd name="T2" fmla="*/ 0 w 8"/>
                <a:gd name="T3" fmla="*/ 2 h 5"/>
                <a:gd name="T4" fmla="*/ 4 w 8"/>
                <a:gd name="T5" fmla="*/ 0 h 5"/>
                <a:gd name="T6" fmla="*/ 7 w 8"/>
                <a:gd name="T7" fmla="*/ 4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7" y="4"/>
                  </a:moveTo>
                  <a:lnTo>
                    <a:pt x="0" y="2"/>
                  </a:lnTo>
                  <a:lnTo>
                    <a:pt x="4" y="0"/>
                  </a:lnTo>
                  <a:lnTo>
                    <a:pt x="7" y="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2" name="Freeform 144"/>
            <p:cNvSpPr>
              <a:spLocks/>
            </p:cNvSpPr>
            <p:nvPr/>
          </p:nvSpPr>
          <p:spPr bwMode="auto">
            <a:xfrm>
              <a:off x="3641" y="2354"/>
              <a:ext cx="67" cy="51"/>
            </a:xfrm>
            <a:custGeom>
              <a:avLst/>
              <a:gdLst>
                <a:gd name="T0" fmla="*/ 60 w 67"/>
                <a:gd name="T1" fmla="*/ 0 h 51"/>
                <a:gd name="T2" fmla="*/ 66 w 67"/>
                <a:gd name="T3" fmla="*/ 0 h 51"/>
                <a:gd name="T4" fmla="*/ 66 w 67"/>
                <a:gd name="T5" fmla="*/ 10 h 51"/>
                <a:gd name="T6" fmla="*/ 47 w 67"/>
                <a:gd name="T7" fmla="*/ 50 h 51"/>
                <a:gd name="T8" fmla="*/ 7 w 67"/>
                <a:gd name="T9" fmla="*/ 44 h 51"/>
                <a:gd name="T10" fmla="*/ 0 w 67"/>
                <a:gd name="T11" fmla="*/ 33 h 51"/>
                <a:gd name="T12" fmla="*/ 13 w 67"/>
                <a:gd name="T13" fmla="*/ 22 h 51"/>
                <a:gd name="T14" fmla="*/ 34 w 67"/>
                <a:gd name="T15" fmla="*/ 28 h 51"/>
                <a:gd name="T16" fmla="*/ 60 w 67"/>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51"/>
                <a:gd name="T29" fmla="*/ 67 w 67"/>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51">
                  <a:moveTo>
                    <a:pt x="60" y="0"/>
                  </a:moveTo>
                  <a:lnTo>
                    <a:pt x="66" y="0"/>
                  </a:lnTo>
                  <a:lnTo>
                    <a:pt x="66" y="10"/>
                  </a:lnTo>
                  <a:lnTo>
                    <a:pt x="47" y="50"/>
                  </a:lnTo>
                  <a:lnTo>
                    <a:pt x="7" y="44"/>
                  </a:lnTo>
                  <a:lnTo>
                    <a:pt x="0" y="33"/>
                  </a:lnTo>
                  <a:lnTo>
                    <a:pt x="13" y="22"/>
                  </a:lnTo>
                  <a:lnTo>
                    <a:pt x="34" y="28"/>
                  </a:lnTo>
                  <a:lnTo>
                    <a:pt x="6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3" name="Freeform 145"/>
            <p:cNvSpPr>
              <a:spLocks/>
            </p:cNvSpPr>
            <p:nvPr/>
          </p:nvSpPr>
          <p:spPr bwMode="auto">
            <a:xfrm>
              <a:off x="3619" y="2354"/>
              <a:ext cx="9" cy="27"/>
            </a:xfrm>
            <a:custGeom>
              <a:avLst/>
              <a:gdLst>
                <a:gd name="T0" fmla="*/ 4 w 9"/>
                <a:gd name="T1" fmla="*/ 26 h 27"/>
                <a:gd name="T2" fmla="*/ 0 w 9"/>
                <a:gd name="T3" fmla="*/ 10 h 27"/>
                <a:gd name="T4" fmla="*/ 4 w 9"/>
                <a:gd name="T5" fmla="*/ 0 h 27"/>
                <a:gd name="T6" fmla="*/ 8 w 9"/>
                <a:gd name="T7" fmla="*/ 15 h 27"/>
                <a:gd name="T8" fmla="*/ 8 w 9"/>
                <a:gd name="T9" fmla="*/ 26 h 27"/>
                <a:gd name="T10" fmla="*/ 4 w 9"/>
                <a:gd name="T11" fmla="*/ 26 h 27"/>
                <a:gd name="T12" fmla="*/ 0 60000 65536"/>
                <a:gd name="T13" fmla="*/ 0 60000 65536"/>
                <a:gd name="T14" fmla="*/ 0 60000 65536"/>
                <a:gd name="T15" fmla="*/ 0 60000 65536"/>
                <a:gd name="T16" fmla="*/ 0 60000 65536"/>
                <a:gd name="T17" fmla="*/ 0 60000 65536"/>
                <a:gd name="T18" fmla="*/ 0 w 9"/>
                <a:gd name="T19" fmla="*/ 0 h 27"/>
                <a:gd name="T20" fmla="*/ 9 w 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9" h="27">
                  <a:moveTo>
                    <a:pt x="4" y="26"/>
                  </a:moveTo>
                  <a:lnTo>
                    <a:pt x="0" y="10"/>
                  </a:lnTo>
                  <a:lnTo>
                    <a:pt x="4" y="0"/>
                  </a:lnTo>
                  <a:lnTo>
                    <a:pt x="8" y="15"/>
                  </a:lnTo>
                  <a:lnTo>
                    <a:pt x="8" y="26"/>
                  </a:lnTo>
                  <a:lnTo>
                    <a:pt x="4" y="2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4" name="Freeform 146"/>
            <p:cNvSpPr>
              <a:spLocks/>
            </p:cNvSpPr>
            <p:nvPr/>
          </p:nvSpPr>
          <p:spPr bwMode="auto">
            <a:xfrm>
              <a:off x="4468" y="2366"/>
              <a:ext cx="115" cy="242"/>
            </a:xfrm>
            <a:custGeom>
              <a:avLst/>
              <a:gdLst>
                <a:gd name="T0" fmla="*/ 0 w 115"/>
                <a:gd name="T1" fmla="*/ 7 h 242"/>
                <a:gd name="T2" fmla="*/ 39 w 115"/>
                <a:gd name="T3" fmla="*/ 0 h 242"/>
                <a:gd name="T4" fmla="*/ 47 w 115"/>
                <a:gd name="T5" fmla="*/ 0 h 242"/>
                <a:gd name="T6" fmla="*/ 60 w 115"/>
                <a:gd name="T7" fmla="*/ 12 h 242"/>
                <a:gd name="T8" fmla="*/ 80 w 115"/>
                <a:gd name="T9" fmla="*/ 25 h 242"/>
                <a:gd name="T10" fmla="*/ 47 w 115"/>
                <a:gd name="T11" fmla="*/ 50 h 242"/>
                <a:gd name="T12" fmla="*/ 47 w 115"/>
                <a:gd name="T13" fmla="*/ 69 h 242"/>
                <a:gd name="T14" fmla="*/ 93 w 115"/>
                <a:gd name="T15" fmla="*/ 105 h 242"/>
                <a:gd name="T16" fmla="*/ 114 w 115"/>
                <a:gd name="T17" fmla="*/ 167 h 242"/>
                <a:gd name="T18" fmla="*/ 107 w 115"/>
                <a:gd name="T19" fmla="*/ 185 h 242"/>
                <a:gd name="T20" fmla="*/ 80 w 115"/>
                <a:gd name="T21" fmla="*/ 210 h 242"/>
                <a:gd name="T22" fmla="*/ 60 w 115"/>
                <a:gd name="T23" fmla="*/ 241 h 242"/>
                <a:gd name="T24" fmla="*/ 53 w 115"/>
                <a:gd name="T25" fmla="*/ 241 h 242"/>
                <a:gd name="T26" fmla="*/ 47 w 115"/>
                <a:gd name="T27" fmla="*/ 222 h 242"/>
                <a:gd name="T28" fmla="*/ 53 w 115"/>
                <a:gd name="T29" fmla="*/ 216 h 242"/>
                <a:gd name="T30" fmla="*/ 39 w 115"/>
                <a:gd name="T31" fmla="*/ 210 h 242"/>
                <a:gd name="T32" fmla="*/ 66 w 115"/>
                <a:gd name="T33" fmla="*/ 191 h 242"/>
                <a:gd name="T34" fmla="*/ 74 w 115"/>
                <a:gd name="T35" fmla="*/ 179 h 242"/>
                <a:gd name="T36" fmla="*/ 80 w 115"/>
                <a:gd name="T37" fmla="*/ 179 h 242"/>
                <a:gd name="T38" fmla="*/ 80 w 115"/>
                <a:gd name="T39" fmla="*/ 142 h 242"/>
                <a:gd name="T40" fmla="*/ 80 w 115"/>
                <a:gd name="T41" fmla="*/ 117 h 242"/>
                <a:gd name="T42" fmla="*/ 27 w 115"/>
                <a:gd name="T43" fmla="*/ 56 h 242"/>
                <a:gd name="T44" fmla="*/ 27 w 115"/>
                <a:gd name="T45" fmla="*/ 44 h 242"/>
                <a:gd name="T46" fmla="*/ 20 w 115"/>
                <a:gd name="T47" fmla="*/ 31 h 242"/>
                <a:gd name="T48" fmla="*/ 6 w 115"/>
                <a:gd name="T49" fmla="*/ 25 h 242"/>
                <a:gd name="T50" fmla="*/ 0 w 115"/>
                <a:gd name="T51" fmla="*/ 7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242"/>
                <a:gd name="T80" fmla="*/ 115 w 115"/>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242">
                  <a:moveTo>
                    <a:pt x="0" y="7"/>
                  </a:moveTo>
                  <a:lnTo>
                    <a:pt x="39" y="0"/>
                  </a:lnTo>
                  <a:lnTo>
                    <a:pt x="47" y="0"/>
                  </a:lnTo>
                  <a:lnTo>
                    <a:pt x="60" y="12"/>
                  </a:lnTo>
                  <a:lnTo>
                    <a:pt x="80" y="25"/>
                  </a:lnTo>
                  <a:lnTo>
                    <a:pt x="47" y="50"/>
                  </a:lnTo>
                  <a:lnTo>
                    <a:pt x="47" y="69"/>
                  </a:lnTo>
                  <a:lnTo>
                    <a:pt x="93" y="105"/>
                  </a:lnTo>
                  <a:lnTo>
                    <a:pt x="114" y="167"/>
                  </a:lnTo>
                  <a:lnTo>
                    <a:pt x="107" y="185"/>
                  </a:lnTo>
                  <a:lnTo>
                    <a:pt x="80" y="210"/>
                  </a:lnTo>
                  <a:lnTo>
                    <a:pt x="60" y="241"/>
                  </a:lnTo>
                  <a:lnTo>
                    <a:pt x="53" y="241"/>
                  </a:lnTo>
                  <a:lnTo>
                    <a:pt x="47" y="222"/>
                  </a:lnTo>
                  <a:lnTo>
                    <a:pt x="53" y="216"/>
                  </a:lnTo>
                  <a:lnTo>
                    <a:pt x="39" y="210"/>
                  </a:lnTo>
                  <a:lnTo>
                    <a:pt x="66" y="191"/>
                  </a:lnTo>
                  <a:lnTo>
                    <a:pt x="74" y="179"/>
                  </a:lnTo>
                  <a:lnTo>
                    <a:pt x="80" y="179"/>
                  </a:lnTo>
                  <a:lnTo>
                    <a:pt x="80" y="142"/>
                  </a:lnTo>
                  <a:lnTo>
                    <a:pt x="80" y="117"/>
                  </a:lnTo>
                  <a:lnTo>
                    <a:pt x="27" y="56"/>
                  </a:lnTo>
                  <a:lnTo>
                    <a:pt x="27" y="44"/>
                  </a:lnTo>
                  <a:lnTo>
                    <a:pt x="20" y="31"/>
                  </a:lnTo>
                  <a:lnTo>
                    <a:pt x="6" y="25"/>
                  </a:lnTo>
                  <a:lnTo>
                    <a:pt x="0"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5" name="Freeform 147"/>
            <p:cNvSpPr>
              <a:spLocks/>
            </p:cNvSpPr>
            <p:nvPr/>
          </p:nvSpPr>
          <p:spPr bwMode="auto">
            <a:xfrm>
              <a:off x="3663" y="2366"/>
              <a:ext cx="93" cy="129"/>
            </a:xfrm>
            <a:custGeom>
              <a:avLst/>
              <a:gdLst>
                <a:gd name="T0" fmla="*/ 27 w 93"/>
                <a:gd name="T1" fmla="*/ 43 h 129"/>
                <a:gd name="T2" fmla="*/ 46 w 93"/>
                <a:gd name="T3" fmla="*/ 0 h 129"/>
                <a:gd name="T4" fmla="*/ 65 w 93"/>
                <a:gd name="T5" fmla="*/ 19 h 129"/>
                <a:gd name="T6" fmla="*/ 79 w 93"/>
                <a:gd name="T7" fmla="*/ 19 h 129"/>
                <a:gd name="T8" fmla="*/ 92 w 93"/>
                <a:gd name="T9" fmla="*/ 37 h 129"/>
                <a:gd name="T10" fmla="*/ 86 w 93"/>
                <a:gd name="T11" fmla="*/ 61 h 129"/>
                <a:gd name="T12" fmla="*/ 79 w 93"/>
                <a:gd name="T13" fmla="*/ 80 h 129"/>
                <a:gd name="T14" fmla="*/ 73 w 93"/>
                <a:gd name="T15" fmla="*/ 98 h 129"/>
                <a:gd name="T16" fmla="*/ 65 w 93"/>
                <a:gd name="T17" fmla="*/ 98 h 129"/>
                <a:gd name="T18" fmla="*/ 53 w 93"/>
                <a:gd name="T19" fmla="*/ 116 h 129"/>
                <a:gd name="T20" fmla="*/ 40 w 93"/>
                <a:gd name="T21" fmla="*/ 116 h 129"/>
                <a:gd name="T22" fmla="*/ 40 w 93"/>
                <a:gd name="T23" fmla="*/ 128 h 129"/>
                <a:gd name="T24" fmla="*/ 13 w 93"/>
                <a:gd name="T25" fmla="*/ 128 h 129"/>
                <a:gd name="T26" fmla="*/ 0 w 93"/>
                <a:gd name="T27" fmla="*/ 104 h 129"/>
                <a:gd name="T28" fmla="*/ 33 w 93"/>
                <a:gd name="T29" fmla="*/ 73 h 129"/>
                <a:gd name="T30" fmla="*/ 33 w 93"/>
                <a:gd name="T31" fmla="*/ 49 h 129"/>
                <a:gd name="T32" fmla="*/ 27 w 93"/>
                <a:gd name="T33" fmla="*/ 4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29"/>
                <a:gd name="T53" fmla="*/ 93 w 9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29">
                  <a:moveTo>
                    <a:pt x="27" y="43"/>
                  </a:moveTo>
                  <a:lnTo>
                    <a:pt x="46" y="0"/>
                  </a:lnTo>
                  <a:lnTo>
                    <a:pt x="65" y="19"/>
                  </a:lnTo>
                  <a:lnTo>
                    <a:pt x="79" y="19"/>
                  </a:lnTo>
                  <a:lnTo>
                    <a:pt x="92" y="37"/>
                  </a:lnTo>
                  <a:lnTo>
                    <a:pt x="86" y="61"/>
                  </a:lnTo>
                  <a:lnTo>
                    <a:pt x="79" y="80"/>
                  </a:lnTo>
                  <a:lnTo>
                    <a:pt x="73" y="98"/>
                  </a:lnTo>
                  <a:lnTo>
                    <a:pt x="65" y="98"/>
                  </a:lnTo>
                  <a:lnTo>
                    <a:pt x="53" y="116"/>
                  </a:lnTo>
                  <a:lnTo>
                    <a:pt x="40" y="116"/>
                  </a:lnTo>
                  <a:lnTo>
                    <a:pt x="40" y="128"/>
                  </a:lnTo>
                  <a:lnTo>
                    <a:pt x="13" y="128"/>
                  </a:lnTo>
                  <a:lnTo>
                    <a:pt x="0" y="104"/>
                  </a:lnTo>
                  <a:lnTo>
                    <a:pt x="33" y="73"/>
                  </a:lnTo>
                  <a:lnTo>
                    <a:pt x="33" y="49"/>
                  </a:lnTo>
                  <a:lnTo>
                    <a:pt x="27" y="4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6" name="Freeform 148"/>
            <p:cNvSpPr>
              <a:spLocks/>
            </p:cNvSpPr>
            <p:nvPr/>
          </p:nvSpPr>
          <p:spPr bwMode="auto">
            <a:xfrm>
              <a:off x="4423" y="2372"/>
              <a:ext cx="125" cy="134"/>
            </a:xfrm>
            <a:custGeom>
              <a:avLst/>
              <a:gdLst>
                <a:gd name="T0" fmla="*/ 0 w 125"/>
                <a:gd name="T1" fmla="*/ 18 h 134"/>
                <a:gd name="T2" fmla="*/ 20 w 125"/>
                <a:gd name="T3" fmla="*/ 24 h 134"/>
                <a:gd name="T4" fmla="*/ 28 w 125"/>
                <a:gd name="T5" fmla="*/ 18 h 134"/>
                <a:gd name="T6" fmla="*/ 28 w 125"/>
                <a:gd name="T7" fmla="*/ 6 h 134"/>
                <a:gd name="T8" fmla="*/ 42 w 125"/>
                <a:gd name="T9" fmla="*/ 0 h 134"/>
                <a:gd name="T10" fmla="*/ 48 w 125"/>
                <a:gd name="T11" fmla="*/ 18 h 134"/>
                <a:gd name="T12" fmla="*/ 62 w 125"/>
                <a:gd name="T13" fmla="*/ 24 h 134"/>
                <a:gd name="T14" fmla="*/ 69 w 125"/>
                <a:gd name="T15" fmla="*/ 37 h 134"/>
                <a:gd name="T16" fmla="*/ 69 w 125"/>
                <a:gd name="T17" fmla="*/ 49 h 134"/>
                <a:gd name="T18" fmla="*/ 124 w 125"/>
                <a:gd name="T19" fmla="*/ 109 h 134"/>
                <a:gd name="T20" fmla="*/ 124 w 125"/>
                <a:gd name="T21" fmla="*/ 133 h 134"/>
                <a:gd name="T22" fmla="*/ 110 w 125"/>
                <a:gd name="T23" fmla="*/ 133 h 134"/>
                <a:gd name="T24" fmla="*/ 104 w 125"/>
                <a:gd name="T25" fmla="*/ 133 h 134"/>
                <a:gd name="T26" fmla="*/ 104 w 125"/>
                <a:gd name="T27" fmla="*/ 121 h 134"/>
                <a:gd name="T28" fmla="*/ 82 w 125"/>
                <a:gd name="T29" fmla="*/ 96 h 134"/>
                <a:gd name="T30" fmla="*/ 76 w 125"/>
                <a:gd name="T31" fmla="*/ 84 h 134"/>
                <a:gd name="T32" fmla="*/ 62 w 125"/>
                <a:gd name="T33" fmla="*/ 73 h 134"/>
                <a:gd name="T34" fmla="*/ 42 w 125"/>
                <a:gd name="T35" fmla="*/ 84 h 134"/>
                <a:gd name="T36" fmla="*/ 28 w 125"/>
                <a:gd name="T37" fmla="*/ 79 h 134"/>
                <a:gd name="T38" fmla="*/ 20 w 125"/>
                <a:gd name="T39" fmla="*/ 54 h 134"/>
                <a:gd name="T40" fmla="*/ 14 w 125"/>
                <a:gd name="T41" fmla="*/ 54 h 134"/>
                <a:gd name="T42" fmla="*/ 0 w 125"/>
                <a:gd name="T43" fmla="*/ 37 h 134"/>
                <a:gd name="T44" fmla="*/ 0 w 125"/>
                <a:gd name="T45" fmla="*/ 18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34"/>
                <a:gd name="T71" fmla="*/ 125 w 125"/>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34">
                  <a:moveTo>
                    <a:pt x="0" y="18"/>
                  </a:moveTo>
                  <a:lnTo>
                    <a:pt x="20" y="24"/>
                  </a:lnTo>
                  <a:lnTo>
                    <a:pt x="28" y="18"/>
                  </a:lnTo>
                  <a:lnTo>
                    <a:pt x="28" y="6"/>
                  </a:lnTo>
                  <a:lnTo>
                    <a:pt x="42" y="0"/>
                  </a:lnTo>
                  <a:lnTo>
                    <a:pt x="48" y="18"/>
                  </a:lnTo>
                  <a:lnTo>
                    <a:pt x="62" y="24"/>
                  </a:lnTo>
                  <a:lnTo>
                    <a:pt x="69" y="37"/>
                  </a:lnTo>
                  <a:lnTo>
                    <a:pt x="69" y="49"/>
                  </a:lnTo>
                  <a:lnTo>
                    <a:pt x="124" y="109"/>
                  </a:lnTo>
                  <a:lnTo>
                    <a:pt x="124" y="133"/>
                  </a:lnTo>
                  <a:lnTo>
                    <a:pt x="110" y="133"/>
                  </a:lnTo>
                  <a:lnTo>
                    <a:pt x="104" y="133"/>
                  </a:lnTo>
                  <a:lnTo>
                    <a:pt x="104" y="121"/>
                  </a:lnTo>
                  <a:lnTo>
                    <a:pt x="82" y="96"/>
                  </a:lnTo>
                  <a:lnTo>
                    <a:pt x="76" y="84"/>
                  </a:lnTo>
                  <a:lnTo>
                    <a:pt x="62" y="73"/>
                  </a:lnTo>
                  <a:lnTo>
                    <a:pt x="42" y="84"/>
                  </a:lnTo>
                  <a:lnTo>
                    <a:pt x="28" y="79"/>
                  </a:lnTo>
                  <a:lnTo>
                    <a:pt x="20" y="54"/>
                  </a:lnTo>
                  <a:lnTo>
                    <a:pt x="14" y="54"/>
                  </a:lnTo>
                  <a:lnTo>
                    <a:pt x="0" y="37"/>
                  </a:lnTo>
                  <a:lnTo>
                    <a:pt x="0" y="1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7" name="Freeform 149"/>
            <p:cNvSpPr>
              <a:spLocks/>
            </p:cNvSpPr>
            <p:nvPr/>
          </p:nvSpPr>
          <p:spPr bwMode="auto">
            <a:xfrm>
              <a:off x="1412" y="2377"/>
              <a:ext cx="159" cy="59"/>
            </a:xfrm>
            <a:custGeom>
              <a:avLst/>
              <a:gdLst>
                <a:gd name="T0" fmla="*/ 110 w 159"/>
                <a:gd name="T1" fmla="*/ 58 h 59"/>
                <a:gd name="T2" fmla="*/ 103 w 159"/>
                <a:gd name="T3" fmla="*/ 53 h 59"/>
                <a:gd name="T4" fmla="*/ 110 w 159"/>
                <a:gd name="T5" fmla="*/ 46 h 59"/>
                <a:gd name="T6" fmla="*/ 89 w 159"/>
                <a:gd name="T7" fmla="*/ 41 h 59"/>
                <a:gd name="T8" fmla="*/ 89 w 159"/>
                <a:gd name="T9" fmla="*/ 35 h 59"/>
                <a:gd name="T10" fmla="*/ 62 w 159"/>
                <a:gd name="T11" fmla="*/ 23 h 59"/>
                <a:gd name="T12" fmla="*/ 41 w 159"/>
                <a:gd name="T13" fmla="*/ 18 h 59"/>
                <a:gd name="T14" fmla="*/ 34 w 159"/>
                <a:gd name="T15" fmla="*/ 12 h 59"/>
                <a:gd name="T16" fmla="*/ 14 w 159"/>
                <a:gd name="T17" fmla="*/ 18 h 59"/>
                <a:gd name="T18" fmla="*/ 7 w 159"/>
                <a:gd name="T19" fmla="*/ 23 h 59"/>
                <a:gd name="T20" fmla="*/ 0 w 159"/>
                <a:gd name="T21" fmla="*/ 23 h 59"/>
                <a:gd name="T22" fmla="*/ 14 w 159"/>
                <a:gd name="T23" fmla="*/ 6 h 59"/>
                <a:gd name="T24" fmla="*/ 41 w 159"/>
                <a:gd name="T25" fmla="*/ 0 h 59"/>
                <a:gd name="T26" fmla="*/ 83 w 159"/>
                <a:gd name="T27" fmla="*/ 18 h 59"/>
                <a:gd name="T28" fmla="*/ 89 w 159"/>
                <a:gd name="T29" fmla="*/ 12 h 59"/>
                <a:gd name="T30" fmla="*/ 117 w 159"/>
                <a:gd name="T31" fmla="*/ 35 h 59"/>
                <a:gd name="T32" fmla="*/ 137 w 159"/>
                <a:gd name="T33" fmla="*/ 41 h 59"/>
                <a:gd name="T34" fmla="*/ 130 w 159"/>
                <a:gd name="T35" fmla="*/ 41 h 59"/>
                <a:gd name="T36" fmla="*/ 144 w 159"/>
                <a:gd name="T37" fmla="*/ 41 h 59"/>
                <a:gd name="T38" fmla="*/ 158 w 159"/>
                <a:gd name="T39" fmla="*/ 46 h 59"/>
                <a:gd name="T40" fmla="*/ 110 w 159"/>
                <a:gd name="T41" fmla="*/ 58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9"/>
                <a:gd name="T64" fmla="*/ 0 h 59"/>
                <a:gd name="T65" fmla="*/ 159 w 159"/>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9" h="59">
                  <a:moveTo>
                    <a:pt x="110" y="58"/>
                  </a:moveTo>
                  <a:lnTo>
                    <a:pt x="103" y="53"/>
                  </a:lnTo>
                  <a:lnTo>
                    <a:pt x="110" y="46"/>
                  </a:lnTo>
                  <a:lnTo>
                    <a:pt x="89" y="41"/>
                  </a:lnTo>
                  <a:lnTo>
                    <a:pt x="89" y="35"/>
                  </a:lnTo>
                  <a:lnTo>
                    <a:pt x="62" y="23"/>
                  </a:lnTo>
                  <a:lnTo>
                    <a:pt x="41" y="18"/>
                  </a:lnTo>
                  <a:lnTo>
                    <a:pt x="34" y="12"/>
                  </a:lnTo>
                  <a:lnTo>
                    <a:pt x="14" y="18"/>
                  </a:lnTo>
                  <a:lnTo>
                    <a:pt x="7" y="23"/>
                  </a:lnTo>
                  <a:lnTo>
                    <a:pt x="0" y="23"/>
                  </a:lnTo>
                  <a:lnTo>
                    <a:pt x="14" y="6"/>
                  </a:lnTo>
                  <a:lnTo>
                    <a:pt x="41" y="0"/>
                  </a:lnTo>
                  <a:lnTo>
                    <a:pt x="83" y="18"/>
                  </a:lnTo>
                  <a:lnTo>
                    <a:pt x="89" y="12"/>
                  </a:lnTo>
                  <a:lnTo>
                    <a:pt x="117" y="35"/>
                  </a:lnTo>
                  <a:lnTo>
                    <a:pt x="137" y="41"/>
                  </a:lnTo>
                  <a:lnTo>
                    <a:pt x="130" y="41"/>
                  </a:lnTo>
                  <a:lnTo>
                    <a:pt x="144" y="41"/>
                  </a:lnTo>
                  <a:lnTo>
                    <a:pt x="158" y="46"/>
                  </a:lnTo>
                  <a:lnTo>
                    <a:pt x="110" y="5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8" name="Freeform 150"/>
            <p:cNvSpPr>
              <a:spLocks/>
            </p:cNvSpPr>
            <p:nvPr/>
          </p:nvSpPr>
          <p:spPr bwMode="auto">
            <a:xfrm>
              <a:off x="2592" y="2385"/>
              <a:ext cx="275" cy="216"/>
            </a:xfrm>
            <a:custGeom>
              <a:avLst/>
              <a:gdLst>
                <a:gd name="T0" fmla="*/ 112 w 275"/>
                <a:gd name="T1" fmla="*/ 0 h 216"/>
                <a:gd name="T2" fmla="*/ 246 w 275"/>
                <a:gd name="T3" fmla="*/ 80 h 216"/>
                <a:gd name="T4" fmla="*/ 246 w 275"/>
                <a:gd name="T5" fmla="*/ 92 h 216"/>
                <a:gd name="T6" fmla="*/ 274 w 275"/>
                <a:gd name="T7" fmla="*/ 92 h 216"/>
                <a:gd name="T8" fmla="*/ 267 w 275"/>
                <a:gd name="T9" fmla="*/ 129 h 216"/>
                <a:gd name="T10" fmla="*/ 253 w 275"/>
                <a:gd name="T11" fmla="*/ 147 h 216"/>
                <a:gd name="T12" fmla="*/ 203 w 275"/>
                <a:gd name="T13" fmla="*/ 147 h 216"/>
                <a:gd name="T14" fmla="*/ 162 w 275"/>
                <a:gd name="T15" fmla="*/ 160 h 216"/>
                <a:gd name="T16" fmla="*/ 154 w 275"/>
                <a:gd name="T17" fmla="*/ 178 h 216"/>
                <a:gd name="T18" fmla="*/ 126 w 275"/>
                <a:gd name="T19" fmla="*/ 178 h 216"/>
                <a:gd name="T20" fmla="*/ 112 w 275"/>
                <a:gd name="T21" fmla="*/ 209 h 216"/>
                <a:gd name="T22" fmla="*/ 85 w 275"/>
                <a:gd name="T23" fmla="*/ 203 h 216"/>
                <a:gd name="T24" fmla="*/ 63 w 275"/>
                <a:gd name="T25" fmla="*/ 215 h 216"/>
                <a:gd name="T26" fmla="*/ 42 w 275"/>
                <a:gd name="T27" fmla="*/ 185 h 216"/>
                <a:gd name="T28" fmla="*/ 7 w 275"/>
                <a:gd name="T29" fmla="*/ 185 h 216"/>
                <a:gd name="T30" fmla="*/ 0 w 275"/>
                <a:gd name="T31" fmla="*/ 153 h 216"/>
                <a:gd name="T32" fmla="*/ 21 w 275"/>
                <a:gd name="T33" fmla="*/ 135 h 216"/>
                <a:gd name="T34" fmla="*/ 98 w 275"/>
                <a:gd name="T35" fmla="*/ 135 h 216"/>
                <a:gd name="T36" fmla="*/ 105 w 275"/>
                <a:gd name="T37" fmla="*/ 123 h 216"/>
                <a:gd name="T38" fmla="*/ 105 w 275"/>
                <a:gd name="T39" fmla="*/ 43 h 216"/>
                <a:gd name="T40" fmla="*/ 98 w 275"/>
                <a:gd name="T41" fmla="*/ 37 h 216"/>
                <a:gd name="T42" fmla="*/ 98 w 275"/>
                <a:gd name="T43" fmla="*/ 0 h 216"/>
                <a:gd name="T44" fmla="*/ 112 w 275"/>
                <a:gd name="T45" fmla="*/ 0 h 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5"/>
                <a:gd name="T70" fmla="*/ 0 h 216"/>
                <a:gd name="T71" fmla="*/ 275 w 275"/>
                <a:gd name="T72" fmla="*/ 216 h 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5" h="216">
                  <a:moveTo>
                    <a:pt x="112" y="0"/>
                  </a:moveTo>
                  <a:lnTo>
                    <a:pt x="246" y="80"/>
                  </a:lnTo>
                  <a:lnTo>
                    <a:pt x="246" y="92"/>
                  </a:lnTo>
                  <a:lnTo>
                    <a:pt x="274" y="92"/>
                  </a:lnTo>
                  <a:lnTo>
                    <a:pt x="267" y="129"/>
                  </a:lnTo>
                  <a:lnTo>
                    <a:pt x="253" y="147"/>
                  </a:lnTo>
                  <a:lnTo>
                    <a:pt x="203" y="147"/>
                  </a:lnTo>
                  <a:lnTo>
                    <a:pt x="162" y="160"/>
                  </a:lnTo>
                  <a:lnTo>
                    <a:pt x="154" y="178"/>
                  </a:lnTo>
                  <a:lnTo>
                    <a:pt x="126" y="178"/>
                  </a:lnTo>
                  <a:lnTo>
                    <a:pt x="112" y="209"/>
                  </a:lnTo>
                  <a:lnTo>
                    <a:pt x="85" y="203"/>
                  </a:lnTo>
                  <a:lnTo>
                    <a:pt x="63" y="215"/>
                  </a:lnTo>
                  <a:lnTo>
                    <a:pt x="42" y="185"/>
                  </a:lnTo>
                  <a:lnTo>
                    <a:pt x="7" y="185"/>
                  </a:lnTo>
                  <a:lnTo>
                    <a:pt x="0" y="153"/>
                  </a:lnTo>
                  <a:lnTo>
                    <a:pt x="21" y="135"/>
                  </a:lnTo>
                  <a:lnTo>
                    <a:pt x="98" y="135"/>
                  </a:lnTo>
                  <a:lnTo>
                    <a:pt x="105" y="123"/>
                  </a:lnTo>
                  <a:lnTo>
                    <a:pt x="105" y="43"/>
                  </a:lnTo>
                  <a:lnTo>
                    <a:pt x="98" y="37"/>
                  </a:lnTo>
                  <a:lnTo>
                    <a:pt x="98" y="0"/>
                  </a:lnTo>
                  <a:lnTo>
                    <a:pt x="112"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29" name="Freeform 151"/>
            <p:cNvSpPr>
              <a:spLocks/>
            </p:cNvSpPr>
            <p:nvPr/>
          </p:nvSpPr>
          <p:spPr bwMode="auto">
            <a:xfrm>
              <a:off x="4379" y="2410"/>
              <a:ext cx="148" cy="241"/>
            </a:xfrm>
            <a:custGeom>
              <a:avLst/>
              <a:gdLst>
                <a:gd name="T0" fmla="*/ 42 w 148"/>
                <a:gd name="T1" fmla="*/ 0 h 241"/>
                <a:gd name="T2" fmla="*/ 56 w 148"/>
                <a:gd name="T3" fmla="*/ 18 h 241"/>
                <a:gd name="T4" fmla="*/ 63 w 148"/>
                <a:gd name="T5" fmla="*/ 18 h 241"/>
                <a:gd name="T6" fmla="*/ 70 w 148"/>
                <a:gd name="T7" fmla="*/ 43 h 241"/>
                <a:gd name="T8" fmla="*/ 84 w 148"/>
                <a:gd name="T9" fmla="*/ 49 h 241"/>
                <a:gd name="T10" fmla="*/ 105 w 148"/>
                <a:gd name="T11" fmla="*/ 37 h 241"/>
                <a:gd name="T12" fmla="*/ 119 w 148"/>
                <a:gd name="T13" fmla="*/ 49 h 241"/>
                <a:gd name="T14" fmla="*/ 125 w 148"/>
                <a:gd name="T15" fmla="*/ 61 h 241"/>
                <a:gd name="T16" fmla="*/ 147 w 148"/>
                <a:gd name="T17" fmla="*/ 86 h 241"/>
                <a:gd name="T18" fmla="*/ 147 w 148"/>
                <a:gd name="T19" fmla="*/ 98 h 241"/>
                <a:gd name="T20" fmla="*/ 112 w 148"/>
                <a:gd name="T21" fmla="*/ 98 h 241"/>
                <a:gd name="T22" fmla="*/ 98 w 148"/>
                <a:gd name="T23" fmla="*/ 117 h 241"/>
                <a:gd name="T24" fmla="*/ 105 w 148"/>
                <a:gd name="T25" fmla="*/ 135 h 241"/>
                <a:gd name="T26" fmla="*/ 70 w 148"/>
                <a:gd name="T27" fmla="*/ 123 h 241"/>
                <a:gd name="T28" fmla="*/ 63 w 148"/>
                <a:gd name="T29" fmla="*/ 117 h 241"/>
                <a:gd name="T30" fmla="*/ 56 w 148"/>
                <a:gd name="T31" fmla="*/ 117 h 241"/>
                <a:gd name="T32" fmla="*/ 56 w 148"/>
                <a:gd name="T33" fmla="*/ 141 h 241"/>
                <a:gd name="T34" fmla="*/ 42 w 148"/>
                <a:gd name="T35" fmla="*/ 172 h 241"/>
                <a:gd name="T36" fmla="*/ 49 w 148"/>
                <a:gd name="T37" fmla="*/ 185 h 241"/>
                <a:gd name="T38" fmla="*/ 56 w 148"/>
                <a:gd name="T39" fmla="*/ 185 h 241"/>
                <a:gd name="T40" fmla="*/ 70 w 148"/>
                <a:gd name="T41" fmla="*/ 203 h 241"/>
                <a:gd name="T42" fmla="*/ 70 w 148"/>
                <a:gd name="T43" fmla="*/ 215 h 241"/>
                <a:gd name="T44" fmla="*/ 91 w 148"/>
                <a:gd name="T45" fmla="*/ 221 h 241"/>
                <a:gd name="T46" fmla="*/ 98 w 148"/>
                <a:gd name="T47" fmla="*/ 240 h 241"/>
                <a:gd name="T48" fmla="*/ 56 w 148"/>
                <a:gd name="T49" fmla="*/ 228 h 241"/>
                <a:gd name="T50" fmla="*/ 42 w 148"/>
                <a:gd name="T51" fmla="*/ 203 h 241"/>
                <a:gd name="T52" fmla="*/ 35 w 148"/>
                <a:gd name="T53" fmla="*/ 203 h 241"/>
                <a:gd name="T54" fmla="*/ 35 w 148"/>
                <a:gd name="T55" fmla="*/ 166 h 241"/>
                <a:gd name="T56" fmla="*/ 49 w 148"/>
                <a:gd name="T57" fmla="*/ 141 h 241"/>
                <a:gd name="T58" fmla="*/ 28 w 148"/>
                <a:gd name="T59" fmla="*/ 92 h 241"/>
                <a:gd name="T60" fmla="*/ 28 w 148"/>
                <a:gd name="T61" fmla="*/ 61 h 241"/>
                <a:gd name="T62" fmla="*/ 0 w 148"/>
                <a:gd name="T63" fmla="*/ 30 h 241"/>
                <a:gd name="T64" fmla="*/ 22 w 148"/>
                <a:gd name="T65" fmla="*/ 12 h 241"/>
                <a:gd name="T66" fmla="*/ 42 w 148"/>
                <a:gd name="T67" fmla="*/ 0 h 2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241"/>
                <a:gd name="T104" fmla="*/ 148 w 148"/>
                <a:gd name="T105" fmla="*/ 241 h 2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241">
                  <a:moveTo>
                    <a:pt x="42" y="0"/>
                  </a:moveTo>
                  <a:lnTo>
                    <a:pt x="56" y="18"/>
                  </a:lnTo>
                  <a:lnTo>
                    <a:pt x="63" y="18"/>
                  </a:lnTo>
                  <a:lnTo>
                    <a:pt x="70" y="43"/>
                  </a:lnTo>
                  <a:lnTo>
                    <a:pt x="84" y="49"/>
                  </a:lnTo>
                  <a:lnTo>
                    <a:pt x="105" y="37"/>
                  </a:lnTo>
                  <a:lnTo>
                    <a:pt x="119" y="49"/>
                  </a:lnTo>
                  <a:lnTo>
                    <a:pt x="125" y="61"/>
                  </a:lnTo>
                  <a:lnTo>
                    <a:pt x="147" y="86"/>
                  </a:lnTo>
                  <a:lnTo>
                    <a:pt x="147" y="98"/>
                  </a:lnTo>
                  <a:lnTo>
                    <a:pt x="112" y="98"/>
                  </a:lnTo>
                  <a:lnTo>
                    <a:pt x="98" y="117"/>
                  </a:lnTo>
                  <a:lnTo>
                    <a:pt x="105" y="135"/>
                  </a:lnTo>
                  <a:lnTo>
                    <a:pt x="70" y="123"/>
                  </a:lnTo>
                  <a:lnTo>
                    <a:pt x="63" y="117"/>
                  </a:lnTo>
                  <a:lnTo>
                    <a:pt x="56" y="117"/>
                  </a:lnTo>
                  <a:lnTo>
                    <a:pt x="56" y="141"/>
                  </a:lnTo>
                  <a:lnTo>
                    <a:pt x="42" y="172"/>
                  </a:lnTo>
                  <a:lnTo>
                    <a:pt x="49" y="185"/>
                  </a:lnTo>
                  <a:lnTo>
                    <a:pt x="56" y="185"/>
                  </a:lnTo>
                  <a:lnTo>
                    <a:pt x="70" y="203"/>
                  </a:lnTo>
                  <a:lnTo>
                    <a:pt x="70" y="215"/>
                  </a:lnTo>
                  <a:lnTo>
                    <a:pt x="91" y="221"/>
                  </a:lnTo>
                  <a:lnTo>
                    <a:pt x="98" y="240"/>
                  </a:lnTo>
                  <a:lnTo>
                    <a:pt x="56" y="228"/>
                  </a:lnTo>
                  <a:lnTo>
                    <a:pt x="42" y="203"/>
                  </a:lnTo>
                  <a:lnTo>
                    <a:pt x="35" y="203"/>
                  </a:lnTo>
                  <a:lnTo>
                    <a:pt x="35" y="166"/>
                  </a:lnTo>
                  <a:lnTo>
                    <a:pt x="49" y="141"/>
                  </a:lnTo>
                  <a:lnTo>
                    <a:pt x="28" y="92"/>
                  </a:lnTo>
                  <a:lnTo>
                    <a:pt x="28" y="61"/>
                  </a:lnTo>
                  <a:lnTo>
                    <a:pt x="0" y="30"/>
                  </a:lnTo>
                  <a:lnTo>
                    <a:pt x="22" y="12"/>
                  </a:lnTo>
                  <a:lnTo>
                    <a:pt x="42"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0" name="Freeform 152"/>
            <p:cNvSpPr>
              <a:spLocks/>
            </p:cNvSpPr>
            <p:nvPr/>
          </p:nvSpPr>
          <p:spPr bwMode="auto">
            <a:xfrm>
              <a:off x="4562" y="2410"/>
              <a:ext cx="35" cy="26"/>
            </a:xfrm>
            <a:custGeom>
              <a:avLst/>
              <a:gdLst>
                <a:gd name="T0" fmla="*/ 23 w 35"/>
                <a:gd name="T1" fmla="*/ 25 h 26"/>
                <a:gd name="T2" fmla="*/ 0 w 35"/>
                <a:gd name="T3" fmla="*/ 20 h 26"/>
                <a:gd name="T4" fmla="*/ 12 w 35"/>
                <a:gd name="T5" fmla="*/ 5 h 26"/>
                <a:gd name="T6" fmla="*/ 34 w 35"/>
                <a:gd name="T7" fmla="*/ 0 h 26"/>
                <a:gd name="T8" fmla="*/ 34 w 35"/>
                <a:gd name="T9" fmla="*/ 10 h 26"/>
                <a:gd name="T10" fmla="*/ 23 w 35"/>
                <a:gd name="T11" fmla="*/ 25 h 26"/>
                <a:gd name="T12" fmla="*/ 0 60000 65536"/>
                <a:gd name="T13" fmla="*/ 0 60000 65536"/>
                <a:gd name="T14" fmla="*/ 0 60000 65536"/>
                <a:gd name="T15" fmla="*/ 0 60000 65536"/>
                <a:gd name="T16" fmla="*/ 0 60000 65536"/>
                <a:gd name="T17" fmla="*/ 0 60000 65536"/>
                <a:gd name="T18" fmla="*/ 0 w 35"/>
                <a:gd name="T19" fmla="*/ 0 h 26"/>
                <a:gd name="T20" fmla="*/ 35 w 3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5" h="26">
                  <a:moveTo>
                    <a:pt x="23" y="25"/>
                  </a:moveTo>
                  <a:lnTo>
                    <a:pt x="0" y="20"/>
                  </a:lnTo>
                  <a:lnTo>
                    <a:pt x="12" y="5"/>
                  </a:lnTo>
                  <a:lnTo>
                    <a:pt x="34" y="0"/>
                  </a:lnTo>
                  <a:lnTo>
                    <a:pt x="34" y="10"/>
                  </a:lnTo>
                  <a:lnTo>
                    <a:pt x="23" y="2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1" name="Freeform 153"/>
            <p:cNvSpPr>
              <a:spLocks/>
            </p:cNvSpPr>
            <p:nvPr/>
          </p:nvSpPr>
          <p:spPr bwMode="auto">
            <a:xfrm>
              <a:off x="1584" y="2410"/>
              <a:ext cx="1" cy="9"/>
            </a:xfrm>
            <a:custGeom>
              <a:avLst/>
              <a:gdLst>
                <a:gd name="T0" fmla="*/ 0 w 1"/>
                <a:gd name="T1" fmla="*/ 8 h 9"/>
                <a:gd name="T2" fmla="*/ 0 w 1"/>
                <a:gd name="T3" fmla="*/ 8 h 9"/>
                <a:gd name="T4" fmla="*/ 0 w 1"/>
                <a:gd name="T5" fmla="*/ 4 h 9"/>
                <a:gd name="T6" fmla="*/ 0 w 1"/>
                <a:gd name="T7" fmla="*/ 0 h 9"/>
                <a:gd name="T8" fmla="*/ 0 w 1"/>
                <a:gd name="T9" fmla="*/ 8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0" y="8"/>
                  </a:moveTo>
                  <a:lnTo>
                    <a:pt x="0" y="8"/>
                  </a:lnTo>
                  <a:lnTo>
                    <a:pt x="0" y="4"/>
                  </a:lnTo>
                  <a:lnTo>
                    <a:pt x="0" y="0"/>
                  </a:lnTo>
                  <a:lnTo>
                    <a:pt x="0"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2" name="Freeform 154"/>
            <p:cNvSpPr>
              <a:spLocks/>
            </p:cNvSpPr>
            <p:nvPr/>
          </p:nvSpPr>
          <p:spPr bwMode="auto">
            <a:xfrm>
              <a:off x="3007" y="2417"/>
              <a:ext cx="175" cy="228"/>
            </a:xfrm>
            <a:custGeom>
              <a:avLst/>
              <a:gdLst>
                <a:gd name="T0" fmla="*/ 14 w 175"/>
                <a:gd name="T1" fmla="*/ 7 h 228"/>
                <a:gd name="T2" fmla="*/ 35 w 175"/>
                <a:gd name="T3" fmla="*/ 0 h 228"/>
                <a:gd name="T4" fmla="*/ 174 w 175"/>
                <a:gd name="T5" fmla="*/ 55 h 228"/>
                <a:gd name="T6" fmla="*/ 174 w 175"/>
                <a:gd name="T7" fmla="*/ 111 h 228"/>
                <a:gd name="T8" fmla="*/ 146 w 175"/>
                <a:gd name="T9" fmla="*/ 104 h 228"/>
                <a:gd name="T10" fmla="*/ 146 w 175"/>
                <a:gd name="T11" fmla="*/ 123 h 228"/>
                <a:gd name="T12" fmla="*/ 133 w 175"/>
                <a:gd name="T13" fmla="*/ 154 h 228"/>
                <a:gd name="T14" fmla="*/ 153 w 175"/>
                <a:gd name="T15" fmla="*/ 179 h 228"/>
                <a:gd name="T16" fmla="*/ 133 w 175"/>
                <a:gd name="T17" fmla="*/ 184 h 228"/>
                <a:gd name="T18" fmla="*/ 119 w 175"/>
                <a:gd name="T19" fmla="*/ 197 h 228"/>
                <a:gd name="T20" fmla="*/ 35 w 175"/>
                <a:gd name="T21" fmla="*/ 227 h 228"/>
                <a:gd name="T22" fmla="*/ 14 w 175"/>
                <a:gd name="T23" fmla="*/ 202 h 228"/>
                <a:gd name="T24" fmla="*/ 28 w 175"/>
                <a:gd name="T25" fmla="*/ 197 h 228"/>
                <a:gd name="T26" fmla="*/ 28 w 175"/>
                <a:gd name="T27" fmla="*/ 147 h 228"/>
                <a:gd name="T28" fmla="*/ 14 w 175"/>
                <a:gd name="T29" fmla="*/ 147 h 228"/>
                <a:gd name="T30" fmla="*/ 0 w 175"/>
                <a:gd name="T31" fmla="*/ 142 h 228"/>
                <a:gd name="T32" fmla="*/ 6 w 175"/>
                <a:gd name="T33" fmla="*/ 129 h 228"/>
                <a:gd name="T34" fmla="*/ 6 w 175"/>
                <a:gd name="T35" fmla="*/ 117 h 228"/>
                <a:gd name="T36" fmla="*/ 28 w 175"/>
                <a:gd name="T37" fmla="*/ 99 h 228"/>
                <a:gd name="T38" fmla="*/ 28 w 175"/>
                <a:gd name="T39" fmla="*/ 49 h 228"/>
                <a:gd name="T40" fmla="*/ 14 w 175"/>
                <a:gd name="T41" fmla="*/ 31 h 228"/>
                <a:gd name="T42" fmla="*/ 14 w 175"/>
                <a:gd name="T43" fmla="*/ 7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228"/>
                <a:gd name="T68" fmla="*/ 175 w 175"/>
                <a:gd name="T69" fmla="*/ 228 h 2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228">
                  <a:moveTo>
                    <a:pt x="14" y="7"/>
                  </a:moveTo>
                  <a:lnTo>
                    <a:pt x="35" y="0"/>
                  </a:lnTo>
                  <a:lnTo>
                    <a:pt x="174" y="55"/>
                  </a:lnTo>
                  <a:lnTo>
                    <a:pt x="174" y="111"/>
                  </a:lnTo>
                  <a:lnTo>
                    <a:pt x="146" y="104"/>
                  </a:lnTo>
                  <a:lnTo>
                    <a:pt x="146" y="123"/>
                  </a:lnTo>
                  <a:lnTo>
                    <a:pt x="133" y="154"/>
                  </a:lnTo>
                  <a:lnTo>
                    <a:pt x="153" y="179"/>
                  </a:lnTo>
                  <a:lnTo>
                    <a:pt x="133" y="184"/>
                  </a:lnTo>
                  <a:lnTo>
                    <a:pt x="119" y="197"/>
                  </a:lnTo>
                  <a:lnTo>
                    <a:pt x="35" y="227"/>
                  </a:lnTo>
                  <a:lnTo>
                    <a:pt x="14" y="202"/>
                  </a:lnTo>
                  <a:lnTo>
                    <a:pt x="28" y="197"/>
                  </a:lnTo>
                  <a:lnTo>
                    <a:pt x="28" y="147"/>
                  </a:lnTo>
                  <a:lnTo>
                    <a:pt x="14" y="147"/>
                  </a:lnTo>
                  <a:lnTo>
                    <a:pt x="0" y="142"/>
                  </a:lnTo>
                  <a:lnTo>
                    <a:pt x="6" y="129"/>
                  </a:lnTo>
                  <a:lnTo>
                    <a:pt x="6" y="117"/>
                  </a:lnTo>
                  <a:lnTo>
                    <a:pt x="28" y="99"/>
                  </a:lnTo>
                  <a:lnTo>
                    <a:pt x="28" y="49"/>
                  </a:lnTo>
                  <a:lnTo>
                    <a:pt x="14" y="31"/>
                  </a:lnTo>
                  <a:lnTo>
                    <a:pt x="14"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3" name="Freeform 155"/>
            <p:cNvSpPr>
              <a:spLocks/>
            </p:cNvSpPr>
            <p:nvPr/>
          </p:nvSpPr>
          <p:spPr bwMode="auto">
            <a:xfrm>
              <a:off x="2800" y="2417"/>
              <a:ext cx="232" cy="159"/>
            </a:xfrm>
            <a:custGeom>
              <a:avLst/>
              <a:gdLst>
                <a:gd name="T0" fmla="*/ 203 w 232"/>
                <a:gd name="T1" fmla="*/ 0 h 159"/>
                <a:gd name="T2" fmla="*/ 217 w 232"/>
                <a:gd name="T3" fmla="*/ 7 h 159"/>
                <a:gd name="T4" fmla="*/ 217 w 232"/>
                <a:gd name="T5" fmla="*/ 31 h 159"/>
                <a:gd name="T6" fmla="*/ 231 w 232"/>
                <a:gd name="T7" fmla="*/ 49 h 159"/>
                <a:gd name="T8" fmla="*/ 231 w 232"/>
                <a:gd name="T9" fmla="*/ 98 h 159"/>
                <a:gd name="T10" fmla="*/ 209 w 232"/>
                <a:gd name="T11" fmla="*/ 116 h 159"/>
                <a:gd name="T12" fmla="*/ 209 w 232"/>
                <a:gd name="T13" fmla="*/ 128 h 159"/>
                <a:gd name="T14" fmla="*/ 203 w 232"/>
                <a:gd name="T15" fmla="*/ 140 h 159"/>
                <a:gd name="T16" fmla="*/ 161 w 232"/>
                <a:gd name="T17" fmla="*/ 134 h 159"/>
                <a:gd name="T18" fmla="*/ 126 w 232"/>
                <a:gd name="T19" fmla="*/ 146 h 159"/>
                <a:gd name="T20" fmla="*/ 64 w 232"/>
                <a:gd name="T21" fmla="*/ 140 h 159"/>
                <a:gd name="T22" fmla="*/ 50 w 232"/>
                <a:gd name="T23" fmla="*/ 158 h 159"/>
                <a:gd name="T24" fmla="*/ 28 w 232"/>
                <a:gd name="T25" fmla="*/ 158 h 159"/>
                <a:gd name="T26" fmla="*/ 14 w 232"/>
                <a:gd name="T27" fmla="*/ 146 h 159"/>
                <a:gd name="T28" fmla="*/ 0 w 232"/>
                <a:gd name="T29" fmla="*/ 116 h 159"/>
                <a:gd name="T30" fmla="*/ 50 w 232"/>
                <a:gd name="T31" fmla="*/ 116 h 159"/>
                <a:gd name="T32" fmla="*/ 64 w 232"/>
                <a:gd name="T33" fmla="*/ 98 h 159"/>
                <a:gd name="T34" fmla="*/ 70 w 232"/>
                <a:gd name="T35" fmla="*/ 61 h 159"/>
                <a:gd name="T36" fmla="*/ 91 w 232"/>
                <a:gd name="T37" fmla="*/ 49 h 159"/>
                <a:gd name="T38" fmla="*/ 105 w 232"/>
                <a:gd name="T39" fmla="*/ 31 h 159"/>
                <a:gd name="T40" fmla="*/ 203 w 232"/>
                <a:gd name="T41" fmla="*/ 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2"/>
                <a:gd name="T64" fmla="*/ 0 h 159"/>
                <a:gd name="T65" fmla="*/ 232 w 232"/>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2" h="159">
                  <a:moveTo>
                    <a:pt x="203" y="0"/>
                  </a:moveTo>
                  <a:lnTo>
                    <a:pt x="217" y="7"/>
                  </a:lnTo>
                  <a:lnTo>
                    <a:pt x="217" y="31"/>
                  </a:lnTo>
                  <a:lnTo>
                    <a:pt x="231" y="49"/>
                  </a:lnTo>
                  <a:lnTo>
                    <a:pt x="231" y="98"/>
                  </a:lnTo>
                  <a:lnTo>
                    <a:pt x="209" y="116"/>
                  </a:lnTo>
                  <a:lnTo>
                    <a:pt x="209" y="128"/>
                  </a:lnTo>
                  <a:lnTo>
                    <a:pt x="203" y="140"/>
                  </a:lnTo>
                  <a:lnTo>
                    <a:pt x="161" y="134"/>
                  </a:lnTo>
                  <a:lnTo>
                    <a:pt x="126" y="146"/>
                  </a:lnTo>
                  <a:lnTo>
                    <a:pt x="64" y="140"/>
                  </a:lnTo>
                  <a:lnTo>
                    <a:pt x="50" y="158"/>
                  </a:lnTo>
                  <a:lnTo>
                    <a:pt x="28" y="158"/>
                  </a:lnTo>
                  <a:lnTo>
                    <a:pt x="14" y="146"/>
                  </a:lnTo>
                  <a:lnTo>
                    <a:pt x="0" y="116"/>
                  </a:lnTo>
                  <a:lnTo>
                    <a:pt x="50" y="116"/>
                  </a:lnTo>
                  <a:lnTo>
                    <a:pt x="64" y="98"/>
                  </a:lnTo>
                  <a:lnTo>
                    <a:pt x="70" y="61"/>
                  </a:lnTo>
                  <a:lnTo>
                    <a:pt x="91" y="49"/>
                  </a:lnTo>
                  <a:lnTo>
                    <a:pt x="105" y="31"/>
                  </a:lnTo>
                  <a:lnTo>
                    <a:pt x="203"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4" name="Freeform 156"/>
            <p:cNvSpPr>
              <a:spLocks/>
            </p:cNvSpPr>
            <p:nvPr/>
          </p:nvSpPr>
          <p:spPr bwMode="auto">
            <a:xfrm>
              <a:off x="3145" y="2417"/>
              <a:ext cx="273" cy="304"/>
            </a:xfrm>
            <a:custGeom>
              <a:avLst/>
              <a:gdLst>
                <a:gd name="T0" fmla="*/ 55 w 273"/>
                <a:gd name="T1" fmla="*/ 19 h 304"/>
                <a:gd name="T2" fmla="*/ 181 w 273"/>
                <a:gd name="T3" fmla="*/ 19 h 304"/>
                <a:gd name="T4" fmla="*/ 188 w 273"/>
                <a:gd name="T5" fmla="*/ 19 h 304"/>
                <a:gd name="T6" fmla="*/ 222 w 273"/>
                <a:gd name="T7" fmla="*/ 0 h 304"/>
                <a:gd name="T8" fmla="*/ 244 w 273"/>
                <a:gd name="T9" fmla="*/ 19 h 304"/>
                <a:gd name="T10" fmla="*/ 250 w 273"/>
                <a:gd name="T11" fmla="*/ 68 h 304"/>
                <a:gd name="T12" fmla="*/ 272 w 273"/>
                <a:gd name="T13" fmla="*/ 75 h 304"/>
                <a:gd name="T14" fmla="*/ 250 w 273"/>
                <a:gd name="T15" fmla="*/ 87 h 304"/>
                <a:gd name="T16" fmla="*/ 236 w 273"/>
                <a:gd name="T17" fmla="*/ 105 h 304"/>
                <a:gd name="T18" fmla="*/ 236 w 273"/>
                <a:gd name="T19" fmla="*/ 142 h 304"/>
                <a:gd name="T20" fmla="*/ 216 w 273"/>
                <a:gd name="T21" fmla="*/ 161 h 304"/>
                <a:gd name="T22" fmla="*/ 202 w 273"/>
                <a:gd name="T23" fmla="*/ 210 h 304"/>
                <a:gd name="T24" fmla="*/ 188 w 273"/>
                <a:gd name="T25" fmla="*/ 216 h 304"/>
                <a:gd name="T26" fmla="*/ 202 w 273"/>
                <a:gd name="T27" fmla="*/ 228 h 304"/>
                <a:gd name="T28" fmla="*/ 230 w 273"/>
                <a:gd name="T29" fmla="*/ 272 h 304"/>
                <a:gd name="T30" fmla="*/ 202 w 273"/>
                <a:gd name="T31" fmla="*/ 278 h 304"/>
                <a:gd name="T32" fmla="*/ 160 w 273"/>
                <a:gd name="T33" fmla="*/ 291 h 304"/>
                <a:gd name="T34" fmla="*/ 160 w 273"/>
                <a:gd name="T35" fmla="*/ 303 h 304"/>
                <a:gd name="T36" fmla="*/ 153 w 273"/>
                <a:gd name="T37" fmla="*/ 303 h 304"/>
                <a:gd name="T38" fmla="*/ 146 w 273"/>
                <a:gd name="T39" fmla="*/ 285 h 304"/>
                <a:gd name="T40" fmla="*/ 132 w 273"/>
                <a:gd name="T41" fmla="*/ 272 h 304"/>
                <a:gd name="T42" fmla="*/ 105 w 273"/>
                <a:gd name="T43" fmla="*/ 278 h 304"/>
                <a:gd name="T44" fmla="*/ 83 w 273"/>
                <a:gd name="T45" fmla="*/ 260 h 304"/>
                <a:gd name="T46" fmla="*/ 55 w 273"/>
                <a:gd name="T47" fmla="*/ 223 h 304"/>
                <a:gd name="T48" fmla="*/ 41 w 273"/>
                <a:gd name="T49" fmla="*/ 216 h 304"/>
                <a:gd name="T50" fmla="*/ 35 w 273"/>
                <a:gd name="T51" fmla="*/ 185 h 304"/>
                <a:gd name="T52" fmla="*/ 21 w 273"/>
                <a:gd name="T53" fmla="*/ 180 h 304"/>
                <a:gd name="T54" fmla="*/ 0 w 273"/>
                <a:gd name="T55" fmla="*/ 155 h 304"/>
                <a:gd name="T56" fmla="*/ 13 w 273"/>
                <a:gd name="T57" fmla="*/ 123 h 304"/>
                <a:gd name="T58" fmla="*/ 13 w 273"/>
                <a:gd name="T59" fmla="*/ 105 h 304"/>
                <a:gd name="T60" fmla="*/ 41 w 273"/>
                <a:gd name="T61" fmla="*/ 112 h 304"/>
                <a:gd name="T62" fmla="*/ 41 w 273"/>
                <a:gd name="T63" fmla="*/ 55 h 304"/>
                <a:gd name="T64" fmla="*/ 41 w 273"/>
                <a:gd name="T65" fmla="*/ 43 h 304"/>
                <a:gd name="T66" fmla="*/ 55 w 273"/>
                <a:gd name="T67" fmla="*/ 43 h 304"/>
                <a:gd name="T68" fmla="*/ 55 w 273"/>
                <a:gd name="T69" fmla="*/ 19 h 3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3"/>
                <a:gd name="T106" fmla="*/ 0 h 304"/>
                <a:gd name="T107" fmla="*/ 273 w 273"/>
                <a:gd name="T108" fmla="*/ 304 h 3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3" h="304">
                  <a:moveTo>
                    <a:pt x="55" y="19"/>
                  </a:moveTo>
                  <a:lnTo>
                    <a:pt x="181" y="19"/>
                  </a:lnTo>
                  <a:lnTo>
                    <a:pt x="188" y="19"/>
                  </a:lnTo>
                  <a:lnTo>
                    <a:pt x="222" y="0"/>
                  </a:lnTo>
                  <a:lnTo>
                    <a:pt x="244" y="19"/>
                  </a:lnTo>
                  <a:lnTo>
                    <a:pt x="250" y="68"/>
                  </a:lnTo>
                  <a:lnTo>
                    <a:pt x="272" y="75"/>
                  </a:lnTo>
                  <a:lnTo>
                    <a:pt x="250" y="87"/>
                  </a:lnTo>
                  <a:lnTo>
                    <a:pt x="236" y="105"/>
                  </a:lnTo>
                  <a:lnTo>
                    <a:pt x="236" y="142"/>
                  </a:lnTo>
                  <a:lnTo>
                    <a:pt x="216" y="161"/>
                  </a:lnTo>
                  <a:lnTo>
                    <a:pt x="202" y="210"/>
                  </a:lnTo>
                  <a:lnTo>
                    <a:pt x="188" y="216"/>
                  </a:lnTo>
                  <a:lnTo>
                    <a:pt x="202" y="228"/>
                  </a:lnTo>
                  <a:lnTo>
                    <a:pt x="230" y="272"/>
                  </a:lnTo>
                  <a:lnTo>
                    <a:pt x="202" y="278"/>
                  </a:lnTo>
                  <a:lnTo>
                    <a:pt x="160" y="291"/>
                  </a:lnTo>
                  <a:lnTo>
                    <a:pt x="160" y="303"/>
                  </a:lnTo>
                  <a:lnTo>
                    <a:pt x="153" y="303"/>
                  </a:lnTo>
                  <a:lnTo>
                    <a:pt x="146" y="285"/>
                  </a:lnTo>
                  <a:lnTo>
                    <a:pt x="132" y="272"/>
                  </a:lnTo>
                  <a:lnTo>
                    <a:pt x="105" y="278"/>
                  </a:lnTo>
                  <a:lnTo>
                    <a:pt x="83" y="260"/>
                  </a:lnTo>
                  <a:lnTo>
                    <a:pt x="55" y="223"/>
                  </a:lnTo>
                  <a:lnTo>
                    <a:pt x="41" y="216"/>
                  </a:lnTo>
                  <a:lnTo>
                    <a:pt x="35" y="185"/>
                  </a:lnTo>
                  <a:lnTo>
                    <a:pt x="21" y="180"/>
                  </a:lnTo>
                  <a:lnTo>
                    <a:pt x="0" y="155"/>
                  </a:lnTo>
                  <a:lnTo>
                    <a:pt x="13" y="123"/>
                  </a:lnTo>
                  <a:lnTo>
                    <a:pt x="13" y="105"/>
                  </a:lnTo>
                  <a:lnTo>
                    <a:pt x="41" y="112"/>
                  </a:lnTo>
                  <a:lnTo>
                    <a:pt x="41" y="55"/>
                  </a:lnTo>
                  <a:lnTo>
                    <a:pt x="41" y="43"/>
                  </a:lnTo>
                  <a:lnTo>
                    <a:pt x="55" y="43"/>
                  </a:lnTo>
                  <a:lnTo>
                    <a:pt x="55" y="1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5" name="Freeform 157"/>
            <p:cNvSpPr>
              <a:spLocks/>
            </p:cNvSpPr>
            <p:nvPr/>
          </p:nvSpPr>
          <p:spPr bwMode="auto">
            <a:xfrm>
              <a:off x="4771" y="2424"/>
              <a:ext cx="71" cy="96"/>
            </a:xfrm>
            <a:custGeom>
              <a:avLst/>
              <a:gdLst>
                <a:gd name="T0" fmla="*/ 64 w 71"/>
                <a:gd name="T1" fmla="*/ 95 h 96"/>
                <a:gd name="T2" fmla="*/ 44 w 71"/>
                <a:gd name="T3" fmla="*/ 77 h 96"/>
                <a:gd name="T4" fmla="*/ 26 w 71"/>
                <a:gd name="T5" fmla="*/ 83 h 96"/>
                <a:gd name="T6" fmla="*/ 26 w 71"/>
                <a:gd name="T7" fmla="*/ 71 h 96"/>
                <a:gd name="T8" fmla="*/ 7 w 71"/>
                <a:gd name="T9" fmla="*/ 65 h 96"/>
                <a:gd name="T10" fmla="*/ 0 w 71"/>
                <a:gd name="T11" fmla="*/ 42 h 96"/>
                <a:gd name="T12" fmla="*/ 13 w 71"/>
                <a:gd name="T13" fmla="*/ 0 h 96"/>
                <a:gd name="T14" fmla="*/ 26 w 71"/>
                <a:gd name="T15" fmla="*/ 0 h 96"/>
                <a:gd name="T16" fmla="*/ 26 w 71"/>
                <a:gd name="T17" fmla="*/ 12 h 96"/>
                <a:gd name="T18" fmla="*/ 38 w 71"/>
                <a:gd name="T19" fmla="*/ 30 h 96"/>
                <a:gd name="T20" fmla="*/ 32 w 71"/>
                <a:gd name="T21" fmla="*/ 47 h 96"/>
                <a:gd name="T22" fmla="*/ 38 w 71"/>
                <a:gd name="T23" fmla="*/ 65 h 96"/>
                <a:gd name="T24" fmla="*/ 64 w 71"/>
                <a:gd name="T25" fmla="*/ 77 h 96"/>
                <a:gd name="T26" fmla="*/ 70 w 71"/>
                <a:gd name="T27" fmla="*/ 89 h 96"/>
                <a:gd name="T28" fmla="*/ 64 w 71"/>
                <a:gd name="T29" fmla="*/ 95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96"/>
                <a:gd name="T47" fmla="*/ 71 w 71"/>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96">
                  <a:moveTo>
                    <a:pt x="64" y="95"/>
                  </a:moveTo>
                  <a:lnTo>
                    <a:pt x="44" y="77"/>
                  </a:lnTo>
                  <a:lnTo>
                    <a:pt x="26" y="83"/>
                  </a:lnTo>
                  <a:lnTo>
                    <a:pt x="26" y="71"/>
                  </a:lnTo>
                  <a:lnTo>
                    <a:pt x="7" y="65"/>
                  </a:lnTo>
                  <a:lnTo>
                    <a:pt x="0" y="42"/>
                  </a:lnTo>
                  <a:lnTo>
                    <a:pt x="13" y="0"/>
                  </a:lnTo>
                  <a:lnTo>
                    <a:pt x="26" y="0"/>
                  </a:lnTo>
                  <a:lnTo>
                    <a:pt x="26" y="12"/>
                  </a:lnTo>
                  <a:lnTo>
                    <a:pt x="38" y="30"/>
                  </a:lnTo>
                  <a:lnTo>
                    <a:pt x="32" y="47"/>
                  </a:lnTo>
                  <a:lnTo>
                    <a:pt x="38" y="65"/>
                  </a:lnTo>
                  <a:lnTo>
                    <a:pt x="64" y="77"/>
                  </a:lnTo>
                  <a:lnTo>
                    <a:pt x="70" y="89"/>
                  </a:lnTo>
                  <a:lnTo>
                    <a:pt x="64" y="9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6" name="Freeform 158"/>
            <p:cNvSpPr>
              <a:spLocks/>
            </p:cNvSpPr>
            <p:nvPr/>
          </p:nvSpPr>
          <p:spPr bwMode="auto">
            <a:xfrm>
              <a:off x="1570" y="2441"/>
              <a:ext cx="46" cy="34"/>
            </a:xfrm>
            <a:custGeom>
              <a:avLst/>
              <a:gdLst>
                <a:gd name="T0" fmla="*/ 45 w 46"/>
                <a:gd name="T1" fmla="*/ 6 h 34"/>
                <a:gd name="T2" fmla="*/ 38 w 46"/>
                <a:gd name="T3" fmla="*/ 33 h 34"/>
                <a:gd name="T4" fmla="*/ 7 w 46"/>
                <a:gd name="T5" fmla="*/ 27 h 34"/>
                <a:gd name="T6" fmla="*/ 0 w 46"/>
                <a:gd name="T7" fmla="*/ 22 h 34"/>
                <a:gd name="T8" fmla="*/ 25 w 46"/>
                <a:gd name="T9" fmla="*/ 16 h 34"/>
                <a:gd name="T10" fmla="*/ 13 w 46"/>
                <a:gd name="T11" fmla="*/ 6 h 34"/>
                <a:gd name="T12" fmla="*/ 13 w 46"/>
                <a:gd name="T13" fmla="*/ 0 h 34"/>
                <a:gd name="T14" fmla="*/ 32 w 46"/>
                <a:gd name="T15" fmla="*/ 6 h 34"/>
                <a:gd name="T16" fmla="*/ 45 w 46"/>
                <a:gd name="T17" fmla="*/ 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45" y="6"/>
                  </a:moveTo>
                  <a:lnTo>
                    <a:pt x="38" y="33"/>
                  </a:lnTo>
                  <a:lnTo>
                    <a:pt x="7" y="27"/>
                  </a:lnTo>
                  <a:lnTo>
                    <a:pt x="0" y="22"/>
                  </a:lnTo>
                  <a:lnTo>
                    <a:pt x="25" y="16"/>
                  </a:lnTo>
                  <a:lnTo>
                    <a:pt x="13" y="6"/>
                  </a:lnTo>
                  <a:lnTo>
                    <a:pt x="13" y="0"/>
                  </a:lnTo>
                  <a:lnTo>
                    <a:pt x="32" y="6"/>
                  </a:lnTo>
                  <a:lnTo>
                    <a:pt x="45"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7" name="Freeform 159"/>
            <p:cNvSpPr>
              <a:spLocks/>
            </p:cNvSpPr>
            <p:nvPr/>
          </p:nvSpPr>
          <p:spPr bwMode="auto">
            <a:xfrm>
              <a:off x="1615" y="2449"/>
              <a:ext cx="48" cy="26"/>
            </a:xfrm>
            <a:custGeom>
              <a:avLst/>
              <a:gdLst>
                <a:gd name="T0" fmla="*/ 6 w 48"/>
                <a:gd name="T1" fmla="*/ 0 h 26"/>
                <a:gd name="T2" fmla="*/ 24 w 48"/>
                <a:gd name="T3" fmla="*/ 0 h 26"/>
                <a:gd name="T4" fmla="*/ 41 w 48"/>
                <a:gd name="T5" fmla="*/ 5 h 26"/>
                <a:gd name="T6" fmla="*/ 35 w 48"/>
                <a:gd name="T7" fmla="*/ 9 h 26"/>
                <a:gd name="T8" fmla="*/ 47 w 48"/>
                <a:gd name="T9" fmla="*/ 9 h 26"/>
                <a:gd name="T10" fmla="*/ 41 w 48"/>
                <a:gd name="T11" fmla="*/ 20 h 26"/>
                <a:gd name="T12" fmla="*/ 35 w 48"/>
                <a:gd name="T13" fmla="*/ 15 h 26"/>
                <a:gd name="T14" fmla="*/ 12 w 48"/>
                <a:gd name="T15" fmla="*/ 20 h 26"/>
                <a:gd name="T16" fmla="*/ 0 w 48"/>
                <a:gd name="T17" fmla="*/ 25 h 26"/>
                <a:gd name="T18" fmla="*/ 6 w 48"/>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6"/>
                <a:gd name="T32" fmla="*/ 48 w 4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6">
                  <a:moveTo>
                    <a:pt x="6" y="0"/>
                  </a:moveTo>
                  <a:lnTo>
                    <a:pt x="24" y="0"/>
                  </a:lnTo>
                  <a:lnTo>
                    <a:pt x="41" y="5"/>
                  </a:lnTo>
                  <a:lnTo>
                    <a:pt x="35" y="9"/>
                  </a:lnTo>
                  <a:lnTo>
                    <a:pt x="47" y="9"/>
                  </a:lnTo>
                  <a:lnTo>
                    <a:pt x="41" y="20"/>
                  </a:lnTo>
                  <a:lnTo>
                    <a:pt x="35" y="15"/>
                  </a:lnTo>
                  <a:lnTo>
                    <a:pt x="12" y="20"/>
                  </a:lnTo>
                  <a:lnTo>
                    <a:pt x="0" y="25"/>
                  </a:lnTo>
                  <a:lnTo>
                    <a:pt x="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8" name="Freeform 160"/>
            <p:cNvSpPr>
              <a:spLocks/>
            </p:cNvSpPr>
            <p:nvPr/>
          </p:nvSpPr>
          <p:spPr bwMode="auto">
            <a:xfrm>
              <a:off x="1325" y="2455"/>
              <a:ext cx="15" cy="34"/>
            </a:xfrm>
            <a:custGeom>
              <a:avLst/>
              <a:gdLst>
                <a:gd name="T0" fmla="*/ 0 w 15"/>
                <a:gd name="T1" fmla="*/ 11 h 34"/>
                <a:gd name="T2" fmla="*/ 9 w 15"/>
                <a:gd name="T3" fmla="*/ 0 h 34"/>
                <a:gd name="T4" fmla="*/ 14 w 15"/>
                <a:gd name="T5" fmla="*/ 5 h 34"/>
                <a:gd name="T6" fmla="*/ 9 w 15"/>
                <a:gd name="T7" fmla="*/ 33 h 34"/>
                <a:gd name="T8" fmla="*/ 0 w 15"/>
                <a:gd name="T9" fmla="*/ 27 h 34"/>
                <a:gd name="T10" fmla="*/ 0 w 15"/>
                <a:gd name="T11" fmla="*/ 11 h 34"/>
                <a:gd name="T12" fmla="*/ 0 60000 65536"/>
                <a:gd name="T13" fmla="*/ 0 60000 65536"/>
                <a:gd name="T14" fmla="*/ 0 60000 65536"/>
                <a:gd name="T15" fmla="*/ 0 60000 65536"/>
                <a:gd name="T16" fmla="*/ 0 60000 65536"/>
                <a:gd name="T17" fmla="*/ 0 60000 65536"/>
                <a:gd name="T18" fmla="*/ 0 w 15"/>
                <a:gd name="T19" fmla="*/ 0 h 34"/>
                <a:gd name="T20" fmla="*/ 15 w 1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5" h="34">
                  <a:moveTo>
                    <a:pt x="0" y="11"/>
                  </a:moveTo>
                  <a:lnTo>
                    <a:pt x="9" y="0"/>
                  </a:lnTo>
                  <a:lnTo>
                    <a:pt x="14" y="5"/>
                  </a:lnTo>
                  <a:lnTo>
                    <a:pt x="9" y="33"/>
                  </a:lnTo>
                  <a:lnTo>
                    <a:pt x="0" y="27"/>
                  </a:lnTo>
                  <a:lnTo>
                    <a:pt x="0" y="1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39" name="Freeform 161"/>
            <p:cNvSpPr>
              <a:spLocks/>
            </p:cNvSpPr>
            <p:nvPr/>
          </p:nvSpPr>
          <p:spPr bwMode="auto">
            <a:xfrm>
              <a:off x="1687" y="2461"/>
              <a:ext cx="16" cy="6"/>
            </a:xfrm>
            <a:custGeom>
              <a:avLst/>
              <a:gdLst>
                <a:gd name="T0" fmla="*/ 10 w 16"/>
                <a:gd name="T1" fmla="*/ 5 h 6"/>
                <a:gd name="T2" fmla="*/ 0 w 16"/>
                <a:gd name="T3" fmla="*/ 5 h 6"/>
                <a:gd name="T4" fmla="*/ 5 w 16"/>
                <a:gd name="T5" fmla="*/ 0 h 6"/>
                <a:gd name="T6" fmla="*/ 15 w 16"/>
                <a:gd name="T7" fmla="*/ 3 h 6"/>
                <a:gd name="T8" fmla="*/ 10 w 16"/>
                <a:gd name="T9" fmla="*/ 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0" y="5"/>
                  </a:moveTo>
                  <a:lnTo>
                    <a:pt x="0" y="5"/>
                  </a:lnTo>
                  <a:lnTo>
                    <a:pt x="5" y="0"/>
                  </a:lnTo>
                  <a:lnTo>
                    <a:pt x="15" y="3"/>
                  </a:lnTo>
                  <a:lnTo>
                    <a:pt x="10"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0" name="Freeform 162"/>
            <p:cNvSpPr>
              <a:spLocks/>
            </p:cNvSpPr>
            <p:nvPr/>
          </p:nvSpPr>
          <p:spPr bwMode="auto">
            <a:xfrm>
              <a:off x="1505" y="2461"/>
              <a:ext cx="30" cy="6"/>
            </a:xfrm>
            <a:custGeom>
              <a:avLst/>
              <a:gdLst>
                <a:gd name="T0" fmla="*/ 12 w 30"/>
                <a:gd name="T1" fmla="*/ 5 h 6"/>
                <a:gd name="T2" fmla="*/ 0 w 30"/>
                <a:gd name="T3" fmla="*/ 3 h 6"/>
                <a:gd name="T4" fmla="*/ 6 w 30"/>
                <a:gd name="T5" fmla="*/ 0 h 6"/>
                <a:gd name="T6" fmla="*/ 29 w 30"/>
                <a:gd name="T7" fmla="*/ 3 h 6"/>
                <a:gd name="T8" fmla="*/ 29 w 30"/>
                <a:gd name="T9" fmla="*/ 5 h 6"/>
                <a:gd name="T10" fmla="*/ 18 w 30"/>
                <a:gd name="T11" fmla="*/ 5 h 6"/>
                <a:gd name="T12" fmla="*/ 12 w 30"/>
                <a:gd name="T13" fmla="*/ 5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12" y="5"/>
                  </a:moveTo>
                  <a:lnTo>
                    <a:pt x="0" y="3"/>
                  </a:lnTo>
                  <a:lnTo>
                    <a:pt x="6" y="0"/>
                  </a:lnTo>
                  <a:lnTo>
                    <a:pt x="29" y="3"/>
                  </a:lnTo>
                  <a:lnTo>
                    <a:pt x="29" y="5"/>
                  </a:lnTo>
                  <a:lnTo>
                    <a:pt x="18" y="5"/>
                  </a:lnTo>
                  <a:lnTo>
                    <a:pt x="12"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1" name="Freeform 163"/>
            <p:cNvSpPr>
              <a:spLocks/>
            </p:cNvSpPr>
            <p:nvPr/>
          </p:nvSpPr>
          <p:spPr bwMode="auto">
            <a:xfrm>
              <a:off x="1276" y="2461"/>
              <a:ext cx="59" cy="64"/>
            </a:xfrm>
            <a:custGeom>
              <a:avLst/>
              <a:gdLst>
                <a:gd name="T0" fmla="*/ 46 w 59"/>
                <a:gd name="T1" fmla="*/ 6 h 64"/>
                <a:gd name="T2" fmla="*/ 46 w 59"/>
                <a:gd name="T3" fmla="*/ 23 h 64"/>
                <a:gd name="T4" fmla="*/ 58 w 59"/>
                <a:gd name="T5" fmla="*/ 29 h 64"/>
                <a:gd name="T6" fmla="*/ 58 w 59"/>
                <a:gd name="T7" fmla="*/ 34 h 64"/>
                <a:gd name="T8" fmla="*/ 39 w 59"/>
                <a:gd name="T9" fmla="*/ 57 h 64"/>
                <a:gd name="T10" fmla="*/ 33 w 59"/>
                <a:gd name="T11" fmla="*/ 57 h 64"/>
                <a:gd name="T12" fmla="*/ 26 w 59"/>
                <a:gd name="T13" fmla="*/ 63 h 64"/>
                <a:gd name="T14" fmla="*/ 0 w 59"/>
                <a:gd name="T15" fmla="*/ 52 h 64"/>
                <a:gd name="T16" fmla="*/ 7 w 59"/>
                <a:gd name="T17" fmla="*/ 29 h 64"/>
                <a:gd name="T18" fmla="*/ 20 w 59"/>
                <a:gd name="T19" fmla="*/ 29 h 64"/>
                <a:gd name="T20" fmla="*/ 13 w 59"/>
                <a:gd name="T21" fmla="*/ 11 h 64"/>
                <a:gd name="T22" fmla="*/ 26 w 59"/>
                <a:gd name="T23" fmla="*/ 0 h 64"/>
                <a:gd name="T24" fmla="*/ 46 w 59"/>
                <a:gd name="T25" fmla="*/ 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4"/>
                <a:gd name="T41" fmla="*/ 59 w 5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4">
                  <a:moveTo>
                    <a:pt x="46" y="6"/>
                  </a:moveTo>
                  <a:lnTo>
                    <a:pt x="46" y="23"/>
                  </a:lnTo>
                  <a:lnTo>
                    <a:pt x="58" y="29"/>
                  </a:lnTo>
                  <a:lnTo>
                    <a:pt x="58" y="34"/>
                  </a:lnTo>
                  <a:lnTo>
                    <a:pt x="39" y="57"/>
                  </a:lnTo>
                  <a:lnTo>
                    <a:pt x="33" y="57"/>
                  </a:lnTo>
                  <a:lnTo>
                    <a:pt x="26" y="63"/>
                  </a:lnTo>
                  <a:lnTo>
                    <a:pt x="0" y="52"/>
                  </a:lnTo>
                  <a:lnTo>
                    <a:pt x="7" y="29"/>
                  </a:lnTo>
                  <a:lnTo>
                    <a:pt x="20" y="29"/>
                  </a:lnTo>
                  <a:lnTo>
                    <a:pt x="13" y="11"/>
                  </a:lnTo>
                  <a:lnTo>
                    <a:pt x="26" y="0"/>
                  </a:lnTo>
                  <a:lnTo>
                    <a:pt x="46"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2" name="Freeform 164"/>
            <p:cNvSpPr>
              <a:spLocks/>
            </p:cNvSpPr>
            <p:nvPr/>
          </p:nvSpPr>
          <p:spPr bwMode="auto">
            <a:xfrm>
              <a:off x="1751" y="246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3" name="Freeform 165"/>
            <p:cNvSpPr>
              <a:spLocks/>
            </p:cNvSpPr>
            <p:nvPr/>
          </p:nvSpPr>
          <p:spPr bwMode="auto">
            <a:xfrm>
              <a:off x="1714" y="2466"/>
              <a:ext cx="9" cy="9"/>
            </a:xfrm>
            <a:custGeom>
              <a:avLst/>
              <a:gdLst>
                <a:gd name="T0" fmla="*/ 4 w 9"/>
                <a:gd name="T1" fmla="*/ 8 h 9"/>
                <a:gd name="T2" fmla="*/ 0 w 9"/>
                <a:gd name="T3" fmla="*/ 0 h 9"/>
                <a:gd name="T4" fmla="*/ 8 w 9"/>
                <a:gd name="T5" fmla="*/ 4 h 9"/>
                <a:gd name="T6" fmla="*/ 4 w 9"/>
                <a:gd name="T7" fmla="*/ 8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4" y="8"/>
                  </a:moveTo>
                  <a:lnTo>
                    <a:pt x="0" y="0"/>
                  </a:lnTo>
                  <a:lnTo>
                    <a:pt x="8" y="4"/>
                  </a:lnTo>
                  <a:lnTo>
                    <a:pt x="4"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4" name="Freeform 166"/>
            <p:cNvSpPr>
              <a:spLocks/>
            </p:cNvSpPr>
            <p:nvPr/>
          </p:nvSpPr>
          <p:spPr bwMode="auto">
            <a:xfrm>
              <a:off x="3495" y="2472"/>
              <a:ext cx="176" cy="85"/>
            </a:xfrm>
            <a:custGeom>
              <a:avLst/>
              <a:gdLst>
                <a:gd name="T0" fmla="*/ 161 w 176"/>
                <a:gd name="T1" fmla="*/ 0 h 85"/>
                <a:gd name="T2" fmla="*/ 175 w 176"/>
                <a:gd name="T3" fmla="*/ 24 h 85"/>
                <a:gd name="T4" fmla="*/ 153 w 176"/>
                <a:gd name="T5" fmla="*/ 30 h 85"/>
                <a:gd name="T6" fmla="*/ 147 w 176"/>
                <a:gd name="T7" fmla="*/ 48 h 85"/>
                <a:gd name="T8" fmla="*/ 70 w 176"/>
                <a:gd name="T9" fmla="*/ 78 h 85"/>
                <a:gd name="T10" fmla="*/ 63 w 176"/>
                <a:gd name="T11" fmla="*/ 72 h 85"/>
                <a:gd name="T12" fmla="*/ 42 w 176"/>
                <a:gd name="T13" fmla="*/ 84 h 85"/>
                <a:gd name="T14" fmla="*/ 22 w 176"/>
                <a:gd name="T15" fmla="*/ 84 h 85"/>
                <a:gd name="T16" fmla="*/ 8 w 176"/>
                <a:gd name="T17" fmla="*/ 66 h 85"/>
                <a:gd name="T18" fmla="*/ 0 w 176"/>
                <a:gd name="T19" fmla="*/ 48 h 85"/>
                <a:gd name="T20" fmla="*/ 0 w 176"/>
                <a:gd name="T21" fmla="*/ 30 h 85"/>
                <a:gd name="T22" fmla="*/ 14 w 176"/>
                <a:gd name="T23" fmla="*/ 18 h 85"/>
                <a:gd name="T24" fmla="*/ 70 w 176"/>
                <a:gd name="T25" fmla="*/ 36 h 85"/>
                <a:gd name="T26" fmla="*/ 98 w 176"/>
                <a:gd name="T27" fmla="*/ 24 h 85"/>
                <a:gd name="T28" fmla="*/ 161 w 176"/>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
                <a:gd name="T46" fmla="*/ 0 h 85"/>
                <a:gd name="T47" fmla="*/ 176 w 176"/>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 h="85">
                  <a:moveTo>
                    <a:pt x="161" y="0"/>
                  </a:moveTo>
                  <a:lnTo>
                    <a:pt x="175" y="24"/>
                  </a:lnTo>
                  <a:lnTo>
                    <a:pt x="153" y="30"/>
                  </a:lnTo>
                  <a:lnTo>
                    <a:pt x="147" y="48"/>
                  </a:lnTo>
                  <a:lnTo>
                    <a:pt x="70" y="78"/>
                  </a:lnTo>
                  <a:lnTo>
                    <a:pt x="63" y="72"/>
                  </a:lnTo>
                  <a:lnTo>
                    <a:pt x="42" y="84"/>
                  </a:lnTo>
                  <a:lnTo>
                    <a:pt x="22" y="84"/>
                  </a:lnTo>
                  <a:lnTo>
                    <a:pt x="8" y="66"/>
                  </a:lnTo>
                  <a:lnTo>
                    <a:pt x="0" y="48"/>
                  </a:lnTo>
                  <a:lnTo>
                    <a:pt x="0" y="30"/>
                  </a:lnTo>
                  <a:lnTo>
                    <a:pt x="14" y="18"/>
                  </a:lnTo>
                  <a:lnTo>
                    <a:pt x="70" y="36"/>
                  </a:lnTo>
                  <a:lnTo>
                    <a:pt x="98" y="24"/>
                  </a:lnTo>
                  <a:lnTo>
                    <a:pt x="161"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5" name="Freeform 167"/>
            <p:cNvSpPr>
              <a:spLocks/>
            </p:cNvSpPr>
            <p:nvPr/>
          </p:nvSpPr>
          <p:spPr bwMode="auto">
            <a:xfrm>
              <a:off x="1740" y="2479"/>
              <a:ext cx="4" cy="1"/>
            </a:xfrm>
            <a:custGeom>
              <a:avLst/>
              <a:gdLst>
                <a:gd name="T0" fmla="*/ 0 w 4"/>
                <a:gd name="T1" fmla="*/ 0 h 1"/>
                <a:gd name="T2" fmla="*/ 0 w 4"/>
                <a:gd name="T3" fmla="*/ 0 h 1"/>
                <a:gd name="T4" fmla="*/ 3 w 4"/>
                <a:gd name="T5" fmla="*/ 0 h 1"/>
                <a:gd name="T6" fmla="*/ 0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0" y="0"/>
                  </a:moveTo>
                  <a:lnTo>
                    <a:pt x="0" y="0"/>
                  </a:lnTo>
                  <a:lnTo>
                    <a:pt x="3" y="0"/>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6" name="Freeform 168"/>
            <p:cNvSpPr>
              <a:spLocks/>
            </p:cNvSpPr>
            <p:nvPr/>
          </p:nvSpPr>
          <p:spPr bwMode="auto">
            <a:xfrm>
              <a:off x="1751" y="2486"/>
              <a:ext cx="8" cy="9"/>
            </a:xfrm>
            <a:custGeom>
              <a:avLst/>
              <a:gdLst>
                <a:gd name="T0" fmla="*/ 3 w 8"/>
                <a:gd name="T1" fmla="*/ 8 h 9"/>
                <a:gd name="T2" fmla="*/ 0 w 8"/>
                <a:gd name="T3" fmla="*/ 8 h 9"/>
                <a:gd name="T4" fmla="*/ 3 w 8"/>
                <a:gd name="T5" fmla="*/ 0 h 9"/>
                <a:gd name="T6" fmla="*/ 7 w 8"/>
                <a:gd name="T7" fmla="*/ 0 h 9"/>
                <a:gd name="T8" fmla="*/ 3 w 8"/>
                <a:gd name="T9" fmla="*/ 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3" y="8"/>
                  </a:moveTo>
                  <a:lnTo>
                    <a:pt x="0" y="8"/>
                  </a:lnTo>
                  <a:lnTo>
                    <a:pt x="3" y="0"/>
                  </a:lnTo>
                  <a:lnTo>
                    <a:pt x="7" y="0"/>
                  </a:lnTo>
                  <a:lnTo>
                    <a:pt x="3"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7" name="Freeform 169"/>
            <p:cNvSpPr>
              <a:spLocks/>
            </p:cNvSpPr>
            <p:nvPr/>
          </p:nvSpPr>
          <p:spPr bwMode="auto">
            <a:xfrm>
              <a:off x="3388" y="2494"/>
              <a:ext cx="111" cy="82"/>
            </a:xfrm>
            <a:custGeom>
              <a:avLst/>
              <a:gdLst>
                <a:gd name="T0" fmla="*/ 0 w 111"/>
                <a:gd name="T1" fmla="*/ 64 h 82"/>
                <a:gd name="T2" fmla="*/ 0 w 111"/>
                <a:gd name="T3" fmla="*/ 29 h 82"/>
                <a:gd name="T4" fmla="*/ 14 w 111"/>
                <a:gd name="T5" fmla="*/ 12 h 82"/>
                <a:gd name="T6" fmla="*/ 35 w 111"/>
                <a:gd name="T7" fmla="*/ 0 h 82"/>
                <a:gd name="T8" fmla="*/ 55 w 111"/>
                <a:gd name="T9" fmla="*/ 46 h 82"/>
                <a:gd name="T10" fmla="*/ 75 w 111"/>
                <a:gd name="T11" fmla="*/ 46 h 82"/>
                <a:gd name="T12" fmla="*/ 110 w 111"/>
                <a:gd name="T13" fmla="*/ 76 h 82"/>
                <a:gd name="T14" fmla="*/ 110 w 111"/>
                <a:gd name="T15" fmla="*/ 81 h 82"/>
                <a:gd name="T16" fmla="*/ 89 w 111"/>
                <a:gd name="T17" fmla="*/ 81 h 82"/>
                <a:gd name="T18" fmla="*/ 75 w 111"/>
                <a:gd name="T19" fmla="*/ 69 h 82"/>
                <a:gd name="T20" fmla="*/ 35 w 111"/>
                <a:gd name="T21" fmla="*/ 64 h 82"/>
                <a:gd name="T22" fmla="*/ 21 w 111"/>
                <a:gd name="T23" fmla="*/ 58 h 82"/>
                <a:gd name="T24" fmla="*/ 14 w 111"/>
                <a:gd name="T25" fmla="*/ 64 h 82"/>
                <a:gd name="T26" fmla="*/ 7 w 111"/>
                <a:gd name="T27" fmla="*/ 69 h 82"/>
                <a:gd name="T28" fmla="*/ 0 w 111"/>
                <a:gd name="T29" fmla="*/ 6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82"/>
                <a:gd name="T47" fmla="*/ 111 w 111"/>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82">
                  <a:moveTo>
                    <a:pt x="0" y="64"/>
                  </a:moveTo>
                  <a:lnTo>
                    <a:pt x="0" y="29"/>
                  </a:lnTo>
                  <a:lnTo>
                    <a:pt x="14" y="12"/>
                  </a:lnTo>
                  <a:lnTo>
                    <a:pt x="35" y="0"/>
                  </a:lnTo>
                  <a:lnTo>
                    <a:pt x="55" y="46"/>
                  </a:lnTo>
                  <a:lnTo>
                    <a:pt x="75" y="46"/>
                  </a:lnTo>
                  <a:lnTo>
                    <a:pt x="110" y="76"/>
                  </a:lnTo>
                  <a:lnTo>
                    <a:pt x="110" y="81"/>
                  </a:lnTo>
                  <a:lnTo>
                    <a:pt x="89" y="81"/>
                  </a:lnTo>
                  <a:lnTo>
                    <a:pt x="75" y="69"/>
                  </a:lnTo>
                  <a:lnTo>
                    <a:pt x="35" y="64"/>
                  </a:lnTo>
                  <a:lnTo>
                    <a:pt x="21" y="58"/>
                  </a:lnTo>
                  <a:lnTo>
                    <a:pt x="14" y="64"/>
                  </a:lnTo>
                  <a:lnTo>
                    <a:pt x="7" y="69"/>
                  </a:lnTo>
                  <a:lnTo>
                    <a:pt x="0" y="6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8" name="Freeform 170"/>
            <p:cNvSpPr>
              <a:spLocks/>
            </p:cNvSpPr>
            <p:nvPr/>
          </p:nvSpPr>
          <p:spPr bwMode="auto">
            <a:xfrm>
              <a:off x="1320" y="2499"/>
              <a:ext cx="86" cy="44"/>
            </a:xfrm>
            <a:custGeom>
              <a:avLst/>
              <a:gdLst>
                <a:gd name="T0" fmla="*/ 19 w 86"/>
                <a:gd name="T1" fmla="*/ 0 h 44"/>
                <a:gd name="T2" fmla="*/ 79 w 86"/>
                <a:gd name="T3" fmla="*/ 6 h 44"/>
                <a:gd name="T4" fmla="*/ 85 w 86"/>
                <a:gd name="T5" fmla="*/ 22 h 44"/>
                <a:gd name="T6" fmla="*/ 53 w 86"/>
                <a:gd name="T7" fmla="*/ 27 h 44"/>
                <a:gd name="T8" fmla="*/ 39 w 86"/>
                <a:gd name="T9" fmla="*/ 43 h 44"/>
                <a:gd name="T10" fmla="*/ 26 w 86"/>
                <a:gd name="T11" fmla="*/ 43 h 44"/>
                <a:gd name="T12" fmla="*/ 26 w 86"/>
                <a:gd name="T13" fmla="*/ 27 h 44"/>
                <a:gd name="T14" fmla="*/ 0 w 86"/>
                <a:gd name="T15" fmla="*/ 22 h 44"/>
                <a:gd name="T16" fmla="*/ 19 w 86"/>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44"/>
                <a:gd name="T29" fmla="*/ 86 w 8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44">
                  <a:moveTo>
                    <a:pt x="19" y="0"/>
                  </a:moveTo>
                  <a:lnTo>
                    <a:pt x="79" y="6"/>
                  </a:lnTo>
                  <a:lnTo>
                    <a:pt x="85" y="22"/>
                  </a:lnTo>
                  <a:lnTo>
                    <a:pt x="53" y="27"/>
                  </a:lnTo>
                  <a:lnTo>
                    <a:pt x="39" y="43"/>
                  </a:lnTo>
                  <a:lnTo>
                    <a:pt x="26" y="43"/>
                  </a:lnTo>
                  <a:lnTo>
                    <a:pt x="26" y="27"/>
                  </a:lnTo>
                  <a:lnTo>
                    <a:pt x="0" y="22"/>
                  </a:lnTo>
                  <a:lnTo>
                    <a:pt x="19"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49" name="Freeform 171"/>
            <p:cNvSpPr>
              <a:spLocks/>
            </p:cNvSpPr>
            <p:nvPr/>
          </p:nvSpPr>
          <p:spPr bwMode="auto">
            <a:xfrm>
              <a:off x="1765" y="2505"/>
              <a:ext cx="1" cy="7"/>
            </a:xfrm>
            <a:custGeom>
              <a:avLst/>
              <a:gdLst>
                <a:gd name="T0" fmla="*/ 0 w 1"/>
                <a:gd name="T1" fmla="*/ 6 h 7"/>
                <a:gd name="T2" fmla="*/ 0 w 1"/>
                <a:gd name="T3" fmla="*/ 0 h 7"/>
                <a:gd name="T4" fmla="*/ 0 w 1"/>
                <a:gd name="T5" fmla="*/ 3 h 7"/>
                <a:gd name="T6" fmla="*/ 0 w 1"/>
                <a:gd name="T7" fmla="*/ 6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6"/>
                  </a:moveTo>
                  <a:lnTo>
                    <a:pt x="0" y="0"/>
                  </a:lnTo>
                  <a:lnTo>
                    <a:pt x="0" y="3"/>
                  </a:lnTo>
                  <a:lnTo>
                    <a:pt x="0"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0" name="Freeform 172"/>
            <p:cNvSpPr>
              <a:spLocks/>
            </p:cNvSpPr>
            <p:nvPr/>
          </p:nvSpPr>
          <p:spPr bwMode="auto">
            <a:xfrm>
              <a:off x="4482" y="2511"/>
              <a:ext cx="66" cy="65"/>
            </a:xfrm>
            <a:custGeom>
              <a:avLst/>
              <a:gdLst>
                <a:gd name="T0" fmla="*/ 46 w 66"/>
                <a:gd name="T1" fmla="*/ 0 h 65"/>
                <a:gd name="T2" fmla="*/ 52 w 66"/>
                <a:gd name="T3" fmla="*/ 0 h 65"/>
                <a:gd name="T4" fmla="*/ 65 w 66"/>
                <a:gd name="T5" fmla="*/ 0 h 65"/>
                <a:gd name="T6" fmla="*/ 65 w 66"/>
                <a:gd name="T7" fmla="*/ 35 h 65"/>
                <a:gd name="T8" fmla="*/ 59 w 66"/>
                <a:gd name="T9" fmla="*/ 35 h 65"/>
                <a:gd name="T10" fmla="*/ 52 w 66"/>
                <a:gd name="T11" fmla="*/ 47 h 65"/>
                <a:gd name="T12" fmla="*/ 25 w 66"/>
                <a:gd name="T13" fmla="*/ 64 h 65"/>
                <a:gd name="T14" fmla="*/ 13 w 66"/>
                <a:gd name="T15" fmla="*/ 52 h 65"/>
                <a:gd name="T16" fmla="*/ 13 w 66"/>
                <a:gd name="T17" fmla="*/ 41 h 65"/>
                <a:gd name="T18" fmla="*/ 6 w 66"/>
                <a:gd name="T19" fmla="*/ 35 h 65"/>
                <a:gd name="T20" fmla="*/ 0 w 66"/>
                <a:gd name="T21" fmla="*/ 18 h 65"/>
                <a:gd name="T22" fmla="*/ 13 w 66"/>
                <a:gd name="T23" fmla="*/ 0 h 65"/>
                <a:gd name="T24" fmla="*/ 46 w 66"/>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65"/>
                <a:gd name="T41" fmla="*/ 66 w 66"/>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65">
                  <a:moveTo>
                    <a:pt x="46" y="0"/>
                  </a:moveTo>
                  <a:lnTo>
                    <a:pt x="52" y="0"/>
                  </a:lnTo>
                  <a:lnTo>
                    <a:pt x="65" y="0"/>
                  </a:lnTo>
                  <a:lnTo>
                    <a:pt x="65" y="35"/>
                  </a:lnTo>
                  <a:lnTo>
                    <a:pt x="59" y="35"/>
                  </a:lnTo>
                  <a:lnTo>
                    <a:pt x="52" y="47"/>
                  </a:lnTo>
                  <a:lnTo>
                    <a:pt x="25" y="64"/>
                  </a:lnTo>
                  <a:lnTo>
                    <a:pt x="13" y="52"/>
                  </a:lnTo>
                  <a:lnTo>
                    <a:pt x="13" y="41"/>
                  </a:lnTo>
                  <a:lnTo>
                    <a:pt x="6" y="35"/>
                  </a:lnTo>
                  <a:lnTo>
                    <a:pt x="0" y="18"/>
                  </a:lnTo>
                  <a:lnTo>
                    <a:pt x="13" y="0"/>
                  </a:lnTo>
                  <a:lnTo>
                    <a:pt x="4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1" name="Freeform 173"/>
            <p:cNvSpPr>
              <a:spLocks/>
            </p:cNvSpPr>
            <p:nvPr/>
          </p:nvSpPr>
          <p:spPr bwMode="auto">
            <a:xfrm>
              <a:off x="2503" y="2511"/>
              <a:ext cx="90" cy="59"/>
            </a:xfrm>
            <a:custGeom>
              <a:avLst/>
              <a:gdLst>
                <a:gd name="T0" fmla="*/ 14 w 90"/>
                <a:gd name="T1" fmla="*/ 6 h 59"/>
                <a:gd name="T2" fmla="*/ 41 w 90"/>
                <a:gd name="T3" fmla="*/ 0 h 59"/>
                <a:gd name="T4" fmla="*/ 69 w 90"/>
                <a:gd name="T5" fmla="*/ 12 h 59"/>
                <a:gd name="T6" fmla="*/ 83 w 90"/>
                <a:gd name="T7" fmla="*/ 29 h 59"/>
                <a:gd name="T8" fmla="*/ 89 w 90"/>
                <a:gd name="T9" fmla="*/ 58 h 59"/>
                <a:gd name="T10" fmla="*/ 63 w 90"/>
                <a:gd name="T11" fmla="*/ 52 h 59"/>
                <a:gd name="T12" fmla="*/ 14 w 90"/>
                <a:gd name="T13" fmla="*/ 52 h 59"/>
                <a:gd name="T14" fmla="*/ 7 w 90"/>
                <a:gd name="T15" fmla="*/ 46 h 59"/>
                <a:gd name="T16" fmla="*/ 49 w 90"/>
                <a:gd name="T17" fmla="*/ 40 h 59"/>
                <a:gd name="T18" fmla="*/ 28 w 90"/>
                <a:gd name="T19" fmla="*/ 35 h 59"/>
                <a:gd name="T20" fmla="*/ 7 w 90"/>
                <a:gd name="T21" fmla="*/ 35 h 59"/>
                <a:gd name="T22" fmla="*/ 0 w 90"/>
                <a:gd name="T23" fmla="*/ 29 h 59"/>
                <a:gd name="T24" fmla="*/ 14 w 90"/>
                <a:gd name="T25" fmla="*/ 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59"/>
                <a:gd name="T41" fmla="*/ 90 w 90"/>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59">
                  <a:moveTo>
                    <a:pt x="14" y="6"/>
                  </a:moveTo>
                  <a:lnTo>
                    <a:pt x="41" y="0"/>
                  </a:lnTo>
                  <a:lnTo>
                    <a:pt x="69" y="12"/>
                  </a:lnTo>
                  <a:lnTo>
                    <a:pt x="83" y="29"/>
                  </a:lnTo>
                  <a:lnTo>
                    <a:pt x="89" y="58"/>
                  </a:lnTo>
                  <a:lnTo>
                    <a:pt x="63" y="52"/>
                  </a:lnTo>
                  <a:lnTo>
                    <a:pt x="14" y="52"/>
                  </a:lnTo>
                  <a:lnTo>
                    <a:pt x="7" y="46"/>
                  </a:lnTo>
                  <a:lnTo>
                    <a:pt x="49" y="40"/>
                  </a:lnTo>
                  <a:lnTo>
                    <a:pt x="28" y="35"/>
                  </a:lnTo>
                  <a:lnTo>
                    <a:pt x="7" y="35"/>
                  </a:lnTo>
                  <a:lnTo>
                    <a:pt x="0" y="29"/>
                  </a:lnTo>
                  <a:lnTo>
                    <a:pt x="14"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2" name="Freeform 174"/>
            <p:cNvSpPr>
              <a:spLocks/>
            </p:cNvSpPr>
            <p:nvPr/>
          </p:nvSpPr>
          <p:spPr bwMode="auto">
            <a:xfrm>
              <a:off x="4790" y="2519"/>
              <a:ext cx="11" cy="6"/>
            </a:xfrm>
            <a:custGeom>
              <a:avLst/>
              <a:gdLst>
                <a:gd name="T0" fmla="*/ 5 w 11"/>
                <a:gd name="T1" fmla="*/ 5 h 6"/>
                <a:gd name="T2" fmla="*/ 0 w 11"/>
                <a:gd name="T3" fmla="*/ 0 h 6"/>
                <a:gd name="T4" fmla="*/ 10 w 11"/>
                <a:gd name="T5" fmla="*/ 2 h 6"/>
                <a:gd name="T6" fmla="*/ 5 w 11"/>
                <a:gd name="T7" fmla="*/ 5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5" y="5"/>
                  </a:moveTo>
                  <a:lnTo>
                    <a:pt x="0" y="0"/>
                  </a:lnTo>
                  <a:lnTo>
                    <a:pt x="10" y="2"/>
                  </a:lnTo>
                  <a:lnTo>
                    <a:pt x="5"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3" name="Freeform 175"/>
            <p:cNvSpPr>
              <a:spLocks/>
            </p:cNvSpPr>
            <p:nvPr/>
          </p:nvSpPr>
          <p:spPr bwMode="auto">
            <a:xfrm>
              <a:off x="1347" y="2524"/>
              <a:ext cx="59" cy="52"/>
            </a:xfrm>
            <a:custGeom>
              <a:avLst/>
              <a:gdLst>
                <a:gd name="T0" fmla="*/ 0 w 59"/>
                <a:gd name="T1" fmla="*/ 23 h 52"/>
                <a:gd name="T2" fmla="*/ 13 w 59"/>
                <a:gd name="T3" fmla="*/ 23 h 52"/>
                <a:gd name="T4" fmla="*/ 26 w 59"/>
                <a:gd name="T5" fmla="*/ 6 h 52"/>
                <a:gd name="T6" fmla="*/ 58 w 59"/>
                <a:gd name="T7" fmla="*/ 0 h 52"/>
                <a:gd name="T8" fmla="*/ 58 w 59"/>
                <a:gd name="T9" fmla="*/ 51 h 52"/>
                <a:gd name="T10" fmla="*/ 32 w 59"/>
                <a:gd name="T11" fmla="*/ 46 h 52"/>
                <a:gd name="T12" fmla="*/ 19 w 59"/>
                <a:gd name="T13" fmla="*/ 51 h 52"/>
                <a:gd name="T14" fmla="*/ 0 w 59"/>
                <a:gd name="T15" fmla="*/ 23 h 52"/>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52"/>
                <a:gd name="T26" fmla="*/ 59 w 59"/>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52">
                  <a:moveTo>
                    <a:pt x="0" y="23"/>
                  </a:moveTo>
                  <a:lnTo>
                    <a:pt x="13" y="23"/>
                  </a:lnTo>
                  <a:lnTo>
                    <a:pt x="26" y="6"/>
                  </a:lnTo>
                  <a:lnTo>
                    <a:pt x="58" y="0"/>
                  </a:lnTo>
                  <a:lnTo>
                    <a:pt x="58" y="51"/>
                  </a:lnTo>
                  <a:lnTo>
                    <a:pt x="32" y="46"/>
                  </a:lnTo>
                  <a:lnTo>
                    <a:pt x="19" y="51"/>
                  </a:lnTo>
                  <a:lnTo>
                    <a:pt x="0" y="2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4" name="Freeform 176"/>
            <p:cNvSpPr>
              <a:spLocks/>
            </p:cNvSpPr>
            <p:nvPr/>
          </p:nvSpPr>
          <p:spPr bwMode="auto">
            <a:xfrm>
              <a:off x="1305" y="2524"/>
              <a:ext cx="35" cy="19"/>
            </a:xfrm>
            <a:custGeom>
              <a:avLst/>
              <a:gdLst>
                <a:gd name="T0" fmla="*/ 0 w 35"/>
                <a:gd name="T1" fmla="*/ 5 h 19"/>
                <a:gd name="T2" fmla="*/ 6 w 35"/>
                <a:gd name="T3" fmla="*/ 0 h 19"/>
                <a:gd name="T4" fmla="*/ 11 w 35"/>
                <a:gd name="T5" fmla="*/ 0 h 19"/>
                <a:gd name="T6" fmla="*/ 34 w 35"/>
                <a:gd name="T7" fmla="*/ 5 h 19"/>
                <a:gd name="T8" fmla="*/ 34 w 35"/>
                <a:gd name="T9" fmla="*/ 18 h 19"/>
                <a:gd name="T10" fmla="*/ 17 w 35"/>
                <a:gd name="T11" fmla="*/ 13 h 19"/>
                <a:gd name="T12" fmla="*/ 0 w 35"/>
                <a:gd name="T13" fmla="*/ 5 h 19"/>
                <a:gd name="T14" fmla="*/ 0 60000 65536"/>
                <a:gd name="T15" fmla="*/ 0 60000 65536"/>
                <a:gd name="T16" fmla="*/ 0 60000 65536"/>
                <a:gd name="T17" fmla="*/ 0 60000 65536"/>
                <a:gd name="T18" fmla="*/ 0 60000 65536"/>
                <a:gd name="T19" fmla="*/ 0 60000 65536"/>
                <a:gd name="T20" fmla="*/ 0 60000 65536"/>
                <a:gd name="T21" fmla="*/ 0 w 35"/>
                <a:gd name="T22" fmla="*/ 0 h 19"/>
                <a:gd name="T23" fmla="*/ 35 w 3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9">
                  <a:moveTo>
                    <a:pt x="0" y="5"/>
                  </a:moveTo>
                  <a:lnTo>
                    <a:pt x="6" y="0"/>
                  </a:lnTo>
                  <a:lnTo>
                    <a:pt x="11" y="0"/>
                  </a:lnTo>
                  <a:lnTo>
                    <a:pt x="34" y="5"/>
                  </a:lnTo>
                  <a:lnTo>
                    <a:pt x="34" y="18"/>
                  </a:lnTo>
                  <a:lnTo>
                    <a:pt x="17" y="13"/>
                  </a:lnTo>
                  <a:lnTo>
                    <a:pt x="0"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5" name="Freeform 177"/>
            <p:cNvSpPr>
              <a:spLocks/>
            </p:cNvSpPr>
            <p:nvPr/>
          </p:nvSpPr>
          <p:spPr bwMode="auto">
            <a:xfrm>
              <a:off x="1784" y="2530"/>
              <a:ext cx="4" cy="1"/>
            </a:xfrm>
            <a:custGeom>
              <a:avLst/>
              <a:gdLst>
                <a:gd name="T0" fmla="*/ 0 w 4"/>
                <a:gd name="T1" fmla="*/ 0 h 1"/>
                <a:gd name="T2" fmla="*/ 0 w 4"/>
                <a:gd name="T3" fmla="*/ 0 h 1"/>
                <a:gd name="T4" fmla="*/ 3 w 4"/>
                <a:gd name="T5" fmla="*/ 0 h 1"/>
                <a:gd name="T6" fmla="*/ 0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0" y="0"/>
                  </a:moveTo>
                  <a:lnTo>
                    <a:pt x="0" y="0"/>
                  </a:lnTo>
                  <a:lnTo>
                    <a:pt x="3" y="0"/>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6" name="Freeform 178"/>
            <p:cNvSpPr>
              <a:spLocks/>
            </p:cNvSpPr>
            <p:nvPr/>
          </p:nvSpPr>
          <p:spPr bwMode="auto">
            <a:xfrm>
              <a:off x="4856" y="2530"/>
              <a:ext cx="8" cy="9"/>
            </a:xfrm>
            <a:custGeom>
              <a:avLst/>
              <a:gdLst>
                <a:gd name="T0" fmla="*/ 7 w 8"/>
                <a:gd name="T1" fmla="*/ 8 h 9"/>
                <a:gd name="T2" fmla="*/ 0 w 8"/>
                <a:gd name="T3" fmla="*/ 0 h 9"/>
                <a:gd name="T4" fmla="*/ 7 w 8"/>
                <a:gd name="T5" fmla="*/ 0 h 9"/>
                <a:gd name="T6" fmla="*/ 7 w 8"/>
                <a:gd name="T7" fmla="*/ 8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7" y="8"/>
                  </a:moveTo>
                  <a:lnTo>
                    <a:pt x="0" y="0"/>
                  </a:lnTo>
                  <a:lnTo>
                    <a:pt x="7" y="0"/>
                  </a:lnTo>
                  <a:lnTo>
                    <a:pt x="7"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7" name="Freeform 179"/>
            <p:cNvSpPr>
              <a:spLocks/>
            </p:cNvSpPr>
            <p:nvPr/>
          </p:nvSpPr>
          <p:spPr bwMode="auto">
            <a:xfrm>
              <a:off x="2708" y="2538"/>
              <a:ext cx="115" cy="80"/>
            </a:xfrm>
            <a:custGeom>
              <a:avLst/>
              <a:gdLst>
                <a:gd name="T0" fmla="*/ 87 w 115"/>
                <a:gd name="T1" fmla="*/ 0 h 80"/>
                <a:gd name="T2" fmla="*/ 101 w 115"/>
                <a:gd name="T3" fmla="*/ 28 h 80"/>
                <a:gd name="T4" fmla="*/ 114 w 115"/>
                <a:gd name="T5" fmla="*/ 40 h 80"/>
                <a:gd name="T6" fmla="*/ 108 w 115"/>
                <a:gd name="T7" fmla="*/ 57 h 80"/>
                <a:gd name="T8" fmla="*/ 101 w 115"/>
                <a:gd name="T9" fmla="*/ 57 h 80"/>
                <a:gd name="T10" fmla="*/ 87 w 115"/>
                <a:gd name="T11" fmla="*/ 57 h 80"/>
                <a:gd name="T12" fmla="*/ 40 w 115"/>
                <a:gd name="T13" fmla="*/ 57 h 80"/>
                <a:gd name="T14" fmla="*/ 40 w 115"/>
                <a:gd name="T15" fmla="*/ 79 h 80"/>
                <a:gd name="T16" fmla="*/ 13 w 115"/>
                <a:gd name="T17" fmla="*/ 79 h 80"/>
                <a:gd name="T18" fmla="*/ 0 w 115"/>
                <a:gd name="T19" fmla="*/ 57 h 80"/>
                <a:gd name="T20" fmla="*/ 13 w 115"/>
                <a:gd name="T21" fmla="*/ 28 h 80"/>
                <a:gd name="T22" fmla="*/ 40 w 115"/>
                <a:gd name="T23" fmla="*/ 28 h 80"/>
                <a:gd name="T24" fmla="*/ 48 w 115"/>
                <a:gd name="T25" fmla="*/ 11 h 80"/>
                <a:gd name="T26" fmla="*/ 87 w 115"/>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80"/>
                <a:gd name="T44" fmla="*/ 115 w 115"/>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80">
                  <a:moveTo>
                    <a:pt x="87" y="0"/>
                  </a:moveTo>
                  <a:lnTo>
                    <a:pt x="101" y="28"/>
                  </a:lnTo>
                  <a:lnTo>
                    <a:pt x="114" y="40"/>
                  </a:lnTo>
                  <a:lnTo>
                    <a:pt x="108" y="57"/>
                  </a:lnTo>
                  <a:lnTo>
                    <a:pt x="101" y="57"/>
                  </a:lnTo>
                  <a:lnTo>
                    <a:pt x="87" y="57"/>
                  </a:lnTo>
                  <a:lnTo>
                    <a:pt x="40" y="57"/>
                  </a:lnTo>
                  <a:lnTo>
                    <a:pt x="40" y="79"/>
                  </a:lnTo>
                  <a:lnTo>
                    <a:pt x="13" y="79"/>
                  </a:lnTo>
                  <a:lnTo>
                    <a:pt x="0" y="57"/>
                  </a:lnTo>
                  <a:lnTo>
                    <a:pt x="13" y="28"/>
                  </a:lnTo>
                  <a:lnTo>
                    <a:pt x="40" y="28"/>
                  </a:lnTo>
                  <a:lnTo>
                    <a:pt x="48" y="11"/>
                  </a:lnTo>
                  <a:lnTo>
                    <a:pt x="87"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8" name="Freeform 180"/>
            <p:cNvSpPr>
              <a:spLocks/>
            </p:cNvSpPr>
            <p:nvPr/>
          </p:nvSpPr>
          <p:spPr bwMode="auto">
            <a:xfrm>
              <a:off x="2425" y="2542"/>
              <a:ext cx="9" cy="1"/>
            </a:xfrm>
            <a:custGeom>
              <a:avLst/>
              <a:gdLst>
                <a:gd name="T0" fmla="*/ 0 w 9"/>
                <a:gd name="T1" fmla="*/ 0 h 1"/>
                <a:gd name="T2" fmla="*/ 8 w 9"/>
                <a:gd name="T3" fmla="*/ 0 h 1"/>
                <a:gd name="T4" fmla="*/ 4 w 9"/>
                <a:gd name="T5" fmla="*/ 0 h 1"/>
                <a:gd name="T6" fmla="*/ 0 w 9"/>
                <a:gd name="T7" fmla="*/ 0 h 1"/>
                <a:gd name="T8" fmla="*/ 0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0" y="0"/>
                  </a:moveTo>
                  <a:lnTo>
                    <a:pt x="8" y="0"/>
                  </a:lnTo>
                  <a:lnTo>
                    <a:pt x="4" y="0"/>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59" name="Freeform 181"/>
            <p:cNvSpPr>
              <a:spLocks/>
            </p:cNvSpPr>
            <p:nvPr/>
          </p:nvSpPr>
          <p:spPr bwMode="auto">
            <a:xfrm>
              <a:off x="1780" y="254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0" name="Freeform 182"/>
            <p:cNvSpPr>
              <a:spLocks/>
            </p:cNvSpPr>
            <p:nvPr/>
          </p:nvSpPr>
          <p:spPr bwMode="auto">
            <a:xfrm>
              <a:off x="4814" y="2550"/>
              <a:ext cx="6" cy="12"/>
            </a:xfrm>
            <a:custGeom>
              <a:avLst/>
              <a:gdLst>
                <a:gd name="T0" fmla="*/ 0 w 6"/>
                <a:gd name="T1" fmla="*/ 11 h 12"/>
                <a:gd name="T2" fmla="*/ 0 w 6"/>
                <a:gd name="T3" fmla="*/ 0 h 12"/>
                <a:gd name="T4" fmla="*/ 5 w 6"/>
                <a:gd name="T5" fmla="*/ 0 h 12"/>
                <a:gd name="T6" fmla="*/ 0 w 6"/>
                <a:gd name="T7" fmla="*/ 11 h 12"/>
                <a:gd name="T8" fmla="*/ 0 60000 65536"/>
                <a:gd name="T9" fmla="*/ 0 60000 65536"/>
                <a:gd name="T10" fmla="*/ 0 60000 65536"/>
                <a:gd name="T11" fmla="*/ 0 60000 65536"/>
                <a:gd name="T12" fmla="*/ 0 w 6"/>
                <a:gd name="T13" fmla="*/ 0 h 12"/>
                <a:gd name="T14" fmla="*/ 6 w 6"/>
                <a:gd name="T15" fmla="*/ 12 h 12"/>
              </a:gdLst>
              <a:ahLst/>
              <a:cxnLst>
                <a:cxn ang="T8">
                  <a:pos x="T0" y="T1"/>
                </a:cxn>
                <a:cxn ang="T9">
                  <a:pos x="T2" y="T3"/>
                </a:cxn>
                <a:cxn ang="T10">
                  <a:pos x="T4" y="T5"/>
                </a:cxn>
                <a:cxn ang="T11">
                  <a:pos x="T6" y="T7"/>
                </a:cxn>
              </a:cxnLst>
              <a:rect l="T12" t="T13" r="T14" b="T15"/>
              <a:pathLst>
                <a:path w="6" h="12">
                  <a:moveTo>
                    <a:pt x="0" y="11"/>
                  </a:moveTo>
                  <a:lnTo>
                    <a:pt x="0" y="0"/>
                  </a:lnTo>
                  <a:lnTo>
                    <a:pt x="5" y="0"/>
                  </a:lnTo>
                  <a:lnTo>
                    <a:pt x="0" y="1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1" name="Freeform 183"/>
            <p:cNvSpPr>
              <a:spLocks/>
            </p:cNvSpPr>
            <p:nvPr/>
          </p:nvSpPr>
          <p:spPr bwMode="auto">
            <a:xfrm>
              <a:off x="2514" y="2550"/>
              <a:ext cx="34" cy="7"/>
            </a:xfrm>
            <a:custGeom>
              <a:avLst/>
              <a:gdLst>
                <a:gd name="T0" fmla="*/ 0 w 34"/>
                <a:gd name="T1" fmla="*/ 0 h 7"/>
                <a:gd name="T2" fmla="*/ 16 w 34"/>
                <a:gd name="T3" fmla="*/ 0 h 7"/>
                <a:gd name="T4" fmla="*/ 33 w 34"/>
                <a:gd name="T5" fmla="*/ 3 h 7"/>
                <a:gd name="T6" fmla="*/ 0 w 34"/>
                <a:gd name="T7" fmla="*/ 6 h 7"/>
                <a:gd name="T8" fmla="*/ 0 w 34"/>
                <a:gd name="T9" fmla="*/ 0 h 7"/>
                <a:gd name="T10" fmla="*/ 0 60000 65536"/>
                <a:gd name="T11" fmla="*/ 0 60000 65536"/>
                <a:gd name="T12" fmla="*/ 0 60000 65536"/>
                <a:gd name="T13" fmla="*/ 0 60000 65536"/>
                <a:gd name="T14" fmla="*/ 0 60000 65536"/>
                <a:gd name="T15" fmla="*/ 0 w 34"/>
                <a:gd name="T16" fmla="*/ 0 h 7"/>
                <a:gd name="T17" fmla="*/ 34 w 34"/>
                <a:gd name="T18" fmla="*/ 7 h 7"/>
              </a:gdLst>
              <a:ahLst/>
              <a:cxnLst>
                <a:cxn ang="T10">
                  <a:pos x="T0" y="T1"/>
                </a:cxn>
                <a:cxn ang="T11">
                  <a:pos x="T2" y="T3"/>
                </a:cxn>
                <a:cxn ang="T12">
                  <a:pos x="T4" y="T5"/>
                </a:cxn>
                <a:cxn ang="T13">
                  <a:pos x="T6" y="T7"/>
                </a:cxn>
                <a:cxn ang="T14">
                  <a:pos x="T8" y="T9"/>
                </a:cxn>
              </a:cxnLst>
              <a:rect l="T15" t="T16" r="T17" b="T18"/>
              <a:pathLst>
                <a:path w="34" h="7">
                  <a:moveTo>
                    <a:pt x="0" y="0"/>
                  </a:moveTo>
                  <a:lnTo>
                    <a:pt x="16" y="0"/>
                  </a:lnTo>
                  <a:lnTo>
                    <a:pt x="33" y="3"/>
                  </a:lnTo>
                  <a:lnTo>
                    <a:pt x="0" y="6"/>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2" name="Freeform 184"/>
            <p:cNvSpPr>
              <a:spLocks/>
            </p:cNvSpPr>
            <p:nvPr/>
          </p:nvSpPr>
          <p:spPr bwMode="auto">
            <a:xfrm>
              <a:off x="1475" y="2550"/>
              <a:ext cx="213" cy="258"/>
            </a:xfrm>
            <a:custGeom>
              <a:avLst/>
              <a:gdLst>
                <a:gd name="T0" fmla="*/ 43 w 213"/>
                <a:gd name="T1" fmla="*/ 67 h 258"/>
                <a:gd name="T2" fmla="*/ 71 w 213"/>
                <a:gd name="T3" fmla="*/ 49 h 258"/>
                <a:gd name="T4" fmla="*/ 71 w 213"/>
                <a:gd name="T5" fmla="*/ 30 h 258"/>
                <a:gd name="T6" fmla="*/ 134 w 213"/>
                <a:gd name="T7" fmla="*/ 0 h 258"/>
                <a:gd name="T8" fmla="*/ 134 w 213"/>
                <a:gd name="T9" fmla="*/ 25 h 258"/>
                <a:gd name="T10" fmla="*/ 120 w 213"/>
                <a:gd name="T11" fmla="*/ 25 h 258"/>
                <a:gd name="T12" fmla="*/ 99 w 213"/>
                <a:gd name="T13" fmla="*/ 62 h 258"/>
                <a:gd name="T14" fmla="*/ 114 w 213"/>
                <a:gd name="T15" fmla="*/ 67 h 258"/>
                <a:gd name="T16" fmla="*/ 120 w 213"/>
                <a:gd name="T17" fmla="*/ 92 h 258"/>
                <a:gd name="T18" fmla="*/ 163 w 213"/>
                <a:gd name="T19" fmla="*/ 104 h 258"/>
                <a:gd name="T20" fmla="*/ 191 w 213"/>
                <a:gd name="T21" fmla="*/ 104 h 258"/>
                <a:gd name="T22" fmla="*/ 198 w 213"/>
                <a:gd name="T23" fmla="*/ 141 h 258"/>
                <a:gd name="T24" fmla="*/ 212 w 213"/>
                <a:gd name="T25" fmla="*/ 172 h 258"/>
                <a:gd name="T26" fmla="*/ 198 w 213"/>
                <a:gd name="T27" fmla="*/ 172 h 258"/>
                <a:gd name="T28" fmla="*/ 177 w 213"/>
                <a:gd name="T29" fmla="*/ 172 h 258"/>
                <a:gd name="T30" fmla="*/ 177 w 213"/>
                <a:gd name="T31" fmla="*/ 177 h 258"/>
                <a:gd name="T32" fmla="*/ 155 w 213"/>
                <a:gd name="T33" fmla="*/ 177 h 258"/>
                <a:gd name="T34" fmla="*/ 155 w 213"/>
                <a:gd name="T35" fmla="*/ 190 h 258"/>
                <a:gd name="T36" fmla="*/ 177 w 213"/>
                <a:gd name="T37" fmla="*/ 190 h 258"/>
                <a:gd name="T38" fmla="*/ 163 w 213"/>
                <a:gd name="T39" fmla="*/ 196 h 258"/>
                <a:gd name="T40" fmla="*/ 169 w 213"/>
                <a:gd name="T41" fmla="*/ 209 h 258"/>
                <a:gd name="T42" fmla="*/ 163 w 213"/>
                <a:gd name="T43" fmla="*/ 227 h 258"/>
                <a:gd name="T44" fmla="*/ 163 w 213"/>
                <a:gd name="T45" fmla="*/ 257 h 258"/>
                <a:gd name="T46" fmla="*/ 149 w 213"/>
                <a:gd name="T47" fmla="*/ 239 h 258"/>
                <a:gd name="T48" fmla="*/ 128 w 213"/>
                <a:gd name="T49" fmla="*/ 227 h 258"/>
                <a:gd name="T50" fmla="*/ 120 w 213"/>
                <a:gd name="T51" fmla="*/ 227 h 258"/>
                <a:gd name="T52" fmla="*/ 99 w 213"/>
                <a:gd name="T53" fmla="*/ 221 h 258"/>
                <a:gd name="T54" fmla="*/ 85 w 213"/>
                <a:gd name="T55" fmla="*/ 202 h 258"/>
                <a:gd name="T56" fmla="*/ 78 w 213"/>
                <a:gd name="T57" fmla="*/ 196 h 258"/>
                <a:gd name="T58" fmla="*/ 63 w 213"/>
                <a:gd name="T59" fmla="*/ 190 h 258"/>
                <a:gd name="T60" fmla="*/ 57 w 213"/>
                <a:gd name="T61" fmla="*/ 190 h 258"/>
                <a:gd name="T62" fmla="*/ 0 w 213"/>
                <a:gd name="T63" fmla="*/ 172 h 258"/>
                <a:gd name="T64" fmla="*/ 14 w 213"/>
                <a:gd name="T65" fmla="*/ 154 h 258"/>
                <a:gd name="T66" fmla="*/ 36 w 213"/>
                <a:gd name="T67" fmla="*/ 141 h 258"/>
                <a:gd name="T68" fmla="*/ 36 w 213"/>
                <a:gd name="T69" fmla="*/ 98 h 258"/>
                <a:gd name="T70" fmla="*/ 28 w 213"/>
                <a:gd name="T71" fmla="*/ 85 h 258"/>
                <a:gd name="T72" fmla="*/ 43 w 213"/>
                <a:gd name="T73" fmla="*/ 67 h 2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258"/>
                <a:gd name="T113" fmla="*/ 213 w 213"/>
                <a:gd name="T114" fmla="*/ 258 h 2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258">
                  <a:moveTo>
                    <a:pt x="43" y="67"/>
                  </a:moveTo>
                  <a:lnTo>
                    <a:pt x="71" y="49"/>
                  </a:lnTo>
                  <a:lnTo>
                    <a:pt x="71" y="30"/>
                  </a:lnTo>
                  <a:lnTo>
                    <a:pt x="134" y="0"/>
                  </a:lnTo>
                  <a:lnTo>
                    <a:pt x="134" y="25"/>
                  </a:lnTo>
                  <a:lnTo>
                    <a:pt x="120" y="25"/>
                  </a:lnTo>
                  <a:lnTo>
                    <a:pt x="99" y="62"/>
                  </a:lnTo>
                  <a:lnTo>
                    <a:pt x="114" y="67"/>
                  </a:lnTo>
                  <a:lnTo>
                    <a:pt x="120" y="92"/>
                  </a:lnTo>
                  <a:lnTo>
                    <a:pt x="163" y="104"/>
                  </a:lnTo>
                  <a:lnTo>
                    <a:pt x="191" y="104"/>
                  </a:lnTo>
                  <a:lnTo>
                    <a:pt x="198" y="141"/>
                  </a:lnTo>
                  <a:lnTo>
                    <a:pt x="212" y="172"/>
                  </a:lnTo>
                  <a:lnTo>
                    <a:pt x="198" y="172"/>
                  </a:lnTo>
                  <a:lnTo>
                    <a:pt x="177" y="172"/>
                  </a:lnTo>
                  <a:lnTo>
                    <a:pt x="177" y="177"/>
                  </a:lnTo>
                  <a:lnTo>
                    <a:pt x="155" y="177"/>
                  </a:lnTo>
                  <a:lnTo>
                    <a:pt x="155" y="190"/>
                  </a:lnTo>
                  <a:lnTo>
                    <a:pt x="177" y="190"/>
                  </a:lnTo>
                  <a:lnTo>
                    <a:pt x="163" y="196"/>
                  </a:lnTo>
                  <a:lnTo>
                    <a:pt x="169" y="209"/>
                  </a:lnTo>
                  <a:lnTo>
                    <a:pt x="163" y="227"/>
                  </a:lnTo>
                  <a:lnTo>
                    <a:pt x="163" y="257"/>
                  </a:lnTo>
                  <a:lnTo>
                    <a:pt x="149" y="239"/>
                  </a:lnTo>
                  <a:lnTo>
                    <a:pt x="128" y="227"/>
                  </a:lnTo>
                  <a:lnTo>
                    <a:pt x="120" y="227"/>
                  </a:lnTo>
                  <a:lnTo>
                    <a:pt x="99" y="221"/>
                  </a:lnTo>
                  <a:lnTo>
                    <a:pt x="85" y="202"/>
                  </a:lnTo>
                  <a:lnTo>
                    <a:pt x="78" y="196"/>
                  </a:lnTo>
                  <a:lnTo>
                    <a:pt x="63" y="190"/>
                  </a:lnTo>
                  <a:lnTo>
                    <a:pt x="57" y="190"/>
                  </a:lnTo>
                  <a:lnTo>
                    <a:pt x="0" y="172"/>
                  </a:lnTo>
                  <a:lnTo>
                    <a:pt x="14" y="154"/>
                  </a:lnTo>
                  <a:lnTo>
                    <a:pt x="36" y="141"/>
                  </a:lnTo>
                  <a:lnTo>
                    <a:pt x="36" y="98"/>
                  </a:lnTo>
                  <a:lnTo>
                    <a:pt x="28" y="85"/>
                  </a:lnTo>
                  <a:lnTo>
                    <a:pt x="43" y="6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3" name="Freeform 185"/>
            <p:cNvSpPr>
              <a:spLocks/>
            </p:cNvSpPr>
            <p:nvPr/>
          </p:nvSpPr>
          <p:spPr bwMode="auto">
            <a:xfrm>
              <a:off x="2837" y="2556"/>
              <a:ext cx="180" cy="140"/>
            </a:xfrm>
            <a:custGeom>
              <a:avLst/>
              <a:gdLst>
                <a:gd name="T0" fmla="*/ 165 w 180"/>
                <a:gd name="T1" fmla="*/ 7 h 140"/>
                <a:gd name="T2" fmla="*/ 179 w 180"/>
                <a:gd name="T3" fmla="*/ 12 h 140"/>
                <a:gd name="T4" fmla="*/ 179 w 180"/>
                <a:gd name="T5" fmla="*/ 36 h 140"/>
                <a:gd name="T6" fmla="*/ 137 w 180"/>
                <a:gd name="T7" fmla="*/ 103 h 140"/>
                <a:gd name="T8" fmla="*/ 117 w 180"/>
                <a:gd name="T9" fmla="*/ 97 h 140"/>
                <a:gd name="T10" fmla="*/ 96 w 180"/>
                <a:gd name="T11" fmla="*/ 115 h 140"/>
                <a:gd name="T12" fmla="*/ 90 w 180"/>
                <a:gd name="T13" fmla="*/ 133 h 140"/>
                <a:gd name="T14" fmla="*/ 68 w 180"/>
                <a:gd name="T15" fmla="*/ 139 h 140"/>
                <a:gd name="T16" fmla="*/ 48 w 180"/>
                <a:gd name="T17" fmla="*/ 133 h 140"/>
                <a:gd name="T18" fmla="*/ 28 w 180"/>
                <a:gd name="T19" fmla="*/ 103 h 140"/>
                <a:gd name="T20" fmla="*/ 6 w 180"/>
                <a:gd name="T21" fmla="*/ 103 h 140"/>
                <a:gd name="T22" fmla="*/ 0 w 180"/>
                <a:gd name="T23" fmla="*/ 66 h 140"/>
                <a:gd name="T24" fmla="*/ 20 w 180"/>
                <a:gd name="T25" fmla="*/ 49 h 140"/>
                <a:gd name="T26" fmla="*/ 14 w 180"/>
                <a:gd name="T27" fmla="*/ 24 h 140"/>
                <a:gd name="T28" fmla="*/ 28 w 180"/>
                <a:gd name="T29" fmla="*/ 7 h 140"/>
                <a:gd name="T30" fmla="*/ 90 w 180"/>
                <a:gd name="T31" fmla="*/ 12 h 140"/>
                <a:gd name="T32" fmla="*/ 124 w 180"/>
                <a:gd name="T33" fmla="*/ 0 h 140"/>
                <a:gd name="T34" fmla="*/ 165 w 180"/>
                <a:gd name="T35" fmla="*/ 7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140"/>
                <a:gd name="T56" fmla="*/ 180 w 180"/>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140">
                  <a:moveTo>
                    <a:pt x="165" y="7"/>
                  </a:moveTo>
                  <a:lnTo>
                    <a:pt x="179" y="12"/>
                  </a:lnTo>
                  <a:lnTo>
                    <a:pt x="179" y="36"/>
                  </a:lnTo>
                  <a:lnTo>
                    <a:pt x="137" y="103"/>
                  </a:lnTo>
                  <a:lnTo>
                    <a:pt x="117" y="97"/>
                  </a:lnTo>
                  <a:lnTo>
                    <a:pt x="96" y="115"/>
                  </a:lnTo>
                  <a:lnTo>
                    <a:pt x="90" y="133"/>
                  </a:lnTo>
                  <a:lnTo>
                    <a:pt x="68" y="139"/>
                  </a:lnTo>
                  <a:lnTo>
                    <a:pt x="48" y="133"/>
                  </a:lnTo>
                  <a:lnTo>
                    <a:pt x="28" y="103"/>
                  </a:lnTo>
                  <a:lnTo>
                    <a:pt x="6" y="103"/>
                  </a:lnTo>
                  <a:lnTo>
                    <a:pt x="0" y="66"/>
                  </a:lnTo>
                  <a:lnTo>
                    <a:pt x="20" y="49"/>
                  </a:lnTo>
                  <a:lnTo>
                    <a:pt x="14" y="24"/>
                  </a:lnTo>
                  <a:lnTo>
                    <a:pt x="28" y="7"/>
                  </a:lnTo>
                  <a:lnTo>
                    <a:pt x="90" y="12"/>
                  </a:lnTo>
                  <a:lnTo>
                    <a:pt x="124" y="0"/>
                  </a:lnTo>
                  <a:lnTo>
                    <a:pt x="165"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4" name="Freeform 186"/>
            <p:cNvSpPr>
              <a:spLocks/>
            </p:cNvSpPr>
            <p:nvPr/>
          </p:nvSpPr>
          <p:spPr bwMode="auto">
            <a:xfrm>
              <a:off x="3340" y="2556"/>
              <a:ext cx="229" cy="140"/>
            </a:xfrm>
            <a:custGeom>
              <a:avLst/>
              <a:gdLst>
                <a:gd name="T0" fmla="*/ 48 w 229"/>
                <a:gd name="T1" fmla="*/ 7 h 140"/>
                <a:gd name="T2" fmla="*/ 56 w 229"/>
                <a:gd name="T3" fmla="*/ 12 h 140"/>
                <a:gd name="T4" fmla="*/ 62 w 229"/>
                <a:gd name="T5" fmla="*/ 7 h 140"/>
                <a:gd name="T6" fmla="*/ 70 w 229"/>
                <a:gd name="T7" fmla="*/ 0 h 140"/>
                <a:gd name="T8" fmla="*/ 83 w 229"/>
                <a:gd name="T9" fmla="*/ 7 h 140"/>
                <a:gd name="T10" fmla="*/ 124 w 229"/>
                <a:gd name="T11" fmla="*/ 12 h 140"/>
                <a:gd name="T12" fmla="*/ 138 w 229"/>
                <a:gd name="T13" fmla="*/ 24 h 140"/>
                <a:gd name="T14" fmla="*/ 138 w 229"/>
                <a:gd name="T15" fmla="*/ 36 h 140"/>
                <a:gd name="T16" fmla="*/ 146 w 229"/>
                <a:gd name="T17" fmla="*/ 43 h 140"/>
                <a:gd name="T18" fmla="*/ 166 w 229"/>
                <a:gd name="T19" fmla="*/ 66 h 140"/>
                <a:gd name="T20" fmla="*/ 208 w 229"/>
                <a:gd name="T21" fmla="*/ 90 h 140"/>
                <a:gd name="T22" fmla="*/ 228 w 229"/>
                <a:gd name="T23" fmla="*/ 78 h 140"/>
                <a:gd name="T24" fmla="*/ 187 w 229"/>
                <a:gd name="T25" fmla="*/ 127 h 140"/>
                <a:gd name="T26" fmla="*/ 152 w 229"/>
                <a:gd name="T27" fmla="*/ 127 h 140"/>
                <a:gd name="T28" fmla="*/ 138 w 229"/>
                <a:gd name="T29" fmla="*/ 139 h 140"/>
                <a:gd name="T30" fmla="*/ 132 w 229"/>
                <a:gd name="T31" fmla="*/ 139 h 140"/>
                <a:gd name="T32" fmla="*/ 110 w 229"/>
                <a:gd name="T33" fmla="*/ 133 h 140"/>
                <a:gd name="T34" fmla="*/ 104 w 229"/>
                <a:gd name="T35" fmla="*/ 139 h 140"/>
                <a:gd name="T36" fmla="*/ 42 w 229"/>
                <a:gd name="T37" fmla="*/ 133 h 140"/>
                <a:gd name="T38" fmla="*/ 14 w 229"/>
                <a:gd name="T39" fmla="*/ 90 h 140"/>
                <a:gd name="T40" fmla="*/ 0 w 229"/>
                <a:gd name="T41" fmla="*/ 78 h 140"/>
                <a:gd name="T42" fmla="*/ 14 w 229"/>
                <a:gd name="T43" fmla="*/ 73 h 140"/>
                <a:gd name="T44" fmla="*/ 28 w 229"/>
                <a:gd name="T45" fmla="*/ 24 h 140"/>
                <a:gd name="T46" fmla="*/ 48 w 229"/>
                <a:gd name="T47" fmla="*/ 7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140"/>
                <a:gd name="T74" fmla="*/ 229 w 229"/>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140">
                  <a:moveTo>
                    <a:pt x="48" y="7"/>
                  </a:moveTo>
                  <a:lnTo>
                    <a:pt x="56" y="12"/>
                  </a:lnTo>
                  <a:lnTo>
                    <a:pt x="62" y="7"/>
                  </a:lnTo>
                  <a:lnTo>
                    <a:pt x="70" y="0"/>
                  </a:lnTo>
                  <a:lnTo>
                    <a:pt x="83" y="7"/>
                  </a:lnTo>
                  <a:lnTo>
                    <a:pt x="124" y="12"/>
                  </a:lnTo>
                  <a:lnTo>
                    <a:pt x="138" y="24"/>
                  </a:lnTo>
                  <a:lnTo>
                    <a:pt x="138" y="36"/>
                  </a:lnTo>
                  <a:lnTo>
                    <a:pt x="146" y="43"/>
                  </a:lnTo>
                  <a:lnTo>
                    <a:pt x="166" y="66"/>
                  </a:lnTo>
                  <a:lnTo>
                    <a:pt x="208" y="90"/>
                  </a:lnTo>
                  <a:lnTo>
                    <a:pt x="228" y="78"/>
                  </a:lnTo>
                  <a:lnTo>
                    <a:pt x="187" y="127"/>
                  </a:lnTo>
                  <a:lnTo>
                    <a:pt x="152" y="127"/>
                  </a:lnTo>
                  <a:lnTo>
                    <a:pt x="138" y="139"/>
                  </a:lnTo>
                  <a:lnTo>
                    <a:pt x="132" y="139"/>
                  </a:lnTo>
                  <a:lnTo>
                    <a:pt x="110" y="133"/>
                  </a:lnTo>
                  <a:lnTo>
                    <a:pt x="104" y="139"/>
                  </a:lnTo>
                  <a:lnTo>
                    <a:pt x="42" y="133"/>
                  </a:lnTo>
                  <a:lnTo>
                    <a:pt x="14" y="90"/>
                  </a:lnTo>
                  <a:lnTo>
                    <a:pt x="0" y="78"/>
                  </a:lnTo>
                  <a:lnTo>
                    <a:pt x="14" y="73"/>
                  </a:lnTo>
                  <a:lnTo>
                    <a:pt x="28" y="24"/>
                  </a:lnTo>
                  <a:lnTo>
                    <a:pt x="48"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5" name="Freeform 187"/>
            <p:cNvSpPr>
              <a:spLocks/>
            </p:cNvSpPr>
            <p:nvPr/>
          </p:nvSpPr>
          <p:spPr bwMode="auto">
            <a:xfrm>
              <a:off x="1780" y="25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6" name="Freeform 188"/>
            <p:cNvSpPr>
              <a:spLocks/>
            </p:cNvSpPr>
            <p:nvPr/>
          </p:nvSpPr>
          <p:spPr bwMode="auto">
            <a:xfrm>
              <a:off x="1577" y="2561"/>
              <a:ext cx="218" cy="165"/>
            </a:xfrm>
            <a:custGeom>
              <a:avLst/>
              <a:gdLst>
                <a:gd name="T0" fmla="*/ 35 w 218"/>
                <a:gd name="T1" fmla="*/ 12 h 165"/>
                <a:gd name="T2" fmla="*/ 28 w 218"/>
                <a:gd name="T3" fmla="*/ 37 h 165"/>
                <a:gd name="T4" fmla="*/ 35 w 218"/>
                <a:gd name="T5" fmla="*/ 37 h 165"/>
                <a:gd name="T6" fmla="*/ 35 w 218"/>
                <a:gd name="T7" fmla="*/ 49 h 165"/>
                <a:gd name="T8" fmla="*/ 35 w 218"/>
                <a:gd name="T9" fmla="*/ 18 h 165"/>
                <a:gd name="T10" fmla="*/ 63 w 218"/>
                <a:gd name="T11" fmla="*/ 12 h 165"/>
                <a:gd name="T12" fmla="*/ 63 w 218"/>
                <a:gd name="T13" fmla="*/ 0 h 165"/>
                <a:gd name="T14" fmla="*/ 77 w 218"/>
                <a:gd name="T15" fmla="*/ 12 h 165"/>
                <a:gd name="T16" fmla="*/ 84 w 218"/>
                <a:gd name="T17" fmla="*/ 25 h 165"/>
                <a:gd name="T18" fmla="*/ 119 w 218"/>
                <a:gd name="T19" fmla="*/ 18 h 165"/>
                <a:gd name="T20" fmla="*/ 140 w 218"/>
                <a:gd name="T21" fmla="*/ 30 h 165"/>
                <a:gd name="T22" fmla="*/ 189 w 218"/>
                <a:gd name="T23" fmla="*/ 18 h 165"/>
                <a:gd name="T24" fmla="*/ 175 w 218"/>
                <a:gd name="T25" fmla="*/ 30 h 165"/>
                <a:gd name="T26" fmla="*/ 182 w 218"/>
                <a:gd name="T27" fmla="*/ 37 h 165"/>
                <a:gd name="T28" fmla="*/ 189 w 218"/>
                <a:gd name="T29" fmla="*/ 37 h 165"/>
                <a:gd name="T30" fmla="*/ 217 w 218"/>
                <a:gd name="T31" fmla="*/ 55 h 165"/>
                <a:gd name="T32" fmla="*/ 203 w 218"/>
                <a:gd name="T33" fmla="*/ 73 h 165"/>
                <a:gd name="T34" fmla="*/ 210 w 218"/>
                <a:gd name="T35" fmla="*/ 73 h 165"/>
                <a:gd name="T36" fmla="*/ 196 w 218"/>
                <a:gd name="T37" fmla="*/ 97 h 165"/>
                <a:gd name="T38" fmla="*/ 210 w 218"/>
                <a:gd name="T39" fmla="*/ 109 h 165"/>
                <a:gd name="T40" fmla="*/ 203 w 218"/>
                <a:gd name="T41" fmla="*/ 122 h 165"/>
                <a:gd name="T42" fmla="*/ 182 w 218"/>
                <a:gd name="T43" fmla="*/ 128 h 165"/>
                <a:gd name="T44" fmla="*/ 140 w 218"/>
                <a:gd name="T45" fmla="*/ 122 h 165"/>
                <a:gd name="T46" fmla="*/ 140 w 218"/>
                <a:gd name="T47" fmla="*/ 128 h 165"/>
                <a:gd name="T48" fmla="*/ 154 w 218"/>
                <a:gd name="T49" fmla="*/ 146 h 165"/>
                <a:gd name="T50" fmla="*/ 146 w 218"/>
                <a:gd name="T51" fmla="*/ 164 h 165"/>
                <a:gd name="T52" fmla="*/ 119 w 218"/>
                <a:gd name="T53" fmla="*/ 164 h 165"/>
                <a:gd name="T54" fmla="*/ 112 w 218"/>
                <a:gd name="T55" fmla="*/ 158 h 165"/>
                <a:gd name="T56" fmla="*/ 98 w 218"/>
                <a:gd name="T57" fmla="*/ 128 h 165"/>
                <a:gd name="T58" fmla="*/ 91 w 218"/>
                <a:gd name="T59" fmla="*/ 91 h 165"/>
                <a:gd name="T60" fmla="*/ 63 w 218"/>
                <a:gd name="T61" fmla="*/ 91 h 165"/>
                <a:gd name="T62" fmla="*/ 21 w 218"/>
                <a:gd name="T63" fmla="*/ 79 h 165"/>
                <a:gd name="T64" fmla="*/ 14 w 218"/>
                <a:gd name="T65" fmla="*/ 55 h 165"/>
                <a:gd name="T66" fmla="*/ 0 w 218"/>
                <a:gd name="T67" fmla="*/ 49 h 165"/>
                <a:gd name="T68" fmla="*/ 21 w 218"/>
                <a:gd name="T69" fmla="*/ 12 h 165"/>
                <a:gd name="T70" fmla="*/ 35 w 218"/>
                <a:gd name="T71" fmla="*/ 12 h 1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8"/>
                <a:gd name="T109" fmla="*/ 0 h 165"/>
                <a:gd name="T110" fmla="*/ 218 w 218"/>
                <a:gd name="T111" fmla="*/ 165 h 1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8" h="165">
                  <a:moveTo>
                    <a:pt x="35" y="12"/>
                  </a:moveTo>
                  <a:lnTo>
                    <a:pt x="28" y="37"/>
                  </a:lnTo>
                  <a:lnTo>
                    <a:pt x="35" y="37"/>
                  </a:lnTo>
                  <a:lnTo>
                    <a:pt x="35" y="49"/>
                  </a:lnTo>
                  <a:lnTo>
                    <a:pt x="35" y="18"/>
                  </a:lnTo>
                  <a:lnTo>
                    <a:pt x="63" y="12"/>
                  </a:lnTo>
                  <a:lnTo>
                    <a:pt x="63" y="0"/>
                  </a:lnTo>
                  <a:lnTo>
                    <a:pt x="77" y="12"/>
                  </a:lnTo>
                  <a:lnTo>
                    <a:pt x="84" y="25"/>
                  </a:lnTo>
                  <a:lnTo>
                    <a:pt x="119" y="18"/>
                  </a:lnTo>
                  <a:lnTo>
                    <a:pt x="140" y="30"/>
                  </a:lnTo>
                  <a:lnTo>
                    <a:pt x="189" y="18"/>
                  </a:lnTo>
                  <a:lnTo>
                    <a:pt x="175" y="30"/>
                  </a:lnTo>
                  <a:lnTo>
                    <a:pt x="182" y="37"/>
                  </a:lnTo>
                  <a:lnTo>
                    <a:pt x="189" y="37"/>
                  </a:lnTo>
                  <a:lnTo>
                    <a:pt x="217" y="55"/>
                  </a:lnTo>
                  <a:lnTo>
                    <a:pt x="203" y="73"/>
                  </a:lnTo>
                  <a:lnTo>
                    <a:pt x="210" y="73"/>
                  </a:lnTo>
                  <a:lnTo>
                    <a:pt x="196" y="97"/>
                  </a:lnTo>
                  <a:lnTo>
                    <a:pt x="210" y="109"/>
                  </a:lnTo>
                  <a:lnTo>
                    <a:pt x="203" y="122"/>
                  </a:lnTo>
                  <a:lnTo>
                    <a:pt x="182" y="128"/>
                  </a:lnTo>
                  <a:lnTo>
                    <a:pt x="140" y="122"/>
                  </a:lnTo>
                  <a:lnTo>
                    <a:pt x="140" y="128"/>
                  </a:lnTo>
                  <a:lnTo>
                    <a:pt x="154" y="146"/>
                  </a:lnTo>
                  <a:lnTo>
                    <a:pt x="146" y="164"/>
                  </a:lnTo>
                  <a:lnTo>
                    <a:pt x="119" y="164"/>
                  </a:lnTo>
                  <a:lnTo>
                    <a:pt x="112" y="158"/>
                  </a:lnTo>
                  <a:lnTo>
                    <a:pt x="98" y="128"/>
                  </a:lnTo>
                  <a:lnTo>
                    <a:pt x="91" y="91"/>
                  </a:lnTo>
                  <a:lnTo>
                    <a:pt x="63" y="91"/>
                  </a:lnTo>
                  <a:lnTo>
                    <a:pt x="21" y="79"/>
                  </a:lnTo>
                  <a:lnTo>
                    <a:pt x="14" y="55"/>
                  </a:lnTo>
                  <a:lnTo>
                    <a:pt x="0" y="49"/>
                  </a:lnTo>
                  <a:lnTo>
                    <a:pt x="21" y="12"/>
                  </a:lnTo>
                  <a:lnTo>
                    <a:pt x="35" y="1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7" name="Freeform 189"/>
            <p:cNvSpPr>
              <a:spLocks/>
            </p:cNvSpPr>
            <p:nvPr/>
          </p:nvSpPr>
          <p:spPr bwMode="auto">
            <a:xfrm>
              <a:off x="4742" y="2561"/>
              <a:ext cx="20" cy="47"/>
            </a:xfrm>
            <a:custGeom>
              <a:avLst/>
              <a:gdLst>
                <a:gd name="T0" fmla="*/ 0 w 20"/>
                <a:gd name="T1" fmla="*/ 46 h 47"/>
                <a:gd name="T2" fmla="*/ 19 w 20"/>
                <a:gd name="T3" fmla="*/ 0 h 47"/>
                <a:gd name="T4" fmla="*/ 15 w 20"/>
                <a:gd name="T5" fmla="*/ 23 h 47"/>
                <a:gd name="T6" fmla="*/ 0 w 20"/>
                <a:gd name="T7" fmla="*/ 46 h 47"/>
                <a:gd name="T8" fmla="*/ 0 60000 65536"/>
                <a:gd name="T9" fmla="*/ 0 60000 65536"/>
                <a:gd name="T10" fmla="*/ 0 60000 65536"/>
                <a:gd name="T11" fmla="*/ 0 60000 65536"/>
                <a:gd name="T12" fmla="*/ 0 w 20"/>
                <a:gd name="T13" fmla="*/ 0 h 47"/>
                <a:gd name="T14" fmla="*/ 20 w 20"/>
                <a:gd name="T15" fmla="*/ 47 h 47"/>
              </a:gdLst>
              <a:ahLst/>
              <a:cxnLst>
                <a:cxn ang="T8">
                  <a:pos x="T0" y="T1"/>
                </a:cxn>
                <a:cxn ang="T9">
                  <a:pos x="T2" y="T3"/>
                </a:cxn>
                <a:cxn ang="T10">
                  <a:pos x="T4" y="T5"/>
                </a:cxn>
                <a:cxn ang="T11">
                  <a:pos x="T6" y="T7"/>
                </a:cxn>
              </a:cxnLst>
              <a:rect l="T12" t="T13" r="T14" b="T15"/>
              <a:pathLst>
                <a:path w="20" h="47">
                  <a:moveTo>
                    <a:pt x="0" y="46"/>
                  </a:moveTo>
                  <a:lnTo>
                    <a:pt x="19" y="0"/>
                  </a:lnTo>
                  <a:lnTo>
                    <a:pt x="15" y="23"/>
                  </a:lnTo>
                  <a:lnTo>
                    <a:pt x="0" y="4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8" name="Freeform 190"/>
            <p:cNvSpPr>
              <a:spLocks/>
            </p:cNvSpPr>
            <p:nvPr/>
          </p:nvSpPr>
          <p:spPr bwMode="auto">
            <a:xfrm>
              <a:off x="4849" y="2561"/>
              <a:ext cx="1" cy="9"/>
            </a:xfrm>
            <a:custGeom>
              <a:avLst/>
              <a:gdLst>
                <a:gd name="T0" fmla="*/ 0 w 1"/>
                <a:gd name="T1" fmla="*/ 8 h 9"/>
                <a:gd name="T2" fmla="*/ 0 w 1"/>
                <a:gd name="T3" fmla="*/ 0 h 9"/>
                <a:gd name="T4" fmla="*/ 0 w 1"/>
                <a:gd name="T5" fmla="*/ 0 h 9"/>
                <a:gd name="T6" fmla="*/ 0 w 1"/>
                <a:gd name="T7" fmla="*/ 8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8"/>
                  </a:moveTo>
                  <a:lnTo>
                    <a:pt x="0" y="0"/>
                  </a:lnTo>
                  <a:lnTo>
                    <a:pt x="0"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69" name="Freeform 191"/>
            <p:cNvSpPr>
              <a:spLocks/>
            </p:cNvSpPr>
            <p:nvPr/>
          </p:nvSpPr>
          <p:spPr bwMode="auto">
            <a:xfrm>
              <a:off x="4827" y="2561"/>
              <a:ext cx="8" cy="20"/>
            </a:xfrm>
            <a:custGeom>
              <a:avLst/>
              <a:gdLst>
                <a:gd name="T0" fmla="*/ 7 w 8"/>
                <a:gd name="T1" fmla="*/ 19 h 20"/>
                <a:gd name="T2" fmla="*/ 0 w 8"/>
                <a:gd name="T3" fmla="*/ 14 h 20"/>
                <a:gd name="T4" fmla="*/ 3 w 8"/>
                <a:gd name="T5" fmla="*/ 0 h 20"/>
                <a:gd name="T6" fmla="*/ 3 w 8"/>
                <a:gd name="T7" fmla="*/ 14 h 20"/>
                <a:gd name="T8" fmla="*/ 7 w 8"/>
                <a:gd name="T9" fmla="*/ 19 h 20"/>
                <a:gd name="T10" fmla="*/ 0 60000 65536"/>
                <a:gd name="T11" fmla="*/ 0 60000 65536"/>
                <a:gd name="T12" fmla="*/ 0 60000 65536"/>
                <a:gd name="T13" fmla="*/ 0 60000 65536"/>
                <a:gd name="T14" fmla="*/ 0 60000 65536"/>
                <a:gd name="T15" fmla="*/ 0 w 8"/>
                <a:gd name="T16" fmla="*/ 0 h 20"/>
                <a:gd name="T17" fmla="*/ 8 w 8"/>
                <a:gd name="T18" fmla="*/ 20 h 20"/>
              </a:gdLst>
              <a:ahLst/>
              <a:cxnLst>
                <a:cxn ang="T10">
                  <a:pos x="T0" y="T1"/>
                </a:cxn>
                <a:cxn ang="T11">
                  <a:pos x="T2" y="T3"/>
                </a:cxn>
                <a:cxn ang="T12">
                  <a:pos x="T4" y="T5"/>
                </a:cxn>
                <a:cxn ang="T13">
                  <a:pos x="T6" y="T7"/>
                </a:cxn>
                <a:cxn ang="T14">
                  <a:pos x="T8" y="T9"/>
                </a:cxn>
              </a:cxnLst>
              <a:rect l="T15" t="T16" r="T17" b="T18"/>
              <a:pathLst>
                <a:path w="8" h="20">
                  <a:moveTo>
                    <a:pt x="7" y="19"/>
                  </a:moveTo>
                  <a:lnTo>
                    <a:pt x="0" y="14"/>
                  </a:lnTo>
                  <a:lnTo>
                    <a:pt x="3" y="0"/>
                  </a:lnTo>
                  <a:lnTo>
                    <a:pt x="3" y="14"/>
                  </a:lnTo>
                  <a:lnTo>
                    <a:pt x="7" y="1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0" name="Freeform 192"/>
            <p:cNvSpPr>
              <a:spLocks/>
            </p:cNvSpPr>
            <p:nvPr/>
          </p:nvSpPr>
          <p:spPr bwMode="auto">
            <a:xfrm>
              <a:off x="2929" y="2569"/>
              <a:ext cx="122" cy="157"/>
            </a:xfrm>
            <a:custGeom>
              <a:avLst/>
              <a:gdLst>
                <a:gd name="T0" fmla="*/ 88 w 122"/>
                <a:gd name="T1" fmla="*/ 0 h 157"/>
                <a:gd name="T2" fmla="*/ 101 w 122"/>
                <a:gd name="T3" fmla="*/ 0 h 157"/>
                <a:gd name="T4" fmla="*/ 101 w 122"/>
                <a:gd name="T5" fmla="*/ 48 h 157"/>
                <a:gd name="T6" fmla="*/ 88 w 122"/>
                <a:gd name="T7" fmla="*/ 54 h 157"/>
                <a:gd name="T8" fmla="*/ 107 w 122"/>
                <a:gd name="T9" fmla="*/ 78 h 157"/>
                <a:gd name="T10" fmla="*/ 94 w 122"/>
                <a:gd name="T11" fmla="*/ 97 h 157"/>
                <a:gd name="T12" fmla="*/ 121 w 122"/>
                <a:gd name="T13" fmla="*/ 156 h 157"/>
                <a:gd name="T14" fmla="*/ 74 w 122"/>
                <a:gd name="T15" fmla="*/ 156 h 157"/>
                <a:gd name="T16" fmla="*/ 47 w 122"/>
                <a:gd name="T17" fmla="*/ 150 h 157"/>
                <a:gd name="T18" fmla="*/ 20 w 122"/>
                <a:gd name="T19" fmla="*/ 150 h 157"/>
                <a:gd name="T20" fmla="*/ 20 w 122"/>
                <a:gd name="T21" fmla="*/ 133 h 157"/>
                <a:gd name="T22" fmla="*/ 0 w 122"/>
                <a:gd name="T23" fmla="*/ 121 h 157"/>
                <a:gd name="T24" fmla="*/ 6 w 122"/>
                <a:gd name="T25" fmla="*/ 102 h 157"/>
                <a:gd name="T26" fmla="*/ 27 w 122"/>
                <a:gd name="T27" fmla="*/ 85 h 157"/>
                <a:gd name="T28" fmla="*/ 47 w 122"/>
                <a:gd name="T29" fmla="*/ 90 h 157"/>
                <a:gd name="T30" fmla="*/ 88 w 122"/>
                <a:gd name="T31" fmla="*/ 24 h 157"/>
                <a:gd name="T32" fmla="*/ 88 w 122"/>
                <a:gd name="T33" fmla="*/ 0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57"/>
                <a:gd name="T53" fmla="*/ 122 w 122"/>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57">
                  <a:moveTo>
                    <a:pt x="88" y="0"/>
                  </a:moveTo>
                  <a:lnTo>
                    <a:pt x="101" y="0"/>
                  </a:lnTo>
                  <a:lnTo>
                    <a:pt x="101" y="48"/>
                  </a:lnTo>
                  <a:lnTo>
                    <a:pt x="88" y="54"/>
                  </a:lnTo>
                  <a:lnTo>
                    <a:pt x="107" y="78"/>
                  </a:lnTo>
                  <a:lnTo>
                    <a:pt x="94" y="97"/>
                  </a:lnTo>
                  <a:lnTo>
                    <a:pt x="121" y="156"/>
                  </a:lnTo>
                  <a:lnTo>
                    <a:pt x="74" y="156"/>
                  </a:lnTo>
                  <a:lnTo>
                    <a:pt x="47" y="150"/>
                  </a:lnTo>
                  <a:lnTo>
                    <a:pt x="20" y="150"/>
                  </a:lnTo>
                  <a:lnTo>
                    <a:pt x="20" y="133"/>
                  </a:lnTo>
                  <a:lnTo>
                    <a:pt x="0" y="121"/>
                  </a:lnTo>
                  <a:lnTo>
                    <a:pt x="6" y="102"/>
                  </a:lnTo>
                  <a:lnTo>
                    <a:pt x="27" y="85"/>
                  </a:lnTo>
                  <a:lnTo>
                    <a:pt x="47" y="90"/>
                  </a:lnTo>
                  <a:lnTo>
                    <a:pt x="88" y="24"/>
                  </a:lnTo>
                  <a:lnTo>
                    <a:pt x="88"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1" name="Freeform 193"/>
            <p:cNvSpPr>
              <a:spLocks/>
            </p:cNvSpPr>
            <p:nvPr/>
          </p:nvSpPr>
          <p:spPr bwMode="auto">
            <a:xfrm>
              <a:off x="2518" y="2569"/>
              <a:ext cx="44" cy="27"/>
            </a:xfrm>
            <a:custGeom>
              <a:avLst/>
              <a:gdLst>
                <a:gd name="T0" fmla="*/ 0 w 44"/>
                <a:gd name="T1" fmla="*/ 0 h 27"/>
                <a:gd name="T2" fmla="*/ 43 w 44"/>
                <a:gd name="T3" fmla="*/ 0 h 27"/>
                <a:gd name="T4" fmla="*/ 36 w 44"/>
                <a:gd name="T5" fmla="*/ 16 h 27"/>
                <a:gd name="T6" fmla="*/ 19 w 44"/>
                <a:gd name="T7" fmla="*/ 26 h 27"/>
                <a:gd name="T8" fmla="*/ 0 w 44"/>
                <a:gd name="T9" fmla="*/ 16 h 27"/>
                <a:gd name="T10" fmla="*/ 0 w 44"/>
                <a:gd name="T11" fmla="*/ 0 h 27"/>
                <a:gd name="T12" fmla="*/ 0 60000 65536"/>
                <a:gd name="T13" fmla="*/ 0 60000 65536"/>
                <a:gd name="T14" fmla="*/ 0 60000 65536"/>
                <a:gd name="T15" fmla="*/ 0 60000 65536"/>
                <a:gd name="T16" fmla="*/ 0 60000 65536"/>
                <a:gd name="T17" fmla="*/ 0 60000 65536"/>
                <a:gd name="T18" fmla="*/ 0 w 44"/>
                <a:gd name="T19" fmla="*/ 0 h 27"/>
                <a:gd name="T20" fmla="*/ 44 w 4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44" h="27">
                  <a:moveTo>
                    <a:pt x="0" y="0"/>
                  </a:moveTo>
                  <a:lnTo>
                    <a:pt x="43" y="0"/>
                  </a:lnTo>
                  <a:lnTo>
                    <a:pt x="36" y="16"/>
                  </a:lnTo>
                  <a:lnTo>
                    <a:pt x="19" y="26"/>
                  </a:lnTo>
                  <a:lnTo>
                    <a:pt x="0" y="16"/>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2" name="Freeform 194"/>
            <p:cNvSpPr>
              <a:spLocks/>
            </p:cNvSpPr>
            <p:nvPr/>
          </p:nvSpPr>
          <p:spPr bwMode="auto">
            <a:xfrm>
              <a:off x="2543" y="2569"/>
              <a:ext cx="115" cy="76"/>
            </a:xfrm>
            <a:custGeom>
              <a:avLst/>
              <a:gdLst>
                <a:gd name="T0" fmla="*/ 27 w 115"/>
                <a:gd name="T1" fmla="*/ 0 h 76"/>
                <a:gd name="T2" fmla="*/ 53 w 115"/>
                <a:gd name="T3" fmla="*/ 6 h 76"/>
                <a:gd name="T4" fmla="*/ 87 w 115"/>
                <a:gd name="T5" fmla="*/ 6 h 76"/>
                <a:gd name="T6" fmla="*/ 107 w 115"/>
                <a:gd name="T7" fmla="*/ 35 h 76"/>
                <a:gd name="T8" fmla="*/ 114 w 115"/>
                <a:gd name="T9" fmla="*/ 63 h 76"/>
                <a:gd name="T10" fmla="*/ 107 w 115"/>
                <a:gd name="T11" fmla="*/ 70 h 76"/>
                <a:gd name="T12" fmla="*/ 93 w 115"/>
                <a:gd name="T13" fmla="*/ 75 h 76"/>
                <a:gd name="T14" fmla="*/ 87 w 115"/>
                <a:gd name="T15" fmla="*/ 58 h 76"/>
                <a:gd name="T16" fmla="*/ 74 w 115"/>
                <a:gd name="T17" fmla="*/ 58 h 76"/>
                <a:gd name="T18" fmla="*/ 53 w 115"/>
                <a:gd name="T19" fmla="*/ 41 h 76"/>
                <a:gd name="T20" fmla="*/ 39 w 115"/>
                <a:gd name="T21" fmla="*/ 41 h 76"/>
                <a:gd name="T22" fmla="*/ 27 w 115"/>
                <a:gd name="T23" fmla="*/ 52 h 76"/>
                <a:gd name="T24" fmla="*/ 0 w 115"/>
                <a:gd name="T25" fmla="*/ 29 h 76"/>
                <a:gd name="T26" fmla="*/ 20 w 115"/>
                <a:gd name="T27" fmla="*/ 18 h 76"/>
                <a:gd name="T28" fmla="*/ 27 w 115"/>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76"/>
                <a:gd name="T47" fmla="*/ 115 w 115"/>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76">
                  <a:moveTo>
                    <a:pt x="27" y="0"/>
                  </a:moveTo>
                  <a:lnTo>
                    <a:pt x="53" y="6"/>
                  </a:lnTo>
                  <a:lnTo>
                    <a:pt x="87" y="6"/>
                  </a:lnTo>
                  <a:lnTo>
                    <a:pt x="107" y="35"/>
                  </a:lnTo>
                  <a:lnTo>
                    <a:pt x="114" y="63"/>
                  </a:lnTo>
                  <a:lnTo>
                    <a:pt x="107" y="70"/>
                  </a:lnTo>
                  <a:lnTo>
                    <a:pt x="93" y="75"/>
                  </a:lnTo>
                  <a:lnTo>
                    <a:pt x="87" y="58"/>
                  </a:lnTo>
                  <a:lnTo>
                    <a:pt x="74" y="58"/>
                  </a:lnTo>
                  <a:lnTo>
                    <a:pt x="53" y="41"/>
                  </a:lnTo>
                  <a:lnTo>
                    <a:pt x="39" y="41"/>
                  </a:lnTo>
                  <a:lnTo>
                    <a:pt x="27" y="52"/>
                  </a:lnTo>
                  <a:lnTo>
                    <a:pt x="0" y="29"/>
                  </a:lnTo>
                  <a:lnTo>
                    <a:pt x="20" y="18"/>
                  </a:lnTo>
                  <a:lnTo>
                    <a:pt x="27"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3" name="Freeform 195"/>
            <p:cNvSpPr>
              <a:spLocks/>
            </p:cNvSpPr>
            <p:nvPr/>
          </p:nvSpPr>
          <p:spPr bwMode="auto">
            <a:xfrm>
              <a:off x="1369" y="2575"/>
              <a:ext cx="51" cy="43"/>
            </a:xfrm>
            <a:custGeom>
              <a:avLst/>
              <a:gdLst>
                <a:gd name="T0" fmla="*/ 0 w 51"/>
                <a:gd name="T1" fmla="*/ 5 h 43"/>
                <a:gd name="T2" fmla="*/ 13 w 51"/>
                <a:gd name="T3" fmla="*/ 0 h 43"/>
                <a:gd name="T4" fmla="*/ 38 w 51"/>
                <a:gd name="T5" fmla="*/ 5 h 43"/>
                <a:gd name="T6" fmla="*/ 50 w 51"/>
                <a:gd name="T7" fmla="*/ 21 h 43"/>
                <a:gd name="T8" fmla="*/ 44 w 51"/>
                <a:gd name="T9" fmla="*/ 26 h 43"/>
                <a:gd name="T10" fmla="*/ 38 w 51"/>
                <a:gd name="T11" fmla="*/ 42 h 43"/>
                <a:gd name="T12" fmla="*/ 25 w 51"/>
                <a:gd name="T13" fmla="*/ 32 h 43"/>
                <a:gd name="T14" fmla="*/ 32 w 51"/>
                <a:gd name="T15" fmla="*/ 26 h 43"/>
                <a:gd name="T16" fmla="*/ 19 w 51"/>
                <a:gd name="T17" fmla="*/ 21 h 43"/>
                <a:gd name="T18" fmla="*/ 13 w 51"/>
                <a:gd name="T19" fmla="*/ 26 h 43"/>
                <a:gd name="T20" fmla="*/ 0 w 51"/>
                <a:gd name="T21" fmla="*/ 16 h 43"/>
                <a:gd name="T22" fmla="*/ 0 w 51"/>
                <a:gd name="T23" fmla="*/ 5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3"/>
                <a:gd name="T38" fmla="*/ 51 w 5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3">
                  <a:moveTo>
                    <a:pt x="0" y="5"/>
                  </a:moveTo>
                  <a:lnTo>
                    <a:pt x="13" y="0"/>
                  </a:lnTo>
                  <a:lnTo>
                    <a:pt x="38" y="5"/>
                  </a:lnTo>
                  <a:lnTo>
                    <a:pt x="50" y="21"/>
                  </a:lnTo>
                  <a:lnTo>
                    <a:pt x="44" y="26"/>
                  </a:lnTo>
                  <a:lnTo>
                    <a:pt x="38" y="42"/>
                  </a:lnTo>
                  <a:lnTo>
                    <a:pt x="25" y="32"/>
                  </a:lnTo>
                  <a:lnTo>
                    <a:pt x="32" y="26"/>
                  </a:lnTo>
                  <a:lnTo>
                    <a:pt x="19" y="21"/>
                  </a:lnTo>
                  <a:lnTo>
                    <a:pt x="13" y="26"/>
                  </a:lnTo>
                  <a:lnTo>
                    <a:pt x="0" y="16"/>
                  </a:lnTo>
                  <a:lnTo>
                    <a:pt x="0"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4" name="Freeform 196"/>
            <p:cNvSpPr>
              <a:spLocks/>
            </p:cNvSpPr>
            <p:nvPr/>
          </p:nvSpPr>
          <p:spPr bwMode="auto">
            <a:xfrm>
              <a:off x="1780" y="2580"/>
              <a:ext cx="15" cy="7"/>
            </a:xfrm>
            <a:custGeom>
              <a:avLst/>
              <a:gdLst>
                <a:gd name="T0" fmla="*/ 0 w 15"/>
                <a:gd name="T1" fmla="*/ 6 h 7"/>
                <a:gd name="T2" fmla="*/ 4 w 15"/>
                <a:gd name="T3" fmla="*/ 0 h 7"/>
                <a:gd name="T4" fmla="*/ 14 w 15"/>
                <a:gd name="T5" fmla="*/ 0 h 7"/>
                <a:gd name="T6" fmla="*/ 10 w 15"/>
                <a:gd name="T7" fmla="*/ 3 h 7"/>
                <a:gd name="T8" fmla="*/ 0 w 15"/>
                <a:gd name="T9" fmla="*/ 6 h 7"/>
                <a:gd name="T10" fmla="*/ 0 60000 65536"/>
                <a:gd name="T11" fmla="*/ 0 60000 65536"/>
                <a:gd name="T12" fmla="*/ 0 60000 65536"/>
                <a:gd name="T13" fmla="*/ 0 60000 65536"/>
                <a:gd name="T14" fmla="*/ 0 60000 65536"/>
                <a:gd name="T15" fmla="*/ 0 w 15"/>
                <a:gd name="T16" fmla="*/ 0 h 7"/>
                <a:gd name="T17" fmla="*/ 15 w 15"/>
                <a:gd name="T18" fmla="*/ 7 h 7"/>
              </a:gdLst>
              <a:ahLst/>
              <a:cxnLst>
                <a:cxn ang="T10">
                  <a:pos x="T0" y="T1"/>
                </a:cxn>
                <a:cxn ang="T11">
                  <a:pos x="T2" y="T3"/>
                </a:cxn>
                <a:cxn ang="T12">
                  <a:pos x="T4" y="T5"/>
                </a:cxn>
                <a:cxn ang="T13">
                  <a:pos x="T6" y="T7"/>
                </a:cxn>
                <a:cxn ang="T14">
                  <a:pos x="T8" y="T9"/>
                </a:cxn>
              </a:cxnLst>
              <a:rect l="T15" t="T16" r="T17" b="T18"/>
              <a:pathLst>
                <a:path w="15" h="7">
                  <a:moveTo>
                    <a:pt x="0" y="6"/>
                  </a:moveTo>
                  <a:lnTo>
                    <a:pt x="4" y="0"/>
                  </a:lnTo>
                  <a:lnTo>
                    <a:pt x="14" y="0"/>
                  </a:lnTo>
                  <a:lnTo>
                    <a:pt x="10" y="3"/>
                  </a:lnTo>
                  <a:lnTo>
                    <a:pt x="0"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5" name="Freeform 197"/>
            <p:cNvSpPr>
              <a:spLocks/>
            </p:cNvSpPr>
            <p:nvPr/>
          </p:nvSpPr>
          <p:spPr bwMode="auto">
            <a:xfrm>
              <a:off x="3480" y="2580"/>
              <a:ext cx="26" cy="16"/>
            </a:xfrm>
            <a:custGeom>
              <a:avLst/>
              <a:gdLst>
                <a:gd name="T0" fmla="*/ 0 w 26"/>
                <a:gd name="T1" fmla="*/ 0 h 16"/>
                <a:gd name="T2" fmla="*/ 19 w 26"/>
                <a:gd name="T3" fmla="*/ 0 h 16"/>
                <a:gd name="T4" fmla="*/ 13 w 26"/>
                <a:gd name="T5" fmla="*/ 5 h 16"/>
                <a:gd name="T6" fmla="*/ 25 w 26"/>
                <a:gd name="T7" fmla="*/ 10 h 16"/>
                <a:gd name="T8" fmla="*/ 7 w 26"/>
                <a:gd name="T9" fmla="*/ 15 h 16"/>
                <a:gd name="T10" fmla="*/ 0 w 26"/>
                <a:gd name="T11" fmla="*/ 10 h 16"/>
                <a:gd name="T12" fmla="*/ 0 w 26"/>
                <a:gd name="T13" fmla="*/ 0 h 16"/>
                <a:gd name="T14" fmla="*/ 0 60000 65536"/>
                <a:gd name="T15" fmla="*/ 0 60000 65536"/>
                <a:gd name="T16" fmla="*/ 0 60000 65536"/>
                <a:gd name="T17" fmla="*/ 0 60000 65536"/>
                <a:gd name="T18" fmla="*/ 0 60000 65536"/>
                <a:gd name="T19" fmla="*/ 0 60000 65536"/>
                <a:gd name="T20" fmla="*/ 0 60000 65536"/>
                <a:gd name="T21" fmla="*/ 0 w 26"/>
                <a:gd name="T22" fmla="*/ 0 h 16"/>
                <a:gd name="T23" fmla="*/ 26 w 2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6">
                  <a:moveTo>
                    <a:pt x="0" y="0"/>
                  </a:moveTo>
                  <a:lnTo>
                    <a:pt x="19" y="0"/>
                  </a:lnTo>
                  <a:lnTo>
                    <a:pt x="13" y="5"/>
                  </a:lnTo>
                  <a:lnTo>
                    <a:pt x="25" y="10"/>
                  </a:lnTo>
                  <a:lnTo>
                    <a:pt x="7" y="15"/>
                  </a:lnTo>
                  <a:lnTo>
                    <a:pt x="0" y="10"/>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6" name="Freeform 198"/>
            <p:cNvSpPr>
              <a:spLocks/>
            </p:cNvSpPr>
            <p:nvPr/>
          </p:nvSpPr>
          <p:spPr bwMode="auto">
            <a:xfrm>
              <a:off x="2815" y="2580"/>
              <a:ext cx="37" cy="77"/>
            </a:xfrm>
            <a:custGeom>
              <a:avLst/>
              <a:gdLst>
                <a:gd name="T0" fmla="*/ 12 w 37"/>
                <a:gd name="T1" fmla="*/ 0 h 77"/>
                <a:gd name="T2" fmla="*/ 30 w 37"/>
                <a:gd name="T3" fmla="*/ 0 h 77"/>
                <a:gd name="T4" fmla="*/ 36 w 37"/>
                <a:gd name="T5" fmla="*/ 24 h 77"/>
                <a:gd name="T6" fmla="*/ 18 w 37"/>
                <a:gd name="T7" fmla="*/ 41 h 77"/>
                <a:gd name="T8" fmla="*/ 24 w 37"/>
                <a:gd name="T9" fmla="*/ 76 h 77"/>
                <a:gd name="T10" fmla="*/ 6 w 37"/>
                <a:gd name="T11" fmla="*/ 76 h 77"/>
                <a:gd name="T12" fmla="*/ 0 w 37"/>
                <a:gd name="T13" fmla="*/ 18 h 77"/>
                <a:gd name="T14" fmla="*/ 6 w 37"/>
                <a:gd name="T15" fmla="*/ 18 h 77"/>
                <a:gd name="T16" fmla="*/ 12 w 37"/>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77"/>
                <a:gd name="T29" fmla="*/ 37 w 37"/>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77">
                  <a:moveTo>
                    <a:pt x="12" y="0"/>
                  </a:moveTo>
                  <a:lnTo>
                    <a:pt x="30" y="0"/>
                  </a:lnTo>
                  <a:lnTo>
                    <a:pt x="36" y="24"/>
                  </a:lnTo>
                  <a:lnTo>
                    <a:pt x="18" y="41"/>
                  </a:lnTo>
                  <a:lnTo>
                    <a:pt x="24" y="76"/>
                  </a:lnTo>
                  <a:lnTo>
                    <a:pt x="6" y="76"/>
                  </a:lnTo>
                  <a:lnTo>
                    <a:pt x="0" y="18"/>
                  </a:lnTo>
                  <a:lnTo>
                    <a:pt x="6" y="18"/>
                  </a:lnTo>
                  <a:lnTo>
                    <a:pt x="12"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7" name="Freeform 199"/>
            <p:cNvSpPr>
              <a:spLocks/>
            </p:cNvSpPr>
            <p:nvPr/>
          </p:nvSpPr>
          <p:spPr bwMode="auto">
            <a:xfrm>
              <a:off x="3462" y="2580"/>
              <a:ext cx="173" cy="198"/>
            </a:xfrm>
            <a:custGeom>
              <a:avLst/>
              <a:gdLst>
                <a:gd name="T0" fmla="*/ 28 w 173"/>
                <a:gd name="T1" fmla="*/ 19 h 198"/>
                <a:gd name="T2" fmla="*/ 48 w 173"/>
                <a:gd name="T3" fmla="*/ 12 h 198"/>
                <a:gd name="T4" fmla="*/ 62 w 173"/>
                <a:gd name="T5" fmla="*/ 25 h 198"/>
                <a:gd name="T6" fmla="*/ 110 w 173"/>
                <a:gd name="T7" fmla="*/ 19 h 198"/>
                <a:gd name="T8" fmla="*/ 118 w 173"/>
                <a:gd name="T9" fmla="*/ 12 h 198"/>
                <a:gd name="T10" fmla="*/ 145 w 173"/>
                <a:gd name="T11" fmla="*/ 12 h 198"/>
                <a:gd name="T12" fmla="*/ 159 w 173"/>
                <a:gd name="T13" fmla="*/ 0 h 198"/>
                <a:gd name="T14" fmla="*/ 172 w 173"/>
                <a:gd name="T15" fmla="*/ 0 h 198"/>
                <a:gd name="T16" fmla="*/ 159 w 173"/>
                <a:gd name="T17" fmla="*/ 43 h 198"/>
                <a:gd name="T18" fmla="*/ 145 w 173"/>
                <a:gd name="T19" fmla="*/ 62 h 198"/>
                <a:gd name="T20" fmla="*/ 145 w 173"/>
                <a:gd name="T21" fmla="*/ 68 h 198"/>
                <a:gd name="T22" fmla="*/ 118 w 173"/>
                <a:gd name="T23" fmla="*/ 105 h 198"/>
                <a:gd name="T24" fmla="*/ 118 w 173"/>
                <a:gd name="T25" fmla="*/ 111 h 198"/>
                <a:gd name="T26" fmla="*/ 48 w 173"/>
                <a:gd name="T27" fmla="*/ 172 h 198"/>
                <a:gd name="T28" fmla="*/ 20 w 173"/>
                <a:gd name="T29" fmla="*/ 185 h 198"/>
                <a:gd name="T30" fmla="*/ 20 w 173"/>
                <a:gd name="T31" fmla="*/ 197 h 198"/>
                <a:gd name="T32" fmla="*/ 6 w 173"/>
                <a:gd name="T33" fmla="*/ 191 h 198"/>
                <a:gd name="T34" fmla="*/ 0 w 173"/>
                <a:gd name="T35" fmla="*/ 129 h 198"/>
                <a:gd name="T36" fmla="*/ 14 w 173"/>
                <a:gd name="T37" fmla="*/ 117 h 198"/>
                <a:gd name="T38" fmla="*/ 20 w 173"/>
                <a:gd name="T39" fmla="*/ 117 h 198"/>
                <a:gd name="T40" fmla="*/ 34 w 173"/>
                <a:gd name="T41" fmla="*/ 105 h 198"/>
                <a:gd name="T42" fmla="*/ 69 w 173"/>
                <a:gd name="T43" fmla="*/ 105 h 198"/>
                <a:gd name="T44" fmla="*/ 110 w 173"/>
                <a:gd name="T45" fmla="*/ 55 h 198"/>
                <a:gd name="T46" fmla="*/ 90 w 173"/>
                <a:gd name="T47" fmla="*/ 68 h 198"/>
                <a:gd name="T48" fmla="*/ 48 w 173"/>
                <a:gd name="T49" fmla="*/ 43 h 198"/>
                <a:gd name="T50" fmla="*/ 28 w 173"/>
                <a:gd name="T51" fmla="*/ 19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3"/>
                <a:gd name="T79" fmla="*/ 0 h 198"/>
                <a:gd name="T80" fmla="*/ 173 w 173"/>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3" h="198">
                  <a:moveTo>
                    <a:pt x="28" y="19"/>
                  </a:moveTo>
                  <a:lnTo>
                    <a:pt x="48" y="12"/>
                  </a:lnTo>
                  <a:lnTo>
                    <a:pt x="62" y="25"/>
                  </a:lnTo>
                  <a:lnTo>
                    <a:pt x="110" y="19"/>
                  </a:lnTo>
                  <a:lnTo>
                    <a:pt x="118" y="12"/>
                  </a:lnTo>
                  <a:lnTo>
                    <a:pt x="145" y="12"/>
                  </a:lnTo>
                  <a:lnTo>
                    <a:pt x="159" y="0"/>
                  </a:lnTo>
                  <a:lnTo>
                    <a:pt x="172" y="0"/>
                  </a:lnTo>
                  <a:lnTo>
                    <a:pt x="159" y="43"/>
                  </a:lnTo>
                  <a:lnTo>
                    <a:pt x="145" y="62"/>
                  </a:lnTo>
                  <a:lnTo>
                    <a:pt x="145" y="68"/>
                  </a:lnTo>
                  <a:lnTo>
                    <a:pt x="118" y="105"/>
                  </a:lnTo>
                  <a:lnTo>
                    <a:pt x="118" y="111"/>
                  </a:lnTo>
                  <a:lnTo>
                    <a:pt x="48" y="172"/>
                  </a:lnTo>
                  <a:lnTo>
                    <a:pt x="20" y="185"/>
                  </a:lnTo>
                  <a:lnTo>
                    <a:pt x="20" y="197"/>
                  </a:lnTo>
                  <a:lnTo>
                    <a:pt x="6" y="191"/>
                  </a:lnTo>
                  <a:lnTo>
                    <a:pt x="0" y="129"/>
                  </a:lnTo>
                  <a:lnTo>
                    <a:pt x="14" y="117"/>
                  </a:lnTo>
                  <a:lnTo>
                    <a:pt x="20" y="117"/>
                  </a:lnTo>
                  <a:lnTo>
                    <a:pt x="34" y="105"/>
                  </a:lnTo>
                  <a:lnTo>
                    <a:pt x="69" y="105"/>
                  </a:lnTo>
                  <a:lnTo>
                    <a:pt x="110" y="55"/>
                  </a:lnTo>
                  <a:lnTo>
                    <a:pt x="90" y="68"/>
                  </a:lnTo>
                  <a:lnTo>
                    <a:pt x="48" y="43"/>
                  </a:lnTo>
                  <a:lnTo>
                    <a:pt x="28" y="1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8" name="Freeform 200"/>
            <p:cNvSpPr>
              <a:spLocks/>
            </p:cNvSpPr>
            <p:nvPr/>
          </p:nvSpPr>
          <p:spPr bwMode="auto">
            <a:xfrm>
              <a:off x="4819" y="2580"/>
              <a:ext cx="74" cy="60"/>
            </a:xfrm>
            <a:custGeom>
              <a:avLst/>
              <a:gdLst>
                <a:gd name="T0" fmla="*/ 53 w 74"/>
                <a:gd name="T1" fmla="*/ 59 h 60"/>
                <a:gd name="T2" fmla="*/ 34 w 74"/>
                <a:gd name="T3" fmla="*/ 53 h 60"/>
                <a:gd name="T4" fmla="*/ 34 w 74"/>
                <a:gd name="T5" fmla="*/ 35 h 60"/>
                <a:gd name="T6" fmla="*/ 13 w 74"/>
                <a:gd name="T7" fmla="*/ 30 h 60"/>
                <a:gd name="T8" fmla="*/ 0 w 74"/>
                <a:gd name="T9" fmla="*/ 41 h 60"/>
                <a:gd name="T10" fmla="*/ 7 w 74"/>
                <a:gd name="T11" fmla="*/ 18 h 60"/>
                <a:gd name="T12" fmla="*/ 34 w 74"/>
                <a:gd name="T13" fmla="*/ 18 h 60"/>
                <a:gd name="T14" fmla="*/ 53 w 74"/>
                <a:gd name="T15" fmla="*/ 0 h 60"/>
                <a:gd name="T16" fmla="*/ 60 w 74"/>
                <a:gd name="T17" fmla="*/ 6 h 60"/>
                <a:gd name="T18" fmla="*/ 73 w 74"/>
                <a:gd name="T19" fmla="*/ 41 h 60"/>
                <a:gd name="T20" fmla="*/ 67 w 74"/>
                <a:gd name="T21" fmla="*/ 53 h 60"/>
                <a:gd name="T22" fmla="*/ 60 w 74"/>
                <a:gd name="T23" fmla="*/ 41 h 60"/>
                <a:gd name="T24" fmla="*/ 53 w 74"/>
                <a:gd name="T25" fmla="*/ 5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60"/>
                <a:gd name="T41" fmla="*/ 74 w 74"/>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60">
                  <a:moveTo>
                    <a:pt x="53" y="59"/>
                  </a:moveTo>
                  <a:lnTo>
                    <a:pt x="34" y="53"/>
                  </a:lnTo>
                  <a:lnTo>
                    <a:pt x="34" y="35"/>
                  </a:lnTo>
                  <a:lnTo>
                    <a:pt x="13" y="30"/>
                  </a:lnTo>
                  <a:lnTo>
                    <a:pt x="0" y="41"/>
                  </a:lnTo>
                  <a:lnTo>
                    <a:pt x="7" y="18"/>
                  </a:lnTo>
                  <a:lnTo>
                    <a:pt x="34" y="18"/>
                  </a:lnTo>
                  <a:lnTo>
                    <a:pt x="53" y="0"/>
                  </a:lnTo>
                  <a:lnTo>
                    <a:pt x="60" y="6"/>
                  </a:lnTo>
                  <a:lnTo>
                    <a:pt x="73" y="41"/>
                  </a:lnTo>
                  <a:lnTo>
                    <a:pt x="67" y="53"/>
                  </a:lnTo>
                  <a:lnTo>
                    <a:pt x="60" y="41"/>
                  </a:lnTo>
                  <a:lnTo>
                    <a:pt x="53" y="5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79" name="Freeform 201"/>
            <p:cNvSpPr>
              <a:spLocks/>
            </p:cNvSpPr>
            <p:nvPr/>
          </p:nvSpPr>
          <p:spPr bwMode="auto">
            <a:xfrm>
              <a:off x="2654" y="2592"/>
              <a:ext cx="89" cy="98"/>
            </a:xfrm>
            <a:custGeom>
              <a:avLst/>
              <a:gdLst>
                <a:gd name="T0" fmla="*/ 0 w 89"/>
                <a:gd name="T1" fmla="*/ 12 h 98"/>
                <a:gd name="T2" fmla="*/ 21 w 89"/>
                <a:gd name="T3" fmla="*/ 0 h 98"/>
                <a:gd name="T4" fmla="*/ 47 w 89"/>
                <a:gd name="T5" fmla="*/ 7 h 98"/>
                <a:gd name="T6" fmla="*/ 61 w 89"/>
                <a:gd name="T7" fmla="*/ 30 h 98"/>
                <a:gd name="T8" fmla="*/ 88 w 89"/>
                <a:gd name="T9" fmla="*/ 30 h 98"/>
                <a:gd name="T10" fmla="*/ 82 w 89"/>
                <a:gd name="T11" fmla="*/ 66 h 98"/>
                <a:gd name="T12" fmla="*/ 82 w 89"/>
                <a:gd name="T13" fmla="*/ 85 h 98"/>
                <a:gd name="T14" fmla="*/ 68 w 89"/>
                <a:gd name="T15" fmla="*/ 78 h 98"/>
                <a:gd name="T16" fmla="*/ 7 w 89"/>
                <a:gd name="T17" fmla="*/ 97 h 98"/>
                <a:gd name="T18" fmla="*/ 7 w 89"/>
                <a:gd name="T19" fmla="*/ 73 h 98"/>
                <a:gd name="T20" fmla="*/ 0 w 89"/>
                <a:gd name="T21" fmla="*/ 66 h 98"/>
                <a:gd name="T22" fmla="*/ 0 w 89"/>
                <a:gd name="T23" fmla="*/ 49 h 98"/>
                <a:gd name="T24" fmla="*/ 7 w 89"/>
                <a:gd name="T25" fmla="*/ 42 h 98"/>
                <a:gd name="T26" fmla="*/ 0 w 89"/>
                <a:gd name="T27" fmla="*/ 12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98"/>
                <a:gd name="T44" fmla="*/ 89 w 89"/>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98">
                  <a:moveTo>
                    <a:pt x="0" y="12"/>
                  </a:moveTo>
                  <a:lnTo>
                    <a:pt x="21" y="0"/>
                  </a:lnTo>
                  <a:lnTo>
                    <a:pt x="47" y="7"/>
                  </a:lnTo>
                  <a:lnTo>
                    <a:pt x="61" y="30"/>
                  </a:lnTo>
                  <a:lnTo>
                    <a:pt x="88" y="30"/>
                  </a:lnTo>
                  <a:lnTo>
                    <a:pt x="82" y="66"/>
                  </a:lnTo>
                  <a:lnTo>
                    <a:pt x="82" y="85"/>
                  </a:lnTo>
                  <a:lnTo>
                    <a:pt x="68" y="78"/>
                  </a:lnTo>
                  <a:lnTo>
                    <a:pt x="7" y="97"/>
                  </a:lnTo>
                  <a:lnTo>
                    <a:pt x="7" y="73"/>
                  </a:lnTo>
                  <a:lnTo>
                    <a:pt x="0" y="66"/>
                  </a:lnTo>
                  <a:lnTo>
                    <a:pt x="0" y="49"/>
                  </a:lnTo>
                  <a:lnTo>
                    <a:pt x="7" y="42"/>
                  </a:lnTo>
                  <a:lnTo>
                    <a:pt x="0" y="1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0" name="Freeform 202"/>
            <p:cNvSpPr>
              <a:spLocks/>
            </p:cNvSpPr>
            <p:nvPr/>
          </p:nvSpPr>
          <p:spPr bwMode="auto">
            <a:xfrm>
              <a:off x="2742" y="2600"/>
              <a:ext cx="59" cy="78"/>
            </a:xfrm>
            <a:custGeom>
              <a:avLst/>
              <a:gdLst>
                <a:gd name="T0" fmla="*/ 6 w 59"/>
                <a:gd name="T1" fmla="*/ 23 h 78"/>
                <a:gd name="T2" fmla="*/ 6 w 59"/>
                <a:gd name="T3" fmla="*/ 0 h 78"/>
                <a:gd name="T4" fmla="*/ 51 w 59"/>
                <a:gd name="T5" fmla="*/ 0 h 78"/>
                <a:gd name="T6" fmla="*/ 58 w 59"/>
                <a:gd name="T7" fmla="*/ 65 h 78"/>
                <a:gd name="T8" fmla="*/ 32 w 59"/>
                <a:gd name="T9" fmla="*/ 77 h 78"/>
                <a:gd name="T10" fmla="*/ 0 w 59"/>
                <a:gd name="T11" fmla="*/ 77 h 78"/>
                <a:gd name="T12" fmla="*/ 0 w 59"/>
                <a:gd name="T13" fmla="*/ 59 h 78"/>
                <a:gd name="T14" fmla="*/ 6 w 59"/>
                <a:gd name="T15" fmla="*/ 23 h 78"/>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78"/>
                <a:gd name="T26" fmla="*/ 59 w 59"/>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78">
                  <a:moveTo>
                    <a:pt x="6" y="23"/>
                  </a:moveTo>
                  <a:lnTo>
                    <a:pt x="6" y="0"/>
                  </a:lnTo>
                  <a:lnTo>
                    <a:pt x="51" y="0"/>
                  </a:lnTo>
                  <a:lnTo>
                    <a:pt x="58" y="65"/>
                  </a:lnTo>
                  <a:lnTo>
                    <a:pt x="32" y="77"/>
                  </a:lnTo>
                  <a:lnTo>
                    <a:pt x="0" y="77"/>
                  </a:lnTo>
                  <a:lnTo>
                    <a:pt x="0" y="59"/>
                  </a:lnTo>
                  <a:lnTo>
                    <a:pt x="6" y="2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1" name="Freeform 203"/>
            <p:cNvSpPr>
              <a:spLocks/>
            </p:cNvSpPr>
            <p:nvPr/>
          </p:nvSpPr>
          <p:spPr bwMode="auto">
            <a:xfrm>
              <a:off x="2800" y="2600"/>
              <a:ext cx="16" cy="65"/>
            </a:xfrm>
            <a:custGeom>
              <a:avLst/>
              <a:gdLst>
                <a:gd name="T0" fmla="*/ 0 w 16"/>
                <a:gd name="T1" fmla="*/ 0 h 65"/>
                <a:gd name="T2" fmla="*/ 10 w 16"/>
                <a:gd name="T3" fmla="*/ 0 h 65"/>
                <a:gd name="T4" fmla="*/ 15 w 16"/>
                <a:gd name="T5" fmla="*/ 58 h 65"/>
                <a:gd name="T6" fmla="*/ 5 w 16"/>
                <a:gd name="T7" fmla="*/ 64 h 65"/>
                <a:gd name="T8" fmla="*/ 0 w 16"/>
                <a:gd name="T9" fmla="*/ 0 h 65"/>
                <a:gd name="T10" fmla="*/ 0 60000 65536"/>
                <a:gd name="T11" fmla="*/ 0 60000 65536"/>
                <a:gd name="T12" fmla="*/ 0 60000 65536"/>
                <a:gd name="T13" fmla="*/ 0 60000 65536"/>
                <a:gd name="T14" fmla="*/ 0 60000 65536"/>
                <a:gd name="T15" fmla="*/ 0 w 16"/>
                <a:gd name="T16" fmla="*/ 0 h 65"/>
                <a:gd name="T17" fmla="*/ 16 w 16"/>
                <a:gd name="T18" fmla="*/ 65 h 65"/>
              </a:gdLst>
              <a:ahLst/>
              <a:cxnLst>
                <a:cxn ang="T10">
                  <a:pos x="T0" y="T1"/>
                </a:cxn>
                <a:cxn ang="T11">
                  <a:pos x="T2" y="T3"/>
                </a:cxn>
                <a:cxn ang="T12">
                  <a:pos x="T4" y="T5"/>
                </a:cxn>
                <a:cxn ang="T13">
                  <a:pos x="T6" y="T7"/>
                </a:cxn>
                <a:cxn ang="T14">
                  <a:pos x="T8" y="T9"/>
                </a:cxn>
              </a:cxnLst>
              <a:rect l="T15" t="T16" r="T17" b="T18"/>
              <a:pathLst>
                <a:path w="16" h="65">
                  <a:moveTo>
                    <a:pt x="0" y="0"/>
                  </a:moveTo>
                  <a:lnTo>
                    <a:pt x="10" y="0"/>
                  </a:lnTo>
                  <a:lnTo>
                    <a:pt x="15" y="58"/>
                  </a:lnTo>
                  <a:lnTo>
                    <a:pt x="5" y="64"/>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2" name="Freeform 204"/>
            <p:cNvSpPr>
              <a:spLocks/>
            </p:cNvSpPr>
            <p:nvPr/>
          </p:nvSpPr>
          <p:spPr bwMode="auto">
            <a:xfrm>
              <a:off x="3031" y="2600"/>
              <a:ext cx="193" cy="126"/>
            </a:xfrm>
            <a:custGeom>
              <a:avLst/>
              <a:gdLst>
                <a:gd name="T0" fmla="*/ 14 w 193"/>
                <a:gd name="T1" fmla="*/ 47 h 126"/>
                <a:gd name="T2" fmla="*/ 97 w 193"/>
                <a:gd name="T3" fmla="*/ 18 h 126"/>
                <a:gd name="T4" fmla="*/ 110 w 193"/>
                <a:gd name="T5" fmla="*/ 6 h 126"/>
                <a:gd name="T6" fmla="*/ 130 w 193"/>
                <a:gd name="T7" fmla="*/ 0 h 126"/>
                <a:gd name="T8" fmla="*/ 144 w 193"/>
                <a:gd name="T9" fmla="*/ 6 h 126"/>
                <a:gd name="T10" fmla="*/ 151 w 193"/>
                <a:gd name="T11" fmla="*/ 35 h 126"/>
                <a:gd name="T12" fmla="*/ 164 w 193"/>
                <a:gd name="T13" fmla="*/ 42 h 126"/>
                <a:gd name="T14" fmla="*/ 192 w 193"/>
                <a:gd name="T15" fmla="*/ 78 h 126"/>
                <a:gd name="T16" fmla="*/ 172 w 193"/>
                <a:gd name="T17" fmla="*/ 78 h 126"/>
                <a:gd name="T18" fmla="*/ 172 w 193"/>
                <a:gd name="T19" fmla="*/ 90 h 126"/>
                <a:gd name="T20" fmla="*/ 130 w 193"/>
                <a:gd name="T21" fmla="*/ 83 h 126"/>
                <a:gd name="T22" fmla="*/ 123 w 193"/>
                <a:gd name="T23" fmla="*/ 90 h 126"/>
                <a:gd name="T24" fmla="*/ 83 w 193"/>
                <a:gd name="T25" fmla="*/ 78 h 126"/>
                <a:gd name="T26" fmla="*/ 69 w 193"/>
                <a:gd name="T27" fmla="*/ 83 h 126"/>
                <a:gd name="T28" fmla="*/ 55 w 193"/>
                <a:gd name="T29" fmla="*/ 102 h 126"/>
                <a:gd name="T30" fmla="*/ 41 w 193"/>
                <a:gd name="T31" fmla="*/ 102 h 126"/>
                <a:gd name="T32" fmla="*/ 28 w 193"/>
                <a:gd name="T33" fmla="*/ 125 h 126"/>
                <a:gd name="T34" fmla="*/ 0 w 193"/>
                <a:gd name="T35" fmla="*/ 66 h 126"/>
                <a:gd name="T36" fmla="*/ 14 w 193"/>
                <a:gd name="T37" fmla="*/ 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3"/>
                <a:gd name="T58" fmla="*/ 0 h 126"/>
                <a:gd name="T59" fmla="*/ 193 w 193"/>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3" h="126">
                  <a:moveTo>
                    <a:pt x="14" y="47"/>
                  </a:moveTo>
                  <a:lnTo>
                    <a:pt x="97" y="18"/>
                  </a:lnTo>
                  <a:lnTo>
                    <a:pt x="110" y="6"/>
                  </a:lnTo>
                  <a:lnTo>
                    <a:pt x="130" y="0"/>
                  </a:lnTo>
                  <a:lnTo>
                    <a:pt x="144" y="6"/>
                  </a:lnTo>
                  <a:lnTo>
                    <a:pt x="151" y="35"/>
                  </a:lnTo>
                  <a:lnTo>
                    <a:pt x="164" y="42"/>
                  </a:lnTo>
                  <a:lnTo>
                    <a:pt x="192" y="78"/>
                  </a:lnTo>
                  <a:lnTo>
                    <a:pt x="172" y="78"/>
                  </a:lnTo>
                  <a:lnTo>
                    <a:pt x="172" y="90"/>
                  </a:lnTo>
                  <a:lnTo>
                    <a:pt x="130" y="83"/>
                  </a:lnTo>
                  <a:lnTo>
                    <a:pt x="123" y="90"/>
                  </a:lnTo>
                  <a:lnTo>
                    <a:pt x="83" y="78"/>
                  </a:lnTo>
                  <a:lnTo>
                    <a:pt x="69" y="83"/>
                  </a:lnTo>
                  <a:lnTo>
                    <a:pt x="55" y="102"/>
                  </a:lnTo>
                  <a:lnTo>
                    <a:pt x="41" y="102"/>
                  </a:lnTo>
                  <a:lnTo>
                    <a:pt x="28" y="125"/>
                  </a:lnTo>
                  <a:lnTo>
                    <a:pt x="0" y="66"/>
                  </a:lnTo>
                  <a:lnTo>
                    <a:pt x="14" y="4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3" name="Freeform 205"/>
            <p:cNvSpPr>
              <a:spLocks/>
            </p:cNvSpPr>
            <p:nvPr/>
          </p:nvSpPr>
          <p:spPr bwMode="auto">
            <a:xfrm>
              <a:off x="1412" y="2600"/>
              <a:ext cx="101" cy="32"/>
            </a:xfrm>
            <a:custGeom>
              <a:avLst/>
              <a:gdLst>
                <a:gd name="T0" fmla="*/ 13 w 101"/>
                <a:gd name="T1" fmla="*/ 0 h 32"/>
                <a:gd name="T2" fmla="*/ 27 w 101"/>
                <a:gd name="T3" fmla="*/ 5 h 32"/>
                <a:gd name="T4" fmla="*/ 54 w 101"/>
                <a:gd name="T5" fmla="*/ 5 h 32"/>
                <a:gd name="T6" fmla="*/ 60 w 101"/>
                <a:gd name="T7" fmla="*/ 0 h 32"/>
                <a:gd name="T8" fmla="*/ 100 w 101"/>
                <a:gd name="T9" fmla="*/ 16 h 32"/>
                <a:gd name="T10" fmla="*/ 87 w 101"/>
                <a:gd name="T11" fmla="*/ 31 h 32"/>
                <a:gd name="T12" fmla="*/ 73 w 101"/>
                <a:gd name="T13" fmla="*/ 20 h 32"/>
                <a:gd name="T14" fmla="*/ 54 w 101"/>
                <a:gd name="T15" fmla="*/ 11 h 32"/>
                <a:gd name="T16" fmla="*/ 46 w 101"/>
                <a:gd name="T17" fmla="*/ 20 h 32"/>
                <a:gd name="T18" fmla="*/ 54 w 101"/>
                <a:gd name="T19" fmla="*/ 31 h 32"/>
                <a:gd name="T20" fmla="*/ 40 w 101"/>
                <a:gd name="T21" fmla="*/ 31 h 32"/>
                <a:gd name="T22" fmla="*/ 20 w 101"/>
                <a:gd name="T23" fmla="*/ 20 h 32"/>
                <a:gd name="T24" fmla="*/ 0 w 101"/>
                <a:gd name="T25" fmla="*/ 20 h 32"/>
                <a:gd name="T26" fmla="*/ 7 w 101"/>
                <a:gd name="T27" fmla="*/ 5 h 32"/>
                <a:gd name="T28" fmla="*/ 13 w 101"/>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32"/>
                <a:gd name="T47" fmla="*/ 101 w 10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32">
                  <a:moveTo>
                    <a:pt x="13" y="0"/>
                  </a:moveTo>
                  <a:lnTo>
                    <a:pt x="27" y="5"/>
                  </a:lnTo>
                  <a:lnTo>
                    <a:pt x="54" y="5"/>
                  </a:lnTo>
                  <a:lnTo>
                    <a:pt x="60" y="0"/>
                  </a:lnTo>
                  <a:lnTo>
                    <a:pt x="100" y="16"/>
                  </a:lnTo>
                  <a:lnTo>
                    <a:pt x="87" y="31"/>
                  </a:lnTo>
                  <a:lnTo>
                    <a:pt x="73" y="20"/>
                  </a:lnTo>
                  <a:lnTo>
                    <a:pt x="54" y="11"/>
                  </a:lnTo>
                  <a:lnTo>
                    <a:pt x="46" y="20"/>
                  </a:lnTo>
                  <a:lnTo>
                    <a:pt x="54" y="31"/>
                  </a:lnTo>
                  <a:lnTo>
                    <a:pt x="40" y="31"/>
                  </a:lnTo>
                  <a:lnTo>
                    <a:pt x="20" y="20"/>
                  </a:lnTo>
                  <a:lnTo>
                    <a:pt x="0" y="20"/>
                  </a:lnTo>
                  <a:lnTo>
                    <a:pt x="7" y="5"/>
                  </a:lnTo>
                  <a:lnTo>
                    <a:pt x="13"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4" name="Freeform 206"/>
            <p:cNvSpPr>
              <a:spLocks/>
            </p:cNvSpPr>
            <p:nvPr/>
          </p:nvSpPr>
          <p:spPr bwMode="auto">
            <a:xfrm>
              <a:off x="4107" y="2600"/>
              <a:ext cx="30" cy="57"/>
            </a:xfrm>
            <a:custGeom>
              <a:avLst/>
              <a:gdLst>
                <a:gd name="T0" fmla="*/ 11 w 30"/>
                <a:gd name="T1" fmla="*/ 56 h 57"/>
                <a:gd name="T2" fmla="*/ 5 w 30"/>
                <a:gd name="T3" fmla="*/ 51 h 57"/>
                <a:gd name="T4" fmla="*/ 0 w 30"/>
                <a:gd name="T5" fmla="*/ 22 h 57"/>
                <a:gd name="T6" fmla="*/ 5 w 30"/>
                <a:gd name="T7" fmla="*/ 0 h 57"/>
                <a:gd name="T8" fmla="*/ 17 w 30"/>
                <a:gd name="T9" fmla="*/ 17 h 57"/>
                <a:gd name="T10" fmla="*/ 23 w 30"/>
                <a:gd name="T11" fmla="*/ 33 h 57"/>
                <a:gd name="T12" fmla="*/ 29 w 30"/>
                <a:gd name="T13" fmla="*/ 51 h 57"/>
                <a:gd name="T14" fmla="*/ 11 w 30"/>
                <a:gd name="T15" fmla="*/ 56 h 57"/>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7"/>
                <a:gd name="T26" fmla="*/ 30 w 30"/>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7">
                  <a:moveTo>
                    <a:pt x="11" y="56"/>
                  </a:moveTo>
                  <a:lnTo>
                    <a:pt x="5" y="51"/>
                  </a:lnTo>
                  <a:lnTo>
                    <a:pt x="0" y="22"/>
                  </a:lnTo>
                  <a:lnTo>
                    <a:pt x="5" y="0"/>
                  </a:lnTo>
                  <a:lnTo>
                    <a:pt x="17" y="17"/>
                  </a:lnTo>
                  <a:lnTo>
                    <a:pt x="23" y="33"/>
                  </a:lnTo>
                  <a:lnTo>
                    <a:pt x="29" y="51"/>
                  </a:lnTo>
                  <a:lnTo>
                    <a:pt x="11" y="5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5" name="Freeform 207"/>
            <p:cNvSpPr>
              <a:spLocks/>
            </p:cNvSpPr>
            <p:nvPr/>
          </p:nvSpPr>
          <p:spPr bwMode="auto">
            <a:xfrm>
              <a:off x="2572" y="2613"/>
              <a:ext cx="42" cy="44"/>
            </a:xfrm>
            <a:custGeom>
              <a:avLst/>
              <a:gdLst>
                <a:gd name="T0" fmla="*/ 0 w 42"/>
                <a:gd name="T1" fmla="*/ 10 h 44"/>
                <a:gd name="T2" fmla="*/ 11 w 42"/>
                <a:gd name="T3" fmla="*/ 0 h 44"/>
                <a:gd name="T4" fmla="*/ 23 w 42"/>
                <a:gd name="T5" fmla="*/ 0 h 44"/>
                <a:gd name="T6" fmla="*/ 41 w 42"/>
                <a:gd name="T7" fmla="*/ 16 h 44"/>
                <a:gd name="T8" fmla="*/ 29 w 42"/>
                <a:gd name="T9" fmla="*/ 43 h 44"/>
                <a:gd name="T10" fmla="*/ 11 w 42"/>
                <a:gd name="T11" fmla="*/ 32 h 44"/>
                <a:gd name="T12" fmla="*/ 0 w 42"/>
                <a:gd name="T13" fmla="*/ 10 h 44"/>
                <a:gd name="T14" fmla="*/ 0 60000 65536"/>
                <a:gd name="T15" fmla="*/ 0 60000 65536"/>
                <a:gd name="T16" fmla="*/ 0 60000 65536"/>
                <a:gd name="T17" fmla="*/ 0 60000 65536"/>
                <a:gd name="T18" fmla="*/ 0 60000 65536"/>
                <a:gd name="T19" fmla="*/ 0 60000 65536"/>
                <a:gd name="T20" fmla="*/ 0 60000 65536"/>
                <a:gd name="T21" fmla="*/ 0 w 42"/>
                <a:gd name="T22" fmla="*/ 0 h 44"/>
                <a:gd name="T23" fmla="*/ 42 w 4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4">
                  <a:moveTo>
                    <a:pt x="0" y="10"/>
                  </a:moveTo>
                  <a:lnTo>
                    <a:pt x="11" y="0"/>
                  </a:lnTo>
                  <a:lnTo>
                    <a:pt x="23" y="0"/>
                  </a:lnTo>
                  <a:lnTo>
                    <a:pt x="41" y="16"/>
                  </a:lnTo>
                  <a:lnTo>
                    <a:pt x="29" y="43"/>
                  </a:lnTo>
                  <a:lnTo>
                    <a:pt x="11" y="32"/>
                  </a:lnTo>
                  <a:lnTo>
                    <a:pt x="0" y="1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6" name="Freeform 208"/>
            <p:cNvSpPr>
              <a:spLocks/>
            </p:cNvSpPr>
            <p:nvPr/>
          </p:nvSpPr>
          <p:spPr bwMode="auto">
            <a:xfrm>
              <a:off x="1780" y="2617"/>
              <a:ext cx="79" cy="117"/>
            </a:xfrm>
            <a:custGeom>
              <a:avLst/>
              <a:gdLst>
                <a:gd name="T0" fmla="*/ 19 w 79"/>
                <a:gd name="T1" fmla="*/ 0 h 117"/>
                <a:gd name="T2" fmla="*/ 38 w 79"/>
                <a:gd name="T3" fmla="*/ 12 h 117"/>
                <a:gd name="T4" fmla="*/ 38 w 79"/>
                <a:gd name="T5" fmla="*/ 25 h 117"/>
                <a:gd name="T6" fmla="*/ 46 w 79"/>
                <a:gd name="T7" fmla="*/ 25 h 117"/>
                <a:gd name="T8" fmla="*/ 65 w 79"/>
                <a:gd name="T9" fmla="*/ 37 h 117"/>
                <a:gd name="T10" fmla="*/ 65 w 79"/>
                <a:gd name="T11" fmla="*/ 49 h 117"/>
                <a:gd name="T12" fmla="*/ 46 w 79"/>
                <a:gd name="T13" fmla="*/ 61 h 117"/>
                <a:gd name="T14" fmla="*/ 59 w 79"/>
                <a:gd name="T15" fmla="*/ 86 h 117"/>
                <a:gd name="T16" fmla="*/ 78 w 79"/>
                <a:gd name="T17" fmla="*/ 97 h 117"/>
                <a:gd name="T18" fmla="*/ 38 w 79"/>
                <a:gd name="T19" fmla="*/ 116 h 117"/>
                <a:gd name="T20" fmla="*/ 26 w 79"/>
                <a:gd name="T21" fmla="*/ 104 h 117"/>
                <a:gd name="T22" fmla="*/ 26 w 79"/>
                <a:gd name="T23" fmla="*/ 86 h 117"/>
                <a:gd name="T24" fmla="*/ 13 w 79"/>
                <a:gd name="T25" fmla="*/ 55 h 117"/>
                <a:gd name="T26" fmla="*/ 0 w 79"/>
                <a:gd name="T27" fmla="*/ 42 h 117"/>
                <a:gd name="T28" fmla="*/ 13 w 79"/>
                <a:gd name="T29" fmla="*/ 18 h 117"/>
                <a:gd name="T30" fmla="*/ 6 w 79"/>
                <a:gd name="T31" fmla="*/ 18 h 117"/>
                <a:gd name="T32" fmla="*/ 19 w 79"/>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117"/>
                <a:gd name="T53" fmla="*/ 79 w 79"/>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117">
                  <a:moveTo>
                    <a:pt x="19" y="0"/>
                  </a:moveTo>
                  <a:lnTo>
                    <a:pt x="38" y="12"/>
                  </a:lnTo>
                  <a:lnTo>
                    <a:pt x="38" y="25"/>
                  </a:lnTo>
                  <a:lnTo>
                    <a:pt x="46" y="25"/>
                  </a:lnTo>
                  <a:lnTo>
                    <a:pt x="65" y="37"/>
                  </a:lnTo>
                  <a:lnTo>
                    <a:pt x="65" y="49"/>
                  </a:lnTo>
                  <a:lnTo>
                    <a:pt x="46" y="61"/>
                  </a:lnTo>
                  <a:lnTo>
                    <a:pt x="59" y="86"/>
                  </a:lnTo>
                  <a:lnTo>
                    <a:pt x="78" y="97"/>
                  </a:lnTo>
                  <a:lnTo>
                    <a:pt x="38" y="116"/>
                  </a:lnTo>
                  <a:lnTo>
                    <a:pt x="26" y="104"/>
                  </a:lnTo>
                  <a:lnTo>
                    <a:pt x="26" y="86"/>
                  </a:lnTo>
                  <a:lnTo>
                    <a:pt x="13" y="55"/>
                  </a:lnTo>
                  <a:lnTo>
                    <a:pt x="0" y="42"/>
                  </a:lnTo>
                  <a:lnTo>
                    <a:pt x="13" y="18"/>
                  </a:lnTo>
                  <a:lnTo>
                    <a:pt x="6" y="18"/>
                  </a:lnTo>
                  <a:lnTo>
                    <a:pt x="19"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7" name="Freeform 209"/>
            <p:cNvSpPr>
              <a:spLocks/>
            </p:cNvSpPr>
            <p:nvPr/>
          </p:nvSpPr>
          <p:spPr bwMode="auto">
            <a:xfrm>
              <a:off x="2606" y="2631"/>
              <a:ext cx="52" cy="59"/>
            </a:xfrm>
            <a:custGeom>
              <a:avLst/>
              <a:gdLst>
                <a:gd name="T0" fmla="*/ 13 w 52"/>
                <a:gd name="T1" fmla="*/ 0 h 59"/>
                <a:gd name="T2" fmla="*/ 26 w 52"/>
                <a:gd name="T3" fmla="*/ 0 h 59"/>
                <a:gd name="T4" fmla="*/ 31 w 52"/>
                <a:gd name="T5" fmla="*/ 17 h 59"/>
                <a:gd name="T6" fmla="*/ 44 w 52"/>
                <a:gd name="T7" fmla="*/ 12 h 59"/>
                <a:gd name="T8" fmla="*/ 44 w 52"/>
                <a:gd name="T9" fmla="*/ 29 h 59"/>
                <a:gd name="T10" fmla="*/ 51 w 52"/>
                <a:gd name="T11" fmla="*/ 35 h 59"/>
                <a:gd name="T12" fmla="*/ 51 w 52"/>
                <a:gd name="T13" fmla="*/ 58 h 59"/>
                <a:gd name="T14" fmla="*/ 44 w 52"/>
                <a:gd name="T15" fmla="*/ 58 h 59"/>
                <a:gd name="T16" fmla="*/ 0 w 52"/>
                <a:gd name="T17" fmla="*/ 29 h 59"/>
                <a:gd name="T18" fmla="*/ 13 w 52"/>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9"/>
                <a:gd name="T32" fmla="*/ 52 w 52"/>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9">
                  <a:moveTo>
                    <a:pt x="13" y="0"/>
                  </a:moveTo>
                  <a:lnTo>
                    <a:pt x="26" y="0"/>
                  </a:lnTo>
                  <a:lnTo>
                    <a:pt x="31" y="17"/>
                  </a:lnTo>
                  <a:lnTo>
                    <a:pt x="44" y="12"/>
                  </a:lnTo>
                  <a:lnTo>
                    <a:pt x="44" y="29"/>
                  </a:lnTo>
                  <a:lnTo>
                    <a:pt x="51" y="35"/>
                  </a:lnTo>
                  <a:lnTo>
                    <a:pt x="51" y="58"/>
                  </a:lnTo>
                  <a:lnTo>
                    <a:pt x="44" y="58"/>
                  </a:lnTo>
                  <a:lnTo>
                    <a:pt x="0" y="29"/>
                  </a:lnTo>
                  <a:lnTo>
                    <a:pt x="13"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8" name="Freeform 210"/>
            <p:cNvSpPr>
              <a:spLocks/>
            </p:cNvSpPr>
            <p:nvPr/>
          </p:nvSpPr>
          <p:spPr bwMode="auto">
            <a:xfrm>
              <a:off x="4611" y="2644"/>
              <a:ext cx="146" cy="97"/>
            </a:xfrm>
            <a:custGeom>
              <a:avLst/>
              <a:gdLst>
                <a:gd name="T0" fmla="*/ 0 w 146"/>
                <a:gd name="T1" fmla="*/ 78 h 97"/>
                <a:gd name="T2" fmla="*/ 20 w 146"/>
                <a:gd name="T3" fmla="*/ 78 h 97"/>
                <a:gd name="T4" fmla="*/ 28 w 146"/>
                <a:gd name="T5" fmla="*/ 66 h 97"/>
                <a:gd name="T6" fmla="*/ 55 w 146"/>
                <a:gd name="T7" fmla="*/ 61 h 97"/>
                <a:gd name="T8" fmla="*/ 76 w 146"/>
                <a:gd name="T9" fmla="*/ 36 h 97"/>
                <a:gd name="T10" fmla="*/ 90 w 146"/>
                <a:gd name="T11" fmla="*/ 36 h 97"/>
                <a:gd name="T12" fmla="*/ 82 w 146"/>
                <a:gd name="T13" fmla="*/ 30 h 97"/>
                <a:gd name="T14" fmla="*/ 96 w 146"/>
                <a:gd name="T15" fmla="*/ 30 h 97"/>
                <a:gd name="T16" fmla="*/ 90 w 146"/>
                <a:gd name="T17" fmla="*/ 24 h 97"/>
                <a:gd name="T18" fmla="*/ 96 w 146"/>
                <a:gd name="T19" fmla="*/ 0 h 97"/>
                <a:gd name="T20" fmla="*/ 117 w 146"/>
                <a:gd name="T21" fmla="*/ 0 h 97"/>
                <a:gd name="T22" fmla="*/ 124 w 146"/>
                <a:gd name="T23" fmla="*/ 12 h 97"/>
                <a:gd name="T24" fmla="*/ 145 w 146"/>
                <a:gd name="T25" fmla="*/ 24 h 97"/>
                <a:gd name="T26" fmla="*/ 131 w 146"/>
                <a:gd name="T27" fmla="*/ 30 h 97"/>
                <a:gd name="T28" fmla="*/ 138 w 146"/>
                <a:gd name="T29" fmla="*/ 42 h 97"/>
                <a:gd name="T30" fmla="*/ 124 w 146"/>
                <a:gd name="T31" fmla="*/ 48 h 97"/>
                <a:gd name="T32" fmla="*/ 96 w 146"/>
                <a:gd name="T33" fmla="*/ 42 h 97"/>
                <a:gd name="T34" fmla="*/ 82 w 146"/>
                <a:gd name="T35" fmla="*/ 78 h 97"/>
                <a:gd name="T36" fmla="*/ 48 w 146"/>
                <a:gd name="T37" fmla="*/ 84 h 97"/>
                <a:gd name="T38" fmla="*/ 34 w 146"/>
                <a:gd name="T39" fmla="*/ 96 h 97"/>
                <a:gd name="T40" fmla="*/ 6 w 146"/>
                <a:gd name="T41" fmla="*/ 96 h 97"/>
                <a:gd name="T42" fmla="*/ 0 w 146"/>
                <a:gd name="T43" fmla="*/ 78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6"/>
                <a:gd name="T67" fmla="*/ 0 h 97"/>
                <a:gd name="T68" fmla="*/ 146 w 146"/>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6" h="97">
                  <a:moveTo>
                    <a:pt x="0" y="78"/>
                  </a:moveTo>
                  <a:lnTo>
                    <a:pt x="20" y="78"/>
                  </a:lnTo>
                  <a:lnTo>
                    <a:pt x="28" y="66"/>
                  </a:lnTo>
                  <a:lnTo>
                    <a:pt x="55" y="61"/>
                  </a:lnTo>
                  <a:lnTo>
                    <a:pt x="76" y="36"/>
                  </a:lnTo>
                  <a:lnTo>
                    <a:pt x="90" y="36"/>
                  </a:lnTo>
                  <a:lnTo>
                    <a:pt x="82" y="30"/>
                  </a:lnTo>
                  <a:lnTo>
                    <a:pt x="96" y="30"/>
                  </a:lnTo>
                  <a:lnTo>
                    <a:pt x="90" y="24"/>
                  </a:lnTo>
                  <a:lnTo>
                    <a:pt x="96" y="0"/>
                  </a:lnTo>
                  <a:lnTo>
                    <a:pt x="117" y="0"/>
                  </a:lnTo>
                  <a:lnTo>
                    <a:pt x="124" y="12"/>
                  </a:lnTo>
                  <a:lnTo>
                    <a:pt x="145" y="24"/>
                  </a:lnTo>
                  <a:lnTo>
                    <a:pt x="131" y="30"/>
                  </a:lnTo>
                  <a:lnTo>
                    <a:pt x="138" y="42"/>
                  </a:lnTo>
                  <a:lnTo>
                    <a:pt x="124" y="48"/>
                  </a:lnTo>
                  <a:lnTo>
                    <a:pt x="96" y="42"/>
                  </a:lnTo>
                  <a:lnTo>
                    <a:pt x="82" y="78"/>
                  </a:lnTo>
                  <a:lnTo>
                    <a:pt x="48" y="84"/>
                  </a:lnTo>
                  <a:lnTo>
                    <a:pt x="34" y="96"/>
                  </a:lnTo>
                  <a:lnTo>
                    <a:pt x="6" y="96"/>
                  </a:lnTo>
                  <a:lnTo>
                    <a:pt x="0" y="7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89" name="Freeform 211"/>
            <p:cNvSpPr>
              <a:spLocks/>
            </p:cNvSpPr>
            <p:nvPr/>
          </p:nvSpPr>
          <p:spPr bwMode="auto">
            <a:xfrm>
              <a:off x="4438" y="2644"/>
              <a:ext cx="81" cy="77"/>
            </a:xfrm>
            <a:custGeom>
              <a:avLst/>
              <a:gdLst>
                <a:gd name="T0" fmla="*/ 0 w 81"/>
                <a:gd name="T1" fmla="*/ 0 h 77"/>
                <a:gd name="T2" fmla="*/ 41 w 81"/>
                <a:gd name="T3" fmla="*/ 12 h 77"/>
                <a:gd name="T4" fmla="*/ 60 w 81"/>
                <a:gd name="T5" fmla="*/ 29 h 77"/>
                <a:gd name="T6" fmla="*/ 60 w 81"/>
                <a:gd name="T7" fmla="*/ 41 h 77"/>
                <a:gd name="T8" fmla="*/ 80 w 81"/>
                <a:gd name="T9" fmla="*/ 70 h 77"/>
                <a:gd name="T10" fmla="*/ 60 w 81"/>
                <a:gd name="T11" fmla="*/ 70 h 77"/>
                <a:gd name="T12" fmla="*/ 60 w 81"/>
                <a:gd name="T13" fmla="*/ 76 h 77"/>
                <a:gd name="T14" fmla="*/ 33 w 81"/>
                <a:gd name="T15" fmla="*/ 59 h 77"/>
                <a:gd name="T16" fmla="*/ 0 w 81"/>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7"/>
                <a:gd name="T29" fmla="*/ 81 w 81"/>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7">
                  <a:moveTo>
                    <a:pt x="0" y="0"/>
                  </a:moveTo>
                  <a:lnTo>
                    <a:pt x="41" y="12"/>
                  </a:lnTo>
                  <a:lnTo>
                    <a:pt x="60" y="29"/>
                  </a:lnTo>
                  <a:lnTo>
                    <a:pt x="60" y="41"/>
                  </a:lnTo>
                  <a:lnTo>
                    <a:pt x="80" y="70"/>
                  </a:lnTo>
                  <a:lnTo>
                    <a:pt x="60" y="70"/>
                  </a:lnTo>
                  <a:lnTo>
                    <a:pt x="60" y="76"/>
                  </a:lnTo>
                  <a:lnTo>
                    <a:pt x="33" y="59"/>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0" name="Freeform 212"/>
            <p:cNvSpPr>
              <a:spLocks/>
            </p:cNvSpPr>
            <p:nvPr/>
          </p:nvSpPr>
          <p:spPr bwMode="auto">
            <a:xfrm>
              <a:off x="1828" y="2656"/>
              <a:ext cx="67" cy="59"/>
            </a:xfrm>
            <a:custGeom>
              <a:avLst/>
              <a:gdLst>
                <a:gd name="T0" fmla="*/ 19 w 67"/>
                <a:gd name="T1" fmla="*/ 0 h 59"/>
                <a:gd name="T2" fmla="*/ 66 w 67"/>
                <a:gd name="T3" fmla="*/ 12 h 59"/>
                <a:gd name="T4" fmla="*/ 59 w 67"/>
                <a:gd name="T5" fmla="*/ 24 h 59"/>
                <a:gd name="T6" fmla="*/ 66 w 67"/>
                <a:gd name="T7" fmla="*/ 41 h 59"/>
                <a:gd name="T8" fmla="*/ 66 w 67"/>
                <a:gd name="T9" fmla="*/ 58 h 59"/>
                <a:gd name="T10" fmla="*/ 40 w 67"/>
                <a:gd name="T11" fmla="*/ 47 h 59"/>
                <a:gd name="T12" fmla="*/ 32 w 67"/>
                <a:gd name="T13" fmla="*/ 58 h 59"/>
                <a:gd name="T14" fmla="*/ 13 w 67"/>
                <a:gd name="T15" fmla="*/ 47 h 59"/>
                <a:gd name="T16" fmla="*/ 0 w 67"/>
                <a:gd name="T17" fmla="*/ 24 h 59"/>
                <a:gd name="T18" fmla="*/ 19 w 67"/>
                <a:gd name="T19" fmla="*/ 12 h 59"/>
                <a:gd name="T20" fmla="*/ 19 w 67"/>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59"/>
                <a:gd name="T35" fmla="*/ 67 w 6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59">
                  <a:moveTo>
                    <a:pt x="19" y="0"/>
                  </a:moveTo>
                  <a:lnTo>
                    <a:pt x="66" y="12"/>
                  </a:lnTo>
                  <a:lnTo>
                    <a:pt x="59" y="24"/>
                  </a:lnTo>
                  <a:lnTo>
                    <a:pt x="66" y="41"/>
                  </a:lnTo>
                  <a:lnTo>
                    <a:pt x="66" y="58"/>
                  </a:lnTo>
                  <a:lnTo>
                    <a:pt x="40" y="47"/>
                  </a:lnTo>
                  <a:lnTo>
                    <a:pt x="32" y="58"/>
                  </a:lnTo>
                  <a:lnTo>
                    <a:pt x="13" y="47"/>
                  </a:lnTo>
                  <a:lnTo>
                    <a:pt x="0" y="24"/>
                  </a:lnTo>
                  <a:lnTo>
                    <a:pt x="19" y="12"/>
                  </a:lnTo>
                  <a:lnTo>
                    <a:pt x="19"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1" name="Freeform 213"/>
            <p:cNvSpPr>
              <a:spLocks/>
            </p:cNvSpPr>
            <p:nvPr/>
          </p:nvSpPr>
          <p:spPr bwMode="auto">
            <a:xfrm>
              <a:off x="4379" y="2662"/>
              <a:ext cx="169" cy="185"/>
            </a:xfrm>
            <a:custGeom>
              <a:avLst/>
              <a:gdLst>
                <a:gd name="T0" fmla="*/ 161 w 169"/>
                <a:gd name="T1" fmla="*/ 184 h 185"/>
                <a:gd name="T2" fmla="*/ 140 w 169"/>
                <a:gd name="T3" fmla="*/ 184 h 185"/>
                <a:gd name="T4" fmla="*/ 99 w 169"/>
                <a:gd name="T5" fmla="*/ 147 h 185"/>
                <a:gd name="T6" fmla="*/ 85 w 169"/>
                <a:gd name="T7" fmla="*/ 117 h 185"/>
                <a:gd name="T8" fmla="*/ 91 w 169"/>
                <a:gd name="T9" fmla="*/ 111 h 185"/>
                <a:gd name="T10" fmla="*/ 56 w 169"/>
                <a:gd name="T11" fmla="*/ 80 h 185"/>
                <a:gd name="T12" fmla="*/ 56 w 169"/>
                <a:gd name="T13" fmla="*/ 62 h 185"/>
                <a:gd name="T14" fmla="*/ 0 w 169"/>
                <a:gd name="T15" fmla="*/ 12 h 185"/>
                <a:gd name="T16" fmla="*/ 8 w 169"/>
                <a:gd name="T17" fmla="*/ 0 h 185"/>
                <a:gd name="T18" fmla="*/ 28 w 169"/>
                <a:gd name="T19" fmla="*/ 0 h 185"/>
                <a:gd name="T20" fmla="*/ 126 w 169"/>
                <a:gd name="T21" fmla="*/ 80 h 185"/>
                <a:gd name="T22" fmla="*/ 133 w 169"/>
                <a:gd name="T23" fmla="*/ 99 h 185"/>
                <a:gd name="T24" fmla="*/ 140 w 169"/>
                <a:gd name="T25" fmla="*/ 117 h 185"/>
                <a:gd name="T26" fmla="*/ 168 w 169"/>
                <a:gd name="T27" fmla="*/ 141 h 185"/>
                <a:gd name="T28" fmla="*/ 161 w 169"/>
                <a:gd name="T29" fmla="*/ 184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185"/>
                <a:gd name="T47" fmla="*/ 169 w 169"/>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185">
                  <a:moveTo>
                    <a:pt x="161" y="184"/>
                  </a:moveTo>
                  <a:lnTo>
                    <a:pt x="140" y="184"/>
                  </a:lnTo>
                  <a:lnTo>
                    <a:pt x="99" y="147"/>
                  </a:lnTo>
                  <a:lnTo>
                    <a:pt x="85" y="117"/>
                  </a:lnTo>
                  <a:lnTo>
                    <a:pt x="91" y="111"/>
                  </a:lnTo>
                  <a:lnTo>
                    <a:pt x="56" y="80"/>
                  </a:lnTo>
                  <a:lnTo>
                    <a:pt x="56" y="62"/>
                  </a:lnTo>
                  <a:lnTo>
                    <a:pt x="0" y="12"/>
                  </a:lnTo>
                  <a:lnTo>
                    <a:pt x="8" y="0"/>
                  </a:lnTo>
                  <a:lnTo>
                    <a:pt x="28" y="0"/>
                  </a:lnTo>
                  <a:lnTo>
                    <a:pt x="126" y="80"/>
                  </a:lnTo>
                  <a:lnTo>
                    <a:pt x="133" y="99"/>
                  </a:lnTo>
                  <a:lnTo>
                    <a:pt x="140" y="117"/>
                  </a:lnTo>
                  <a:lnTo>
                    <a:pt x="168" y="141"/>
                  </a:lnTo>
                  <a:lnTo>
                    <a:pt x="161" y="18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2" name="Freeform 214"/>
            <p:cNvSpPr>
              <a:spLocks/>
            </p:cNvSpPr>
            <p:nvPr/>
          </p:nvSpPr>
          <p:spPr bwMode="auto">
            <a:xfrm>
              <a:off x="1894" y="2669"/>
              <a:ext cx="44" cy="52"/>
            </a:xfrm>
            <a:custGeom>
              <a:avLst/>
              <a:gdLst>
                <a:gd name="T0" fmla="*/ 7 w 44"/>
                <a:gd name="T1" fmla="*/ 0 h 52"/>
                <a:gd name="T2" fmla="*/ 25 w 44"/>
                <a:gd name="T3" fmla="*/ 0 h 52"/>
                <a:gd name="T4" fmla="*/ 43 w 44"/>
                <a:gd name="T5" fmla="*/ 17 h 52"/>
                <a:gd name="T6" fmla="*/ 25 w 44"/>
                <a:gd name="T7" fmla="*/ 45 h 52"/>
                <a:gd name="T8" fmla="*/ 12 w 44"/>
                <a:gd name="T9" fmla="*/ 51 h 52"/>
                <a:gd name="T10" fmla="*/ 7 w 44"/>
                <a:gd name="T11" fmla="*/ 45 h 52"/>
                <a:gd name="T12" fmla="*/ 7 w 44"/>
                <a:gd name="T13" fmla="*/ 28 h 52"/>
                <a:gd name="T14" fmla="*/ 0 w 44"/>
                <a:gd name="T15" fmla="*/ 11 h 52"/>
                <a:gd name="T16" fmla="*/ 7 w 44"/>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2"/>
                <a:gd name="T29" fmla="*/ 44 w 4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2">
                  <a:moveTo>
                    <a:pt x="7" y="0"/>
                  </a:moveTo>
                  <a:lnTo>
                    <a:pt x="25" y="0"/>
                  </a:lnTo>
                  <a:lnTo>
                    <a:pt x="43" y="17"/>
                  </a:lnTo>
                  <a:lnTo>
                    <a:pt x="25" y="45"/>
                  </a:lnTo>
                  <a:lnTo>
                    <a:pt x="12" y="51"/>
                  </a:lnTo>
                  <a:lnTo>
                    <a:pt x="7" y="45"/>
                  </a:lnTo>
                  <a:lnTo>
                    <a:pt x="7" y="28"/>
                  </a:lnTo>
                  <a:lnTo>
                    <a:pt x="0" y="11"/>
                  </a:lnTo>
                  <a:lnTo>
                    <a:pt x="7"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3" name="Freeform 215"/>
            <p:cNvSpPr>
              <a:spLocks/>
            </p:cNvSpPr>
            <p:nvPr/>
          </p:nvSpPr>
          <p:spPr bwMode="auto">
            <a:xfrm>
              <a:off x="1570" y="2676"/>
              <a:ext cx="640" cy="595"/>
            </a:xfrm>
            <a:custGeom>
              <a:avLst/>
              <a:gdLst>
                <a:gd name="T0" fmla="*/ 299 w 640"/>
                <a:gd name="T1" fmla="*/ 32 h 595"/>
                <a:gd name="T2" fmla="*/ 334 w 640"/>
                <a:gd name="T3" fmla="*/ 50 h 595"/>
                <a:gd name="T4" fmla="*/ 369 w 640"/>
                <a:gd name="T5" fmla="*/ 13 h 595"/>
                <a:gd name="T6" fmla="*/ 391 w 640"/>
                <a:gd name="T7" fmla="*/ 50 h 595"/>
                <a:gd name="T8" fmla="*/ 369 w 640"/>
                <a:gd name="T9" fmla="*/ 88 h 595"/>
                <a:gd name="T10" fmla="*/ 412 w 640"/>
                <a:gd name="T11" fmla="*/ 81 h 595"/>
                <a:gd name="T12" fmla="*/ 391 w 640"/>
                <a:gd name="T13" fmla="*/ 106 h 595"/>
                <a:gd name="T14" fmla="*/ 433 w 640"/>
                <a:gd name="T15" fmla="*/ 88 h 595"/>
                <a:gd name="T16" fmla="*/ 483 w 640"/>
                <a:gd name="T17" fmla="*/ 106 h 595"/>
                <a:gd name="T18" fmla="*/ 497 w 640"/>
                <a:gd name="T19" fmla="*/ 113 h 595"/>
                <a:gd name="T20" fmla="*/ 547 w 640"/>
                <a:gd name="T21" fmla="*/ 119 h 595"/>
                <a:gd name="T22" fmla="*/ 575 w 640"/>
                <a:gd name="T23" fmla="*/ 132 h 595"/>
                <a:gd name="T24" fmla="*/ 639 w 640"/>
                <a:gd name="T25" fmla="*/ 175 h 595"/>
                <a:gd name="T26" fmla="*/ 575 w 640"/>
                <a:gd name="T27" fmla="*/ 276 h 595"/>
                <a:gd name="T28" fmla="*/ 547 w 640"/>
                <a:gd name="T29" fmla="*/ 406 h 595"/>
                <a:gd name="T30" fmla="*/ 490 w 640"/>
                <a:gd name="T31" fmla="*/ 419 h 595"/>
                <a:gd name="T32" fmla="*/ 440 w 640"/>
                <a:gd name="T33" fmla="*/ 457 h 595"/>
                <a:gd name="T34" fmla="*/ 433 w 640"/>
                <a:gd name="T35" fmla="*/ 507 h 595"/>
                <a:gd name="T36" fmla="*/ 362 w 640"/>
                <a:gd name="T37" fmla="*/ 576 h 595"/>
                <a:gd name="T38" fmla="*/ 355 w 640"/>
                <a:gd name="T39" fmla="*/ 488 h 595"/>
                <a:gd name="T40" fmla="*/ 334 w 640"/>
                <a:gd name="T41" fmla="*/ 463 h 595"/>
                <a:gd name="T42" fmla="*/ 320 w 640"/>
                <a:gd name="T43" fmla="*/ 431 h 595"/>
                <a:gd name="T44" fmla="*/ 313 w 640"/>
                <a:gd name="T45" fmla="*/ 406 h 595"/>
                <a:gd name="T46" fmla="*/ 277 w 640"/>
                <a:gd name="T47" fmla="*/ 413 h 595"/>
                <a:gd name="T48" fmla="*/ 277 w 640"/>
                <a:gd name="T49" fmla="*/ 350 h 595"/>
                <a:gd name="T50" fmla="*/ 235 w 640"/>
                <a:gd name="T51" fmla="*/ 319 h 595"/>
                <a:gd name="T52" fmla="*/ 178 w 640"/>
                <a:gd name="T53" fmla="*/ 269 h 595"/>
                <a:gd name="T54" fmla="*/ 143 w 640"/>
                <a:gd name="T55" fmla="*/ 256 h 595"/>
                <a:gd name="T56" fmla="*/ 128 w 640"/>
                <a:gd name="T57" fmla="*/ 225 h 595"/>
                <a:gd name="T58" fmla="*/ 100 w 640"/>
                <a:gd name="T59" fmla="*/ 251 h 595"/>
                <a:gd name="T60" fmla="*/ 78 w 640"/>
                <a:gd name="T61" fmla="*/ 244 h 595"/>
                <a:gd name="T62" fmla="*/ 43 w 640"/>
                <a:gd name="T63" fmla="*/ 225 h 595"/>
                <a:gd name="T64" fmla="*/ 8 w 640"/>
                <a:gd name="T65" fmla="*/ 213 h 595"/>
                <a:gd name="T66" fmla="*/ 14 w 640"/>
                <a:gd name="T67" fmla="*/ 163 h 595"/>
                <a:gd name="T68" fmla="*/ 71 w 640"/>
                <a:gd name="T69" fmla="*/ 137 h 595"/>
                <a:gd name="T70" fmla="*/ 78 w 640"/>
                <a:gd name="T71" fmla="*/ 88 h 595"/>
                <a:gd name="T72" fmla="*/ 86 w 640"/>
                <a:gd name="T73" fmla="*/ 69 h 595"/>
                <a:gd name="T74" fmla="*/ 64 w 640"/>
                <a:gd name="T75" fmla="*/ 56 h 595"/>
                <a:gd name="T76" fmla="*/ 86 w 640"/>
                <a:gd name="T77" fmla="*/ 50 h 595"/>
                <a:gd name="T78" fmla="*/ 121 w 640"/>
                <a:gd name="T79" fmla="*/ 50 h 595"/>
                <a:gd name="T80" fmla="*/ 156 w 640"/>
                <a:gd name="T81" fmla="*/ 56 h 595"/>
                <a:gd name="T82" fmla="*/ 149 w 640"/>
                <a:gd name="T83" fmla="*/ 19 h 595"/>
                <a:gd name="T84" fmla="*/ 192 w 640"/>
                <a:gd name="T85" fmla="*/ 19 h 595"/>
                <a:gd name="T86" fmla="*/ 221 w 640"/>
                <a:gd name="T87" fmla="*/ 0 h 595"/>
                <a:gd name="T88" fmla="*/ 235 w 640"/>
                <a:gd name="T89" fmla="*/ 50 h 595"/>
                <a:gd name="T90" fmla="*/ 291 w 640"/>
                <a:gd name="T91" fmla="*/ 44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0"/>
                <a:gd name="T139" fmla="*/ 0 h 595"/>
                <a:gd name="T140" fmla="*/ 640 w 640"/>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0" h="595">
                  <a:moveTo>
                    <a:pt x="291" y="44"/>
                  </a:moveTo>
                  <a:lnTo>
                    <a:pt x="299" y="32"/>
                  </a:lnTo>
                  <a:lnTo>
                    <a:pt x="327" y="44"/>
                  </a:lnTo>
                  <a:lnTo>
                    <a:pt x="334" y="50"/>
                  </a:lnTo>
                  <a:lnTo>
                    <a:pt x="348" y="44"/>
                  </a:lnTo>
                  <a:lnTo>
                    <a:pt x="369" y="13"/>
                  </a:lnTo>
                  <a:lnTo>
                    <a:pt x="377" y="44"/>
                  </a:lnTo>
                  <a:lnTo>
                    <a:pt x="391" y="50"/>
                  </a:lnTo>
                  <a:lnTo>
                    <a:pt x="369" y="75"/>
                  </a:lnTo>
                  <a:lnTo>
                    <a:pt x="369" y="88"/>
                  </a:lnTo>
                  <a:lnTo>
                    <a:pt x="377" y="88"/>
                  </a:lnTo>
                  <a:lnTo>
                    <a:pt x="412" y="81"/>
                  </a:lnTo>
                  <a:lnTo>
                    <a:pt x="412" y="88"/>
                  </a:lnTo>
                  <a:lnTo>
                    <a:pt x="391" y="106"/>
                  </a:lnTo>
                  <a:lnTo>
                    <a:pt x="405" y="106"/>
                  </a:lnTo>
                  <a:lnTo>
                    <a:pt x="433" y="88"/>
                  </a:lnTo>
                  <a:lnTo>
                    <a:pt x="475" y="94"/>
                  </a:lnTo>
                  <a:lnTo>
                    <a:pt x="483" y="106"/>
                  </a:lnTo>
                  <a:lnTo>
                    <a:pt x="483" y="119"/>
                  </a:lnTo>
                  <a:lnTo>
                    <a:pt x="497" y="113"/>
                  </a:lnTo>
                  <a:lnTo>
                    <a:pt x="539" y="125"/>
                  </a:lnTo>
                  <a:lnTo>
                    <a:pt x="547" y="119"/>
                  </a:lnTo>
                  <a:lnTo>
                    <a:pt x="575" y="125"/>
                  </a:lnTo>
                  <a:lnTo>
                    <a:pt x="575" y="132"/>
                  </a:lnTo>
                  <a:lnTo>
                    <a:pt x="625" y="157"/>
                  </a:lnTo>
                  <a:lnTo>
                    <a:pt x="639" y="175"/>
                  </a:lnTo>
                  <a:lnTo>
                    <a:pt x="639" y="200"/>
                  </a:lnTo>
                  <a:lnTo>
                    <a:pt x="575" y="276"/>
                  </a:lnTo>
                  <a:lnTo>
                    <a:pt x="575" y="357"/>
                  </a:lnTo>
                  <a:lnTo>
                    <a:pt x="547" y="406"/>
                  </a:lnTo>
                  <a:lnTo>
                    <a:pt x="539" y="413"/>
                  </a:lnTo>
                  <a:lnTo>
                    <a:pt x="490" y="419"/>
                  </a:lnTo>
                  <a:lnTo>
                    <a:pt x="461" y="438"/>
                  </a:lnTo>
                  <a:lnTo>
                    <a:pt x="440" y="457"/>
                  </a:lnTo>
                  <a:lnTo>
                    <a:pt x="433" y="463"/>
                  </a:lnTo>
                  <a:lnTo>
                    <a:pt x="433" y="507"/>
                  </a:lnTo>
                  <a:lnTo>
                    <a:pt x="377" y="594"/>
                  </a:lnTo>
                  <a:lnTo>
                    <a:pt x="362" y="576"/>
                  </a:lnTo>
                  <a:lnTo>
                    <a:pt x="305" y="532"/>
                  </a:lnTo>
                  <a:lnTo>
                    <a:pt x="355" y="488"/>
                  </a:lnTo>
                  <a:lnTo>
                    <a:pt x="348" y="469"/>
                  </a:lnTo>
                  <a:lnTo>
                    <a:pt x="334" y="463"/>
                  </a:lnTo>
                  <a:lnTo>
                    <a:pt x="340" y="438"/>
                  </a:lnTo>
                  <a:lnTo>
                    <a:pt x="320" y="431"/>
                  </a:lnTo>
                  <a:lnTo>
                    <a:pt x="320" y="419"/>
                  </a:lnTo>
                  <a:lnTo>
                    <a:pt x="313" y="406"/>
                  </a:lnTo>
                  <a:lnTo>
                    <a:pt x="305" y="413"/>
                  </a:lnTo>
                  <a:lnTo>
                    <a:pt x="277" y="413"/>
                  </a:lnTo>
                  <a:lnTo>
                    <a:pt x="270" y="375"/>
                  </a:lnTo>
                  <a:lnTo>
                    <a:pt x="277" y="350"/>
                  </a:lnTo>
                  <a:lnTo>
                    <a:pt x="256" y="332"/>
                  </a:lnTo>
                  <a:lnTo>
                    <a:pt x="235" y="319"/>
                  </a:lnTo>
                  <a:lnTo>
                    <a:pt x="213" y="288"/>
                  </a:lnTo>
                  <a:lnTo>
                    <a:pt x="178" y="269"/>
                  </a:lnTo>
                  <a:lnTo>
                    <a:pt x="164" y="269"/>
                  </a:lnTo>
                  <a:lnTo>
                    <a:pt x="143" y="256"/>
                  </a:lnTo>
                  <a:lnTo>
                    <a:pt x="143" y="225"/>
                  </a:lnTo>
                  <a:lnTo>
                    <a:pt x="128" y="225"/>
                  </a:lnTo>
                  <a:lnTo>
                    <a:pt x="114" y="244"/>
                  </a:lnTo>
                  <a:lnTo>
                    <a:pt x="100" y="251"/>
                  </a:lnTo>
                  <a:lnTo>
                    <a:pt x="86" y="244"/>
                  </a:lnTo>
                  <a:lnTo>
                    <a:pt x="78" y="244"/>
                  </a:lnTo>
                  <a:lnTo>
                    <a:pt x="51" y="244"/>
                  </a:lnTo>
                  <a:lnTo>
                    <a:pt x="43" y="225"/>
                  </a:lnTo>
                  <a:lnTo>
                    <a:pt x="36" y="231"/>
                  </a:lnTo>
                  <a:lnTo>
                    <a:pt x="8" y="213"/>
                  </a:lnTo>
                  <a:lnTo>
                    <a:pt x="0" y="188"/>
                  </a:lnTo>
                  <a:lnTo>
                    <a:pt x="14" y="163"/>
                  </a:lnTo>
                  <a:lnTo>
                    <a:pt x="43" y="137"/>
                  </a:lnTo>
                  <a:lnTo>
                    <a:pt x="71" y="137"/>
                  </a:lnTo>
                  <a:lnTo>
                    <a:pt x="71" y="106"/>
                  </a:lnTo>
                  <a:lnTo>
                    <a:pt x="78" y="88"/>
                  </a:lnTo>
                  <a:lnTo>
                    <a:pt x="71" y="75"/>
                  </a:lnTo>
                  <a:lnTo>
                    <a:pt x="86" y="69"/>
                  </a:lnTo>
                  <a:lnTo>
                    <a:pt x="64" y="69"/>
                  </a:lnTo>
                  <a:lnTo>
                    <a:pt x="64" y="56"/>
                  </a:lnTo>
                  <a:lnTo>
                    <a:pt x="86" y="56"/>
                  </a:lnTo>
                  <a:lnTo>
                    <a:pt x="86" y="50"/>
                  </a:lnTo>
                  <a:lnTo>
                    <a:pt x="107" y="50"/>
                  </a:lnTo>
                  <a:lnTo>
                    <a:pt x="121" y="50"/>
                  </a:lnTo>
                  <a:lnTo>
                    <a:pt x="128" y="56"/>
                  </a:lnTo>
                  <a:lnTo>
                    <a:pt x="156" y="56"/>
                  </a:lnTo>
                  <a:lnTo>
                    <a:pt x="164" y="38"/>
                  </a:lnTo>
                  <a:lnTo>
                    <a:pt x="149" y="19"/>
                  </a:lnTo>
                  <a:lnTo>
                    <a:pt x="149" y="13"/>
                  </a:lnTo>
                  <a:lnTo>
                    <a:pt x="192" y="19"/>
                  </a:lnTo>
                  <a:lnTo>
                    <a:pt x="213" y="13"/>
                  </a:lnTo>
                  <a:lnTo>
                    <a:pt x="221" y="0"/>
                  </a:lnTo>
                  <a:lnTo>
                    <a:pt x="235" y="32"/>
                  </a:lnTo>
                  <a:lnTo>
                    <a:pt x="235" y="50"/>
                  </a:lnTo>
                  <a:lnTo>
                    <a:pt x="248" y="63"/>
                  </a:lnTo>
                  <a:lnTo>
                    <a:pt x="291" y="4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4" name="Freeform 216"/>
            <p:cNvSpPr>
              <a:spLocks/>
            </p:cNvSpPr>
            <p:nvPr/>
          </p:nvSpPr>
          <p:spPr bwMode="auto">
            <a:xfrm>
              <a:off x="2985" y="2684"/>
              <a:ext cx="311" cy="265"/>
            </a:xfrm>
            <a:custGeom>
              <a:avLst/>
              <a:gdLst>
                <a:gd name="T0" fmla="*/ 99 w 311"/>
                <a:gd name="T1" fmla="*/ 25 h 265"/>
                <a:gd name="T2" fmla="*/ 113 w 311"/>
                <a:gd name="T3" fmla="*/ 6 h 265"/>
                <a:gd name="T4" fmla="*/ 127 w 311"/>
                <a:gd name="T5" fmla="*/ 0 h 265"/>
                <a:gd name="T6" fmla="*/ 169 w 311"/>
                <a:gd name="T7" fmla="*/ 12 h 265"/>
                <a:gd name="T8" fmla="*/ 176 w 311"/>
                <a:gd name="T9" fmla="*/ 6 h 265"/>
                <a:gd name="T10" fmla="*/ 219 w 311"/>
                <a:gd name="T11" fmla="*/ 12 h 265"/>
                <a:gd name="T12" fmla="*/ 219 w 311"/>
                <a:gd name="T13" fmla="*/ 0 h 265"/>
                <a:gd name="T14" fmla="*/ 239 w 311"/>
                <a:gd name="T15" fmla="*/ 0 h 265"/>
                <a:gd name="T16" fmla="*/ 261 w 311"/>
                <a:gd name="T17" fmla="*/ 18 h 265"/>
                <a:gd name="T18" fmla="*/ 288 w 311"/>
                <a:gd name="T19" fmla="*/ 12 h 265"/>
                <a:gd name="T20" fmla="*/ 302 w 311"/>
                <a:gd name="T21" fmla="*/ 25 h 265"/>
                <a:gd name="T22" fmla="*/ 310 w 311"/>
                <a:gd name="T23" fmla="*/ 43 h 265"/>
                <a:gd name="T24" fmla="*/ 302 w 311"/>
                <a:gd name="T25" fmla="*/ 55 h 265"/>
                <a:gd name="T26" fmla="*/ 288 w 311"/>
                <a:gd name="T27" fmla="*/ 61 h 265"/>
                <a:gd name="T28" fmla="*/ 282 w 311"/>
                <a:gd name="T29" fmla="*/ 85 h 265"/>
                <a:gd name="T30" fmla="*/ 282 w 311"/>
                <a:gd name="T31" fmla="*/ 110 h 265"/>
                <a:gd name="T32" fmla="*/ 282 w 311"/>
                <a:gd name="T33" fmla="*/ 128 h 265"/>
                <a:gd name="T34" fmla="*/ 274 w 311"/>
                <a:gd name="T35" fmla="*/ 135 h 265"/>
                <a:gd name="T36" fmla="*/ 282 w 311"/>
                <a:gd name="T37" fmla="*/ 165 h 265"/>
                <a:gd name="T38" fmla="*/ 310 w 311"/>
                <a:gd name="T39" fmla="*/ 190 h 265"/>
                <a:gd name="T40" fmla="*/ 274 w 311"/>
                <a:gd name="T41" fmla="*/ 196 h 265"/>
                <a:gd name="T42" fmla="*/ 268 w 311"/>
                <a:gd name="T43" fmla="*/ 227 h 265"/>
                <a:gd name="T44" fmla="*/ 261 w 311"/>
                <a:gd name="T45" fmla="*/ 233 h 265"/>
                <a:gd name="T46" fmla="*/ 282 w 311"/>
                <a:gd name="T47" fmla="*/ 245 h 265"/>
                <a:gd name="T48" fmla="*/ 282 w 311"/>
                <a:gd name="T49" fmla="*/ 264 h 265"/>
                <a:gd name="T50" fmla="*/ 274 w 311"/>
                <a:gd name="T51" fmla="*/ 264 h 265"/>
                <a:gd name="T52" fmla="*/ 239 w 311"/>
                <a:gd name="T53" fmla="*/ 239 h 265"/>
                <a:gd name="T54" fmla="*/ 190 w 311"/>
                <a:gd name="T55" fmla="*/ 233 h 265"/>
                <a:gd name="T56" fmla="*/ 162 w 311"/>
                <a:gd name="T57" fmla="*/ 227 h 265"/>
                <a:gd name="T58" fmla="*/ 148 w 311"/>
                <a:gd name="T59" fmla="*/ 172 h 265"/>
                <a:gd name="T60" fmla="*/ 127 w 311"/>
                <a:gd name="T61" fmla="*/ 178 h 265"/>
                <a:gd name="T62" fmla="*/ 120 w 311"/>
                <a:gd name="T63" fmla="*/ 184 h 265"/>
                <a:gd name="T64" fmla="*/ 91 w 311"/>
                <a:gd name="T65" fmla="*/ 184 h 265"/>
                <a:gd name="T66" fmla="*/ 77 w 311"/>
                <a:gd name="T67" fmla="*/ 160 h 265"/>
                <a:gd name="T68" fmla="*/ 8 w 311"/>
                <a:gd name="T69" fmla="*/ 160 h 265"/>
                <a:gd name="T70" fmla="*/ 0 w 311"/>
                <a:gd name="T71" fmla="*/ 153 h 265"/>
                <a:gd name="T72" fmla="*/ 14 w 311"/>
                <a:gd name="T73" fmla="*/ 141 h 265"/>
                <a:gd name="T74" fmla="*/ 42 w 311"/>
                <a:gd name="T75" fmla="*/ 141 h 265"/>
                <a:gd name="T76" fmla="*/ 57 w 311"/>
                <a:gd name="T77" fmla="*/ 135 h 265"/>
                <a:gd name="T78" fmla="*/ 71 w 311"/>
                <a:gd name="T79" fmla="*/ 98 h 265"/>
                <a:gd name="T80" fmla="*/ 91 w 311"/>
                <a:gd name="T81" fmla="*/ 80 h 265"/>
                <a:gd name="T82" fmla="*/ 99 w 311"/>
                <a:gd name="T83" fmla="*/ 25 h 2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1"/>
                <a:gd name="T127" fmla="*/ 0 h 265"/>
                <a:gd name="T128" fmla="*/ 311 w 311"/>
                <a:gd name="T129" fmla="*/ 265 h 2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1" h="265">
                  <a:moveTo>
                    <a:pt x="99" y="25"/>
                  </a:moveTo>
                  <a:lnTo>
                    <a:pt x="113" y="6"/>
                  </a:lnTo>
                  <a:lnTo>
                    <a:pt x="127" y="0"/>
                  </a:lnTo>
                  <a:lnTo>
                    <a:pt x="169" y="12"/>
                  </a:lnTo>
                  <a:lnTo>
                    <a:pt x="176" y="6"/>
                  </a:lnTo>
                  <a:lnTo>
                    <a:pt x="219" y="12"/>
                  </a:lnTo>
                  <a:lnTo>
                    <a:pt x="219" y="0"/>
                  </a:lnTo>
                  <a:lnTo>
                    <a:pt x="239" y="0"/>
                  </a:lnTo>
                  <a:lnTo>
                    <a:pt x="261" y="18"/>
                  </a:lnTo>
                  <a:lnTo>
                    <a:pt x="288" y="12"/>
                  </a:lnTo>
                  <a:lnTo>
                    <a:pt x="302" y="25"/>
                  </a:lnTo>
                  <a:lnTo>
                    <a:pt x="310" y="43"/>
                  </a:lnTo>
                  <a:lnTo>
                    <a:pt x="302" y="55"/>
                  </a:lnTo>
                  <a:lnTo>
                    <a:pt x="288" y="61"/>
                  </a:lnTo>
                  <a:lnTo>
                    <a:pt x="282" y="85"/>
                  </a:lnTo>
                  <a:lnTo>
                    <a:pt x="282" y="110"/>
                  </a:lnTo>
                  <a:lnTo>
                    <a:pt x="282" y="128"/>
                  </a:lnTo>
                  <a:lnTo>
                    <a:pt x="274" y="135"/>
                  </a:lnTo>
                  <a:lnTo>
                    <a:pt x="282" y="165"/>
                  </a:lnTo>
                  <a:lnTo>
                    <a:pt x="310" y="190"/>
                  </a:lnTo>
                  <a:lnTo>
                    <a:pt x="274" y="196"/>
                  </a:lnTo>
                  <a:lnTo>
                    <a:pt x="268" y="227"/>
                  </a:lnTo>
                  <a:lnTo>
                    <a:pt x="261" y="233"/>
                  </a:lnTo>
                  <a:lnTo>
                    <a:pt x="282" y="245"/>
                  </a:lnTo>
                  <a:lnTo>
                    <a:pt x="282" y="264"/>
                  </a:lnTo>
                  <a:lnTo>
                    <a:pt x="274" y="264"/>
                  </a:lnTo>
                  <a:lnTo>
                    <a:pt x="239" y="239"/>
                  </a:lnTo>
                  <a:lnTo>
                    <a:pt x="190" y="233"/>
                  </a:lnTo>
                  <a:lnTo>
                    <a:pt x="162" y="227"/>
                  </a:lnTo>
                  <a:lnTo>
                    <a:pt x="148" y="172"/>
                  </a:lnTo>
                  <a:lnTo>
                    <a:pt x="127" y="178"/>
                  </a:lnTo>
                  <a:lnTo>
                    <a:pt x="120" y="184"/>
                  </a:lnTo>
                  <a:lnTo>
                    <a:pt x="91" y="184"/>
                  </a:lnTo>
                  <a:lnTo>
                    <a:pt x="77" y="160"/>
                  </a:lnTo>
                  <a:lnTo>
                    <a:pt x="8" y="160"/>
                  </a:lnTo>
                  <a:lnTo>
                    <a:pt x="0" y="153"/>
                  </a:lnTo>
                  <a:lnTo>
                    <a:pt x="14" y="141"/>
                  </a:lnTo>
                  <a:lnTo>
                    <a:pt x="42" y="141"/>
                  </a:lnTo>
                  <a:lnTo>
                    <a:pt x="57" y="135"/>
                  </a:lnTo>
                  <a:lnTo>
                    <a:pt x="71" y="98"/>
                  </a:lnTo>
                  <a:lnTo>
                    <a:pt x="91" y="80"/>
                  </a:lnTo>
                  <a:lnTo>
                    <a:pt x="99" y="2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5" name="Freeform 217"/>
            <p:cNvSpPr>
              <a:spLocks/>
            </p:cNvSpPr>
            <p:nvPr/>
          </p:nvSpPr>
          <p:spPr bwMode="auto">
            <a:xfrm>
              <a:off x="4591" y="2689"/>
              <a:ext cx="166" cy="152"/>
            </a:xfrm>
            <a:custGeom>
              <a:avLst/>
              <a:gdLst>
                <a:gd name="T0" fmla="*/ 20 w 166"/>
                <a:gd name="T1" fmla="*/ 36 h 152"/>
                <a:gd name="T2" fmla="*/ 27 w 166"/>
                <a:gd name="T3" fmla="*/ 54 h 152"/>
                <a:gd name="T4" fmla="*/ 54 w 166"/>
                <a:gd name="T5" fmla="*/ 54 h 152"/>
                <a:gd name="T6" fmla="*/ 68 w 166"/>
                <a:gd name="T7" fmla="*/ 42 h 152"/>
                <a:gd name="T8" fmla="*/ 102 w 166"/>
                <a:gd name="T9" fmla="*/ 36 h 152"/>
                <a:gd name="T10" fmla="*/ 116 w 166"/>
                <a:gd name="T11" fmla="*/ 0 h 152"/>
                <a:gd name="T12" fmla="*/ 144 w 166"/>
                <a:gd name="T13" fmla="*/ 7 h 152"/>
                <a:gd name="T14" fmla="*/ 165 w 166"/>
                <a:gd name="T15" fmla="*/ 54 h 152"/>
                <a:gd name="T16" fmla="*/ 151 w 166"/>
                <a:gd name="T17" fmla="*/ 61 h 152"/>
                <a:gd name="T18" fmla="*/ 144 w 166"/>
                <a:gd name="T19" fmla="*/ 85 h 152"/>
                <a:gd name="T20" fmla="*/ 123 w 166"/>
                <a:gd name="T21" fmla="*/ 103 h 152"/>
                <a:gd name="T22" fmla="*/ 130 w 166"/>
                <a:gd name="T23" fmla="*/ 108 h 152"/>
                <a:gd name="T24" fmla="*/ 116 w 166"/>
                <a:gd name="T25" fmla="*/ 132 h 152"/>
                <a:gd name="T26" fmla="*/ 96 w 166"/>
                <a:gd name="T27" fmla="*/ 151 h 152"/>
                <a:gd name="T28" fmla="*/ 96 w 166"/>
                <a:gd name="T29" fmla="*/ 132 h 152"/>
                <a:gd name="T30" fmla="*/ 76 w 166"/>
                <a:gd name="T31" fmla="*/ 120 h 152"/>
                <a:gd name="T32" fmla="*/ 54 w 166"/>
                <a:gd name="T33" fmla="*/ 127 h 152"/>
                <a:gd name="T34" fmla="*/ 34 w 166"/>
                <a:gd name="T35" fmla="*/ 120 h 152"/>
                <a:gd name="T36" fmla="*/ 27 w 166"/>
                <a:gd name="T37" fmla="*/ 97 h 152"/>
                <a:gd name="T38" fmla="*/ 0 w 166"/>
                <a:gd name="T39" fmla="*/ 61 h 152"/>
                <a:gd name="T40" fmla="*/ 20 w 166"/>
                <a:gd name="T41" fmla="*/ 36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152"/>
                <a:gd name="T65" fmla="*/ 166 w 166"/>
                <a:gd name="T66" fmla="*/ 152 h 1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152">
                  <a:moveTo>
                    <a:pt x="20" y="36"/>
                  </a:moveTo>
                  <a:lnTo>
                    <a:pt x="27" y="54"/>
                  </a:lnTo>
                  <a:lnTo>
                    <a:pt x="54" y="54"/>
                  </a:lnTo>
                  <a:lnTo>
                    <a:pt x="68" y="42"/>
                  </a:lnTo>
                  <a:lnTo>
                    <a:pt x="102" y="36"/>
                  </a:lnTo>
                  <a:lnTo>
                    <a:pt x="116" y="0"/>
                  </a:lnTo>
                  <a:lnTo>
                    <a:pt x="144" y="7"/>
                  </a:lnTo>
                  <a:lnTo>
                    <a:pt x="165" y="54"/>
                  </a:lnTo>
                  <a:lnTo>
                    <a:pt x="151" y="61"/>
                  </a:lnTo>
                  <a:lnTo>
                    <a:pt x="144" y="85"/>
                  </a:lnTo>
                  <a:lnTo>
                    <a:pt x="123" y="103"/>
                  </a:lnTo>
                  <a:lnTo>
                    <a:pt x="130" y="108"/>
                  </a:lnTo>
                  <a:lnTo>
                    <a:pt x="116" y="132"/>
                  </a:lnTo>
                  <a:lnTo>
                    <a:pt x="96" y="151"/>
                  </a:lnTo>
                  <a:lnTo>
                    <a:pt x="96" y="132"/>
                  </a:lnTo>
                  <a:lnTo>
                    <a:pt x="76" y="120"/>
                  </a:lnTo>
                  <a:lnTo>
                    <a:pt x="54" y="127"/>
                  </a:lnTo>
                  <a:lnTo>
                    <a:pt x="34" y="120"/>
                  </a:lnTo>
                  <a:lnTo>
                    <a:pt x="27" y="97"/>
                  </a:lnTo>
                  <a:lnTo>
                    <a:pt x="0" y="61"/>
                  </a:lnTo>
                  <a:lnTo>
                    <a:pt x="20" y="3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6" name="Freeform 218"/>
            <p:cNvSpPr>
              <a:spLocks/>
            </p:cNvSpPr>
            <p:nvPr/>
          </p:nvSpPr>
          <p:spPr bwMode="auto">
            <a:xfrm>
              <a:off x="3355" y="2695"/>
              <a:ext cx="122" cy="127"/>
            </a:xfrm>
            <a:custGeom>
              <a:avLst/>
              <a:gdLst>
                <a:gd name="T0" fmla="*/ 0 w 122"/>
                <a:gd name="T1" fmla="*/ 6 h 127"/>
                <a:gd name="T2" fmla="*/ 27 w 122"/>
                <a:gd name="T3" fmla="*/ 0 h 127"/>
                <a:gd name="T4" fmla="*/ 88 w 122"/>
                <a:gd name="T5" fmla="*/ 6 h 127"/>
                <a:gd name="T6" fmla="*/ 94 w 122"/>
                <a:gd name="T7" fmla="*/ 0 h 127"/>
                <a:gd name="T8" fmla="*/ 115 w 122"/>
                <a:gd name="T9" fmla="*/ 6 h 127"/>
                <a:gd name="T10" fmla="*/ 101 w 122"/>
                <a:gd name="T11" fmla="*/ 18 h 127"/>
                <a:gd name="T12" fmla="*/ 107 w 122"/>
                <a:gd name="T13" fmla="*/ 78 h 127"/>
                <a:gd name="T14" fmla="*/ 121 w 122"/>
                <a:gd name="T15" fmla="*/ 84 h 127"/>
                <a:gd name="T16" fmla="*/ 107 w 122"/>
                <a:gd name="T17" fmla="*/ 96 h 127"/>
                <a:gd name="T18" fmla="*/ 94 w 122"/>
                <a:gd name="T19" fmla="*/ 102 h 127"/>
                <a:gd name="T20" fmla="*/ 74 w 122"/>
                <a:gd name="T21" fmla="*/ 126 h 127"/>
                <a:gd name="T22" fmla="*/ 54 w 122"/>
                <a:gd name="T23" fmla="*/ 108 h 127"/>
                <a:gd name="T24" fmla="*/ 47 w 122"/>
                <a:gd name="T25" fmla="*/ 102 h 127"/>
                <a:gd name="T26" fmla="*/ 0 w 122"/>
                <a:gd name="T27" fmla="*/ 72 h 127"/>
                <a:gd name="T28" fmla="*/ 0 w 122"/>
                <a:gd name="T29" fmla="*/ 60 h 127"/>
                <a:gd name="T30" fmla="*/ 6 w 122"/>
                <a:gd name="T31" fmla="*/ 48 h 127"/>
                <a:gd name="T32" fmla="*/ 6 w 122"/>
                <a:gd name="T33" fmla="*/ 18 h 127"/>
                <a:gd name="T34" fmla="*/ 0 w 122"/>
                <a:gd name="T35" fmla="*/ 6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27"/>
                <a:gd name="T56" fmla="*/ 122 w 122"/>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27">
                  <a:moveTo>
                    <a:pt x="0" y="6"/>
                  </a:moveTo>
                  <a:lnTo>
                    <a:pt x="27" y="0"/>
                  </a:lnTo>
                  <a:lnTo>
                    <a:pt x="88" y="6"/>
                  </a:lnTo>
                  <a:lnTo>
                    <a:pt x="94" y="0"/>
                  </a:lnTo>
                  <a:lnTo>
                    <a:pt x="115" y="6"/>
                  </a:lnTo>
                  <a:lnTo>
                    <a:pt x="101" y="18"/>
                  </a:lnTo>
                  <a:lnTo>
                    <a:pt x="107" y="78"/>
                  </a:lnTo>
                  <a:lnTo>
                    <a:pt x="121" y="84"/>
                  </a:lnTo>
                  <a:lnTo>
                    <a:pt x="107" y="96"/>
                  </a:lnTo>
                  <a:lnTo>
                    <a:pt x="94" y="102"/>
                  </a:lnTo>
                  <a:lnTo>
                    <a:pt x="74" y="126"/>
                  </a:lnTo>
                  <a:lnTo>
                    <a:pt x="54" y="108"/>
                  </a:lnTo>
                  <a:lnTo>
                    <a:pt x="47" y="102"/>
                  </a:lnTo>
                  <a:lnTo>
                    <a:pt x="0" y="72"/>
                  </a:lnTo>
                  <a:lnTo>
                    <a:pt x="0" y="60"/>
                  </a:lnTo>
                  <a:lnTo>
                    <a:pt x="6" y="48"/>
                  </a:lnTo>
                  <a:lnTo>
                    <a:pt x="6" y="18"/>
                  </a:lnTo>
                  <a:lnTo>
                    <a:pt x="0" y="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7" name="Freeform 219"/>
            <p:cNvSpPr>
              <a:spLocks/>
            </p:cNvSpPr>
            <p:nvPr/>
          </p:nvSpPr>
          <p:spPr bwMode="auto">
            <a:xfrm>
              <a:off x="3274" y="2701"/>
              <a:ext cx="82" cy="70"/>
            </a:xfrm>
            <a:custGeom>
              <a:avLst/>
              <a:gdLst>
                <a:gd name="T0" fmla="*/ 27 w 82"/>
                <a:gd name="T1" fmla="*/ 23 h 70"/>
                <a:gd name="T2" fmla="*/ 34 w 82"/>
                <a:gd name="T3" fmla="*/ 23 h 70"/>
                <a:gd name="T4" fmla="*/ 34 w 82"/>
                <a:gd name="T5" fmla="*/ 12 h 70"/>
                <a:gd name="T6" fmla="*/ 75 w 82"/>
                <a:gd name="T7" fmla="*/ 0 h 70"/>
                <a:gd name="T8" fmla="*/ 81 w 82"/>
                <a:gd name="T9" fmla="*/ 12 h 70"/>
                <a:gd name="T10" fmla="*/ 81 w 82"/>
                <a:gd name="T11" fmla="*/ 40 h 70"/>
                <a:gd name="T12" fmla="*/ 75 w 82"/>
                <a:gd name="T13" fmla="*/ 51 h 70"/>
                <a:gd name="T14" fmla="*/ 68 w 82"/>
                <a:gd name="T15" fmla="*/ 46 h 70"/>
                <a:gd name="T16" fmla="*/ 47 w 82"/>
                <a:gd name="T17" fmla="*/ 51 h 70"/>
                <a:gd name="T18" fmla="*/ 34 w 82"/>
                <a:gd name="T19" fmla="*/ 69 h 70"/>
                <a:gd name="T20" fmla="*/ 20 w 82"/>
                <a:gd name="T21" fmla="*/ 69 h 70"/>
                <a:gd name="T22" fmla="*/ 0 w 82"/>
                <a:gd name="T23" fmla="*/ 63 h 70"/>
                <a:gd name="T24" fmla="*/ 6 w 82"/>
                <a:gd name="T25" fmla="*/ 40 h 70"/>
                <a:gd name="T26" fmla="*/ 20 w 82"/>
                <a:gd name="T27" fmla="*/ 35 h 70"/>
                <a:gd name="T28" fmla="*/ 27 w 82"/>
                <a:gd name="T29" fmla="*/ 23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70"/>
                <a:gd name="T47" fmla="*/ 82 w 82"/>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70">
                  <a:moveTo>
                    <a:pt x="27" y="23"/>
                  </a:moveTo>
                  <a:lnTo>
                    <a:pt x="34" y="23"/>
                  </a:lnTo>
                  <a:lnTo>
                    <a:pt x="34" y="12"/>
                  </a:lnTo>
                  <a:lnTo>
                    <a:pt x="75" y="0"/>
                  </a:lnTo>
                  <a:lnTo>
                    <a:pt x="81" y="12"/>
                  </a:lnTo>
                  <a:lnTo>
                    <a:pt x="81" y="40"/>
                  </a:lnTo>
                  <a:lnTo>
                    <a:pt x="75" y="51"/>
                  </a:lnTo>
                  <a:lnTo>
                    <a:pt x="68" y="46"/>
                  </a:lnTo>
                  <a:lnTo>
                    <a:pt x="47" y="51"/>
                  </a:lnTo>
                  <a:lnTo>
                    <a:pt x="34" y="69"/>
                  </a:lnTo>
                  <a:lnTo>
                    <a:pt x="20" y="69"/>
                  </a:lnTo>
                  <a:lnTo>
                    <a:pt x="0" y="63"/>
                  </a:lnTo>
                  <a:lnTo>
                    <a:pt x="6" y="40"/>
                  </a:lnTo>
                  <a:lnTo>
                    <a:pt x="20" y="35"/>
                  </a:lnTo>
                  <a:lnTo>
                    <a:pt x="27" y="2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8" name="Freeform 220"/>
            <p:cNvSpPr>
              <a:spLocks/>
            </p:cNvSpPr>
            <p:nvPr/>
          </p:nvSpPr>
          <p:spPr bwMode="auto">
            <a:xfrm>
              <a:off x="2970" y="2708"/>
              <a:ext cx="110" cy="114"/>
            </a:xfrm>
            <a:custGeom>
              <a:avLst/>
              <a:gdLst>
                <a:gd name="T0" fmla="*/ 82 w 110"/>
                <a:gd name="T1" fmla="*/ 23 h 114"/>
                <a:gd name="T2" fmla="*/ 95 w 110"/>
                <a:gd name="T3" fmla="*/ 0 h 114"/>
                <a:gd name="T4" fmla="*/ 109 w 110"/>
                <a:gd name="T5" fmla="*/ 0 h 114"/>
                <a:gd name="T6" fmla="*/ 102 w 110"/>
                <a:gd name="T7" fmla="*/ 54 h 114"/>
                <a:gd name="T8" fmla="*/ 82 w 110"/>
                <a:gd name="T9" fmla="*/ 71 h 114"/>
                <a:gd name="T10" fmla="*/ 68 w 110"/>
                <a:gd name="T11" fmla="*/ 107 h 114"/>
                <a:gd name="T12" fmla="*/ 55 w 110"/>
                <a:gd name="T13" fmla="*/ 113 h 114"/>
                <a:gd name="T14" fmla="*/ 27 w 110"/>
                <a:gd name="T15" fmla="*/ 113 h 114"/>
                <a:gd name="T16" fmla="*/ 14 w 110"/>
                <a:gd name="T17" fmla="*/ 113 h 114"/>
                <a:gd name="T18" fmla="*/ 0 w 110"/>
                <a:gd name="T19" fmla="*/ 95 h 114"/>
                <a:gd name="T20" fmla="*/ 14 w 110"/>
                <a:gd name="T21" fmla="*/ 89 h 114"/>
                <a:gd name="T22" fmla="*/ 14 w 110"/>
                <a:gd name="T23" fmla="*/ 71 h 114"/>
                <a:gd name="T24" fmla="*/ 48 w 110"/>
                <a:gd name="T25" fmla="*/ 71 h 114"/>
                <a:gd name="T26" fmla="*/ 48 w 110"/>
                <a:gd name="T27" fmla="*/ 54 h 114"/>
                <a:gd name="T28" fmla="*/ 55 w 110"/>
                <a:gd name="T29" fmla="*/ 35 h 114"/>
                <a:gd name="T30" fmla="*/ 35 w 110"/>
                <a:gd name="T31" fmla="*/ 23 h 114"/>
                <a:gd name="T32" fmla="*/ 82 w 110"/>
                <a:gd name="T33" fmla="*/ 23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14"/>
                <a:gd name="T53" fmla="*/ 110 w 110"/>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14">
                  <a:moveTo>
                    <a:pt x="82" y="23"/>
                  </a:moveTo>
                  <a:lnTo>
                    <a:pt x="95" y="0"/>
                  </a:lnTo>
                  <a:lnTo>
                    <a:pt x="109" y="0"/>
                  </a:lnTo>
                  <a:lnTo>
                    <a:pt x="102" y="54"/>
                  </a:lnTo>
                  <a:lnTo>
                    <a:pt x="82" y="71"/>
                  </a:lnTo>
                  <a:lnTo>
                    <a:pt x="68" y="107"/>
                  </a:lnTo>
                  <a:lnTo>
                    <a:pt x="55" y="113"/>
                  </a:lnTo>
                  <a:lnTo>
                    <a:pt x="27" y="113"/>
                  </a:lnTo>
                  <a:lnTo>
                    <a:pt x="14" y="113"/>
                  </a:lnTo>
                  <a:lnTo>
                    <a:pt x="0" y="95"/>
                  </a:lnTo>
                  <a:lnTo>
                    <a:pt x="14" y="89"/>
                  </a:lnTo>
                  <a:lnTo>
                    <a:pt x="14" y="71"/>
                  </a:lnTo>
                  <a:lnTo>
                    <a:pt x="48" y="71"/>
                  </a:lnTo>
                  <a:lnTo>
                    <a:pt x="48" y="54"/>
                  </a:lnTo>
                  <a:lnTo>
                    <a:pt x="55" y="35"/>
                  </a:lnTo>
                  <a:lnTo>
                    <a:pt x="35" y="23"/>
                  </a:lnTo>
                  <a:lnTo>
                    <a:pt x="82" y="2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499" name="Freeform 221"/>
            <p:cNvSpPr>
              <a:spLocks/>
            </p:cNvSpPr>
            <p:nvPr/>
          </p:nvSpPr>
          <p:spPr bwMode="auto">
            <a:xfrm>
              <a:off x="4897" y="2714"/>
              <a:ext cx="32" cy="52"/>
            </a:xfrm>
            <a:custGeom>
              <a:avLst/>
              <a:gdLst>
                <a:gd name="T0" fmla="*/ 31 w 32"/>
                <a:gd name="T1" fmla="*/ 51 h 52"/>
                <a:gd name="T2" fmla="*/ 19 w 32"/>
                <a:gd name="T3" fmla="*/ 51 h 52"/>
                <a:gd name="T4" fmla="*/ 0 w 32"/>
                <a:gd name="T5" fmla="*/ 11 h 52"/>
                <a:gd name="T6" fmla="*/ 7 w 32"/>
                <a:gd name="T7" fmla="*/ 0 h 52"/>
                <a:gd name="T8" fmla="*/ 31 w 32"/>
                <a:gd name="T9" fmla="*/ 51 h 52"/>
                <a:gd name="T10" fmla="*/ 0 60000 65536"/>
                <a:gd name="T11" fmla="*/ 0 60000 65536"/>
                <a:gd name="T12" fmla="*/ 0 60000 65536"/>
                <a:gd name="T13" fmla="*/ 0 60000 65536"/>
                <a:gd name="T14" fmla="*/ 0 60000 65536"/>
                <a:gd name="T15" fmla="*/ 0 w 32"/>
                <a:gd name="T16" fmla="*/ 0 h 52"/>
                <a:gd name="T17" fmla="*/ 32 w 32"/>
                <a:gd name="T18" fmla="*/ 52 h 52"/>
              </a:gdLst>
              <a:ahLst/>
              <a:cxnLst>
                <a:cxn ang="T10">
                  <a:pos x="T0" y="T1"/>
                </a:cxn>
                <a:cxn ang="T11">
                  <a:pos x="T2" y="T3"/>
                </a:cxn>
                <a:cxn ang="T12">
                  <a:pos x="T4" y="T5"/>
                </a:cxn>
                <a:cxn ang="T13">
                  <a:pos x="T6" y="T7"/>
                </a:cxn>
                <a:cxn ang="T14">
                  <a:pos x="T8" y="T9"/>
                </a:cxn>
              </a:cxnLst>
              <a:rect l="T15" t="T16" r="T17" b="T18"/>
              <a:pathLst>
                <a:path w="32" h="52">
                  <a:moveTo>
                    <a:pt x="31" y="51"/>
                  </a:moveTo>
                  <a:lnTo>
                    <a:pt x="19" y="51"/>
                  </a:lnTo>
                  <a:lnTo>
                    <a:pt x="0" y="11"/>
                  </a:lnTo>
                  <a:lnTo>
                    <a:pt x="7" y="0"/>
                  </a:lnTo>
                  <a:lnTo>
                    <a:pt x="31" y="5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0" name="Freeform 222"/>
            <p:cNvSpPr>
              <a:spLocks/>
            </p:cNvSpPr>
            <p:nvPr/>
          </p:nvSpPr>
          <p:spPr bwMode="auto">
            <a:xfrm>
              <a:off x="1446" y="2725"/>
              <a:ext cx="103" cy="97"/>
            </a:xfrm>
            <a:custGeom>
              <a:avLst/>
              <a:gdLst>
                <a:gd name="T0" fmla="*/ 27 w 103"/>
                <a:gd name="T1" fmla="*/ 0 h 97"/>
                <a:gd name="T2" fmla="*/ 82 w 103"/>
                <a:gd name="T3" fmla="*/ 18 h 97"/>
                <a:gd name="T4" fmla="*/ 88 w 103"/>
                <a:gd name="T5" fmla="*/ 18 h 97"/>
                <a:gd name="T6" fmla="*/ 102 w 103"/>
                <a:gd name="T7" fmla="*/ 24 h 97"/>
                <a:gd name="T8" fmla="*/ 102 w 103"/>
                <a:gd name="T9" fmla="*/ 36 h 97"/>
                <a:gd name="T10" fmla="*/ 96 w 103"/>
                <a:gd name="T11" fmla="*/ 54 h 97"/>
                <a:gd name="T12" fmla="*/ 41 w 103"/>
                <a:gd name="T13" fmla="*/ 78 h 97"/>
                <a:gd name="T14" fmla="*/ 27 w 103"/>
                <a:gd name="T15" fmla="*/ 96 h 97"/>
                <a:gd name="T16" fmla="*/ 14 w 103"/>
                <a:gd name="T17" fmla="*/ 90 h 97"/>
                <a:gd name="T18" fmla="*/ 7 w 103"/>
                <a:gd name="T19" fmla="*/ 90 h 97"/>
                <a:gd name="T20" fmla="*/ 7 w 103"/>
                <a:gd name="T21" fmla="*/ 78 h 97"/>
                <a:gd name="T22" fmla="*/ 14 w 103"/>
                <a:gd name="T23" fmla="*/ 72 h 97"/>
                <a:gd name="T24" fmla="*/ 14 w 103"/>
                <a:gd name="T25" fmla="*/ 61 h 97"/>
                <a:gd name="T26" fmla="*/ 7 w 103"/>
                <a:gd name="T27" fmla="*/ 66 h 97"/>
                <a:gd name="T28" fmla="*/ 0 w 103"/>
                <a:gd name="T29" fmla="*/ 42 h 97"/>
                <a:gd name="T30" fmla="*/ 14 w 103"/>
                <a:gd name="T31" fmla="*/ 6 h 97"/>
                <a:gd name="T32" fmla="*/ 27 w 103"/>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97"/>
                <a:gd name="T53" fmla="*/ 103 w 103"/>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97">
                  <a:moveTo>
                    <a:pt x="27" y="0"/>
                  </a:moveTo>
                  <a:lnTo>
                    <a:pt x="82" y="18"/>
                  </a:lnTo>
                  <a:lnTo>
                    <a:pt x="88" y="18"/>
                  </a:lnTo>
                  <a:lnTo>
                    <a:pt x="102" y="24"/>
                  </a:lnTo>
                  <a:lnTo>
                    <a:pt x="102" y="36"/>
                  </a:lnTo>
                  <a:lnTo>
                    <a:pt x="96" y="54"/>
                  </a:lnTo>
                  <a:lnTo>
                    <a:pt x="41" y="78"/>
                  </a:lnTo>
                  <a:lnTo>
                    <a:pt x="27" y="96"/>
                  </a:lnTo>
                  <a:lnTo>
                    <a:pt x="14" y="90"/>
                  </a:lnTo>
                  <a:lnTo>
                    <a:pt x="7" y="90"/>
                  </a:lnTo>
                  <a:lnTo>
                    <a:pt x="7" y="78"/>
                  </a:lnTo>
                  <a:lnTo>
                    <a:pt x="14" y="72"/>
                  </a:lnTo>
                  <a:lnTo>
                    <a:pt x="14" y="61"/>
                  </a:lnTo>
                  <a:lnTo>
                    <a:pt x="7" y="66"/>
                  </a:lnTo>
                  <a:lnTo>
                    <a:pt x="0" y="42"/>
                  </a:lnTo>
                  <a:lnTo>
                    <a:pt x="14" y="6"/>
                  </a:lnTo>
                  <a:lnTo>
                    <a:pt x="27"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1" name="Freeform 223"/>
            <p:cNvSpPr>
              <a:spLocks/>
            </p:cNvSpPr>
            <p:nvPr/>
          </p:nvSpPr>
          <p:spPr bwMode="auto">
            <a:xfrm>
              <a:off x="4771" y="2725"/>
              <a:ext cx="93" cy="122"/>
            </a:xfrm>
            <a:custGeom>
              <a:avLst/>
              <a:gdLst>
                <a:gd name="T0" fmla="*/ 26 w 93"/>
                <a:gd name="T1" fmla="*/ 121 h 122"/>
                <a:gd name="T2" fmla="*/ 7 w 93"/>
                <a:gd name="T3" fmla="*/ 121 h 122"/>
                <a:gd name="T4" fmla="*/ 13 w 93"/>
                <a:gd name="T5" fmla="*/ 91 h 122"/>
                <a:gd name="T6" fmla="*/ 0 w 93"/>
                <a:gd name="T7" fmla="*/ 84 h 122"/>
                <a:gd name="T8" fmla="*/ 13 w 93"/>
                <a:gd name="T9" fmla="*/ 37 h 122"/>
                <a:gd name="T10" fmla="*/ 19 w 93"/>
                <a:gd name="T11" fmla="*/ 18 h 122"/>
                <a:gd name="T12" fmla="*/ 32 w 93"/>
                <a:gd name="T13" fmla="*/ 6 h 122"/>
                <a:gd name="T14" fmla="*/ 72 w 93"/>
                <a:gd name="T15" fmla="*/ 12 h 122"/>
                <a:gd name="T16" fmla="*/ 92 w 93"/>
                <a:gd name="T17" fmla="*/ 0 h 122"/>
                <a:gd name="T18" fmla="*/ 79 w 93"/>
                <a:gd name="T19" fmla="*/ 18 h 122"/>
                <a:gd name="T20" fmla="*/ 26 w 93"/>
                <a:gd name="T21" fmla="*/ 18 h 122"/>
                <a:gd name="T22" fmla="*/ 32 w 93"/>
                <a:gd name="T23" fmla="*/ 49 h 122"/>
                <a:gd name="T24" fmla="*/ 39 w 93"/>
                <a:gd name="T25" fmla="*/ 37 h 122"/>
                <a:gd name="T26" fmla="*/ 59 w 93"/>
                <a:gd name="T27" fmla="*/ 37 h 122"/>
                <a:gd name="T28" fmla="*/ 39 w 93"/>
                <a:gd name="T29" fmla="*/ 61 h 122"/>
                <a:gd name="T30" fmla="*/ 45 w 93"/>
                <a:gd name="T31" fmla="*/ 67 h 122"/>
                <a:gd name="T32" fmla="*/ 53 w 93"/>
                <a:gd name="T33" fmla="*/ 97 h 122"/>
                <a:gd name="T34" fmla="*/ 39 w 93"/>
                <a:gd name="T35" fmla="*/ 115 h 122"/>
                <a:gd name="T36" fmla="*/ 39 w 93"/>
                <a:gd name="T37" fmla="*/ 72 h 122"/>
                <a:gd name="T38" fmla="*/ 26 w 93"/>
                <a:gd name="T39" fmla="*/ 79 h 122"/>
                <a:gd name="T40" fmla="*/ 26 w 93"/>
                <a:gd name="T41" fmla="*/ 12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122"/>
                <a:gd name="T65" fmla="*/ 93 w 93"/>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122">
                  <a:moveTo>
                    <a:pt x="26" y="121"/>
                  </a:moveTo>
                  <a:lnTo>
                    <a:pt x="7" y="121"/>
                  </a:lnTo>
                  <a:lnTo>
                    <a:pt x="13" y="91"/>
                  </a:lnTo>
                  <a:lnTo>
                    <a:pt x="0" y="84"/>
                  </a:lnTo>
                  <a:lnTo>
                    <a:pt x="13" y="37"/>
                  </a:lnTo>
                  <a:lnTo>
                    <a:pt x="19" y="18"/>
                  </a:lnTo>
                  <a:lnTo>
                    <a:pt x="32" y="6"/>
                  </a:lnTo>
                  <a:lnTo>
                    <a:pt x="72" y="12"/>
                  </a:lnTo>
                  <a:lnTo>
                    <a:pt x="92" y="0"/>
                  </a:lnTo>
                  <a:lnTo>
                    <a:pt x="79" y="18"/>
                  </a:lnTo>
                  <a:lnTo>
                    <a:pt x="26" y="18"/>
                  </a:lnTo>
                  <a:lnTo>
                    <a:pt x="32" y="49"/>
                  </a:lnTo>
                  <a:lnTo>
                    <a:pt x="39" y="37"/>
                  </a:lnTo>
                  <a:lnTo>
                    <a:pt x="59" y="37"/>
                  </a:lnTo>
                  <a:lnTo>
                    <a:pt x="39" y="61"/>
                  </a:lnTo>
                  <a:lnTo>
                    <a:pt x="45" y="67"/>
                  </a:lnTo>
                  <a:lnTo>
                    <a:pt x="53" y="97"/>
                  </a:lnTo>
                  <a:lnTo>
                    <a:pt x="39" y="115"/>
                  </a:lnTo>
                  <a:lnTo>
                    <a:pt x="39" y="72"/>
                  </a:lnTo>
                  <a:lnTo>
                    <a:pt x="26" y="79"/>
                  </a:lnTo>
                  <a:lnTo>
                    <a:pt x="26" y="12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2" name="Freeform 224"/>
            <p:cNvSpPr>
              <a:spLocks/>
            </p:cNvSpPr>
            <p:nvPr/>
          </p:nvSpPr>
          <p:spPr bwMode="auto">
            <a:xfrm>
              <a:off x="2951" y="2725"/>
              <a:ext cx="23" cy="16"/>
            </a:xfrm>
            <a:custGeom>
              <a:avLst/>
              <a:gdLst>
                <a:gd name="T0" fmla="*/ 0 w 23"/>
                <a:gd name="T1" fmla="*/ 0 h 16"/>
                <a:gd name="T2" fmla="*/ 22 w 23"/>
                <a:gd name="T3" fmla="*/ 0 h 16"/>
                <a:gd name="T4" fmla="*/ 22 w 23"/>
                <a:gd name="T5" fmla="*/ 15 h 16"/>
                <a:gd name="T6" fmla="*/ 0 w 23"/>
                <a:gd name="T7" fmla="*/ 15 h 16"/>
                <a:gd name="T8" fmla="*/ 0 w 23"/>
                <a:gd name="T9" fmla="*/ 0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0" y="0"/>
                  </a:moveTo>
                  <a:lnTo>
                    <a:pt x="22" y="0"/>
                  </a:lnTo>
                  <a:lnTo>
                    <a:pt x="22" y="15"/>
                  </a:lnTo>
                  <a:lnTo>
                    <a:pt x="0" y="15"/>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3" name="Freeform 225"/>
            <p:cNvSpPr>
              <a:spLocks/>
            </p:cNvSpPr>
            <p:nvPr/>
          </p:nvSpPr>
          <p:spPr bwMode="auto">
            <a:xfrm>
              <a:off x="2936" y="2725"/>
              <a:ext cx="86" cy="78"/>
            </a:xfrm>
            <a:custGeom>
              <a:avLst/>
              <a:gdLst>
                <a:gd name="T0" fmla="*/ 39 w 86"/>
                <a:gd name="T1" fmla="*/ 0 h 78"/>
                <a:gd name="T2" fmla="*/ 66 w 86"/>
                <a:gd name="T3" fmla="*/ 6 h 78"/>
                <a:gd name="T4" fmla="*/ 85 w 86"/>
                <a:gd name="T5" fmla="*/ 17 h 78"/>
                <a:gd name="T6" fmla="*/ 79 w 86"/>
                <a:gd name="T7" fmla="*/ 36 h 78"/>
                <a:gd name="T8" fmla="*/ 79 w 86"/>
                <a:gd name="T9" fmla="*/ 53 h 78"/>
                <a:gd name="T10" fmla="*/ 46 w 86"/>
                <a:gd name="T11" fmla="*/ 53 h 78"/>
                <a:gd name="T12" fmla="*/ 46 w 86"/>
                <a:gd name="T13" fmla="*/ 71 h 78"/>
                <a:gd name="T14" fmla="*/ 32 w 86"/>
                <a:gd name="T15" fmla="*/ 77 h 78"/>
                <a:gd name="T16" fmla="*/ 0 w 86"/>
                <a:gd name="T17" fmla="*/ 41 h 78"/>
                <a:gd name="T18" fmla="*/ 13 w 86"/>
                <a:gd name="T19" fmla="*/ 17 h 78"/>
                <a:gd name="T20" fmla="*/ 39 w 86"/>
                <a:gd name="T21" fmla="*/ 17 h 78"/>
                <a:gd name="T22" fmla="*/ 39 w 86"/>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78"/>
                <a:gd name="T38" fmla="*/ 86 w 86"/>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78">
                  <a:moveTo>
                    <a:pt x="39" y="0"/>
                  </a:moveTo>
                  <a:lnTo>
                    <a:pt x="66" y="6"/>
                  </a:lnTo>
                  <a:lnTo>
                    <a:pt x="85" y="17"/>
                  </a:lnTo>
                  <a:lnTo>
                    <a:pt x="79" y="36"/>
                  </a:lnTo>
                  <a:lnTo>
                    <a:pt x="79" y="53"/>
                  </a:lnTo>
                  <a:lnTo>
                    <a:pt x="46" y="53"/>
                  </a:lnTo>
                  <a:lnTo>
                    <a:pt x="46" y="71"/>
                  </a:lnTo>
                  <a:lnTo>
                    <a:pt x="32" y="77"/>
                  </a:lnTo>
                  <a:lnTo>
                    <a:pt x="0" y="41"/>
                  </a:lnTo>
                  <a:lnTo>
                    <a:pt x="13" y="17"/>
                  </a:lnTo>
                  <a:lnTo>
                    <a:pt x="39" y="17"/>
                  </a:lnTo>
                  <a:lnTo>
                    <a:pt x="39"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4" name="Freeform 226"/>
            <p:cNvSpPr>
              <a:spLocks/>
            </p:cNvSpPr>
            <p:nvPr/>
          </p:nvSpPr>
          <p:spPr bwMode="auto">
            <a:xfrm>
              <a:off x="2914" y="274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5" name="Freeform 227"/>
            <p:cNvSpPr>
              <a:spLocks/>
            </p:cNvSpPr>
            <p:nvPr/>
          </p:nvSpPr>
          <p:spPr bwMode="auto">
            <a:xfrm>
              <a:off x="1959" y="2745"/>
              <a:ext cx="14" cy="9"/>
            </a:xfrm>
            <a:custGeom>
              <a:avLst/>
              <a:gdLst>
                <a:gd name="T0" fmla="*/ 5 w 14"/>
                <a:gd name="T1" fmla="*/ 8 h 9"/>
                <a:gd name="T2" fmla="*/ 0 w 14"/>
                <a:gd name="T3" fmla="*/ 8 h 9"/>
                <a:gd name="T4" fmla="*/ 5 w 14"/>
                <a:gd name="T5" fmla="*/ 0 h 9"/>
                <a:gd name="T6" fmla="*/ 13 w 14"/>
                <a:gd name="T7" fmla="*/ 0 h 9"/>
                <a:gd name="T8" fmla="*/ 5 w 14"/>
                <a:gd name="T9" fmla="*/ 8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5" y="8"/>
                  </a:moveTo>
                  <a:lnTo>
                    <a:pt x="0" y="8"/>
                  </a:lnTo>
                  <a:lnTo>
                    <a:pt x="5" y="0"/>
                  </a:lnTo>
                  <a:lnTo>
                    <a:pt x="13" y="0"/>
                  </a:lnTo>
                  <a:lnTo>
                    <a:pt x="5"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6" name="Freeform 228"/>
            <p:cNvSpPr>
              <a:spLocks/>
            </p:cNvSpPr>
            <p:nvPr/>
          </p:nvSpPr>
          <p:spPr bwMode="auto">
            <a:xfrm>
              <a:off x="1446" y="2753"/>
              <a:ext cx="213" cy="283"/>
            </a:xfrm>
            <a:custGeom>
              <a:avLst/>
              <a:gdLst>
                <a:gd name="T0" fmla="*/ 106 w 213"/>
                <a:gd name="T1" fmla="*/ 0 h 283"/>
                <a:gd name="T2" fmla="*/ 114 w 213"/>
                <a:gd name="T3" fmla="*/ 6 h 283"/>
                <a:gd name="T4" fmla="*/ 128 w 213"/>
                <a:gd name="T5" fmla="*/ 25 h 283"/>
                <a:gd name="T6" fmla="*/ 149 w 213"/>
                <a:gd name="T7" fmla="*/ 30 h 283"/>
                <a:gd name="T8" fmla="*/ 156 w 213"/>
                <a:gd name="T9" fmla="*/ 30 h 283"/>
                <a:gd name="T10" fmla="*/ 177 w 213"/>
                <a:gd name="T11" fmla="*/ 43 h 283"/>
                <a:gd name="T12" fmla="*/ 191 w 213"/>
                <a:gd name="T13" fmla="*/ 61 h 283"/>
                <a:gd name="T14" fmla="*/ 163 w 213"/>
                <a:gd name="T15" fmla="*/ 61 h 283"/>
                <a:gd name="T16" fmla="*/ 134 w 213"/>
                <a:gd name="T17" fmla="*/ 85 h 283"/>
                <a:gd name="T18" fmla="*/ 120 w 213"/>
                <a:gd name="T19" fmla="*/ 110 h 283"/>
                <a:gd name="T20" fmla="*/ 128 w 213"/>
                <a:gd name="T21" fmla="*/ 135 h 283"/>
                <a:gd name="T22" fmla="*/ 156 w 213"/>
                <a:gd name="T23" fmla="*/ 153 h 283"/>
                <a:gd name="T24" fmla="*/ 163 w 213"/>
                <a:gd name="T25" fmla="*/ 147 h 283"/>
                <a:gd name="T26" fmla="*/ 170 w 213"/>
                <a:gd name="T27" fmla="*/ 165 h 283"/>
                <a:gd name="T28" fmla="*/ 198 w 213"/>
                <a:gd name="T29" fmla="*/ 165 h 283"/>
                <a:gd name="T30" fmla="*/ 212 w 213"/>
                <a:gd name="T31" fmla="*/ 190 h 283"/>
                <a:gd name="T32" fmla="*/ 205 w 213"/>
                <a:gd name="T33" fmla="*/ 215 h 283"/>
                <a:gd name="T34" fmla="*/ 205 w 213"/>
                <a:gd name="T35" fmla="*/ 239 h 283"/>
                <a:gd name="T36" fmla="*/ 198 w 213"/>
                <a:gd name="T37" fmla="*/ 239 h 283"/>
                <a:gd name="T38" fmla="*/ 212 w 213"/>
                <a:gd name="T39" fmla="*/ 257 h 283"/>
                <a:gd name="T40" fmla="*/ 212 w 213"/>
                <a:gd name="T41" fmla="*/ 270 h 283"/>
                <a:gd name="T42" fmla="*/ 198 w 213"/>
                <a:gd name="T43" fmla="*/ 270 h 283"/>
                <a:gd name="T44" fmla="*/ 184 w 213"/>
                <a:gd name="T45" fmla="*/ 282 h 283"/>
                <a:gd name="T46" fmla="*/ 170 w 213"/>
                <a:gd name="T47" fmla="*/ 276 h 283"/>
                <a:gd name="T48" fmla="*/ 149 w 213"/>
                <a:gd name="T49" fmla="*/ 252 h 283"/>
                <a:gd name="T50" fmla="*/ 128 w 213"/>
                <a:gd name="T51" fmla="*/ 252 h 283"/>
                <a:gd name="T52" fmla="*/ 85 w 213"/>
                <a:gd name="T53" fmla="*/ 215 h 283"/>
                <a:gd name="T54" fmla="*/ 85 w 213"/>
                <a:gd name="T55" fmla="*/ 202 h 283"/>
                <a:gd name="T56" fmla="*/ 43 w 213"/>
                <a:gd name="T57" fmla="*/ 153 h 283"/>
                <a:gd name="T58" fmla="*/ 22 w 213"/>
                <a:gd name="T59" fmla="*/ 110 h 283"/>
                <a:gd name="T60" fmla="*/ 0 w 213"/>
                <a:gd name="T61" fmla="*/ 92 h 283"/>
                <a:gd name="T62" fmla="*/ 0 w 213"/>
                <a:gd name="T63" fmla="*/ 67 h 283"/>
                <a:gd name="T64" fmla="*/ 8 w 213"/>
                <a:gd name="T65" fmla="*/ 55 h 283"/>
                <a:gd name="T66" fmla="*/ 8 w 213"/>
                <a:gd name="T67" fmla="*/ 67 h 283"/>
                <a:gd name="T68" fmla="*/ 14 w 213"/>
                <a:gd name="T69" fmla="*/ 67 h 283"/>
                <a:gd name="T70" fmla="*/ 28 w 213"/>
                <a:gd name="T71" fmla="*/ 73 h 283"/>
                <a:gd name="T72" fmla="*/ 43 w 213"/>
                <a:gd name="T73" fmla="*/ 55 h 283"/>
                <a:gd name="T74" fmla="*/ 99 w 213"/>
                <a:gd name="T75" fmla="*/ 30 h 283"/>
                <a:gd name="T76" fmla="*/ 106 w 213"/>
                <a:gd name="T77" fmla="*/ 12 h 283"/>
                <a:gd name="T78" fmla="*/ 106 w 213"/>
                <a:gd name="T79" fmla="*/ 0 h 2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
                <a:gd name="T121" fmla="*/ 0 h 283"/>
                <a:gd name="T122" fmla="*/ 213 w 213"/>
                <a:gd name="T123" fmla="*/ 283 h 2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 h="283">
                  <a:moveTo>
                    <a:pt x="106" y="0"/>
                  </a:moveTo>
                  <a:lnTo>
                    <a:pt x="114" y="6"/>
                  </a:lnTo>
                  <a:lnTo>
                    <a:pt x="128" y="25"/>
                  </a:lnTo>
                  <a:lnTo>
                    <a:pt x="149" y="30"/>
                  </a:lnTo>
                  <a:lnTo>
                    <a:pt x="156" y="30"/>
                  </a:lnTo>
                  <a:lnTo>
                    <a:pt x="177" y="43"/>
                  </a:lnTo>
                  <a:lnTo>
                    <a:pt x="191" y="61"/>
                  </a:lnTo>
                  <a:lnTo>
                    <a:pt x="163" y="61"/>
                  </a:lnTo>
                  <a:lnTo>
                    <a:pt x="134" y="85"/>
                  </a:lnTo>
                  <a:lnTo>
                    <a:pt x="120" y="110"/>
                  </a:lnTo>
                  <a:lnTo>
                    <a:pt x="128" y="135"/>
                  </a:lnTo>
                  <a:lnTo>
                    <a:pt x="156" y="153"/>
                  </a:lnTo>
                  <a:lnTo>
                    <a:pt x="163" y="147"/>
                  </a:lnTo>
                  <a:lnTo>
                    <a:pt x="170" y="165"/>
                  </a:lnTo>
                  <a:lnTo>
                    <a:pt x="198" y="165"/>
                  </a:lnTo>
                  <a:lnTo>
                    <a:pt x="212" y="190"/>
                  </a:lnTo>
                  <a:lnTo>
                    <a:pt x="205" y="215"/>
                  </a:lnTo>
                  <a:lnTo>
                    <a:pt x="205" y="239"/>
                  </a:lnTo>
                  <a:lnTo>
                    <a:pt x="198" y="239"/>
                  </a:lnTo>
                  <a:lnTo>
                    <a:pt x="212" y="257"/>
                  </a:lnTo>
                  <a:lnTo>
                    <a:pt x="212" y="270"/>
                  </a:lnTo>
                  <a:lnTo>
                    <a:pt x="198" y="270"/>
                  </a:lnTo>
                  <a:lnTo>
                    <a:pt x="184" y="282"/>
                  </a:lnTo>
                  <a:lnTo>
                    <a:pt x="170" y="276"/>
                  </a:lnTo>
                  <a:lnTo>
                    <a:pt x="149" y="252"/>
                  </a:lnTo>
                  <a:lnTo>
                    <a:pt x="128" y="252"/>
                  </a:lnTo>
                  <a:lnTo>
                    <a:pt x="85" y="215"/>
                  </a:lnTo>
                  <a:lnTo>
                    <a:pt x="85" y="202"/>
                  </a:lnTo>
                  <a:lnTo>
                    <a:pt x="43" y="153"/>
                  </a:lnTo>
                  <a:lnTo>
                    <a:pt x="22" y="110"/>
                  </a:lnTo>
                  <a:lnTo>
                    <a:pt x="0" y="92"/>
                  </a:lnTo>
                  <a:lnTo>
                    <a:pt x="0" y="67"/>
                  </a:lnTo>
                  <a:lnTo>
                    <a:pt x="8" y="55"/>
                  </a:lnTo>
                  <a:lnTo>
                    <a:pt x="8" y="67"/>
                  </a:lnTo>
                  <a:lnTo>
                    <a:pt x="14" y="67"/>
                  </a:lnTo>
                  <a:lnTo>
                    <a:pt x="28" y="73"/>
                  </a:lnTo>
                  <a:lnTo>
                    <a:pt x="43" y="55"/>
                  </a:lnTo>
                  <a:lnTo>
                    <a:pt x="99" y="30"/>
                  </a:lnTo>
                  <a:lnTo>
                    <a:pt x="106" y="12"/>
                  </a:lnTo>
                  <a:lnTo>
                    <a:pt x="10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7" name="Freeform 229"/>
            <p:cNvSpPr>
              <a:spLocks/>
            </p:cNvSpPr>
            <p:nvPr/>
          </p:nvSpPr>
          <p:spPr bwMode="auto">
            <a:xfrm>
              <a:off x="3310" y="2753"/>
              <a:ext cx="35" cy="37"/>
            </a:xfrm>
            <a:custGeom>
              <a:avLst/>
              <a:gdLst>
                <a:gd name="T0" fmla="*/ 34 w 35"/>
                <a:gd name="T1" fmla="*/ 5 h 37"/>
                <a:gd name="T2" fmla="*/ 34 w 35"/>
                <a:gd name="T3" fmla="*/ 15 h 37"/>
                <a:gd name="T4" fmla="*/ 29 w 35"/>
                <a:gd name="T5" fmla="*/ 26 h 37"/>
                <a:gd name="T6" fmla="*/ 29 w 35"/>
                <a:gd name="T7" fmla="*/ 36 h 37"/>
                <a:gd name="T8" fmla="*/ 6 w 35"/>
                <a:gd name="T9" fmla="*/ 36 h 37"/>
                <a:gd name="T10" fmla="*/ 0 w 35"/>
                <a:gd name="T11" fmla="*/ 21 h 37"/>
                <a:gd name="T12" fmla="*/ 11 w 35"/>
                <a:gd name="T13" fmla="*/ 5 h 37"/>
                <a:gd name="T14" fmla="*/ 29 w 35"/>
                <a:gd name="T15" fmla="*/ 0 h 37"/>
                <a:gd name="T16" fmla="*/ 34 w 35"/>
                <a:gd name="T17" fmla="*/ 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7"/>
                <a:gd name="T29" fmla="*/ 35 w 35"/>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7">
                  <a:moveTo>
                    <a:pt x="34" y="5"/>
                  </a:moveTo>
                  <a:lnTo>
                    <a:pt x="34" y="15"/>
                  </a:lnTo>
                  <a:lnTo>
                    <a:pt x="29" y="26"/>
                  </a:lnTo>
                  <a:lnTo>
                    <a:pt x="29" y="36"/>
                  </a:lnTo>
                  <a:lnTo>
                    <a:pt x="6" y="36"/>
                  </a:lnTo>
                  <a:lnTo>
                    <a:pt x="0" y="21"/>
                  </a:lnTo>
                  <a:lnTo>
                    <a:pt x="11" y="5"/>
                  </a:lnTo>
                  <a:lnTo>
                    <a:pt x="29" y="0"/>
                  </a:lnTo>
                  <a:lnTo>
                    <a:pt x="34"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8" name="Freeform 230"/>
            <p:cNvSpPr>
              <a:spLocks/>
            </p:cNvSpPr>
            <p:nvPr/>
          </p:nvSpPr>
          <p:spPr bwMode="auto">
            <a:xfrm>
              <a:off x="4977" y="2765"/>
              <a:ext cx="162" cy="151"/>
            </a:xfrm>
            <a:custGeom>
              <a:avLst/>
              <a:gdLst>
                <a:gd name="T0" fmla="*/ 161 w 162"/>
                <a:gd name="T1" fmla="*/ 42 h 151"/>
                <a:gd name="T2" fmla="*/ 161 w 162"/>
                <a:gd name="T3" fmla="*/ 150 h 151"/>
                <a:gd name="T4" fmla="*/ 119 w 162"/>
                <a:gd name="T5" fmla="*/ 132 h 151"/>
                <a:gd name="T6" fmla="*/ 112 w 162"/>
                <a:gd name="T7" fmla="*/ 96 h 151"/>
                <a:gd name="T8" fmla="*/ 41 w 162"/>
                <a:gd name="T9" fmla="*/ 54 h 151"/>
                <a:gd name="T10" fmla="*/ 27 w 162"/>
                <a:gd name="T11" fmla="*/ 60 h 151"/>
                <a:gd name="T12" fmla="*/ 13 w 162"/>
                <a:gd name="T13" fmla="*/ 35 h 151"/>
                <a:gd name="T14" fmla="*/ 35 w 162"/>
                <a:gd name="T15" fmla="*/ 30 h 151"/>
                <a:gd name="T16" fmla="*/ 0 w 162"/>
                <a:gd name="T17" fmla="*/ 18 h 151"/>
                <a:gd name="T18" fmla="*/ 0 w 162"/>
                <a:gd name="T19" fmla="*/ 6 h 151"/>
                <a:gd name="T20" fmla="*/ 27 w 162"/>
                <a:gd name="T21" fmla="*/ 0 h 151"/>
                <a:gd name="T22" fmla="*/ 41 w 162"/>
                <a:gd name="T23" fmla="*/ 12 h 151"/>
                <a:gd name="T24" fmla="*/ 55 w 162"/>
                <a:gd name="T25" fmla="*/ 42 h 151"/>
                <a:gd name="T26" fmla="*/ 70 w 162"/>
                <a:gd name="T27" fmla="*/ 48 h 151"/>
                <a:gd name="T28" fmla="*/ 84 w 162"/>
                <a:gd name="T29" fmla="*/ 35 h 151"/>
                <a:gd name="T30" fmla="*/ 104 w 162"/>
                <a:gd name="T31" fmla="*/ 24 h 151"/>
                <a:gd name="T32" fmla="*/ 161 w 162"/>
                <a:gd name="T33" fmla="*/ 42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61" y="42"/>
                  </a:moveTo>
                  <a:lnTo>
                    <a:pt x="161" y="150"/>
                  </a:lnTo>
                  <a:lnTo>
                    <a:pt x="119" y="132"/>
                  </a:lnTo>
                  <a:lnTo>
                    <a:pt x="112" y="96"/>
                  </a:lnTo>
                  <a:lnTo>
                    <a:pt x="41" y="54"/>
                  </a:lnTo>
                  <a:lnTo>
                    <a:pt x="27" y="60"/>
                  </a:lnTo>
                  <a:lnTo>
                    <a:pt x="13" y="35"/>
                  </a:lnTo>
                  <a:lnTo>
                    <a:pt x="35" y="30"/>
                  </a:lnTo>
                  <a:lnTo>
                    <a:pt x="0" y="18"/>
                  </a:lnTo>
                  <a:lnTo>
                    <a:pt x="0" y="6"/>
                  </a:lnTo>
                  <a:lnTo>
                    <a:pt x="27" y="0"/>
                  </a:lnTo>
                  <a:lnTo>
                    <a:pt x="41" y="12"/>
                  </a:lnTo>
                  <a:lnTo>
                    <a:pt x="55" y="42"/>
                  </a:lnTo>
                  <a:lnTo>
                    <a:pt x="70" y="48"/>
                  </a:lnTo>
                  <a:lnTo>
                    <a:pt x="84" y="35"/>
                  </a:lnTo>
                  <a:lnTo>
                    <a:pt x="104" y="24"/>
                  </a:lnTo>
                  <a:lnTo>
                    <a:pt x="161" y="4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09" name="Freeform 231"/>
            <p:cNvSpPr>
              <a:spLocks/>
            </p:cNvSpPr>
            <p:nvPr/>
          </p:nvSpPr>
          <p:spPr bwMode="auto">
            <a:xfrm>
              <a:off x="3279" y="2770"/>
              <a:ext cx="164" cy="154"/>
            </a:xfrm>
            <a:custGeom>
              <a:avLst/>
              <a:gdLst>
                <a:gd name="T0" fmla="*/ 14 w 164"/>
                <a:gd name="T1" fmla="*/ 7 h 154"/>
                <a:gd name="T2" fmla="*/ 28 w 164"/>
                <a:gd name="T3" fmla="*/ 7 h 154"/>
                <a:gd name="T4" fmla="*/ 36 w 164"/>
                <a:gd name="T5" fmla="*/ 25 h 154"/>
                <a:gd name="T6" fmla="*/ 65 w 164"/>
                <a:gd name="T7" fmla="*/ 25 h 154"/>
                <a:gd name="T8" fmla="*/ 65 w 164"/>
                <a:gd name="T9" fmla="*/ 12 h 154"/>
                <a:gd name="T10" fmla="*/ 71 w 164"/>
                <a:gd name="T11" fmla="*/ 0 h 154"/>
                <a:gd name="T12" fmla="*/ 120 w 164"/>
                <a:gd name="T13" fmla="*/ 30 h 154"/>
                <a:gd name="T14" fmla="*/ 128 w 164"/>
                <a:gd name="T15" fmla="*/ 37 h 154"/>
                <a:gd name="T16" fmla="*/ 149 w 164"/>
                <a:gd name="T17" fmla="*/ 55 h 154"/>
                <a:gd name="T18" fmla="*/ 149 w 164"/>
                <a:gd name="T19" fmla="*/ 79 h 154"/>
                <a:gd name="T20" fmla="*/ 156 w 164"/>
                <a:gd name="T21" fmla="*/ 86 h 154"/>
                <a:gd name="T22" fmla="*/ 149 w 164"/>
                <a:gd name="T23" fmla="*/ 104 h 154"/>
                <a:gd name="T24" fmla="*/ 163 w 164"/>
                <a:gd name="T25" fmla="*/ 141 h 154"/>
                <a:gd name="T26" fmla="*/ 106 w 164"/>
                <a:gd name="T27" fmla="*/ 153 h 154"/>
                <a:gd name="T28" fmla="*/ 100 w 164"/>
                <a:gd name="T29" fmla="*/ 153 h 154"/>
                <a:gd name="T30" fmla="*/ 78 w 164"/>
                <a:gd name="T31" fmla="*/ 153 h 154"/>
                <a:gd name="T32" fmla="*/ 71 w 164"/>
                <a:gd name="T33" fmla="*/ 134 h 154"/>
                <a:gd name="T34" fmla="*/ 65 w 164"/>
                <a:gd name="T35" fmla="*/ 128 h 154"/>
                <a:gd name="T36" fmla="*/ 43 w 164"/>
                <a:gd name="T37" fmla="*/ 116 h 154"/>
                <a:gd name="T38" fmla="*/ 22 w 164"/>
                <a:gd name="T39" fmla="*/ 104 h 154"/>
                <a:gd name="T40" fmla="*/ 14 w 164"/>
                <a:gd name="T41" fmla="*/ 86 h 154"/>
                <a:gd name="T42" fmla="*/ 0 w 164"/>
                <a:gd name="T43" fmla="*/ 79 h 154"/>
                <a:gd name="T44" fmla="*/ 8 w 164"/>
                <a:gd name="T45" fmla="*/ 74 h 154"/>
                <a:gd name="T46" fmla="*/ 0 w 164"/>
                <a:gd name="T47" fmla="*/ 43 h 154"/>
                <a:gd name="T48" fmla="*/ 22 w 164"/>
                <a:gd name="T49" fmla="*/ 30 h 154"/>
                <a:gd name="T50" fmla="*/ 14 w 164"/>
                <a:gd name="T51" fmla="*/ 25 h 154"/>
                <a:gd name="T52" fmla="*/ 14 w 164"/>
                <a:gd name="T53" fmla="*/ 7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4"/>
                <a:gd name="T82" fmla="*/ 0 h 154"/>
                <a:gd name="T83" fmla="*/ 164 w 164"/>
                <a:gd name="T84" fmla="*/ 154 h 1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4" h="154">
                  <a:moveTo>
                    <a:pt x="14" y="7"/>
                  </a:moveTo>
                  <a:lnTo>
                    <a:pt x="28" y="7"/>
                  </a:lnTo>
                  <a:lnTo>
                    <a:pt x="36" y="25"/>
                  </a:lnTo>
                  <a:lnTo>
                    <a:pt x="65" y="25"/>
                  </a:lnTo>
                  <a:lnTo>
                    <a:pt x="65" y="12"/>
                  </a:lnTo>
                  <a:lnTo>
                    <a:pt x="71" y="0"/>
                  </a:lnTo>
                  <a:lnTo>
                    <a:pt x="120" y="30"/>
                  </a:lnTo>
                  <a:lnTo>
                    <a:pt x="128" y="37"/>
                  </a:lnTo>
                  <a:lnTo>
                    <a:pt x="149" y="55"/>
                  </a:lnTo>
                  <a:lnTo>
                    <a:pt x="149" y="79"/>
                  </a:lnTo>
                  <a:lnTo>
                    <a:pt x="156" y="86"/>
                  </a:lnTo>
                  <a:lnTo>
                    <a:pt x="149" y="104"/>
                  </a:lnTo>
                  <a:lnTo>
                    <a:pt x="163" y="141"/>
                  </a:lnTo>
                  <a:lnTo>
                    <a:pt x="106" y="153"/>
                  </a:lnTo>
                  <a:lnTo>
                    <a:pt x="100" y="153"/>
                  </a:lnTo>
                  <a:lnTo>
                    <a:pt x="78" y="153"/>
                  </a:lnTo>
                  <a:lnTo>
                    <a:pt x="71" y="134"/>
                  </a:lnTo>
                  <a:lnTo>
                    <a:pt x="65" y="128"/>
                  </a:lnTo>
                  <a:lnTo>
                    <a:pt x="43" y="116"/>
                  </a:lnTo>
                  <a:lnTo>
                    <a:pt x="22" y="104"/>
                  </a:lnTo>
                  <a:lnTo>
                    <a:pt x="14" y="86"/>
                  </a:lnTo>
                  <a:lnTo>
                    <a:pt x="0" y="79"/>
                  </a:lnTo>
                  <a:lnTo>
                    <a:pt x="8" y="74"/>
                  </a:lnTo>
                  <a:lnTo>
                    <a:pt x="0" y="43"/>
                  </a:lnTo>
                  <a:lnTo>
                    <a:pt x="22" y="30"/>
                  </a:lnTo>
                  <a:lnTo>
                    <a:pt x="14" y="25"/>
                  </a:lnTo>
                  <a:lnTo>
                    <a:pt x="14"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0" name="Freeform 232"/>
            <p:cNvSpPr>
              <a:spLocks/>
            </p:cNvSpPr>
            <p:nvPr/>
          </p:nvSpPr>
          <p:spPr bwMode="auto">
            <a:xfrm>
              <a:off x="3274" y="2770"/>
              <a:ext cx="15" cy="20"/>
            </a:xfrm>
            <a:custGeom>
              <a:avLst/>
              <a:gdLst>
                <a:gd name="T0" fmla="*/ 0 w 15"/>
                <a:gd name="T1" fmla="*/ 0 h 20"/>
                <a:gd name="T2" fmla="*/ 14 w 15"/>
                <a:gd name="T3" fmla="*/ 5 h 20"/>
                <a:gd name="T4" fmla="*/ 14 w 15"/>
                <a:gd name="T5" fmla="*/ 19 h 20"/>
                <a:gd name="T6" fmla="*/ 0 w 15"/>
                <a:gd name="T7" fmla="*/ 19 h 20"/>
                <a:gd name="T8" fmla="*/ 0 w 15"/>
                <a:gd name="T9" fmla="*/ 0 h 20"/>
                <a:gd name="T10" fmla="*/ 0 60000 65536"/>
                <a:gd name="T11" fmla="*/ 0 60000 65536"/>
                <a:gd name="T12" fmla="*/ 0 60000 65536"/>
                <a:gd name="T13" fmla="*/ 0 60000 65536"/>
                <a:gd name="T14" fmla="*/ 0 60000 65536"/>
                <a:gd name="T15" fmla="*/ 0 w 15"/>
                <a:gd name="T16" fmla="*/ 0 h 20"/>
                <a:gd name="T17" fmla="*/ 15 w 15"/>
                <a:gd name="T18" fmla="*/ 20 h 20"/>
              </a:gdLst>
              <a:ahLst/>
              <a:cxnLst>
                <a:cxn ang="T10">
                  <a:pos x="T0" y="T1"/>
                </a:cxn>
                <a:cxn ang="T11">
                  <a:pos x="T2" y="T3"/>
                </a:cxn>
                <a:cxn ang="T12">
                  <a:pos x="T4" y="T5"/>
                </a:cxn>
                <a:cxn ang="T13">
                  <a:pos x="T6" y="T7"/>
                </a:cxn>
                <a:cxn ang="T14">
                  <a:pos x="T8" y="T9"/>
                </a:cxn>
              </a:cxnLst>
              <a:rect l="T15" t="T16" r="T17" b="T18"/>
              <a:pathLst>
                <a:path w="15" h="20">
                  <a:moveTo>
                    <a:pt x="0" y="0"/>
                  </a:moveTo>
                  <a:lnTo>
                    <a:pt x="14" y="5"/>
                  </a:lnTo>
                  <a:lnTo>
                    <a:pt x="14" y="19"/>
                  </a:lnTo>
                  <a:lnTo>
                    <a:pt x="0" y="19"/>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1" name="Freeform 233"/>
            <p:cNvSpPr>
              <a:spLocks/>
            </p:cNvSpPr>
            <p:nvPr/>
          </p:nvSpPr>
          <p:spPr bwMode="auto">
            <a:xfrm>
              <a:off x="4555" y="2784"/>
              <a:ext cx="8" cy="19"/>
            </a:xfrm>
            <a:custGeom>
              <a:avLst/>
              <a:gdLst>
                <a:gd name="T0" fmla="*/ 7 w 8"/>
                <a:gd name="T1" fmla="*/ 18 h 19"/>
                <a:gd name="T2" fmla="*/ 0 w 8"/>
                <a:gd name="T3" fmla="*/ 0 h 19"/>
                <a:gd name="T4" fmla="*/ 4 w 8"/>
                <a:gd name="T5" fmla="*/ 0 h 19"/>
                <a:gd name="T6" fmla="*/ 7 w 8"/>
                <a:gd name="T7" fmla="*/ 18 h 19"/>
                <a:gd name="T8" fmla="*/ 0 60000 65536"/>
                <a:gd name="T9" fmla="*/ 0 60000 65536"/>
                <a:gd name="T10" fmla="*/ 0 60000 65536"/>
                <a:gd name="T11" fmla="*/ 0 60000 65536"/>
                <a:gd name="T12" fmla="*/ 0 w 8"/>
                <a:gd name="T13" fmla="*/ 0 h 19"/>
                <a:gd name="T14" fmla="*/ 8 w 8"/>
                <a:gd name="T15" fmla="*/ 19 h 19"/>
              </a:gdLst>
              <a:ahLst/>
              <a:cxnLst>
                <a:cxn ang="T8">
                  <a:pos x="T0" y="T1"/>
                </a:cxn>
                <a:cxn ang="T9">
                  <a:pos x="T2" y="T3"/>
                </a:cxn>
                <a:cxn ang="T10">
                  <a:pos x="T4" y="T5"/>
                </a:cxn>
                <a:cxn ang="T11">
                  <a:pos x="T6" y="T7"/>
                </a:cxn>
              </a:cxnLst>
              <a:rect l="T12" t="T13" r="T14" b="T15"/>
              <a:pathLst>
                <a:path w="8" h="19">
                  <a:moveTo>
                    <a:pt x="7" y="18"/>
                  </a:moveTo>
                  <a:lnTo>
                    <a:pt x="0" y="0"/>
                  </a:lnTo>
                  <a:lnTo>
                    <a:pt x="4" y="0"/>
                  </a:lnTo>
                  <a:lnTo>
                    <a:pt x="7" y="1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2" name="Freeform 234"/>
            <p:cNvSpPr>
              <a:spLocks/>
            </p:cNvSpPr>
            <p:nvPr/>
          </p:nvSpPr>
          <p:spPr bwMode="auto">
            <a:xfrm>
              <a:off x="3274" y="2796"/>
              <a:ext cx="22" cy="12"/>
            </a:xfrm>
            <a:custGeom>
              <a:avLst/>
              <a:gdLst>
                <a:gd name="T0" fmla="*/ 0 w 22"/>
                <a:gd name="T1" fmla="*/ 0 h 12"/>
                <a:gd name="T2" fmla="*/ 15 w 22"/>
                <a:gd name="T3" fmla="*/ 0 h 12"/>
                <a:gd name="T4" fmla="*/ 21 w 22"/>
                <a:gd name="T5" fmla="*/ 3 h 12"/>
                <a:gd name="T6" fmla="*/ 5 w 22"/>
                <a:gd name="T7" fmla="*/ 11 h 12"/>
                <a:gd name="T8" fmla="*/ 0 w 22"/>
                <a:gd name="T9" fmla="*/ 11 h 12"/>
                <a:gd name="T10" fmla="*/ 0 w 22"/>
                <a:gd name="T11" fmla="*/ 0 h 12"/>
                <a:gd name="T12" fmla="*/ 0 60000 65536"/>
                <a:gd name="T13" fmla="*/ 0 60000 65536"/>
                <a:gd name="T14" fmla="*/ 0 60000 65536"/>
                <a:gd name="T15" fmla="*/ 0 60000 65536"/>
                <a:gd name="T16" fmla="*/ 0 60000 65536"/>
                <a:gd name="T17" fmla="*/ 0 60000 65536"/>
                <a:gd name="T18" fmla="*/ 0 w 22"/>
                <a:gd name="T19" fmla="*/ 0 h 12"/>
                <a:gd name="T20" fmla="*/ 22 w 2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2" h="12">
                  <a:moveTo>
                    <a:pt x="0" y="0"/>
                  </a:moveTo>
                  <a:lnTo>
                    <a:pt x="15" y="0"/>
                  </a:lnTo>
                  <a:lnTo>
                    <a:pt x="21" y="3"/>
                  </a:lnTo>
                  <a:lnTo>
                    <a:pt x="5" y="11"/>
                  </a:lnTo>
                  <a:lnTo>
                    <a:pt x="0" y="11"/>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3" name="Freeform 235"/>
            <p:cNvSpPr>
              <a:spLocks/>
            </p:cNvSpPr>
            <p:nvPr/>
          </p:nvSpPr>
          <p:spPr bwMode="auto">
            <a:xfrm>
              <a:off x="4912" y="2802"/>
              <a:ext cx="47" cy="28"/>
            </a:xfrm>
            <a:custGeom>
              <a:avLst/>
              <a:gdLst>
                <a:gd name="T0" fmla="*/ 13 w 47"/>
                <a:gd name="T1" fmla="*/ 27 h 28"/>
                <a:gd name="T2" fmla="*/ 0 w 47"/>
                <a:gd name="T3" fmla="*/ 11 h 28"/>
                <a:gd name="T4" fmla="*/ 46 w 47"/>
                <a:gd name="T5" fmla="*/ 0 h 28"/>
                <a:gd name="T6" fmla="*/ 46 w 47"/>
                <a:gd name="T7" fmla="*/ 11 h 28"/>
                <a:gd name="T8" fmla="*/ 20 w 47"/>
                <a:gd name="T9" fmla="*/ 11 h 28"/>
                <a:gd name="T10" fmla="*/ 13 w 47"/>
                <a:gd name="T11" fmla="*/ 27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13" y="27"/>
                  </a:moveTo>
                  <a:lnTo>
                    <a:pt x="0" y="11"/>
                  </a:lnTo>
                  <a:lnTo>
                    <a:pt x="46" y="0"/>
                  </a:lnTo>
                  <a:lnTo>
                    <a:pt x="46" y="11"/>
                  </a:lnTo>
                  <a:lnTo>
                    <a:pt x="20" y="11"/>
                  </a:lnTo>
                  <a:lnTo>
                    <a:pt x="13" y="2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4" name="Freeform 236"/>
            <p:cNvSpPr>
              <a:spLocks/>
            </p:cNvSpPr>
            <p:nvPr/>
          </p:nvSpPr>
          <p:spPr bwMode="auto">
            <a:xfrm>
              <a:off x="5142" y="2807"/>
              <a:ext cx="137" cy="148"/>
            </a:xfrm>
            <a:custGeom>
              <a:avLst/>
              <a:gdLst>
                <a:gd name="T0" fmla="*/ 0 w 137"/>
                <a:gd name="T1" fmla="*/ 110 h 148"/>
                <a:gd name="T2" fmla="*/ 0 w 137"/>
                <a:gd name="T3" fmla="*/ 0 h 148"/>
                <a:gd name="T4" fmla="*/ 89 w 137"/>
                <a:gd name="T5" fmla="*/ 62 h 148"/>
                <a:gd name="T6" fmla="*/ 96 w 137"/>
                <a:gd name="T7" fmla="*/ 67 h 148"/>
                <a:gd name="T8" fmla="*/ 82 w 137"/>
                <a:gd name="T9" fmla="*/ 80 h 148"/>
                <a:gd name="T10" fmla="*/ 136 w 137"/>
                <a:gd name="T11" fmla="*/ 147 h 148"/>
                <a:gd name="T12" fmla="*/ 116 w 137"/>
                <a:gd name="T13" fmla="*/ 147 h 148"/>
                <a:gd name="T14" fmla="*/ 89 w 137"/>
                <a:gd name="T15" fmla="*/ 129 h 148"/>
                <a:gd name="T16" fmla="*/ 69 w 137"/>
                <a:gd name="T17" fmla="*/ 98 h 148"/>
                <a:gd name="T18" fmla="*/ 41 w 137"/>
                <a:gd name="T19" fmla="*/ 98 h 148"/>
                <a:gd name="T20" fmla="*/ 14 w 137"/>
                <a:gd name="T21" fmla="*/ 98 h 148"/>
                <a:gd name="T22" fmla="*/ 27 w 137"/>
                <a:gd name="T23" fmla="*/ 110 h 148"/>
                <a:gd name="T24" fmla="*/ 0 w 137"/>
                <a:gd name="T25" fmla="*/ 11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48"/>
                <a:gd name="T41" fmla="*/ 137 w 137"/>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48">
                  <a:moveTo>
                    <a:pt x="0" y="110"/>
                  </a:moveTo>
                  <a:lnTo>
                    <a:pt x="0" y="0"/>
                  </a:lnTo>
                  <a:lnTo>
                    <a:pt x="89" y="62"/>
                  </a:lnTo>
                  <a:lnTo>
                    <a:pt x="96" y="67"/>
                  </a:lnTo>
                  <a:lnTo>
                    <a:pt x="82" y="80"/>
                  </a:lnTo>
                  <a:lnTo>
                    <a:pt x="136" y="147"/>
                  </a:lnTo>
                  <a:lnTo>
                    <a:pt x="116" y="147"/>
                  </a:lnTo>
                  <a:lnTo>
                    <a:pt x="89" y="129"/>
                  </a:lnTo>
                  <a:lnTo>
                    <a:pt x="69" y="98"/>
                  </a:lnTo>
                  <a:lnTo>
                    <a:pt x="41" y="98"/>
                  </a:lnTo>
                  <a:lnTo>
                    <a:pt x="14" y="98"/>
                  </a:lnTo>
                  <a:lnTo>
                    <a:pt x="27" y="110"/>
                  </a:lnTo>
                  <a:lnTo>
                    <a:pt x="0" y="11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5" name="Freeform 237"/>
            <p:cNvSpPr>
              <a:spLocks/>
            </p:cNvSpPr>
            <p:nvPr/>
          </p:nvSpPr>
          <p:spPr bwMode="auto">
            <a:xfrm>
              <a:off x="5308" y="2807"/>
              <a:ext cx="38" cy="40"/>
            </a:xfrm>
            <a:custGeom>
              <a:avLst/>
              <a:gdLst>
                <a:gd name="T0" fmla="*/ 30 w 38"/>
                <a:gd name="T1" fmla="*/ 39 h 40"/>
                <a:gd name="T2" fmla="*/ 18 w 38"/>
                <a:gd name="T3" fmla="*/ 16 h 40"/>
                <a:gd name="T4" fmla="*/ 0 w 38"/>
                <a:gd name="T5" fmla="*/ 11 h 40"/>
                <a:gd name="T6" fmla="*/ 0 w 38"/>
                <a:gd name="T7" fmla="*/ 0 h 40"/>
                <a:gd name="T8" fmla="*/ 37 w 38"/>
                <a:gd name="T9" fmla="*/ 23 h 40"/>
                <a:gd name="T10" fmla="*/ 30 w 38"/>
                <a:gd name="T11" fmla="*/ 39 h 40"/>
                <a:gd name="T12" fmla="*/ 0 60000 65536"/>
                <a:gd name="T13" fmla="*/ 0 60000 65536"/>
                <a:gd name="T14" fmla="*/ 0 60000 65536"/>
                <a:gd name="T15" fmla="*/ 0 60000 65536"/>
                <a:gd name="T16" fmla="*/ 0 60000 65536"/>
                <a:gd name="T17" fmla="*/ 0 60000 65536"/>
                <a:gd name="T18" fmla="*/ 0 w 38"/>
                <a:gd name="T19" fmla="*/ 0 h 40"/>
                <a:gd name="T20" fmla="*/ 38 w 3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8" h="40">
                  <a:moveTo>
                    <a:pt x="30" y="39"/>
                  </a:moveTo>
                  <a:lnTo>
                    <a:pt x="18" y="16"/>
                  </a:lnTo>
                  <a:lnTo>
                    <a:pt x="0" y="11"/>
                  </a:lnTo>
                  <a:lnTo>
                    <a:pt x="0" y="0"/>
                  </a:lnTo>
                  <a:lnTo>
                    <a:pt x="37" y="23"/>
                  </a:lnTo>
                  <a:lnTo>
                    <a:pt x="30" y="39"/>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6" name="Freeform 238"/>
            <p:cNvSpPr>
              <a:spLocks/>
            </p:cNvSpPr>
            <p:nvPr/>
          </p:nvSpPr>
          <p:spPr bwMode="auto">
            <a:xfrm>
              <a:off x="4870" y="2813"/>
              <a:ext cx="23" cy="2"/>
            </a:xfrm>
            <a:custGeom>
              <a:avLst/>
              <a:gdLst>
                <a:gd name="T0" fmla="*/ 5 w 23"/>
                <a:gd name="T1" fmla="*/ 1 h 2"/>
                <a:gd name="T2" fmla="*/ 0 w 23"/>
                <a:gd name="T3" fmla="*/ 0 h 2"/>
                <a:gd name="T4" fmla="*/ 22 w 23"/>
                <a:gd name="T5" fmla="*/ 1 h 2"/>
                <a:gd name="T6" fmla="*/ 5 w 23"/>
                <a:gd name="T7" fmla="*/ 1 h 2"/>
                <a:gd name="T8" fmla="*/ 0 60000 65536"/>
                <a:gd name="T9" fmla="*/ 0 60000 65536"/>
                <a:gd name="T10" fmla="*/ 0 60000 65536"/>
                <a:gd name="T11" fmla="*/ 0 60000 65536"/>
                <a:gd name="T12" fmla="*/ 0 w 23"/>
                <a:gd name="T13" fmla="*/ 0 h 2"/>
                <a:gd name="T14" fmla="*/ 23 w 23"/>
                <a:gd name="T15" fmla="*/ 2 h 2"/>
              </a:gdLst>
              <a:ahLst/>
              <a:cxnLst>
                <a:cxn ang="T8">
                  <a:pos x="T0" y="T1"/>
                </a:cxn>
                <a:cxn ang="T9">
                  <a:pos x="T2" y="T3"/>
                </a:cxn>
                <a:cxn ang="T10">
                  <a:pos x="T4" y="T5"/>
                </a:cxn>
                <a:cxn ang="T11">
                  <a:pos x="T6" y="T7"/>
                </a:cxn>
              </a:cxnLst>
              <a:rect l="T12" t="T13" r="T14" b="T15"/>
              <a:pathLst>
                <a:path w="23" h="2">
                  <a:moveTo>
                    <a:pt x="5" y="1"/>
                  </a:moveTo>
                  <a:lnTo>
                    <a:pt x="0" y="0"/>
                  </a:lnTo>
                  <a:lnTo>
                    <a:pt x="22" y="1"/>
                  </a:lnTo>
                  <a:lnTo>
                    <a:pt x="5" y="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7" name="Freeform 239"/>
            <p:cNvSpPr>
              <a:spLocks/>
            </p:cNvSpPr>
            <p:nvPr/>
          </p:nvSpPr>
          <p:spPr bwMode="auto">
            <a:xfrm>
              <a:off x="3264" y="2813"/>
              <a:ext cx="32" cy="59"/>
            </a:xfrm>
            <a:custGeom>
              <a:avLst/>
              <a:gdLst>
                <a:gd name="T0" fmla="*/ 7 w 32"/>
                <a:gd name="T1" fmla="*/ 0 h 59"/>
                <a:gd name="T2" fmla="*/ 12 w 32"/>
                <a:gd name="T3" fmla="*/ 0 h 59"/>
                <a:gd name="T4" fmla="*/ 19 w 32"/>
                <a:gd name="T5" fmla="*/ 29 h 59"/>
                <a:gd name="T6" fmla="*/ 12 w 32"/>
                <a:gd name="T7" fmla="*/ 35 h 59"/>
                <a:gd name="T8" fmla="*/ 24 w 32"/>
                <a:gd name="T9" fmla="*/ 41 h 59"/>
                <a:gd name="T10" fmla="*/ 31 w 32"/>
                <a:gd name="T11" fmla="*/ 58 h 59"/>
                <a:gd name="T12" fmla="*/ 7 w 32"/>
                <a:gd name="T13" fmla="*/ 35 h 59"/>
                <a:gd name="T14" fmla="*/ 0 w 32"/>
                <a:gd name="T15" fmla="*/ 6 h 59"/>
                <a:gd name="T16" fmla="*/ 7 w 32"/>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59"/>
                <a:gd name="T29" fmla="*/ 32 w 32"/>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59">
                  <a:moveTo>
                    <a:pt x="7" y="0"/>
                  </a:moveTo>
                  <a:lnTo>
                    <a:pt x="12" y="0"/>
                  </a:lnTo>
                  <a:lnTo>
                    <a:pt x="19" y="29"/>
                  </a:lnTo>
                  <a:lnTo>
                    <a:pt x="12" y="35"/>
                  </a:lnTo>
                  <a:lnTo>
                    <a:pt x="24" y="41"/>
                  </a:lnTo>
                  <a:lnTo>
                    <a:pt x="31" y="58"/>
                  </a:lnTo>
                  <a:lnTo>
                    <a:pt x="7" y="35"/>
                  </a:lnTo>
                  <a:lnTo>
                    <a:pt x="0" y="6"/>
                  </a:lnTo>
                  <a:lnTo>
                    <a:pt x="7"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8" name="Freeform 240"/>
            <p:cNvSpPr>
              <a:spLocks/>
            </p:cNvSpPr>
            <p:nvPr/>
          </p:nvSpPr>
          <p:spPr bwMode="auto">
            <a:xfrm>
              <a:off x="2985" y="2826"/>
              <a:ext cx="8" cy="9"/>
            </a:xfrm>
            <a:custGeom>
              <a:avLst/>
              <a:gdLst>
                <a:gd name="T0" fmla="*/ 0 w 8"/>
                <a:gd name="T1" fmla="*/ 0 h 9"/>
                <a:gd name="T2" fmla="*/ 7 w 8"/>
                <a:gd name="T3" fmla="*/ 0 h 9"/>
                <a:gd name="T4" fmla="*/ 0 w 8"/>
                <a:gd name="T5" fmla="*/ 8 h 9"/>
                <a:gd name="T6" fmla="*/ 0 w 8"/>
                <a:gd name="T7" fmla="*/ 0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0" y="0"/>
                  </a:moveTo>
                  <a:lnTo>
                    <a:pt x="7" y="0"/>
                  </a:lnTo>
                  <a:lnTo>
                    <a:pt x="0" y="8"/>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19" name="Freeform 241"/>
            <p:cNvSpPr>
              <a:spLocks/>
            </p:cNvSpPr>
            <p:nvPr/>
          </p:nvSpPr>
          <p:spPr bwMode="auto">
            <a:xfrm>
              <a:off x="5264" y="2840"/>
              <a:ext cx="55" cy="32"/>
            </a:xfrm>
            <a:custGeom>
              <a:avLst/>
              <a:gdLst>
                <a:gd name="T0" fmla="*/ 0 w 55"/>
                <a:gd name="T1" fmla="*/ 31 h 32"/>
                <a:gd name="T2" fmla="*/ 0 w 55"/>
                <a:gd name="T3" fmla="*/ 21 h 32"/>
                <a:gd name="T4" fmla="*/ 41 w 55"/>
                <a:gd name="T5" fmla="*/ 10 h 32"/>
                <a:gd name="T6" fmla="*/ 47 w 55"/>
                <a:gd name="T7" fmla="*/ 0 h 32"/>
                <a:gd name="T8" fmla="*/ 54 w 55"/>
                <a:gd name="T9" fmla="*/ 10 h 32"/>
                <a:gd name="T10" fmla="*/ 41 w 55"/>
                <a:gd name="T11" fmla="*/ 21 h 32"/>
                <a:gd name="T12" fmla="*/ 20 w 55"/>
                <a:gd name="T13" fmla="*/ 31 h 32"/>
                <a:gd name="T14" fmla="*/ 0 w 55"/>
                <a:gd name="T15" fmla="*/ 31 h 3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2"/>
                <a:gd name="T26" fmla="*/ 55 w 5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2">
                  <a:moveTo>
                    <a:pt x="0" y="31"/>
                  </a:moveTo>
                  <a:lnTo>
                    <a:pt x="0" y="21"/>
                  </a:lnTo>
                  <a:lnTo>
                    <a:pt x="41" y="10"/>
                  </a:lnTo>
                  <a:lnTo>
                    <a:pt x="47" y="0"/>
                  </a:lnTo>
                  <a:lnTo>
                    <a:pt x="54" y="10"/>
                  </a:lnTo>
                  <a:lnTo>
                    <a:pt x="41" y="21"/>
                  </a:lnTo>
                  <a:lnTo>
                    <a:pt x="20" y="31"/>
                  </a:lnTo>
                  <a:lnTo>
                    <a:pt x="0" y="3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0" name="Freeform 242"/>
            <p:cNvSpPr>
              <a:spLocks/>
            </p:cNvSpPr>
            <p:nvPr/>
          </p:nvSpPr>
          <p:spPr bwMode="auto">
            <a:xfrm>
              <a:off x="2985" y="2846"/>
              <a:ext cx="190" cy="173"/>
            </a:xfrm>
            <a:custGeom>
              <a:avLst/>
              <a:gdLst>
                <a:gd name="T0" fmla="*/ 8 w 190"/>
                <a:gd name="T1" fmla="*/ 0 h 173"/>
                <a:gd name="T2" fmla="*/ 77 w 190"/>
                <a:gd name="T3" fmla="*/ 0 h 173"/>
                <a:gd name="T4" fmla="*/ 91 w 190"/>
                <a:gd name="T5" fmla="*/ 25 h 173"/>
                <a:gd name="T6" fmla="*/ 119 w 190"/>
                <a:gd name="T7" fmla="*/ 25 h 173"/>
                <a:gd name="T8" fmla="*/ 126 w 190"/>
                <a:gd name="T9" fmla="*/ 18 h 173"/>
                <a:gd name="T10" fmla="*/ 147 w 190"/>
                <a:gd name="T11" fmla="*/ 12 h 173"/>
                <a:gd name="T12" fmla="*/ 161 w 190"/>
                <a:gd name="T13" fmla="*/ 67 h 173"/>
                <a:gd name="T14" fmla="*/ 189 w 190"/>
                <a:gd name="T15" fmla="*/ 73 h 173"/>
                <a:gd name="T16" fmla="*/ 189 w 190"/>
                <a:gd name="T17" fmla="*/ 98 h 173"/>
                <a:gd name="T18" fmla="*/ 161 w 190"/>
                <a:gd name="T19" fmla="*/ 98 h 173"/>
                <a:gd name="T20" fmla="*/ 154 w 190"/>
                <a:gd name="T21" fmla="*/ 147 h 173"/>
                <a:gd name="T22" fmla="*/ 167 w 190"/>
                <a:gd name="T23" fmla="*/ 165 h 173"/>
                <a:gd name="T24" fmla="*/ 147 w 190"/>
                <a:gd name="T25" fmla="*/ 172 h 173"/>
                <a:gd name="T26" fmla="*/ 98 w 190"/>
                <a:gd name="T27" fmla="*/ 165 h 173"/>
                <a:gd name="T28" fmla="*/ 36 w 190"/>
                <a:gd name="T29" fmla="*/ 160 h 173"/>
                <a:gd name="T30" fmla="*/ 22 w 190"/>
                <a:gd name="T31" fmla="*/ 153 h 173"/>
                <a:gd name="T32" fmla="*/ 0 w 190"/>
                <a:gd name="T33" fmla="*/ 160 h 173"/>
                <a:gd name="T34" fmla="*/ 0 w 190"/>
                <a:gd name="T35" fmla="*/ 123 h 173"/>
                <a:gd name="T36" fmla="*/ 14 w 190"/>
                <a:gd name="T37" fmla="*/ 92 h 173"/>
                <a:gd name="T38" fmla="*/ 28 w 190"/>
                <a:gd name="T39" fmla="*/ 86 h 173"/>
                <a:gd name="T40" fmla="*/ 28 w 190"/>
                <a:gd name="T41" fmla="*/ 67 h 173"/>
                <a:gd name="T42" fmla="*/ 22 w 190"/>
                <a:gd name="T43" fmla="*/ 36 h 173"/>
                <a:gd name="T44" fmla="*/ 22 w 190"/>
                <a:gd name="T45" fmla="*/ 30 h 173"/>
                <a:gd name="T46" fmla="*/ 8 w 190"/>
                <a:gd name="T47" fmla="*/ 0 h 1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0"/>
                <a:gd name="T73" fmla="*/ 0 h 173"/>
                <a:gd name="T74" fmla="*/ 190 w 190"/>
                <a:gd name="T75" fmla="*/ 173 h 1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0" h="173">
                  <a:moveTo>
                    <a:pt x="8" y="0"/>
                  </a:moveTo>
                  <a:lnTo>
                    <a:pt x="77" y="0"/>
                  </a:lnTo>
                  <a:lnTo>
                    <a:pt x="91" y="25"/>
                  </a:lnTo>
                  <a:lnTo>
                    <a:pt x="119" y="25"/>
                  </a:lnTo>
                  <a:lnTo>
                    <a:pt x="126" y="18"/>
                  </a:lnTo>
                  <a:lnTo>
                    <a:pt x="147" y="12"/>
                  </a:lnTo>
                  <a:lnTo>
                    <a:pt x="161" y="67"/>
                  </a:lnTo>
                  <a:lnTo>
                    <a:pt x="189" y="73"/>
                  </a:lnTo>
                  <a:lnTo>
                    <a:pt x="189" y="98"/>
                  </a:lnTo>
                  <a:lnTo>
                    <a:pt x="161" y="98"/>
                  </a:lnTo>
                  <a:lnTo>
                    <a:pt x="154" y="147"/>
                  </a:lnTo>
                  <a:lnTo>
                    <a:pt x="167" y="165"/>
                  </a:lnTo>
                  <a:lnTo>
                    <a:pt x="147" y="172"/>
                  </a:lnTo>
                  <a:lnTo>
                    <a:pt x="98" y="165"/>
                  </a:lnTo>
                  <a:lnTo>
                    <a:pt x="36" y="160"/>
                  </a:lnTo>
                  <a:lnTo>
                    <a:pt x="22" y="153"/>
                  </a:lnTo>
                  <a:lnTo>
                    <a:pt x="0" y="160"/>
                  </a:lnTo>
                  <a:lnTo>
                    <a:pt x="0" y="123"/>
                  </a:lnTo>
                  <a:lnTo>
                    <a:pt x="14" y="92"/>
                  </a:lnTo>
                  <a:lnTo>
                    <a:pt x="28" y="86"/>
                  </a:lnTo>
                  <a:lnTo>
                    <a:pt x="28" y="67"/>
                  </a:lnTo>
                  <a:lnTo>
                    <a:pt x="22" y="36"/>
                  </a:lnTo>
                  <a:lnTo>
                    <a:pt x="22" y="30"/>
                  </a:lnTo>
                  <a:lnTo>
                    <a:pt x="8"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1" name="Freeform 243"/>
            <p:cNvSpPr>
              <a:spLocks/>
            </p:cNvSpPr>
            <p:nvPr/>
          </p:nvSpPr>
          <p:spPr bwMode="auto">
            <a:xfrm>
              <a:off x="4555" y="2851"/>
              <a:ext cx="129" cy="48"/>
            </a:xfrm>
            <a:custGeom>
              <a:avLst/>
              <a:gdLst>
                <a:gd name="T0" fmla="*/ 128 w 129"/>
                <a:gd name="T1" fmla="*/ 47 h 48"/>
                <a:gd name="T2" fmla="*/ 74 w 129"/>
                <a:gd name="T3" fmla="*/ 41 h 48"/>
                <a:gd name="T4" fmla="*/ 60 w 129"/>
                <a:gd name="T5" fmla="*/ 35 h 48"/>
                <a:gd name="T6" fmla="*/ 54 w 129"/>
                <a:gd name="T7" fmla="*/ 41 h 48"/>
                <a:gd name="T8" fmla="*/ 0 w 129"/>
                <a:gd name="T9" fmla="*/ 18 h 48"/>
                <a:gd name="T10" fmla="*/ 14 w 129"/>
                <a:gd name="T11" fmla="*/ 0 h 48"/>
                <a:gd name="T12" fmla="*/ 47 w 129"/>
                <a:gd name="T13" fmla="*/ 12 h 48"/>
                <a:gd name="T14" fmla="*/ 68 w 129"/>
                <a:gd name="T15" fmla="*/ 18 h 48"/>
                <a:gd name="T16" fmla="*/ 81 w 129"/>
                <a:gd name="T17" fmla="*/ 12 h 48"/>
                <a:gd name="T18" fmla="*/ 101 w 129"/>
                <a:gd name="T19" fmla="*/ 18 h 48"/>
                <a:gd name="T20" fmla="*/ 108 w 129"/>
                <a:gd name="T21" fmla="*/ 24 h 48"/>
                <a:gd name="T22" fmla="*/ 128 w 129"/>
                <a:gd name="T23" fmla="*/ 29 h 48"/>
                <a:gd name="T24" fmla="*/ 128 w 129"/>
                <a:gd name="T25" fmla="*/ 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48"/>
                <a:gd name="T41" fmla="*/ 129 w 12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48">
                  <a:moveTo>
                    <a:pt x="128" y="47"/>
                  </a:moveTo>
                  <a:lnTo>
                    <a:pt x="74" y="41"/>
                  </a:lnTo>
                  <a:lnTo>
                    <a:pt x="60" y="35"/>
                  </a:lnTo>
                  <a:lnTo>
                    <a:pt x="54" y="41"/>
                  </a:lnTo>
                  <a:lnTo>
                    <a:pt x="0" y="18"/>
                  </a:lnTo>
                  <a:lnTo>
                    <a:pt x="14" y="0"/>
                  </a:lnTo>
                  <a:lnTo>
                    <a:pt x="47" y="12"/>
                  </a:lnTo>
                  <a:lnTo>
                    <a:pt x="68" y="18"/>
                  </a:lnTo>
                  <a:lnTo>
                    <a:pt x="81" y="12"/>
                  </a:lnTo>
                  <a:lnTo>
                    <a:pt x="101" y="18"/>
                  </a:lnTo>
                  <a:lnTo>
                    <a:pt x="108" y="24"/>
                  </a:lnTo>
                  <a:lnTo>
                    <a:pt x="128" y="29"/>
                  </a:lnTo>
                  <a:lnTo>
                    <a:pt x="128" y="4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2" name="Freeform 244"/>
            <p:cNvSpPr>
              <a:spLocks/>
            </p:cNvSpPr>
            <p:nvPr/>
          </p:nvSpPr>
          <p:spPr bwMode="auto">
            <a:xfrm>
              <a:off x="5410" y="2866"/>
              <a:ext cx="8" cy="12"/>
            </a:xfrm>
            <a:custGeom>
              <a:avLst/>
              <a:gdLst>
                <a:gd name="T0" fmla="*/ 4 w 8"/>
                <a:gd name="T1" fmla="*/ 11 h 12"/>
                <a:gd name="T2" fmla="*/ 0 w 8"/>
                <a:gd name="T3" fmla="*/ 0 h 12"/>
                <a:gd name="T4" fmla="*/ 7 w 8"/>
                <a:gd name="T5" fmla="*/ 4 h 12"/>
                <a:gd name="T6" fmla="*/ 4 w 8"/>
                <a:gd name="T7" fmla="*/ 11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4" y="11"/>
                  </a:moveTo>
                  <a:lnTo>
                    <a:pt x="0" y="0"/>
                  </a:lnTo>
                  <a:lnTo>
                    <a:pt x="7" y="4"/>
                  </a:lnTo>
                  <a:lnTo>
                    <a:pt x="4" y="1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3" name="Freeform 245"/>
            <p:cNvSpPr>
              <a:spLocks/>
            </p:cNvSpPr>
            <p:nvPr/>
          </p:nvSpPr>
          <p:spPr bwMode="auto">
            <a:xfrm>
              <a:off x="3145" y="2877"/>
              <a:ext cx="180" cy="142"/>
            </a:xfrm>
            <a:custGeom>
              <a:avLst/>
              <a:gdLst>
                <a:gd name="T0" fmla="*/ 151 w 180"/>
                <a:gd name="T1" fmla="*/ 0 h 142"/>
                <a:gd name="T2" fmla="*/ 172 w 180"/>
                <a:gd name="T3" fmla="*/ 12 h 142"/>
                <a:gd name="T4" fmla="*/ 179 w 180"/>
                <a:gd name="T5" fmla="*/ 37 h 142"/>
                <a:gd name="T6" fmla="*/ 172 w 180"/>
                <a:gd name="T7" fmla="*/ 86 h 142"/>
                <a:gd name="T8" fmla="*/ 130 w 180"/>
                <a:gd name="T9" fmla="*/ 104 h 142"/>
                <a:gd name="T10" fmla="*/ 116 w 180"/>
                <a:gd name="T11" fmla="*/ 104 h 142"/>
                <a:gd name="T12" fmla="*/ 110 w 180"/>
                <a:gd name="T13" fmla="*/ 122 h 142"/>
                <a:gd name="T14" fmla="*/ 96 w 180"/>
                <a:gd name="T15" fmla="*/ 116 h 142"/>
                <a:gd name="T16" fmla="*/ 76 w 180"/>
                <a:gd name="T17" fmla="*/ 141 h 142"/>
                <a:gd name="T18" fmla="*/ 48 w 180"/>
                <a:gd name="T19" fmla="*/ 141 h 142"/>
                <a:gd name="T20" fmla="*/ 40 w 180"/>
                <a:gd name="T21" fmla="*/ 134 h 142"/>
                <a:gd name="T22" fmla="*/ 13 w 180"/>
                <a:gd name="T23" fmla="*/ 134 h 142"/>
                <a:gd name="T24" fmla="*/ 0 w 180"/>
                <a:gd name="T25" fmla="*/ 116 h 142"/>
                <a:gd name="T26" fmla="*/ 6 w 180"/>
                <a:gd name="T27" fmla="*/ 67 h 142"/>
                <a:gd name="T28" fmla="*/ 34 w 180"/>
                <a:gd name="T29" fmla="*/ 67 h 142"/>
                <a:gd name="T30" fmla="*/ 34 w 180"/>
                <a:gd name="T31" fmla="*/ 43 h 142"/>
                <a:gd name="T32" fmla="*/ 82 w 180"/>
                <a:gd name="T33" fmla="*/ 49 h 142"/>
                <a:gd name="T34" fmla="*/ 116 w 180"/>
                <a:gd name="T35" fmla="*/ 74 h 142"/>
                <a:gd name="T36" fmla="*/ 124 w 180"/>
                <a:gd name="T37" fmla="*/ 74 h 142"/>
                <a:gd name="T38" fmla="*/ 124 w 180"/>
                <a:gd name="T39" fmla="*/ 55 h 142"/>
                <a:gd name="T40" fmla="*/ 103 w 180"/>
                <a:gd name="T41" fmla="*/ 43 h 142"/>
                <a:gd name="T42" fmla="*/ 110 w 180"/>
                <a:gd name="T43" fmla="*/ 37 h 142"/>
                <a:gd name="T44" fmla="*/ 116 w 180"/>
                <a:gd name="T45" fmla="*/ 6 h 142"/>
                <a:gd name="T46" fmla="*/ 151 w 180"/>
                <a:gd name="T47" fmla="*/ 0 h 1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
                <a:gd name="T73" fmla="*/ 0 h 142"/>
                <a:gd name="T74" fmla="*/ 180 w 180"/>
                <a:gd name="T75" fmla="*/ 142 h 1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 h="142">
                  <a:moveTo>
                    <a:pt x="151" y="0"/>
                  </a:moveTo>
                  <a:lnTo>
                    <a:pt x="172" y="12"/>
                  </a:lnTo>
                  <a:lnTo>
                    <a:pt x="179" y="37"/>
                  </a:lnTo>
                  <a:lnTo>
                    <a:pt x="172" y="86"/>
                  </a:lnTo>
                  <a:lnTo>
                    <a:pt x="130" y="104"/>
                  </a:lnTo>
                  <a:lnTo>
                    <a:pt x="116" y="104"/>
                  </a:lnTo>
                  <a:lnTo>
                    <a:pt x="110" y="122"/>
                  </a:lnTo>
                  <a:lnTo>
                    <a:pt x="96" y="116"/>
                  </a:lnTo>
                  <a:lnTo>
                    <a:pt x="76" y="141"/>
                  </a:lnTo>
                  <a:lnTo>
                    <a:pt x="48" y="141"/>
                  </a:lnTo>
                  <a:lnTo>
                    <a:pt x="40" y="134"/>
                  </a:lnTo>
                  <a:lnTo>
                    <a:pt x="13" y="134"/>
                  </a:lnTo>
                  <a:lnTo>
                    <a:pt x="0" y="116"/>
                  </a:lnTo>
                  <a:lnTo>
                    <a:pt x="6" y="67"/>
                  </a:lnTo>
                  <a:lnTo>
                    <a:pt x="34" y="67"/>
                  </a:lnTo>
                  <a:lnTo>
                    <a:pt x="34" y="43"/>
                  </a:lnTo>
                  <a:lnTo>
                    <a:pt x="82" y="49"/>
                  </a:lnTo>
                  <a:lnTo>
                    <a:pt x="116" y="74"/>
                  </a:lnTo>
                  <a:lnTo>
                    <a:pt x="124" y="74"/>
                  </a:lnTo>
                  <a:lnTo>
                    <a:pt x="124" y="55"/>
                  </a:lnTo>
                  <a:lnTo>
                    <a:pt x="103" y="43"/>
                  </a:lnTo>
                  <a:lnTo>
                    <a:pt x="110" y="37"/>
                  </a:lnTo>
                  <a:lnTo>
                    <a:pt x="116" y="6"/>
                  </a:lnTo>
                  <a:lnTo>
                    <a:pt x="151"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4" name="Freeform 246"/>
            <p:cNvSpPr>
              <a:spLocks/>
            </p:cNvSpPr>
            <p:nvPr/>
          </p:nvSpPr>
          <p:spPr bwMode="auto">
            <a:xfrm>
              <a:off x="4710" y="2883"/>
              <a:ext cx="38" cy="22"/>
            </a:xfrm>
            <a:custGeom>
              <a:avLst/>
              <a:gdLst>
                <a:gd name="T0" fmla="*/ 0 w 38"/>
                <a:gd name="T1" fmla="*/ 21 h 22"/>
                <a:gd name="T2" fmla="*/ 0 w 38"/>
                <a:gd name="T3" fmla="*/ 0 h 22"/>
                <a:gd name="T4" fmla="*/ 37 w 38"/>
                <a:gd name="T5" fmla="*/ 16 h 22"/>
                <a:gd name="T6" fmla="*/ 0 w 38"/>
                <a:gd name="T7" fmla="*/ 21 h 22"/>
                <a:gd name="T8" fmla="*/ 0 60000 65536"/>
                <a:gd name="T9" fmla="*/ 0 60000 65536"/>
                <a:gd name="T10" fmla="*/ 0 60000 65536"/>
                <a:gd name="T11" fmla="*/ 0 60000 65536"/>
                <a:gd name="T12" fmla="*/ 0 w 38"/>
                <a:gd name="T13" fmla="*/ 0 h 22"/>
                <a:gd name="T14" fmla="*/ 38 w 38"/>
                <a:gd name="T15" fmla="*/ 22 h 22"/>
              </a:gdLst>
              <a:ahLst/>
              <a:cxnLst>
                <a:cxn ang="T8">
                  <a:pos x="T0" y="T1"/>
                </a:cxn>
                <a:cxn ang="T9">
                  <a:pos x="T2" y="T3"/>
                </a:cxn>
                <a:cxn ang="T10">
                  <a:pos x="T4" y="T5"/>
                </a:cxn>
                <a:cxn ang="T11">
                  <a:pos x="T6" y="T7"/>
                </a:cxn>
              </a:cxnLst>
              <a:rect l="T12" t="T13" r="T14" b="T15"/>
              <a:pathLst>
                <a:path w="38" h="22">
                  <a:moveTo>
                    <a:pt x="0" y="21"/>
                  </a:moveTo>
                  <a:lnTo>
                    <a:pt x="0" y="0"/>
                  </a:lnTo>
                  <a:lnTo>
                    <a:pt x="37" y="16"/>
                  </a:lnTo>
                  <a:lnTo>
                    <a:pt x="0" y="2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5" name="Freeform 247"/>
            <p:cNvSpPr>
              <a:spLocks/>
            </p:cNvSpPr>
            <p:nvPr/>
          </p:nvSpPr>
          <p:spPr bwMode="auto">
            <a:xfrm>
              <a:off x="5080" y="2883"/>
              <a:ext cx="16" cy="22"/>
            </a:xfrm>
            <a:custGeom>
              <a:avLst/>
              <a:gdLst>
                <a:gd name="T0" fmla="*/ 15 w 16"/>
                <a:gd name="T1" fmla="*/ 21 h 22"/>
                <a:gd name="T2" fmla="*/ 5 w 16"/>
                <a:gd name="T3" fmla="*/ 21 h 22"/>
                <a:gd name="T4" fmla="*/ 0 w 16"/>
                <a:gd name="T5" fmla="*/ 0 h 22"/>
                <a:gd name="T6" fmla="*/ 15 w 16"/>
                <a:gd name="T7" fmla="*/ 21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5" y="21"/>
                  </a:moveTo>
                  <a:lnTo>
                    <a:pt x="5" y="21"/>
                  </a:lnTo>
                  <a:lnTo>
                    <a:pt x="0" y="0"/>
                  </a:lnTo>
                  <a:lnTo>
                    <a:pt x="15" y="2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6" name="Freeform 248"/>
            <p:cNvSpPr>
              <a:spLocks/>
            </p:cNvSpPr>
            <p:nvPr/>
          </p:nvSpPr>
          <p:spPr bwMode="auto">
            <a:xfrm>
              <a:off x="3324" y="2890"/>
              <a:ext cx="46" cy="129"/>
            </a:xfrm>
            <a:custGeom>
              <a:avLst/>
              <a:gdLst>
                <a:gd name="T0" fmla="*/ 0 w 46"/>
                <a:gd name="T1" fmla="*/ 0 h 129"/>
                <a:gd name="T2" fmla="*/ 20 w 46"/>
                <a:gd name="T3" fmla="*/ 12 h 129"/>
                <a:gd name="T4" fmla="*/ 20 w 46"/>
                <a:gd name="T5" fmla="*/ 55 h 129"/>
                <a:gd name="T6" fmla="*/ 26 w 46"/>
                <a:gd name="T7" fmla="*/ 73 h 129"/>
                <a:gd name="T8" fmla="*/ 32 w 46"/>
                <a:gd name="T9" fmla="*/ 73 h 129"/>
                <a:gd name="T10" fmla="*/ 39 w 46"/>
                <a:gd name="T11" fmla="*/ 73 h 129"/>
                <a:gd name="T12" fmla="*/ 45 w 46"/>
                <a:gd name="T13" fmla="*/ 109 h 129"/>
                <a:gd name="T14" fmla="*/ 39 w 46"/>
                <a:gd name="T15" fmla="*/ 116 h 129"/>
                <a:gd name="T16" fmla="*/ 32 w 46"/>
                <a:gd name="T17" fmla="*/ 128 h 129"/>
                <a:gd name="T18" fmla="*/ 20 w 46"/>
                <a:gd name="T19" fmla="*/ 109 h 129"/>
                <a:gd name="T20" fmla="*/ 20 w 46"/>
                <a:gd name="T21" fmla="*/ 85 h 129"/>
                <a:gd name="T22" fmla="*/ 0 w 46"/>
                <a:gd name="T23" fmla="*/ 73 h 129"/>
                <a:gd name="T24" fmla="*/ 7 w 46"/>
                <a:gd name="T25" fmla="*/ 24 h 129"/>
                <a:gd name="T26" fmla="*/ 0 w 46"/>
                <a:gd name="T27" fmla="*/ 0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129"/>
                <a:gd name="T44" fmla="*/ 46 w 46"/>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129">
                  <a:moveTo>
                    <a:pt x="0" y="0"/>
                  </a:moveTo>
                  <a:lnTo>
                    <a:pt x="20" y="12"/>
                  </a:lnTo>
                  <a:lnTo>
                    <a:pt x="20" y="55"/>
                  </a:lnTo>
                  <a:lnTo>
                    <a:pt x="26" y="73"/>
                  </a:lnTo>
                  <a:lnTo>
                    <a:pt x="32" y="73"/>
                  </a:lnTo>
                  <a:lnTo>
                    <a:pt x="39" y="73"/>
                  </a:lnTo>
                  <a:lnTo>
                    <a:pt x="45" y="109"/>
                  </a:lnTo>
                  <a:lnTo>
                    <a:pt x="39" y="116"/>
                  </a:lnTo>
                  <a:lnTo>
                    <a:pt x="32" y="128"/>
                  </a:lnTo>
                  <a:lnTo>
                    <a:pt x="20" y="109"/>
                  </a:lnTo>
                  <a:lnTo>
                    <a:pt x="20" y="85"/>
                  </a:lnTo>
                  <a:lnTo>
                    <a:pt x="0" y="73"/>
                  </a:lnTo>
                  <a:lnTo>
                    <a:pt x="7" y="24"/>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7" name="Freeform 249"/>
            <p:cNvSpPr>
              <a:spLocks/>
            </p:cNvSpPr>
            <p:nvPr/>
          </p:nvSpPr>
          <p:spPr bwMode="auto">
            <a:xfrm>
              <a:off x="4785" y="2896"/>
              <a:ext cx="43" cy="9"/>
            </a:xfrm>
            <a:custGeom>
              <a:avLst/>
              <a:gdLst>
                <a:gd name="T0" fmla="*/ 6 w 43"/>
                <a:gd name="T1" fmla="*/ 8 h 9"/>
                <a:gd name="T2" fmla="*/ 0 w 43"/>
                <a:gd name="T3" fmla="*/ 0 h 9"/>
                <a:gd name="T4" fmla="*/ 36 w 43"/>
                <a:gd name="T5" fmla="*/ 0 h 9"/>
                <a:gd name="T6" fmla="*/ 42 w 43"/>
                <a:gd name="T7" fmla="*/ 4 h 9"/>
                <a:gd name="T8" fmla="*/ 6 w 43"/>
                <a:gd name="T9" fmla="*/ 8 h 9"/>
                <a:gd name="T10" fmla="*/ 0 60000 65536"/>
                <a:gd name="T11" fmla="*/ 0 60000 65536"/>
                <a:gd name="T12" fmla="*/ 0 60000 65536"/>
                <a:gd name="T13" fmla="*/ 0 60000 65536"/>
                <a:gd name="T14" fmla="*/ 0 60000 65536"/>
                <a:gd name="T15" fmla="*/ 0 w 43"/>
                <a:gd name="T16" fmla="*/ 0 h 9"/>
                <a:gd name="T17" fmla="*/ 43 w 43"/>
                <a:gd name="T18" fmla="*/ 9 h 9"/>
              </a:gdLst>
              <a:ahLst/>
              <a:cxnLst>
                <a:cxn ang="T10">
                  <a:pos x="T0" y="T1"/>
                </a:cxn>
                <a:cxn ang="T11">
                  <a:pos x="T2" y="T3"/>
                </a:cxn>
                <a:cxn ang="T12">
                  <a:pos x="T4" y="T5"/>
                </a:cxn>
                <a:cxn ang="T13">
                  <a:pos x="T6" y="T7"/>
                </a:cxn>
                <a:cxn ang="T14">
                  <a:pos x="T8" y="T9"/>
                </a:cxn>
              </a:cxnLst>
              <a:rect l="T15" t="T16" r="T17" b="T18"/>
              <a:pathLst>
                <a:path w="43" h="9">
                  <a:moveTo>
                    <a:pt x="6" y="8"/>
                  </a:moveTo>
                  <a:lnTo>
                    <a:pt x="0" y="0"/>
                  </a:lnTo>
                  <a:lnTo>
                    <a:pt x="36" y="0"/>
                  </a:lnTo>
                  <a:lnTo>
                    <a:pt x="42" y="4"/>
                  </a:lnTo>
                  <a:lnTo>
                    <a:pt x="6"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8" name="Freeform 250"/>
            <p:cNvSpPr>
              <a:spLocks/>
            </p:cNvSpPr>
            <p:nvPr/>
          </p:nvSpPr>
          <p:spPr bwMode="auto">
            <a:xfrm>
              <a:off x="5417" y="2896"/>
              <a:ext cx="16" cy="15"/>
            </a:xfrm>
            <a:custGeom>
              <a:avLst/>
              <a:gdLst>
                <a:gd name="T0" fmla="*/ 15 w 16"/>
                <a:gd name="T1" fmla="*/ 14 h 15"/>
                <a:gd name="T2" fmla="*/ 0 w 16"/>
                <a:gd name="T3" fmla="*/ 0 h 15"/>
                <a:gd name="T4" fmla="*/ 15 w 16"/>
                <a:gd name="T5" fmla="*/ 0 h 15"/>
                <a:gd name="T6" fmla="*/ 15 w 16"/>
                <a:gd name="T7" fmla="*/ 14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5" y="14"/>
                  </a:moveTo>
                  <a:lnTo>
                    <a:pt x="0" y="0"/>
                  </a:lnTo>
                  <a:lnTo>
                    <a:pt x="15" y="0"/>
                  </a:lnTo>
                  <a:lnTo>
                    <a:pt x="15" y="1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29" name="Freeform 251"/>
            <p:cNvSpPr>
              <a:spLocks/>
            </p:cNvSpPr>
            <p:nvPr/>
          </p:nvSpPr>
          <p:spPr bwMode="auto">
            <a:xfrm>
              <a:off x="5452" y="2896"/>
              <a:ext cx="10" cy="9"/>
            </a:xfrm>
            <a:custGeom>
              <a:avLst/>
              <a:gdLst>
                <a:gd name="T0" fmla="*/ 4 w 10"/>
                <a:gd name="T1" fmla="*/ 8 h 9"/>
                <a:gd name="T2" fmla="*/ 0 w 10"/>
                <a:gd name="T3" fmla="*/ 0 h 9"/>
                <a:gd name="T4" fmla="*/ 9 w 10"/>
                <a:gd name="T5" fmla="*/ 8 h 9"/>
                <a:gd name="T6" fmla="*/ 4 w 10"/>
                <a:gd name="T7" fmla="*/ 8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4" y="8"/>
                  </a:moveTo>
                  <a:lnTo>
                    <a:pt x="0" y="0"/>
                  </a:lnTo>
                  <a:lnTo>
                    <a:pt x="9" y="8"/>
                  </a:lnTo>
                  <a:lnTo>
                    <a:pt x="4"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0" name="Freeform 252"/>
            <p:cNvSpPr>
              <a:spLocks/>
            </p:cNvSpPr>
            <p:nvPr/>
          </p:nvSpPr>
          <p:spPr bwMode="auto">
            <a:xfrm>
              <a:off x="3344" y="2904"/>
              <a:ext cx="12" cy="57"/>
            </a:xfrm>
            <a:custGeom>
              <a:avLst/>
              <a:gdLst>
                <a:gd name="T0" fmla="*/ 0 w 12"/>
                <a:gd name="T1" fmla="*/ 0 h 57"/>
                <a:gd name="T2" fmla="*/ 6 w 12"/>
                <a:gd name="T3" fmla="*/ 5 h 57"/>
                <a:gd name="T4" fmla="*/ 11 w 12"/>
                <a:gd name="T5" fmla="*/ 22 h 57"/>
                <a:gd name="T6" fmla="*/ 6 w 12"/>
                <a:gd name="T7" fmla="*/ 39 h 57"/>
                <a:gd name="T8" fmla="*/ 11 w 12"/>
                <a:gd name="T9" fmla="*/ 56 h 57"/>
                <a:gd name="T10" fmla="*/ 6 w 12"/>
                <a:gd name="T11" fmla="*/ 56 h 57"/>
                <a:gd name="T12" fmla="*/ 0 w 12"/>
                <a:gd name="T13" fmla="*/ 39 h 57"/>
                <a:gd name="T14" fmla="*/ 0 w 12"/>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57"/>
                <a:gd name="T26" fmla="*/ 12 w 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57">
                  <a:moveTo>
                    <a:pt x="0" y="0"/>
                  </a:moveTo>
                  <a:lnTo>
                    <a:pt x="6" y="5"/>
                  </a:lnTo>
                  <a:lnTo>
                    <a:pt x="11" y="22"/>
                  </a:lnTo>
                  <a:lnTo>
                    <a:pt x="6" y="39"/>
                  </a:lnTo>
                  <a:lnTo>
                    <a:pt x="11" y="56"/>
                  </a:lnTo>
                  <a:lnTo>
                    <a:pt x="6" y="56"/>
                  </a:lnTo>
                  <a:lnTo>
                    <a:pt x="0" y="39"/>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1" name="Freeform 253"/>
            <p:cNvSpPr>
              <a:spLocks/>
            </p:cNvSpPr>
            <p:nvPr/>
          </p:nvSpPr>
          <p:spPr bwMode="auto">
            <a:xfrm>
              <a:off x="1648" y="2904"/>
              <a:ext cx="196" cy="210"/>
            </a:xfrm>
            <a:custGeom>
              <a:avLst/>
              <a:gdLst>
                <a:gd name="T0" fmla="*/ 8 w 196"/>
                <a:gd name="T1" fmla="*/ 92 h 210"/>
                <a:gd name="T2" fmla="*/ 8 w 196"/>
                <a:gd name="T3" fmla="*/ 67 h 210"/>
                <a:gd name="T4" fmla="*/ 14 w 196"/>
                <a:gd name="T5" fmla="*/ 43 h 210"/>
                <a:gd name="T6" fmla="*/ 0 w 196"/>
                <a:gd name="T7" fmla="*/ 18 h 210"/>
                <a:gd name="T8" fmla="*/ 8 w 196"/>
                <a:gd name="T9" fmla="*/ 18 h 210"/>
                <a:gd name="T10" fmla="*/ 22 w 196"/>
                <a:gd name="T11" fmla="*/ 25 h 210"/>
                <a:gd name="T12" fmla="*/ 36 w 196"/>
                <a:gd name="T13" fmla="*/ 18 h 210"/>
                <a:gd name="T14" fmla="*/ 50 w 196"/>
                <a:gd name="T15" fmla="*/ 0 h 210"/>
                <a:gd name="T16" fmla="*/ 64 w 196"/>
                <a:gd name="T17" fmla="*/ 0 h 210"/>
                <a:gd name="T18" fmla="*/ 64 w 196"/>
                <a:gd name="T19" fmla="*/ 30 h 210"/>
                <a:gd name="T20" fmla="*/ 84 w 196"/>
                <a:gd name="T21" fmla="*/ 43 h 210"/>
                <a:gd name="T22" fmla="*/ 98 w 196"/>
                <a:gd name="T23" fmla="*/ 43 h 210"/>
                <a:gd name="T24" fmla="*/ 133 w 196"/>
                <a:gd name="T25" fmla="*/ 62 h 210"/>
                <a:gd name="T26" fmla="*/ 154 w 196"/>
                <a:gd name="T27" fmla="*/ 92 h 210"/>
                <a:gd name="T28" fmla="*/ 175 w 196"/>
                <a:gd name="T29" fmla="*/ 105 h 210"/>
                <a:gd name="T30" fmla="*/ 195 w 196"/>
                <a:gd name="T31" fmla="*/ 123 h 210"/>
                <a:gd name="T32" fmla="*/ 189 w 196"/>
                <a:gd name="T33" fmla="*/ 147 h 210"/>
                <a:gd name="T34" fmla="*/ 181 w 196"/>
                <a:gd name="T35" fmla="*/ 147 h 210"/>
                <a:gd name="T36" fmla="*/ 133 w 196"/>
                <a:gd name="T37" fmla="*/ 153 h 210"/>
                <a:gd name="T38" fmla="*/ 119 w 196"/>
                <a:gd name="T39" fmla="*/ 184 h 210"/>
                <a:gd name="T40" fmla="*/ 90 w 196"/>
                <a:gd name="T41" fmla="*/ 197 h 210"/>
                <a:gd name="T42" fmla="*/ 84 w 196"/>
                <a:gd name="T43" fmla="*/ 184 h 210"/>
                <a:gd name="T44" fmla="*/ 70 w 196"/>
                <a:gd name="T45" fmla="*/ 190 h 210"/>
                <a:gd name="T46" fmla="*/ 64 w 196"/>
                <a:gd name="T47" fmla="*/ 178 h 210"/>
                <a:gd name="T48" fmla="*/ 56 w 196"/>
                <a:gd name="T49" fmla="*/ 209 h 210"/>
                <a:gd name="T50" fmla="*/ 42 w 196"/>
                <a:gd name="T51" fmla="*/ 197 h 210"/>
                <a:gd name="T52" fmla="*/ 14 w 196"/>
                <a:gd name="T53" fmla="*/ 123 h 210"/>
                <a:gd name="T54" fmla="*/ 14 w 196"/>
                <a:gd name="T55" fmla="*/ 110 h 210"/>
                <a:gd name="T56" fmla="*/ 22 w 196"/>
                <a:gd name="T57" fmla="*/ 105 h 210"/>
                <a:gd name="T58" fmla="*/ 8 w 196"/>
                <a:gd name="T59" fmla="*/ 92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6"/>
                <a:gd name="T91" fmla="*/ 0 h 210"/>
                <a:gd name="T92" fmla="*/ 196 w 196"/>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6" h="210">
                  <a:moveTo>
                    <a:pt x="8" y="92"/>
                  </a:moveTo>
                  <a:lnTo>
                    <a:pt x="8" y="67"/>
                  </a:lnTo>
                  <a:lnTo>
                    <a:pt x="14" y="43"/>
                  </a:lnTo>
                  <a:lnTo>
                    <a:pt x="0" y="18"/>
                  </a:lnTo>
                  <a:lnTo>
                    <a:pt x="8" y="18"/>
                  </a:lnTo>
                  <a:lnTo>
                    <a:pt x="22" y="25"/>
                  </a:lnTo>
                  <a:lnTo>
                    <a:pt x="36" y="18"/>
                  </a:lnTo>
                  <a:lnTo>
                    <a:pt x="50" y="0"/>
                  </a:lnTo>
                  <a:lnTo>
                    <a:pt x="64" y="0"/>
                  </a:lnTo>
                  <a:lnTo>
                    <a:pt x="64" y="30"/>
                  </a:lnTo>
                  <a:lnTo>
                    <a:pt x="84" y="43"/>
                  </a:lnTo>
                  <a:lnTo>
                    <a:pt x="98" y="43"/>
                  </a:lnTo>
                  <a:lnTo>
                    <a:pt x="133" y="62"/>
                  </a:lnTo>
                  <a:lnTo>
                    <a:pt x="154" y="92"/>
                  </a:lnTo>
                  <a:lnTo>
                    <a:pt x="175" y="105"/>
                  </a:lnTo>
                  <a:lnTo>
                    <a:pt x="195" y="123"/>
                  </a:lnTo>
                  <a:lnTo>
                    <a:pt x="189" y="147"/>
                  </a:lnTo>
                  <a:lnTo>
                    <a:pt x="181" y="147"/>
                  </a:lnTo>
                  <a:lnTo>
                    <a:pt x="133" y="153"/>
                  </a:lnTo>
                  <a:lnTo>
                    <a:pt x="119" y="184"/>
                  </a:lnTo>
                  <a:lnTo>
                    <a:pt x="90" y="197"/>
                  </a:lnTo>
                  <a:lnTo>
                    <a:pt x="84" y="184"/>
                  </a:lnTo>
                  <a:lnTo>
                    <a:pt x="70" y="190"/>
                  </a:lnTo>
                  <a:lnTo>
                    <a:pt x="64" y="178"/>
                  </a:lnTo>
                  <a:lnTo>
                    <a:pt x="56" y="209"/>
                  </a:lnTo>
                  <a:lnTo>
                    <a:pt x="42" y="197"/>
                  </a:lnTo>
                  <a:lnTo>
                    <a:pt x="14" y="123"/>
                  </a:lnTo>
                  <a:lnTo>
                    <a:pt x="14" y="110"/>
                  </a:lnTo>
                  <a:lnTo>
                    <a:pt x="22" y="105"/>
                  </a:lnTo>
                  <a:lnTo>
                    <a:pt x="8" y="9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2" name="Freeform 254"/>
            <p:cNvSpPr>
              <a:spLocks/>
            </p:cNvSpPr>
            <p:nvPr/>
          </p:nvSpPr>
          <p:spPr bwMode="auto">
            <a:xfrm>
              <a:off x="4841" y="2910"/>
              <a:ext cx="52" cy="21"/>
            </a:xfrm>
            <a:custGeom>
              <a:avLst/>
              <a:gdLst>
                <a:gd name="T0" fmla="*/ 0 w 52"/>
                <a:gd name="T1" fmla="*/ 20 h 21"/>
                <a:gd name="T2" fmla="*/ 0 w 52"/>
                <a:gd name="T3" fmla="*/ 10 h 21"/>
                <a:gd name="T4" fmla="*/ 13 w 52"/>
                <a:gd name="T5" fmla="*/ 0 h 21"/>
                <a:gd name="T6" fmla="*/ 51 w 52"/>
                <a:gd name="T7" fmla="*/ 0 h 21"/>
                <a:gd name="T8" fmla="*/ 26 w 52"/>
                <a:gd name="T9" fmla="*/ 10 h 21"/>
                <a:gd name="T10" fmla="*/ 0 w 52"/>
                <a:gd name="T11" fmla="*/ 20 h 21"/>
                <a:gd name="T12" fmla="*/ 0 60000 65536"/>
                <a:gd name="T13" fmla="*/ 0 60000 65536"/>
                <a:gd name="T14" fmla="*/ 0 60000 65536"/>
                <a:gd name="T15" fmla="*/ 0 60000 65536"/>
                <a:gd name="T16" fmla="*/ 0 60000 65536"/>
                <a:gd name="T17" fmla="*/ 0 60000 65536"/>
                <a:gd name="T18" fmla="*/ 0 w 52"/>
                <a:gd name="T19" fmla="*/ 0 h 21"/>
                <a:gd name="T20" fmla="*/ 52 w 5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2" h="21">
                  <a:moveTo>
                    <a:pt x="0" y="20"/>
                  </a:moveTo>
                  <a:lnTo>
                    <a:pt x="0" y="10"/>
                  </a:lnTo>
                  <a:lnTo>
                    <a:pt x="13" y="0"/>
                  </a:lnTo>
                  <a:lnTo>
                    <a:pt x="51" y="0"/>
                  </a:lnTo>
                  <a:lnTo>
                    <a:pt x="26" y="10"/>
                  </a:lnTo>
                  <a:lnTo>
                    <a:pt x="0" y="2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3" name="Freeform 255"/>
            <p:cNvSpPr>
              <a:spLocks/>
            </p:cNvSpPr>
            <p:nvPr/>
          </p:nvSpPr>
          <p:spPr bwMode="auto">
            <a:xfrm>
              <a:off x="3279" y="2915"/>
              <a:ext cx="164" cy="243"/>
            </a:xfrm>
            <a:custGeom>
              <a:avLst/>
              <a:gdLst>
                <a:gd name="T0" fmla="*/ 78 w 164"/>
                <a:gd name="T1" fmla="*/ 12 h 243"/>
                <a:gd name="T2" fmla="*/ 100 w 164"/>
                <a:gd name="T3" fmla="*/ 12 h 243"/>
                <a:gd name="T4" fmla="*/ 106 w 164"/>
                <a:gd name="T5" fmla="*/ 12 h 243"/>
                <a:gd name="T6" fmla="*/ 163 w 164"/>
                <a:gd name="T7" fmla="*/ 0 h 243"/>
                <a:gd name="T8" fmla="*/ 142 w 164"/>
                <a:gd name="T9" fmla="*/ 99 h 243"/>
                <a:gd name="T10" fmla="*/ 128 w 164"/>
                <a:gd name="T11" fmla="*/ 99 h 243"/>
                <a:gd name="T12" fmla="*/ 65 w 164"/>
                <a:gd name="T13" fmla="*/ 142 h 243"/>
                <a:gd name="T14" fmla="*/ 71 w 164"/>
                <a:gd name="T15" fmla="*/ 174 h 243"/>
                <a:gd name="T16" fmla="*/ 78 w 164"/>
                <a:gd name="T17" fmla="*/ 174 h 243"/>
                <a:gd name="T18" fmla="*/ 71 w 164"/>
                <a:gd name="T19" fmla="*/ 211 h 243"/>
                <a:gd name="T20" fmla="*/ 28 w 164"/>
                <a:gd name="T21" fmla="*/ 224 h 243"/>
                <a:gd name="T22" fmla="*/ 36 w 164"/>
                <a:gd name="T23" fmla="*/ 242 h 243"/>
                <a:gd name="T24" fmla="*/ 22 w 164"/>
                <a:gd name="T25" fmla="*/ 242 h 243"/>
                <a:gd name="T26" fmla="*/ 22 w 164"/>
                <a:gd name="T27" fmla="*/ 224 h 243"/>
                <a:gd name="T28" fmla="*/ 22 w 164"/>
                <a:gd name="T29" fmla="*/ 174 h 243"/>
                <a:gd name="T30" fmla="*/ 36 w 164"/>
                <a:gd name="T31" fmla="*/ 136 h 243"/>
                <a:gd name="T32" fmla="*/ 36 w 164"/>
                <a:gd name="T33" fmla="*/ 99 h 243"/>
                <a:gd name="T34" fmla="*/ 0 w 164"/>
                <a:gd name="T35" fmla="*/ 68 h 243"/>
                <a:gd name="T36" fmla="*/ 43 w 164"/>
                <a:gd name="T37" fmla="*/ 50 h 243"/>
                <a:gd name="T38" fmla="*/ 65 w 164"/>
                <a:gd name="T39" fmla="*/ 61 h 243"/>
                <a:gd name="T40" fmla="*/ 65 w 164"/>
                <a:gd name="T41" fmla="*/ 86 h 243"/>
                <a:gd name="T42" fmla="*/ 78 w 164"/>
                <a:gd name="T43" fmla="*/ 106 h 243"/>
                <a:gd name="T44" fmla="*/ 85 w 164"/>
                <a:gd name="T45" fmla="*/ 93 h 243"/>
                <a:gd name="T46" fmla="*/ 92 w 164"/>
                <a:gd name="T47" fmla="*/ 86 h 243"/>
                <a:gd name="T48" fmla="*/ 85 w 164"/>
                <a:gd name="T49" fmla="*/ 50 h 243"/>
                <a:gd name="T50" fmla="*/ 78 w 164"/>
                <a:gd name="T51" fmla="*/ 50 h 243"/>
                <a:gd name="T52" fmla="*/ 71 w 164"/>
                <a:gd name="T53" fmla="*/ 31 h 243"/>
                <a:gd name="T54" fmla="*/ 78 w 164"/>
                <a:gd name="T55" fmla="*/ 12 h 2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4"/>
                <a:gd name="T85" fmla="*/ 0 h 243"/>
                <a:gd name="T86" fmla="*/ 164 w 164"/>
                <a:gd name="T87" fmla="*/ 243 h 2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4" h="243">
                  <a:moveTo>
                    <a:pt x="78" y="12"/>
                  </a:moveTo>
                  <a:lnTo>
                    <a:pt x="100" y="12"/>
                  </a:lnTo>
                  <a:lnTo>
                    <a:pt x="106" y="12"/>
                  </a:lnTo>
                  <a:lnTo>
                    <a:pt x="163" y="0"/>
                  </a:lnTo>
                  <a:lnTo>
                    <a:pt x="142" y="99"/>
                  </a:lnTo>
                  <a:lnTo>
                    <a:pt x="128" y="99"/>
                  </a:lnTo>
                  <a:lnTo>
                    <a:pt x="65" y="142"/>
                  </a:lnTo>
                  <a:lnTo>
                    <a:pt x="71" y="174"/>
                  </a:lnTo>
                  <a:lnTo>
                    <a:pt x="78" y="174"/>
                  </a:lnTo>
                  <a:lnTo>
                    <a:pt x="71" y="211"/>
                  </a:lnTo>
                  <a:lnTo>
                    <a:pt x="28" y="224"/>
                  </a:lnTo>
                  <a:lnTo>
                    <a:pt x="36" y="242"/>
                  </a:lnTo>
                  <a:lnTo>
                    <a:pt x="22" y="242"/>
                  </a:lnTo>
                  <a:lnTo>
                    <a:pt x="22" y="224"/>
                  </a:lnTo>
                  <a:lnTo>
                    <a:pt x="22" y="174"/>
                  </a:lnTo>
                  <a:lnTo>
                    <a:pt x="36" y="136"/>
                  </a:lnTo>
                  <a:lnTo>
                    <a:pt x="36" y="99"/>
                  </a:lnTo>
                  <a:lnTo>
                    <a:pt x="0" y="68"/>
                  </a:lnTo>
                  <a:lnTo>
                    <a:pt x="43" y="50"/>
                  </a:lnTo>
                  <a:lnTo>
                    <a:pt x="65" y="61"/>
                  </a:lnTo>
                  <a:lnTo>
                    <a:pt x="65" y="86"/>
                  </a:lnTo>
                  <a:lnTo>
                    <a:pt x="78" y="106"/>
                  </a:lnTo>
                  <a:lnTo>
                    <a:pt x="85" y="93"/>
                  </a:lnTo>
                  <a:lnTo>
                    <a:pt x="92" y="86"/>
                  </a:lnTo>
                  <a:lnTo>
                    <a:pt x="85" y="50"/>
                  </a:lnTo>
                  <a:lnTo>
                    <a:pt x="78" y="50"/>
                  </a:lnTo>
                  <a:lnTo>
                    <a:pt x="71" y="31"/>
                  </a:lnTo>
                  <a:lnTo>
                    <a:pt x="78" y="1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4" name="Freeform 256"/>
            <p:cNvSpPr>
              <a:spLocks/>
            </p:cNvSpPr>
            <p:nvPr/>
          </p:nvSpPr>
          <p:spPr bwMode="auto">
            <a:xfrm>
              <a:off x="4771" y="2915"/>
              <a:ext cx="30" cy="16"/>
            </a:xfrm>
            <a:custGeom>
              <a:avLst/>
              <a:gdLst>
                <a:gd name="T0" fmla="*/ 29 w 30"/>
                <a:gd name="T1" fmla="*/ 15 h 16"/>
                <a:gd name="T2" fmla="*/ 0 w 30"/>
                <a:gd name="T3" fmla="*/ 0 h 16"/>
                <a:gd name="T4" fmla="*/ 29 w 30"/>
                <a:gd name="T5" fmla="*/ 5 h 16"/>
                <a:gd name="T6" fmla="*/ 29 w 30"/>
                <a:gd name="T7" fmla="*/ 15 h 16"/>
                <a:gd name="T8" fmla="*/ 0 60000 65536"/>
                <a:gd name="T9" fmla="*/ 0 60000 65536"/>
                <a:gd name="T10" fmla="*/ 0 60000 65536"/>
                <a:gd name="T11" fmla="*/ 0 60000 65536"/>
                <a:gd name="T12" fmla="*/ 0 w 30"/>
                <a:gd name="T13" fmla="*/ 0 h 16"/>
                <a:gd name="T14" fmla="*/ 30 w 30"/>
                <a:gd name="T15" fmla="*/ 16 h 16"/>
              </a:gdLst>
              <a:ahLst/>
              <a:cxnLst>
                <a:cxn ang="T8">
                  <a:pos x="T0" y="T1"/>
                </a:cxn>
                <a:cxn ang="T9">
                  <a:pos x="T2" y="T3"/>
                </a:cxn>
                <a:cxn ang="T10">
                  <a:pos x="T4" y="T5"/>
                </a:cxn>
                <a:cxn ang="T11">
                  <a:pos x="T6" y="T7"/>
                </a:cxn>
              </a:cxnLst>
              <a:rect l="T12" t="T13" r="T14" b="T15"/>
              <a:pathLst>
                <a:path w="30" h="16">
                  <a:moveTo>
                    <a:pt x="29" y="15"/>
                  </a:moveTo>
                  <a:lnTo>
                    <a:pt x="0" y="0"/>
                  </a:lnTo>
                  <a:lnTo>
                    <a:pt x="29" y="5"/>
                  </a:lnTo>
                  <a:lnTo>
                    <a:pt x="29" y="1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5" name="Freeform 257"/>
            <p:cNvSpPr>
              <a:spLocks/>
            </p:cNvSpPr>
            <p:nvPr/>
          </p:nvSpPr>
          <p:spPr bwMode="auto">
            <a:xfrm>
              <a:off x="5447" y="2915"/>
              <a:ext cx="6" cy="16"/>
            </a:xfrm>
            <a:custGeom>
              <a:avLst/>
              <a:gdLst>
                <a:gd name="T0" fmla="*/ 3 w 6"/>
                <a:gd name="T1" fmla="*/ 15 h 16"/>
                <a:gd name="T2" fmla="*/ 0 w 6"/>
                <a:gd name="T3" fmla="*/ 0 h 16"/>
                <a:gd name="T4" fmla="*/ 5 w 6"/>
                <a:gd name="T5" fmla="*/ 5 h 16"/>
                <a:gd name="T6" fmla="*/ 3 w 6"/>
                <a:gd name="T7" fmla="*/ 15 h 16"/>
                <a:gd name="T8" fmla="*/ 0 60000 65536"/>
                <a:gd name="T9" fmla="*/ 0 60000 65536"/>
                <a:gd name="T10" fmla="*/ 0 60000 65536"/>
                <a:gd name="T11" fmla="*/ 0 60000 65536"/>
                <a:gd name="T12" fmla="*/ 0 w 6"/>
                <a:gd name="T13" fmla="*/ 0 h 16"/>
                <a:gd name="T14" fmla="*/ 6 w 6"/>
                <a:gd name="T15" fmla="*/ 16 h 16"/>
              </a:gdLst>
              <a:ahLst/>
              <a:cxnLst>
                <a:cxn ang="T8">
                  <a:pos x="T0" y="T1"/>
                </a:cxn>
                <a:cxn ang="T9">
                  <a:pos x="T2" y="T3"/>
                </a:cxn>
                <a:cxn ang="T10">
                  <a:pos x="T4" y="T5"/>
                </a:cxn>
                <a:cxn ang="T11">
                  <a:pos x="T6" y="T7"/>
                </a:cxn>
              </a:cxnLst>
              <a:rect l="T12" t="T13" r="T14" b="T15"/>
              <a:pathLst>
                <a:path w="6" h="16">
                  <a:moveTo>
                    <a:pt x="3" y="15"/>
                  </a:moveTo>
                  <a:lnTo>
                    <a:pt x="0" y="0"/>
                  </a:lnTo>
                  <a:lnTo>
                    <a:pt x="5" y="5"/>
                  </a:lnTo>
                  <a:lnTo>
                    <a:pt x="3" y="1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6" name="Freeform 258"/>
            <p:cNvSpPr>
              <a:spLocks/>
            </p:cNvSpPr>
            <p:nvPr/>
          </p:nvSpPr>
          <p:spPr bwMode="auto">
            <a:xfrm>
              <a:off x="5474" y="2930"/>
              <a:ext cx="3" cy="1"/>
            </a:xfrm>
            <a:custGeom>
              <a:avLst/>
              <a:gdLst>
                <a:gd name="T0" fmla="*/ 2 w 3"/>
                <a:gd name="T1" fmla="*/ 0 h 1"/>
                <a:gd name="T2" fmla="*/ 0 w 3"/>
                <a:gd name="T3" fmla="*/ 0 h 1"/>
                <a:gd name="T4" fmla="*/ 2 w 3"/>
                <a:gd name="T5" fmla="*/ 0 h 1"/>
                <a:gd name="T6" fmla="*/ 2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2" y="0"/>
                  </a:moveTo>
                  <a:lnTo>
                    <a:pt x="0" y="0"/>
                  </a:lnTo>
                  <a:lnTo>
                    <a:pt x="2"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7" name="Freeform 259"/>
            <p:cNvSpPr>
              <a:spLocks/>
            </p:cNvSpPr>
            <p:nvPr/>
          </p:nvSpPr>
          <p:spPr bwMode="auto">
            <a:xfrm>
              <a:off x="3495" y="2943"/>
              <a:ext cx="118" cy="202"/>
            </a:xfrm>
            <a:custGeom>
              <a:avLst/>
              <a:gdLst>
                <a:gd name="T0" fmla="*/ 21 w 118"/>
                <a:gd name="T1" fmla="*/ 201 h 202"/>
                <a:gd name="T2" fmla="*/ 0 w 118"/>
                <a:gd name="T3" fmla="*/ 183 h 202"/>
                <a:gd name="T4" fmla="*/ 0 w 118"/>
                <a:gd name="T5" fmla="*/ 140 h 202"/>
                <a:gd name="T6" fmla="*/ 7 w 118"/>
                <a:gd name="T7" fmla="*/ 134 h 202"/>
                <a:gd name="T8" fmla="*/ 14 w 118"/>
                <a:gd name="T9" fmla="*/ 122 h 202"/>
                <a:gd name="T10" fmla="*/ 7 w 118"/>
                <a:gd name="T11" fmla="*/ 85 h 202"/>
                <a:gd name="T12" fmla="*/ 21 w 118"/>
                <a:gd name="T13" fmla="*/ 60 h 202"/>
                <a:gd name="T14" fmla="*/ 62 w 118"/>
                <a:gd name="T15" fmla="*/ 42 h 202"/>
                <a:gd name="T16" fmla="*/ 76 w 118"/>
                <a:gd name="T17" fmla="*/ 25 h 202"/>
                <a:gd name="T18" fmla="*/ 83 w 118"/>
                <a:gd name="T19" fmla="*/ 12 h 202"/>
                <a:gd name="T20" fmla="*/ 97 w 118"/>
                <a:gd name="T21" fmla="*/ 0 h 202"/>
                <a:gd name="T22" fmla="*/ 117 w 118"/>
                <a:gd name="T23" fmla="*/ 42 h 202"/>
                <a:gd name="T24" fmla="*/ 103 w 118"/>
                <a:gd name="T25" fmla="*/ 60 h 202"/>
                <a:gd name="T26" fmla="*/ 83 w 118"/>
                <a:gd name="T27" fmla="*/ 134 h 202"/>
                <a:gd name="T28" fmla="*/ 48 w 118"/>
                <a:gd name="T29" fmla="*/ 195 h 202"/>
                <a:gd name="T30" fmla="*/ 21 w 118"/>
                <a:gd name="T31" fmla="*/ 201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202"/>
                <a:gd name="T50" fmla="*/ 118 w 118"/>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202">
                  <a:moveTo>
                    <a:pt x="21" y="201"/>
                  </a:moveTo>
                  <a:lnTo>
                    <a:pt x="0" y="183"/>
                  </a:lnTo>
                  <a:lnTo>
                    <a:pt x="0" y="140"/>
                  </a:lnTo>
                  <a:lnTo>
                    <a:pt x="7" y="134"/>
                  </a:lnTo>
                  <a:lnTo>
                    <a:pt x="14" y="122"/>
                  </a:lnTo>
                  <a:lnTo>
                    <a:pt x="7" y="85"/>
                  </a:lnTo>
                  <a:lnTo>
                    <a:pt x="21" y="60"/>
                  </a:lnTo>
                  <a:lnTo>
                    <a:pt x="62" y="42"/>
                  </a:lnTo>
                  <a:lnTo>
                    <a:pt x="76" y="25"/>
                  </a:lnTo>
                  <a:lnTo>
                    <a:pt x="83" y="12"/>
                  </a:lnTo>
                  <a:lnTo>
                    <a:pt x="97" y="0"/>
                  </a:lnTo>
                  <a:lnTo>
                    <a:pt x="117" y="42"/>
                  </a:lnTo>
                  <a:lnTo>
                    <a:pt x="103" y="60"/>
                  </a:lnTo>
                  <a:lnTo>
                    <a:pt x="83" y="134"/>
                  </a:lnTo>
                  <a:lnTo>
                    <a:pt x="48" y="195"/>
                  </a:lnTo>
                  <a:lnTo>
                    <a:pt x="21" y="20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8" name="Freeform 260"/>
            <p:cNvSpPr>
              <a:spLocks/>
            </p:cNvSpPr>
            <p:nvPr/>
          </p:nvSpPr>
          <p:spPr bwMode="auto">
            <a:xfrm>
              <a:off x="4948" y="2954"/>
              <a:ext cx="11" cy="1"/>
            </a:xfrm>
            <a:custGeom>
              <a:avLst/>
              <a:gdLst>
                <a:gd name="T0" fmla="*/ 0 w 11"/>
                <a:gd name="T1" fmla="*/ 0 h 1"/>
                <a:gd name="T2" fmla="*/ 0 w 11"/>
                <a:gd name="T3" fmla="*/ 0 h 1"/>
                <a:gd name="T4" fmla="*/ 10 w 11"/>
                <a:gd name="T5" fmla="*/ 0 h 1"/>
                <a:gd name="T6" fmla="*/ 0 w 11"/>
                <a:gd name="T7" fmla="*/ 0 h 1"/>
                <a:gd name="T8" fmla="*/ 0 60000 65536"/>
                <a:gd name="T9" fmla="*/ 0 60000 65536"/>
                <a:gd name="T10" fmla="*/ 0 60000 65536"/>
                <a:gd name="T11" fmla="*/ 0 60000 65536"/>
                <a:gd name="T12" fmla="*/ 0 w 11"/>
                <a:gd name="T13" fmla="*/ 0 h 1"/>
                <a:gd name="T14" fmla="*/ 11 w 11"/>
                <a:gd name="T15" fmla="*/ 1 h 1"/>
              </a:gdLst>
              <a:ahLst/>
              <a:cxnLst>
                <a:cxn ang="T8">
                  <a:pos x="T0" y="T1"/>
                </a:cxn>
                <a:cxn ang="T9">
                  <a:pos x="T2" y="T3"/>
                </a:cxn>
                <a:cxn ang="T10">
                  <a:pos x="T4" y="T5"/>
                </a:cxn>
                <a:cxn ang="T11">
                  <a:pos x="T6" y="T7"/>
                </a:cxn>
              </a:cxnLst>
              <a:rect l="T12" t="T13" r="T14" b="T15"/>
              <a:pathLst>
                <a:path w="11" h="1">
                  <a:moveTo>
                    <a:pt x="0" y="0"/>
                  </a:moveTo>
                  <a:lnTo>
                    <a:pt x="0" y="0"/>
                  </a:lnTo>
                  <a:lnTo>
                    <a:pt x="10" y="0"/>
                  </a:lnTo>
                  <a:lnTo>
                    <a:pt x="0"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39" name="Freeform 261"/>
            <p:cNvSpPr>
              <a:spLocks/>
            </p:cNvSpPr>
            <p:nvPr/>
          </p:nvSpPr>
          <p:spPr bwMode="auto">
            <a:xfrm>
              <a:off x="4618" y="2960"/>
              <a:ext cx="643" cy="539"/>
            </a:xfrm>
            <a:custGeom>
              <a:avLst/>
              <a:gdLst>
                <a:gd name="T0" fmla="*/ 428 w 643"/>
                <a:gd name="T1" fmla="*/ 525 h 539"/>
                <a:gd name="T2" fmla="*/ 357 w 643"/>
                <a:gd name="T3" fmla="*/ 488 h 539"/>
                <a:gd name="T4" fmla="*/ 335 w 643"/>
                <a:gd name="T5" fmla="*/ 450 h 539"/>
                <a:gd name="T6" fmla="*/ 314 w 643"/>
                <a:gd name="T7" fmla="*/ 438 h 539"/>
                <a:gd name="T8" fmla="*/ 257 w 643"/>
                <a:gd name="T9" fmla="*/ 363 h 539"/>
                <a:gd name="T10" fmla="*/ 143 w 643"/>
                <a:gd name="T11" fmla="*/ 401 h 539"/>
                <a:gd name="T12" fmla="*/ 51 w 643"/>
                <a:gd name="T13" fmla="*/ 413 h 539"/>
                <a:gd name="T14" fmla="*/ 0 w 643"/>
                <a:gd name="T15" fmla="*/ 381 h 539"/>
                <a:gd name="T16" fmla="*/ 22 w 643"/>
                <a:gd name="T17" fmla="*/ 350 h 539"/>
                <a:gd name="T18" fmla="*/ 14 w 643"/>
                <a:gd name="T19" fmla="*/ 251 h 539"/>
                <a:gd name="T20" fmla="*/ 29 w 643"/>
                <a:gd name="T21" fmla="*/ 169 h 539"/>
                <a:gd name="T22" fmla="*/ 164 w 643"/>
                <a:gd name="T23" fmla="*/ 132 h 539"/>
                <a:gd name="T24" fmla="*/ 185 w 643"/>
                <a:gd name="T25" fmla="*/ 106 h 539"/>
                <a:gd name="T26" fmla="*/ 200 w 643"/>
                <a:gd name="T27" fmla="*/ 81 h 539"/>
                <a:gd name="T28" fmla="*/ 207 w 643"/>
                <a:gd name="T29" fmla="*/ 81 h 539"/>
                <a:gd name="T30" fmla="*/ 286 w 643"/>
                <a:gd name="T31" fmla="*/ 50 h 539"/>
                <a:gd name="T32" fmla="*/ 300 w 643"/>
                <a:gd name="T33" fmla="*/ 56 h 539"/>
                <a:gd name="T34" fmla="*/ 314 w 643"/>
                <a:gd name="T35" fmla="*/ 50 h 539"/>
                <a:gd name="T36" fmla="*/ 357 w 643"/>
                <a:gd name="T37" fmla="*/ 18 h 539"/>
                <a:gd name="T38" fmla="*/ 385 w 643"/>
                <a:gd name="T39" fmla="*/ 13 h 539"/>
                <a:gd name="T40" fmla="*/ 442 w 643"/>
                <a:gd name="T41" fmla="*/ 13 h 539"/>
                <a:gd name="T42" fmla="*/ 421 w 643"/>
                <a:gd name="T43" fmla="*/ 44 h 539"/>
                <a:gd name="T44" fmla="*/ 414 w 643"/>
                <a:gd name="T45" fmla="*/ 69 h 539"/>
                <a:gd name="T46" fmla="*/ 478 w 643"/>
                <a:gd name="T47" fmla="*/ 119 h 539"/>
                <a:gd name="T48" fmla="*/ 521 w 643"/>
                <a:gd name="T49" fmla="*/ 0 h 539"/>
                <a:gd name="T50" fmla="*/ 564 w 643"/>
                <a:gd name="T51" fmla="*/ 75 h 539"/>
                <a:gd name="T52" fmla="*/ 607 w 643"/>
                <a:gd name="T53" fmla="*/ 188 h 539"/>
                <a:gd name="T54" fmla="*/ 621 w 643"/>
                <a:gd name="T55" fmla="*/ 225 h 539"/>
                <a:gd name="T56" fmla="*/ 642 w 643"/>
                <a:gd name="T57" fmla="*/ 294 h 539"/>
                <a:gd name="T58" fmla="*/ 613 w 643"/>
                <a:gd name="T59" fmla="*/ 401 h 539"/>
                <a:gd name="T60" fmla="*/ 564 w 643"/>
                <a:gd name="T61" fmla="*/ 450 h 539"/>
                <a:gd name="T62" fmla="*/ 500 w 643"/>
                <a:gd name="T63" fmla="*/ 531 h 539"/>
                <a:gd name="T64" fmla="*/ 450 w 643"/>
                <a:gd name="T65" fmla="*/ 538 h 5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539"/>
                <a:gd name="T101" fmla="*/ 643 w 643"/>
                <a:gd name="T102" fmla="*/ 539 h 5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539">
                  <a:moveTo>
                    <a:pt x="450" y="538"/>
                  </a:moveTo>
                  <a:lnTo>
                    <a:pt x="428" y="525"/>
                  </a:lnTo>
                  <a:lnTo>
                    <a:pt x="399" y="525"/>
                  </a:lnTo>
                  <a:lnTo>
                    <a:pt x="357" y="488"/>
                  </a:lnTo>
                  <a:lnTo>
                    <a:pt x="357" y="438"/>
                  </a:lnTo>
                  <a:lnTo>
                    <a:pt x="335" y="450"/>
                  </a:lnTo>
                  <a:lnTo>
                    <a:pt x="357" y="406"/>
                  </a:lnTo>
                  <a:lnTo>
                    <a:pt x="314" y="438"/>
                  </a:lnTo>
                  <a:lnTo>
                    <a:pt x="300" y="388"/>
                  </a:lnTo>
                  <a:lnTo>
                    <a:pt x="257" y="363"/>
                  </a:lnTo>
                  <a:lnTo>
                    <a:pt x="158" y="381"/>
                  </a:lnTo>
                  <a:lnTo>
                    <a:pt x="143" y="401"/>
                  </a:lnTo>
                  <a:lnTo>
                    <a:pt x="86" y="394"/>
                  </a:lnTo>
                  <a:lnTo>
                    <a:pt x="51" y="413"/>
                  </a:lnTo>
                  <a:lnTo>
                    <a:pt x="14" y="406"/>
                  </a:lnTo>
                  <a:lnTo>
                    <a:pt x="0" y="381"/>
                  </a:lnTo>
                  <a:lnTo>
                    <a:pt x="8" y="381"/>
                  </a:lnTo>
                  <a:lnTo>
                    <a:pt x="22" y="350"/>
                  </a:lnTo>
                  <a:lnTo>
                    <a:pt x="22" y="300"/>
                  </a:lnTo>
                  <a:lnTo>
                    <a:pt x="14" y="251"/>
                  </a:lnTo>
                  <a:lnTo>
                    <a:pt x="22" y="251"/>
                  </a:lnTo>
                  <a:lnTo>
                    <a:pt x="29" y="169"/>
                  </a:lnTo>
                  <a:lnTo>
                    <a:pt x="143" y="144"/>
                  </a:lnTo>
                  <a:lnTo>
                    <a:pt x="164" y="132"/>
                  </a:lnTo>
                  <a:lnTo>
                    <a:pt x="171" y="119"/>
                  </a:lnTo>
                  <a:lnTo>
                    <a:pt x="185" y="106"/>
                  </a:lnTo>
                  <a:lnTo>
                    <a:pt x="185" y="94"/>
                  </a:lnTo>
                  <a:lnTo>
                    <a:pt x="200" y="81"/>
                  </a:lnTo>
                  <a:lnTo>
                    <a:pt x="207" y="94"/>
                  </a:lnTo>
                  <a:lnTo>
                    <a:pt x="207" y="81"/>
                  </a:lnTo>
                  <a:lnTo>
                    <a:pt x="278" y="38"/>
                  </a:lnTo>
                  <a:lnTo>
                    <a:pt x="286" y="50"/>
                  </a:lnTo>
                  <a:lnTo>
                    <a:pt x="286" y="69"/>
                  </a:lnTo>
                  <a:lnTo>
                    <a:pt x="300" y="56"/>
                  </a:lnTo>
                  <a:lnTo>
                    <a:pt x="314" y="63"/>
                  </a:lnTo>
                  <a:lnTo>
                    <a:pt x="314" y="50"/>
                  </a:lnTo>
                  <a:lnTo>
                    <a:pt x="343" y="18"/>
                  </a:lnTo>
                  <a:lnTo>
                    <a:pt x="357" y="18"/>
                  </a:lnTo>
                  <a:lnTo>
                    <a:pt x="357" y="7"/>
                  </a:lnTo>
                  <a:lnTo>
                    <a:pt x="385" y="13"/>
                  </a:lnTo>
                  <a:lnTo>
                    <a:pt x="428" y="25"/>
                  </a:lnTo>
                  <a:lnTo>
                    <a:pt x="442" y="13"/>
                  </a:lnTo>
                  <a:lnTo>
                    <a:pt x="442" y="25"/>
                  </a:lnTo>
                  <a:lnTo>
                    <a:pt x="421" y="44"/>
                  </a:lnTo>
                  <a:lnTo>
                    <a:pt x="414" y="44"/>
                  </a:lnTo>
                  <a:lnTo>
                    <a:pt x="414" y="69"/>
                  </a:lnTo>
                  <a:lnTo>
                    <a:pt x="436" y="81"/>
                  </a:lnTo>
                  <a:lnTo>
                    <a:pt x="478" y="119"/>
                  </a:lnTo>
                  <a:lnTo>
                    <a:pt x="500" y="88"/>
                  </a:lnTo>
                  <a:lnTo>
                    <a:pt x="521" y="0"/>
                  </a:lnTo>
                  <a:lnTo>
                    <a:pt x="549" y="63"/>
                  </a:lnTo>
                  <a:lnTo>
                    <a:pt x="564" y="75"/>
                  </a:lnTo>
                  <a:lnTo>
                    <a:pt x="570" y="150"/>
                  </a:lnTo>
                  <a:lnTo>
                    <a:pt x="607" y="188"/>
                  </a:lnTo>
                  <a:lnTo>
                    <a:pt x="607" y="225"/>
                  </a:lnTo>
                  <a:lnTo>
                    <a:pt x="621" y="225"/>
                  </a:lnTo>
                  <a:lnTo>
                    <a:pt x="621" y="251"/>
                  </a:lnTo>
                  <a:lnTo>
                    <a:pt x="642" y="294"/>
                  </a:lnTo>
                  <a:lnTo>
                    <a:pt x="635" y="344"/>
                  </a:lnTo>
                  <a:lnTo>
                    <a:pt x="613" y="401"/>
                  </a:lnTo>
                  <a:lnTo>
                    <a:pt x="585" y="432"/>
                  </a:lnTo>
                  <a:lnTo>
                    <a:pt x="564" y="450"/>
                  </a:lnTo>
                  <a:lnTo>
                    <a:pt x="521" y="507"/>
                  </a:lnTo>
                  <a:lnTo>
                    <a:pt x="500" y="531"/>
                  </a:lnTo>
                  <a:lnTo>
                    <a:pt x="478" y="531"/>
                  </a:lnTo>
                  <a:lnTo>
                    <a:pt x="450" y="53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0" name="Freeform 262"/>
            <p:cNvSpPr>
              <a:spLocks/>
            </p:cNvSpPr>
            <p:nvPr/>
          </p:nvSpPr>
          <p:spPr bwMode="auto">
            <a:xfrm>
              <a:off x="3196" y="2985"/>
              <a:ext cx="115" cy="104"/>
            </a:xfrm>
            <a:custGeom>
              <a:avLst/>
              <a:gdLst>
                <a:gd name="T0" fmla="*/ 0 w 115"/>
                <a:gd name="T1" fmla="*/ 37 h 104"/>
                <a:gd name="T2" fmla="*/ 27 w 115"/>
                <a:gd name="T3" fmla="*/ 37 h 104"/>
                <a:gd name="T4" fmla="*/ 47 w 115"/>
                <a:gd name="T5" fmla="*/ 12 h 104"/>
                <a:gd name="T6" fmla="*/ 60 w 115"/>
                <a:gd name="T7" fmla="*/ 18 h 104"/>
                <a:gd name="T8" fmla="*/ 66 w 115"/>
                <a:gd name="T9" fmla="*/ 0 h 104"/>
                <a:gd name="T10" fmla="*/ 80 w 115"/>
                <a:gd name="T11" fmla="*/ 0 h 104"/>
                <a:gd name="T12" fmla="*/ 114 w 115"/>
                <a:gd name="T13" fmla="*/ 30 h 104"/>
                <a:gd name="T14" fmla="*/ 114 w 115"/>
                <a:gd name="T15" fmla="*/ 66 h 104"/>
                <a:gd name="T16" fmla="*/ 101 w 115"/>
                <a:gd name="T17" fmla="*/ 103 h 104"/>
                <a:gd name="T18" fmla="*/ 60 w 115"/>
                <a:gd name="T19" fmla="*/ 103 h 104"/>
                <a:gd name="T20" fmla="*/ 40 w 115"/>
                <a:gd name="T21" fmla="*/ 84 h 104"/>
                <a:gd name="T22" fmla="*/ 40 w 115"/>
                <a:gd name="T23" fmla="*/ 72 h 104"/>
                <a:gd name="T24" fmla="*/ 20 w 115"/>
                <a:gd name="T25" fmla="*/ 61 h 104"/>
                <a:gd name="T26" fmla="*/ 0 w 115"/>
                <a:gd name="T27" fmla="*/ 3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04"/>
                <a:gd name="T44" fmla="*/ 115 w 115"/>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04">
                  <a:moveTo>
                    <a:pt x="0" y="37"/>
                  </a:moveTo>
                  <a:lnTo>
                    <a:pt x="27" y="37"/>
                  </a:lnTo>
                  <a:lnTo>
                    <a:pt x="47" y="12"/>
                  </a:lnTo>
                  <a:lnTo>
                    <a:pt x="60" y="18"/>
                  </a:lnTo>
                  <a:lnTo>
                    <a:pt x="66" y="0"/>
                  </a:lnTo>
                  <a:lnTo>
                    <a:pt x="80" y="0"/>
                  </a:lnTo>
                  <a:lnTo>
                    <a:pt x="114" y="30"/>
                  </a:lnTo>
                  <a:lnTo>
                    <a:pt x="114" y="66"/>
                  </a:lnTo>
                  <a:lnTo>
                    <a:pt x="101" y="103"/>
                  </a:lnTo>
                  <a:lnTo>
                    <a:pt x="60" y="103"/>
                  </a:lnTo>
                  <a:lnTo>
                    <a:pt x="40" y="84"/>
                  </a:lnTo>
                  <a:lnTo>
                    <a:pt x="40" y="72"/>
                  </a:lnTo>
                  <a:lnTo>
                    <a:pt x="20" y="61"/>
                  </a:lnTo>
                  <a:lnTo>
                    <a:pt x="0" y="3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1" name="Freeform 263"/>
            <p:cNvSpPr>
              <a:spLocks/>
            </p:cNvSpPr>
            <p:nvPr/>
          </p:nvSpPr>
          <p:spPr bwMode="auto">
            <a:xfrm>
              <a:off x="1648" y="2997"/>
              <a:ext cx="15" cy="14"/>
            </a:xfrm>
            <a:custGeom>
              <a:avLst/>
              <a:gdLst>
                <a:gd name="T0" fmla="*/ 5 w 15"/>
                <a:gd name="T1" fmla="*/ 0 h 14"/>
                <a:gd name="T2" fmla="*/ 14 w 15"/>
                <a:gd name="T3" fmla="*/ 9 h 14"/>
                <a:gd name="T4" fmla="*/ 9 w 15"/>
                <a:gd name="T5" fmla="*/ 13 h 14"/>
                <a:gd name="T6" fmla="*/ 0 w 15"/>
                <a:gd name="T7" fmla="*/ 0 h 14"/>
                <a:gd name="T8" fmla="*/ 5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5" y="0"/>
                  </a:moveTo>
                  <a:lnTo>
                    <a:pt x="14" y="9"/>
                  </a:lnTo>
                  <a:lnTo>
                    <a:pt x="9" y="13"/>
                  </a:lnTo>
                  <a:lnTo>
                    <a:pt x="0" y="0"/>
                  </a:lnTo>
                  <a:lnTo>
                    <a:pt x="5"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2" name="Freeform 264"/>
            <p:cNvSpPr>
              <a:spLocks/>
            </p:cNvSpPr>
            <p:nvPr/>
          </p:nvSpPr>
          <p:spPr bwMode="auto">
            <a:xfrm>
              <a:off x="2978" y="3005"/>
              <a:ext cx="211" cy="177"/>
            </a:xfrm>
            <a:custGeom>
              <a:avLst/>
              <a:gdLst>
                <a:gd name="T0" fmla="*/ 6 w 211"/>
                <a:gd name="T1" fmla="*/ 7 h 177"/>
                <a:gd name="T2" fmla="*/ 28 w 211"/>
                <a:gd name="T3" fmla="*/ 0 h 177"/>
                <a:gd name="T4" fmla="*/ 42 w 211"/>
                <a:gd name="T5" fmla="*/ 7 h 177"/>
                <a:gd name="T6" fmla="*/ 105 w 211"/>
                <a:gd name="T7" fmla="*/ 12 h 177"/>
                <a:gd name="T8" fmla="*/ 154 w 211"/>
                <a:gd name="T9" fmla="*/ 19 h 177"/>
                <a:gd name="T10" fmla="*/ 174 w 211"/>
                <a:gd name="T11" fmla="*/ 12 h 177"/>
                <a:gd name="T12" fmla="*/ 202 w 211"/>
                <a:gd name="T13" fmla="*/ 12 h 177"/>
                <a:gd name="T14" fmla="*/ 210 w 211"/>
                <a:gd name="T15" fmla="*/ 19 h 177"/>
                <a:gd name="T16" fmla="*/ 147 w 211"/>
                <a:gd name="T17" fmla="*/ 31 h 177"/>
                <a:gd name="T18" fmla="*/ 147 w 211"/>
                <a:gd name="T19" fmla="*/ 73 h 177"/>
                <a:gd name="T20" fmla="*/ 126 w 211"/>
                <a:gd name="T21" fmla="*/ 73 h 177"/>
                <a:gd name="T22" fmla="*/ 126 w 211"/>
                <a:gd name="T23" fmla="*/ 122 h 177"/>
                <a:gd name="T24" fmla="*/ 126 w 211"/>
                <a:gd name="T25" fmla="*/ 169 h 177"/>
                <a:gd name="T26" fmla="*/ 91 w 211"/>
                <a:gd name="T27" fmla="*/ 176 h 177"/>
                <a:gd name="T28" fmla="*/ 83 w 211"/>
                <a:gd name="T29" fmla="*/ 169 h 177"/>
                <a:gd name="T30" fmla="*/ 77 w 211"/>
                <a:gd name="T31" fmla="*/ 176 h 177"/>
                <a:gd name="T32" fmla="*/ 42 w 211"/>
                <a:gd name="T33" fmla="*/ 139 h 177"/>
                <a:gd name="T34" fmla="*/ 42 w 211"/>
                <a:gd name="T35" fmla="*/ 85 h 177"/>
                <a:gd name="T36" fmla="*/ 14 w 211"/>
                <a:gd name="T37" fmla="*/ 31 h 177"/>
                <a:gd name="T38" fmla="*/ 0 w 211"/>
                <a:gd name="T39" fmla="*/ 19 h 177"/>
                <a:gd name="T40" fmla="*/ 6 w 211"/>
                <a:gd name="T41" fmla="*/ 7 h 1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177"/>
                <a:gd name="T65" fmla="*/ 211 w 211"/>
                <a:gd name="T66" fmla="*/ 177 h 1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177">
                  <a:moveTo>
                    <a:pt x="6" y="7"/>
                  </a:moveTo>
                  <a:lnTo>
                    <a:pt x="28" y="0"/>
                  </a:lnTo>
                  <a:lnTo>
                    <a:pt x="42" y="7"/>
                  </a:lnTo>
                  <a:lnTo>
                    <a:pt x="105" y="12"/>
                  </a:lnTo>
                  <a:lnTo>
                    <a:pt x="154" y="19"/>
                  </a:lnTo>
                  <a:lnTo>
                    <a:pt x="174" y="12"/>
                  </a:lnTo>
                  <a:lnTo>
                    <a:pt x="202" y="12"/>
                  </a:lnTo>
                  <a:lnTo>
                    <a:pt x="210" y="19"/>
                  </a:lnTo>
                  <a:lnTo>
                    <a:pt x="147" y="31"/>
                  </a:lnTo>
                  <a:lnTo>
                    <a:pt x="147" y="73"/>
                  </a:lnTo>
                  <a:lnTo>
                    <a:pt x="126" y="73"/>
                  </a:lnTo>
                  <a:lnTo>
                    <a:pt x="126" y="122"/>
                  </a:lnTo>
                  <a:lnTo>
                    <a:pt x="126" y="169"/>
                  </a:lnTo>
                  <a:lnTo>
                    <a:pt x="91" y="176"/>
                  </a:lnTo>
                  <a:lnTo>
                    <a:pt x="83" y="169"/>
                  </a:lnTo>
                  <a:lnTo>
                    <a:pt x="77" y="176"/>
                  </a:lnTo>
                  <a:lnTo>
                    <a:pt x="42" y="139"/>
                  </a:lnTo>
                  <a:lnTo>
                    <a:pt x="42" y="85"/>
                  </a:lnTo>
                  <a:lnTo>
                    <a:pt x="14" y="31"/>
                  </a:lnTo>
                  <a:lnTo>
                    <a:pt x="0" y="19"/>
                  </a:lnTo>
                  <a:lnTo>
                    <a:pt x="6" y="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3" name="Freeform 265"/>
            <p:cNvSpPr>
              <a:spLocks/>
            </p:cNvSpPr>
            <p:nvPr/>
          </p:nvSpPr>
          <p:spPr bwMode="auto">
            <a:xfrm>
              <a:off x="3109" y="3024"/>
              <a:ext cx="144" cy="134"/>
            </a:xfrm>
            <a:custGeom>
              <a:avLst/>
              <a:gdLst>
                <a:gd name="T0" fmla="*/ 82 w 144"/>
                <a:gd name="T1" fmla="*/ 0 h 134"/>
                <a:gd name="T2" fmla="*/ 102 w 144"/>
                <a:gd name="T3" fmla="*/ 24 h 134"/>
                <a:gd name="T4" fmla="*/ 123 w 144"/>
                <a:gd name="T5" fmla="*/ 36 h 134"/>
                <a:gd name="T6" fmla="*/ 123 w 144"/>
                <a:gd name="T7" fmla="*/ 48 h 134"/>
                <a:gd name="T8" fmla="*/ 143 w 144"/>
                <a:gd name="T9" fmla="*/ 67 h 134"/>
                <a:gd name="T10" fmla="*/ 109 w 144"/>
                <a:gd name="T11" fmla="*/ 84 h 134"/>
                <a:gd name="T12" fmla="*/ 109 w 144"/>
                <a:gd name="T13" fmla="*/ 96 h 134"/>
                <a:gd name="T14" fmla="*/ 82 w 144"/>
                <a:gd name="T15" fmla="*/ 115 h 134"/>
                <a:gd name="T16" fmla="*/ 47 w 144"/>
                <a:gd name="T17" fmla="*/ 109 h 134"/>
                <a:gd name="T18" fmla="*/ 14 w 144"/>
                <a:gd name="T19" fmla="*/ 133 h 134"/>
                <a:gd name="T20" fmla="*/ 14 w 144"/>
                <a:gd name="T21" fmla="*/ 115 h 134"/>
                <a:gd name="T22" fmla="*/ 0 w 144"/>
                <a:gd name="T23" fmla="*/ 103 h 134"/>
                <a:gd name="T24" fmla="*/ 0 w 144"/>
                <a:gd name="T25" fmla="*/ 54 h 134"/>
                <a:gd name="T26" fmla="*/ 21 w 144"/>
                <a:gd name="T27" fmla="*/ 54 h 134"/>
                <a:gd name="T28" fmla="*/ 21 w 144"/>
                <a:gd name="T29" fmla="*/ 12 h 134"/>
                <a:gd name="T30" fmla="*/ 82 w 144"/>
                <a:gd name="T31" fmla="*/ 0 h 1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134"/>
                <a:gd name="T50" fmla="*/ 144 w 144"/>
                <a:gd name="T51" fmla="*/ 134 h 1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134">
                  <a:moveTo>
                    <a:pt x="82" y="0"/>
                  </a:moveTo>
                  <a:lnTo>
                    <a:pt x="102" y="24"/>
                  </a:lnTo>
                  <a:lnTo>
                    <a:pt x="123" y="36"/>
                  </a:lnTo>
                  <a:lnTo>
                    <a:pt x="123" y="48"/>
                  </a:lnTo>
                  <a:lnTo>
                    <a:pt x="143" y="67"/>
                  </a:lnTo>
                  <a:lnTo>
                    <a:pt x="109" y="84"/>
                  </a:lnTo>
                  <a:lnTo>
                    <a:pt x="109" y="96"/>
                  </a:lnTo>
                  <a:lnTo>
                    <a:pt x="82" y="115"/>
                  </a:lnTo>
                  <a:lnTo>
                    <a:pt x="47" y="109"/>
                  </a:lnTo>
                  <a:lnTo>
                    <a:pt x="14" y="133"/>
                  </a:lnTo>
                  <a:lnTo>
                    <a:pt x="14" y="115"/>
                  </a:lnTo>
                  <a:lnTo>
                    <a:pt x="0" y="103"/>
                  </a:lnTo>
                  <a:lnTo>
                    <a:pt x="0" y="54"/>
                  </a:lnTo>
                  <a:lnTo>
                    <a:pt x="21" y="54"/>
                  </a:lnTo>
                  <a:lnTo>
                    <a:pt x="21" y="12"/>
                  </a:lnTo>
                  <a:lnTo>
                    <a:pt x="82"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4" name="Freeform 266"/>
            <p:cNvSpPr>
              <a:spLocks/>
            </p:cNvSpPr>
            <p:nvPr/>
          </p:nvSpPr>
          <p:spPr bwMode="auto">
            <a:xfrm>
              <a:off x="1633" y="3028"/>
              <a:ext cx="140" cy="628"/>
            </a:xfrm>
            <a:custGeom>
              <a:avLst/>
              <a:gdLst>
                <a:gd name="T0" fmla="*/ 0 w 140"/>
                <a:gd name="T1" fmla="*/ 13 h 628"/>
                <a:gd name="T2" fmla="*/ 14 w 140"/>
                <a:gd name="T3" fmla="*/ 0 h 628"/>
                <a:gd name="T4" fmla="*/ 28 w 140"/>
                <a:gd name="T5" fmla="*/ 0 h 628"/>
                <a:gd name="T6" fmla="*/ 56 w 140"/>
                <a:gd name="T7" fmla="*/ 76 h 628"/>
                <a:gd name="T8" fmla="*/ 70 w 140"/>
                <a:gd name="T9" fmla="*/ 88 h 628"/>
                <a:gd name="T10" fmla="*/ 63 w 140"/>
                <a:gd name="T11" fmla="*/ 101 h 628"/>
                <a:gd name="T12" fmla="*/ 49 w 140"/>
                <a:gd name="T13" fmla="*/ 113 h 628"/>
                <a:gd name="T14" fmla="*/ 63 w 140"/>
                <a:gd name="T15" fmla="*/ 138 h 628"/>
                <a:gd name="T16" fmla="*/ 42 w 140"/>
                <a:gd name="T17" fmla="*/ 157 h 628"/>
                <a:gd name="T18" fmla="*/ 35 w 140"/>
                <a:gd name="T19" fmla="*/ 195 h 628"/>
                <a:gd name="T20" fmla="*/ 35 w 140"/>
                <a:gd name="T21" fmla="*/ 219 h 628"/>
                <a:gd name="T22" fmla="*/ 56 w 140"/>
                <a:gd name="T23" fmla="*/ 264 h 628"/>
                <a:gd name="T24" fmla="*/ 49 w 140"/>
                <a:gd name="T25" fmla="*/ 300 h 628"/>
                <a:gd name="T26" fmla="*/ 42 w 140"/>
                <a:gd name="T27" fmla="*/ 300 h 628"/>
                <a:gd name="T28" fmla="*/ 49 w 140"/>
                <a:gd name="T29" fmla="*/ 345 h 628"/>
                <a:gd name="T30" fmla="*/ 42 w 140"/>
                <a:gd name="T31" fmla="*/ 358 h 628"/>
                <a:gd name="T32" fmla="*/ 70 w 140"/>
                <a:gd name="T33" fmla="*/ 445 h 628"/>
                <a:gd name="T34" fmla="*/ 70 w 140"/>
                <a:gd name="T35" fmla="*/ 463 h 628"/>
                <a:gd name="T36" fmla="*/ 77 w 140"/>
                <a:gd name="T37" fmla="*/ 476 h 628"/>
                <a:gd name="T38" fmla="*/ 77 w 140"/>
                <a:gd name="T39" fmla="*/ 564 h 628"/>
                <a:gd name="T40" fmla="*/ 90 w 140"/>
                <a:gd name="T41" fmla="*/ 564 h 628"/>
                <a:gd name="T42" fmla="*/ 97 w 140"/>
                <a:gd name="T43" fmla="*/ 589 h 628"/>
                <a:gd name="T44" fmla="*/ 139 w 140"/>
                <a:gd name="T45" fmla="*/ 589 h 628"/>
                <a:gd name="T46" fmla="*/ 118 w 140"/>
                <a:gd name="T47" fmla="*/ 602 h 628"/>
                <a:gd name="T48" fmla="*/ 125 w 140"/>
                <a:gd name="T49" fmla="*/ 627 h 628"/>
                <a:gd name="T50" fmla="*/ 83 w 140"/>
                <a:gd name="T51" fmla="*/ 620 h 628"/>
                <a:gd name="T52" fmla="*/ 77 w 140"/>
                <a:gd name="T53" fmla="*/ 589 h 628"/>
                <a:gd name="T54" fmla="*/ 35 w 140"/>
                <a:gd name="T55" fmla="*/ 514 h 628"/>
                <a:gd name="T56" fmla="*/ 42 w 140"/>
                <a:gd name="T57" fmla="*/ 495 h 628"/>
                <a:gd name="T58" fmla="*/ 21 w 140"/>
                <a:gd name="T59" fmla="*/ 495 h 628"/>
                <a:gd name="T60" fmla="*/ 28 w 140"/>
                <a:gd name="T61" fmla="*/ 483 h 628"/>
                <a:gd name="T62" fmla="*/ 42 w 140"/>
                <a:gd name="T63" fmla="*/ 483 h 628"/>
                <a:gd name="T64" fmla="*/ 35 w 140"/>
                <a:gd name="T65" fmla="*/ 407 h 628"/>
                <a:gd name="T66" fmla="*/ 14 w 140"/>
                <a:gd name="T67" fmla="*/ 376 h 628"/>
                <a:gd name="T68" fmla="*/ 14 w 140"/>
                <a:gd name="T69" fmla="*/ 370 h 628"/>
                <a:gd name="T70" fmla="*/ 0 w 140"/>
                <a:gd name="T71" fmla="*/ 326 h 628"/>
                <a:gd name="T72" fmla="*/ 21 w 140"/>
                <a:gd name="T73" fmla="*/ 251 h 628"/>
                <a:gd name="T74" fmla="*/ 21 w 140"/>
                <a:gd name="T75" fmla="*/ 206 h 628"/>
                <a:gd name="T76" fmla="*/ 21 w 140"/>
                <a:gd name="T77" fmla="*/ 201 h 628"/>
                <a:gd name="T78" fmla="*/ 14 w 140"/>
                <a:gd name="T79" fmla="*/ 195 h 628"/>
                <a:gd name="T80" fmla="*/ 7 w 140"/>
                <a:gd name="T81" fmla="*/ 138 h 628"/>
                <a:gd name="T82" fmla="*/ 14 w 140"/>
                <a:gd name="T83" fmla="*/ 132 h 628"/>
                <a:gd name="T84" fmla="*/ 14 w 140"/>
                <a:gd name="T85" fmla="*/ 50 h 628"/>
                <a:gd name="T86" fmla="*/ 0 w 140"/>
                <a:gd name="T87" fmla="*/ 13 h 6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628"/>
                <a:gd name="T134" fmla="*/ 140 w 140"/>
                <a:gd name="T135" fmla="*/ 628 h 6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628">
                  <a:moveTo>
                    <a:pt x="0" y="13"/>
                  </a:moveTo>
                  <a:lnTo>
                    <a:pt x="14" y="0"/>
                  </a:lnTo>
                  <a:lnTo>
                    <a:pt x="28" y="0"/>
                  </a:lnTo>
                  <a:lnTo>
                    <a:pt x="56" y="76"/>
                  </a:lnTo>
                  <a:lnTo>
                    <a:pt x="70" y="88"/>
                  </a:lnTo>
                  <a:lnTo>
                    <a:pt x="63" y="101"/>
                  </a:lnTo>
                  <a:lnTo>
                    <a:pt x="49" y="113"/>
                  </a:lnTo>
                  <a:lnTo>
                    <a:pt x="63" y="138"/>
                  </a:lnTo>
                  <a:lnTo>
                    <a:pt x="42" y="157"/>
                  </a:lnTo>
                  <a:lnTo>
                    <a:pt x="35" y="195"/>
                  </a:lnTo>
                  <a:lnTo>
                    <a:pt x="35" y="219"/>
                  </a:lnTo>
                  <a:lnTo>
                    <a:pt x="56" y="264"/>
                  </a:lnTo>
                  <a:lnTo>
                    <a:pt x="49" y="300"/>
                  </a:lnTo>
                  <a:lnTo>
                    <a:pt x="42" y="300"/>
                  </a:lnTo>
                  <a:lnTo>
                    <a:pt x="49" y="345"/>
                  </a:lnTo>
                  <a:lnTo>
                    <a:pt x="42" y="358"/>
                  </a:lnTo>
                  <a:lnTo>
                    <a:pt x="70" y="445"/>
                  </a:lnTo>
                  <a:lnTo>
                    <a:pt x="70" y="463"/>
                  </a:lnTo>
                  <a:lnTo>
                    <a:pt x="77" y="476"/>
                  </a:lnTo>
                  <a:lnTo>
                    <a:pt x="77" y="564"/>
                  </a:lnTo>
                  <a:lnTo>
                    <a:pt x="90" y="564"/>
                  </a:lnTo>
                  <a:lnTo>
                    <a:pt x="97" y="589"/>
                  </a:lnTo>
                  <a:lnTo>
                    <a:pt x="139" y="589"/>
                  </a:lnTo>
                  <a:lnTo>
                    <a:pt x="118" y="602"/>
                  </a:lnTo>
                  <a:lnTo>
                    <a:pt x="125" y="627"/>
                  </a:lnTo>
                  <a:lnTo>
                    <a:pt x="83" y="620"/>
                  </a:lnTo>
                  <a:lnTo>
                    <a:pt x="77" y="589"/>
                  </a:lnTo>
                  <a:lnTo>
                    <a:pt x="35" y="514"/>
                  </a:lnTo>
                  <a:lnTo>
                    <a:pt x="42" y="495"/>
                  </a:lnTo>
                  <a:lnTo>
                    <a:pt x="21" y="495"/>
                  </a:lnTo>
                  <a:lnTo>
                    <a:pt x="28" y="483"/>
                  </a:lnTo>
                  <a:lnTo>
                    <a:pt x="42" y="483"/>
                  </a:lnTo>
                  <a:lnTo>
                    <a:pt x="35" y="407"/>
                  </a:lnTo>
                  <a:lnTo>
                    <a:pt x="14" y="376"/>
                  </a:lnTo>
                  <a:lnTo>
                    <a:pt x="14" y="370"/>
                  </a:lnTo>
                  <a:lnTo>
                    <a:pt x="0" y="326"/>
                  </a:lnTo>
                  <a:lnTo>
                    <a:pt x="21" y="251"/>
                  </a:lnTo>
                  <a:lnTo>
                    <a:pt x="21" y="206"/>
                  </a:lnTo>
                  <a:lnTo>
                    <a:pt x="21" y="201"/>
                  </a:lnTo>
                  <a:lnTo>
                    <a:pt x="14" y="195"/>
                  </a:lnTo>
                  <a:lnTo>
                    <a:pt x="7" y="138"/>
                  </a:lnTo>
                  <a:lnTo>
                    <a:pt x="14" y="132"/>
                  </a:lnTo>
                  <a:lnTo>
                    <a:pt x="14" y="50"/>
                  </a:lnTo>
                  <a:lnTo>
                    <a:pt x="0" y="1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5" name="Freeform 267"/>
            <p:cNvSpPr>
              <a:spLocks/>
            </p:cNvSpPr>
            <p:nvPr/>
          </p:nvSpPr>
          <p:spPr bwMode="auto">
            <a:xfrm>
              <a:off x="1769" y="3055"/>
              <a:ext cx="140" cy="115"/>
            </a:xfrm>
            <a:custGeom>
              <a:avLst/>
              <a:gdLst>
                <a:gd name="T0" fmla="*/ 0 w 140"/>
                <a:gd name="T1" fmla="*/ 36 h 115"/>
                <a:gd name="T2" fmla="*/ 14 w 140"/>
                <a:gd name="T3" fmla="*/ 6 h 115"/>
                <a:gd name="T4" fmla="*/ 62 w 140"/>
                <a:gd name="T5" fmla="*/ 0 h 115"/>
                <a:gd name="T6" fmla="*/ 70 w 140"/>
                <a:gd name="T7" fmla="*/ 0 h 115"/>
                <a:gd name="T8" fmla="*/ 77 w 140"/>
                <a:gd name="T9" fmla="*/ 36 h 115"/>
                <a:gd name="T10" fmla="*/ 105 w 140"/>
                <a:gd name="T11" fmla="*/ 36 h 115"/>
                <a:gd name="T12" fmla="*/ 112 w 140"/>
                <a:gd name="T13" fmla="*/ 30 h 115"/>
                <a:gd name="T14" fmla="*/ 119 w 140"/>
                <a:gd name="T15" fmla="*/ 42 h 115"/>
                <a:gd name="T16" fmla="*/ 119 w 140"/>
                <a:gd name="T17" fmla="*/ 54 h 115"/>
                <a:gd name="T18" fmla="*/ 139 w 140"/>
                <a:gd name="T19" fmla="*/ 60 h 115"/>
                <a:gd name="T20" fmla="*/ 133 w 140"/>
                <a:gd name="T21" fmla="*/ 84 h 115"/>
                <a:gd name="T22" fmla="*/ 133 w 140"/>
                <a:gd name="T23" fmla="*/ 102 h 115"/>
                <a:gd name="T24" fmla="*/ 98 w 140"/>
                <a:gd name="T25" fmla="*/ 114 h 115"/>
                <a:gd name="T26" fmla="*/ 77 w 140"/>
                <a:gd name="T27" fmla="*/ 108 h 115"/>
                <a:gd name="T28" fmla="*/ 84 w 140"/>
                <a:gd name="T29" fmla="*/ 90 h 115"/>
                <a:gd name="T30" fmla="*/ 28 w 140"/>
                <a:gd name="T31" fmla="*/ 54 h 115"/>
                <a:gd name="T32" fmla="*/ 0 w 140"/>
                <a:gd name="T33" fmla="*/ 36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115"/>
                <a:gd name="T53" fmla="*/ 140 w 140"/>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115">
                  <a:moveTo>
                    <a:pt x="0" y="36"/>
                  </a:moveTo>
                  <a:lnTo>
                    <a:pt x="14" y="6"/>
                  </a:lnTo>
                  <a:lnTo>
                    <a:pt x="62" y="0"/>
                  </a:lnTo>
                  <a:lnTo>
                    <a:pt x="70" y="0"/>
                  </a:lnTo>
                  <a:lnTo>
                    <a:pt x="77" y="36"/>
                  </a:lnTo>
                  <a:lnTo>
                    <a:pt x="105" y="36"/>
                  </a:lnTo>
                  <a:lnTo>
                    <a:pt x="112" y="30"/>
                  </a:lnTo>
                  <a:lnTo>
                    <a:pt x="119" y="42"/>
                  </a:lnTo>
                  <a:lnTo>
                    <a:pt x="119" y="54"/>
                  </a:lnTo>
                  <a:lnTo>
                    <a:pt x="139" y="60"/>
                  </a:lnTo>
                  <a:lnTo>
                    <a:pt x="133" y="84"/>
                  </a:lnTo>
                  <a:lnTo>
                    <a:pt x="133" y="102"/>
                  </a:lnTo>
                  <a:lnTo>
                    <a:pt x="98" y="114"/>
                  </a:lnTo>
                  <a:lnTo>
                    <a:pt x="77" y="108"/>
                  </a:lnTo>
                  <a:lnTo>
                    <a:pt x="84" y="90"/>
                  </a:lnTo>
                  <a:lnTo>
                    <a:pt x="28" y="54"/>
                  </a:lnTo>
                  <a:lnTo>
                    <a:pt x="0" y="36"/>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6" name="Freeform 268"/>
            <p:cNvSpPr>
              <a:spLocks/>
            </p:cNvSpPr>
            <p:nvPr/>
          </p:nvSpPr>
          <p:spPr bwMode="auto">
            <a:xfrm>
              <a:off x="1673" y="3086"/>
              <a:ext cx="251" cy="531"/>
            </a:xfrm>
            <a:custGeom>
              <a:avLst/>
              <a:gdLst>
                <a:gd name="T0" fmla="*/ 34 w 251"/>
                <a:gd name="T1" fmla="*/ 32 h 531"/>
                <a:gd name="T2" fmla="*/ 42 w 251"/>
                <a:gd name="T3" fmla="*/ 0 h 531"/>
                <a:gd name="T4" fmla="*/ 48 w 251"/>
                <a:gd name="T5" fmla="*/ 13 h 531"/>
                <a:gd name="T6" fmla="*/ 63 w 251"/>
                <a:gd name="T7" fmla="*/ 7 h 531"/>
                <a:gd name="T8" fmla="*/ 69 w 251"/>
                <a:gd name="T9" fmla="*/ 19 h 531"/>
                <a:gd name="T10" fmla="*/ 97 w 251"/>
                <a:gd name="T11" fmla="*/ 7 h 531"/>
                <a:gd name="T12" fmla="*/ 125 w 251"/>
                <a:gd name="T13" fmla="*/ 25 h 531"/>
                <a:gd name="T14" fmla="*/ 181 w 251"/>
                <a:gd name="T15" fmla="*/ 63 h 531"/>
                <a:gd name="T16" fmla="*/ 173 w 251"/>
                <a:gd name="T17" fmla="*/ 81 h 531"/>
                <a:gd name="T18" fmla="*/ 195 w 251"/>
                <a:gd name="T19" fmla="*/ 88 h 531"/>
                <a:gd name="T20" fmla="*/ 230 w 251"/>
                <a:gd name="T21" fmla="*/ 75 h 531"/>
                <a:gd name="T22" fmla="*/ 230 w 251"/>
                <a:gd name="T23" fmla="*/ 57 h 531"/>
                <a:gd name="T24" fmla="*/ 244 w 251"/>
                <a:gd name="T25" fmla="*/ 63 h 531"/>
                <a:gd name="T26" fmla="*/ 250 w 251"/>
                <a:gd name="T27" fmla="*/ 81 h 531"/>
                <a:gd name="T28" fmla="*/ 202 w 251"/>
                <a:gd name="T29" fmla="*/ 125 h 531"/>
                <a:gd name="T30" fmla="*/ 195 w 251"/>
                <a:gd name="T31" fmla="*/ 138 h 531"/>
                <a:gd name="T32" fmla="*/ 195 w 251"/>
                <a:gd name="T33" fmla="*/ 206 h 531"/>
                <a:gd name="T34" fmla="*/ 195 w 251"/>
                <a:gd name="T35" fmla="*/ 212 h 531"/>
                <a:gd name="T36" fmla="*/ 216 w 251"/>
                <a:gd name="T37" fmla="*/ 219 h 531"/>
                <a:gd name="T38" fmla="*/ 216 w 251"/>
                <a:gd name="T39" fmla="*/ 230 h 531"/>
                <a:gd name="T40" fmla="*/ 230 w 251"/>
                <a:gd name="T41" fmla="*/ 243 h 531"/>
                <a:gd name="T42" fmla="*/ 216 w 251"/>
                <a:gd name="T43" fmla="*/ 275 h 531"/>
                <a:gd name="T44" fmla="*/ 188 w 251"/>
                <a:gd name="T45" fmla="*/ 287 h 531"/>
                <a:gd name="T46" fmla="*/ 145 w 251"/>
                <a:gd name="T47" fmla="*/ 287 h 531"/>
                <a:gd name="T48" fmla="*/ 153 w 251"/>
                <a:gd name="T49" fmla="*/ 300 h 531"/>
                <a:gd name="T50" fmla="*/ 153 w 251"/>
                <a:gd name="T51" fmla="*/ 318 h 531"/>
                <a:gd name="T52" fmla="*/ 139 w 251"/>
                <a:gd name="T53" fmla="*/ 324 h 531"/>
                <a:gd name="T54" fmla="*/ 119 w 251"/>
                <a:gd name="T55" fmla="*/ 318 h 531"/>
                <a:gd name="T56" fmla="*/ 111 w 251"/>
                <a:gd name="T57" fmla="*/ 336 h 531"/>
                <a:gd name="T58" fmla="*/ 125 w 251"/>
                <a:gd name="T59" fmla="*/ 343 h 531"/>
                <a:gd name="T60" fmla="*/ 139 w 251"/>
                <a:gd name="T61" fmla="*/ 343 h 531"/>
                <a:gd name="T62" fmla="*/ 139 w 251"/>
                <a:gd name="T63" fmla="*/ 356 h 531"/>
                <a:gd name="T64" fmla="*/ 125 w 251"/>
                <a:gd name="T65" fmla="*/ 356 h 531"/>
                <a:gd name="T66" fmla="*/ 125 w 251"/>
                <a:gd name="T67" fmla="*/ 393 h 531"/>
                <a:gd name="T68" fmla="*/ 111 w 251"/>
                <a:gd name="T69" fmla="*/ 393 h 531"/>
                <a:gd name="T70" fmla="*/ 105 w 251"/>
                <a:gd name="T71" fmla="*/ 411 h 531"/>
                <a:gd name="T72" fmla="*/ 105 w 251"/>
                <a:gd name="T73" fmla="*/ 424 h 531"/>
                <a:gd name="T74" fmla="*/ 125 w 251"/>
                <a:gd name="T75" fmla="*/ 430 h 531"/>
                <a:gd name="T76" fmla="*/ 133 w 251"/>
                <a:gd name="T77" fmla="*/ 449 h 531"/>
                <a:gd name="T78" fmla="*/ 105 w 251"/>
                <a:gd name="T79" fmla="*/ 467 h 531"/>
                <a:gd name="T80" fmla="*/ 111 w 251"/>
                <a:gd name="T81" fmla="*/ 492 h 531"/>
                <a:gd name="T82" fmla="*/ 105 w 251"/>
                <a:gd name="T83" fmla="*/ 505 h 531"/>
                <a:gd name="T84" fmla="*/ 111 w 251"/>
                <a:gd name="T85" fmla="*/ 530 h 531"/>
                <a:gd name="T86" fmla="*/ 105 w 251"/>
                <a:gd name="T87" fmla="*/ 530 h 531"/>
                <a:gd name="T88" fmla="*/ 63 w 251"/>
                <a:gd name="T89" fmla="*/ 530 h 531"/>
                <a:gd name="T90" fmla="*/ 55 w 251"/>
                <a:gd name="T91" fmla="*/ 505 h 531"/>
                <a:gd name="T92" fmla="*/ 42 w 251"/>
                <a:gd name="T93" fmla="*/ 505 h 531"/>
                <a:gd name="T94" fmla="*/ 42 w 251"/>
                <a:gd name="T95" fmla="*/ 417 h 531"/>
                <a:gd name="T96" fmla="*/ 34 w 251"/>
                <a:gd name="T97" fmla="*/ 405 h 531"/>
                <a:gd name="T98" fmla="*/ 34 w 251"/>
                <a:gd name="T99" fmla="*/ 386 h 531"/>
                <a:gd name="T100" fmla="*/ 6 w 251"/>
                <a:gd name="T101" fmla="*/ 300 h 531"/>
                <a:gd name="T102" fmla="*/ 14 w 251"/>
                <a:gd name="T103" fmla="*/ 287 h 531"/>
                <a:gd name="T104" fmla="*/ 6 w 251"/>
                <a:gd name="T105" fmla="*/ 243 h 531"/>
                <a:gd name="T106" fmla="*/ 14 w 251"/>
                <a:gd name="T107" fmla="*/ 243 h 531"/>
                <a:gd name="T108" fmla="*/ 20 w 251"/>
                <a:gd name="T109" fmla="*/ 206 h 531"/>
                <a:gd name="T110" fmla="*/ 0 w 251"/>
                <a:gd name="T111" fmla="*/ 162 h 531"/>
                <a:gd name="T112" fmla="*/ 0 w 251"/>
                <a:gd name="T113" fmla="*/ 138 h 531"/>
                <a:gd name="T114" fmla="*/ 6 w 251"/>
                <a:gd name="T115" fmla="*/ 100 h 531"/>
                <a:gd name="T116" fmla="*/ 28 w 251"/>
                <a:gd name="T117" fmla="*/ 81 h 531"/>
                <a:gd name="T118" fmla="*/ 14 w 251"/>
                <a:gd name="T119" fmla="*/ 57 h 531"/>
                <a:gd name="T120" fmla="*/ 28 w 251"/>
                <a:gd name="T121" fmla="*/ 44 h 531"/>
                <a:gd name="T122" fmla="*/ 34 w 251"/>
                <a:gd name="T123" fmla="*/ 32 h 5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531"/>
                <a:gd name="T188" fmla="*/ 251 w 251"/>
                <a:gd name="T189" fmla="*/ 531 h 5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531">
                  <a:moveTo>
                    <a:pt x="34" y="32"/>
                  </a:moveTo>
                  <a:lnTo>
                    <a:pt x="42" y="0"/>
                  </a:lnTo>
                  <a:lnTo>
                    <a:pt x="48" y="13"/>
                  </a:lnTo>
                  <a:lnTo>
                    <a:pt x="63" y="7"/>
                  </a:lnTo>
                  <a:lnTo>
                    <a:pt x="69" y="19"/>
                  </a:lnTo>
                  <a:lnTo>
                    <a:pt x="97" y="7"/>
                  </a:lnTo>
                  <a:lnTo>
                    <a:pt x="125" y="25"/>
                  </a:lnTo>
                  <a:lnTo>
                    <a:pt x="181" y="63"/>
                  </a:lnTo>
                  <a:lnTo>
                    <a:pt x="173" y="81"/>
                  </a:lnTo>
                  <a:lnTo>
                    <a:pt x="195" y="88"/>
                  </a:lnTo>
                  <a:lnTo>
                    <a:pt x="230" y="75"/>
                  </a:lnTo>
                  <a:lnTo>
                    <a:pt x="230" y="57"/>
                  </a:lnTo>
                  <a:lnTo>
                    <a:pt x="244" y="63"/>
                  </a:lnTo>
                  <a:lnTo>
                    <a:pt x="250" y="81"/>
                  </a:lnTo>
                  <a:lnTo>
                    <a:pt x="202" y="125"/>
                  </a:lnTo>
                  <a:lnTo>
                    <a:pt x="195" y="138"/>
                  </a:lnTo>
                  <a:lnTo>
                    <a:pt x="195" y="206"/>
                  </a:lnTo>
                  <a:lnTo>
                    <a:pt x="195" y="212"/>
                  </a:lnTo>
                  <a:lnTo>
                    <a:pt x="216" y="219"/>
                  </a:lnTo>
                  <a:lnTo>
                    <a:pt x="216" y="230"/>
                  </a:lnTo>
                  <a:lnTo>
                    <a:pt x="230" y="243"/>
                  </a:lnTo>
                  <a:lnTo>
                    <a:pt x="216" y="275"/>
                  </a:lnTo>
                  <a:lnTo>
                    <a:pt x="188" y="287"/>
                  </a:lnTo>
                  <a:lnTo>
                    <a:pt x="145" y="287"/>
                  </a:lnTo>
                  <a:lnTo>
                    <a:pt x="153" y="300"/>
                  </a:lnTo>
                  <a:lnTo>
                    <a:pt x="153" y="318"/>
                  </a:lnTo>
                  <a:lnTo>
                    <a:pt x="139" y="324"/>
                  </a:lnTo>
                  <a:lnTo>
                    <a:pt x="119" y="318"/>
                  </a:lnTo>
                  <a:lnTo>
                    <a:pt x="111" y="336"/>
                  </a:lnTo>
                  <a:lnTo>
                    <a:pt x="125" y="343"/>
                  </a:lnTo>
                  <a:lnTo>
                    <a:pt x="139" y="343"/>
                  </a:lnTo>
                  <a:lnTo>
                    <a:pt x="139" y="356"/>
                  </a:lnTo>
                  <a:lnTo>
                    <a:pt x="125" y="356"/>
                  </a:lnTo>
                  <a:lnTo>
                    <a:pt x="125" y="393"/>
                  </a:lnTo>
                  <a:lnTo>
                    <a:pt x="111" y="393"/>
                  </a:lnTo>
                  <a:lnTo>
                    <a:pt x="105" y="411"/>
                  </a:lnTo>
                  <a:lnTo>
                    <a:pt x="105" y="424"/>
                  </a:lnTo>
                  <a:lnTo>
                    <a:pt x="125" y="430"/>
                  </a:lnTo>
                  <a:lnTo>
                    <a:pt x="133" y="449"/>
                  </a:lnTo>
                  <a:lnTo>
                    <a:pt x="105" y="467"/>
                  </a:lnTo>
                  <a:lnTo>
                    <a:pt x="111" y="492"/>
                  </a:lnTo>
                  <a:lnTo>
                    <a:pt x="105" y="505"/>
                  </a:lnTo>
                  <a:lnTo>
                    <a:pt x="111" y="530"/>
                  </a:lnTo>
                  <a:lnTo>
                    <a:pt x="105" y="530"/>
                  </a:lnTo>
                  <a:lnTo>
                    <a:pt x="63" y="530"/>
                  </a:lnTo>
                  <a:lnTo>
                    <a:pt x="55" y="505"/>
                  </a:lnTo>
                  <a:lnTo>
                    <a:pt x="42" y="505"/>
                  </a:lnTo>
                  <a:lnTo>
                    <a:pt x="42" y="417"/>
                  </a:lnTo>
                  <a:lnTo>
                    <a:pt x="34" y="405"/>
                  </a:lnTo>
                  <a:lnTo>
                    <a:pt x="34" y="386"/>
                  </a:lnTo>
                  <a:lnTo>
                    <a:pt x="6" y="300"/>
                  </a:lnTo>
                  <a:lnTo>
                    <a:pt x="14" y="287"/>
                  </a:lnTo>
                  <a:lnTo>
                    <a:pt x="6" y="243"/>
                  </a:lnTo>
                  <a:lnTo>
                    <a:pt x="14" y="243"/>
                  </a:lnTo>
                  <a:lnTo>
                    <a:pt x="20" y="206"/>
                  </a:lnTo>
                  <a:lnTo>
                    <a:pt x="0" y="162"/>
                  </a:lnTo>
                  <a:lnTo>
                    <a:pt x="0" y="138"/>
                  </a:lnTo>
                  <a:lnTo>
                    <a:pt x="6" y="100"/>
                  </a:lnTo>
                  <a:lnTo>
                    <a:pt x="28" y="81"/>
                  </a:lnTo>
                  <a:lnTo>
                    <a:pt x="14" y="57"/>
                  </a:lnTo>
                  <a:lnTo>
                    <a:pt x="28" y="44"/>
                  </a:lnTo>
                  <a:lnTo>
                    <a:pt x="34" y="3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7" name="Freeform 269"/>
            <p:cNvSpPr>
              <a:spLocks/>
            </p:cNvSpPr>
            <p:nvPr/>
          </p:nvSpPr>
          <p:spPr bwMode="auto">
            <a:xfrm>
              <a:off x="3060" y="3093"/>
              <a:ext cx="251" cy="186"/>
            </a:xfrm>
            <a:custGeom>
              <a:avLst/>
              <a:gdLst>
                <a:gd name="T0" fmla="*/ 194 w 251"/>
                <a:gd name="T1" fmla="*/ 0 h 186"/>
                <a:gd name="T2" fmla="*/ 236 w 251"/>
                <a:gd name="T3" fmla="*/ 0 h 186"/>
                <a:gd name="T4" fmla="*/ 236 w 251"/>
                <a:gd name="T5" fmla="*/ 50 h 186"/>
                <a:gd name="T6" fmla="*/ 222 w 251"/>
                <a:gd name="T7" fmla="*/ 50 h 186"/>
                <a:gd name="T8" fmla="*/ 215 w 251"/>
                <a:gd name="T9" fmla="*/ 61 h 186"/>
                <a:gd name="T10" fmla="*/ 215 w 251"/>
                <a:gd name="T11" fmla="*/ 68 h 186"/>
                <a:gd name="T12" fmla="*/ 229 w 251"/>
                <a:gd name="T13" fmla="*/ 73 h 186"/>
                <a:gd name="T14" fmla="*/ 236 w 251"/>
                <a:gd name="T15" fmla="*/ 68 h 186"/>
                <a:gd name="T16" fmla="*/ 250 w 251"/>
                <a:gd name="T17" fmla="*/ 68 h 186"/>
                <a:gd name="T18" fmla="*/ 242 w 251"/>
                <a:gd name="T19" fmla="*/ 93 h 186"/>
                <a:gd name="T20" fmla="*/ 222 w 251"/>
                <a:gd name="T21" fmla="*/ 105 h 186"/>
                <a:gd name="T22" fmla="*/ 194 w 251"/>
                <a:gd name="T23" fmla="*/ 141 h 186"/>
                <a:gd name="T24" fmla="*/ 146 w 251"/>
                <a:gd name="T25" fmla="*/ 173 h 186"/>
                <a:gd name="T26" fmla="*/ 132 w 251"/>
                <a:gd name="T27" fmla="*/ 173 h 186"/>
                <a:gd name="T28" fmla="*/ 124 w 251"/>
                <a:gd name="T29" fmla="*/ 178 h 186"/>
                <a:gd name="T30" fmla="*/ 118 w 251"/>
                <a:gd name="T31" fmla="*/ 173 h 186"/>
                <a:gd name="T32" fmla="*/ 111 w 251"/>
                <a:gd name="T33" fmla="*/ 178 h 186"/>
                <a:gd name="T34" fmla="*/ 104 w 251"/>
                <a:gd name="T35" fmla="*/ 178 h 186"/>
                <a:gd name="T36" fmla="*/ 90 w 251"/>
                <a:gd name="T37" fmla="*/ 178 h 186"/>
                <a:gd name="T38" fmla="*/ 84 w 251"/>
                <a:gd name="T39" fmla="*/ 178 h 186"/>
                <a:gd name="T40" fmla="*/ 34 w 251"/>
                <a:gd name="T41" fmla="*/ 185 h 186"/>
                <a:gd name="T42" fmla="*/ 14 w 251"/>
                <a:gd name="T43" fmla="*/ 178 h 186"/>
                <a:gd name="T44" fmla="*/ 14 w 251"/>
                <a:gd name="T45" fmla="*/ 154 h 186"/>
                <a:gd name="T46" fmla="*/ 20 w 251"/>
                <a:gd name="T47" fmla="*/ 148 h 186"/>
                <a:gd name="T48" fmla="*/ 0 w 251"/>
                <a:gd name="T49" fmla="*/ 111 h 186"/>
                <a:gd name="T50" fmla="*/ 0 w 251"/>
                <a:gd name="T51" fmla="*/ 93 h 186"/>
                <a:gd name="T52" fmla="*/ 6 w 251"/>
                <a:gd name="T53" fmla="*/ 86 h 186"/>
                <a:gd name="T54" fmla="*/ 14 w 251"/>
                <a:gd name="T55" fmla="*/ 93 h 186"/>
                <a:gd name="T56" fmla="*/ 48 w 251"/>
                <a:gd name="T57" fmla="*/ 86 h 186"/>
                <a:gd name="T58" fmla="*/ 48 w 251"/>
                <a:gd name="T59" fmla="*/ 37 h 186"/>
                <a:gd name="T60" fmla="*/ 62 w 251"/>
                <a:gd name="T61" fmla="*/ 50 h 186"/>
                <a:gd name="T62" fmla="*/ 62 w 251"/>
                <a:gd name="T63" fmla="*/ 68 h 186"/>
                <a:gd name="T64" fmla="*/ 97 w 251"/>
                <a:gd name="T65" fmla="*/ 43 h 186"/>
                <a:gd name="T66" fmla="*/ 132 w 251"/>
                <a:gd name="T67" fmla="*/ 50 h 186"/>
                <a:gd name="T68" fmla="*/ 160 w 251"/>
                <a:gd name="T69" fmla="*/ 31 h 186"/>
                <a:gd name="T70" fmla="*/ 160 w 251"/>
                <a:gd name="T71" fmla="*/ 18 h 186"/>
                <a:gd name="T72" fmla="*/ 194 w 251"/>
                <a:gd name="T73" fmla="*/ 0 h 186"/>
                <a:gd name="T74" fmla="*/ 166 w 251"/>
                <a:gd name="T75" fmla="*/ 117 h 186"/>
                <a:gd name="T76" fmla="*/ 180 w 251"/>
                <a:gd name="T77" fmla="*/ 117 h 186"/>
                <a:gd name="T78" fmla="*/ 194 w 251"/>
                <a:gd name="T79" fmla="*/ 105 h 186"/>
                <a:gd name="T80" fmla="*/ 180 w 251"/>
                <a:gd name="T81" fmla="*/ 93 h 186"/>
                <a:gd name="T82" fmla="*/ 166 w 251"/>
                <a:gd name="T83" fmla="*/ 98 h 186"/>
                <a:gd name="T84" fmla="*/ 152 w 251"/>
                <a:gd name="T85" fmla="*/ 111 h 186"/>
                <a:gd name="T86" fmla="*/ 166 w 251"/>
                <a:gd name="T87" fmla="*/ 117 h 186"/>
                <a:gd name="T88" fmla="*/ 194 w 251"/>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1"/>
                <a:gd name="T136" fmla="*/ 0 h 186"/>
                <a:gd name="T137" fmla="*/ 251 w 2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1" h="186">
                  <a:moveTo>
                    <a:pt x="194" y="0"/>
                  </a:moveTo>
                  <a:lnTo>
                    <a:pt x="236" y="0"/>
                  </a:lnTo>
                  <a:lnTo>
                    <a:pt x="236" y="50"/>
                  </a:lnTo>
                  <a:lnTo>
                    <a:pt x="222" y="50"/>
                  </a:lnTo>
                  <a:lnTo>
                    <a:pt x="215" y="61"/>
                  </a:lnTo>
                  <a:lnTo>
                    <a:pt x="215" y="68"/>
                  </a:lnTo>
                  <a:lnTo>
                    <a:pt x="229" y="73"/>
                  </a:lnTo>
                  <a:lnTo>
                    <a:pt x="236" y="68"/>
                  </a:lnTo>
                  <a:lnTo>
                    <a:pt x="250" y="68"/>
                  </a:lnTo>
                  <a:lnTo>
                    <a:pt x="242" y="93"/>
                  </a:lnTo>
                  <a:lnTo>
                    <a:pt x="222" y="105"/>
                  </a:lnTo>
                  <a:lnTo>
                    <a:pt x="194" y="141"/>
                  </a:lnTo>
                  <a:lnTo>
                    <a:pt x="146" y="173"/>
                  </a:lnTo>
                  <a:lnTo>
                    <a:pt x="132" y="173"/>
                  </a:lnTo>
                  <a:lnTo>
                    <a:pt x="124" y="178"/>
                  </a:lnTo>
                  <a:lnTo>
                    <a:pt x="118" y="173"/>
                  </a:lnTo>
                  <a:lnTo>
                    <a:pt x="111" y="178"/>
                  </a:lnTo>
                  <a:lnTo>
                    <a:pt x="104" y="178"/>
                  </a:lnTo>
                  <a:lnTo>
                    <a:pt x="90" y="178"/>
                  </a:lnTo>
                  <a:lnTo>
                    <a:pt x="84" y="178"/>
                  </a:lnTo>
                  <a:lnTo>
                    <a:pt x="34" y="185"/>
                  </a:lnTo>
                  <a:lnTo>
                    <a:pt x="14" y="178"/>
                  </a:lnTo>
                  <a:lnTo>
                    <a:pt x="14" y="154"/>
                  </a:lnTo>
                  <a:lnTo>
                    <a:pt x="20" y="148"/>
                  </a:lnTo>
                  <a:lnTo>
                    <a:pt x="0" y="111"/>
                  </a:lnTo>
                  <a:lnTo>
                    <a:pt x="0" y="93"/>
                  </a:lnTo>
                  <a:lnTo>
                    <a:pt x="6" y="86"/>
                  </a:lnTo>
                  <a:lnTo>
                    <a:pt x="14" y="93"/>
                  </a:lnTo>
                  <a:lnTo>
                    <a:pt x="48" y="86"/>
                  </a:lnTo>
                  <a:lnTo>
                    <a:pt x="48" y="37"/>
                  </a:lnTo>
                  <a:lnTo>
                    <a:pt x="62" y="50"/>
                  </a:lnTo>
                  <a:lnTo>
                    <a:pt x="62" y="68"/>
                  </a:lnTo>
                  <a:lnTo>
                    <a:pt x="97" y="43"/>
                  </a:lnTo>
                  <a:lnTo>
                    <a:pt x="132" y="50"/>
                  </a:lnTo>
                  <a:lnTo>
                    <a:pt x="160" y="31"/>
                  </a:lnTo>
                  <a:lnTo>
                    <a:pt x="160" y="18"/>
                  </a:lnTo>
                  <a:lnTo>
                    <a:pt x="194" y="0"/>
                  </a:lnTo>
                  <a:lnTo>
                    <a:pt x="166" y="117"/>
                  </a:lnTo>
                  <a:lnTo>
                    <a:pt x="180" y="117"/>
                  </a:lnTo>
                  <a:lnTo>
                    <a:pt x="194" y="105"/>
                  </a:lnTo>
                  <a:lnTo>
                    <a:pt x="180" y="93"/>
                  </a:lnTo>
                  <a:lnTo>
                    <a:pt x="166" y="98"/>
                  </a:lnTo>
                  <a:lnTo>
                    <a:pt x="152" y="111"/>
                  </a:lnTo>
                  <a:lnTo>
                    <a:pt x="166" y="117"/>
                  </a:lnTo>
                  <a:lnTo>
                    <a:pt x="194"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8" name="Freeform 270"/>
            <p:cNvSpPr>
              <a:spLocks/>
            </p:cNvSpPr>
            <p:nvPr/>
          </p:nvSpPr>
          <p:spPr bwMode="auto">
            <a:xfrm>
              <a:off x="3279" y="3144"/>
              <a:ext cx="17" cy="20"/>
            </a:xfrm>
            <a:custGeom>
              <a:avLst/>
              <a:gdLst>
                <a:gd name="T0" fmla="*/ 16 w 17"/>
                <a:gd name="T1" fmla="*/ 0 h 20"/>
                <a:gd name="T2" fmla="*/ 16 w 17"/>
                <a:gd name="T3" fmla="*/ 14 h 20"/>
                <a:gd name="T4" fmla="*/ 10 w 17"/>
                <a:gd name="T5" fmla="*/ 19 h 20"/>
                <a:gd name="T6" fmla="*/ 0 w 17"/>
                <a:gd name="T7" fmla="*/ 14 h 20"/>
                <a:gd name="T8" fmla="*/ 0 w 17"/>
                <a:gd name="T9" fmla="*/ 9 h 20"/>
                <a:gd name="T10" fmla="*/ 6 w 17"/>
                <a:gd name="T11" fmla="*/ 0 h 20"/>
                <a:gd name="T12" fmla="*/ 16 w 17"/>
                <a:gd name="T13" fmla="*/ 0 h 20"/>
                <a:gd name="T14" fmla="*/ 0 60000 65536"/>
                <a:gd name="T15" fmla="*/ 0 60000 65536"/>
                <a:gd name="T16" fmla="*/ 0 60000 65536"/>
                <a:gd name="T17" fmla="*/ 0 60000 65536"/>
                <a:gd name="T18" fmla="*/ 0 60000 65536"/>
                <a:gd name="T19" fmla="*/ 0 60000 65536"/>
                <a:gd name="T20" fmla="*/ 0 60000 65536"/>
                <a:gd name="T21" fmla="*/ 0 w 17"/>
                <a:gd name="T22" fmla="*/ 0 h 20"/>
                <a:gd name="T23" fmla="*/ 17 w 1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
                  <a:moveTo>
                    <a:pt x="16" y="0"/>
                  </a:moveTo>
                  <a:lnTo>
                    <a:pt x="16" y="14"/>
                  </a:lnTo>
                  <a:lnTo>
                    <a:pt x="10" y="19"/>
                  </a:lnTo>
                  <a:lnTo>
                    <a:pt x="0" y="14"/>
                  </a:lnTo>
                  <a:lnTo>
                    <a:pt x="0" y="9"/>
                  </a:lnTo>
                  <a:lnTo>
                    <a:pt x="6" y="0"/>
                  </a:lnTo>
                  <a:lnTo>
                    <a:pt x="1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49" name="Freeform 271"/>
            <p:cNvSpPr>
              <a:spLocks/>
            </p:cNvSpPr>
            <p:nvPr/>
          </p:nvSpPr>
          <p:spPr bwMode="auto">
            <a:xfrm>
              <a:off x="3215" y="3189"/>
              <a:ext cx="38" cy="18"/>
            </a:xfrm>
            <a:custGeom>
              <a:avLst/>
              <a:gdLst>
                <a:gd name="T0" fmla="*/ 12 w 38"/>
                <a:gd name="T1" fmla="*/ 17 h 18"/>
                <a:gd name="T2" fmla="*/ 0 w 38"/>
                <a:gd name="T3" fmla="*/ 12 h 18"/>
                <a:gd name="T4" fmla="*/ 12 w 38"/>
                <a:gd name="T5" fmla="*/ 4 h 18"/>
                <a:gd name="T6" fmla="*/ 25 w 38"/>
                <a:gd name="T7" fmla="*/ 0 h 18"/>
                <a:gd name="T8" fmla="*/ 37 w 38"/>
                <a:gd name="T9" fmla="*/ 9 h 18"/>
                <a:gd name="T10" fmla="*/ 25 w 38"/>
                <a:gd name="T11" fmla="*/ 17 h 18"/>
                <a:gd name="T12" fmla="*/ 12 w 38"/>
                <a:gd name="T13" fmla="*/ 17 h 18"/>
                <a:gd name="T14" fmla="*/ 0 60000 65536"/>
                <a:gd name="T15" fmla="*/ 0 60000 65536"/>
                <a:gd name="T16" fmla="*/ 0 60000 65536"/>
                <a:gd name="T17" fmla="*/ 0 60000 65536"/>
                <a:gd name="T18" fmla="*/ 0 60000 65536"/>
                <a:gd name="T19" fmla="*/ 0 60000 65536"/>
                <a:gd name="T20" fmla="*/ 0 60000 65536"/>
                <a:gd name="T21" fmla="*/ 0 w 38"/>
                <a:gd name="T22" fmla="*/ 0 h 18"/>
                <a:gd name="T23" fmla="*/ 38 w 3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8">
                  <a:moveTo>
                    <a:pt x="12" y="17"/>
                  </a:moveTo>
                  <a:lnTo>
                    <a:pt x="0" y="12"/>
                  </a:lnTo>
                  <a:lnTo>
                    <a:pt x="12" y="4"/>
                  </a:lnTo>
                  <a:lnTo>
                    <a:pt x="25" y="0"/>
                  </a:lnTo>
                  <a:lnTo>
                    <a:pt x="37" y="9"/>
                  </a:lnTo>
                  <a:lnTo>
                    <a:pt x="25" y="17"/>
                  </a:lnTo>
                  <a:lnTo>
                    <a:pt x="12" y="17"/>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0" name="Freeform 272"/>
            <p:cNvSpPr>
              <a:spLocks/>
            </p:cNvSpPr>
            <p:nvPr/>
          </p:nvSpPr>
          <p:spPr bwMode="auto">
            <a:xfrm>
              <a:off x="5474" y="3206"/>
              <a:ext cx="32" cy="33"/>
            </a:xfrm>
            <a:custGeom>
              <a:avLst/>
              <a:gdLst>
                <a:gd name="T0" fmla="*/ 24 w 32"/>
                <a:gd name="T1" fmla="*/ 32 h 33"/>
                <a:gd name="T2" fmla="*/ 0 w 32"/>
                <a:gd name="T3" fmla="*/ 0 h 33"/>
                <a:gd name="T4" fmla="*/ 31 w 32"/>
                <a:gd name="T5" fmla="*/ 21 h 33"/>
                <a:gd name="T6" fmla="*/ 24 w 32"/>
                <a:gd name="T7" fmla="*/ 32 h 33"/>
                <a:gd name="T8" fmla="*/ 0 60000 65536"/>
                <a:gd name="T9" fmla="*/ 0 60000 65536"/>
                <a:gd name="T10" fmla="*/ 0 60000 65536"/>
                <a:gd name="T11" fmla="*/ 0 60000 65536"/>
                <a:gd name="T12" fmla="*/ 0 w 32"/>
                <a:gd name="T13" fmla="*/ 0 h 33"/>
                <a:gd name="T14" fmla="*/ 32 w 32"/>
                <a:gd name="T15" fmla="*/ 33 h 33"/>
              </a:gdLst>
              <a:ahLst/>
              <a:cxnLst>
                <a:cxn ang="T8">
                  <a:pos x="T0" y="T1"/>
                </a:cxn>
                <a:cxn ang="T9">
                  <a:pos x="T2" y="T3"/>
                </a:cxn>
                <a:cxn ang="T10">
                  <a:pos x="T4" y="T5"/>
                </a:cxn>
                <a:cxn ang="T11">
                  <a:pos x="T6" y="T7"/>
                </a:cxn>
              </a:cxnLst>
              <a:rect l="T12" t="T13" r="T14" b="T15"/>
              <a:pathLst>
                <a:path w="32" h="33">
                  <a:moveTo>
                    <a:pt x="24" y="32"/>
                  </a:moveTo>
                  <a:lnTo>
                    <a:pt x="0" y="0"/>
                  </a:lnTo>
                  <a:lnTo>
                    <a:pt x="31" y="21"/>
                  </a:lnTo>
                  <a:lnTo>
                    <a:pt x="24" y="3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1" name="Freeform 273"/>
            <p:cNvSpPr>
              <a:spLocks/>
            </p:cNvSpPr>
            <p:nvPr/>
          </p:nvSpPr>
          <p:spPr bwMode="auto">
            <a:xfrm>
              <a:off x="1872" y="3211"/>
              <a:ext cx="74" cy="85"/>
            </a:xfrm>
            <a:custGeom>
              <a:avLst/>
              <a:gdLst>
                <a:gd name="T0" fmla="*/ 6 w 74"/>
                <a:gd name="T1" fmla="*/ 0 h 85"/>
                <a:gd name="T2" fmla="*/ 60 w 74"/>
                <a:gd name="T3" fmla="*/ 42 h 85"/>
                <a:gd name="T4" fmla="*/ 73 w 74"/>
                <a:gd name="T5" fmla="*/ 60 h 85"/>
                <a:gd name="T6" fmla="*/ 66 w 74"/>
                <a:gd name="T7" fmla="*/ 78 h 85"/>
                <a:gd name="T8" fmla="*/ 46 w 74"/>
                <a:gd name="T9" fmla="*/ 84 h 85"/>
                <a:gd name="T10" fmla="*/ 0 w 74"/>
                <a:gd name="T11" fmla="*/ 78 h 85"/>
                <a:gd name="T12" fmla="*/ 0 w 74"/>
                <a:gd name="T13" fmla="*/ 12 h 85"/>
                <a:gd name="T14" fmla="*/ 6 w 74"/>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85"/>
                <a:gd name="T26" fmla="*/ 74 w 74"/>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85">
                  <a:moveTo>
                    <a:pt x="6" y="0"/>
                  </a:moveTo>
                  <a:lnTo>
                    <a:pt x="60" y="42"/>
                  </a:lnTo>
                  <a:lnTo>
                    <a:pt x="73" y="60"/>
                  </a:lnTo>
                  <a:lnTo>
                    <a:pt x="66" y="78"/>
                  </a:lnTo>
                  <a:lnTo>
                    <a:pt x="46" y="84"/>
                  </a:lnTo>
                  <a:lnTo>
                    <a:pt x="0" y="78"/>
                  </a:lnTo>
                  <a:lnTo>
                    <a:pt x="0" y="12"/>
                  </a:lnTo>
                  <a:lnTo>
                    <a:pt x="6"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2" name="Freeform 274"/>
            <p:cNvSpPr>
              <a:spLocks/>
            </p:cNvSpPr>
            <p:nvPr/>
          </p:nvSpPr>
          <p:spPr bwMode="auto">
            <a:xfrm>
              <a:off x="1648" y="3440"/>
              <a:ext cx="11" cy="15"/>
            </a:xfrm>
            <a:custGeom>
              <a:avLst/>
              <a:gdLst>
                <a:gd name="T0" fmla="*/ 0 w 11"/>
                <a:gd name="T1" fmla="*/ 14 h 15"/>
                <a:gd name="T2" fmla="*/ 0 w 11"/>
                <a:gd name="T3" fmla="*/ 0 h 15"/>
                <a:gd name="T4" fmla="*/ 10 w 11"/>
                <a:gd name="T5" fmla="*/ 14 h 15"/>
                <a:gd name="T6" fmla="*/ 0 w 11"/>
                <a:gd name="T7" fmla="*/ 14 h 15"/>
                <a:gd name="T8" fmla="*/ 0 60000 65536"/>
                <a:gd name="T9" fmla="*/ 0 60000 65536"/>
                <a:gd name="T10" fmla="*/ 0 60000 65536"/>
                <a:gd name="T11" fmla="*/ 0 60000 65536"/>
                <a:gd name="T12" fmla="*/ 0 w 11"/>
                <a:gd name="T13" fmla="*/ 0 h 15"/>
                <a:gd name="T14" fmla="*/ 11 w 11"/>
                <a:gd name="T15" fmla="*/ 15 h 15"/>
              </a:gdLst>
              <a:ahLst/>
              <a:cxnLst>
                <a:cxn ang="T8">
                  <a:pos x="T0" y="T1"/>
                </a:cxn>
                <a:cxn ang="T9">
                  <a:pos x="T2" y="T3"/>
                </a:cxn>
                <a:cxn ang="T10">
                  <a:pos x="T4" y="T5"/>
                </a:cxn>
                <a:cxn ang="T11">
                  <a:pos x="T6" y="T7"/>
                </a:cxn>
              </a:cxnLst>
              <a:rect l="T12" t="T13" r="T14" b="T15"/>
              <a:pathLst>
                <a:path w="11" h="15">
                  <a:moveTo>
                    <a:pt x="0" y="14"/>
                  </a:moveTo>
                  <a:lnTo>
                    <a:pt x="0" y="0"/>
                  </a:lnTo>
                  <a:lnTo>
                    <a:pt x="10" y="14"/>
                  </a:lnTo>
                  <a:lnTo>
                    <a:pt x="0" y="1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3" name="Freeform 275"/>
            <p:cNvSpPr>
              <a:spLocks/>
            </p:cNvSpPr>
            <p:nvPr/>
          </p:nvSpPr>
          <p:spPr bwMode="auto">
            <a:xfrm>
              <a:off x="1658" y="3477"/>
              <a:ext cx="5" cy="15"/>
            </a:xfrm>
            <a:custGeom>
              <a:avLst/>
              <a:gdLst>
                <a:gd name="T0" fmla="*/ 2 w 5"/>
                <a:gd name="T1" fmla="*/ 14 h 15"/>
                <a:gd name="T2" fmla="*/ 0 w 5"/>
                <a:gd name="T3" fmla="*/ 0 h 15"/>
                <a:gd name="T4" fmla="*/ 2 w 5"/>
                <a:gd name="T5" fmla="*/ 0 h 15"/>
                <a:gd name="T6" fmla="*/ 4 w 5"/>
                <a:gd name="T7" fmla="*/ 14 h 15"/>
                <a:gd name="T8" fmla="*/ 2 w 5"/>
                <a:gd name="T9" fmla="*/ 14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4"/>
                  </a:moveTo>
                  <a:lnTo>
                    <a:pt x="0" y="0"/>
                  </a:lnTo>
                  <a:lnTo>
                    <a:pt x="2" y="0"/>
                  </a:lnTo>
                  <a:lnTo>
                    <a:pt x="4" y="14"/>
                  </a:lnTo>
                  <a:lnTo>
                    <a:pt x="2" y="14"/>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4" name="Freeform 276"/>
            <p:cNvSpPr>
              <a:spLocks/>
            </p:cNvSpPr>
            <p:nvPr/>
          </p:nvSpPr>
          <p:spPr bwMode="auto">
            <a:xfrm>
              <a:off x="5481" y="3477"/>
              <a:ext cx="88" cy="162"/>
            </a:xfrm>
            <a:custGeom>
              <a:avLst/>
              <a:gdLst>
                <a:gd name="T0" fmla="*/ 6 w 88"/>
                <a:gd name="T1" fmla="*/ 161 h 162"/>
                <a:gd name="T2" fmla="*/ 0 w 88"/>
                <a:gd name="T3" fmla="*/ 161 h 162"/>
                <a:gd name="T4" fmla="*/ 20 w 88"/>
                <a:gd name="T5" fmla="*/ 136 h 162"/>
                <a:gd name="T6" fmla="*/ 6 w 88"/>
                <a:gd name="T7" fmla="*/ 111 h 162"/>
                <a:gd name="T8" fmla="*/ 27 w 88"/>
                <a:gd name="T9" fmla="*/ 99 h 162"/>
                <a:gd name="T10" fmla="*/ 40 w 88"/>
                <a:gd name="T11" fmla="*/ 56 h 162"/>
                <a:gd name="T12" fmla="*/ 33 w 88"/>
                <a:gd name="T13" fmla="*/ 12 h 162"/>
                <a:gd name="T14" fmla="*/ 40 w 88"/>
                <a:gd name="T15" fmla="*/ 0 h 162"/>
                <a:gd name="T16" fmla="*/ 54 w 88"/>
                <a:gd name="T17" fmla="*/ 43 h 162"/>
                <a:gd name="T18" fmla="*/ 60 w 88"/>
                <a:gd name="T19" fmla="*/ 62 h 162"/>
                <a:gd name="T20" fmla="*/ 67 w 88"/>
                <a:gd name="T21" fmla="*/ 56 h 162"/>
                <a:gd name="T22" fmla="*/ 67 w 88"/>
                <a:gd name="T23" fmla="*/ 75 h 162"/>
                <a:gd name="T24" fmla="*/ 87 w 88"/>
                <a:gd name="T25" fmla="*/ 81 h 162"/>
                <a:gd name="T26" fmla="*/ 74 w 88"/>
                <a:gd name="T27" fmla="*/ 111 h 162"/>
                <a:gd name="T28" fmla="*/ 60 w 88"/>
                <a:gd name="T29" fmla="*/ 111 h 162"/>
                <a:gd name="T30" fmla="*/ 54 w 88"/>
                <a:gd name="T31" fmla="*/ 130 h 162"/>
                <a:gd name="T32" fmla="*/ 6 w 88"/>
                <a:gd name="T33" fmla="*/ 16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62"/>
                <a:gd name="T53" fmla="*/ 88 w 88"/>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62">
                  <a:moveTo>
                    <a:pt x="6" y="161"/>
                  </a:moveTo>
                  <a:lnTo>
                    <a:pt x="0" y="161"/>
                  </a:lnTo>
                  <a:lnTo>
                    <a:pt x="20" y="136"/>
                  </a:lnTo>
                  <a:lnTo>
                    <a:pt x="6" y="111"/>
                  </a:lnTo>
                  <a:lnTo>
                    <a:pt x="27" y="99"/>
                  </a:lnTo>
                  <a:lnTo>
                    <a:pt x="40" y="56"/>
                  </a:lnTo>
                  <a:lnTo>
                    <a:pt x="33" y="12"/>
                  </a:lnTo>
                  <a:lnTo>
                    <a:pt x="40" y="0"/>
                  </a:lnTo>
                  <a:lnTo>
                    <a:pt x="54" y="43"/>
                  </a:lnTo>
                  <a:lnTo>
                    <a:pt x="60" y="62"/>
                  </a:lnTo>
                  <a:lnTo>
                    <a:pt x="67" y="56"/>
                  </a:lnTo>
                  <a:lnTo>
                    <a:pt x="67" y="75"/>
                  </a:lnTo>
                  <a:lnTo>
                    <a:pt x="87" y="81"/>
                  </a:lnTo>
                  <a:lnTo>
                    <a:pt x="74" y="111"/>
                  </a:lnTo>
                  <a:lnTo>
                    <a:pt x="60" y="111"/>
                  </a:lnTo>
                  <a:lnTo>
                    <a:pt x="54" y="130"/>
                  </a:lnTo>
                  <a:lnTo>
                    <a:pt x="6" y="16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5" name="Freeform 277"/>
            <p:cNvSpPr>
              <a:spLocks/>
            </p:cNvSpPr>
            <p:nvPr/>
          </p:nvSpPr>
          <p:spPr bwMode="auto">
            <a:xfrm>
              <a:off x="5019" y="3547"/>
              <a:ext cx="54" cy="66"/>
            </a:xfrm>
            <a:custGeom>
              <a:avLst/>
              <a:gdLst>
                <a:gd name="T0" fmla="*/ 0 w 54"/>
                <a:gd name="T1" fmla="*/ 65 h 66"/>
                <a:gd name="T2" fmla="*/ 0 w 54"/>
                <a:gd name="T3" fmla="*/ 0 h 66"/>
                <a:gd name="T4" fmla="*/ 27 w 54"/>
                <a:gd name="T5" fmla="*/ 12 h 66"/>
                <a:gd name="T6" fmla="*/ 47 w 54"/>
                <a:gd name="T7" fmla="*/ 6 h 66"/>
                <a:gd name="T8" fmla="*/ 53 w 54"/>
                <a:gd name="T9" fmla="*/ 18 h 66"/>
                <a:gd name="T10" fmla="*/ 27 w 54"/>
                <a:gd name="T11" fmla="*/ 60 h 66"/>
                <a:gd name="T12" fmla="*/ 0 w 54"/>
                <a:gd name="T13" fmla="*/ 65 h 66"/>
                <a:gd name="T14" fmla="*/ 0 60000 65536"/>
                <a:gd name="T15" fmla="*/ 0 60000 65536"/>
                <a:gd name="T16" fmla="*/ 0 60000 65536"/>
                <a:gd name="T17" fmla="*/ 0 60000 65536"/>
                <a:gd name="T18" fmla="*/ 0 60000 65536"/>
                <a:gd name="T19" fmla="*/ 0 60000 65536"/>
                <a:gd name="T20" fmla="*/ 0 60000 65536"/>
                <a:gd name="T21" fmla="*/ 0 w 54"/>
                <a:gd name="T22" fmla="*/ 0 h 66"/>
                <a:gd name="T23" fmla="*/ 54 w 54"/>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6">
                  <a:moveTo>
                    <a:pt x="0" y="65"/>
                  </a:moveTo>
                  <a:lnTo>
                    <a:pt x="0" y="0"/>
                  </a:lnTo>
                  <a:lnTo>
                    <a:pt x="27" y="12"/>
                  </a:lnTo>
                  <a:lnTo>
                    <a:pt x="47" y="6"/>
                  </a:lnTo>
                  <a:lnTo>
                    <a:pt x="53" y="18"/>
                  </a:lnTo>
                  <a:lnTo>
                    <a:pt x="27" y="60"/>
                  </a:lnTo>
                  <a:lnTo>
                    <a:pt x="0" y="6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6" name="Freeform 278"/>
            <p:cNvSpPr>
              <a:spLocks/>
            </p:cNvSpPr>
            <p:nvPr/>
          </p:nvSpPr>
          <p:spPr bwMode="auto">
            <a:xfrm>
              <a:off x="1658" y="3555"/>
              <a:ext cx="5" cy="14"/>
            </a:xfrm>
            <a:custGeom>
              <a:avLst/>
              <a:gdLst>
                <a:gd name="T0" fmla="*/ 2 w 5"/>
                <a:gd name="T1" fmla="*/ 13 h 14"/>
                <a:gd name="T2" fmla="*/ 0 w 5"/>
                <a:gd name="T3" fmla="*/ 4 h 14"/>
                <a:gd name="T4" fmla="*/ 2 w 5"/>
                <a:gd name="T5" fmla="*/ 0 h 14"/>
                <a:gd name="T6" fmla="*/ 4 w 5"/>
                <a:gd name="T7" fmla="*/ 13 h 14"/>
                <a:gd name="T8" fmla="*/ 2 w 5"/>
                <a:gd name="T9" fmla="*/ 13 h 14"/>
                <a:gd name="T10" fmla="*/ 0 60000 65536"/>
                <a:gd name="T11" fmla="*/ 0 60000 65536"/>
                <a:gd name="T12" fmla="*/ 0 60000 65536"/>
                <a:gd name="T13" fmla="*/ 0 60000 65536"/>
                <a:gd name="T14" fmla="*/ 0 60000 65536"/>
                <a:gd name="T15" fmla="*/ 0 w 5"/>
                <a:gd name="T16" fmla="*/ 0 h 14"/>
                <a:gd name="T17" fmla="*/ 5 w 5"/>
                <a:gd name="T18" fmla="*/ 14 h 14"/>
              </a:gdLst>
              <a:ahLst/>
              <a:cxnLst>
                <a:cxn ang="T10">
                  <a:pos x="T0" y="T1"/>
                </a:cxn>
                <a:cxn ang="T11">
                  <a:pos x="T2" y="T3"/>
                </a:cxn>
                <a:cxn ang="T12">
                  <a:pos x="T4" y="T5"/>
                </a:cxn>
                <a:cxn ang="T13">
                  <a:pos x="T6" y="T7"/>
                </a:cxn>
                <a:cxn ang="T14">
                  <a:pos x="T8" y="T9"/>
                </a:cxn>
              </a:cxnLst>
              <a:rect l="T15" t="T16" r="T17" b="T18"/>
              <a:pathLst>
                <a:path w="5" h="14">
                  <a:moveTo>
                    <a:pt x="2" y="13"/>
                  </a:moveTo>
                  <a:lnTo>
                    <a:pt x="0" y="4"/>
                  </a:lnTo>
                  <a:lnTo>
                    <a:pt x="2" y="0"/>
                  </a:lnTo>
                  <a:lnTo>
                    <a:pt x="4" y="13"/>
                  </a:lnTo>
                  <a:lnTo>
                    <a:pt x="2" y="13"/>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7" name="Freeform 279"/>
            <p:cNvSpPr>
              <a:spLocks/>
            </p:cNvSpPr>
            <p:nvPr/>
          </p:nvSpPr>
          <p:spPr bwMode="auto">
            <a:xfrm>
              <a:off x="1908" y="3591"/>
              <a:ext cx="16" cy="16"/>
            </a:xfrm>
            <a:custGeom>
              <a:avLst/>
              <a:gdLst>
                <a:gd name="T0" fmla="*/ 0 w 16"/>
                <a:gd name="T1" fmla="*/ 15 h 16"/>
                <a:gd name="T2" fmla="*/ 5 w 16"/>
                <a:gd name="T3" fmla="*/ 0 h 16"/>
                <a:gd name="T4" fmla="*/ 10 w 16"/>
                <a:gd name="T5" fmla="*/ 0 h 16"/>
                <a:gd name="T6" fmla="*/ 15 w 16"/>
                <a:gd name="T7" fmla="*/ 5 h 16"/>
                <a:gd name="T8" fmla="*/ 10 w 16"/>
                <a:gd name="T9" fmla="*/ 5 h 16"/>
                <a:gd name="T10" fmla="*/ 10 w 16"/>
                <a:gd name="T11" fmla="*/ 10 h 16"/>
                <a:gd name="T12" fmla="*/ 0 w 16"/>
                <a:gd name="T13" fmla="*/ 15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15"/>
                  </a:moveTo>
                  <a:lnTo>
                    <a:pt x="5" y="0"/>
                  </a:lnTo>
                  <a:lnTo>
                    <a:pt x="10" y="0"/>
                  </a:lnTo>
                  <a:lnTo>
                    <a:pt x="15" y="5"/>
                  </a:lnTo>
                  <a:lnTo>
                    <a:pt x="10" y="5"/>
                  </a:lnTo>
                  <a:lnTo>
                    <a:pt x="10" y="10"/>
                  </a:lnTo>
                  <a:lnTo>
                    <a:pt x="0" y="1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8" name="Freeform 280"/>
            <p:cNvSpPr>
              <a:spLocks/>
            </p:cNvSpPr>
            <p:nvPr/>
          </p:nvSpPr>
          <p:spPr bwMode="auto">
            <a:xfrm>
              <a:off x="1887" y="3591"/>
              <a:ext cx="8" cy="9"/>
            </a:xfrm>
            <a:custGeom>
              <a:avLst/>
              <a:gdLst>
                <a:gd name="T0" fmla="*/ 0 w 8"/>
                <a:gd name="T1" fmla="*/ 8 h 9"/>
                <a:gd name="T2" fmla="*/ 3 w 8"/>
                <a:gd name="T3" fmla="*/ 4 h 9"/>
                <a:gd name="T4" fmla="*/ 3 w 8"/>
                <a:gd name="T5" fmla="*/ 0 h 9"/>
                <a:gd name="T6" fmla="*/ 7 w 8"/>
                <a:gd name="T7" fmla="*/ 0 h 9"/>
                <a:gd name="T8" fmla="*/ 7 w 8"/>
                <a:gd name="T9" fmla="*/ 8 h 9"/>
                <a:gd name="T10" fmla="*/ 0 w 8"/>
                <a:gd name="T11" fmla="*/ 8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0" y="8"/>
                  </a:moveTo>
                  <a:lnTo>
                    <a:pt x="3" y="4"/>
                  </a:lnTo>
                  <a:lnTo>
                    <a:pt x="3" y="0"/>
                  </a:lnTo>
                  <a:lnTo>
                    <a:pt x="7" y="0"/>
                  </a:lnTo>
                  <a:lnTo>
                    <a:pt x="7" y="8"/>
                  </a:lnTo>
                  <a:lnTo>
                    <a:pt x="0" y="8"/>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59" name="Freeform 281"/>
            <p:cNvSpPr>
              <a:spLocks/>
            </p:cNvSpPr>
            <p:nvPr/>
          </p:nvSpPr>
          <p:spPr bwMode="auto">
            <a:xfrm>
              <a:off x="5301" y="3624"/>
              <a:ext cx="166" cy="121"/>
            </a:xfrm>
            <a:custGeom>
              <a:avLst/>
              <a:gdLst>
                <a:gd name="T0" fmla="*/ 28 w 166"/>
                <a:gd name="T1" fmla="*/ 120 h 121"/>
                <a:gd name="T2" fmla="*/ 21 w 166"/>
                <a:gd name="T3" fmla="*/ 102 h 121"/>
                <a:gd name="T4" fmla="*/ 0 w 166"/>
                <a:gd name="T5" fmla="*/ 90 h 121"/>
                <a:gd name="T6" fmla="*/ 62 w 166"/>
                <a:gd name="T7" fmla="*/ 47 h 121"/>
                <a:gd name="T8" fmla="*/ 76 w 166"/>
                <a:gd name="T9" fmla="*/ 47 h 121"/>
                <a:gd name="T10" fmla="*/ 111 w 166"/>
                <a:gd name="T11" fmla="*/ 30 h 121"/>
                <a:gd name="T12" fmla="*/ 145 w 166"/>
                <a:gd name="T13" fmla="*/ 0 h 121"/>
                <a:gd name="T14" fmla="*/ 151 w 166"/>
                <a:gd name="T15" fmla="*/ 0 h 121"/>
                <a:gd name="T16" fmla="*/ 151 w 166"/>
                <a:gd name="T17" fmla="*/ 12 h 121"/>
                <a:gd name="T18" fmla="*/ 159 w 166"/>
                <a:gd name="T19" fmla="*/ 12 h 121"/>
                <a:gd name="T20" fmla="*/ 165 w 166"/>
                <a:gd name="T21" fmla="*/ 18 h 121"/>
                <a:gd name="T22" fmla="*/ 125 w 166"/>
                <a:gd name="T23" fmla="*/ 60 h 121"/>
                <a:gd name="T24" fmla="*/ 125 w 166"/>
                <a:gd name="T25" fmla="*/ 72 h 121"/>
                <a:gd name="T26" fmla="*/ 117 w 166"/>
                <a:gd name="T27" fmla="*/ 66 h 121"/>
                <a:gd name="T28" fmla="*/ 89 w 166"/>
                <a:gd name="T29" fmla="*/ 72 h 121"/>
                <a:gd name="T30" fmla="*/ 62 w 166"/>
                <a:gd name="T31" fmla="*/ 108 h 121"/>
                <a:gd name="T32" fmla="*/ 28 w 166"/>
                <a:gd name="T33" fmla="*/ 12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121"/>
                <a:gd name="T53" fmla="*/ 166 w 166"/>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121">
                  <a:moveTo>
                    <a:pt x="28" y="120"/>
                  </a:moveTo>
                  <a:lnTo>
                    <a:pt x="21" y="102"/>
                  </a:lnTo>
                  <a:lnTo>
                    <a:pt x="0" y="90"/>
                  </a:lnTo>
                  <a:lnTo>
                    <a:pt x="62" y="47"/>
                  </a:lnTo>
                  <a:lnTo>
                    <a:pt x="76" y="47"/>
                  </a:lnTo>
                  <a:lnTo>
                    <a:pt x="111" y="30"/>
                  </a:lnTo>
                  <a:lnTo>
                    <a:pt x="145" y="0"/>
                  </a:lnTo>
                  <a:lnTo>
                    <a:pt x="151" y="0"/>
                  </a:lnTo>
                  <a:lnTo>
                    <a:pt x="151" y="12"/>
                  </a:lnTo>
                  <a:lnTo>
                    <a:pt x="159" y="12"/>
                  </a:lnTo>
                  <a:lnTo>
                    <a:pt x="165" y="18"/>
                  </a:lnTo>
                  <a:lnTo>
                    <a:pt x="125" y="60"/>
                  </a:lnTo>
                  <a:lnTo>
                    <a:pt x="125" y="72"/>
                  </a:lnTo>
                  <a:lnTo>
                    <a:pt x="117" y="66"/>
                  </a:lnTo>
                  <a:lnTo>
                    <a:pt x="89" y="72"/>
                  </a:lnTo>
                  <a:lnTo>
                    <a:pt x="62" y="108"/>
                  </a:lnTo>
                  <a:lnTo>
                    <a:pt x="28" y="12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60" name="Freeform 282"/>
            <p:cNvSpPr>
              <a:spLocks/>
            </p:cNvSpPr>
            <p:nvPr/>
          </p:nvSpPr>
          <p:spPr bwMode="auto">
            <a:xfrm>
              <a:off x="1765" y="3630"/>
              <a:ext cx="30" cy="46"/>
            </a:xfrm>
            <a:custGeom>
              <a:avLst/>
              <a:gdLst>
                <a:gd name="T0" fmla="*/ 24 w 30"/>
                <a:gd name="T1" fmla="*/ 11 h 46"/>
                <a:gd name="T2" fmla="*/ 29 w 30"/>
                <a:gd name="T3" fmla="*/ 45 h 46"/>
                <a:gd name="T4" fmla="*/ 0 w 30"/>
                <a:gd name="T5" fmla="*/ 45 h 46"/>
                <a:gd name="T6" fmla="*/ 5 w 30"/>
                <a:gd name="T7" fmla="*/ 34 h 46"/>
                <a:gd name="T8" fmla="*/ 12 w 30"/>
                <a:gd name="T9" fmla="*/ 34 h 46"/>
                <a:gd name="T10" fmla="*/ 5 w 30"/>
                <a:gd name="T11" fmla="*/ 23 h 46"/>
                <a:gd name="T12" fmla="*/ 0 w 30"/>
                <a:gd name="T13" fmla="*/ 23 h 46"/>
                <a:gd name="T14" fmla="*/ 0 w 30"/>
                <a:gd name="T15" fmla="*/ 11 h 46"/>
                <a:gd name="T16" fmla="*/ 17 w 30"/>
                <a:gd name="T17" fmla="*/ 0 h 46"/>
                <a:gd name="T18" fmla="*/ 24 w 30"/>
                <a:gd name="T19" fmla="*/ 1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6"/>
                <a:gd name="T32" fmla="*/ 30 w 3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6">
                  <a:moveTo>
                    <a:pt x="24" y="11"/>
                  </a:moveTo>
                  <a:lnTo>
                    <a:pt x="29" y="45"/>
                  </a:lnTo>
                  <a:lnTo>
                    <a:pt x="0" y="45"/>
                  </a:lnTo>
                  <a:lnTo>
                    <a:pt x="5" y="34"/>
                  </a:lnTo>
                  <a:lnTo>
                    <a:pt x="12" y="34"/>
                  </a:lnTo>
                  <a:lnTo>
                    <a:pt x="5" y="23"/>
                  </a:lnTo>
                  <a:lnTo>
                    <a:pt x="0" y="23"/>
                  </a:lnTo>
                  <a:lnTo>
                    <a:pt x="0" y="11"/>
                  </a:lnTo>
                  <a:lnTo>
                    <a:pt x="17" y="0"/>
                  </a:lnTo>
                  <a:lnTo>
                    <a:pt x="24" y="11"/>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61" name="Freeform 283"/>
            <p:cNvSpPr>
              <a:spLocks/>
            </p:cNvSpPr>
            <p:nvPr/>
          </p:nvSpPr>
          <p:spPr bwMode="auto">
            <a:xfrm>
              <a:off x="1691" y="3638"/>
              <a:ext cx="12" cy="6"/>
            </a:xfrm>
            <a:custGeom>
              <a:avLst/>
              <a:gdLst>
                <a:gd name="T0" fmla="*/ 6 w 12"/>
                <a:gd name="T1" fmla="*/ 5 h 6"/>
                <a:gd name="T2" fmla="*/ 0 w 12"/>
                <a:gd name="T3" fmla="*/ 0 h 6"/>
                <a:gd name="T4" fmla="*/ 11 w 12"/>
                <a:gd name="T5" fmla="*/ 2 h 6"/>
                <a:gd name="T6" fmla="*/ 6 w 12"/>
                <a:gd name="T7" fmla="*/ 5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5"/>
                  </a:moveTo>
                  <a:lnTo>
                    <a:pt x="0" y="0"/>
                  </a:lnTo>
                  <a:lnTo>
                    <a:pt x="11" y="2"/>
                  </a:lnTo>
                  <a:lnTo>
                    <a:pt x="6" y="5"/>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62" name="Freeform 284"/>
            <p:cNvSpPr>
              <a:spLocks/>
            </p:cNvSpPr>
            <p:nvPr/>
          </p:nvSpPr>
          <p:spPr bwMode="auto">
            <a:xfrm>
              <a:off x="1794" y="3643"/>
              <a:ext cx="50" cy="33"/>
            </a:xfrm>
            <a:custGeom>
              <a:avLst/>
              <a:gdLst>
                <a:gd name="T0" fmla="*/ 6 w 50"/>
                <a:gd name="T1" fmla="*/ 32 h 33"/>
                <a:gd name="T2" fmla="*/ 0 w 50"/>
                <a:gd name="T3" fmla="*/ 0 h 33"/>
                <a:gd name="T4" fmla="*/ 18 w 50"/>
                <a:gd name="T5" fmla="*/ 21 h 33"/>
                <a:gd name="T6" fmla="*/ 49 w 50"/>
                <a:gd name="T7" fmla="*/ 26 h 33"/>
                <a:gd name="T8" fmla="*/ 24 w 50"/>
                <a:gd name="T9" fmla="*/ 32 h 33"/>
                <a:gd name="T10" fmla="*/ 6 w 50"/>
                <a:gd name="T11" fmla="*/ 32 h 33"/>
                <a:gd name="T12" fmla="*/ 0 60000 65536"/>
                <a:gd name="T13" fmla="*/ 0 60000 65536"/>
                <a:gd name="T14" fmla="*/ 0 60000 65536"/>
                <a:gd name="T15" fmla="*/ 0 60000 65536"/>
                <a:gd name="T16" fmla="*/ 0 60000 65536"/>
                <a:gd name="T17" fmla="*/ 0 60000 65536"/>
                <a:gd name="T18" fmla="*/ 0 w 50"/>
                <a:gd name="T19" fmla="*/ 0 h 33"/>
                <a:gd name="T20" fmla="*/ 50 w 5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0" h="33">
                  <a:moveTo>
                    <a:pt x="6" y="32"/>
                  </a:moveTo>
                  <a:lnTo>
                    <a:pt x="0" y="0"/>
                  </a:lnTo>
                  <a:lnTo>
                    <a:pt x="18" y="21"/>
                  </a:lnTo>
                  <a:lnTo>
                    <a:pt x="49" y="26"/>
                  </a:lnTo>
                  <a:lnTo>
                    <a:pt x="24" y="32"/>
                  </a:lnTo>
                  <a:lnTo>
                    <a:pt x="6" y="32"/>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63" name="Freeform 285"/>
            <p:cNvSpPr>
              <a:spLocks/>
            </p:cNvSpPr>
            <p:nvPr/>
          </p:nvSpPr>
          <p:spPr bwMode="auto">
            <a:xfrm>
              <a:off x="1729" y="3667"/>
              <a:ext cx="30" cy="21"/>
            </a:xfrm>
            <a:custGeom>
              <a:avLst/>
              <a:gdLst>
                <a:gd name="T0" fmla="*/ 18 w 30"/>
                <a:gd name="T1" fmla="*/ 20 h 21"/>
                <a:gd name="T2" fmla="*/ 0 w 30"/>
                <a:gd name="T3" fmla="*/ 0 h 21"/>
                <a:gd name="T4" fmla="*/ 23 w 30"/>
                <a:gd name="T5" fmla="*/ 0 h 21"/>
                <a:gd name="T6" fmla="*/ 29 w 30"/>
                <a:gd name="T7" fmla="*/ 20 h 21"/>
                <a:gd name="T8" fmla="*/ 18 w 30"/>
                <a:gd name="T9" fmla="*/ 20 h 21"/>
                <a:gd name="T10" fmla="*/ 0 60000 65536"/>
                <a:gd name="T11" fmla="*/ 0 60000 65536"/>
                <a:gd name="T12" fmla="*/ 0 60000 65536"/>
                <a:gd name="T13" fmla="*/ 0 60000 65536"/>
                <a:gd name="T14" fmla="*/ 0 60000 65536"/>
                <a:gd name="T15" fmla="*/ 0 w 30"/>
                <a:gd name="T16" fmla="*/ 0 h 21"/>
                <a:gd name="T17" fmla="*/ 30 w 30"/>
                <a:gd name="T18" fmla="*/ 21 h 21"/>
              </a:gdLst>
              <a:ahLst/>
              <a:cxnLst>
                <a:cxn ang="T10">
                  <a:pos x="T0" y="T1"/>
                </a:cxn>
                <a:cxn ang="T11">
                  <a:pos x="T2" y="T3"/>
                </a:cxn>
                <a:cxn ang="T12">
                  <a:pos x="T4" y="T5"/>
                </a:cxn>
                <a:cxn ang="T13">
                  <a:pos x="T6" y="T7"/>
                </a:cxn>
                <a:cxn ang="T14">
                  <a:pos x="T8" y="T9"/>
                </a:cxn>
              </a:cxnLst>
              <a:rect l="T15" t="T16" r="T17" b="T18"/>
              <a:pathLst>
                <a:path w="30" h="21">
                  <a:moveTo>
                    <a:pt x="18" y="20"/>
                  </a:moveTo>
                  <a:lnTo>
                    <a:pt x="0" y="0"/>
                  </a:lnTo>
                  <a:lnTo>
                    <a:pt x="23" y="0"/>
                  </a:lnTo>
                  <a:lnTo>
                    <a:pt x="29" y="20"/>
                  </a:lnTo>
                  <a:lnTo>
                    <a:pt x="18" y="2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sp>
          <p:nvSpPr>
            <p:cNvPr id="54564" name="Freeform 286"/>
            <p:cNvSpPr>
              <a:spLocks/>
            </p:cNvSpPr>
            <p:nvPr/>
          </p:nvSpPr>
          <p:spPr bwMode="auto">
            <a:xfrm>
              <a:off x="1784" y="3692"/>
              <a:ext cx="26" cy="1"/>
            </a:xfrm>
            <a:custGeom>
              <a:avLst/>
              <a:gdLst>
                <a:gd name="T0" fmla="*/ 25 w 26"/>
                <a:gd name="T1" fmla="*/ 0 h 1"/>
                <a:gd name="T2" fmla="*/ 0 w 26"/>
                <a:gd name="T3" fmla="*/ 0 h 1"/>
                <a:gd name="T4" fmla="*/ 13 w 26"/>
                <a:gd name="T5" fmla="*/ 0 h 1"/>
                <a:gd name="T6" fmla="*/ 25 w 26"/>
                <a:gd name="T7" fmla="*/ 0 h 1"/>
                <a:gd name="T8" fmla="*/ 0 60000 65536"/>
                <a:gd name="T9" fmla="*/ 0 60000 65536"/>
                <a:gd name="T10" fmla="*/ 0 60000 65536"/>
                <a:gd name="T11" fmla="*/ 0 60000 65536"/>
                <a:gd name="T12" fmla="*/ 0 w 26"/>
                <a:gd name="T13" fmla="*/ 0 h 1"/>
                <a:gd name="T14" fmla="*/ 26 w 26"/>
                <a:gd name="T15" fmla="*/ 1 h 1"/>
              </a:gdLst>
              <a:ahLst/>
              <a:cxnLst>
                <a:cxn ang="T8">
                  <a:pos x="T0" y="T1"/>
                </a:cxn>
                <a:cxn ang="T9">
                  <a:pos x="T2" y="T3"/>
                </a:cxn>
                <a:cxn ang="T10">
                  <a:pos x="T4" y="T5"/>
                </a:cxn>
                <a:cxn ang="T11">
                  <a:pos x="T6" y="T7"/>
                </a:cxn>
              </a:cxnLst>
              <a:rect l="T12" t="T13" r="T14" b="T15"/>
              <a:pathLst>
                <a:path w="26" h="1">
                  <a:moveTo>
                    <a:pt x="25" y="0"/>
                  </a:moveTo>
                  <a:lnTo>
                    <a:pt x="0" y="0"/>
                  </a:lnTo>
                  <a:lnTo>
                    <a:pt x="13" y="0"/>
                  </a:lnTo>
                  <a:lnTo>
                    <a:pt x="25" y="0"/>
                  </a:lnTo>
                </a:path>
              </a:pathLst>
            </a:custGeom>
            <a:solidFill>
              <a:srgbClr val="3366FF"/>
            </a:solidFill>
            <a:ln w="12700" cap="rnd" cmpd="sng">
              <a:solidFill>
                <a:schemeClr val="bg1"/>
              </a:solidFill>
              <a:prstDash val="solid"/>
              <a:round/>
              <a:headEnd type="none" w="med" len="med"/>
              <a:tailEnd type="none" w="med" len="med"/>
            </a:ln>
          </p:spPr>
          <p:txBody>
            <a:bodyPr/>
            <a:lstStyle/>
            <a:p>
              <a:endParaRPr lang="ar-JO"/>
            </a:p>
          </p:txBody>
        </p:sp>
      </p:grpSp>
      <p:sp>
        <p:nvSpPr>
          <p:cNvPr id="145695" name="Rectangle 287"/>
          <p:cNvSpPr>
            <a:spLocks noGrp="1" noChangeArrowheads="1"/>
          </p:cNvSpPr>
          <p:nvPr>
            <p:ph type="title"/>
          </p:nvPr>
        </p:nvSpPr>
        <p:spPr>
          <a:xfrm>
            <a:off x="-1588" y="74613"/>
            <a:ext cx="8766176" cy="1431925"/>
          </a:xfrm>
          <a:effectLst>
            <a:outerShdw dist="35921" dir="2700000" algn="ctr" rotWithShape="0">
              <a:schemeClr val="bg2"/>
            </a:outerShdw>
          </a:effectLst>
        </p:spPr>
        <p:txBody>
          <a:bodyPr lIns="91437" tIns="45718" rIns="91437" bIns="45718" anchor="t">
            <a:spAutoFit/>
          </a:bodyPr>
          <a:lstStyle/>
          <a:p>
            <a:pPr eaLnBrk="1" hangingPunct="1">
              <a:spcBef>
                <a:spcPct val="50000"/>
              </a:spcBef>
              <a:defRPr/>
            </a:pPr>
            <a:r>
              <a:rPr lang="en-GB" smtClean="0"/>
              <a:t>Global Disease Intelligence:</a:t>
            </a:r>
            <a:br>
              <a:rPr lang="en-GB" smtClean="0"/>
            </a:br>
            <a:r>
              <a:rPr lang="en-GB" smtClean="0"/>
              <a:t> A world on the alert</a:t>
            </a:r>
          </a:p>
        </p:txBody>
      </p:sp>
      <p:sp>
        <p:nvSpPr>
          <p:cNvPr id="54277" name="Rectangle 288"/>
          <p:cNvSpPr>
            <a:spLocks noChangeArrowheads="1"/>
          </p:cNvSpPr>
          <p:nvPr/>
        </p:nvSpPr>
        <p:spPr bwMode="auto">
          <a:xfrm>
            <a:off x="4567238" y="1747838"/>
            <a:ext cx="4429125" cy="466725"/>
          </a:xfrm>
          <a:prstGeom prst="rect">
            <a:avLst/>
          </a:prstGeom>
          <a:noFill/>
          <a:ln w="12700">
            <a:noFill/>
            <a:miter lim="800000"/>
            <a:headEnd/>
            <a:tailEnd/>
          </a:ln>
        </p:spPr>
        <p:txBody>
          <a:bodyPr lIns="90488" tIns="44450" rIns="90488" bIns="44450">
            <a:spAutoFit/>
          </a:bodyPr>
          <a:lstStyle/>
          <a:p>
            <a:pPr defTabSz="762000">
              <a:spcBef>
                <a:spcPct val="50000"/>
              </a:spcBef>
            </a:pPr>
            <a:r>
              <a:rPr lang="en-GB" sz="2400" b="1">
                <a:latin typeface="Times New Roman" pitchFamily="18" charset="0"/>
                <a:cs typeface="Arial" charset="0"/>
              </a:rPr>
              <a:t> </a:t>
            </a:r>
          </a:p>
        </p:txBody>
      </p:sp>
      <p:sp>
        <p:nvSpPr>
          <p:cNvPr id="145697" name="Rectangle 289"/>
          <p:cNvSpPr>
            <a:spLocks noChangeArrowheads="1"/>
          </p:cNvSpPr>
          <p:nvPr/>
        </p:nvSpPr>
        <p:spPr bwMode="auto">
          <a:xfrm>
            <a:off x="904875" y="1676400"/>
            <a:ext cx="7096125" cy="5211763"/>
          </a:xfrm>
          <a:prstGeom prst="rect">
            <a:avLst/>
          </a:prstGeom>
          <a:noFill/>
          <a:ln w="12700">
            <a:noFill/>
            <a:miter lim="800000"/>
            <a:headEnd/>
            <a:tailEnd/>
          </a:ln>
          <a:effectLst/>
        </p:spPr>
        <p:txBody>
          <a:bodyPr lIns="90488" tIns="44450" rIns="90488" bIns="44450">
            <a:spAutoFit/>
          </a:bodyPr>
          <a:lstStyle/>
          <a:p>
            <a:pPr algn="ctr" defTabSz="762000">
              <a:spcBef>
                <a:spcPct val="50000"/>
              </a:spcBef>
              <a:defRPr/>
            </a:pPr>
            <a:r>
              <a:rPr lang="en-GB" sz="3600" b="1">
                <a:solidFill>
                  <a:schemeClr val="accent1"/>
                </a:solidFill>
                <a:effectLst>
                  <a:outerShdw blurRad="38100" dist="38100" dir="2700000" algn="tl">
                    <a:srgbClr val="000000"/>
                  </a:outerShdw>
                </a:effectLst>
                <a:cs typeface="Arial" charset="0"/>
              </a:rPr>
              <a:t>Collection</a:t>
            </a:r>
            <a:endParaRPr lang="en-GB" sz="3200" b="1">
              <a:solidFill>
                <a:schemeClr val="accent1"/>
              </a:solidFill>
              <a:latin typeface="Univers (W1)" pitchFamily="34" charset="0"/>
              <a:cs typeface="Arial" charset="0"/>
            </a:endParaRPr>
          </a:p>
          <a:p>
            <a:pPr algn="ctr" defTabSz="762000">
              <a:spcBef>
                <a:spcPct val="50000"/>
              </a:spcBef>
              <a:defRPr/>
            </a:pPr>
            <a:endParaRPr lang="en-GB" sz="2400">
              <a:solidFill>
                <a:schemeClr val="accent1"/>
              </a:solidFill>
              <a:latin typeface="Univers (W1)" pitchFamily="34" charset="0"/>
              <a:cs typeface="Arial" charset="0"/>
            </a:endParaRPr>
          </a:p>
          <a:p>
            <a:pPr algn="ctr" defTabSz="762000">
              <a:spcBef>
                <a:spcPct val="50000"/>
              </a:spcBef>
              <a:defRPr/>
            </a:pPr>
            <a:endParaRPr lang="en-GB" sz="2400">
              <a:solidFill>
                <a:schemeClr val="accent1"/>
              </a:solidFill>
              <a:latin typeface="Univers (W1)" pitchFamily="34" charset="0"/>
              <a:cs typeface="Arial" charset="0"/>
            </a:endParaRPr>
          </a:p>
          <a:p>
            <a:pPr algn="ctr" defTabSz="762000">
              <a:spcBef>
                <a:spcPct val="50000"/>
              </a:spcBef>
              <a:defRPr/>
            </a:pPr>
            <a:r>
              <a:rPr lang="en-GB" sz="3600" b="1">
                <a:solidFill>
                  <a:schemeClr val="accent1"/>
                </a:solidFill>
                <a:cs typeface="Arial" charset="0"/>
              </a:rPr>
              <a:t> </a:t>
            </a:r>
            <a:r>
              <a:rPr lang="en-GB" sz="3600" b="1">
                <a:solidFill>
                  <a:schemeClr val="accent1"/>
                </a:solidFill>
                <a:effectLst>
                  <a:outerShdw blurRad="38100" dist="38100" dir="2700000" algn="tl">
                    <a:srgbClr val="000000"/>
                  </a:outerShdw>
                </a:effectLst>
                <a:cs typeface="Arial" charset="0"/>
              </a:rPr>
              <a:t>Verification		Distribution</a:t>
            </a:r>
            <a:endParaRPr lang="en-GB" sz="2800">
              <a:solidFill>
                <a:schemeClr val="accent1"/>
              </a:solidFill>
              <a:latin typeface="Univers (W1)" pitchFamily="34" charset="0"/>
              <a:cs typeface="Arial" charset="0"/>
            </a:endParaRPr>
          </a:p>
          <a:p>
            <a:pPr algn="ctr" defTabSz="762000">
              <a:spcBef>
                <a:spcPct val="50000"/>
              </a:spcBef>
              <a:defRPr/>
            </a:pPr>
            <a:r>
              <a:rPr lang="en-GB" sz="2800">
                <a:solidFill>
                  <a:schemeClr val="accent1"/>
                </a:solidFill>
                <a:latin typeface="Univers (W1)" pitchFamily="34" charset="0"/>
                <a:cs typeface="Arial" charset="0"/>
              </a:rPr>
              <a:t> </a:t>
            </a:r>
          </a:p>
          <a:p>
            <a:pPr algn="ctr" defTabSz="762000">
              <a:spcBef>
                <a:spcPct val="50000"/>
              </a:spcBef>
              <a:defRPr/>
            </a:pPr>
            <a:endParaRPr lang="en-GB" sz="2800">
              <a:solidFill>
                <a:schemeClr val="accent1"/>
              </a:solidFill>
              <a:latin typeface="Univers (W1)" pitchFamily="34" charset="0"/>
              <a:cs typeface="Arial" charset="0"/>
            </a:endParaRPr>
          </a:p>
          <a:p>
            <a:pPr algn="ctr" defTabSz="762000">
              <a:spcBef>
                <a:spcPct val="50000"/>
              </a:spcBef>
              <a:defRPr/>
            </a:pPr>
            <a:r>
              <a:rPr lang="en-GB" sz="2800">
                <a:solidFill>
                  <a:schemeClr val="accent1"/>
                </a:solidFill>
                <a:latin typeface="Univers (W1)" pitchFamily="34" charset="0"/>
                <a:cs typeface="Arial" charset="0"/>
              </a:rPr>
              <a:t> </a:t>
            </a:r>
            <a:r>
              <a:rPr lang="en-GB" sz="3600" b="1">
                <a:solidFill>
                  <a:schemeClr val="accent1"/>
                </a:solidFill>
                <a:effectLst>
                  <a:outerShdw blurRad="38100" dist="38100" dir="2700000" algn="tl">
                    <a:srgbClr val="000000"/>
                  </a:outerShdw>
                </a:effectLst>
                <a:cs typeface="Arial" charset="0"/>
              </a:rPr>
              <a:t>Response</a:t>
            </a:r>
            <a:endParaRPr lang="en-GB" sz="3600" b="1">
              <a:solidFill>
                <a:schemeClr val="accent1"/>
              </a:solidFill>
              <a:cs typeface="Arial" charset="0"/>
            </a:endParaRPr>
          </a:p>
          <a:p>
            <a:pPr defTabSz="762000">
              <a:spcBef>
                <a:spcPct val="50000"/>
              </a:spcBef>
              <a:defRPr/>
            </a:pPr>
            <a:r>
              <a:rPr lang="en-GB" sz="2400">
                <a:solidFill>
                  <a:srgbClr val="EAEC5E"/>
                </a:solidFill>
                <a:latin typeface="Univers (W1)" pitchFamily="34" charset="0"/>
                <a:cs typeface="Arial" charset="0"/>
              </a:rPr>
              <a:t>	</a:t>
            </a:r>
          </a:p>
        </p:txBody>
      </p:sp>
      <p:sp>
        <p:nvSpPr>
          <p:cNvPr id="54279" name="AutoShape 290"/>
          <p:cNvSpPr>
            <a:spLocks noChangeArrowheads="1"/>
          </p:cNvSpPr>
          <p:nvPr/>
        </p:nvSpPr>
        <p:spPr bwMode="auto">
          <a:xfrm rot="16200000" flipH="1">
            <a:off x="4159250" y="2178050"/>
            <a:ext cx="596900" cy="825500"/>
          </a:xfrm>
          <a:prstGeom prst="rightArrow">
            <a:avLst>
              <a:gd name="adj1" fmla="val 75000"/>
              <a:gd name="adj2" fmla="val 50005"/>
            </a:avLst>
          </a:prstGeom>
          <a:solidFill>
            <a:srgbClr val="FFFFFF"/>
          </a:solidFill>
          <a:ln w="12700">
            <a:solidFill>
              <a:schemeClr val="tx2"/>
            </a:solidFill>
            <a:miter lim="800000"/>
            <a:headEnd/>
            <a:tailEnd/>
          </a:ln>
        </p:spPr>
        <p:txBody>
          <a:bodyPr wrap="none" anchor="ctr"/>
          <a:lstStyle/>
          <a:p>
            <a:endParaRPr lang="ar-JO"/>
          </a:p>
        </p:txBody>
      </p:sp>
      <p:sp>
        <p:nvSpPr>
          <p:cNvPr id="54280" name="AutoShape 291"/>
          <p:cNvSpPr>
            <a:spLocks noChangeArrowheads="1"/>
          </p:cNvSpPr>
          <p:nvPr/>
        </p:nvSpPr>
        <p:spPr bwMode="auto">
          <a:xfrm rot="16200000" flipH="1">
            <a:off x="4083050" y="4616450"/>
            <a:ext cx="596900" cy="825500"/>
          </a:xfrm>
          <a:prstGeom prst="rightArrow">
            <a:avLst>
              <a:gd name="adj1" fmla="val 75000"/>
              <a:gd name="adj2" fmla="val 50005"/>
            </a:avLst>
          </a:prstGeom>
          <a:solidFill>
            <a:srgbClr val="FFFFFF"/>
          </a:solidFill>
          <a:ln w="12700">
            <a:solidFill>
              <a:schemeClr val="tx2"/>
            </a:solidFill>
            <a:miter lim="800000"/>
            <a:headEnd/>
            <a:tailEnd/>
          </a:ln>
        </p:spPr>
        <p:txBody>
          <a:bodyPr wrap="none" anchor="ctr"/>
          <a:lstStyle/>
          <a:p>
            <a:endParaRPr lang="ar-JO"/>
          </a:p>
        </p:txBody>
      </p:sp>
    </p:spTree>
  </p:cSld>
  <p:clrMapOvr>
    <a:masterClrMapping/>
  </p:clrMapOvr>
  <p:transition advTm="752"/>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JO"/>
          </a:p>
        </p:txBody>
      </p:sp>
      <p:pic>
        <p:nvPicPr>
          <p:cNvPr id="6" name="Content Placeholder 5" descr="card-3eed-3.jpg"/>
          <p:cNvPicPr>
            <a:picLocks noGrp="1" noChangeAspect="1"/>
          </p:cNvPicPr>
          <p:nvPr>
            <p:ph idx="1"/>
          </p:nvPr>
        </p:nvPicPr>
        <p:blipFill>
          <a:blip r:embed="rId3" cstate="print"/>
          <a:stretch>
            <a:fillRect/>
          </a:stretch>
        </p:blipFill>
        <p:spPr>
          <a:xfrm>
            <a:off x="1" y="0"/>
            <a:ext cx="9144000" cy="6858000"/>
          </a:xfrm>
        </p:spPr>
      </p:pic>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13315" name="Rectangle 2"/>
          <p:cNvSpPr>
            <a:spLocks noGrp="1" noChangeArrowheads="1"/>
          </p:cNvSpPr>
          <p:nvPr>
            <p:ph type="title"/>
          </p:nvPr>
        </p:nvSpPr>
        <p:spPr/>
        <p:txBody>
          <a:bodyPr/>
          <a:lstStyle/>
          <a:p>
            <a:pPr eaLnBrk="1" hangingPunct="1"/>
            <a:r>
              <a:rPr lang="en-US" smtClean="0"/>
              <a:t>Definition</a:t>
            </a:r>
          </a:p>
        </p:txBody>
      </p:sp>
      <p:sp>
        <p:nvSpPr>
          <p:cNvPr id="13316" name="Rectangle 3"/>
          <p:cNvSpPr>
            <a:spLocks noGrp="1" noChangeArrowheads="1"/>
          </p:cNvSpPr>
          <p:nvPr>
            <p:ph type="body" idx="1"/>
          </p:nvPr>
        </p:nvSpPr>
        <p:spPr/>
        <p:txBody>
          <a:bodyPr/>
          <a:lstStyle/>
          <a:p>
            <a:pPr eaLnBrk="1" hangingPunct="1">
              <a:buFont typeface="Wingdings" pitchFamily="2" charset="2"/>
              <a:buNone/>
            </a:pPr>
            <a:endParaRPr lang="en-US" smtClean="0"/>
          </a:p>
          <a:p>
            <a:pPr eaLnBrk="1" hangingPunct="1"/>
            <a:r>
              <a:rPr lang="en-US" smtClean="0"/>
              <a:t>Emerging infectious disease</a:t>
            </a:r>
          </a:p>
          <a:p>
            <a:pPr eaLnBrk="1" hangingPunct="1">
              <a:buFont typeface="Wingdings" pitchFamily="2" charset="2"/>
              <a:buNone/>
            </a:pPr>
            <a:r>
              <a:rPr lang="en-US" sz="2800" smtClean="0"/>
              <a:t>	</a:t>
            </a:r>
          </a:p>
          <a:p>
            <a:pPr eaLnBrk="1" hangingPunct="1">
              <a:buFont typeface="Wingdings" pitchFamily="2" charset="2"/>
              <a:buNone/>
            </a:pPr>
            <a:r>
              <a:rPr lang="en-US" sz="2800" smtClean="0"/>
              <a:t>	Newly identified &amp; previously unknown infectious agents that cause public health problems either locally or internationally</a:t>
            </a:r>
          </a:p>
          <a:p>
            <a:pPr eaLnBrk="1" hangingPunct="1">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14339" name="Rectangle 2"/>
          <p:cNvSpPr>
            <a:spLocks noGrp="1" noChangeArrowheads="1"/>
          </p:cNvSpPr>
          <p:nvPr>
            <p:ph type="title"/>
          </p:nvPr>
        </p:nvSpPr>
        <p:spPr/>
        <p:txBody>
          <a:bodyPr/>
          <a:lstStyle/>
          <a:p>
            <a:pPr eaLnBrk="1" hangingPunct="1"/>
            <a:r>
              <a:rPr lang="en-US" smtClean="0"/>
              <a:t>Definition</a:t>
            </a:r>
          </a:p>
        </p:txBody>
      </p:sp>
      <p:sp>
        <p:nvSpPr>
          <p:cNvPr id="14340" name="Rectangle 3"/>
          <p:cNvSpPr>
            <a:spLocks noGrp="1" noChangeArrowheads="1"/>
          </p:cNvSpPr>
          <p:nvPr>
            <p:ph type="body" idx="1"/>
          </p:nvPr>
        </p:nvSpPr>
        <p:spPr>
          <a:xfrm>
            <a:off x="533400" y="1828800"/>
            <a:ext cx="8421688" cy="4114800"/>
          </a:xfrm>
        </p:spPr>
        <p:txBody>
          <a:bodyPr/>
          <a:lstStyle/>
          <a:p>
            <a:pPr eaLnBrk="1" hangingPunct="1">
              <a:buFont typeface="Wingdings" pitchFamily="2" charset="2"/>
              <a:buNone/>
            </a:pPr>
            <a:endParaRPr lang="en-US" smtClean="0"/>
          </a:p>
          <a:p>
            <a:pPr eaLnBrk="1" hangingPunct="1"/>
            <a:r>
              <a:rPr lang="en-US" smtClean="0"/>
              <a:t>Re-emerging infectious disease</a:t>
            </a:r>
          </a:p>
          <a:p>
            <a:pPr eaLnBrk="1" hangingPunct="1">
              <a:buFont typeface="Wingdings" pitchFamily="2" charset="2"/>
              <a:buNone/>
            </a:pPr>
            <a:r>
              <a:rPr lang="en-US" sz="2800" smtClean="0"/>
              <a:t>	</a:t>
            </a:r>
          </a:p>
          <a:p>
            <a:pPr eaLnBrk="1" hangingPunct="1">
              <a:buFont typeface="Wingdings" pitchFamily="2" charset="2"/>
              <a:buNone/>
            </a:pPr>
            <a:r>
              <a:rPr lang="en-US" sz="2800" smtClean="0"/>
              <a:t>	Infectious agents that have been known for some time, had fallen to such low levels that they were no longer considered public health problems &amp; are now showing upward trends in incidence or prevalence worldwide</a:t>
            </a:r>
          </a:p>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onotype Corsiv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Monotype Corsiv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ends">
  <a:themeElements>
    <a:clrScheme name="Custom 1">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991</TotalTime>
  <Words>3962</Words>
  <Application>Microsoft Office PowerPoint</Application>
  <PresentationFormat>On-screen Show (4:3)</PresentationFormat>
  <Paragraphs>700</Paragraphs>
  <Slides>78</Slides>
  <Notes>75</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78</vt:i4>
      </vt:variant>
    </vt:vector>
  </HeadingPairs>
  <TitlesOfParts>
    <vt:vector size="85" baseType="lpstr">
      <vt:lpstr>Default Design</vt:lpstr>
      <vt:lpstr>Beam</vt:lpstr>
      <vt:lpstr>Blends</vt:lpstr>
      <vt:lpstr>Slide</vt:lpstr>
      <vt:lpstr>Document</vt:lpstr>
      <vt:lpstr>Chart</vt:lpstr>
      <vt:lpstr>Clip</vt:lpstr>
      <vt:lpstr>بسم الله الرحمن الرحيم</vt:lpstr>
      <vt:lpstr>Emerging &amp; Re-emerging Infectious Diseases</vt:lpstr>
      <vt:lpstr>Outline Of Presentation</vt:lpstr>
      <vt:lpstr>Infectious Disease</vt:lpstr>
      <vt:lpstr>Infectious Disease- Trends</vt:lpstr>
      <vt:lpstr>Infectious Disease- Trends</vt:lpstr>
      <vt:lpstr>Slide 7</vt:lpstr>
      <vt:lpstr>Definition</vt:lpstr>
      <vt:lpstr>Definition</vt:lpstr>
      <vt:lpstr>Factors Contributing To Emergence</vt:lpstr>
      <vt:lpstr>Factors Contributing To Emergence</vt:lpstr>
      <vt:lpstr>Factors Contributing To Emergence</vt:lpstr>
      <vt:lpstr>CONTD.</vt:lpstr>
      <vt:lpstr>Uncontrolled Urbanization &amp;  Population Displacement</vt:lpstr>
      <vt:lpstr>Human Behaviour</vt:lpstr>
      <vt:lpstr>Average annual number of global airline passengers by decade, 1950-2010</vt:lpstr>
      <vt:lpstr>Antimicrobial Drug Resistance</vt:lpstr>
      <vt:lpstr>CONTD.</vt:lpstr>
      <vt:lpstr>Antimicrobial Drug Resistance</vt:lpstr>
      <vt:lpstr>Slide 20</vt:lpstr>
      <vt:lpstr>Slide 21</vt:lpstr>
      <vt:lpstr>Pathogenic Microbes Identified as Threats to Humans Since 1973</vt:lpstr>
      <vt:lpstr>The Global Threat of Infectious Diseases Emerging and re-emerging diseases</vt:lpstr>
      <vt:lpstr>Slide 24</vt:lpstr>
      <vt:lpstr>Major Infectious Disease Epidemics since 1980</vt:lpstr>
      <vt:lpstr>Examples of Emerging Infectious Diseases</vt:lpstr>
      <vt:lpstr>CONTD.</vt:lpstr>
      <vt:lpstr>Emerging Zoonoses: Human-animal interface</vt:lpstr>
      <vt:lpstr>     SARS: The First Emerging Infectious Disease Of The 21st Century  </vt:lpstr>
      <vt:lpstr>Lesson learnt from SARS</vt:lpstr>
      <vt:lpstr>CONTD.</vt:lpstr>
      <vt:lpstr>بسم الله الرحمن الرحيم</vt:lpstr>
      <vt:lpstr>Highly Pathogenic Avian Influenza (H5N1)</vt:lpstr>
      <vt:lpstr>Novel Swine origin Influenza A (H1N1)</vt:lpstr>
      <vt:lpstr>Swine Flu  Influenza A (H1N1)</vt:lpstr>
      <vt:lpstr>Influenza A (H1N1)</vt:lpstr>
      <vt:lpstr>Slide 37</vt:lpstr>
      <vt:lpstr>Pandemic HINI (Swine flu)</vt:lpstr>
      <vt:lpstr>Examples of Re-Emerging Infectious Diseases</vt:lpstr>
      <vt:lpstr>Slide 40</vt:lpstr>
      <vt:lpstr>CHolera</vt:lpstr>
      <vt:lpstr>cholera</vt:lpstr>
      <vt:lpstr>Weekly epidemiological record: cholera articles</vt:lpstr>
      <vt:lpstr>Cholera</vt:lpstr>
      <vt:lpstr>Dengue</vt:lpstr>
      <vt:lpstr>Diarrheal Diseases</vt:lpstr>
      <vt:lpstr>Diphtheria</vt:lpstr>
      <vt:lpstr>Slide 48</vt:lpstr>
      <vt:lpstr>Escherichia coli O157:H7</vt:lpstr>
      <vt:lpstr>Ebola</vt:lpstr>
      <vt:lpstr>Ebola Virus and the Global Community</vt:lpstr>
      <vt:lpstr>Hantavirus</vt:lpstr>
      <vt:lpstr>Helicobacter pylori</vt:lpstr>
      <vt:lpstr>Listeriosis</vt:lpstr>
      <vt:lpstr>Malaria</vt:lpstr>
      <vt:lpstr>Malaria</vt:lpstr>
      <vt:lpstr>Malaria</vt:lpstr>
      <vt:lpstr>Malaria</vt:lpstr>
      <vt:lpstr>Tuberculosis</vt:lpstr>
      <vt:lpstr>Tuberculosis</vt:lpstr>
      <vt:lpstr>Tuberculosis</vt:lpstr>
      <vt:lpstr>Cases of M. Tuberculosis by Year of Diagnosis, 1953-1999</vt:lpstr>
      <vt:lpstr>West Nile Encephalitis</vt:lpstr>
      <vt:lpstr>Institute of Medicine</vt:lpstr>
      <vt:lpstr>Drug Resistance</vt:lpstr>
      <vt:lpstr>Infectious Diseases and Chronic Diseases</vt:lpstr>
      <vt:lpstr>CDC’s (center for disease control) Response to EIDs</vt:lpstr>
      <vt:lpstr>Suggestions for Enhanced Public Health</vt:lpstr>
      <vt:lpstr>Solutions</vt:lpstr>
      <vt:lpstr>GOARN</vt:lpstr>
      <vt:lpstr>Solutions</vt:lpstr>
      <vt:lpstr>Solutions</vt:lpstr>
      <vt:lpstr>Key tasks - carried out by whom?</vt:lpstr>
      <vt:lpstr>What skills are needed?</vt:lpstr>
      <vt:lpstr>Conclusions</vt:lpstr>
      <vt:lpstr>Slide 76</vt:lpstr>
      <vt:lpstr>Global Disease Intelligence:  A world on the alert</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&amp; Re-emerging Infectious Diseases</dc:title>
  <dc:creator>KANUPRIYA CHATURVEDI</dc:creator>
  <cp:lastModifiedBy>...</cp:lastModifiedBy>
  <cp:revision>423</cp:revision>
  <cp:lastPrinted>1601-01-01T00:00:00Z</cp:lastPrinted>
  <dcterms:created xsi:type="dcterms:W3CDTF">1601-01-01T00:00:00Z</dcterms:created>
  <dcterms:modified xsi:type="dcterms:W3CDTF">2015-07-15T09:31:01Z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