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jpg" ContentType="image/jpg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464692"/>
            <a:ext cx="8072119" cy="71514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1978"/>
            <a:ext cx="8072119" cy="36312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515996"/>
            <a:ext cx="4437380" cy="678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solidFill>
                  <a:srgbClr val="FF3300"/>
                </a:solidFill>
                <a:latin typeface="Arial"/>
                <a:cs typeface="Arial"/>
              </a:rPr>
              <a:t>GALL BLADDER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4800"/>
            <a:ext cx="4298315" cy="445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ts val="3510"/>
              </a:lnSpc>
              <a:buClr>
                <a:srgbClr val="FF3300"/>
              </a:buClr>
              <a:buSzPct val="94915"/>
              <a:buFont typeface="Arial"/>
              <a:buChar char="•"/>
              <a:tabLst>
                <a:tab pos="355600" algn="l"/>
              </a:tabLst>
            </a:pPr>
            <a:r>
              <a:rPr dirty="0" smtClean="0" sz="2950" spc="-95" b="1" u="heavy">
                <a:solidFill>
                  <a:srgbClr val="FF3300"/>
                </a:solidFill>
                <a:latin typeface="Arial"/>
                <a:cs typeface="Arial"/>
              </a:rPr>
              <a:t>Eth</a:t>
            </a:r>
            <a:r>
              <a:rPr dirty="0" smtClean="0" sz="2950" spc="-120" b="1" u="heavy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dirty="0" smtClean="0" sz="2950" spc="-75" b="1" u="heavy">
                <a:solidFill>
                  <a:srgbClr val="FF3300"/>
                </a:solidFill>
                <a:latin typeface="Arial"/>
                <a:cs typeface="Arial"/>
              </a:rPr>
              <a:t>ic</a:t>
            </a:r>
            <a:r>
              <a:rPr dirty="0" smtClean="0" sz="2950" spc="-45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950" spc="-105" b="1" u="heavy">
                <a:solidFill>
                  <a:srgbClr val="FF3300"/>
                </a:solidFill>
                <a:latin typeface="Arial"/>
                <a:cs typeface="Arial"/>
              </a:rPr>
              <a:t>and</a:t>
            </a:r>
            <a:r>
              <a:rPr dirty="0" smtClean="0" sz="2950" spc="-45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950" spc="-95" b="1" u="heavy">
                <a:solidFill>
                  <a:srgbClr val="FF3300"/>
                </a:solidFill>
                <a:latin typeface="Arial"/>
                <a:cs typeface="Arial"/>
              </a:rPr>
              <a:t>geographi</a:t>
            </a:r>
            <a:r>
              <a:rPr dirty="0" smtClean="0" sz="2950" spc="-90" b="1" u="heavy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dirty="0" smtClean="0" sz="2950" spc="-50">
                <a:latin typeface="Arial"/>
                <a:cs typeface="Arial"/>
              </a:rPr>
              <a:t>.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12390"/>
            <a:ext cx="7710805" cy="3703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55600" marR="786765" indent="-343535">
              <a:lnSpc>
                <a:spcPts val="302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Gall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are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more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le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We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 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ri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0">
                <a:latin typeface="Arial"/>
                <a:cs typeface="Arial"/>
              </a:rPr>
              <a:t>z</a:t>
            </a:r>
            <a:r>
              <a:rPr dirty="0" smtClean="0" sz="2800" spc="-20">
                <a:latin typeface="Arial"/>
                <a:cs typeface="Arial"/>
              </a:rPr>
              <a:t>ed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et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5">
                <a:latin typeface="Arial"/>
                <a:cs typeface="Arial"/>
              </a:rPr>
              <a:t>omm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d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ng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7"/>
              </a:spcBef>
              <a:buFont typeface="Arial"/>
              <a:buChar char="•"/>
            </a:pPr>
            <a:endParaRPr sz="600"/>
          </a:p>
          <a:p>
            <a:pPr marL="355600" marR="12700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Cho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75</a:t>
            </a:r>
            <a:r>
              <a:rPr dirty="0" smtClean="0" sz="2800" spc="-25">
                <a:latin typeface="Arial"/>
                <a:cs typeface="Arial"/>
              </a:rPr>
              <a:t>%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Nat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ve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Amer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30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-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Pima,</a:t>
            </a:r>
            <a:r>
              <a:rPr dirty="0" smtClean="0" sz="2800" spc="-15">
                <a:latin typeface="Arial"/>
                <a:cs typeface="Arial"/>
              </a:rPr>
              <a:t> Hop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and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Na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j</a:t>
            </a:r>
            <a:r>
              <a:rPr dirty="0" smtClean="0" sz="2800" spc="-15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Pigme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e.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-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al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eems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bi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ia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995"/>
              </a:lnSpc>
            </a:pP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17903"/>
            <a:ext cx="2093595" cy="520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FF3300"/>
              </a:buClr>
              <a:buSzPct val="95522"/>
              <a:buFont typeface="Arial"/>
              <a:buChar char="•"/>
              <a:tabLst>
                <a:tab pos="355600" algn="l"/>
              </a:tabLst>
            </a:pPr>
            <a:r>
              <a:rPr dirty="0" smtClean="0" sz="3350" spc="-95" b="1" u="heavy">
                <a:solidFill>
                  <a:srgbClr val="FF3300"/>
                </a:solidFill>
                <a:latin typeface="Arial"/>
                <a:cs typeface="Arial"/>
              </a:rPr>
              <a:t>Hered</a:t>
            </a:r>
            <a:r>
              <a:rPr dirty="0" smtClean="0" sz="3350" spc="-60" b="1" u="heavy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dirty="0" smtClean="0" sz="3350" spc="-60" b="1" u="heavy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dirty="0" smtClean="0" sz="3350" spc="-105" b="1" u="heavy">
                <a:solidFill>
                  <a:srgbClr val="FF3300"/>
                </a:solidFill>
                <a:latin typeface="Arial"/>
                <a:cs typeface="Arial"/>
              </a:rPr>
              <a:t>y</a:t>
            </a:r>
            <a:r>
              <a:rPr dirty="0" smtClean="0" sz="2950" spc="-50" b="1" u="heavy">
                <a:solidFill>
                  <a:srgbClr val="FF3300"/>
                </a:solidFill>
                <a:latin typeface="Arial"/>
                <a:cs typeface="Arial"/>
              </a:rPr>
              <a:t>.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00198"/>
            <a:ext cx="7879080" cy="3865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525780" indent="-343535">
              <a:lnSpc>
                <a:spcPts val="23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>
                <a:latin typeface="Arial"/>
                <a:cs typeface="Arial"/>
              </a:rPr>
              <a:t>F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mi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y hi</a:t>
            </a:r>
            <a:r>
              <a:rPr dirty="0" smtClean="0" sz="2400" spc="-10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tory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imp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rts in</a:t>
            </a:r>
            <a:r>
              <a:rPr dirty="0" smtClean="0" sz="2400" spc="-10">
                <a:latin typeface="Arial"/>
                <a:cs typeface="Arial"/>
              </a:rPr>
              <a:t>c</a:t>
            </a:r>
            <a:r>
              <a:rPr dirty="0" smtClean="0" sz="2400" spc="0">
                <a:latin typeface="Arial"/>
                <a:cs typeface="Arial"/>
              </a:rPr>
              <a:t>reas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risk,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as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do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variety 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f 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born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errors 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f metabol</a:t>
            </a:r>
            <a:r>
              <a:rPr dirty="0" smtClean="0" sz="2400" spc="-15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sm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such as those</a:t>
            </a:r>
            <a:r>
              <a:rPr dirty="0" smtClean="0" sz="2400" spc="0">
                <a:latin typeface="Arial"/>
                <a:cs typeface="Arial"/>
              </a:rPr>
              <a:t> assoc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ated w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th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impa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red</a:t>
            </a:r>
            <a:r>
              <a:rPr dirty="0" smtClean="0" sz="2400" spc="2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bi</a:t>
            </a:r>
            <a:r>
              <a:rPr dirty="0" smtClean="0" sz="2400" spc="-15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sa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t synthes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and</a:t>
            </a:r>
            <a:r>
              <a:rPr dirty="0" smtClean="0" sz="2400" spc="0">
                <a:latin typeface="Arial"/>
                <a:cs typeface="Arial"/>
              </a:rPr>
              <a:t> secretion.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ts val="3860"/>
              </a:lnSpc>
              <a:buClr>
                <a:srgbClr val="FF3300"/>
              </a:buClr>
              <a:buSzPct val="95522"/>
              <a:buFont typeface="Arial"/>
              <a:buChar char="•"/>
              <a:tabLst>
                <a:tab pos="355600" algn="l"/>
              </a:tabLst>
            </a:pPr>
            <a:r>
              <a:rPr dirty="0" smtClean="0" sz="3350" spc="-105" b="1" u="heavy">
                <a:solidFill>
                  <a:srgbClr val="FF3300"/>
                </a:solidFill>
                <a:latin typeface="Arial"/>
                <a:cs typeface="Arial"/>
              </a:rPr>
              <a:t>Env</a:t>
            </a:r>
            <a:r>
              <a:rPr dirty="0" smtClean="0" sz="3350" spc="-60" b="1" u="heavy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dirty="0" smtClean="0" sz="3350" spc="-105" b="1" u="heavy">
                <a:solidFill>
                  <a:srgbClr val="FF3300"/>
                </a:solidFill>
                <a:latin typeface="Arial"/>
                <a:cs typeface="Arial"/>
              </a:rPr>
              <a:t>ronme</a:t>
            </a:r>
            <a:r>
              <a:rPr dirty="0" smtClean="0" sz="3350" spc="-114" b="1" u="heavy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dirty="0" smtClean="0" sz="3350" spc="-65" b="1" u="heavy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dirty="0" smtClean="0" sz="2500" spc="-35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0"/>
              </a:spcBef>
            </a:pPr>
            <a:endParaRPr sz="550"/>
          </a:p>
          <a:p>
            <a:pPr marL="355600" marR="12700" indent="-34353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>
                <a:latin typeface="Arial"/>
                <a:cs typeface="Arial"/>
              </a:rPr>
              <a:t>Estrogen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c influ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nces,</a:t>
            </a:r>
            <a:r>
              <a:rPr dirty="0" smtClean="0" sz="2400" spc="2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cl</a:t>
            </a:r>
            <a:r>
              <a:rPr dirty="0" smtClean="0" sz="2400" spc="-1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di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3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oral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contraceptives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and</a:t>
            </a:r>
            <a:r>
              <a:rPr dirty="0" smtClean="0" sz="2400" spc="0">
                <a:latin typeface="Arial"/>
                <a:cs typeface="Arial"/>
              </a:rPr>
              <a:t> pregn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ncy, 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crease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he</a:t>
            </a:r>
            <a:r>
              <a:rPr dirty="0" smtClean="0" sz="2400" spc="-1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atic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cho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esterol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uptake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and</a:t>
            </a:r>
            <a:r>
              <a:rPr dirty="0" smtClean="0" sz="2400" spc="0">
                <a:latin typeface="Arial"/>
                <a:cs typeface="Arial"/>
              </a:rPr>
              <a:t> synthesis,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ad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ng</a:t>
            </a:r>
            <a:r>
              <a:rPr dirty="0" smtClean="0" sz="2400" spc="3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 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-15">
                <a:latin typeface="Arial"/>
                <a:cs typeface="Arial"/>
              </a:rPr>
              <a:t>x</a:t>
            </a:r>
            <a:r>
              <a:rPr dirty="0" smtClean="0" sz="2400" spc="0">
                <a:latin typeface="Arial"/>
                <a:cs typeface="Arial"/>
              </a:rPr>
              <a:t>cess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bi</a:t>
            </a:r>
            <a:r>
              <a:rPr dirty="0" smtClean="0" sz="2400" spc="-15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ry</a:t>
            </a:r>
            <a:r>
              <a:rPr dirty="0" smtClean="0" sz="2400" spc="3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secretion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of</a:t>
            </a:r>
            <a:r>
              <a:rPr dirty="0" smtClean="0" sz="2400" spc="0">
                <a:latin typeface="Arial"/>
                <a:cs typeface="Arial"/>
              </a:rPr>
              <a:t> cho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esterol.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9"/>
              </a:spcBef>
              <a:buFont typeface="Arial"/>
              <a:buChar char="•"/>
            </a:pPr>
            <a:endParaRPr sz="550"/>
          </a:p>
          <a:p>
            <a:pPr marL="355600" marR="182245" indent="-34353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>
                <a:latin typeface="Arial"/>
                <a:cs typeface="Arial"/>
              </a:rPr>
              <a:t>Obes</a:t>
            </a:r>
            <a:r>
              <a:rPr dirty="0" smtClean="0" sz="2400" spc="-15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ty,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rap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w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ht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ss, and treatment</a:t>
            </a:r>
            <a:r>
              <a:rPr dirty="0" smtClean="0" sz="2400" spc="-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w</a:t>
            </a:r>
            <a:r>
              <a:rPr dirty="0" smtClean="0" sz="2400" spc="-15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th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0">
                <a:latin typeface="Arial"/>
                <a:cs typeface="Arial"/>
              </a:rPr>
              <a:t> hyp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cho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esterolemic</a:t>
            </a:r>
            <a:r>
              <a:rPr dirty="0" smtClean="0" sz="2400" spc="3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ag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nt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cl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fibrate a</a:t>
            </a:r>
            <a:r>
              <a:rPr dirty="0" smtClean="0" sz="2400" spc="5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e also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st</a:t>
            </a:r>
            <a:r>
              <a:rPr dirty="0" smtClean="0" sz="2400" spc="5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on</a:t>
            </a:r>
            <a:r>
              <a:rPr dirty="0" smtClean="0" sz="2400" spc="-1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ly</a:t>
            </a:r>
            <a:r>
              <a:rPr dirty="0" smtClean="0" sz="2400" spc="0">
                <a:latin typeface="Arial"/>
                <a:cs typeface="Arial"/>
              </a:rPr>
              <a:t> assoc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ated w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th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creased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bi</a:t>
            </a:r>
            <a:r>
              <a:rPr dirty="0" smtClean="0" sz="2400" spc="-15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ry</a:t>
            </a:r>
            <a:r>
              <a:rPr dirty="0" smtClean="0" sz="2400" spc="3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cho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esterol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secretion.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15440"/>
            <a:ext cx="4204335" cy="507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ts val="3990"/>
              </a:lnSpc>
              <a:buClr>
                <a:srgbClr val="FF3300"/>
              </a:buClr>
              <a:buSzPct val="95522"/>
              <a:buFont typeface="Arial"/>
              <a:buChar char="•"/>
              <a:tabLst>
                <a:tab pos="355600" algn="l"/>
              </a:tabLst>
            </a:pPr>
            <a:r>
              <a:rPr dirty="0" smtClean="0" sz="3350" spc="-90" b="1" u="heavy">
                <a:solidFill>
                  <a:srgbClr val="FF3300"/>
                </a:solidFill>
                <a:latin typeface="Arial"/>
                <a:cs typeface="Arial"/>
              </a:rPr>
              <a:t>Acquir</a:t>
            </a:r>
            <a:r>
              <a:rPr dirty="0" smtClean="0" sz="3350" spc="-110" b="1" u="heavy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dirty="0" smtClean="0" sz="3350" spc="-105" b="1" u="heavy">
                <a:solidFill>
                  <a:srgbClr val="FF3300"/>
                </a:solidFill>
                <a:latin typeface="Arial"/>
                <a:cs typeface="Arial"/>
              </a:rPr>
              <a:t>d</a:t>
            </a:r>
            <a:r>
              <a:rPr dirty="0" smtClean="0" sz="3350" spc="-95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3350" spc="-75" b="1" u="heavy">
                <a:solidFill>
                  <a:srgbClr val="FF3300"/>
                </a:solidFill>
                <a:latin typeface="Arial"/>
                <a:cs typeface="Arial"/>
              </a:rPr>
              <a:t>di</a:t>
            </a:r>
            <a:r>
              <a:rPr dirty="0" smtClean="0" sz="3350" spc="-105" b="1" u="heavy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dirty="0" smtClean="0" sz="3350" spc="-90" b="1" u="heavy">
                <a:solidFill>
                  <a:srgbClr val="FF3300"/>
                </a:solidFill>
                <a:latin typeface="Arial"/>
                <a:cs typeface="Arial"/>
              </a:rPr>
              <a:t>order</a:t>
            </a:r>
            <a:r>
              <a:rPr dirty="0" smtClean="0" sz="3350" spc="-100" b="1" u="heavy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dirty="0" smtClean="0" sz="3350" spc="-50">
                <a:latin typeface="Arial"/>
                <a:cs typeface="Arial"/>
              </a:rPr>
              <a:t>.</a:t>
            </a:r>
            <a:endParaRPr sz="3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20086"/>
            <a:ext cx="7858125" cy="272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Any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ity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uced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disp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ses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llsto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1189990" algn="l"/>
              </a:tabLst>
            </a:pPr>
            <a:r>
              <a:rPr dirty="0" smtClean="0" sz="3200">
                <a:latin typeface="Arial"/>
                <a:cs typeface="Arial"/>
              </a:rPr>
              <a:t>E.g	</a:t>
            </a:r>
            <a:r>
              <a:rPr dirty="0" smtClean="0" sz="320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cy</a:t>
            </a:r>
            <a:endParaRPr sz="3200">
              <a:latin typeface="Arial"/>
              <a:cs typeface="Arial"/>
            </a:endParaRPr>
          </a:p>
          <a:p>
            <a:pPr marL="1139190" marR="3673475">
              <a:lnSpc>
                <a:spcPct val="120000"/>
              </a:lnSpc>
            </a:pPr>
            <a:r>
              <a:rPr dirty="0" smtClean="0" sz="3200">
                <a:latin typeface="Arial"/>
                <a:cs typeface="Arial"/>
              </a:rPr>
              <a:t>ra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id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wei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ht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loss</a:t>
            </a:r>
            <a:r>
              <a:rPr dirty="0" smtClean="0" sz="3200" spc="0">
                <a:latin typeface="Arial"/>
                <a:cs typeface="Arial"/>
              </a:rPr>
              <a:t> spin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cord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j</a:t>
            </a:r>
            <a:r>
              <a:rPr dirty="0" smtClean="0" sz="3200" spc="0">
                <a:latin typeface="Arial"/>
                <a:cs typeface="Arial"/>
              </a:rPr>
              <a:t>ury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latin typeface="Arial"/>
                <a:cs typeface="Arial"/>
              </a:rPr>
              <a:t>Cholesterol</a:t>
            </a:r>
            <a:r>
              <a:rPr dirty="0" smtClean="0" sz="4400" spc="-15" b="1">
                <a:latin typeface="Arial"/>
                <a:cs typeface="Arial"/>
              </a:rPr>
              <a:t> </a:t>
            </a:r>
            <a:r>
              <a:rPr dirty="0" smtClean="0" sz="4400" spc="-15" b="1">
                <a:latin typeface="Arial"/>
                <a:cs typeface="Arial"/>
              </a:rPr>
              <a:t>s</a:t>
            </a:r>
            <a:r>
              <a:rPr dirty="0" smtClean="0" sz="4400" spc="0" b="1">
                <a:latin typeface="Arial"/>
                <a:cs typeface="Arial"/>
              </a:rPr>
              <a:t>tones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1178"/>
            <a:ext cx="7764145" cy="4192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ex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ly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er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ist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5</a:t>
            </a:r>
            <a:r>
              <a:rPr dirty="0" smtClean="0" sz="2800" spc="-15">
                <a:latin typeface="Arial"/>
                <a:cs typeface="Arial"/>
              </a:rPr>
              <a:t>0</a:t>
            </a:r>
            <a:r>
              <a:rPr dirty="0" smtClean="0" sz="2800" spc="-20">
                <a:latin typeface="Arial"/>
                <a:cs typeface="Arial"/>
              </a:rPr>
              <a:t>-100%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ro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Font typeface="Arial"/>
              <a:buChar char="•"/>
            </a:pPr>
            <a:endParaRPr sz="650"/>
          </a:p>
          <a:p>
            <a:pPr marL="355600" marR="218440" indent="-34353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 b="1">
                <a:latin typeface="Arial"/>
                <a:cs typeface="Arial"/>
              </a:rPr>
              <a:t>P</a:t>
            </a:r>
            <a:r>
              <a:rPr dirty="0" smtClean="0" sz="2800" spc="-30" b="1">
                <a:latin typeface="Arial"/>
                <a:cs typeface="Arial"/>
              </a:rPr>
              <a:t>u</a:t>
            </a:r>
            <a:r>
              <a:rPr dirty="0" smtClean="0" sz="2800" spc="-15" b="1">
                <a:latin typeface="Arial"/>
                <a:cs typeface="Arial"/>
              </a:rPr>
              <a:t>re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chole</a:t>
            </a:r>
            <a:r>
              <a:rPr dirty="0" smtClean="0" sz="2800" spc="-15" b="1">
                <a:latin typeface="Arial"/>
                <a:cs typeface="Arial"/>
              </a:rPr>
              <a:t>s</a:t>
            </a:r>
            <a:r>
              <a:rPr dirty="0" smtClean="0" sz="2800" spc="-10" b="1">
                <a:latin typeface="Arial"/>
                <a:cs typeface="Arial"/>
              </a:rPr>
              <a:t>t</a:t>
            </a:r>
            <a:r>
              <a:rPr dirty="0" smtClean="0" sz="2800" spc="-15" b="1">
                <a:latin typeface="Arial"/>
                <a:cs typeface="Arial"/>
              </a:rPr>
              <a:t>e</a:t>
            </a:r>
            <a:r>
              <a:rPr dirty="0" smtClean="0" sz="2800" spc="-15" b="1">
                <a:latin typeface="Arial"/>
                <a:cs typeface="Arial"/>
              </a:rPr>
              <a:t>rol</a:t>
            </a:r>
            <a:r>
              <a:rPr dirty="0" smtClean="0" sz="2800" spc="2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s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20" b="1">
                <a:latin typeface="Arial"/>
                <a:cs typeface="Arial"/>
              </a:rPr>
              <a:t>o</a:t>
            </a:r>
            <a:r>
              <a:rPr dirty="0" smtClean="0" sz="2800" spc="-30" b="1">
                <a:latin typeface="Arial"/>
                <a:cs typeface="Arial"/>
              </a:rPr>
              <a:t>n</a:t>
            </a:r>
            <a:r>
              <a:rPr dirty="0" smtClean="0" sz="2800" spc="-20" b="1">
                <a:latin typeface="Arial"/>
                <a:cs typeface="Arial"/>
              </a:rPr>
              <a:t>es</a:t>
            </a:r>
            <a:r>
              <a:rPr dirty="0" smtClean="0" sz="2800" spc="50" b="1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y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w;</a:t>
            </a:r>
            <a:r>
              <a:rPr dirty="0" smtClean="0" sz="2800" spc="-10">
                <a:latin typeface="Arial"/>
                <a:cs typeface="Arial"/>
              </a:rPr>
              <a:t> 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ng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ns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phosphates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bil</a:t>
            </a:r>
            <a:r>
              <a:rPr dirty="0" smtClean="0" sz="2800" spc="-1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rubi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impar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gray</a:t>
            </a:r>
            <a:r>
              <a:rPr dirty="0" smtClean="0" sz="2800" spc="-5">
                <a:latin typeface="Arial"/>
                <a:cs typeface="Arial"/>
              </a:rPr>
              <a:t>-</a:t>
            </a:r>
            <a:r>
              <a:rPr dirty="0" smtClean="0" sz="2800" spc="-15">
                <a:latin typeface="Arial"/>
                <a:cs typeface="Arial"/>
              </a:rPr>
              <a:t>whi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0">
                <a:latin typeface="Arial"/>
                <a:cs typeface="Arial"/>
              </a:rPr>
              <a:t> bl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ck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di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lo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Sin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le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–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Font typeface="Arial"/>
              <a:buChar char="•"/>
            </a:pPr>
            <a:endParaRPr sz="650"/>
          </a:p>
          <a:p>
            <a:pPr marL="355600" marR="12700" indent="-34353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 b="1">
                <a:latin typeface="Arial"/>
                <a:cs typeface="Arial"/>
              </a:rPr>
              <a:t>Most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10" b="1">
                <a:latin typeface="Arial"/>
                <a:cs typeface="Arial"/>
              </a:rPr>
              <a:t>c</a:t>
            </a:r>
            <a:r>
              <a:rPr dirty="0" smtClean="0" sz="2800" spc="-20" b="1">
                <a:latin typeface="Arial"/>
                <a:cs typeface="Arial"/>
              </a:rPr>
              <a:t>h</a:t>
            </a:r>
            <a:r>
              <a:rPr dirty="0" smtClean="0" sz="2800" spc="-30" b="1">
                <a:latin typeface="Arial"/>
                <a:cs typeface="Arial"/>
              </a:rPr>
              <a:t>o</a:t>
            </a:r>
            <a:r>
              <a:rPr dirty="0" smtClean="0" sz="2800" spc="-15" b="1">
                <a:latin typeface="Arial"/>
                <a:cs typeface="Arial"/>
              </a:rPr>
              <a:t>le</a:t>
            </a:r>
            <a:r>
              <a:rPr dirty="0" smtClean="0" sz="2800" spc="-10" b="1">
                <a:latin typeface="Arial"/>
                <a:cs typeface="Arial"/>
              </a:rPr>
              <a:t>s</a:t>
            </a:r>
            <a:r>
              <a:rPr dirty="0" smtClean="0" sz="2800" spc="-10" b="1">
                <a:latin typeface="Arial"/>
                <a:cs typeface="Arial"/>
              </a:rPr>
              <a:t>t</a:t>
            </a:r>
            <a:r>
              <a:rPr dirty="0" smtClean="0" sz="2800" spc="-15" b="1">
                <a:latin typeface="Arial"/>
                <a:cs typeface="Arial"/>
              </a:rPr>
              <a:t>e</a:t>
            </a:r>
            <a:r>
              <a:rPr dirty="0" smtClean="0" sz="2800" spc="-15" b="1">
                <a:latin typeface="Arial"/>
                <a:cs typeface="Arial"/>
              </a:rPr>
              <a:t>rol</a:t>
            </a:r>
            <a:r>
              <a:rPr dirty="0" smtClean="0" sz="2800" spc="2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s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20" b="1">
                <a:latin typeface="Arial"/>
                <a:cs typeface="Arial"/>
              </a:rPr>
              <a:t>o</a:t>
            </a:r>
            <a:r>
              <a:rPr dirty="0" smtClean="0" sz="2800" spc="-30" b="1">
                <a:latin typeface="Arial"/>
                <a:cs typeface="Arial"/>
              </a:rPr>
              <a:t>n</a:t>
            </a:r>
            <a:r>
              <a:rPr dirty="0" smtClean="0" sz="2800" spc="-20" b="1">
                <a:latin typeface="Arial"/>
                <a:cs typeface="Arial"/>
              </a:rPr>
              <a:t>es</a:t>
            </a:r>
            <a:r>
              <a:rPr dirty="0" smtClean="0" sz="2800" spc="30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a</a:t>
            </a:r>
            <a:r>
              <a:rPr dirty="0" smtClean="0" sz="2800" spc="-10" b="1">
                <a:latin typeface="Arial"/>
                <a:cs typeface="Arial"/>
              </a:rPr>
              <a:t>r</a:t>
            </a:r>
            <a:r>
              <a:rPr dirty="0" smtClean="0" sz="2800" spc="-20" b="1">
                <a:latin typeface="Arial"/>
                <a:cs typeface="Arial"/>
              </a:rPr>
              <a:t>e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radioluc</a:t>
            </a:r>
            <a:r>
              <a:rPr dirty="0" smtClean="0" sz="2800" spc="-15" b="1">
                <a:latin typeface="Arial"/>
                <a:cs typeface="Arial"/>
              </a:rPr>
              <a:t>e</a:t>
            </a:r>
            <a:r>
              <a:rPr dirty="0" smtClean="0" sz="2800" spc="-15" b="1">
                <a:latin typeface="Arial"/>
                <a:cs typeface="Arial"/>
              </a:rPr>
              <a:t>nt,</a:t>
            </a:r>
            <a:r>
              <a:rPr dirty="0" smtClean="0" sz="2800" spc="-15" b="1">
                <a:latin typeface="Arial"/>
                <a:cs typeface="Arial"/>
              </a:rPr>
              <a:t> al</a:t>
            </a:r>
            <a:r>
              <a:rPr dirty="0" smtClean="0" sz="2800" spc="0" b="1">
                <a:latin typeface="Arial"/>
                <a:cs typeface="Arial"/>
              </a:rPr>
              <a:t>t</a:t>
            </a:r>
            <a:r>
              <a:rPr dirty="0" smtClean="0" sz="2800" spc="-20" b="1">
                <a:latin typeface="Arial"/>
                <a:cs typeface="Arial"/>
              </a:rPr>
              <a:t>h</a:t>
            </a:r>
            <a:r>
              <a:rPr dirty="0" smtClean="0" sz="2800" spc="-30" b="1">
                <a:latin typeface="Arial"/>
                <a:cs typeface="Arial"/>
              </a:rPr>
              <a:t>o</a:t>
            </a:r>
            <a:r>
              <a:rPr dirty="0" smtClean="0" sz="2800" spc="-20" b="1">
                <a:latin typeface="Arial"/>
                <a:cs typeface="Arial"/>
              </a:rPr>
              <a:t>u</a:t>
            </a:r>
            <a:r>
              <a:rPr dirty="0" smtClean="0" sz="2800" spc="-30" b="1">
                <a:latin typeface="Arial"/>
                <a:cs typeface="Arial"/>
              </a:rPr>
              <a:t>g</a:t>
            </a:r>
            <a:r>
              <a:rPr dirty="0" smtClean="0" sz="2800" spc="-20" b="1">
                <a:latin typeface="Arial"/>
                <a:cs typeface="Arial"/>
              </a:rPr>
              <a:t>h</a:t>
            </a:r>
            <a:r>
              <a:rPr dirty="0" smtClean="0" sz="2800" spc="1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as</a:t>
            </a:r>
            <a:r>
              <a:rPr dirty="0" smtClean="0" sz="2800" spc="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many</a:t>
            </a:r>
            <a:r>
              <a:rPr dirty="0" smtClean="0" sz="2800" spc="1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as</a:t>
            </a:r>
            <a:r>
              <a:rPr dirty="0" smtClean="0" sz="2800" spc="2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2</a:t>
            </a:r>
            <a:r>
              <a:rPr dirty="0" smtClean="0" sz="2800" spc="-5" b="1">
                <a:latin typeface="Arial"/>
                <a:cs typeface="Arial"/>
              </a:rPr>
              <a:t>0</a:t>
            </a:r>
            <a:r>
              <a:rPr dirty="0" smtClean="0" sz="2800" spc="-25" b="1">
                <a:latin typeface="Arial"/>
                <a:cs typeface="Arial"/>
              </a:rPr>
              <a:t>%</a:t>
            </a:r>
            <a:r>
              <a:rPr dirty="0" smtClean="0" sz="2800" spc="-1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may</a:t>
            </a:r>
            <a:r>
              <a:rPr dirty="0" smtClean="0" sz="2800" spc="1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have</a:t>
            </a:r>
            <a:r>
              <a:rPr dirty="0" smtClean="0" sz="2800" spc="-15" b="1">
                <a:latin typeface="Arial"/>
                <a:cs typeface="Arial"/>
              </a:rPr>
              <a:t> suff</a:t>
            </a:r>
            <a:r>
              <a:rPr dirty="0" smtClean="0" sz="2800" spc="-5" b="1">
                <a:latin typeface="Arial"/>
                <a:cs typeface="Arial"/>
              </a:rPr>
              <a:t>i</a:t>
            </a:r>
            <a:r>
              <a:rPr dirty="0" smtClean="0" sz="2800" spc="-15" b="1">
                <a:latin typeface="Arial"/>
                <a:cs typeface="Arial"/>
              </a:rPr>
              <a:t>ci</a:t>
            </a:r>
            <a:r>
              <a:rPr dirty="0" smtClean="0" sz="2800" spc="-15" b="1">
                <a:latin typeface="Arial"/>
                <a:cs typeface="Arial"/>
              </a:rPr>
              <a:t>e</a:t>
            </a:r>
            <a:r>
              <a:rPr dirty="0" smtClean="0" sz="2800" spc="-15" b="1">
                <a:latin typeface="Arial"/>
                <a:cs typeface="Arial"/>
              </a:rPr>
              <a:t>nt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c</a:t>
            </a:r>
            <a:r>
              <a:rPr dirty="0" smtClean="0" sz="2800" spc="-15" b="1">
                <a:latin typeface="Arial"/>
                <a:cs typeface="Arial"/>
              </a:rPr>
              <a:t>a</a:t>
            </a:r>
            <a:r>
              <a:rPr dirty="0" smtClean="0" sz="2800" spc="-15" b="1">
                <a:latin typeface="Arial"/>
                <a:cs typeface="Arial"/>
              </a:rPr>
              <a:t>lcium</a:t>
            </a:r>
            <a:r>
              <a:rPr dirty="0" smtClean="0" sz="2800" spc="10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ca</a:t>
            </a:r>
            <a:r>
              <a:rPr dirty="0" smtClean="0" sz="2800" spc="-10" b="1">
                <a:latin typeface="Arial"/>
                <a:cs typeface="Arial"/>
              </a:rPr>
              <a:t>r</a:t>
            </a:r>
            <a:r>
              <a:rPr dirty="0" smtClean="0" sz="2800" spc="-20" b="1">
                <a:latin typeface="Arial"/>
                <a:cs typeface="Arial"/>
              </a:rPr>
              <a:t>b</a:t>
            </a:r>
            <a:r>
              <a:rPr dirty="0" smtClean="0" sz="2800" spc="-35" b="1">
                <a:latin typeface="Arial"/>
                <a:cs typeface="Arial"/>
              </a:rPr>
              <a:t>o</a:t>
            </a:r>
            <a:r>
              <a:rPr dirty="0" smtClean="0" sz="2800" spc="-15" b="1">
                <a:latin typeface="Arial"/>
                <a:cs typeface="Arial"/>
              </a:rPr>
              <a:t>nate</a:t>
            </a:r>
            <a:r>
              <a:rPr dirty="0" smtClean="0" sz="2800" spc="30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to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render</a:t>
            </a:r>
            <a:r>
              <a:rPr dirty="0" smtClean="0" sz="2800" spc="10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them</a:t>
            </a:r>
            <a:r>
              <a:rPr dirty="0" smtClean="0" sz="2800" spc="-10" b="1">
                <a:latin typeface="Arial"/>
                <a:cs typeface="Arial"/>
              </a:rPr>
              <a:t> r</a:t>
            </a:r>
            <a:r>
              <a:rPr dirty="0" smtClean="0" sz="2800" spc="-15" b="1">
                <a:latin typeface="Arial"/>
                <a:cs typeface="Arial"/>
              </a:rPr>
              <a:t>a</a:t>
            </a:r>
            <a:r>
              <a:rPr dirty="0" smtClean="0" sz="2800" spc="-15" b="1">
                <a:latin typeface="Arial"/>
                <a:cs typeface="Arial"/>
              </a:rPr>
              <a:t>dio</a:t>
            </a:r>
            <a:r>
              <a:rPr dirty="0" smtClean="0" sz="2800" spc="-35" b="1">
                <a:latin typeface="Arial"/>
                <a:cs typeface="Arial"/>
              </a:rPr>
              <a:t>p</a:t>
            </a:r>
            <a:r>
              <a:rPr dirty="0" smtClean="0" sz="2800" spc="-15" b="1">
                <a:latin typeface="Arial"/>
                <a:cs typeface="Arial"/>
              </a:rPr>
              <a:t>aque.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92353"/>
            <a:ext cx="7769225" cy="1038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Arial"/>
                <a:cs typeface="Arial"/>
              </a:rPr>
              <a:t>Cholesterol</a:t>
            </a:r>
            <a:r>
              <a:rPr dirty="0" smtClean="0" sz="1600" spc="-2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gallstone</a:t>
            </a:r>
            <a:r>
              <a:rPr dirty="0" smtClean="0" sz="1600" spc="-5">
                <a:latin typeface="Arial"/>
                <a:cs typeface="Arial"/>
              </a:rPr>
              <a:t>s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Me</a:t>
            </a:r>
            <a:r>
              <a:rPr dirty="0" smtClean="0" sz="1600" spc="-5">
                <a:latin typeface="Arial"/>
                <a:cs typeface="Arial"/>
              </a:rPr>
              <a:t>c</a:t>
            </a:r>
            <a:r>
              <a:rPr dirty="0" smtClean="0" sz="1600" spc="-10">
                <a:latin typeface="Arial"/>
                <a:cs typeface="Arial"/>
              </a:rPr>
              <a:t>han</a:t>
            </a:r>
            <a:r>
              <a:rPr dirty="0" smtClean="0" sz="1600" spc="0">
                <a:latin typeface="Arial"/>
                <a:cs typeface="Arial"/>
              </a:rPr>
              <a:t>i</a:t>
            </a:r>
            <a:r>
              <a:rPr dirty="0" smtClean="0" sz="1600" spc="-10">
                <a:latin typeface="Arial"/>
                <a:cs typeface="Arial"/>
              </a:rPr>
              <a:t>cal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man</a:t>
            </a:r>
            <a:r>
              <a:rPr dirty="0" smtClean="0" sz="1600" spc="0">
                <a:latin typeface="Arial"/>
                <a:cs typeface="Arial"/>
              </a:rPr>
              <a:t>i</a:t>
            </a:r>
            <a:r>
              <a:rPr dirty="0" smtClean="0" sz="1600" spc="-10">
                <a:latin typeface="Arial"/>
                <a:cs typeface="Arial"/>
              </a:rPr>
              <a:t>pulation</a:t>
            </a:r>
            <a:r>
              <a:rPr dirty="0" smtClean="0" sz="1600" spc="-2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during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laparoscopic</a:t>
            </a:r>
            <a:r>
              <a:rPr dirty="0" smtClean="0" sz="1600" spc="-2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cholec</a:t>
            </a:r>
            <a:r>
              <a:rPr dirty="0" smtClean="0" sz="1600" spc="-30">
                <a:latin typeface="Arial"/>
                <a:cs typeface="Arial"/>
              </a:rPr>
              <a:t>y</a:t>
            </a:r>
            <a:r>
              <a:rPr dirty="0" smtClean="0" sz="1600" spc="-10">
                <a:latin typeface="Arial"/>
                <a:cs typeface="Arial"/>
              </a:rPr>
              <a:t>stectomy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Arial"/>
                <a:cs typeface="Arial"/>
              </a:rPr>
              <a:t>has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caused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fragme</a:t>
            </a:r>
            <a:r>
              <a:rPr dirty="0" smtClean="0" sz="1600" spc="-15">
                <a:latin typeface="Arial"/>
                <a:cs typeface="Arial"/>
              </a:rPr>
              <a:t>n</a:t>
            </a:r>
            <a:r>
              <a:rPr dirty="0" smtClean="0" sz="1600" spc="-10">
                <a:latin typeface="Arial"/>
                <a:cs typeface="Arial"/>
              </a:rPr>
              <a:t>tation</a:t>
            </a:r>
            <a:r>
              <a:rPr dirty="0" smtClean="0" sz="1600" spc="2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of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several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c</a:t>
            </a:r>
            <a:r>
              <a:rPr dirty="0" smtClean="0" sz="1600" spc="-10">
                <a:latin typeface="Arial"/>
                <a:cs typeface="Arial"/>
              </a:rPr>
              <a:t>hole</a:t>
            </a:r>
            <a:r>
              <a:rPr dirty="0" smtClean="0" sz="1600" spc="-5">
                <a:latin typeface="Arial"/>
                <a:cs typeface="Arial"/>
              </a:rPr>
              <a:t>s</a:t>
            </a:r>
            <a:r>
              <a:rPr dirty="0" smtClean="0" sz="1600" spc="-10">
                <a:latin typeface="Arial"/>
                <a:cs typeface="Arial"/>
              </a:rPr>
              <a:t>te</a:t>
            </a:r>
            <a:r>
              <a:rPr dirty="0" smtClean="0" sz="1600" spc="-15">
                <a:latin typeface="Arial"/>
                <a:cs typeface="Arial"/>
              </a:rPr>
              <a:t>r</a:t>
            </a:r>
            <a:r>
              <a:rPr dirty="0" smtClean="0" sz="1600" spc="-10">
                <a:latin typeface="Arial"/>
                <a:cs typeface="Arial"/>
              </a:rPr>
              <a:t>ol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gal</a:t>
            </a:r>
            <a:r>
              <a:rPr dirty="0" smtClean="0" sz="1600" spc="0">
                <a:latin typeface="Arial"/>
                <a:cs typeface="Arial"/>
              </a:rPr>
              <a:t>l</a:t>
            </a:r>
            <a:r>
              <a:rPr dirty="0" smtClean="0" sz="1600" spc="-10">
                <a:latin typeface="Arial"/>
                <a:cs typeface="Arial"/>
              </a:rPr>
              <a:t>stones,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r</a:t>
            </a:r>
            <a:r>
              <a:rPr dirty="0" smtClean="0" sz="1600" spc="-15">
                <a:latin typeface="Arial"/>
                <a:cs typeface="Arial"/>
              </a:rPr>
              <a:t>e</a:t>
            </a:r>
            <a:r>
              <a:rPr dirty="0" smtClean="0" sz="1600" spc="-10">
                <a:latin typeface="Arial"/>
                <a:cs typeface="Arial"/>
              </a:rPr>
              <a:t>veal</a:t>
            </a:r>
            <a:r>
              <a:rPr dirty="0" smtClean="0" sz="1600" spc="0">
                <a:latin typeface="Arial"/>
                <a:cs typeface="Arial"/>
              </a:rPr>
              <a:t>i</a:t>
            </a:r>
            <a:r>
              <a:rPr dirty="0" smtClean="0" sz="1600" spc="-10">
                <a:latin typeface="Arial"/>
                <a:cs typeface="Arial"/>
              </a:rPr>
              <a:t>ng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inte</a:t>
            </a:r>
            <a:r>
              <a:rPr dirty="0" smtClean="0" sz="1600" spc="-20">
                <a:latin typeface="Arial"/>
                <a:cs typeface="Arial"/>
              </a:rPr>
              <a:t>r</a:t>
            </a:r>
            <a:r>
              <a:rPr dirty="0" smtClean="0" sz="1600" spc="-10">
                <a:latin typeface="Arial"/>
                <a:cs typeface="Arial"/>
              </a:rPr>
              <a:t>io</a:t>
            </a:r>
            <a:r>
              <a:rPr dirty="0" smtClean="0" sz="1600" spc="-15">
                <a:latin typeface="Arial"/>
                <a:cs typeface="Arial"/>
              </a:rPr>
              <a:t>r</a:t>
            </a:r>
            <a:r>
              <a:rPr dirty="0" smtClean="0" sz="1600" spc="-10">
                <a:latin typeface="Arial"/>
                <a:cs typeface="Arial"/>
              </a:rPr>
              <a:t>s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that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a</a:t>
            </a:r>
            <a:r>
              <a:rPr dirty="0" smtClean="0" sz="1600" spc="-15">
                <a:latin typeface="Arial"/>
                <a:cs typeface="Arial"/>
              </a:rPr>
              <a:t>r</a:t>
            </a:r>
            <a:r>
              <a:rPr dirty="0" smtClean="0" sz="1600" spc="-10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8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Arial"/>
                <a:cs typeface="Arial"/>
              </a:rPr>
              <a:t>pigmented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be</a:t>
            </a:r>
            <a:r>
              <a:rPr dirty="0" smtClean="0" sz="1600" spc="-5">
                <a:latin typeface="Arial"/>
                <a:cs typeface="Arial"/>
              </a:rPr>
              <a:t>c</a:t>
            </a:r>
            <a:r>
              <a:rPr dirty="0" smtClean="0" sz="1600" spc="-10">
                <a:latin typeface="Arial"/>
                <a:cs typeface="Arial"/>
              </a:rPr>
              <a:t>au</a:t>
            </a:r>
            <a:r>
              <a:rPr dirty="0" smtClean="0" sz="1600" spc="-5">
                <a:latin typeface="Arial"/>
                <a:cs typeface="Arial"/>
              </a:rPr>
              <a:t>s</a:t>
            </a:r>
            <a:r>
              <a:rPr dirty="0" smtClean="0" sz="1600" spc="-10">
                <a:latin typeface="Arial"/>
                <a:cs typeface="Arial"/>
              </a:rPr>
              <a:t>e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of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entrapped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bile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pigments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229600" cy="5048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latin typeface="Arial"/>
                <a:cs typeface="Arial"/>
              </a:rPr>
              <a:t>Pigment</a:t>
            </a:r>
            <a:r>
              <a:rPr dirty="0" smtClean="0" sz="4400" spc="-25" b="1">
                <a:latin typeface="Arial"/>
                <a:cs typeface="Arial"/>
              </a:rPr>
              <a:t> </a:t>
            </a:r>
            <a:r>
              <a:rPr dirty="0" smtClean="0" sz="4400" spc="0" b="1">
                <a:latin typeface="Arial"/>
                <a:cs typeface="Arial"/>
              </a:rPr>
              <a:t>stones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4160520" cy="59436"/>
          </a:xfrm>
          <a:custGeom>
            <a:avLst/>
            <a:gdLst/>
            <a:ahLst/>
            <a:cxnLst/>
            <a:rect l="l" t="t" r="r" b="b"/>
            <a:pathLst>
              <a:path w="4160520" h="59436">
                <a:moveTo>
                  <a:pt x="0" y="59436"/>
                </a:moveTo>
                <a:lnTo>
                  <a:pt x="4160520" y="59436"/>
                </a:lnTo>
                <a:lnTo>
                  <a:pt x="4160520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636521"/>
            <a:ext cx="7967345" cy="40214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may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20">
                <a:latin typeface="Arial"/>
                <a:cs typeface="Arial"/>
              </a:rPr>
              <a:t>whe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il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tr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2800" spc="-10">
                <a:latin typeface="Arial"/>
                <a:cs typeface="Arial"/>
              </a:rPr>
              <a:t>tr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vi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lly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ifi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as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3300"/>
                </a:solidFill>
                <a:latin typeface="Arial"/>
                <a:cs typeface="Arial"/>
              </a:rPr>
              <a:t>bl</a:t>
            </a:r>
            <a:r>
              <a:rPr dirty="0" smtClean="0" sz="2800" spc="-15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dirty="0" smtClean="0" sz="2800" spc="-15">
                <a:solidFill>
                  <a:srgbClr val="FF3300"/>
                </a:solidFill>
                <a:latin typeface="Arial"/>
                <a:cs typeface="Arial"/>
              </a:rPr>
              <a:t>ck</a:t>
            </a:r>
            <a:r>
              <a:rPr dirty="0" smtClean="0" sz="2800" spc="-15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3300"/>
                </a:solidFill>
                <a:latin typeface="Arial"/>
                <a:cs typeface="Arial"/>
              </a:rPr>
              <a:t>br</a:t>
            </a:r>
            <a:r>
              <a:rPr dirty="0" smtClean="0" sz="2800" spc="-15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dirty="0" smtClean="0" sz="2800" spc="-25">
                <a:solidFill>
                  <a:srgbClr val="FF3300"/>
                </a:solidFill>
                <a:latin typeface="Arial"/>
                <a:cs typeface="Arial"/>
              </a:rPr>
              <a:t>w</a:t>
            </a:r>
            <a:r>
              <a:rPr dirty="0" smtClean="0" sz="2800" spc="-15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k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gm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fo</a:t>
            </a:r>
            <a:r>
              <a:rPr dirty="0" smtClean="0" sz="2800" spc="-10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nd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ile</a:t>
            </a:r>
            <a:r>
              <a:rPr dirty="0" smtClean="0" sz="2800" spc="-15">
                <a:latin typeface="Arial"/>
                <a:cs typeface="Arial"/>
              </a:rPr>
              <a:t> g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wh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le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own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f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nd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0">
                <a:latin typeface="Arial"/>
                <a:cs typeface="Arial"/>
              </a:rPr>
              <a:t> in</a:t>
            </a:r>
            <a:r>
              <a:rPr dirty="0" smtClean="0" sz="2800" spc="-5">
                <a:latin typeface="Arial"/>
                <a:cs typeface="Arial"/>
              </a:rPr>
              <a:t>f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ted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ra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ep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tic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x</a:t>
            </a:r>
            <a:r>
              <a:rPr dirty="0" smtClean="0" sz="2800" spc="-10">
                <a:latin typeface="Arial"/>
                <a:cs typeface="Arial"/>
              </a:rPr>
              <a:t>tr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he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ts.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Font typeface="Arial"/>
              <a:buChar char="•"/>
            </a:pPr>
            <a:endParaRPr sz="650"/>
          </a:p>
          <a:p>
            <a:pPr marL="355600" marR="53213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The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um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ts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15">
                <a:latin typeface="Arial"/>
                <a:cs typeface="Arial"/>
              </a:rPr>
              <a:t> u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j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il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amo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nts</a:t>
            </a:r>
            <a:r>
              <a:rPr dirty="0" smtClean="0" sz="2800" spc="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15">
                <a:latin typeface="Arial"/>
                <a:cs typeface="Arial"/>
              </a:rPr>
              <a:t> ot</a:t>
            </a:r>
            <a:r>
              <a:rPr dirty="0" smtClean="0" sz="2800" spc="-1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lt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mucin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and</a:t>
            </a:r>
            <a:r>
              <a:rPr dirty="0" smtClean="0" sz="2800" spc="-15">
                <a:latin typeface="Arial"/>
                <a:cs typeface="Arial"/>
              </a:rPr>
              <a:t> 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90"/>
            <a:ext cx="8061959" cy="40087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Bl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ck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ston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small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sent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in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q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crum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sily.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28448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Brown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ston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sin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few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n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soft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0">
                <a:latin typeface="Arial"/>
                <a:cs typeface="Arial"/>
              </a:rPr>
              <a:t> soa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like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consiste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cy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resul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rom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sence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ret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ty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acid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salts</a:t>
            </a:r>
            <a:r>
              <a:rPr dirty="0" smtClean="0" sz="3200" spc="0">
                <a:latin typeface="Arial"/>
                <a:cs typeface="Arial"/>
              </a:rPr>
              <a:t> rel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ased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acti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cteri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 p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osp</a:t>
            </a:r>
            <a:r>
              <a:rPr dirty="0" smtClean="0" sz="3200" spc="-2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ases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ary l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cith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90"/>
            <a:ext cx="7968615" cy="2057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 b="1">
                <a:latin typeface="Arial"/>
                <a:cs typeface="Arial"/>
              </a:rPr>
              <a:t>50</a:t>
            </a:r>
            <a:r>
              <a:rPr dirty="0" smtClean="0" sz="3200" spc="0" b="1">
                <a:latin typeface="Arial"/>
                <a:cs typeface="Arial"/>
              </a:rPr>
              <a:t>-</a:t>
            </a:r>
            <a:r>
              <a:rPr dirty="0" smtClean="0" sz="3200" spc="-10" b="1">
                <a:latin typeface="Arial"/>
                <a:cs typeface="Arial"/>
              </a:rPr>
              <a:t>75</a:t>
            </a:r>
            <a:r>
              <a:rPr dirty="0" smtClean="0" sz="3200" spc="0" b="1">
                <a:latin typeface="Arial"/>
                <a:cs typeface="Arial"/>
              </a:rPr>
              <a:t>%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of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bl</a:t>
            </a:r>
            <a:r>
              <a:rPr dirty="0" smtClean="0" sz="3200" spc="-10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ck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ston</a:t>
            </a:r>
            <a:r>
              <a:rPr dirty="0" smtClean="0" sz="3200" spc="-15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s</a:t>
            </a:r>
            <a:r>
              <a:rPr dirty="0" smtClean="0" sz="3200" spc="-3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are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radi</a:t>
            </a:r>
            <a:r>
              <a:rPr dirty="0" smtClean="0" sz="3200" spc="-10" b="1">
                <a:latin typeface="Arial"/>
                <a:cs typeface="Arial"/>
              </a:rPr>
              <a:t>o</a:t>
            </a:r>
            <a:r>
              <a:rPr dirty="0" smtClean="0" sz="3200" spc="0" b="1">
                <a:latin typeface="Arial"/>
                <a:cs typeface="Arial"/>
              </a:rPr>
              <a:t>paq</a:t>
            </a:r>
            <a:r>
              <a:rPr dirty="0" smtClean="0" sz="3200" spc="-10" b="1">
                <a:latin typeface="Arial"/>
                <a:cs typeface="Arial"/>
              </a:rPr>
              <a:t>u</a:t>
            </a:r>
            <a:r>
              <a:rPr dirty="0" smtClean="0" sz="3200" spc="0" b="1">
                <a:latin typeface="Arial"/>
                <a:cs typeface="Arial"/>
              </a:rPr>
              <a:t>e.</a:t>
            </a:r>
            <a:r>
              <a:rPr dirty="0" smtClean="0" sz="3200" spc="0" b="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cause</a:t>
            </a:r>
            <a:r>
              <a:rPr dirty="0" smtClean="0" sz="3200" spc="-5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calci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carb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p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osp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Brown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ston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io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uce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latin typeface="Arial"/>
                <a:cs typeface="Arial"/>
              </a:rPr>
              <a:t>Clinical</a:t>
            </a:r>
            <a:r>
              <a:rPr dirty="0" smtClean="0" sz="4400" spc="-25" b="1">
                <a:latin typeface="Arial"/>
                <a:cs typeface="Arial"/>
              </a:rPr>
              <a:t> </a:t>
            </a:r>
            <a:r>
              <a:rPr dirty="0" smtClean="0" sz="4400" spc="0" b="1">
                <a:latin typeface="Arial"/>
                <a:cs typeface="Arial"/>
              </a:rPr>
              <a:t>features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4317492" cy="59436"/>
          </a:xfrm>
          <a:custGeom>
            <a:avLst/>
            <a:gdLst/>
            <a:ahLst/>
            <a:cxnLst/>
            <a:rect l="l" t="t" r="r" b="b"/>
            <a:pathLst>
              <a:path w="4317492" h="59436">
                <a:moveTo>
                  <a:pt x="0" y="59436"/>
                </a:moveTo>
                <a:lnTo>
                  <a:pt x="4317492" y="59436"/>
                </a:lnTo>
                <a:lnTo>
                  <a:pt x="4317492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636521"/>
            <a:ext cx="7845425" cy="4106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70</a:t>
            </a:r>
            <a:r>
              <a:rPr dirty="0" smtClean="0" sz="2800" spc="-10">
                <a:latin typeface="Arial"/>
                <a:cs typeface="Arial"/>
              </a:rPr>
              <a:t>-80</a:t>
            </a:r>
            <a:r>
              <a:rPr dirty="0" smtClean="0" sz="2800" spc="-25">
                <a:latin typeface="Arial"/>
                <a:cs typeface="Arial"/>
              </a:rPr>
              <a:t>%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main</a:t>
            </a:r>
            <a:r>
              <a:rPr dirty="0" smtClean="0" sz="2800" spc="2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ym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tom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tic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ut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5">
                <a:latin typeface="Arial"/>
                <a:cs typeface="Arial"/>
              </a:rPr>
              <a:t>f</a:t>
            </a:r>
            <a:r>
              <a:rPr dirty="0" smtClean="0" sz="2800" spc="-2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  <a:buFont typeface="Arial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20-30%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ome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20">
                <a:latin typeface="Arial"/>
                <a:cs typeface="Arial"/>
              </a:rPr>
              <a:t>mptoma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ic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ra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1-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2800" spc="-15">
                <a:latin typeface="Arial"/>
                <a:cs typeface="Arial"/>
              </a:rPr>
              <a:t>3</a:t>
            </a:r>
            <a:r>
              <a:rPr dirty="0" smtClean="0" sz="2800" spc="-25">
                <a:latin typeface="Arial"/>
                <a:cs typeface="Arial"/>
              </a:rPr>
              <a:t>%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y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r.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ds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x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g,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ei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-15">
                <a:latin typeface="Arial"/>
                <a:cs typeface="Arial"/>
              </a:rPr>
              <a:t> "c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k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10">
                <a:latin typeface="Arial"/>
                <a:cs typeface="Arial"/>
              </a:rPr>
              <a:t>"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(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pa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modi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)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fr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ob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tr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ct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 g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wh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sm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mo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 d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wn</a:t>
            </a:r>
            <a:r>
              <a:rPr dirty="0" smtClean="0" sz="2800" spc="-5">
                <a:latin typeface="Arial"/>
                <a:cs typeface="Arial"/>
              </a:rPr>
              <a:t>-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am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ge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il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tr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e.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  <a:buFont typeface="Arial"/>
              <a:buChar char="•"/>
            </a:pPr>
            <a:endParaRPr sz="650"/>
          </a:p>
          <a:p>
            <a:pPr marL="355600" marR="268605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f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mmat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-15">
                <a:latin typeface="Arial"/>
                <a:cs typeface="Arial"/>
              </a:rPr>
              <a:t> with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also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tes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90"/>
            <a:ext cx="7896225" cy="3911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b="1" u="heavy">
                <a:latin typeface="Arial"/>
                <a:cs typeface="Arial"/>
              </a:rPr>
              <a:t>Compli</a:t>
            </a:r>
            <a:r>
              <a:rPr dirty="0" smtClean="0" sz="3200" spc="-15" b="1" u="heavy">
                <a:latin typeface="Arial"/>
                <a:cs typeface="Arial"/>
              </a:rPr>
              <a:t>c</a:t>
            </a:r>
            <a:r>
              <a:rPr dirty="0" smtClean="0" sz="3200" spc="0" b="1" u="heavy">
                <a:latin typeface="Arial"/>
                <a:cs typeface="Arial"/>
              </a:rPr>
              <a:t>atio</a:t>
            </a:r>
            <a:r>
              <a:rPr dirty="0" smtClean="0" sz="3200" spc="-10" b="1" u="heavy">
                <a:latin typeface="Arial"/>
                <a:cs typeface="Arial"/>
              </a:rPr>
              <a:t>n</a:t>
            </a:r>
            <a:r>
              <a:rPr dirty="0" smtClean="0" sz="3200" spc="0" b="1" u="heavy">
                <a:latin typeface="Arial"/>
                <a:cs typeface="Arial"/>
              </a:rPr>
              <a:t>s</a:t>
            </a:r>
            <a:r>
              <a:rPr dirty="0" smtClean="0" sz="3200" spc="-60" b="1" u="heavy">
                <a:latin typeface="Arial"/>
                <a:cs typeface="Arial"/>
              </a:rPr>
              <a:t> </a:t>
            </a:r>
            <a:r>
              <a:rPr dirty="0" smtClean="0" sz="3200" spc="0" b="1" u="heavy">
                <a:latin typeface="Arial"/>
                <a:cs typeface="Arial"/>
              </a:rPr>
              <a:t>in</a:t>
            </a:r>
            <a:r>
              <a:rPr dirty="0" smtClean="0" sz="3200" spc="-10" b="1" u="heavy">
                <a:latin typeface="Arial"/>
                <a:cs typeface="Arial"/>
              </a:rPr>
              <a:t>c</a:t>
            </a:r>
            <a:r>
              <a:rPr dirty="0" smtClean="0" sz="3200" spc="0" b="1" u="heavy">
                <a:latin typeface="Arial"/>
                <a:cs typeface="Arial"/>
              </a:rPr>
              <a:t>lud</a:t>
            </a:r>
            <a:r>
              <a:rPr dirty="0" smtClean="0" sz="3200" spc="-15" b="1" u="heavy">
                <a:latin typeface="Arial"/>
                <a:cs typeface="Arial"/>
              </a:rPr>
              <a:t>e</a:t>
            </a:r>
            <a:r>
              <a:rPr dirty="0" smtClean="0" sz="3200" spc="0" b="1" u="heavy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pye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rfor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3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fist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4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ma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 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iary tr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5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structive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chol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stasis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ncrea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itis.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 spc="-10">
                <a:latin typeface="Arial"/>
                <a:cs typeface="Arial"/>
              </a:rPr>
              <a:t>6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stin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 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bstr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ction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("g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llst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us").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latin typeface="Arial"/>
                <a:cs typeface="Arial"/>
              </a:rPr>
              <a:t>Cholelith</a:t>
            </a:r>
            <a:r>
              <a:rPr dirty="0" smtClean="0" sz="4400" spc="-15" b="1">
                <a:latin typeface="Arial"/>
                <a:cs typeface="Arial"/>
              </a:rPr>
              <a:t>i</a:t>
            </a:r>
            <a:r>
              <a:rPr dirty="0" smtClean="0" sz="4400" spc="0" b="1">
                <a:latin typeface="Arial"/>
                <a:cs typeface="Arial"/>
              </a:rPr>
              <a:t>asis (</a:t>
            </a:r>
            <a:r>
              <a:rPr dirty="0" smtClean="0" sz="4400" spc="-20" b="1">
                <a:latin typeface="Arial"/>
                <a:cs typeface="Arial"/>
              </a:rPr>
              <a:t>G</a:t>
            </a:r>
            <a:r>
              <a:rPr dirty="0" smtClean="0" sz="4400" spc="0" b="1">
                <a:latin typeface="Arial"/>
                <a:cs typeface="Arial"/>
              </a:rPr>
              <a:t>allston</a:t>
            </a:r>
            <a:r>
              <a:rPr dirty="0" smtClean="0" sz="4400" spc="-15" b="1">
                <a:latin typeface="Arial"/>
                <a:cs typeface="Arial"/>
              </a:rPr>
              <a:t>e</a:t>
            </a:r>
            <a:r>
              <a:rPr dirty="0" smtClean="0" sz="4400" spc="0" b="1">
                <a:latin typeface="Arial"/>
                <a:cs typeface="Arial"/>
              </a:rPr>
              <a:t>s)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7019544" cy="59436"/>
          </a:xfrm>
          <a:custGeom>
            <a:avLst/>
            <a:gdLst/>
            <a:ahLst/>
            <a:cxnLst/>
            <a:rect l="l" t="t" r="r" b="b"/>
            <a:pathLst>
              <a:path w="7019544" h="59436">
                <a:moveTo>
                  <a:pt x="0" y="59436"/>
                </a:moveTo>
                <a:lnTo>
                  <a:pt x="7019544" y="59436"/>
                </a:lnTo>
                <a:lnTo>
                  <a:pt x="7019544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636521"/>
            <a:ext cx="7867650" cy="4106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Gal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af</a:t>
            </a:r>
            <a:r>
              <a:rPr dirty="0" smtClean="0" sz="2800" spc="-5">
                <a:latin typeface="Arial"/>
                <a:cs typeface="Arial"/>
              </a:rPr>
              <a:t>f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10</a:t>
            </a:r>
            <a:r>
              <a:rPr dirty="0" smtClean="0" sz="2800" spc="-10">
                <a:latin typeface="Arial"/>
                <a:cs typeface="Arial"/>
              </a:rPr>
              <a:t>-20</a:t>
            </a:r>
            <a:r>
              <a:rPr dirty="0" smtClean="0" sz="2800" spc="-25">
                <a:latin typeface="Arial"/>
                <a:cs typeface="Arial"/>
              </a:rPr>
              <a:t>%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2800" spc="-20">
                <a:latin typeface="Arial"/>
                <a:cs typeface="Arial"/>
              </a:rPr>
              <a:t>no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rn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hemi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ph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3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Wes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ern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un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ri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355600" marR="1021715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Adu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h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 Ameri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15">
                <a:latin typeface="Arial"/>
                <a:cs typeface="Arial"/>
              </a:rPr>
              <a:t>(</a:t>
            </a:r>
            <a:r>
              <a:rPr dirty="0" smtClean="0" sz="2800" spc="-15">
                <a:latin typeface="Arial"/>
                <a:cs typeface="Arial"/>
              </a:rPr>
              <a:t>20</a:t>
            </a:r>
            <a:r>
              <a:rPr dirty="0" smtClean="0" sz="2800" spc="-10">
                <a:latin typeface="Arial"/>
                <a:cs typeface="Arial"/>
              </a:rPr>
              <a:t>-40</a:t>
            </a:r>
            <a:r>
              <a:rPr dirty="0" smtClean="0" sz="2800" spc="-25">
                <a:latin typeface="Arial"/>
                <a:cs typeface="Arial"/>
              </a:rPr>
              <a:t>%)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3"/>
              </a:spcBef>
              <a:buFont typeface="Arial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low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Asian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un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ri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20">
                <a:latin typeface="Arial"/>
                <a:cs typeface="Arial"/>
              </a:rPr>
              <a:t>(</a:t>
            </a:r>
            <a:r>
              <a:rPr dirty="0" smtClean="0" sz="2800" spc="-20">
                <a:latin typeface="Arial"/>
                <a:cs typeface="Arial"/>
              </a:rPr>
              <a:t>3</a:t>
            </a:r>
            <a:r>
              <a:rPr dirty="0" smtClean="0" sz="2800" spc="-30">
                <a:latin typeface="Arial"/>
                <a:cs typeface="Arial"/>
              </a:rPr>
              <a:t>%</a:t>
            </a:r>
            <a:r>
              <a:rPr dirty="0" smtClean="0" sz="2800" spc="-15">
                <a:latin typeface="Arial"/>
                <a:cs typeface="Arial"/>
              </a:rPr>
              <a:t>-4%).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Font typeface="Arial"/>
              <a:buChar char="•"/>
            </a:pPr>
            <a:endParaRPr sz="650"/>
          </a:p>
          <a:p>
            <a:pPr marL="355600" marR="467359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Un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ted</a:t>
            </a:r>
            <a:r>
              <a:rPr dirty="0" smtClean="0" sz="2800" spc="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Stat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ut</a:t>
            </a:r>
            <a:r>
              <a:rPr dirty="0" smtClean="0" sz="2800" spc="4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1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mil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 n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5">
                <a:latin typeface="Arial"/>
                <a:cs typeface="Arial"/>
              </a:rPr>
              <a:t>w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15">
                <a:latin typeface="Arial"/>
                <a:cs typeface="Arial"/>
              </a:rPr>
              <a:t> and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tw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-th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rds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se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0">
                <a:latin typeface="Arial"/>
                <a:cs typeface="Arial"/>
              </a:rPr>
              <a:t>iv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du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un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 s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solidFill>
                  <a:srgbClr val="FF3300"/>
                </a:solidFill>
                <a:latin typeface="Arial"/>
                <a:cs typeface="Arial"/>
              </a:rPr>
              <a:t>Cholecys</a:t>
            </a:r>
            <a:r>
              <a:rPr dirty="0" smtClean="0" sz="4400" spc="-15" b="1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itis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3479291" cy="59436"/>
          </a:xfrm>
          <a:custGeom>
            <a:avLst/>
            <a:gdLst/>
            <a:ahLst/>
            <a:cxnLst/>
            <a:rect l="l" t="t" r="r" b="b"/>
            <a:pathLst>
              <a:path w="3479291" h="59436">
                <a:moveTo>
                  <a:pt x="0" y="59436"/>
                </a:moveTo>
                <a:lnTo>
                  <a:pt x="3479291" y="59436"/>
                </a:lnTo>
                <a:lnTo>
                  <a:pt x="3479291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634490"/>
            <a:ext cx="7678420" cy="3423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 b="1" u="heavy">
                <a:solidFill>
                  <a:srgbClr val="FF3300"/>
                </a:solidFill>
                <a:latin typeface="Arial"/>
                <a:cs typeface="Arial"/>
              </a:rPr>
              <a:t>1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-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Acute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FF3300"/>
              </a:buClr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Acute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calcu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cho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ecystitis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FF3300"/>
              </a:buClr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Acute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-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-calcul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chol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5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stitis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Clr>
                <a:srgbClr val="FF3300"/>
              </a:buClr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 b="1" u="heavy">
                <a:solidFill>
                  <a:srgbClr val="FF3300"/>
                </a:solidFill>
                <a:latin typeface="Arial"/>
                <a:cs typeface="Arial"/>
              </a:rPr>
              <a:t>2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-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Chron</a:t>
            </a:r>
            <a:r>
              <a:rPr dirty="0" smtClean="0" sz="3200" spc="-10" b="1" u="heavy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c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FF3300"/>
              </a:buClr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 b="1" u="heavy">
                <a:solidFill>
                  <a:srgbClr val="FF3300"/>
                </a:solidFill>
                <a:latin typeface="Arial"/>
                <a:cs typeface="Arial"/>
              </a:rPr>
              <a:t>3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-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Acute</a:t>
            </a:r>
            <a:r>
              <a:rPr dirty="0" smtClean="0" sz="3200" spc="-50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sup</a:t>
            </a:r>
            <a:r>
              <a:rPr dirty="0" smtClean="0" sz="3200" spc="-15" b="1" u="heavy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rimpo</a:t>
            </a:r>
            <a:r>
              <a:rPr dirty="0" smtClean="0" sz="3200" spc="-15" b="1" u="heavy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ed</a:t>
            </a:r>
            <a:r>
              <a:rPr dirty="0" smtClean="0" sz="3200" spc="-40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on</a:t>
            </a:r>
            <a:r>
              <a:rPr dirty="0" smtClean="0" sz="3200" spc="-20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chron</a:t>
            </a:r>
            <a:r>
              <a:rPr dirty="0" smtClean="0" sz="3200" spc="-15" b="1" u="heavy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c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FF3300"/>
              </a:buClr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Alm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alw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ys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occurs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associati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5049266"/>
            <a:ext cx="1854200" cy="49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llst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solidFill>
                  <a:srgbClr val="FF3300"/>
                </a:solidFill>
                <a:latin typeface="Arial"/>
                <a:cs typeface="Arial"/>
              </a:rPr>
              <a:t>Acute</a:t>
            </a:r>
            <a:r>
              <a:rPr dirty="0" smtClean="0" sz="4400" spc="-2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calculo</a:t>
            </a:r>
            <a:r>
              <a:rPr dirty="0" smtClean="0" sz="4400" spc="-15" b="1">
                <a:solidFill>
                  <a:srgbClr val="FF3300"/>
                </a:solidFill>
                <a:latin typeface="Arial"/>
                <a:cs typeface="Arial"/>
              </a:rPr>
              <a:t>u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s cholecystit</a:t>
            </a:r>
            <a:r>
              <a:rPr dirty="0" smtClean="0" sz="4400" spc="-15" b="1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7828788" cy="59436"/>
          </a:xfrm>
          <a:custGeom>
            <a:avLst/>
            <a:gdLst/>
            <a:ahLst/>
            <a:cxnLst/>
            <a:rect l="l" t="t" r="r" b="b"/>
            <a:pathLst>
              <a:path w="7828788" h="59436">
                <a:moveTo>
                  <a:pt x="0" y="59436"/>
                </a:moveTo>
                <a:lnTo>
                  <a:pt x="7828788" y="59436"/>
                </a:lnTo>
                <a:lnTo>
                  <a:pt x="7828788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634489"/>
            <a:ext cx="7623809" cy="37166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234315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b="1">
                <a:latin typeface="Arial"/>
                <a:cs typeface="Arial"/>
              </a:rPr>
              <a:t>Acute</a:t>
            </a:r>
            <a:r>
              <a:rPr dirty="0" smtClean="0" sz="3200" spc="-3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infl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mmat</a:t>
            </a:r>
            <a:r>
              <a:rPr dirty="0" smtClean="0" sz="3200" spc="-10" b="1">
                <a:latin typeface="Arial"/>
                <a:cs typeface="Arial"/>
              </a:rPr>
              <a:t>i</a:t>
            </a:r>
            <a:r>
              <a:rPr dirty="0" smtClean="0" sz="3200" spc="0" b="1">
                <a:latin typeface="Arial"/>
                <a:cs typeface="Arial"/>
              </a:rPr>
              <a:t>on</a:t>
            </a:r>
            <a:r>
              <a:rPr dirty="0" smtClean="0" sz="3200" spc="-3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of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a </a:t>
            </a:r>
            <a:r>
              <a:rPr dirty="0" smtClean="0" sz="3200" spc="-10" b="1">
                <a:latin typeface="Arial"/>
                <a:cs typeface="Arial"/>
              </a:rPr>
              <a:t>g</a:t>
            </a:r>
            <a:r>
              <a:rPr dirty="0" smtClean="0" sz="3200" spc="0" b="1">
                <a:latin typeface="Arial"/>
                <a:cs typeface="Arial"/>
              </a:rPr>
              <a:t>al</a:t>
            </a:r>
            <a:r>
              <a:rPr dirty="0" smtClean="0" sz="3200" spc="-10" b="1">
                <a:latin typeface="Arial"/>
                <a:cs typeface="Arial"/>
              </a:rPr>
              <a:t>l</a:t>
            </a:r>
            <a:r>
              <a:rPr dirty="0" smtClean="0" sz="3200" spc="0" b="1">
                <a:latin typeface="Arial"/>
                <a:cs typeface="Arial"/>
              </a:rPr>
              <a:t>bl</a:t>
            </a:r>
            <a:r>
              <a:rPr dirty="0" smtClean="0" sz="3200" spc="-10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dder</a:t>
            </a:r>
            <a:r>
              <a:rPr dirty="0" smtClean="0" sz="3200" spc="0" b="1">
                <a:latin typeface="Arial"/>
                <a:cs typeface="Arial"/>
              </a:rPr>
              <a:t> that</a:t>
            </a:r>
            <a:r>
              <a:rPr dirty="0" smtClean="0" sz="3200" spc="-5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c</a:t>
            </a:r>
            <a:r>
              <a:rPr dirty="0" smtClean="0" sz="3200" spc="-10" b="1">
                <a:latin typeface="Arial"/>
                <a:cs typeface="Arial"/>
              </a:rPr>
              <a:t>o</a:t>
            </a:r>
            <a:r>
              <a:rPr dirty="0" smtClean="0" sz="3200" spc="0" b="1">
                <a:latin typeface="Arial"/>
                <a:cs typeface="Arial"/>
              </a:rPr>
              <a:t>nta</a:t>
            </a:r>
            <a:r>
              <a:rPr dirty="0" smtClean="0" sz="3200" spc="-15" b="1">
                <a:latin typeface="Arial"/>
                <a:cs typeface="Arial"/>
              </a:rPr>
              <a:t>i</a:t>
            </a:r>
            <a:r>
              <a:rPr dirty="0" smtClean="0" sz="3200" spc="0" b="1">
                <a:latin typeface="Arial"/>
                <a:cs typeface="Arial"/>
              </a:rPr>
              <a:t>ns</a:t>
            </a:r>
            <a:r>
              <a:rPr dirty="0" smtClean="0" sz="3200" spc="-4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sto</a:t>
            </a:r>
            <a:r>
              <a:rPr dirty="0" smtClean="0" sz="3200" spc="-15" b="1">
                <a:latin typeface="Arial"/>
                <a:cs typeface="Arial"/>
              </a:rPr>
              <a:t>n</a:t>
            </a:r>
            <a:r>
              <a:rPr dirty="0" smtClean="0" sz="3200" spc="0" b="1">
                <a:latin typeface="Arial"/>
                <a:cs typeface="Arial"/>
              </a:rPr>
              <a:t>es</a:t>
            </a:r>
            <a:r>
              <a:rPr dirty="0" smtClean="0" sz="3200" spc="-4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is</a:t>
            </a:r>
            <a:r>
              <a:rPr dirty="0" smtClean="0" sz="3200" spc="-1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t</a:t>
            </a:r>
            <a:r>
              <a:rPr dirty="0" smtClean="0" sz="3200" spc="-10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rm</a:t>
            </a:r>
            <a:r>
              <a:rPr dirty="0" smtClean="0" sz="3200" spc="-10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d 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c</a:t>
            </a:r>
            <a:r>
              <a:rPr dirty="0" smtClean="0" sz="3200" spc="-10" b="1">
                <a:latin typeface="Arial"/>
                <a:cs typeface="Arial"/>
              </a:rPr>
              <a:t>u</a:t>
            </a:r>
            <a:r>
              <a:rPr dirty="0" smtClean="0" sz="3200" spc="0" b="1">
                <a:latin typeface="Arial"/>
                <a:cs typeface="Arial"/>
              </a:rPr>
              <a:t>te</a:t>
            </a:r>
            <a:r>
              <a:rPr dirty="0" smtClean="0" sz="3200" spc="0" b="1">
                <a:latin typeface="Arial"/>
                <a:cs typeface="Arial"/>
              </a:rPr>
              <a:t> c</a:t>
            </a:r>
            <a:r>
              <a:rPr dirty="0" smtClean="0" sz="3200" spc="-10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lc</a:t>
            </a:r>
            <a:r>
              <a:rPr dirty="0" smtClean="0" sz="3200" spc="-10" b="1">
                <a:latin typeface="Arial"/>
                <a:cs typeface="Arial"/>
              </a:rPr>
              <a:t>u</a:t>
            </a:r>
            <a:r>
              <a:rPr dirty="0" smtClean="0" sz="3200" spc="0" b="1">
                <a:latin typeface="Arial"/>
                <a:cs typeface="Arial"/>
              </a:rPr>
              <a:t>lous</a:t>
            </a:r>
            <a:r>
              <a:rPr dirty="0" smtClean="0" sz="3200" spc="-5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cho</a:t>
            </a:r>
            <a:r>
              <a:rPr dirty="0" smtClean="0" sz="3200" spc="-15" b="1">
                <a:latin typeface="Arial"/>
                <a:cs typeface="Arial"/>
              </a:rPr>
              <a:t>l</a:t>
            </a:r>
            <a:r>
              <a:rPr dirty="0" smtClean="0" sz="3200" spc="0" b="1">
                <a:latin typeface="Arial"/>
                <a:cs typeface="Arial"/>
              </a:rPr>
              <a:t>e</a:t>
            </a:r>
            <a:r>
              <a:rPr dirty="0" smtClean="0" sz="3200" spc="-10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y</a:t>
            </a:r>
            <a:r>
              <a:rPr dirty="0" smtClean="0" sz="3200" spc="-10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titis.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3200" b="1">
                <a:latin typeface="Arial"/>
                <a:cs typeface="Arial"/>
              </a:rPr>
              <a:t>It</a:t>
            </a:r>
            <a:r>
              <a:rPr dirty="0" smtClean="0" sz="3200" spc="-3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is</a:t>
            </a:r>
            <a:r>
              <a:rPr dirty="0" smtClean="0" sz="3200" spc="-1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pre</a:t>
            </a:r>
            <a:r>
              <a:rPr dirty="0" smtClean="0" sz="3200" spc="-10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ipit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ted</a:t>
            </a:r>
            <a:r>
              <a:rPr dirty="0" smtClean="0" sz="3200" spc="-3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by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obstru</a:t>
            </a:r>
            <a:r>
              <a:rPr dirty="0" smtClean="0" sz="3200" spc="-15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tion</a:t>
            </a:r>
            <a:r>
              <a:rPr dirty="0" smtClean="0" sz="3200" spc="-5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of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460"/>
              </a:lnSpc>
            </a:pPr>
            <a:r>
              <a:rPr dirty="0" smtClean="0" sz="3200" b="1">
                <a:latin typeface="Arial"/>
                <a:cs typeface="Arial"/>
              </a:rPr>
              <a:t>g</a:t>
            </a:r>
            <a:r>
              <a:rPr dirty="0" smtClean="0" sz="3200" spc="-10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ll</a:t>
            </a:r>
            <a:r>
              <a:rPr dirty="0" smtClean="0" sz="3200" spc="-10" b="1">
                <a:latin typeface="Arial"/>
                <a:cs typeface="Arial"/>
              </a:rPr>
              <a:t>b</a:t>
            </a:r>
            <a:r>
              <a:rPr dirty="0" smtClean="0" sz="3200" spc="0" b="1">
                <a:latin typeface="Arial"/>
                <a:cs typeface="Arial"/>
              </a:rPr>
              <a:t>l</a:t>
            </a:r>
            <a:r>
              <a:rPr dirty="0" smtClean="0" sz="3200" spc="-10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dd</a:t>
            </a:r>
            <a:r>
              <a:rPr dirty="0" smtClean="0" sz="3200" spc="-15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r</a:t>
            </a:r>
            <a:r>
              <a:rPr dirty="0" smtClean="0" sz="3200" spc="-4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n</a:t>
            </a:r>
            <a:r>
              <a:rPr dirty="0" smtClean="0" sz="3200" spc="-10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ck</a:t>
            </a:r>
            <a:r>
              <a:rPr dirty="0" smtClean="0" sz="3200" spc="-3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or </a:t>
            </a:r>
            <a:r>
              <a:rPr dirty="0" smtClean="0" sz="3200" spc="-15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y</a:t>
            </a:r>
            <a:r>
              <a:rPr dirty="0" smtClean="0" sz="3200" spc="-15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tic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du</a:t>
            </a:r>
            <a:r>
              <a:rPr dirty="0" smtClean="0" sz="3200" spc="-15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marR="137160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b="1">
                <a:latin typeface="Arial"/>
                <a:cs typeface="Arial"/>
              </a:rPr>
              <a:t>It</a:t>
            </a:r>
            <a:r>
              <a:rPr dirty="0" smtClean="0" sz="3200" spc="-3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is</a:t>
            </a:r>
            <a:r>
              <a:rPr dirty="0" smtClean="0" sz="3200" spc="-1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the</a:t>
            </a:r>
            <a:r>
              <a:rPr dirty="0" smtClean="0" sz="3200" spc="-2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most</a:t>
            </a:r>
            <a:r>
              <a:rPr dirty="0" smtClean="0" sz="3200" spc="-1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com</a:t>
            </a:r>
            <a:r>
              <a:rPr dirty="0" smtClean="0" sz="3200" spc="-10" b="1">
                <a:latin typeface="Arial"/>
                <a:cs typeface="Arial"/>
              </a:rPr>
              <a:t>m</a:t>
            </a:r>
            <a:r>
              <a:rPr dirty="0" smtClean="0" sz="3200" spc="0" b="1">
                <a:latin typeface="Arial"/>
                <a:cs typeface="Arial"/>
              </a:rPr>
              <a:t>on</a:t>
            </a:r>
            <a:r>
              <a:rPr dirty="0" smtClean="0" sz="3200" spc="-2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ma</a:t>
            </a:r>
            <a:r>
              <a:rPr dirty="0" smtClean="0" sz="3200" spc="-10" b="1">
                <a:latin typeface="Arial"/>
                <a:cs typeface="Arial"/>
              </a:rPr>
              <a:t>j</a:t>
            </a:r>
            <a:r>
              <a:rPr dirty="0" smtClean="0" sz="3200" spc="0" b="1">
                <a:latin typeface="Arial"/>
                <a:cs typeface="Arial"/>
              </a:rPr>
              <a:t>or</a:t>
            </a:r>
            <a:r>
              <a:rPr dirty="0" smtClean="0" sz="3200" spc="0" b="1">
                <a:latin typeface="Arial"/>
                <a:cs typeface="Arial"/>
              </a:rPr>
              <a:t> com</a:t>
            </a:r>
            <a:r>
              <a:rPr dirty="0" smtClean="0" sz="3200" spc="-10" b="1">
                <a:latin typeface="Arial"/>
                <a:cs typeface="Arial"/>
              </a:rPr>
              <a:t>p</a:t>
            </a:r>
            <a:r>
              <a:rPr dirty="0" smtClean="0" sz="3200" spc="0" b="1">
                <a:latin typeface="Arial"/>
                <a:cs typeface="Arial"/>
              </a:rPr>
              <a:t>li</a:t>
            </a:r>
            <a:r>
              <a:rPr dirty="0" smtClean="0" sz="3200" spc="-10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ation</a:t>
            </a:r>
            <a:r>
              <a:rPr dirty="0" smtClean="0" sz="3200" spc="-5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of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ga</a:t>
            </a:r>
            <a:r>
              <a:rPr dirty="0" smtClean="0" sz="3200" spc="-10" b="1">
                <a:latin typeface="Arial"/>
                <a:cs typeface="Arial"/>
              </a:rPr>
              <a:t>l</a:t>
            </a:r>
            <a:r>
              <a:rPr dirty="0" smtClean="0" sz="3200" spc="0" b="1">
                <a:latin typeface="Arial"/>
                <a:cs typeface="Arial"/>
              </a:rPr>
              <a:t>lsto</a:t>
            </a:r>
            <a:r>
              <a:rPr dirty="0" smtClean="0" sz="3200" spc="-10" b="1">
                <a:latin typeface="Arial"/>
                <a:cs typeface="Arial"/>
              </a:rPr>
              <a:t>n</a:t>
            </a:r>
            <a:r>
              <a:rPr dirty="0" smtClean="0" sz="3200" spc="0" b="1">
                <a:latin typeface="Arial"/>
                <a:cs typeface="Arial"/>
              </a:rPr>
              <a:t>es</a:t>
            </a:r>
            <a:r>
              <a:rPr dirty="0" smtClean="0" sz="3200" spc="-5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and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the</a:t>
            </a:r>
            <a:r>
              <a:rPr dirty="0" smtClean="0" sz="3200" spc="0" b="1">
                <a:latin typeface="Arial"/>
                <a:cs typeface="Arial"/>
              </a:rPr>
              <a:t> mo</a:t>
            </a:r>
            <a:r>
              <a:rPr dirty="0" smtClean="0" sz="3200" spc="-15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t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c</a:t>
            </a:r>
            <a:r>
              <a:rPr dirty="0" smtClean="0" sz="3200" spc="-10" b="1">
                <a:latin typeface="Arial"/>
                <a:cs typeface="Arial"/>
              </a:rPr>
              <a:t>o</a:t>
            </a:r>
            <a:r>
              <a:rPr dirty="0" smtClean="0" sz="3200" spc="0" b="1">
                <a:latin typeface="Arial"/>
                <a:cs typeface="Arial"/>
              </a:rPr>
              <a:t>mm</a:t>
            </a:r>
            <a:r>
              <a:rPr dirty="0" smtClean="0" sz="3200" spc="-15" b="1">
                <a:latin typeface="Arial"/>
                <a:cs typeface="Arial"/>
              </a:rPr>
              <a:t>o</a:t>
            </a:r>
            <a:r>
              <a:rPr dirty="0" smtClean="0" sz="3200" spc="0" b="1">
                <a:latin typeface="Arial"/>
                <a:cs typeface="Arial"/>
              </a:rPr>
              <a:t>n r</a:t>
            </a:r>
            <a:r>
              <a:rPr dirty="0" smtClean="0" sz="3200" spc="-15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a</a:t>
            </a:r>
            <a:r>
              <a:rPr dirty="0" smtClean="0" sz="3200" spc="-15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on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for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e</a:t>
            </a:r>
            <a:r>
              <a:rPr dirty="0" smtClean="0" sz="3200" spc="-10" b="1">
                <a:latin typeface="Arial"/>
                <a:cs typeface="Arial"/>
              </a:rPr>
              <a:t>m</a:t>
            </a:r>
            <a:r>
              <a:rPr dirty="0" smtClean="0" sz="3200" spc="0" b="1">
                <a:latin typeface="Arial"/>
                <a:cs typeface="Arial"/>
              </a:rPr>
              <a:t>erg</a:t>
            </a:r>
            <a:r>
              <a:rPr dirty="0" smtClean="0" sz="3200" spc="-20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n</a:t>
            </a:r>
            <a:r>
              <a:rPr dirty="0" smtClean="0" sz="3200" spc="-10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5293055"/>
            <a:ext cx="3435350" cy="49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b="1">
                <a:latin typeface="Arial"/>
                <a:cs typeface="Arial"/>
              </a:rPr>
              <a:t>cho</a:t>
            </a:r>
            <a:r>
              <a:rPr dirty="0" smtClean="0" sz="3200" spc="-15" b="1">
                <a:latin typeface="Arial"/>
                <a:cs typeface="Arial"/>
              </a:rPr>
              <a:t>l</a:t>
            </a:r>
            <a:r>
              <a:rPr dirty="0" smtClean="0" sz="3200" spc="0" b="1">
                <a:latin typeface="Arial"/>
                <a:cs typeface="Arial"/>
              </a:rPr>
              <a:t>e</a:t>
            </a:r>
            <a:r>
              <a:rPr dirty="0" smtClean="0" sz="3200" spc="-10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y</a:t>
            </a:r>
            <a:r>
              <a:rPr dirty="0" smtClean="0" sz="3200" spc="-10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te</a:t>
            </a:r>
            <a:r>
              <a:rPr dirty="0" smtClean="0" sz="3200" spc="-10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tomy.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1978"/>
            <a:ext cx="7879080" cy="38881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>
                <a:latin typeface="Arial"/>
                <a:cs typeface="Arial"/>
              </a:rPr>
              <a:t>Symptoms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may be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5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and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resolve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w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thout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medical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590"/>
              </a:lnSpc>
            </a:pPr>
            <a:r>
              <a:rPr dirty="0" smtClean="0" sz="240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terventi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-5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-emerg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ncy.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8"/>
              </a:spcBef>
            </a:pPr>
            <a:endParaRPr sz="600"/>
          </a:p>
          <a:p>
            <a:pPr marL="355600" marR="321945" indent="-343535">
              <a:lnSpc>
                <a:spcPts val="259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>
                <a:latin typeface="Arial"/>
                <a:cs typeface="Arial"/>
              </a:rPr>
              <a:t>Ac</a:t>
            </a:r>
            <a:r>
              <a:rPr dirty="0" smtClean="0" sz="2400" spc="-1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te c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lc</a:t>
            </a:r>
            <a:r>
              <a:rPr dirty="0" smtClean="0" sz="2400" spc="-1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us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cho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ecystitis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is 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iti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y</a:t>
            </a:r>
            <a:r>
              <a:rPr dirty="0" smtClean="0" sz="2400" spc="3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result of</a:t>
            </a:r>
            <a:r>
              <a:rPr dirty="0" smtClean="0" sz="2400" spc="0">
                <a:latin typeface="Arial"/>
                <a:cs typeface="Arial"/>
              </a:rPr>
              <a:t> chemical irritation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and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inflammati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of the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ga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10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lad</a:t>
            </a:r>
            <a:r>
              <a:rPr dirty="0" smtClean="0" sz="2400" spc="5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er</a:t>
            </a:r>
            <a:r>
              <a:rPr dirty="0" smtClean="0" sz="2400" spc="0">
                <a:latin typeface="Arial"/>
                <a:cs typeface="Arial"/>
              </a:rPr>
              <a:t> w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ll in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5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he setti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 of obstruction to b</a:t>
            </a:r>
            <a:r>
              <a:rPr dirty="0" smtClean="0" sz="2400" spc="-15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le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outflo</a:t>
            </a:r>
            <a:r>
              <a:rPr dirty="0" smtClean="0" sz="2400" spc="-10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8"/>
              </a:spcBef>
              <a:buFont typeface="Arial"/>
              <a:buChar char="•"/>
            </a:pPr>
            <a:endParaRPr sz="500"/>
          </a:p>
          <a:p>
            <a:pPr marL="355600" marR="12700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ction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of</a:t>
            </a:r>
            <a:r>
              <a:rPr dirty="0" smtClean="0" sz="2400" spc="-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ph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sph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lipases</a:t>
            </a:r>
            <a:r>
              <a:rPr dirty="0" smtClean="0" sz="2400" spc="3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derived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f</a:t>
            </a:r>
            <a:r>
              <a:rPr dirty="0" smtClean="0" sz="2400" spc="5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om</a:t>
            </a:r>
            <a:r>
              <a:rPr dirty="0" smtClean="0" sz="2400" spc="-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mucosa</a:t>
            </a:r>
            <a:r>
              <a:rPr dirty="0" smtClean="0" sz="2400" spc="0">
                <a:latin typeface="Arial"/>
                <a:cs typeface="Arial"/>
              </a:rPr>
              <a:t> hydro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yzes bi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ry</a:t>
            </a:r>
            <a:r>
              <a:rPr dirty="0" smtClean="0" sz="2400" spc="4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cith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 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yso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ecith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3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w</a:t>
            </a:r>
            <a:r>
              <a:rPr dirty="0" smtClean="0" sz="2400" spc="-1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ich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is to</a:t>
            </a:r>
            <a:r>
              <a:rPr dirty="0" smtClean="0" sz="2400" spc="-10">
                <a:latin typeface="Arial"/>
                <a:cs typeface="Arial"/>
              </a:rPr>
              <a:t>x</a:t>
            </a:r>
            <a:r>
              <a:rPr dirty="0" smtClean="0" sz="2400" spc="0">
                <a:latin typeface="Arial"/>
                <a:cs typeface="Arial"/>
              </a:rPr>
              <a:t>ic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0">
                <a:latin typeface="Arial"/>
                <a:cs typeface="Arial"/>
              </a:rPr>
              <a:t> the</a:t>
            </a:r>
            <a:r>
              <a:rPr dirty="0" smtClean="0" sz="2400" spc="-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mucosa.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3"/>
              </a:spcBef>
              <a:buFont typeface="Arial"/>
              <a:buChar char="•"/>
            </a:pPr>
            <a:endParaRPr sz="550"/>
          </a:p>
          <a:p>
            <a:pPr marL="355600" marR="82550" indent="-343535">
              <a:lnSpc>
                <a:spcPct val="901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ormal</a:t>
            </a:r>
            <a:r>
              <a:rPr dirty="0" smtClean="0" sz="2400" spc="-15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y</a:t>
            </a:r>
            <a:r>
              <a:rPr dirty="0" smtClean="0" sz="2400" spc="2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protective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-1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lyc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protein</a:t>
            </a:r>
            <a:r>
              <a:rPr dirty="0" smtClean="0" sz="2400" spc="3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mucous lay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is</a:t>
            </a:r>
            <a:r>
              <a:rPr dirty="0" smtClean="0" sz="2400" spc="0">
                <a:latin typeface="Arial"/>
                <a:cs typeface="Arial"/>
              </a:rPr>
              <a:t> disrupted e</a:t>
            </a:r>
            <a:r>
              <a:rPr dirty="0" smtClean="0" sz="2400" spc="-20">
                <a:latin typeface="Arial"/>
                <a:cs typeface="Arial"/>
              </a:rPr>
              <a:t>x</a:t>
            </a:r>
            <a:r>
              <a:rPr dirty="0" smtClean="0" sz="2400" spc="0">
                <a:latin typeface="Arial"/>
                <a:cs typeface="Arial"/>
              </a:rPr>
              <a:t>pos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ng</a:t>
            </a:r>
            <a:r>
              <a:rPr dirty="0" smtClean="0" sz="2400" spc="3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 </a:t>
            </a:r>
            <a:r>
              <a:rPr dirty="0" smtClean="0" sz="2400" spc="5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ucosal ep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thel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um</a:t>
            </a:r>
            <a:r>
              <a:rPr dirty="0" smtClean="0" sz="2400" spc="4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</a:t>
            </a:r>
            <a:r>
              <a:rPr dirty="0" smtClean="0" sz="2400" spc="-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the direct</a:t>
            </a:r>
            <a:r>
              <a:rPr dirty="0" smtClean="0" sz="2400" spc="0">
                <a:latin typeface="Arial"/>
                <a:cs typeface="Arial"/>
              </a:rPr>
              <a:t> d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tergent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acti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of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le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sa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ts.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90"/>
            <a:ext cx="7945755" cy="3033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55600" marR="136144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PGs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ased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wall 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ste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ri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0">
                <a:latin typeface="Arial"/>
                <a:cs typeface="Arial"/>
              </a:rPr>
              <a:t> mucosal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mur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 i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Disten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ion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ncreased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ral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ure</a:t>
            </a:r>
            <a:r>
              <a:rPr dirty="0" smtClean="0" sz="3200" spc="-6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may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also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compr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mise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od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</a:t>
            </a:r>
            <a:r>
              <a:rPr dirty="0" smtClean="0" sz="3200" spc="0">
                <a:latin typeface="Arial"/>
                <a:cs typeface="Arial"/>
              </a:rPr>
              <a:t> 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cosa.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97230"/>
            <a:ext cx="5156835" cy="647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200" spc="-135" b="1">
                <a:solidFill>
                  <a:srgbClr val="FF3300"/>
                </a:solidFill>
                <a:latin typeface="Arial"/>
                <a:cs typeface="Arial"/>
              </a:rPr>
              <a:t>Ac</a:t>
            </a:r>
            <a:r>
              <a:rPr dirty="0" smtClean="0" sz="4200" spc="-150" b="1">
                <a:solidFill>
                  <a:srgbClr val="FF3300"/>
                </a:solidFill>
                <a:latin typeface="Arial"/>
                <a:cs typeface="Arial"/>
              </a:rPr>
              <a:t>u</a:t>
            </a:r>
            <a:r>
              <a:rPr dirty="0" smtClean="0" sz="4200" spc="-95" b="1">
                <a:solidFill>
                  <a:srgbClr val="FF3300"/>
                </a:solidFill>
                <a:latin typeface="Arial"/>
                <a:cs typeface="Arial"/>
              </a:rPr>
              <a:t>te</a:t>
            </a:r>
            <a:r>
              <a:rPr dirty="0" smtClean="0" sz="4200" spc="-5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4200" spc="-140" b="1">
                <a:solidFill>
                  <a:srgbClr val="FF3300"/>
                </a:solidFill>
                <a:latin typeface="Arial"/>
                <a:cs typeface="Arial"/>
              </a:rPr>
              <a:t>No</a:t>
            </a:r>
            <a:r>
              <a:rPr dirty="0" smtClean="0" sz="4200" spc="-145" b="1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dirty="0" smtClean="0" sz="4200" spc="-105" b="1">
                <a:solidFill>
                  <a:srgbClr val="FF3300"/>
                </a:solidFill>
                <a:latin typeface="Arial"/>
                <a:cs typeface="Arial"/>
              </a:rPr>
              <a:t>-Calc</a:t>
            </a:r>
            <a:r>
              <a:rPr dirty="0" smtClean="0" sz="4200" spc="-145" b="1">
                <a:solidFill>
                  <a:srgbClr val="FF3300"/>
                </a:solidFill>
                <a:latin typeface="Arial"/>
                <a:cs typeface="Arial"/>
              </a:rPr>
              <a:t>u</a:t>
            </a:r>
            <a:r>
              <a:rPr dirty="0" smtClean="0" sz="4200" spc="-110" b="1">
                <a:solidFill>
                  <a:srgbClr val="FF3300"/>
                </a:solidFill>
                <a:latin typeface="Arial"/>
                <a:cs typeface="Arial"/>
              </a:rPr>
              <a:t>lous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810387"/>
            <a:ext cx="5128260" cy="0"/>
          </a:xfrm>
          <a:custGeom>
            <a:avLst/>
            <a:gdLst/>
            <a:ahLst/>
            <a:cxnLst/>
            <a:rect l="l" t="t" r="r" b="b"/>
            <a:pathLst>
              <a:path w="5128260" h="0">
                <a:moveTo>
                  <a:pt x="0" y="0"/>
                </a:moveTo>
                <a:lnTo>
                  <a:pt x="5128260" y="0"/>
                </a:lnTo>
              </a:path>
            </a:pathLst>
          </a:custGeom>
          <a:ln w="54609">
            <a:solidFill>
              <a:srgbClr val="FF33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806830"/>
            <a:ext cx="3182620" cy="647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200" spc="-140" b="1">
                <a:solidFill>
                  <a:srgbClr val="FF3300"/>
                </a:solidFill>
                <a:latin typeface="Arial"/>
                <a:cs typeface="Arial"/>
              </a:rPr>
              <a:t>Ch</a:t>
            </a:r>
            <a:r>
              <a:rPr dirty="0" smtClean="0" sz="4200" spc="-145" b="1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dirty="0" smtClean="0" sz="4200" spc="-90" b="1">
                <a:solidFill>
                  <a:srgbClr val="FF3300"/>
                </a:solidFill>
                <a:latin typeface="Arial"/>
                <a:cs typeface="Arial"/>
              </a:rPr>
              <a:t>lecystitis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8640" y="1419986"/>
            <a:ext cx="3157728" cy="0"/>
          </a:xfrm>
          <a:custGeom>
            <a:avLst/>
            <a:gdLst/>
            <a:ahLst/>
            <a:cxnLst/>
            <a:rect l="l" t="t" r="r" b="b"/>
            <a:pathLst>
              <a:path w="3157728" h="0">
                <a:moveTo>
                  <a:pt x="0" y="0"/>
                </a:moveTo>
                <a:lnTo>
                  <a:pt x="3157728" y="0"/>
                </a:lnTo>
              </a:path>
            </a:pathLst>
          </a:custGeom>
          <a:ln w="54609">
            <a:solidFill>
              <a:srgbClr val="FF33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636521"/>
            <a:ext cx="8025130" cy="4277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5</a:t>
            </a:r>
            <a:r>
              <a:rPr dirty="0" smtClean="0" sz="2800" spc="-10">
                <a:latin typeface="Arial"/>
                <a:cs typeface="Arial"/>
              </a:rPr>
              <a:t>-12</a:t>
            </a:r>
            <a:r>
              <a:rPr dirty="0" smtClean="0" sz="2800" spc="-25">
                <a:latin typeface="Arial"/>
                <a:cs typeface="Arial"/>
              </a:rPr>
              <a:t>%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mo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ed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for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ute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st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tis</a:t>
            </a:r>
            <a:r>
              <a:rPr dirty="0" smtClean="0" sz="2800" spc="-3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no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ls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355600" marR="1321435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Mo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ly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 p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3"/>
              </a:spcBef>
              <a:buFont typeface="Arial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(1)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state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aft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ma</a:t>
            </a:r>
            <a:r>
              <a:rPr dirty="0" smtClean="0" sz="2800" spc="-5">
                <a:latin typeface="Arial"/>
                <a:cs typeface="Arial"/>
              </a:rPr>
              <a:t>j</a:t>
            </a:r>
            <a:r>
              <a:rPr dirty="0" smtClean="0" sz="2800" spc="-15">
                <a:latin typeface="Arial"/>
                <a:cs typeface="Arial"/>
              </a:rPr>
              <a:t>or,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ry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5">
                <a:latin typeface="Arial"/>
                <a:cs typeface="Arial"/>
              </a:rPr>
              <a:t>(</a:t>
            </a:r>
            <a:r>
              <a:rPr dirty="0" smtClean="0" sz="2800" spc="-15">
                <a:latin typeface="Arial"/>
                <a:cs typeface="Arial"/>
              </a:rPr>
              <a:t>2</a:t>
            </a:r>
            <a:r>
              <a:rPr dirty="0" smtClean="0" sz="2800" spc="-10">
                <a:latin typeface="Arial"/>
                <a:cs typeface="Arial"/>
              </a:rPr>
              <a:t>)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se</a:t>
            </a:r>
            <a:r>
              <a:rPr dirty="0" smtClean="0" sz="2800" spc="-5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uma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(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.g</a:t>
            </a:r>
            <a:r>
              <a:rPr dirty="0" smtClean="0" sz="2800" spc="-5">
                <a:latin typeface="Arial"/>
                <a:cs typeface="Arial"/>
              </a:rPr>
              <a:t>.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motor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4"/>
              </a:spcBef>
              <a:buFont typeface="Arial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(3)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sev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bu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ns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Font typeface="Arial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5">
                <a:latin typeface="Arial"/>
                <a:cs typeface="Arial"/>
              </a:rPr>
              <a:t>(</a:t>
            </a:r>
            <a:r>
              <a:rPr dirty="0" smtClean="0" sz="2800" spc="-15">
                <a:latin typeface="Arial"/>
                <a:cs typeface="Arial"/>
              </a:rPr>
              <a:t>4</a:t>
            </a:r>
            <a:r>
              <a:rPr dirty="0" smtClean="0" sz="2800" spc="-10">
                <a:latin typeface="Arial"/>
                <a:cs typeface="Arial"/>
              </a:rPr>
              <a:t>)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se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90"/>
            <a:ext cx="5014595" cy="3423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b="1" u="heavy">
                <a:latin typeface="Arial"/>
                <a:cs typeface="Arial"/>
              </a:rPr>
              <a:t>Me</a:t>
            </a:r>
            <a:r>
              <a:rPr dirty="0" smtClean="0" sz="3200" spc="-15" b="1" u="heavy">
                <a:latin typeface="Arial"/>
                <a:cs typeface="Arial"/>
              </a:rPr>
              <a:t>c</a:t>
            </a:r>
            <a:r>
              <a:rPr dirty="0" smtClean="0" sz="3200" spc="0" b="1" u="heavy">
                <a:latin typeface="Arial"/>
                <a:cs typeface="Arial"/>
              </a:rPr>
              <a:t>han</a:t>
            </a:r>
            <a:r>
              <a:rPr dirty="0" smtClean="0" sz="3200" spc="-15" b="1" u="heavy">
                <a:latin typeface="Arial"/>
                <a:cs typeface="Arial"/>
              </a:rPr>
              <a:t>i</a:t>
            </a:r>
            <a:r>
              <a:rPr dirty="0" smtClean="0" sz="3200" spc="0" b="1" u="heavy">
                <a:latin typeface="Arial"/>
                <a:cs typeface="Arial"/>
              </a:rPr>
              <a:t>sm: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-d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hydr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-g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stasis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3</a:t>
            </a:r>
            <a:r>
              <a:rPr dirty="0" smtClean="0" sz="3200" spc="0">
                <a:latin typeface="Arial"/>
                <a:cs typeface="Arial"/>
              </a:rPr>
              <a:t>-slu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ng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4</a:t>
            </a:r>
            <a:r>
              <a:rPr dirty="0" smtClean="0" sz="3200" spc="0">
                <a:latin typeface="Arial"/>
                <a:cs typeface="Arial"/>
              </a:rPr>
              <a:t>-vas</a:t>
            </a:r>
            <a:r>
              <a:rPr dirty="0" smtClean="0" sz="3200" spc="5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ul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5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compr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mise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5</a:t>
            </a:r>
            <a:r>
              <a:rPr dirty="0" smtClean="0" sz="3200" spc="0">
                <a:latin typeface="Arial"/>
                <a:cs typeface="Arial"/>
              </a:rPr>
              <a:t>-b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cteri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cont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650" spc="-155" b="1">
                <a:solidFill>
                  <a:srgbClr val="FF3300"/>
                </a:solidFill>
                <a:latin typeface="Arial"/>
                <a:cs typeface="Arial"/>
              </a:rPr>
              <a:t>Chronic</a:t>
            </a:r>
            <a:r>
              <a:rPr dirty="0" smtClean="0" sz="4650" spc="-9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4650" spc="-155" b="1">
                <a:solidFill>
                  <a:srgbClr val="FF3300"/>
                </a:solidFill>
                <a:latin typeface="Arial"/>
                <a:cs typeface="Arial"/>
              </a:rPr>
              <a:t>Cholecys</a:t>
            </a:r>
            <a:r>
              <a:rPr dirty="0" smtClean="0" sz="4650" spc="-110" b="1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dirty="0" smtClean="0" sz="4650" spc="-105" b="1">
                <a:solidFill>
                  <a:srgbClr val="FF3300"/>
                </a:solidFill>
                <a:latin typeface="Arial"/>
                <a:cs typeface="Arial"/>
              </a:rPr>
              <a:t>itis</a:t>
            </a:r>
            <a:endParaRPr sz="46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5745480" cy="59436"/>
          </a:xfrm>
          <a:custGeom>
            <a:avLst/>
            <a:gdLst/>
            <a:ahLst/>
            <a:cxnLst/>
            <a:rect l="l" t="t" r="r" b="b"/>
            <a:pathLst>
              <a:path w="5745480" h="59436">
                <a:moveTo>
                  <a:pt x="0" y="59436"/>
                </a:moveTo>
                <a:lnTo>
                  <a:pt x="5745480" y="59436"/>
                </a:lnTo>
                <a:lnTo>
                  <a:pt x="5745480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636521"/>
            <a:ext cx="8024495" cy="40214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7366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ted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uts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ute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s,</a:t>
            </a:r>
            <a:r>
              <a:rPr dirty="0" smtClean="0" sz="2800" spc="-15">
                <a:latin typeface="Arial"/>
                <a:cs typeface="Arial"/>
              </a:rPr>
              <a:t> but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most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lo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wit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out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 h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ute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ta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k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Font typeface="Arial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mo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lwa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w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3"/>
              </a:spcBef>
              <a:buFont typeface="Arial"/>
              <a:buChar char="•"/>
            </a:pPr>
            <a:endParaRPr sz="650"/>
          </a:p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Gall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do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not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em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ha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role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the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fl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mmat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3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pm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15">
                <a:latin typeface="Arial"/>
                <a:cs typeface="Arial"/>
              </a:rPr>
              <a:t> of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se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ic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us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 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20">
                <a:latin typeface="Arial"/>
                <a:cs typeface="Arial"/>
              </a:rPr>
              <a:t>mpt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ms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nd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0">
                <a:latin typeface="Arial"/>
                <a:cs typeface="Arial"/>
              </a:rPr>
              <a:t>ic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 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mil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se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en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us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fo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89"/>
            <a:ext cx="7927975" cy="415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761365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Su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ersat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rat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5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 pre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isposes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0">
                <a:latin typeface="Arial"/>
                <a:cs typeface="Arial"/>
              </a:rPr>
              <a:t> 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chro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ic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mm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form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0"/>
              </a:spcBef>
              <a:buFont typeface="Arial"/>
              <a:buChar char="•"/>
            </a:pPr>
            <a:endParaRPr sz="600"/>
          </a:p>
          <a:p>
            <a:pPr algn="just" marL="355600" marR="330200" indent="-343535">
              <a:lnSpc>
                <a:spcPct val="89900"/>
              </a:lnSpc>
              <a:buSzPct val="95522"/>
              <a:buFont typeface="Arial"/>
              <a:buChar char="•"/>
              <a:tabLst>
                <a:tab pos="355600" algn="l"/>
              </a:tabLst>
            </a:pPr>
            <a:r>
              <a:rPr dirty="0" smtClean="0" sz="3350" spc="-100">
                <a:latin typeface="Arial"/>
                <a:cs typeface="Arial"/>
              </a:rPr>
              <a:t>Es</a:t>
            </a:r>
            <a:r>
              <a:rPr dirty="0" smtClean="0" sz="3350" spc="-80">
                <a:latin typeface="Arial"/>
                <a:cs typeface="Arial"/>
              </a:rPr>
              <a:t>c</a:t>
            </a:r>
            <a:r>
              <a:rPr dirty="0" smtClean="0" sz="3350" spc="-95">
                <a:latin typeface="Arial"/>
                <a:cs typeface="Arial"/>
              </a:rPr>
              <a:t>h</a:t>
            </a:r>
            <a:r>
              <a:rPr dirty="0" smtClean="0" sz="3350" spc="-105">
                <a:latin typeface="Arial"/>
                <a:cs typeface="Arial"/>
              </a:rPr>
              <a:t>e</a:t>
            </a:r>
            <a:r>
              <a:rPr dirty="0" smtClean="0" sz="3350" spc="-70">
                <a:latin typeface="Arial"/>
                <a:cs typeface="Arial"/>
              </a:rPr>
              <a:t>richia</a:t>
            </a:r>
            <a:r>
              <a:rPr dirty="0" smtClean="0" sz="3350" spc="-90">
                <a:latin typeface="Arial"/>
                <a:cs typeface="Arial"/>
              </a:rPr>
              <a:t> </a:t>
            </a:r>
            <a:r>
              <a:rPr dirty="0" smtClean="0" sz="3350" spc="-65">
                <a:latin typeface="Arial"/>
                <a:cs typeface="Arial"/>
              </a:rPr>
              <a:t>coli</a:t>
            </a:r>
            <a:r>
              <a:rPr dirty="0" smtClean="0" sz="335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rococci,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0">
                <a:latin typeface="Arial"/>
                <a:cs typeface="Arial"/>
              </a:rPr>
              <a:t> cult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red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only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0">
                <a:latin typeface="Arial"/>
                <a:cs typeface="Arial"/>
              </a:rPr>
              <a:t> 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rd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cases.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5600" marR="12700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Unlike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acute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calcul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chol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5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stitis,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stone</a:t>
            </a:r>
            <a:r>
              <a:rPr dirty="0" smtClean="0" sz="3200" spc="0">
                <a:latin typeface="Arial"/>
                <a:cs typeface="Arial"/>
              </a:rPr>
              <a:t> o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structi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tf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ow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chron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chol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5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stitis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 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q</a:t>
            </a:r>
            <a:r>
              <a:rPr dirty="0" smtClean="0" sz="3200" spc="0">
                <a:latin typeface="Arial"/>
                <a:cs typeface="Arial"/>
              </a:rPr>
              <a:t>uisit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90"/>
            <a:ext cx="7902575" cy="2447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mp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oms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chron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chol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5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stitis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0">
                <a:latin typeface="Arial"/>
                <a:cs typeface="Arial"/>
              </a:rPr>
              <a:t> simi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ose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acu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ra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from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iary col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 to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 rig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 u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q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pi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astric</a:t>
            </a:r>
            <a:r>
              <a:rPr dirty="0" smtClean="0" sz="3200" spc="0">
                <a:latin typeface="Arial"/>
                <a:cs typeface="Arial"/>
              </a:rPr>
              <a:t> 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stress.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latin typeface="Arial"/>
                <a:cs typeface="Arial"/>
              </a:rPr>
              <a:t>Complica</a:t>
            </a:r>
            <a:r>
              <a:rPr dirty="0" smtClean="0" sz="4400" spc="-15" b="1">
                <a:latin typeface="Arial"/>
                <a:cs typeface="Arial"/>
              </a:rPr>
              <a:t>t</a:t>
            </a:r>
            <a:r>
              <a:rPr dirty="0" smtClean="0" sz="4400" spc="0" b="1">
                <a:latin typeface="Arial"/>
                <a:cs typeface="Arial"/>
              </a:rPr>
              <a:t>ions: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4037076" cy="59436"/>
          </a:xfrm>
          <a:custGeom>
            <a:avLst/>
            <a:gdLst/>
            <a:ahLst/>
            <a:cxnLst/>
            <a:rect l="l" t="t" r="r" b="b"/>
            <a:pathLst>
              <a:path w="4037076" h="59436">
                <a:moveTo>
                  <a:pt x="0" y="59436"/>
                </a:moveTo>
                <a:lnTo>
                  <a:pt x="4037076" y="59436"/>
                </a:lnTo>
                <a:lnTo>
                  <a:pt x="4037076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 spc="-5" b="1">
                <a:latin typeface="Arial"/>
                <a:cs typeface="Arial"/>
              </a:rPr>
              <a:t>1</a:t>
            </a:r>
            <a:r>
              <a:rPr dirty="0" smtClean="0" sz="2400" spc="0" b="1">
                <a:latin typeface="Arial"/>
                <a:cs typeface="Arial"/>
              </a:rPr>
              <a:t>-B</a:t>
            </a:r>
            <a:r>
              <a:rPr dirty="0" smtClean="0" sz="2400" spc="-10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cterial </a:t>
            </a:r>
            <a:r>
              <a:rPr dirty="0" smtClean="0" sz="2400" spc="-10" b="1">
                <a:latin typeface="Arial"/>
                <a:cs typeface="Arial"/>
              </a:rPr>
              <a:t>s</a:t>
            </a:r>
            <a:r>
              <a:rPr dirty="0" smtClean="0" sz="2400" spc="0" b="1">
                <a:latin typeface="Arial"/>
                <a:cs typeface="Arial"/>
              </a:rPr>
              <a:t>up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rin</a:t>
            </a:r>
            <a:r>
              <a:rPr dirty="0" smtClean="0" sz="2400" spc="5" b="1">
                <a:latin typeface="Arial"/>
                <a:cs typeface="Arial"/>
              </a:rPr>
              <a:t>f</a:t>
            </a:r>
            <a:r>
              <a:rPr dirty="0" smtClean="0" sz="2400" spc="0" b="1">
                <a:latin typeface="Arial"/>
                <a:cs typeface="Arial"/>
              </a:rPr>
              <a:t>ection</a:t>
            </a:r>
            <a:r>
              <a:rPr dirty="0" smtClean="0" sz="2400" spc="-20" b="1">
                <a:latin typeface="Arial"/>
                <a:cs typeface="Arial"/>
              </a:rPr>
              <a:t> </a:t>
            </a:r>
            <a:r>
              <a:rPr dirty="0" smtClean="0" sz="2400" spc="25" b="1">
                <a:latin typeface="Arial"/>
                <a:cs typeface="Arial"/>
              </a:rPr>
              <a:t>w</a:t>
            </a:r>
            <a:r>
              <a:rPr dirty="0" smtClean="0" sz="2400" spc="0" b="1">
                <a:latin typeface="Arial"/>
                <a:cs typeface="Arial"/>
              </a:rPr>
              <a:t>i</a:t>
            </a:r>
            <a:r>
              <a:rPr dirty="0" smtClean="0" sz="2400" spc="5" b="1">
                <a:latin typeface="Arial"/>
                <a:cs typeface="Arial"/>
              </a:rPr>
              <a:t>t</a:t>
            </a:r>
            <a:r>
              <a:rPr dirty="0" smtClean="0" sz="2400" spc="0" b="1">
                <a:latin typeface="Arial"/>
                <a:cs typeface="Arial"/>
              </a:rPr>
              <a:t>h</a:t>
            </a:r>
            <a:r>
              <a:rPr dirty="0" smtClean="0" sz="2400" spc="-5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ch</a:t>
            </a:r>
            <a:r>
              <a:rPr dirty="0" smtClean="0" sz="2400" spc="-10" b="1">
                <a:latin typeface="Arial"/>
                <a:cs typeface="Arial"/>
              </a:rPr>
              <a:t>o</a:t>
            </a:r>
            <a:r>
              <a:rPr dirty="0" smtClean="0" sz="2400" spc="0" b="1">
                <a:latin typeface="Arial"/>
                <a:cs typeface="Arial"/>
              </a:rPr>
              <a:t>langit</a:t>
            </a:r>
            <a:r>
              <a:rPr dirty="0" smtClean="0" sz="2400" spc="5" b="1">
                <a:latin typeface="Arial"/>
                <a:cs typeface="Arial"/>
              </a:rPr>
              <a:t>i</a:t>
            </a:r>
            <a:r>
              <a:rPr dirty="0" smtClean="0" sz="2400" spc="0" b="1">
                <a:latin typeface="Arial"/>
                <a:cs typeface="Arial"/>
              </a:rPr>
              <a:t>s</a:t>
            </a:r>
            <a:r>
              <a:rPr dirty="0" smtClean="0" sz="2400" spc="-3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or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se</a:t>
            </a:r>
            <a:r>
              <a:rPr dirty="0" smtClean="0" sz="2400" spc="-10" b="1">
                <a:latin typeface="Arial"/>
                <a:cs typeface="Arial"/>
              </a:rPr>
              <a:t>p</a:t>
            </a:r>
            <a:r>
              <a:rPr dirty="0" smtClean="0" sz="2400" spc="0" b="1">
                <a:latin typeface="Arial"/>
                <a:cs typeface="Arial"/>
              </a:rPr>
              <a:t>sis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400" spc="-5" b="1">
                <a:latin typeface="Arial"/>
                <a:cs typeface="Arial"/>
              </a:rPr>
              <a:t>2</a:t>
            </a:r>
            <a:r>
              <a:rPr dirty="0" smtClean="0" sz="2400" spc="0" b="1">
                <a:latin typeface="Arial"/>
                <a:cs typeface="Arial"/>
              </a:rPr>
              <a:t>-Gallbla</a:t>
            </a:r>
            <a:r>
              <a:rPr dirty="0" smtClean="0" sz="2400" spc="-10" b="1">
                <a:latin typeface="Arial"/>
                <a:cs typeface="Arial"/>
              </a:rPr>
              <a:t>d</a:t>
            </a:r>
            <a:r>
              <a:rPr dirty="0" smtClean="0" sz="2400" spc="0" b="1">
                <a:latin typeface="Arial"/>
                <a:cs typeface="Arial"/>
              </a:rPr>
              <a:t>d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r</a:t>
            </a:r>
            <a:r>
              <a:rPr dirty="0" smtClean="0" sz="2400" spc="-4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p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rforation</a:t>
            </a:r>
            <a:r>
              <a:rPr dirty="0" smtClean="0" sz="2400" spc="-1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r>
              <a:rPr dirty="0" smtClean="0" sz="2400" spc="-10" b="1">
                <a:latin typeface="Arial"/>
                <a:cs typeface="Arial"/>
              </a:rPr>
              <a:t>n</a:t>
            </a:r>
            <a:r>
              <a:rPr dirty="0" smtClean="0" sz="2400" spc="0" b="1">
                <a:latin typeface="Arial"/>
                <a:cs typeface="Arial"/>
              </a:rPr>
              <a:t>d</a:t>
            </a:r>
            <a:r>
              <a:rPr dirty="0" smtClean="0" sz="2400" spc="-1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local</a:t>
            </a:r>
            <a:r>
              <a:rPr dirty="0" smtClean="0" sz="2400" spc="-1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r>
              <a:rPr dirty="0" smtClean="0" sz="2400" spc="-10" b="1">
                <a:latin typeface="Arial"/>
                <a:cs typeface="Arial"/>
              </a:rPr>
              <a:t>b</a:t>
            </a:r>
            <a:r>
              <a:rPr dirty="0" smtClean="0" sz="2400" spc="0" b="1">
                <a:latin typeface="Arial"/>
                <a:cs typeface="Arial"/>
              </a:rPr>
              <a:t>s</a:t>
            </a:r>
            <a:r>
              <a:rPr dirty="0" smtClean="0" sz="2400" spc="-10" b="1">
                <a:latin typeface="Arial"/>
                <a:cs typeface="Arial"/>
              </a:rPr>
              <a:t>c</a:t>
            </a:r>
            <a:r>
              <a:rPr dirty="0" smtClean="0" sz="2400" spc="0" b="1">
                <a:latin typeface="Arial"/>
                <a:cs typeface="Arial"/>
              </a:rPr>
              <a:t>e</a:t>
            </a:r>
            <a:r>
              <a:rPr dirty="0" smtClean="0" sz="2400" spc="-10" b="1">
                <a:latin typeface="Arial"/>
                <a:cs typeface="Arial"/>
              </a:rPr>
              <a:t>s</a:t>
            </a:r>
            <a:r>
              <a:rPr dirty="0" smtClean="0" sz="2400" spc="0" b="1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590"/>
              </a:lnSpc>
            </a:pPr>
            <a:r>
              <a:rPr dirty="0" smtClean="0" sz="2400" b="1">
                <a:latin typeface="Arial"/>
                <a:cs typeface="Arial"/>
              </a:rPr>
              <a:t>formation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400" spc="-5" b="1">
                <a:latin typeface="Arial"/>
                <a:cs typeface="Arial"/>
              </a:rPr>
              <a:t>3</a:t>
            </a:r>
            <a:r>
              <a:rPr dirty="0" smtClean="0" sz="2400" spc="0" b="1">
                <a:latin typeface="Arial"/>
                <a:cs typeface="Arial"/>
              </a:rPr>
              <a:t>-Gal</a:t>
            </a:r>
            <a:r>
              <a:rPr dirty="0" smtClean="0" sz="2400" spc="5" b="1">
                <a:latin typeface="Arial"/>
                <a:cs typeface="Arial"/>
              </a:rPr>
              <a:t>l</a:t>
            </a:r>
            <a:r>
              <a:rPr dirty="0" smtClean="0" sz="2400" spc="0" b="1">
                <a:latin typeface="Arial"/>
                <a:cs typeface="Arial"/>
              </a:rPr>
              <a:t>bladd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r</a:t>
            </a:r>
            <a:r>
              <a:rPr dirty="0" smtClean="0" sz="2400" spc="-4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rupture </a:t>
            </a:r>
            <a:r>
              <a:rPr dirty="0" smtClean="0" sz="2400" spc="30" b="1">
                <a:latin typeface="Arial"/>
                <a:cs typeface="Arial"/>
              </a:rPr>
              <a:t>w</a:t>
            </a:r>
            <a:r>
              <a:rPr dirty="0" smtClean="0" sz="2400" spc="0" b="1">
                <a:latin typeface="Arial"/>
                <a:cs typeface="Arial"/>
              </a:rPr>
              <a:t>i</a:t>
            </a:r>
            <a:r>
              <a:rPr dirty="0" smtClean="0" sz="2400" spc="5" b="1">
                <a:latin typeface="Arial"/>
                <a:cs typeface="Arial"/>
              </a:rPr>
              <a:t>t</a:t>
            </a:r>
            <a:r>
              <a:rPr dirty="0" smtClean="0" sz="2400" spc="0" b="1">
                <a:latin typeface="Arial"/>
                <a:cs typeface="Arial"/>
              </a:rPr>
              <a:t>h</a:t>
            </a:r>
            <a:r>
              <a:rPr dirty="0" smtClean="0" sz="2400" spc="-6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diffuse</a:t>
            </a:r>
            <a:r>
              <a:rPr dirty="0" smtClean="0" sz="2400" spc="-2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peritoni</a:t>
            </a:r>
            <a:r>
              <a:rPr dirty="0" smtClean="0" sz="2400" spc="5" b="1">
                <a:latin typeface="Arial"/>
                <a:cs typeface="Arial"/>
              </a:rPr>
              <a:t>t</a:t>
            </a:r>
            <a:r>
              <a:rPr dirty="0" smtClean="0" sz="2400" spc="0" b="1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  <a:buFont typeface="Arial"/>
              <a:buChar char="•"/>
            </a:pPr>
            <a:endParaRPr sz="550"/>
          </a:p>
          <a:p>
            <a:pPr marL="355600" marR="12700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 spc="-5" b="1">
                <a:latin typeface="Arial"/>
                <a:cs typeface="Arial"/>
              </a:rPr>
              <a:t>4</a:t>
            </a:r>
            <a:r>
              <a:rPr dirty="0" smtClean="0" sz="2400" spc="0" b="1">
                <a:latin typeface="Arial"/>
                <a:cs typeface="Arial"/>
              </a:rPr>
              <a:t>-Bil</a:t>
            </a:r>
            <a:r>
              <a:rPr dirty="0" smtClean="0" sz="2400" spc="5" b="1">
                <a:latin typeface="Arial"/>
                <a:cs typeface="Arial"/>
              </a:rPr>
              <a:t>i</a:t>
            </a:r>
            <a:r>
              <a:rPr dirty="0" smtClean="0" sz="2400" spc="0" b="1">
                <a:latin typeface="Arial"/>
                <a:cs typeface="Arial"/>
              </a:rPr>
              <a:t>ary</a:t>
            </a:r>
            <a:r>
              <a:rPr dirty="0" smtClean="0" sz="2400" spc="-3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enter</a:t>
            </a:r>
            <a:r>
              <a:rPr dirty="0" smtClean="0" sz="2400" spc="5" b="1">
                <a:latin typeface="Arial"/>
                <a:cs typeface="Arial"/>
              </a:rPr>
              <a:t>i</a:t>
            </a:r>
            <a:r>
              <a:rPr dirty="0" smtClean="0" sz="2400" spc="0" b="1">
                <a:latin typeface="Arial"/>
                <a:cs typeface="Arial"/>
              </a:rPr>
              <a:t>c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(cholec</a:t>
            </a:r>
            <a:r>
              <a:rPr dirty="0" smtClean="0" sz="2400" spc="-30" b="1">
                <a:latin typeface="Arial"/>
                <a:cs typeface="Arial"/>
              </a:rPr>
              <a:t>y</a:t>
            </a:r>
            <a:r>
              <a:rPr dirty="0" smtClean="0" sz="2400" spc="0" b="1">
                <a:latin typeface="Arial"/>
                <a:cs typeface="Arial"/>
              </a:rPr>
              <a:t>stenteric)</a:t>
            </a:r>
            <a:r>
              <a:rPr dirty="0" smtClean="0" sz="2400" spc="2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f</a:t>
            </a:r>
            <a:r>
              <a:rPr dirty="0" smtClean="0" sz="2400" spc="5" b="1">
                <a:latin typeface="Arial"/>
                <a:cs typeface="Arial"/>
              </a:rPr>
              <a:t>i</a:t>
            </a:r>
            <a:r>
              <a:rPr dirty="0" smtClean="0" sz="2400" spc="0" b="1">
                <a:latin typeface="Arial"/>
                <a:cs typeface="Arial"/>
              </a:rPr>
              <a:t>stula,</a:t>
            </a:r>
            <a:r>
              <a:rPr dirty="0" smtClean="0" sz="2400" spc="-30" b="1">
                <a:latin typeface="Arial"/>
                <a:cs typeface="Arial"/>
              </a:rPr>
              <a:t> </a:t>
            </a:r>
            <a:r>
              <a:rPr dirty="0" smtClean="0" sz="2400" spc="25" b="1">
                <a:latin typeface="Arial"/>
                <a:cs typeface="Arial"/>
              </a:rPr>
              <a:t>w</a:t>
            </a:r>
            <a:r>
              <a:rPr dirty="0" smtClean="0" sz="2400" spc="0" b="1">
                <a:latin typeface="Arial"/>
                <a:cs typeface="Arial"/>
              </a:rPr>
              <a:t>i</a:t>
            </a:r>
            <a:r>
              <a:rPr dirty="0" smtClean="0" sz="2400" spc="5" b="1">
                <a:latin typeface="Arial"/>
                <a:cs typeface="Arial"/>
              </a:rPr>
              <a:t>t</a:t>
            </a:r>
            <a:r>
              <a:rPr dirty="0" smtClean="0" sz="2400" spc="0" b="1">
                <a:latin typeface="Arial"/>
                <a:cs typeface="Arial"/>
              </a:rPr>
              <a:t>h</a:t>
            </a:r>
            <a:r>
              <a:rPr dirty="0" smtClean="0" sz="2400" spc="0" b="1">
                <a:latin typeface="Arial"/>
                <a:cs typeface="Arial"/>
              </a:rPr>
              <a:t> drain</a:t>
            </a:r>
            <a:r>
              <a:rPr dirty="0" smtClean="0" sz="2400" spc="-10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ge</a:t>
            </a:r>
            <a:r>
              <a:rPr dirty="0" smtClean="0" sz="2400" spc="-1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of</a:t>
            </a:r>
            <a:r>
              <a:rPr dirty="0" smtClean="0" sz="2400" spc="-2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bile</a:t>
            </a:r>
            <a:r>
              <a:rPr dirty="0" smtClean="0" sz="2400" spc="-2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into</a:t>
            </a:r>
            <a:r>
              <a:rPr dirty="0" smtClean="0" sz="2400" spc="-2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r>
              <a:rPr dirty="0" smtClean="0" sz="2400" spc="-10" b="1">
                <a:latin typeface="Arial"/>
                <a:cs typeface="Arial"/>
              </a:rPr>
              <a:t>d</a:t>
            </a:r>
            <a:r>
              <a:rPr dirty="0" smtClean="0" sz="2400" spc="0" b="1">
                <a:latin typeface="Arial"/>
                <a:cs typeface="Arial"/>
              </a:rPr>
              <a:t>jace</a:t>
            </a:r>
            <a:r>
              <a:rPr dirty="0" smtClean="0" sz="2400" spc="-15" b="1">
                <a:latin typeface="Arial"/>
                <a:cs typeface="Arial"/>
              </a:rPr>
              <a:t>n</a:t>
            </a:r>
            <a:r>
              <a:rPr dirty="0" smtClean="0" sz="2400" spc="0" b="1">
                <a:latin typeface="Arial"/>
                <a:cs typeface="Arial"/>
              </a:rPr>
              <a:t>t</a:t>
            </a:r>
            <a:r>
              <a:rPr dirty="0" smtClean="0" sz="2400" spc="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org</a:t>
            </a:r>
            <a:r>
              <a:rPr dirty="0" smtClean="0" sz="2400" spc="-10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n</a:t>
            </a:r>
            <a:r>
              <a:rPr dirty="0" smtClean="0" sz="2400" spc="-10" b="1">
                <a:latin typeface="Arial"/>
                <a:cs typeface="Arial"/>
              </a:rPr>
              <a:t>s</a:t>
            </a:r>
            <a:r>
              <a:rPr dirty="0" smtClean="0" sz="2400" spc="0" b="1">
                <a:latin typeface="Arial"/>
                <a:cs typeface="Arial"/>
              </a:rPr>
              <a:t>, 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ntry of</a:t>
            </a:r>
            <a:r>
              <a:rPr dirty="0" smtClean="0" sz="2400" spc="-2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air </a:t>
            </a:r>
            <a:r>
              <a:rPr dirty="0" smtClean="0" sz="2400" spc="-10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nd</a:t>
            </a:r>
            <a:r>
              <a:rPr dirty="0" smtClean="0" sz="2400" spc="0" b="1">
                <a:latin typeface="Arial"/>
                <a:cs typeface="Arial"/>
              </a:rPr>
              <a:t> ba</a:t>
            </a:r>
            <a:r>
              <a:rPr dirty="0" smtClean="0" sz="2400" spc="-10" b="1">
                <a:latin typeface="Arial"/>
                <a:cs typeface="Arial"/>
              </a:rPr>
              <a:t>c</a:t>
            </a:r>
            <a:r>
              <a:rPr dirty="0" smtClean="0" sz="2400" spc="0" b="1">
                <a:latin typeface="Arial"/>
                <a:cs typeface="Arial"/>
              </a:rPr>
              <a:t>ter</a:t>
            </a:r>
            <a:r>
              <a:rPr dirty="0" smtClean="0" sz="2400" spc="5" b="1">
                <a:latin typeface="Arial"/>
                <a:cs typeface="Arial"/>
              </a:rPr>
              <a:t>i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into</a:t>
            </a:r>
            <a:r>
              <a:rPr dirty="0" smtClean="0" sz="2400" spc="-2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the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bil</a:t>
            </a:r>
            <a:r>
              <a:rPr dirty="0" smtClean="0" sz="2400" spc="5" b="1">
                <a:latin typeface="Arial"/>
                <a:cs typeface="Arial"/>
              </a:rPr>
              <a:t>i</a:t>
            </a:r>
            <a:r>
              <a:rPr dirty="0" smtClean="0" sz="2400" spc="0" b="1">
                <a:latin typeface="Arial"/>
                <a:cs typeface="Arial"/>
              </a:rPr>
              <a:t>ary</a:t>
            </a:r>
            <a:r>
              <a:rPr dirty="0" smtClean="0" sz="2400" spc="-30" b="1">
                <a:latin typeface="Arial"/>
                <a:cs typeface="Arial"/>
              </a:rPr>
              <a:t> </a:t>
            </a:r>
            <a:r>
              <a:rPr dirty="0" smtClean="0" sz="2400" spc="5" b="1">
                <a:latin typeface="Arial"/>
                <a:cs typeface="Arial"/>
              </a:rPr>
              <a:t>t</a:t>
            </a:r>
            <a:r>
              <a:rPr dirty="0" smtClean="0" sz="2400" spc="0" b="1">
                <a:latin typeface="Arial"/>
                <a:cs typeface="Arial"/>
              </a:rPr>
              <a:t>ree, a</a:t>
            </a:r>
            <a:r>
              <a:rPr dirty="0" smtClean="0" sz="2400" spc="-10" b="1">
                <a:latin typeface="Arial"/>
                <a:cs typeface="Arial"/>
              </a:rPr>
              <a:t>n</a:t>
            </a:r>
            <a:r>
              <a:rPr dirty="0" smtClean="0" sz="2400" spc="0" b="1">
                <a:latin typeface="Arial"/>
                <a:cs typeface="Arial"/>
              </a:rPr>
              <a:t>d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potentially</a:t>
            </a:r>
            <a:r>
              <a:rPr dirty="0" smtClean="0" sz="2400" spc="0" b="1">
                <a:latin typeface="Arial"/>
                <a:cs typeface="Arial"/>
              </a:rPr>
              <a:t> gallston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-induced</a:t>
            </a:r>
            <a:r>
              <a:rPr dirty="0" smtClean="0" sz="2400" spc="-4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intestinal</a:t>
            </a:r>
            <a:r>
              <a:rPr dirty="0" smtClean="0" sz="2400" spc="-3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ob</a:t>
            </a:r>
            <a:r>
              <a:rPr dirty="0" smtClean="0" sz="2400" spc="-10" b="1">
                <a:latin typeface="Arial"/>
                <a:cs typeface="Arial"/>
              </a:rPr>
              <a:t>s</a:t>
            </a:r>
            <a:r>
              <a:rPr dirty="0" smtClean="0" sz="2400" spc="0" b="1">
                <a:latin typeface="Arial"/>
                <a:cs typeface="Arial"/>
              </a:rPr>
              <a:t>truction</a:t>
            </a:r>
            <a:r>
              <a:rPr dirty="0" smtClean="0" sz="2400" spc="-2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(</a:t>
            </a:r>
            <a:r>
              <a:rPr dirty="0" smtClean="0" sz="2400" spc="5" b="1">
                <a:latin typeface="Arial"/>
                <a:cs typeface="Arial"/>
              </a:rPr>
              <a:t>i</a:t>
            </a:r>
            <a:r>
              <a:rPr dirty="0" smtClean="0" sz="2400" spc="0" b="1">
                <a:latin typeface="Arial"/>
                <a:cs typeface="Arial"/>
              </a:rPr>
              <a:t>leus)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400" spc="-5" b="1">
                <a:latin typeface="Arial"/>
                <a:cs typeface="Arial"/>
              </a:rPr>
              <a:t>5</a:t>
            </a:r>
            <a:r>
              <a:rPr dirty="0" smtClean="0" sz="2400" spc="0" b="1">
                <a:latin typeface="Arial"/>
                <a:cs typeface="Arial"/>
              </a:rPr>
              <a:t>-Ag</a:t>
            </a:r>
            <a:r>
              <a:rPr dirty="0" smtClean="0" sz="2400" spc="-10" b="1">
                <a:latin typeface="Arial"/>
                <a:cs typeface="Arial"/>
              </a:rPr>
              <a:t>g</a:t>
            </a:r>
            <a:r>
              <a:rPr dirty="0" smtClean="0" sz="2400" spc="0" b="1">
                <a:latin typeface="Arial"/>
                <a:cs typeface="Arial"/>
              </a:rPr>
              <a:t>ravation </a:t>
            </a:r>
            <a:r>
              <a:rPr dirty="0" smtClean="0" sz="2400" spc="-10" b="1">
                <a:latin typeface="Arial"/>
                <a:cs typeface="Arial"/>
              </a:rPr>
              <a:t>o</a:t>
            </a:r>
            <a:r>
              <a:rPr dirty="0" smtClean="0" sz="2400" spc="0" b="1">
                <a:latin typeface="Arial"/>
                <a:cs typeface="Arial"/>
              </a:rPr>
              <a:t>f pre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xist</a:t>
            </a:r>
            <a:r>
              <a:rPr dirty="0" smtClean="0" sz="2400" spc="5" b="1">
                <a:latin typeface="Arial"/>
                <a:cs typeface="Arial"/>
              </a:rPr>
              <a:t>i</a:t>
            </a:r>
            <a:r>
              <a:rPr dirty="0" smtClean="0" sz="2400" spc="0" b="1">
                <a:latin typeface="Arial"/>
                <a:cs typeface="Arial"/>
              </a:rPr>
              <a:t>ng</a:t>
            </a:r>
            <a:r>
              <a:rPr dirty="0" smtClean="0" sz="2400" spc="-1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medical il</a:t>
            </a:r>
            <a:r>
              <a:rPr dirty="0" smtClean="0" sz="2400" spc="5" b="1">
                <a:latin typeface="Arial"/>
                <a:cs typeface="Arial"/>
              </a:rPr>
              <a:t>l</a:t>
            </a:r>
            <a:r>
              <a:rPr dirty="0" smtClean="0" sz="2400" spc="0" b="1">
                <a:latin typeface="Arial"/>
                <a:cs typeface="Arial"/>
              </a:rPr>
              <a:t>ne</a:t>
            </a:r>
            <a:r>
              <a:rPr dirty="0" smtClean="0" sz="2400" spc="-10" b="1">
                <a:latin typeface="Arial"/>
                <a:cs typeface="Arial"/>
              </a:rPr>
              <a:t>s</a:t>
            </a:r>
            <a:r>
              <a:rPr dirty="0" smtClean="0" sz="2400" spc="0" b="1">
                <a:latin typeface="Arial"/>
                <a:cs typeface="Arial"/>
              </a:rPr>
              <a:t>s,</a:t>
            </a:r>
            <a:r>
              <a:rPr dirty="0" smtClean="0" sz="2400" spc="-30" b="1">
                <a:latin typeface="Arial"/>
                <a:cs typeface="Arial"/>
              </a:rPr>
              <a:t> </a:t>
            </a:r>
            <a:r>
              <a:rPr dirty="0" smtClean="0" sz="2400" spc="25" b="1">
                <a:latin typeface="Arial"/>
                <a:cs typeface="Arial"/>
              </a:rPr>
              <a:t>w</a:t>
            </a:r>
            <a:r>
              <a:rPr dirty="0" smtClean="0" sz="2400" spc="0" b="1">
                <a:latin typeface="Arial"/>
                <a:cs typeface="Arial"/>
              </a:rPr>
              <a:t>i</a:t>
            </a:r>
            <a:r>
              <a:rPr dirty="0" smtClean="0" sz="2400" spc="5" b="1">
                <a:latin typeface="Arial"/>
                <a:cs typeface="Arial"/>
              </a:rPr>
              <a:t>t</a:t>
            </a:r>
            <a:r>
              <a:rPr dirty="0" smtClean="0" sz="2400" spc="0" b="1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590"/>
              </a:lnSpc>
            </a:pPr>
            <a:r>
              <a:rPr dirty="0" smtClean="0" sz="2400" b="1">
                <a:latin typeface="Arial"/>
                <a:cs typeface="Arial"/>
              </a:rPr>
              <a:t>c</a:t>
            </a:r>
            <a:r>
              <a:rPr dirty="0" smtClean="0" sz="2400" spc="-10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rdiac,</a:t>
            </a:r>
            <a:r>
              <a:rPr dirty="0" smtClean="0" sz="2400" spc="-2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p</a:t>
            </a:r>
            <a:r>
              <a:rPr dirty="0" smtClean="0" sz="2400" spc="-10" b="1">
                <a:latin typeface="Arial"/>
                <a:cs typeface="Arial"/>
              </a:rPr>
              <a:t>u</a:t>
            </a:r>
            <a:r>
              <a:rPr dirty="0" smtClean="0" sz="2400" spc="0" b="1">
                <a:latin typeface="Arial"/>
                <a:cs typeface="Arial"/>
              </a:rPr>
              <a:t>lmonar</a:t>
            </a:r>
            <a:r>
              <a:rPr dirty="0" smtClean="0" sz="2400" spc="-35" b="1">
                <a:latin typeface="Arial"/>
                <a:cs typeface="Arial"/>
              </a:rPr>
              <a:t>y</a:t>
            </a:r>
            <a:r>
              <a:rPr dirty="0" smtClean="0" sz="2400" spc="0" b="1">
                <a:latin typeface="Arial"/>
                <a:cs typeface="Arial"/>
              </a:rPr>
              <a:t>,</a:t>
            </a:r>
            <a:r>
              <a:rPr dirty="0" smtClean="0" sz="2400" spc="1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ren</a:t>
            </a:r>
            <a:r>
              <a:rPr dirty="0" smtClean="0" sz="2400" spc="-10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l,</a:t>
            </a:r>
            <a:r>
              <a:rPr dirty="0" smtClean="0" sz="2400" spc="-1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or l</a:t>
            </a:r>
            <a:r>
              <a:rPr dirty="0" smtClean="0" sz="2400" spc="5" b="1">
                <a:latin typeface="Arial"/>
                <a:cs typeface="Arial"/>
              </a:rPr>
              <a:t>i</a:t>
            </a:r>
            <a:r>
              <a:rPr dirty="0" smtClean="0" sz="2400" spc="0" b="1">
                <a:latin typeface="Arial"/>
                <a:cs typeface="Arial"/>
              </a:rPr>
              <a:t>v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r</a:t>
            </a:r>
            <a:r>
              <a:rPr dirty="0" smtClean="0" sz="2400" spc="-2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d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c</a:t>
            </a:r>
            <a:r>
              <a:rPr dirty="0" smtClean="0" sz="2400" spc="-10" b="1">
                <a:latin typeface="Arial"/>
                <a:cs typeface="Arial"/>
              </a:rPr>
              <a:t>o</a:t>
            </a:r>
            <a:r>
              <a:rPr dirty="0" smtClean="0" sz="2400" spc="0" b="1">
                <a:latin typeface="Arial"/>
                <a:cs typeface="Arial"/>
              </a:rPr>
              <a:t>mp</a:t>
            </a:r>
            <a:r>
              <a:rPr dirty="0" smtClean="0" sz="2400" spc="-10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n</a:t>
            </a:r>
            <a:r>
              <a:rPr dirty="0" smtClean="0" sz="2400" spc="-10" b="1">
                <a:latin typeface="Arial"/>
                <a:cs typeface="Arial"/>
              </a:rPr>
              <a:t>s</a:t>
            </a:r>
            <a:r>
              <a:rPr dirty="0" smtClean="0" sz="2400" spc="0" b="1">
                <a:latin typeface="Arial"/>
                <a:cs typeface="Arial"/>
              </a:rPr>
              <a:t>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90"/>
            <a:ext cx="7968615" cy="483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ts val="381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b="1">
                <a:latin typeface="Arial"/>
                <a:cs typeface="Arial"/>
              </a:rPr>
              <a:t>There</a:t>
            </a:r>
            <a:r>
              <a:rPr dirty="0" smtClean="0" sz="3200" spc="-4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are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two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ma</a:t>
            </a:r>
            <a:r>
              <a:rPr dirty="0" smtClean="0" sz="3200" spc="-10" b="1">
                <a:latin typeface="Arial"/>
                <a:cs typeface="Arial"/>
              </a:rPr>
              <a:t>i</a:t>
            </a:r>
            <a:r>
              <a:rPr dirty="0" smtClean="0" sz="3200" spc="0" b="1">
                <a:latin typeface="Arial"/>
                <a:cs typeface="Arial"/>
              </a:rPr>
              <a:t>n ty</a:t>
            </a:r>
            <a:r>
              <a:rPr dirty="0" smtClean="0" sz="3200" spc="-10" b="1">
                <a:latin typeface="Arial"/>
                <a:cs typeface="Arial"/>
              </a:rPr>
              <a:t>p</a:t>
            </a:r>
            <a:r>
              <a:rPr dirty="0" smtClean="0" sz="3200" spc="0" b="1">
                <a:latin typeface="Arial"/>
                <a:cs typeface="Arial"/>
              </a:rPr>
              <a:t>es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of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ga</a:t>
            </a:r>
            <a:r>
              <a:rPr dirty="0" smtClean="0" sz="3200" spc="-10" b="1">
                <a:latin typeface="Arial"/>
                <a:cs typeface="Arial"/>
              </a:rPr>
              <a:t>l</a:t>
            </a:r>
            <a:r>
              <a:rPr dirty="0" smtClean="0" sz="3200" spc="0" b="1">
                <a:latin typeface="Arial"/>
                <a:cs typeface="Arial"/>
              </a:rPr>
              <a:t>lsto</a:t>
            </a:r>
            <a:r>
              <a:rPr dirty="0" smtClean="0" sz="3200" spc="-10" b="1">
                <a:latin typeface="Arial"/>
                <a:cs typeface="Arial"/>
              </a:rPr>
              <a:t>n</a:t>
            </a:r>
            <a:r>
              <a:rPr dirty="0" smtClean="0" sz="3200" spc="0" b="1">
                <a:latin typeface="Arial"/>
                <a:cs typeface="Arial"/>
              </a:rPr>
              <a:t>e</a:t>
            </a:r>
            <a:r>
              <a:rPr dirty="0" smtClean="0" sz="3200" spc="-10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01036"/>
            <a:ext cx="7450455" cy="1092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 b="1">
                <a:latin typeface="Arial"/>
                <a:cs typeface="Arial"/>
              </a:rPr>
              <a:t>1</a:t>
            </a:r>
            <a:r>
              <a:rPr dirty="0" smtClean="0" sz="3200" spc="0" b="1">
                <a:latin typeface="Arial"/>
                <a:cs typeface="Arial"/>
              </a:rPr>
              <a:t>-</a:t>
            </a:r>
            <a:r>
              <a:rPr dirty="0" smtClean="0" sz="3200" spc="-30" b="1">
                <a:latin typeface="Arial"/>
                <a:cs typeface="Arial"/>
              </a:rPr>
              <a:t> </a:t>
            </a:r>
            <a:r>
              <a:rPr dirty="0" smtClean="0" sz="3350" spc="-95" b="1">
                <a:latin typeface="Arial"/>
                <a:cs typeface="Arial"/>
              </a:rPr>
              <a:t>c</a:t>
            </a:r>
            <a:r>
              <a:rPr dirty="0" smtClean="0" sz="3350" spc="-114" b="1">
                <a:latin typeface="Arial"/>
                <a:cs typeface="Arial"/>
              </a:rPr>
              <a:t>h</a:t>
            </a:r>
            <a:r>
              <a:rPr dirty="0" smtClean="0" sz="3350" spc="-75" b="1">
                <a:latin typeface="Arial"/>
                <a:cs typeface="Arial"/>
              </a:rPr>
              <a:t>ol</a:t>
            </a:r>
            <a:r>
              <a:rPr dirty="0" smtClean="0" sz="3350" spc="-110" b="1">
                <a:latin typeface="Arial"/>
                <a:cs typeface="Arial"/>
              </a:rPr>
              <a:t>e</a:t>
            </a:r>
            <a:r>
              <a:rPr dirty="0" smtClean="0" sz="3350" spc="-75" b="1">
                <a:latin typeface="Arial"/>
                <a:cs typeface="Arial"/>
              </a:rPr>
              <a:t>st</a:t>
            </a:r>
            <a:r>
              <a:rPr dirty="0" smtClean="0" sz="3350" spc="-110" b="1">
                <a:latin typeface="Arial"/>
                <a:cs typeface="Arial"/>
              </a:rPr>
              <a:t>e</a:t>
            </a:r>
            <a:r>
              <a:rPr dirty="0" smtClean="0" sz="3350" spc="-75" b="1">
                <a:latin typeface="Arial"/>
                <a:cs typeface="Arial"/>
              </a:rPr>
              <a:t>rol</a:t>
            </a:r>
            <a:r>
              <a:rPr dirty="0" smtClean="0" sz="3350" spc="-75" b="1">
                <a:latin typeface="Arial"/>
                <a:cs typeface="Arial"/>
              </a:rPr>
              <a:t> </a:t>
            </a:r>
            <a:r>
              <a:rPr dirty="0" smtClean="0" sz="3350" spc="-85" b="1">
                <a:latin typeface="Arial"/>
                <a:cs typeface="Arial"/>
              </a:rPr>
              <a:t>sto</a:t>
            </a:r>
            <a:r>
              <a:rPr dirty="0" smtClean="0" sz="3350" spc="-120" b="1">
                <a:latin typeface="Arial"/>
                <a:cs typeface="Arial"/>
              </a:rPr>
              <a:t>n</a:t>
            </a:r>
            <a:r>
              <a:rPr dirty="0" smtClean="0" sz="3350" spc="-95" b="1">
                <a:latin typeface="Arial"/>
                <a:cs typeface="Arial"/>
              </a:rPr>
              <a:t>es</a:t>
            </a:r>
            <a:r>
              <a:rPr dirty="0" smtClean="0" sz="3350" spc="-8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(</a:t>
            </a:r>
            <a:r>
              <a:rPr dirty="0" smtClean="0" sz="3350" spc="-105" b="1">
                <a:latin typeface="Arial"/>
                <a:cs typeface="Arial"/>
              </a:rPr>
              <a:t>80</a:t>
            </a:r>
            <a:r>
              <a:rPr dirty="0" smtClean="0" sz="3350" spc="-150" b="1">
                <a:latin typeface="Arial"/>
                <a:cs typeface="Arial"/>
              </a:rPr>
              <a:t>%</a:t>
            </a:r>
            <a:r>
              <a:rPr dirty="0" smtClean="0" sz="3350" spc="-50" b="1">
                <a:latin typeface="Arial"/>
                <a:cs typeface="Arial"/>
              </a:rPr>
              <a:t> </a:t>
            </a:r>
            <a:r>
              <a:rPr dirty="0" smtClean="0" sz="3350" spc="-60" b="1">
                <a:latin typeface="Arial"/>
                <a:cs typeface="Arial"/>
              </a:rPr>
              <a:t>)</a:t>
            </a:r>
            <a:endParaRPr sz="33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8"/>
              </a:spcBef>
              <a:buFont typeface="Arial"/>
              <a:buChar char="•"/>
            </a:pPr>
            <a:endParaRPr sz="550"/>
          </a:p>
          <a:p>
            <a:pPr marL="355600" indent="-343535">
              <a:lnSpc>
                <a:spcPts val="3990"/>
              </a:lnSpc>
              <a:buSzPct val="95522"/>
              <a:buFont typeface="Arial"/>
              <a:buChar char="•"/>
              <a:tabLst>
                <a:tab pos="355600" algn="l"/>
              </a:tabLst>
            </a:pPr>
            <a:r>
              <a:rPr dirty="0" smtClean="0" sz="3350" spc="-85" b="1">
                <a:latin typeface="Arial"/>
                <a:cs typeface="Arial"/>
              </a:rPr>
              <a:t>cry</a:t>
            </a:r>
            <a:r>
              <a:rPr dirty="0" smtClean="0" sz="3350" spc="-114" b="1">
                <a:latin typeface="Arial"/>
                <a:cs typeface="Arial"/>
              </a:rPr>
              <a:t>s</a:t>
            </a:r>
            <a:r>
              <a:rPr dirty="0" smtClean="0" sz="3350" spc="-70" b="1">
                <a:latin typeface="Arial"/>
                <a:cs typeface="Arial"/>
              </a:rPr>
              <a:t>tal</a:t>
            </a:r>
            <a:r>
              <a:rPr dirty="0" smtClean="0" sz="3350" spc="-60" b="1">
                <a:latin typeface="Arial"/>
                <a:cs typeface="Arial"/>
              </a:rPr>
              <a:t>l</a:t>
            </a:r>
            <a:r>
              <a:rPr dirty="0" smtClean="0" sz="3350" spc="-85" b="1">
                <a:latin typeface="Arial"/>
                <a:cs typeface="Arial"/>
              </a:rPr>
              <a:t>ine</a:t>
            </a:r>
            <a:r>
              <a:rPr dirty="0" smtClean="0" sz="3350" spc="-80" b="1">
                <a:latin typeface="Arial"/>
                <a:cs typeface="Arial"/>
              </a:rPr>
              <a:t> </a:t>
            </a:r>
            <a:r>
              <a:rPr dirty="0" smtClean="0" sz="3350" spc="-100" b="1">
                <a:latin typeface="Arial"/>
                <a:cs typeface="Arial"/>
              </a:rPr>
              <a:t>cho</a:t>
            </a:r>
            <a:r>
              <a:rPr dirty="0" smtClean="0" sz="3350" spc="-65" b="1">
                <a:latin typeface="Arial"/>
                <a:cs typeface="Arial"/>
              </a:rPr>
              <a:t>l</a:t>
            </a:r>
            <a:r>
              <a:rPr dirty="0" smtClean="0" sz="3350" spc="-95" b="1">
                <a:latin typeface="Arial"/>
                <a:cs typeface="Arial"/>
              </a:rPr>
              <a:t>e</a:t>
            </a:r>
            <a:r>
              <a:rPr dirty="0" smtClean="0" sz="3350" spc="-105" b="1">
                <a:latin typeface="Arial"/>
                <a:cs typeface="Arial"/>
              </a:rPr>
              <a:t>s</a:t>
            </a:r>
            <a:r>
              <a:rPr dirty="0" smtClean="0" sz="3350" spc="-75" b="1">
                <a:latin typeface="Arial"/>
                <a:cs typeface="Arial"/>
              </a:rPr>
              <a:t>terol</a:t>
            </a:r>
            <a:r>
              <a:rPr dirty="0" smtClean="0" sz="3350" spc="-90" b="1">
                <a:latin typeface="Arial"/>
                <a:cs typeface="Arial"/>
              </a:rPr>
              <a:t> </a:t>
            </a:r>
            <a:r>
              <a:rPr dirty="0" smtClean="0" sz="3350" spc="-114" b="1">
                <a:latin typeface="Arial"/>
                <a:cs typeface="Arial"/>
              </a:rPr>
              <a:t>monoh</a:t>
            </a:r>
            <a:r>
              <a:rPr dirty="0" smtClean="0" sz="3350" spc="-110" b="1">
                <a:latin typeface="Arial"/>
                <a:cs typeface="Arial"/>
              </a:rPr>
              <a:t>y</a:t>
            </a:r>
            <a:r>
              <a:rPr dirty="0" smtClean="0" sz="3350" spc="-80" b="1">
                <a:latin typeface="Arial"/>
                <a:cs typeface="Arial"/>
              </a:rPr>
              <a:t>drat</a:t>
            </a:r>
            <a:r>
              <a:rPr dirty="0" smtClean="0" sz="3350" spc="-105" b="1">
                <a:latin typeface="Arial"/>
                <a:cs typeface="Arial"/>
              </a:rPr>
              <a:t>e</a:t>
            </a:r>
            <a:r>
              <a:rPr dirty="0" smtClean="0" sz="3350" spc="-50" b="1">
                <a:latin typeface="Arial"/>
                <a:cs typeface="Arial"/>
              </a:rPr>
              <a:t>.</a:t>
            </a:r>
            <a:endParaRPr sz="3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71722"/>
            <a:ext cx="4744720" cy="1088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 b="1">
                <a:latin typeface="Arial"/>
                <a:cs typeface="Arial"/>
              </a:rPr>
              <a:t>2</a:t>
            </a:r>
            <a:r>
              <a:rPr dirty="0" smtClean="0" sz="3200" spc="0" b="1">
                <a:latin typeface="Arial"/>
                <a:cs typeface="Arial"/>
              </a:rPr>
              <a:t>-</a:t>
            </a:r>
            <a:r>
              <a:rPr dirty="0" smtClean="0" sz="3350" spc="-85" b="1">
                <a:latin typeface="Arial"/>
                <a:cs typeface="Arial"/>
              </a:rPr>
              <a:t>pig</a:t>
            </a:r>
            <a:r>
              <a:rPr dirty="0" smtClean="0" sz="3350" spc="-165" b="1">
                <a:latin typeface="Arial"/>
                <a:cs typeface="Arial"/>
              </a:rPr>
              <a:t>m</a:t>
            </a:r>
            <a:r>
              <a:rPr dirty="0" smtClean="0" sz="3350" spc="-95" b="1">
                <a:latin typeface="Arial"/>
                <a:cs typeface="Arial"/>
              </a:rPr>
              <a:t>e</a:t>
            </a:r>
            <a:r>
              <a:rPr dirty="0" smtClean="0" sz="3350" spc="-114" b="1">
                <a:latin typeface="Arial"/>
                <a:cs typeface="Arial"/>
              </a:rPr>
              <a:t>n</a:t>
            </a:r>
            <a:r>
              <a:rPr dirty="0" smtClean="0" sz="3350" spc="-60" b="1">
                <a:latin typeface="Arial"/>
                <a:cs typeface="Arial"/>
              </a:rPr>
              <a:t>t</a:t>
            </a:r>
            <a:r>
              <a:rPr dirty="0" smtClean="0" sz="3350" spc="-80" b="1">
                <a:latin typeface="Arial"/>
                <a:cs typeface="Arial"/>
              </a:rPr>
              <a:t> </a:t>
            </a:r>
            <a:r>
              <a:rPr dirty="0" smtClean="0" sz="3350" spc="-85" b="1">
                <a:latin typeface="Arial"/>
                <a:cs typeface="Arial"/>
              </a:rPr>
              <a:t>sto</a:t>
            </a:r>
            <a:r>
              <a:rPr dirty="0" smtClean="0" sz="3350" spc="-120" b="1">
                <a:latin typeface="Arial"/>
                <a:cs typeface="Arial"/>
              </a:rPr>
              <a:t>n</a:t>
            </a:r>
            <a:r>
              <a:rPr dirty="0" smtClean="0" sz="3350" spc="-95" b="1">
                <a:latin typeface="Arial"/>
                <a:cs typeface="Arial"/>
              </a:rPr>
              <a:t>e</a:t>
            </a:r>
            <a:r>
              <a:rPr dirty="0" smtClean="0" sz="3350" spc="-110" b="1">
                <a:latin typeface="Arial"/>
                <a:cs typeface="Arial"/>
              </a:rPr>
              <a:t>s</a:t>
            </a:r>
            <a:r>
              <a:rPr dirty="0" smtClean="0" sz="3350" spc="-50" b="1">
                <a:latin typeface="Arial"/>
                <a:cs typeface="Arial"/>
              </a:rPr>
              <a:t>.</a:t>
            </a:r>
            <a:endParaRPr sz="33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8"/>
              </a:spcBef>
              <a:buFont typeface="Arial"/>
              <a:buChar char="•"/>
            </a:pPr>
            <a:endParaRPr sz="700"/>
          </a:p>
          <a:p>
            <a:pPr marL="355600" indent="-343535">
              <a:lnSpc>
                <a:spcPts val="3810"/>
              </a:lnSpc>
              <a:buFont typeface="Arial"/>
              <a:buChar char="•"/>
              <a:tabLst>
                <a:tab pos="355600" algn="l"/>
                <a:tab pos="2179955" algn="l"/>
              </a:tabLst>
            </a:pPr>
            <a:r>
              <a:rPr dirty="0" smtClean="0" sz="3200" b="1">
                <a:latin typeface="Arial"/>
                <a:cs typeface="Arial"/>
              </a:rPr>
              <a:t>bil</a:t>
            </a:r>
            <a:r>
              <a:rPr dirty="0" smtClean="0" sz="3200" spc="-10" b="1">
                <a:latin typeface="Arial"/>
                <a:cs typeface="Arial"/>
              </a:rPr>
              <a:t>i</a:t>
            </a:r>
            <a:r>
              <a:rPr dirty="0" smtClean="0" sz="3200" spc="0" b="1">
                <a:latin typeface="Arial"/>
                <a:cs typeface="Arial"/>
              </a:rPr>
              <a:t>rubin	</a:t>
            </a:r>
            <a:r>
              <a:rPr dirty="0" smtClean="0" sz="3200" spc="0" b="1">
                <a:latin typeface="Arial"/>
                <a:cs typeface="Arial"/>
              </a:rPr>
              <a:t>c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lc</a:t>
            </a:r>
            <a:r>
              <a:rPr dirty="0" smtClean="0" sz="3200" spc="-10" b="1">
                <a:latin typeface="Arial"/>
                <a:cs typeface="Arial"/>
              </a:rPr>
              <a:t>i</a:t>
            </a:r>
            <a:r>
              <a:rPr dirty="0" smtClean="0" sz="3200" spc="0" b="1">
                <a:latin typeface="Arial"/>
                <a:cs typeface="Arial"/>
              </a:rPr>
              <a:t>um </a:t>
            </a:r>
            <a:r>
              <a:rPr dirty="0" smtClean="0" sz="3200" spc="-15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alts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solidFill>
                  <a:srgbClr val="FF3300"/>
                </a:solidFill>
                <a:latin typeface="Arial"/>
                <a:cs typeface="Arial"/>
              </a:rPr>
              <a:t>Carcinoma</a:t>
            </a:r>
            <a:r>
              <a:rPr dirty="0" smtClean="0" sz="4400" spc="-2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of the</a:t>
            </a:r>
            <a:r>
              <a:rPr dirty="0" smtClean="0" sz="4400" spc="-1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Gallb</a:t>
            </a:r>
            <a:r>
              <a:rPr dirty="0" smtClean="0" sz="4400" spc="-15" b="1">
                <a:solidFill>
                  <a:srgbClr val="FF3300"/>
                </a:solidFill>
                <a:latin typeface="Arial"/>
                <a:cs typeface="Arial"/>
              </a:rPr>
              <a:t>l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adder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7795259" cy="59436"/>
          </a:xfrm>
          <a:custGeom>
            <a:avLst/>
            <a:gdLst/>
            <a:ahLst/>
            <a:cxnLst/>
            <a:rect l="l" t="t" r="r" b="b"/>
            <a:pathLst>
              <a:path w="7795259" h="59436">
                <a:moveTo>
                  <a:pt x="0" y="59436"/>
                </a:moveTo>
                <a:lnTo>
                  <a:pt x="7795259" y="59436"/>
                </a:lnTo>
                <a:lnTo>
                  <a:pt x="7795259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636522"/>
            <a:ext cx="7670165" cy="3893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Car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oma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ng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fr</a:t>
            </a:r>
            <a:r>
              <a:rPr dirty="0" smtClean="0" sz="2800" spc="-10">
                <a:latin typeface="Arial"/>
                <a:cs typeface="Arial"/>
              </a:rPr>
              <a:t>o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 of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ga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most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qu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na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 tum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ry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tr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F&gt;M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7</a:t>
            </a:r>
            <a:r>
              <a:rPr dirty="0" smtClean="0" baseline="25525" sz="2775" spc="0">
                <a:latin typeface="Arial"/>
                <a:cs typeface="Arial"/>
              </a:rPr>
              <a:t>t</a:t>
            </a:r>
            <a:r>
              <a:rPr dirty="0" smtClean="0" baseline="25525" sz="2775" spc="15">
                <a:latin typeface="Arial"/>
                <a:cs typeface="Arial"/>
              </a:rPr>
              <a:t>h</a:t>
            </a:r>
            <a:r>
              <a:rPr dirty="0" smtClean="0" baseline="25525" sz="2775" spc="359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de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fe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fr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q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x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co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0">
                <a:latin typeface="Arial"/>
                <a:cs typeface="Arial"/>
              </a:rPr>
              <a:t>il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9"/>
              </a:spcBef>
              <a:buFont typeface="Arial"/>
              <a:buChar char="•"/>
            </a:pPr>
            <a:endParaRPr sz="700"/>
          </a:p>
          <a:p>
            <a:pPr marL="355600" marR="772160" indent="-343535">
              <a:lnSpc>
                <a:spcPts val="302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USA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 Ameri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me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5</a:t>
            </a:r>
            <a:r>
              <a:rPr dirty="0" smtClean="0" sz="2800" spc="-15">
                <a:latin typeface="Arial"/>
                <a:cs typeface="Arial"/>
              </a:rPr>
              <a:t>-y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ar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10">
                <a:latin typeface="Arial"/>
                <a:cs typeface="Arial"/>
              </a:rPr>
              <a:t>iv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has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emai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ed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5477967"/>
            <a:ext cx="2477770" cy="436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sm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5</a:t>
            </a:r>
            <a:r>
              <a:rPr dirty="0" smtClean="0" sz="2800" spc="-25">
                <a:latin typeface="Arial"/>
                <a:cs typeface="Arial"/>
              </a:rPr>
              <a:t>%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te.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9144" y="5307279"/>
            <a:ext cx="4694555" cy="436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ri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k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fa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>
                <a:latin typeface="Arial"/>
                <a:cs typeface="Arial"/>
              </a:rPr>
              <a:t>Risk</a:t>
            </a:r>
            <a:r>
              <a:rPr dirty="0" smtClean="0" sz="4400" spc="-25">
                <a:latin typeface="Arial"/>
                <a:cs typeface="Arial"/>
              </a:rPr>
              <a:t> </a:t>
            </a:r>
            <a:r>
              <a:rPr dirty="0" smtClean="0" sz="4400" spc="0">
                <a:latin typeface="Arial"/>
                <a:cs typeface="Arial"/>
              </a:rPr>
              <a:t>Factors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93850"/>
            <a:ext cx="7786370" cy="3765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Gal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3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60</a:t>
            </a:r>
            <a:r>
              <a:rPr dirty="0" smtClean="0" sz="2800" spc="-10">
                <a:latin typeface="Arial"/>
                <a:cs typeface="Arial"/>
              </a:rPr>
              <a:t>-90</a:t>
            </a:r>
            <a:r>
              <a:rPr dirty="0" smtClean="0" sz="2800" spc="-25">
                <a:latin typeface="Arial"/>
                <a:cs typeface="Arial"/>
              </a:rPr>
              <a:t>%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2"/>
              </a:spcBef>
              <a:buFont typeface="Arial"/>
              <a:buChar char="•"/>
            </a:pPr>
            <a:endParaRPr sz="700"/>
          </a:p>
          <a:p>
            <a:pPr algn="just" marL="355600" marR="12700" indent="-343535">
              <a:lnSpc>
                <a:spcPts val="302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Asia,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where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y</a:t>
            </a:r>
            <a:r>
              <a:rPr dirty="0" smtClean="0" sz="2800" spc="-20">
                <a:latin typeface="Arial"/>
                <a:cs typeface="Arial"/>
              </a:rPr>
              <a:t>og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nic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ar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si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ic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di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ea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15">
                <a:latin typeface="Arial"/>
                <a:cs typeface="Arial"/>
              </a:rPr>
              <a:t> of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ry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5">
                <a:latin typeface="Arial"/>
                <a:cs typeface="Arial"/>
              </a:rPr>
              <a:t>mmo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-15">
                <a:latin typeface="Arial"/>
                <a:cs typeface="Arial"/>
              </a:rPr>
              <a:t> a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le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imp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rt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nt.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7"/>
              </a:spcBef>
              <a:buFont typeface="Arial"/>
              <a:buChar char="•"/>
            </a:pPr>
            <a:endParaRPr sz="600"/>
          </a:p>
          <a:p>
            <a:pPr marL="355600" marR="190500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Gal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rs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ta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ng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fe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us</a:t>
            </a:r>
            <a:r>
              <a:rPr dirty="0" smtClean="0" sz="2800" spc="-15">
                <a:latin typeface="Arial"/>
                <a:cs typeface="Arial"/>
              </a:rPr>
              <a:t> a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ts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10">
                <a:latin typeface="Arial"/>
                <a:cs typeface="Arial"/>
              </a:rPr>
              <a:t> tr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uma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ic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fl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mmat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The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ce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mal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025"/>
              </a:lnSpc>
            </a:pP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do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ho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an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tic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ct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jun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85721"/>
            <a:ext cx="8056880" cy="4399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b="1">
                <a:latin typeface="Arial"/>
                <a:cs typeface="Arial"/>
              </a:rPr>
              <a:t>Exo</a:t>
            </a:r>
            <a:r>
              <a:rPr dirty="0" smtClean="0" sz="3200" spc="-10" b="1">
                <a:latin typeface="Arial"/>
                <a:cs typeface="Arial"/>
              </a:rPr>
              <a:t>p</a:t>
            </a:r>
            <a:r>
              <a:rPr dirty="0" smtClean="0" sz="3200" spc="0" b="1">
                <a:latin typeface="Arial"/>
                <a:cs typeface="Arial"/>
              </a:rPr>
              <a:t>hytic</a:t>
            </a:r>
            <a:r>
              <a:rPr dirty="0" smtClean="0" sz="3200" spc="-50" b="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infiltr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ting</a:t>
            </a:r>
            <a:r>
              <a:rPr dirty="0" smtClean="0" sz="3200" spc="-40" b="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tu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ors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3200" b="1">
                <a:latin typeface="Arial"/>
                <a:cs typeface="Arial"/>
              </a:rPr>
              <a:t>Mo</a:t>
            </a:r>
            <a:r>
              <a:rPr dirty="0" smtClean="0" sz="3200" spc="-15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t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c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rci</a:t>
            </a:r>
            <a:r>
              <a:rPr dirty="0" smtClean="0" sz="3200" spc="-15" b="1">
                <a:latin typeface="Arial"/>
                <a:cs typeface="Arial"/>
              </a:rPr>
              <a:t>n</a:t>
            </a:r>
            <a:r>
              <a:rPr dirty="0" smtClean="0" sz="3200" spc="0" b="1">
                <a:latin typeface="Arial"/>
                <a:cs typeface="Arial"/>
              </a:rPr>
              <a:t>om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s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of</a:t>
            </a:r>
            <a:r>
              <a:rPr dirty="0" smtClean="0" sz="3200" spc="-2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the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g</a:t>
            </a:r>
            <a:r>
              <a:rPr dirty="0" smtClean="0" sz="3200" spc="-10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ll</a:t>
            </a:r>
            <a:r>
              <a:rPr dirty="0" smtClean="0" sz="3200" spc="-10" b="1">
                <a:latin typeface="Arial"/>
                <a:cs typeface="Arial"/>
              </a:rPr>
              <a:t>b</a:t>
            </a:r>
            <a:r>
              <a:rPr dirty="0" smtClean="0" sz="3200" spc="0" b="1">
                <a:latin typeface="Arial"/>
                <a:cs typeface="Arial"/>
              </a:rPr>
              <a:t>l</a:t>
            </a:r>
            <a:r>
              <a:rPr dirty="0" smtClean="0" sz="3200" spc="-10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dd</a:t>
            </a:r>
            <a:r>
              <a:rPr dirty="0" smtClean="0" sz="3200" spc="-15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r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are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454"/>
              </a:lnSpc>
            </a:pPr>
            <a:r>
              <a:rPr dirty="0" smtClean="0" sz="3200" b="1">
                <a:latin typeface="Arial"/>
                <a:cs typeface="Arial"/>
              </a:rPr>
              <a:t>ad</a:t>
            </a:r>
            <a:r>
              <a:rPr dirty="0" smtClean="0" sz="3200" spc="-15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noc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rcin</a:t>
            </a:r>
            <a:r>
              <a:rPr dirty="0" smtClean="0" sz="3200" spc="-10" b="1">
                <a:latin typeface="Arial"/>
                <a:cs typeface="Arial"/>
              </a:rPr>
              <a:t>o</a:t>
            </a:r>
            <a:r>
              <a:rPr dirty="0" smtClean="0" sz="3200" spc="0" b="1">
                <a:latin typeface="Arial"/>
                <a:cs typeface="Arial"/>
              </a:rPr>
              <a:t>ma</a:t>
            </a:r>
            <a:r>
              <a:rPr dirty="0" smtClean="0" sz="3200" spc="-15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355600" marR="12700" indent="-343535">
              <a:lnSpc>
                <a:spcPts val="346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may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pi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lary,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orly</a:t>
            </a:r>
            <a:r>
              <a:rPr dirty="0" smtClean="0" sz="3200" spc="0">
                <a:latin typeface="Arial"/>
                <a:cs typeface="Arial"/>
              </a:rPr>
              <a:t> 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ff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ff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tr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 tu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ors.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Ab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5</a:t>
            </a:r>
            <a:r>
              <a:rPr dirty="0" smtClean="0" sz="3200" spc="0">
                <a:latin typeface="Arial"/>
                <a:cs typeface="Arial"/>
              </a:rPr>
              <a:t>%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 sq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cell carci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om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algn="ctr" marR="219075">
              <a:lnSpc>
                <a:spcPts val="3460"/>
              </a:lnSpc>
            </a:pPr>
            <a:r>
              <a:rPr dirty="0" smtClean="0" sz="3200">
                <a:latin typeface="Arial"/>
                <a:cs typeface="Arial"/>
              </a:rPr>
              <a:t>or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ve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osq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ff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ori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 carcin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id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tu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ors.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90"/>
            <a:ext cx="7875905" cy="3521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By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bl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 ca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cers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0">
                <a:latin typeface="Arial"/>
                <a:cs typeface="Arial"/>
              </a:rPr>
              <a:t> 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scovere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55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mo</a:t>
            </a:r>
            <a:r>
              <a:rPr dirty="0" smtClean="0" sz="3200" spc="-15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t h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ve</a:t>
            </a:r>
            <a:r>
              <a:rPr dirty="0" smtClean="0" sz="3200" spc="-3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in</a:t>
            </a:r>
            <a:r>
              <a:rPr dirty="0" smtClean="0" sz="3200" spc="-15" b="1">
                <a:latin typeface="Arial"/>
                <a:cs typeface="Arial"/>
              </a:rPr>
              <a:t>v</a:t>
            </a:r>
            <a:r>
              <a:rPr dirty="0" smtClean="0" sz="3200" spc="0" b="1">
                <a:latin typeface="Arial"/>
                <a:cs typeface="Arial"/>
              </a:rPr>
              <a:t>a</a:t>
            </a:r>
            <a:r>
              <a:rPr dirty="0" smtClean="0" sz="3200" spc="-10" b="1">
                <a:latin typeface="Arial"/>
                <a:cs typeface="Arial"/>
              </a:rPr>
              <a:t>d</a:t>
            </a:r>
            <a:r>
              <a:rPr dirty="0" smtClean="0" sz="3200" spc="0" b="1">
                <a:latin typeface="Arial"/>
                <a:cs typeface="Arial"/>
              </a:rPr>
              <a:t>ed</a:t>
            </a:r>
            <a:r>
              <a:rPr dirty="0" smtClean="0" sz="3200" spc="-4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the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li</a:t>
            </a:r>
            <a:r>
              <a:rPr dirty="0" smtClean="0" sz="3200" spc="-15" b="1">
                <a:latin typeface="Arial"/>
                <a:cs typeface="Arial"/>
              </a:rPr>
              <a:t>v</a:t>
            </a:r>
            <a:r>
              <a:rPr dirty="0" smtClean="0" sz="3200" spc="0" b="1">
                <a:latin typeface="Arial"/>
                <a:cs typeface="Arial"/>
              </a:rPr>
              <a:t>er</a:t>
            </a:r>
            <a:r>
              <a:rPr dirty="0" smtClean="0" sz="3200" spc="0" b="1">
                <a:latin typeface="Arial"/>
                <a:cs typeface="Arial"/>
              </a:rPr>
              <a:t> dire</a:t>
            </a:r>
            <a:r>
              <a:rPr dirty="0" smtClean="0" sz="3200" spc="-15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tly</a:t>
            </a:r>
            <a:r>
              <a:rPr dirty="0" smtClean="0" sz="3200" spc="-35" b="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ave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exte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c</a:t>
            </a:r>
            <a:r>
              <a:rPr dirty="0" smtClean="0" sz="3200" spc="5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stic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jace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ile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cts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0">
                <a:latin typeface="Arial"/>
                <a:cs typeface="Arial"/>
              </a:rPr>
              <a:t> p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rt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tic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lym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/>
          </a:p>
          <a:p>
            <a:pPr marL="355600" marR="259715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rit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um,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GIT,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ss</a:t>
            </a:r>
            <a:r>
              <a:rPr dirty="0" smtClean="0" sz="3200" spc="0">
                <a:latin typeface="Arial"/>
                <a:cs typeface="Arial"/>
              </a:rPr>
              <a:t> comm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sites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see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650" spc="-125" b="1">
                <a:latin typeface="Arial"/>
                <a:cs typeface="Arial"/>
              </a:rPr>
              <a:t>Clinical</a:t>
            </a:r>
            <a:r>
              <a:rPr dirty="0" smtClean="0" sz="4650" spc="-90" b="1">
                <a:latin typeface="Arial"/>
                <a:cs typeface="Arial"/>
              </a:rPr>
              <a:t> </a:t>
            </a:r>
            <a:r>
              <a:rPr dirty="0" smtClean="0" sz="4650" spc="-150" b="1">
                <a:latin typeface="Arial"/>
                <a:cs typeface="Arial"/>
              </a:rPr>
              <a:t>Features</a:t>
            </a:r>
            <a:endParaRPr sz="46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4472940" cy="59436"/>
          </a:xfrm>
          <a:custGeom>
            <a:avLst/>
            <a:gdLst/>
            <a:ahLst/>
            <a:cxnLst/>
            <a:rect l="l" t="t" r="r" b="b"/>
            <a:pathLst>
              <a:path w="4472940" h="59436">
                <a:moveTo>
                  <a:pt x="0" y="59436"/>
                </a:moveTo>
                <a:lnTo>
                  <a:pt x="4472940" y="59436"/>
                </a:lnTo>
                <a:lnTo>
                  <a:pt x="4472940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636522"/>
            <a:ext cx="7944484" cy="4277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267970" indent="-34353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Pre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d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oma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15">
                <a:latin typeface="Arial"/>
                <a:cs typeface="Arial"/>
              </a:rPr>
              <a:t> ga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lb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ad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x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pt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on,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rr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ng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fewer</a:t>
            </a:r>
            <a:r>
              <a:rPr dirty="0" smtClean="0" sz="2800" spc="-15">
                <a:latin typeface="Arial"/>
                <a:cs typeface="Arial"/>
              </a:rPr>
              <a:t> th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20</a:t>
            </a:r>
            <a:r>
              <a:rPr dirty="0" smtClean="0" sz="2800" spc="-25">
                <a:latin typeface="Arial"/>
                <a:cs typeface="Arial"/>
              </a:rPr>
              <a:t>%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Font typeface="Arial"/>
              <a:buChar char="•"/>
            </a:pPr>
            <a:endParaRPr sz="650"/>
          </a:p>
          <a:p>
            <a:pPr marL="355600" marR="12700" indent="-34353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Pre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sym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toms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0">
                <a:latin typeface="Arial"/>
                <a:cs typeface="Arial"/>
              </a:rPr>
              <a:t>ly</a:t>
            </a:r>
            <a:r>
              <a:rPr dirty="0" smtClean="0" sz="2800" spc="-10">
                <a:latin typeface="Arial"/>
                <a:cs typeface="Arial"/>
              </a:rPr>
              <a:t> 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f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ted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with</a:t>
            </a:r>
            <a:r>
              <a:rPr dirty="0" smtClean="0" sz="2800" spc="-15">
                <a:latin typeface="Arial"/>
                <a:cs typeface="Arial"/>
              </a:rPr>
              <a:t> 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lit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ia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is: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ab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omin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2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pa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j</a:t>
            </a:r>
            <a:r>
              <a:rPr dirty="0" smtClean="0" sz="2800" spc="-20">
                <a:latin typeface="Arial"/>
                <a:cs typeface="Arial"/>
              </a:rPr>
              <a:t>au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di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e,</a:t>
            </a:r>
            <a:r>
              <a:rPr dirty="0" smtClean="0" sz="2800" spc="-15">
                <a:latin typeface="Arial"/>
                <a:cs typeface="Arial"/>
              </a:rPr>
              <a:t> 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x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and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ea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omi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g.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Font typeface="Arial"/>
              <a:buChar char="•"/>
            </a:pPr>
            <a:endParaRPr sz="650"/>
          </a:p>
          <a:p>
            <a:pPr marL="355600" marR="49530" indent="-34353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The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fo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tu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ate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ps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rly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b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 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ac</a:t>
            </a:r>
            <a:r>
              <a:rPr dirty="0" smtClean="0" sz="2800" spc="-1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fo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x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15">
                <a:latin typeface="Arial"/>
                <a:cs typeface="Arial"/>
              </a:rPr>
              <a:t> tumor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dj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tr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ct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res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un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oes</a:t>
            </a:r>
            <a:r>
              <a:rPr dirty="0" smtClean="0" sz="2800" spc="-15">
                <a:latin typeface="Arial"/>
                <a:cs typeface="Arial"/>
              </a:rPr>
              <a:t> 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tomy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for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x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sym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tom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tic</a:t>
            </a:r>
            <a:r>
              <a:rPr dirty="0" smtClean="0" sz="2800" spc="-15">
                <a:latin typeface="Arial"/>
                <a:cs typeface="Arial"/>
              </a:rPr>
              <a:t> g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ll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b="1">
                <a:solidFill>
                  <a:srgbClr val="FF3300"/>
                </a:solidFill>
                <a:latin typeface="Arial"/>
                <a:cs typeface="Arial"/>
              </a:rPr>
              <a:t>Risk</a:t>
            </a:r>
            <a:r>
              <a:rPr dirty="0" smtClean="0" sz="4400" spc="-2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Factors </a:t>
            </a:r>
            <a:r>
              <a:rPr dirty="0" smtClean="0" sz="4400" spc="-20" b="1">
                <a:solidFill>
                  <a:srgbClr val="FF3300"/>
                </a:solidFill>
                <a:latin typeface="Arial"/>
                <a:cs typeface="Arial"/>
              </a:rPr>
              <a:t>f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or Galls</a:t>
            </a:r>
            <a:r>
              <a:rPr dirty="0" smtClean="0" sz="4400" spc="-20" b="1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dirty="0" smtClean="0" sz="4400" spc="0" b="1">
                <a:solidFill>
                  <a:srgbClr val="FF3300"/>
                </a:solidFill>
                <a:latin typeface="Arial"/>
                <a:cs typeface="Arial"/>
              </a:rPr>
              <a:t>ones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1114425"/>
            <a:ext cx="7267956" cy="59436"/>
          </a:xfrm>
          <a:custGeom>
            <a:avLst/>
            <a:gdLst/>
            <a:ahLst/>
            <a:cxnLst/>
            <a:rect l="l" t="t" r="r" b="b"/>
            <a:pathLst>
              <a:path w="7267956" h="59436">
                <a:moveTo>
                  <a:pt x="0" y="59436"/>
                </a:moveTo>
                <a:lnTo>
                  <a:pt x="7267956" y="59436"/>
                </a:lnTo>
                <a:lnTo>
                  <a:pt x="7267956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565402"/>
            <a:ext cx="7576820" cy="403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400" b="1" u="heavy">
                <a:latin typeface="Arial"/>
                <a:cs typeface="Arial"/>
              </a:rPr>
              <a:t>Ch</a:t>
            </a:r>
            <a:r>
              <a:rPr dirty="0" smtClean="0" sz="2400" spc="-10" b="1" u="heavy">
                <a:latin typeface="Arial"/>
                <a:cs typeface="Arial"/>
              </a:rPr>
              <a:t>o</a:t>
            </a:r>
            <a:r>
              <a:rPr dirty="0" smtClean="0" sz="2400" spc="0" b="1" u="heavy">
                <a:latin typeface="Arial"/>
                <a:cs typeface="Arial"/>
              </a:rPr>
              <a:t>lesterol</a:t>
            </a:r>
            <a:r>
              <a:rPr dirty="0" smtClean="0" sz="2400" spc="-15" b="1" u="heavy">
                <a:latin typeface="Arial"/>
                <a:cs typeface="Arial"/>
              </a:rPr>
              <a:t> </a:t>
            </a:r>
            <a:r>
              <a:rPr dirty="0" smtClean="0" sz="2400" spc="0" b="1" u="heavy">
                <a:latin typeface="Arial"/>
                <a:cs typeface="Arial"/>
              </a:rPr>
              <a:t>Ston</a:t>
            </a:r>
            <a:r>
              <a:rPr dirty="0" smtClean="0" sz="2400" spc="-10" b="1" u="heavy">
                <a:latin typeface="Arial"/>
                <a:cs typeface="Arial"/>
              </a:rPr>
              <a:t>e</a:t>
            </a:r>
            <a:r>
              <a:rPr dirty="0" smtClean="0" sz="2400" spc="0" b="1" u="heavy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Demography:</a:t>
            </a:r>
            <a:r>
              <a:rPr dirty="0" smtClean="0" sz="2000" spc="-6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Northe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n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Europ</a:t>
            </a:r>
            <a:r>
              <a:rPr dirty="0" smtClean="0" sz="2000" spc="5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an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4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North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and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Sou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h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Americ</a:t>
            </a:r>
            <a:r>
              <a:rPr dirty="0" smtClean="0" sz="2000" spc="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n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Americ</a:t>
            </a:r>
            <a:r>
              <a:rPr dirty="0" smtClean="0" sz="2000" spc="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n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6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Mex</a:t>
            </a:r>
            <a:r>
              <a:rPr dirty="0" smtClean="0" sz="2000" spc="-10">
                <a:latin typeface="Arial"/>
                <a:cs typeface="Arial"/>
              </a:rPr>
              <a:t>i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n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Americ</a:t>
            </a:r>
            <a:r>
              <a:rPr dirty="0" smtClean="0" sz="2000" spc="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n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Ad</a:t>
            </a:r>
            <a:r>
              <a:rPr dirty="0" smtClean="0" sz="2000" spc="-10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an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ing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age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Female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5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x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ho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mones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Female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gen</a:t>
            </a:r>
            <a:r>
              <a:rPr dirty="0" smtClean="0" sz="2000" spc="5">
                <a:latin typeface="Arial"/>
                <a:cs typeface="Arial"/>
              </a:rPr>
              <a:t>d</a:t>
            </a:r>
            <a:r>
              <a:rPr dirty="0" smtClean="0" sz="2000" spc="0"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Or</a:t>
            </a:r>
            <a:r>
              <a:rPr dirty="0" smtClean="0" sz="2000" spc="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l</a:t>
            </a:r>
            <a:r>
              <a:rPr dirty="0" smtClean="0" sz="2000" spc="-4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5">
                <a:latin typeface="Arial"/>
                <a:cs typeface="Arial"/>
              </a:rPr>
              <a:t>o</a:t>
            </a:r>
            <a:r>
              <a:rPr dirty="0" smtClean="0" sz="2000" spc="0">
                <a:latin typeface="Arial"/>
                <a:cs typeface="Arial"/>
              </a:rPr>
              <a:t>ntra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epti</a:t>
            </a:r>
            <a:r>
              <a:rPr dirty="0" smtClean="0" sz="2000" spc="-10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Pregn</a:t>
            </a:r>
            <a:r>
              <a:rPr dirty="0" smtClean="0" sz="2000" spc="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n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Obe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ity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Rapid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weight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redu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tion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Gallblad</a:t>
            </a:r>
            <a:r>
              <a:rPr dirty="0" smtClean="0" sz="2000" spc="5">
                <a:latin typeface="Arial"/>
                <a:cs typeface="Arial"/>
              </a:rPr>
              <a:t>d</a:t>
            </a:r>
            <a:r>
              <a:rPr dirty="0" smtClean="0" sz="2000" spc="0">
                <a:latin typeface="Arial"/>
                <a:cs typeface="Arial"/>
              </a:rPr>
              <a:t>er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sta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is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Inborn</a:t>
            </a:r>
            <a:r>
              <a:rPr dirty="0" smtClean="0" sz="2000" spc="-4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diso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ders</a:t>
            </a:r>
            <a:r>
              <a:rPr dirty="0" smtClean="0" sz="2000" spc="-4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bile a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id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me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abolism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000">
                <a:latin typeface="Arial"/>
                <a:cs typeface="Arial"/>
              </a:rPr>
              <a:t>Hype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lipidemia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synd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omes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650" spc="-145">
                <a:latin typeface="Arial"/>
                <a:cs typeface="Arial"/>
              </a:rPr>
              <a:t>Pathogenesis</a:t>
            </a:r>
            <a:r>
              <a:rPr dirty="0" smtClean="0" sz="4650" spc="-90">
                <a:latin typeface="Arial"/>
                <a:cs typeface="Arial"/>
              </a:rPr>
              <a:t> </a:t>
            </a:r>
            <a:r>
              <a:rPr dirty="0" smtClean="0" sz="4650" spc="-155">
                <a:latin typeface="Arial"/>
                <a:cs typeface="Arial"/>
              </a:rPr>
              <a:t>and</a:t>
            </a:r>
            <a:r>
              <a:rPr dirty="0" smtClean="0" sz="4650" spc="-70">
                <a:latin typeface="Arial"/>
                <a:cs typeface="Arial"/>
              </a:rPr>
              <a:t> </a:t>
            </a:r>
            <a:r>
              <a:rPr dirty="0" smtClean="0" sz="4650" spc="-135">
                <a:latin typeface="Arial"/>
                <a:cs typeface="Arial"/>
              </a:rPr>
              <a:t>Ri</a:t>
            </a:r>
            <a:r>
              <a:rPr dirty="0" smtClean="0" sz="4650" spc="-130">
                <a:latin typeface="Arial"/>
                <a:cs typeface="Arial"/>
              </a:rPr>
              <a:t>s</a:t>
            </a:r>
            <a:r>
              <a:rPr dirty="0" smtClean="0" sz="4650" spc="-140">
                <a:latin typeface="Arial"/>
                <a:cs typeface="Arial"/>
              </a:rPr>
              <a:t>k</a:t>
            </a:r>
            <a:r>
              <a:rPr dirty="0" smtClean="0" sz="4650" spc="-100">
                <a:latin typeface="Arial"/>
                <a:cs typeface="Arial"/>
              </a:rPr>
              <a:t> </a:t>
            </a:r>
            <a:r>
              <a:rPr dirty="0" smtClean="0" sz="4650" spc="-135">
                <a:latin typeface="Arial"/>
                <a:cs typeface="Arial"/>
              </a:rPr>
              <a:t>Factors</a:t>
            </a:r>
            <a:endParaRPr sz="4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6522"/>
            <a:ext cx="7870190" cy="4405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7145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>
                <a:latin typeface="Arial"/>
                <a:cs typeface="Arial"/>
              </a:rPr>
              <a:t>Bile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ly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fi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pat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way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 el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mina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ion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x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ss</a:t>
            </a:r>
            <a:r>
              <a:rPr dirty="0" smtClean="0" sz="2800" spc="-2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rol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fr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bo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y,</a:t>
            </a:r>
            <a:r>
              <a:rPr dirty="0" smtClean="0" sz="2800" spc="-15">
                <a:latin typeface="Arial"/>
                <a:cs typeface="Arial"/>
              </a:rPr>
              <a:t> e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le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lt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Font typeface="Arial"/>
              <a:buChar char="•"/>
            </a:pPr>
            <a:endParaRPr sz="650"/>
          </a:p>
          <a:p>
            <a:pPr marL="355600" marR="56515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>
                <a:latin typeface="Arial"/>
                <a:cs typeface="Arial"/>
              </a:rPr>
              <a:t>Cho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wat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ed</a:t>
            </a:r>
            <a:r>
              <a:rPr dirty="0" smtClean="0" sz="2800" spc="-15">
                <a:latin typeface="Arial"/>
                <a:cs typeface="Arial"/>
              </a:rPr>
              <a:t> wat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so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5">
                <a:latin typeface="Arial"/>
                <a:cs typeface="Arial"/>
              </a:rPr>
              <a:t>le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by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with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le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lts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0">
                <a:latin typeface="Arial"/>
                <a:cs typeface="Arial"/>
              </a:rPr>
              <a:t> le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ins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nto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le.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Font typeface="Arial"/>
              <a:buChar char="•"/>
            </a:pPr>
            <a:endParaRPr sz="650"/>
          </a:p>
          <a:p>
            <a:pPr marL="355600" marR="12700" indent="-343535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5">
                <a:latin typeface="Arial"/>
                <a:cs typeface="Arial"/>
              </a:rPr>
              <a:t>Wh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ch</a:t>
            </a:r>
            <a:r>
              <a:rPr dirty="0" smtClean="0" sz="2800" spc="-1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ex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he</a:t>
            </a:r>
            <a:r>
              <a:rPr dirty="0" smtClean="0" sz="2800" spc="-15">
                <a:latin typeface="Arial"/>
                <a:cs typeface="Arial"/>
              </a:rPr>
              <a:t> s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0">
                <a:latin typeface="Arial"/>
                <a:cs typeface="Arial"/>
              </a:rPr>
              <a:t>z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ca</a:t>
            </a:r>
            <a:r>
              <a:rPr dirty="0" smtClean="0" sz="2800" spc="-10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ity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le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(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tu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),</a:t>
            </a:r>
            <a:r>
              <a:rPr dirty="0" smtClean="0" sz="2800" spc="-15">
                <a:latin typeface="Arial"/>
                <a:cs typeface="Arial"/>
              </a:rPr>
              <a:t> c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rol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rem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di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pe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and</a:t>
            </a:r>
            <a:r>
              <a:rPr dirty="0" smtClean="0" sz="2800" spc="-15">
                <a:latin typeface="Arial"/>
                <a:cs typeface="Arial"/>
              </a:rPr>
              <a:t> n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tes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lid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ol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15">
                <a:latin typeface="Arial"/>
                <a:cs typeface="Arial"/>
              </a:rPr>
              <a:t> c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ta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6521"/>
            <a:ext cx="7999730" cy="3765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2800" spc="-20" b="1" u="heavy">
                <a:solidFill>
                  <a:srgbClr val="FF3300"/>
                </a:solidFill>
                <a:latin typeface="Arial"/>
                <a:cs typeface="Arial"/>
              </a:rPr>
              <a:t>Ch</a:t>
            </a:r>
            <a:r>
              <a:rPr dirty="0" smtClean="0" sz="2800" spc="-35" b="1" u="heavy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dirty="0" smtClean="0" sz="2800" spc="-15" b="1" u="heavy">
                <a:solidFill>
                  <a:srgbClr val="FF3300"/>
                </a:solidFill>
                <a:latin typeface="Arial"/>
                <a:cs typeface="Arial"/>
              </a:rPr>
              <a:t>le</a:t>
            </a:r>
            <a:r>
              <a:rPr dirty="0" smtClean="0" sz="2800" spc="-10" b="1" u="heavy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dirty="0" smtClean="0" sz="2800" spc="-10" b="1" u="heavy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dirty="0" smtClean="0" sz="2800" spc="-15" b="1" u="heavy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dirty="0" smtClean="0" sz="2800" spc="-15" b="1" u="heavy">
                <a:solidFill>
                  <a:srgbClr val="FF3300"/>
                </a:solidFill>
                <a:latin typeface="Arial"/>
                <a:cs typeface="Arial"/>
              </a:rPr>
              <a:t>rol</a:t>
            </a:r>
            <a:r>
              <a:rPr dirty="0" smtClean="0" sz="2800" spc="0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800" spc="-15" b="1" u="heavy">
                <a:solidFill>
                  <a:srgbClr val="FF3300"/>
                </a:solidFill>
                <a:latin typeface="Arial"/>
                <a:cs typeface="Arial"/>
              </a:rPr>
              <a:t>gall</a:t>
            </a:r>
            <a:r>
              <a:rPr dirty="0" smtClean="0" sz="2800" spc="-15" b="1" u="heavy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dirty="0" smtClean="0" sz="2800" spc="-15" b="1" u="heavy">
                <a:solidFill>
                  <a:srgbClr val="FF3300"/>
                </a:solidFill>
                <a:latin typeface="Arial"/>
                <a:cs typeface="Arial"/>
              </a:rPr>
              <a:t>tone</a:t>
            </a:r>
            <a:r>
              <a:rPr dirty="0" smtClean="0" sz="2800" spc="15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800" spc="-20" b="1" u="heavy">
                <a:solidFill>
                  <a:srgbClr val="FF3300"/>
                </a:solidFill>
                <a:latin typeface="Arial"/>
                <a:cs typeface="Arial"/>
              </a:rPr>
              <a:t>form</a:t>
            </a:r>
            <a:r>
              <a:rPr dirty="0" smtClean="0" sz="2800" spc="-15" b="1" u="heavy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dirty="0" smtClean="0" sz="2800" spc="-15" b="1" u="heavy">
                <a:solidFill>
                  <a:srgbClr val="FF3300"/>
                </a:solidFill>
                <a:latin typeface="Arial"/>
                <a:cs typeface="Arial"/>
              </a:rPr>
              <a:t>tion</a:t>
            </a:r>
            <a:r>
              <a:rPr dirty="0" smtClean="0" sz="2800" spc="0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800" spc="-15" b="1" u="heavy">
                <a:solidFill>
                  <a:srgbClr val="FF3300"/>
                </a:solidFill>
                <a:latin typeface="Arial"/>
                <a:cs typeface="Arial"/>
              </a:rPr>
              <a:t>involv</a:t>
            </a:r>
            <a:r>
              <a:rPr dirty="0" smtClean="0" sz="2800" spc="-10" b="1" u="heavy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dirty="0" smtClean="0" sz="2800" spc="-20" b="1" u="heavy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dirty="0" smtClean="0" sz="2800" spc="5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2800" spc="-10" b="1" u="heavy">
                <a:solidFill>
                  <a:srgbClr val="FF3300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  <a:buClr>
                <a:srgbClr val="FF3300"/>
              </a:buClr>
              <a:buFont typeface="Arial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 b="1">
                <a:latin typeface="Arial"/>
                <a:cs typeface="Arial"/>
              </a:rPr>
              <a:t>1-S</a:t>
            </a:r>
            <a:r>
              <a:rPr dirty="0" smtClean="0" sz="2800" spc="-35" b="1">
                <a:latin typeface="Arial"/>
                <a:cs typeface="Arial"/>
              </a:rPr>
              <a:t>u</a:t>
            </a:r>
            <a:r>
              <a:rPr dirty="0" smtClean="0" sz="2800" spc="-15" b="1">
                <a:latin typeface="Arial"/>
                <a:cs typeface="Arial"/>
              </a:rPr>
              <a:t>pers</a:t>
            </a:r>
            <a:r>
              <a:rPr dirty="0" smtClean="0" sz="2800" spc="-15" b="1">
                <a:latin typeface="Arial"/>
                <a:cs typeface="Arial"/>
              </a:rPr>
              <a:t>a</a:t>
            </a:r>
            <a:r>
              <a:rPr dirty="0" smtClean="0" sz="2800" spc="-15" b="1">
                <a:latin typeface="Arial"/>
                <a:cs typeface="Arial"/>
              </a:rPr>
              <a:t>tura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15" b="1">
                <a:latin typeface="Arial"/>
                <a:cs typeface="Arial"/>
              </a:rPr>
              <a:t>ion</a:t>
            </a:r>
            <a:r>
              <a:rPr dirty="0" smtClean="0" sz="2800" spc="2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of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the</a:t>
            </a:r>
            <a:r>
              <a:rPr dirty="0" smtClean="0" sz="2800" spc="10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bile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40" b="1">
                <a:latin typeface="Arial"/>
                <a:cs typeface="Arial"/>
              </a:rPr>
              <a:t>w</a:t>
            </a:r>
            <a:r>
              <a:rPr dirty="0" smtClean="0" sz="2800" spc="-15" b="1">
                <a:latin typeface="Arial"/>
                <a:cs typeface="Arial"/>
              </a:rPr>
              <a:t>ith</a:t>
            </a:r>
            <a:r>
              <a:rPr dirty="0" smtClean="0" sz="2800" spc="10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cholest</a:t>
            </a:r>
            <a:r>
              <a:rPr dirty="0" smtClean="0" sz="2800" spc="-15" b="1">
                <a:latin typeface="Arial"/>
                <a:cs typeface="Arial"/>
              </a:rPr>
              <a:t>e</a:t>
            </a:r>
            <a:r>
              <a:rPr dirty="0" smtClean="0" sz="2800" spc="-15" b="1">
                <a:latin typeface="Arial"/>
                <a:cs typeface="Arial"/>
              </a:rPr>
              <a:t>rol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FF3300"/>
              </a:buClr>
              <a:buFont typeface="Arial"/>
              <a:buChar char="•"/>
            </a:pPr>
            <a:endParaRPr sz="650"/>
          </a:p>
          <a:p>
            <a:pPr marL="355600" marR="1157605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 b="1">
                <a:latin typeface="Arial"/>
                <a:cs typeface="Arial"/>
              </a:rPr>
              <a:t>2</a:t>
            </a:r>
            <a:r>
              <a:rPr dirty="0" smtClean="0" sz="2800" spc="-5" b="1">
                <a:latin typeface="Arial"/>
                <a:cs typeface="Arial"/>
              </a:rPr>
              <a:t>-</a:t>
            </a:r>
            <a:r>
              <a:rPr dirty="0" smtClean="0" sz="2800" spc="-15" b="1">
                <a:latin typeface="Arial"/>
                <a:cs typeface="Arial"/>
              </a:rPr>
              <a:t>Est</a:t>
            </a:r>
            <a:r>
              <a:rPr dirty="0" smtClean="0" sz="2800" spc="-15" b="1">
                <a:latin typeface="Arial"/>
                <a:cs typeface="Arial"/>
              </a:rPr>
              <a:t>a</a:t>
            </a:r>
            <a:r>
              <a:rPr dirty="0" smtClean="0" sz="2800" spc="-15" b="1">
                <a:latin typeface="Arial"/>
                <a:cs typeface="Arial"/>
              </a:rPr>
              <a:t>blishment</a:t>
            </a:r>
            <a:r>
              <a:rPr dirty="0" smtClean="0" sz="2800" spc="2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of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nucle</a:t>
            </a:r>
            <a:r>
              <a:rPr dirty="0" smtClean="0" sz="2800" spc="-10" b="1">
                <a:latin typeface="Arial"/>
                <a:cs typeface="Arial"/>
              </a:rPr>
              <a:t>a</a:t>
            </a:r>
            <a:r>
              <a:rPr dirty="0" smtClean="0" sz="2800" spc="-15" b="1">
                <a:latin typeface="Arial"/>
                <a:cs typeface="Arial"/>
              </a:rPr>
              <a:t>tion</a:t>
            </a:r>
            <a:r>
              <a:rPr dirty="0" smtClean="0" sz="2800" spc="30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si</a:t>
            </a:r>
            <a:r>
              <a:rPr dirty="0" smtClean="0" sz="2800" spc="0" b="1">
                <a:latin typeface="Arial"/>
                <a:cs typeface="Arial"/>
              </a:rPr>
              <a:t>t</a:t>
            </a:r>
            <a:r>
              <a:rPr dirty="0" smtClean="0" sz="2800" spc="-20" b="1">
                <a:latin typeface="Arial"/>
                <a:cs typeface="Arial"/>
              </a:rPr>
              <a:t>es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by</a:t>
            </a:r>
            <a:r>
              <a:rPr dirty="0" smtClean="0" sz="2800" spc="-15" b="1">
                <a:latin typeface="Arial"/>
                <a:cs typeface="Arial"/>
              </a:rPr>
              <a:t> mic</a:t>
            </a:r>
            <a:r>
              <a:rPr dirty="0" smtClean="0" sz="2800" spc="-10" b="1">
                <a:latin typeface="Arial"/>
                <a:cs typeface="Arial"/>
              </a:rPr>
              <a:t>r</a:t>
            </a:r>
            <a:r>
              <a:rPr dirty="0" smtClean="0" sz="2800" spc="-20" b="1">
                <a:latin typeface="Arial"/>
                <a:cs typeface="Arial"/>
              </a:rPr>
              <a:t>o</a:t>
            </a:r>
            <a:r>
              <a:rPr dirty="0" smtClean="0" sz="2800" spc="-30" b="1">
                <a:latin typeface="Arial"/>
                <a:cs typeface="Arial"/>
              </a:rPr>
              <a:t>p</a:t>
            </a:r>
            <a:r>
              <a:rPr dirty="0" smtClean="0" sz="2800" spc="-15" b="1">
                <a:latin typeface="Arial"/>
                <a:cs typeface="Arial"/>
              </a:rPr>
              <a:t>r</a:t>
            </a:r>
            <a:r>
              <a:rPr dirty="0" smtClean="0" sz="2800" spc="-15" b="1">
                <a:latin typeface="Arial"/>
                <a:cs typeface="Arial"/>
              </a:rPr>
              <a:t>e</a:t>
            </a:r>
            <a:r>
              <a:rPr dirty="0" smtClean="0" sz="2800" spc="-15" b="1">
                <a:latin typeface="Arial"/>
                <a:cs typeface="Arial"/>
              </a:rPr>
              <a:t>cipi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20" b="1">
                <a:latin typeface="Arial"/>
                <a:cs typeface="Arial"/>
              </a:rPr>
              <a:t>a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20" b="1">
                <a:latin typeface="Arial"/>
                <a:cs typeface="Arial"/>
              </a:rPr>
              <a:t>es</a:t>
            </a:r>
            <a:r>
              <a:rPr dirty="0" smtClean="0" sz="2800" spc="1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of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c</a:t>
            </a:r>
            <a:r>
              <a:rPr dirty="0" smtClean="0" sz="2800" spc="-15" b="1">
                <a:latin typeface="Arial"/>
                <a:cs typeface="Arial"/>
              </a:rPr>
              <a:t>al</a:t>
            </a:r>
            <a:r>
              <a:rPr dirty="0" smtClean="0" sz="2800" spc="-10" b="1">
                <a:latin typeface="Arial"/>
                <a:cs typeface="Arial"/>
              </a:rPr>
              <a:t>c</a:t>
            </a:r>
            <a:r>
              <a:rPr dirty="0" smtClean="0" sz="2800" spc="-20" b="1">
                <a:latin typeface="Arial"/>
                <a:cs typeface="Arial"/>
              </a:rPr>
              <a:t>ium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s</a:t>
            </a:r>
            <a:r>
              <a:rPr dirty="0" smtClean="0" sz="2800" spc="-15" b="1">
                <a:latin typeface="Arial"/>
                <a:cs typeface="Arial"/>
              </a:rPr>
              <a:t>a</a:t>
            </a:r>
            <a:r>
              <a:rPr dirty="0" smtClean="0" sz="2800" spc="-15" b="1">
                <a:latin typeface="Arial"/>
                <a:cs typeface="Arial"/>
              </a:rPr>
              <a:t>lts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3"/>
              </a:spcBef>
              <a:buClr>
                <a:srgbClr val="FF3300"/>
              </a:buClr>
              <a:buFont typeface="Arial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 b="1">
                <a:latin typeface="Arial"/>
                <a:cs typeface="Arial"/>
              </a:rPr>
              <a:t>3-H</a:t>
            </a:r>
            <a:r>
              <a:rPr dirty="0" smtClean="0" sz="2800" spc="-60" b="1">
                <a:latin typeface="Arial"/>
                <a:cs typeface="Arial"/>
              </a:rPr>
              <a:t>y</a:t>
            </a:r>
            <a:r>
              <a:rPr dirty="0" smtClean="0" sz="2800" spc="-20" b="1">
                <a:latin typeface="Arial"/>
                <a:cs typeface="Arial"/>
              </a:rPr>
              <a:t>po</a:t>
            </a:r>
            <a:r>
              <a:rPr dirty="0" smtClean="0" sz="2800" spc="-20" b="1">
                <a:latin typeface="Arial"/>
                <a:cs typeface="Arial"/>
              </a:rPr>
              <a:t>m</a:t>
            </a:r>
            <a:r>
              <a:rPr dirty="0" smtClean="0" sz="2800" spc="-20" b="1">
                <a:latin typeface="Arial"/>
                <a:cs typeface="Arial"/>
              </a:rPr>
              <a:t>o</a:t>
            </a:r>
            <a:r>
              <a:rPr dirty="0" smtClean="0" sz="2800" spc="-35" b="1">
                <a:latin typeface="Arial"/>
                <a:cs typeface="Arial"/>
              </a:rPr>
              <a:t>b</a:t>
            </a:r>
            <a:r>
              <a:rPr dirty="0" smtClean="0" sz="2800" spc="-10" b="1">
                <a:latin typeface="Arial"/>
                <a:cs typeface="Arial"/>
              </a:rPr>
              <a:t>ili</a:t>
            </a:r>
            <a:r>
              <a:rPr dirty="0" smtClean="0" sz="2800" spc="5" b="1">
                <a:latin typeface="Arial"/>
                <a:cs typeface="Arial"/>
              </a:rPr>
              <a:t>t</a:t>
            </a:r>
            <a:r>
              <a:rPr dirty="0" smtClean="0" sz="2800" spc="-20" b="1">
                <a:latin typeface="Arial"/>
                <a:cs typeface="Arial"/>
              </a:rPr>
              <a:t>y</a:t>
            </a:r>
            <a:r>
              <a:rPr dirty="0" smtClean="0" sz="2800" spc="2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of</a:t>
            </a:r>
            <a:r>
              <a:rPr dirty="0" smtClean="0" sz="2800" spc="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the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gallbladder</a:t>
            </a:r>
            <a:r>
              <a:rPr dirty="0" smtClean="0" sz="2800" spc="20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(s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20" b="1">
                <a:latin typeface="Arial"/>
                <a:cs typeface="Arial"/>
              </a:rPr>
              <a:t>as</a:t>
            </a:r>
            <a:r>
              <a:rPr dirty="0" smtClean="0" sz="2800" spc="-5" b="1">
                <a:latin typeface="Arial"/>
                <a:cs typeface="Arial"/>
              </a:rPr>
              <a:t>i</a:t>
            </a:r>
            <a:r>
              <a:rPr dirty="0" smtClean="0" sz="2800" spc="-15" b="1">
                <a:latin typeface="Arial"/>
                <a:cs typeface="Arial"/>
              </a:rPr>
              <a:t>s),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2800" spc="-20" b="1">
                <a:latin typeface="Arial"/>
                <a:cs typeface="Arial"/>
              </a:rPr>
              <a:t>which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prom</a:t>
            </a:r>
            <a:r>
              <a:rPr dirty="0" smtClean="0" sz="2800" spc="-35" b="1">
                <a:latin typeface="Arial"/>
                <a:cs typeface="Arial"/>
              </a:rPr>
              <a:t>o</a:t>
            </a:r>
            <a:r>
              <a:rPr dirty="0" smtClean="0" sz="2800" spc="-10" b="1">
                <a:latin typeface="Arial"/>
                <a:cs typeface="Arial"/>
              </a:rPr>
              <a:t>t</a:t>
            </a:r>
            <a:r>
              <a:rPr dirty="0" smtClean="0" sz="2800" spc="-15" b="1">
                <a:latin typeface="Arial"/>
                <a:cs typeface="Arial"/>
              </a:rPr>
              <a:t>e</a:t>
            </a:r>
            <a:r>
              <a:rPr dirty="0" smtClean="0" sz="2800" spc="-20" b="1">
                <a:latin typeface="Arial"/>
                <a:cs typeface="Arial"/>
              </a:rPr>
              <a:t>s</a:t>
            </a:r>
            <a:r>
              <a:rPr dirty="0" smtClean="0" sz="2800" spc="25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n</a:t>
            </a:r>
            <a:r>
              <a:rPr dirty="0" smtClean="0" sz="2800" spc="-30" b="1">
                <a:latin typeface="Arial"/>
                <a:cs typeface="Arial"/>
              </a:rPr>
              <a:t>u</a:t>
            </a:r>
            <a:r>
              <a:rPr dirty="0" smtClean="0" sz="2800" spc="-15" b="1">
                <a:latin typeface="Arial"/>
                <a:cs typeface="Arial"/>
              </a:rPr>
              <a:t>cl</a:t>
            </a:r>
            <a:r>
              <a:rPr dirty="0" smtClean="0" sz="2800" spc="-10" b="1">
                <a:latin typeface="Arial"/>
                <a:cs typeface="Arial"/>
              </a:rPr>
              <a:t>e</a:t>
            </a:r>
            <a:r>
              <a:rPr dirty="0" smtClean="0" sz="2800" spc="-20" b="1">
                <a:latin typeface="Arial"/>
                <a:cs typeface="Arial"/>
              </a:rPr>
              <a:t>a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15" b="1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2800" spc="-15" b="1">
                <a:latin typeface="Arial"/>
                <a:cs typeface="Arial"/>
              </a:rPr>
              <a:t>4</a:t>
            </a:r>
            <a:r>
              <a:rPr dirty="0" smtClean="0" sz="2800" spc="-5" b="1">
                <a:latin typeface="Arial"/>
                <a:cs typeface="Arial"/>
              </a:rPr>
              <a:t>-</a:t>
            </a:r>
            <a:r>
              <a:rPr dirty="0" smtClean="0" sz="2800" spc="-20" b="1">
                <a:latin typeface="Arial"/>
                <a:cs typeface="Arial"/>
              </a:rPr>
              <a:t>Mucus</a:t>
            </a:r>
            <a:r>
              <a:rPr dirty="0" smtClean="0" sz="2800" spc="20" b="1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h</a:t>
            </a:r>
            <a:r>
              <a:rPr dirty="0" smtClean="0" sz="2800" spc="-55" b="1">
                <a:latin typeface="Arial"/>
                <a:cs typeface="Arial"/>
              </a:rPr>
              <a:t>y</a:t>
            </a:r>
            <a:r>
              <a:rPr dirty="0" smtClean="0" sz="2800" spc="-15" b="1">
                <a:latin typeface="Arial"/>
                <a:cs typeface="Arial"/>
              </a:rPr>
              <a:t>per</a:t>
            </a:r>
            <a:r>
              <a:rPr dirty="0" smtClean="0" sz="2800" spc="-15" b="1">
                <a:latin typeface="Arial"/>
                <a:cs typeface="Arial"/>
              </a:rPr>
              <a:t>s</a:t>
            </a:r>
            <a:r>
              <a:rPr dirty="0" smtClean="0" sz="2800" spc="-10" b="1">
                <a:latin typeface="Arial"/>
                <a:cs typeface="Arial"/>
              </a:rPr>
              <a:t>e</a:t>
            </a:r>
            <a:r>
              <a:rPr dirty="0" smtClean="0" sz="2800" spc="-20" b="1">
                <a:latin typeface="Arial"/>
                <a:cs typeface="Arial"/>
              </a:rPr>
              <a:t>c</a:t>
            </a:r>
            <a:r>
              <a:rPr dirty="0" smtClean="0" sz="2800" spc="-10" b="1">
                <a:latin typeface="Arial"/>
                <a:cs typeface="Arial"/>
              </a:rPr>
              <a:t>r</a:t>
            </a:r>
            <a:r>
              <a:rPr dirty="0" smtClean="0" sz="2800" spc="-20" b="1">
                <a:latin typeface="Arial"/>
                <a:cs typeface="Arial"/>
              </a:rPr>
              <a:t>e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10" b="1">
                <a:latin typeface="Arial"/>
                <a:cs typeface="Arial"/>
              </a:rPr>
              <a:t>i</a:t>
            </a:r>
            <a:r>
              <a:rPr dirty="0" smtClean="0" sz="2800" spc="-15" b="1">
                <a:latin typeface="Arial"/>
                <a:cs typeface="Arial"/>
              </a:rPr>
              <a:t>o</a:t>
            </a:r>
            <a:r>
              <a:rPr dirty="0" smtClean="0" sz="2800" spc="-20" b="1">
                <a:latin typeface="Arial"/>
                <a:cs typeface="Arial"/>
              </a:rPr>
              <a:t>n</a:t>
            </a:r>
            <a:r>
              <a:rPr dirty="0" smtClean="0" sz="2800" spc="2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to</a:t>
            </a:r>
            <a:r>
              <a:rPr dirty="0" smtClean="0" sz="2800" spc="10" b="1">
                <a:latin typeface="Arial"/>
                <a:cs typeface="Arial"/>
              </a:rPr>
              <a:t> </a:t>
            </a:r>
            <a:r>
              <a:rPr dirty="0" smtClean="0" sz="2800" spc="-10" b="1">
                <a:latin typeface="Arial"/>
                <a:cs typeface="Arial"/>
              </a:rPr>
              <a:t>t</a:t>
            </a:r>
            <a:r>
              <a:rPr dirty="0" smtClean="0" sz="2800" spc="-10" b="1">
                <a:latin typeface="Arial"/>
                <a:cs typeface="Arial"/>
              </a:rPr>
              <a:t>r</a:t>
            </a:r>
            <a:r>
              <a:rPr dirty="0" smtClean="0" sz="2800" spc="-20" b="1">
                <a:latin typeface="Arial"/>
                <a:cs typeface="Arial"/>
              </a:rPr>
              <a:t>ap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20" b="1">
                <a:latin typeface="Arial"/>
                <a:cs typeface="Arial"/>
              </a:rPr>
              <a:t>he</a:t>
            </a:r>
            <a:r>
              <a:rPr dirty="0" smtClean="0" sz="2800" spc="-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c</a:t>
            </a:r>
            <a:r>
              <a:rPr dirty="0" smtClean="0" sz="2800" spc="-15" b="1">
                <a:latin typeface="Arial"/>
                <a:cs typeface="Arial"/>
              </a:rPr>
              <a:t>r</a:t>
            </a:r>
            <a:r>
              <a:rPr dirty="0" smtClean="0" sz="2800" spc="-50" b="1">
                <a:latin typeface="Arial"/>
                <a:cs typeface="Arial"/>
              </a:rPr>
              <a:t>y</a:t>
            </a:r>
            <a:r>
              <a:rPr dirty="0" smtClean="0" sz="2800" spc="-20" b="1">
                <a:latin typeface="Arial"/>
                <a:cs typeface="Arial"/>
              </a:rPr>
              <a:t>s</a:t>
            </a:r>
            <a:r>
              <a:rPr dirty="0" smtClean="0" sz="2800" spc="-5" b="1">
                <a:latin typeface="Arial"/>
                <a:cs typeface="Arial"/>
              </a:rPr>
              <a:t>t</a:t>
            </a:r>
            <a:r>
              <a:rPr dirty="0" smtClean="0" sz="2800" spc="-15" b="1">
                <a:latin typeface="Arial"/>
                <a:cs typeface="Arial"/>
              </a:rPr>
              <a:t>al</a:t>
            </a:r>
            <a:r>
              <a:rPr dirty="0" smtClean="0" sz="2800" spc="-10" b="1">
                <a:latin typeface="Arial"/>
                <a:cs typeface="Arial"/>
              </a:rPr>
              <a:t>s</a:t>
            </a:r>
            <a:r>
              <a:rPr dirty="0" smtClean="0" sz="2800" spc="-10" b="1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2800" spc="-20" b="1">
                <a:latin typeface="Arial"/>
                <a:cs typeface="Arial"/>
              </a:rPr>
              <a:t>enha</a:t>
            </a:r>
            <a:r>
              <a:rPr dirty="0" smtClean="0" sz="2800" spc="-30" b="1">
                <a:latin typeface="Arial"/>
                <a:cs typeface="Arial"/>
              </a:rPr>
              <a:t>n</a:t>
            </a:r>
            <a:r>
              <a:rPr dirty="0" smtClean="0" sz="2800" spc="-15" b="1">
                <a:latin typeface="Arial"/>
                <a:cs typeface="Arial"/>
              </a:rPr>
              <a:t>cing</a:t>
            </a:r>
            <a:r>
              <a:rPr dirty="0" smtClean="0" sz="2800" spc="1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their</a:t>
            </a:r>
            <a:r>
              <a:rPr dirty="0" smtClean="0" sz="2800" spc="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aggregation</a:t>
            </a:r>
            <a:r>
              <a:rPr dirty="0" smtClean="0" sz="2800" spc="2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into</a:t>
            </a:r>
            <a:r>
              <a:rPr dirty="0" smtClean="0" sz="2800" spc="5" b="1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stones.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4490"/>
            <a:ext cx="7785734" cy="3716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sis 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me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 sto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so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com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algn="just"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sence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conj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iru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iary tr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incre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ses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like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ih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od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0">
                <a:latin typeface="Arial"/>
                <a:cs typeface="Arial"/>
              </a:rPr>
              <a:t> pi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me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stone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form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occurs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-h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mo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ytic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em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as.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-in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ecti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ry tract.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85721"/>
            <a:ext cx="7609840" cy="4399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 b="1" u="heavy">
                <a:solidFill>
                  <a:srgbClr val="FF3300"/>
                </a:solidFill>
                <a:latin typeface="Arial"/>
                <a:cs typeface="Arial"/>
              </a:rPr>
              <a:t>Pigm</a:t>
            </a:r>
            <a:r>
              <a:rPr dirty="0" smtClean="0" sz="3200" spc="-15" b="1" u="heavy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nt</a:t>
            </a:r>
            <a:r>
              <a:rPr dirty="0" smtClean="0" sz="3200" spc="-30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3200" spc="0" b="1" u="heavy">
                <a:solidFill>
                  <a:srgbClr val="FF3300"/>
                </a:solidFill>
                <a:latin typeface="Arial"/>
                <a:cs typeface="Arial"/>
              </a:rPr>
              <a:t>Stones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De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hy: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Asian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West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rn,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454"/>
              </a:lnSpc>
            </a:pPr>
            <a:r>
              <a:rPr dirty="0" smtClean="0" sz="3200">
                <a:latin typeface="Arial"/>
                <a:cs typeface="Arial"/>
              </a:rPr>
              <a:t>rural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more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Chro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ic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mo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ytic syndr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mes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Bi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ry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ction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FF3300"/>
              </a:buClr>
              <a:buFont typeface="Arial"/>
              <a:buChar char="•"/>
            </a:pPr>
            <a:endParaRPr sz="750"/>
          </a:p>
          <a:p>
            <a:pPr marL="355600" marR="193040" indent="-343535">
              <a:lnSpc>
                <a:spcPct val="9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Gastroi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testi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5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disor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ers: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al dise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0">
                <a:latin typeface="Arial"/>
                <a:cs typeface="Arial"/>
              </a:rPr>
              <a:t> (e.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.,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Crohn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dise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se),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al resection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0">
                <a:latin typeface="Arial"/>
                <a:cs typeface="Arial"/>
              </a:rPr>
              <a:t> byp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ss,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cy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tic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rosis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crea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ic</a:t>
            </a:r>
            <a:r>
              <a:rPr dirty="0" smtClean="0" sz="3200" spc="0">
                <a:latin typeface="Arial"/>
                <a:cs typeface="Arial"/>
              </a:rPr>
              <a:t> insu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ficie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8582"/>
            <a:ext cx="3949065" cy="574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ts val="4520"/>
              </a:lnSpc>
              <a:buClr>
                <a:srgbClr val="FF3300"/>
              </a:buClr>
              <a:buSzPct val="94736"/>
              <a:buFont typeface="Arial"/>
              <a:buChar char="•"/>
              <a:tabLst>
                <a:tab pos="355600" algn="l"/>
              </a:tabLst>
            </a:pPr>
            <a:r>
              <a:rPr dirty="0" smtClean="0" sz="3800" spc="-145" b="1" u="heavy">
                <a:solidFill>
                  <a:srgbClr val="FF3300"/>
                </a:solidFill>
                <a:latin typeface="Arial"/>
                <a:cs typeface="Arial"/>
              </a:rPr>
              <a:t>Age</a:t>
            </a:r>
            <a:r>
              <a:rPr dirty="0" smtClean="0" sz="3800" spc="-80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3800" spc="-135" b="1" u="heavy">
                <a:solidFill>
                  <a:srgbClr val="FF3300"/>
                </a:solidFill>
                <a:latin typeface="Arial"/>
                <a:cs typeface="Arial"/>
              </a:rPr>
              <a:t>and</a:t>
            </a:r>
            <a:r>
              <a:rPr dirty="0" smtClean="0" sz="3800" spc="-65" b="1" u="heavy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mtClean="0" sz="3800" spc="-120" b="1" u="heavy">
                <a:solidFill>
                  <a:srgbClr val="FF3300"/>
                </a:solidFill>
                <a:latin typeface="Arial"/>
                <a:cs typeface="Arial"/>
              </a:rPr>
              <a:t>gender.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81046"/>
            <a:ext cx="7971155" cy="3703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57658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vale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llsto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incre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ses</a:t>
            </a:r>
            <a:r>
              <a:rPr dirty="0" smtClean="0" sz="3200" spc="0">
                <a:latin typeface="Arial"/>
                <a:cs typeface="Arial"/>
              </a:rPr>
              <a:t> thr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lif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Font typeface="Arial"/>
              <a:buChar char="•"/>
            </a:pPr>
            <a:endParaRPr sz="750"/>
          </a:p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In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Uni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es,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less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0">
                <a:latin typeface="Arial"/>
                <a:cs typeface="Arial"/>
              </a:rPr>
              <a:t>5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-10">
                <a:latin typeface="Arial"/>
                <a:cs typeface="Arial"/>
              </a:rPr>
              <a:t>6</a:t>
            </a:r>
            <a:r>
              <a:rPr dirty="0" smtClean="0" sz="3200" spc="0">
                <a:latin typeface="Arial"/>
                <a:cs typeface="Arial"/>
              </a:rPr>
              <a:t>%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ion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4</a:t>
            </a:r>
            <a:r>
              <a:rPr dirty="0" smtClean="0" sz="3200" spc="0">
                <a:latin typeface="Arial"/>
                <a:cs typeface="Arial"/>
              </a:rPr>
              <a:t>0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 ston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3200" spc="-10">
                <a:latin typeface="Arial"/>
                <a:cs typeface="Arial"/>
              </a:rPr>
              <a:t>25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-10">
                <a:latin typeface="Arial"/>
                <a:cs typeface="Arial"/>
              </a:rPr>
              <a:t>30</a:t>
            </a:r>
            <a:r>
              <a:rPr dirty="0" smtClean="0" sz="3200" spc="0">
                <a:latin typeface="Arial"/>
                <a:cs typeface="Arial"/>
              </a:rPr>
              <a:t>%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ose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8</a:t>
            </a:r>
            <a:r>
              <a:rPr dirty="0" smtClean="0" sz="3200" spc="0">
                <a:latin typeface="Arial"/>
                <a:cs typeface="Arial"/>
              </a:rPr>
              <a:t>0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years.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12700">
              <a:lnSpc>
                <a:spcPts val="3810"/>
              </a:lnSpc>
              <a:tabLst>
                <a:tab pos="355600" algn="l"/>
              </a:tabLst>
            </a:pPr>
            <a:r>
              <a:rPr dirty="0" smtClean="0" sz="3200">
                <a:latin typeface="Arial"/>
                <a:cs typeface="Arial"/>
              </a:rPr>
              <a:t>•	</a:t>
            </a:r>
            <a:r>
              <a:rPr dirty="0" smtClean="0" sz="3200">
                <a:latin typeface="Arial"/>
                <a:cs typeface="Arial"/>
              </a:rPr>
              <a:t>F:M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2</a:t>
            </a:r>
            <a:r>
              <a:rPr dirty="0" smtClean="0" sz="3200" spc="-5">
                <a:latin typeface="Arial"/>
                <a:cs typeface="Arial"/>
              </a:rPr>
              <a:t>:</a:t>
            </a:r>
            <a:r>
              <a:rPr dirty="0" smtClean="0" sz="3200" spc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 Maha Shoumaf</dc:creator>
  <dc:title>GALL BLADDER</dc:title>
  <dcterms:created xsi:type="dcterms:W3CDTF">2015-05-06T10:25:17Z</dcterms:created>
  <dcterms:modified xsi:type="dcterms:W3CDTF">2015-05-06T10:25:17Z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2014-05-27T00:00:00Z</vt:filetime>
  </property>
  <property fmtid="{D5CDD505-2E9C-101B-9397-08002B2CF9AE}" pid="3" name="LastSaved">
    <vt:filetime>2015-05-06T00:00:00Z</vt:filetime>
  </property>
</Properties>
</file>