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8836-9501-443B-98BC-FC3755330B4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B764B-142B-4B62-B8E5-8EED8047D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</a:t>
            </a:r>
            <a:r>
              <a:rPr lang="en-US" dirty="0" smtClean="0"/>
              <a:t> tract embryology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of the tongue muscles probably differentiate in situ, but most </a:t>
            </a:r>
            <a:r>
              <a:rPr lang="en-US" dirty="0" smtClean="0"/>
              <a:t>are derived </a:t>
            </a:r>
            <a:r>
              <a:rPr lang="en-US" dirty="0"/>
              <a:t>from </a:t>
            </a:r>
            <a:r>
              <a:rPr lang="en-US" dirty="0" err="1"/>
              <a:t>myoblasts</a:t>
            </a:r>
            <a:r>
              <a:rPr lang="en-US" dirty="0"/>
              <a:t> originating in </a:t>
            </a:r>
            <a:r>
              <a:rPr lang="en-US" b="1" dirty="0"/>
              <a:t>occipital </a:t>
            </a:r>
            <a:r>
              <a:rPr lang="en-US" b="1" dirty="0" err="1"/>
              <a:t>somites</a:t>
            </a:r>
            <a:r>
              <a:rPr lang="en-US" b="1" dirty="0"/>
              <a:t>.</a:t>
            </a:r>
          </a:p>
          <a:p>
            <a:endParaRPr lang="en-US" dirty="0" smtClean="0"/>
          </a:p>
          <a:p>
            <a:r>
              <a:rPr lang="en-US" dirty="0"/>
              <a:t>Thus, tongue </a:t>
            </a:r>
            <a:r>
              <a:rPr lang="en-US" dirty="0" smtClean="0"/>
              <a:t>musculature is </a:t>
            </a:r>
            <a:r>
              <a:rPr lang="en-US" dirty="0"/>
              <a:t>innervated by the </a:t>
            </a:r>
            <a:r>
              <a:rPr lang="en-US" b="1" dirty="0"/>
              <a:t>hypoglossal nerve.</a:t>
            </a:r>
          </a:p>
          <a:p>
            <a:endParaRPr lang="en-US" dirty="0" smtClean="0"/>
          </a:p>
          <a:p>
            <a:r>
              <a:rPr lang="en-US" b="1" dirty="0"/>
              <a:t>Special sensory </a:t>
            </a:r>
            <a:r>
              <a:rPr lang="en-US" b="1" dirty="0" err="1"/>
              <a:t>innervation</a:t>
            </a:r>
            <a:r>
              <a:rPr lang="en-US" b="1" dirty="0"/>
              <a:t> (</a:t>
            </a:r>
            <a:r>
              <a:rPr lang="en-US" b="1" dirty="0" smtClean="0"/>
              <a:t>taste) </a:t>
            </a:r>
            <a:r>
              <a:rPr lang="en-US" dirty="0" smtClean="0"/>
              <a:t>to </a:t>
            </a:r>
            <a:r>
              <a:rPr lang="en-US" dirty="0"/>
              <a:t>the anterior two thirds of the tongue is provided by the </a:t>
            </a:r>
            <a:r>
              <a:rPr lang="en-US" b="1" dirty="0" err="1"/>
              <a:t>chorda</a:t>
            </a:r>
            <a:r>
              <a:rPr lang="en-US" b="1" dirty="0"/>
              <a:t> tympani</a:t>
            </a:r>
          </a:p>
          <a:p>
            <a:r>
              <a:rPr lang="en-US" b="1" dirty="0"/>
              <a:t>branch of the facial nerve, while the posterior third is supplied by the </a:t>
            </a:r>
            <a:r>
              <a:rPr lang="en-US" b="1" dirty="0" err="1" smtClean="0"/>
              <a:t>glossopharyngeal</a:t>
            </a:r>
            <a:r>
              <a:rPr lang="en-US" b="1" dirty="0" smtClean="0"/>
              <a:t> </a:t>
            </a:r>
            <a:r>
              <a:rPr lang="en-US" dirty="0" smtClean="0"/>
              <a:t>nerve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pharynx develops in the neck from the endoderm of the foregut</a:t>
            </a:r>
          </a:p>
          <a:p>
            <a:endParaRPr lang="en-US" dirty="0"/>
          </a:p>
          <a:p>
            <a:r>
              <a:rPr lang="en-US" dirty="0" smtClean="0"/>
              <a:t>The endoderm is separate from the surface ectoderm by </a:t>
            </a:r>
            <a:r>
              <a:rPr lang="en-US" dirty="0" err="1" smtClean="0"/>
              <a:t>mesenchyme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mesenchyme</a:t>
            </a:r>
            <a:r>
              <a:rPr lang="en-US" dirty="0" smtClean="0"/>
              <a:t> in each side splits up to 5-6 arches</a:t>
            </a:r>
          </a:p>
          <a:p>
            <a:endParaRPr lang="en-US" dirty="0"/>
          </a:p>
          <a:p>
            <a:r>
              <a:rPr lang="en-US" dirty="0" smtClean="0"/>
              <a:t>Each arch forms a swelling on the surface of the walls of the foregut</a:t>
            </a:r>
          </a:p>
          <a:p>
            <a:endParaRPr lang="en-US" dirty="0"/>
          </a:p>
          <a:p>
            <a:r>
              <a:rPr lang="en-US" dirty="0" smtClean="0"/>
              <a:t>As a result of these swellings a series of clefts are seen between the arches….pharyngeal clefts</a:t>
            </a:r>
          </a:p>
          <a:p>
            <a:endParaRPr lang="en-US" dirty="0"/>
          </a:p>
          <a:p>
            <a:r>
              <a:rPr lang="en-US" dirty="0" smtClean="0"/>
              <a:t>Similar grooves are found on the lateral walls of the foregut…..pharyngeal pouches</a:t>
            </a:r>
          </a:p>
          <a:p>
            <a:endParaRPr lang="en-US" dirty="0"/>
          </a:p>
          <a:p>
            <a:r>
              <a:rPr lang="en-US" dirty="0" smtClean="0"/>
              <a:t>The foregut on this level is known as the pharynx</a:t>
            </a:r>
            <a:endParaRPr lang="en-US" dirty="0"/>
          </a:p>
        </p:txBody>
      </p:sp>
      <p:pic>
        <p:nvPicPr>
          <p:cNvPr id="8194" name="Picture 2" descr="https://www.score95.com/blog/wp-content/uploads/2011/11/USMLE-sample-questi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05000"/>
            <a:ext cx="3276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the anterior abdominal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Following the segmentation of the mesoderm, the lateral mesoderm divides into:</a:t>
            </a:r>
          </a:p>
          <a:p>
            <a:r>
              <a:rPr lang="en-US" dirty="0" smtClean="0"/>
              <a:t>Somatic layer</a:t>
            </a:r>
          </a:p>
          <a:p>
            <a:r>
              <a:rPr lang="en-US" dirty="0" err="1" smtClean="0"/>
              <a:t>Splanchic</a:t>
            </a:r>
            <a:r>
              <a:rPr lang="en-US" dirty="0" smtClean="0"/>
              <a:t> layer</a:t>
            </a:r>
          </a:p>
          <a:p>
            <a:r>
              <a:rPr lang="en-US" dirty="0" smtClean="0"/>
              <a:t>Both lined by </a:t>
            </a:r>
            <a:r>
              <a:rPr lang="en-US" dirty="0" err="1" smtClean="0"/>
              <a:t>endo</a:t>
            </a:r>
            <a:r>
              <a:rPr lang="en-US" dirty="0" smtClean="0"/>
              <a:t> and ectoderm</a:t>
            </a:r>
          </a:p>
          <a:p>
            <a:endParaRPr lang="en-US" dirty="0"/>
          </a:p>
          <a:p>
            <a:r>
              <a:rPr lang="en-US" dirty="0" smtClean="0"/>
              <a:t>The ant. Abdominal wall is derived from the </a:t>
            </a:r>
            <a:r>
              <a:rPr lang="en-US" dirty="0" err="1" smtClean="0"/>
              <a:t>somatoplueric</a:t>
            </a:r>
            <a:r>
              <a:rPr lang="en-US" dirty="0" smtClean="0"/>
              <a:t> mesoderm and they retain their </a:t>
            </a:r>
            <a:r>
              <a:rPr lang="en-US" dirty="0" err="1" smtClean="0"/>
              <a:t>innervation</a:t>
            </a:r>
            <a:r>
              <a:rPr lang="en-US" dirty="0" smtClean="0"/>
              <a:t> from the ventral </a:t>
            </a:r>
            <a:r>
              <a:rPr lang="en-US" dirty="0" err="1" smtClean="0"/>
              <a:t>rami</a:t>
            </a:r>
            <a:r>
              <a:rPr lang="en-US" dirty="0" smtClean="0"/>
              <a:t> of the spinal nerves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somatoplueric</a:t>
            </a:r>
            <a:r>
              <a:rPr lang="en-US" dirty="0" smtClean="0"/>
              <a:t> mesoderm then tangentially divides into three layers:</a:t>
            </a:r>
          </a:p>
          <a:p>
            <a:r>
              <a:rPr lang="en-US" dirty="0" smtClean="0"/>
              <a:t>Ext. oblique</a:t>
            </a:r>
          </a:p>
          <a:p>
            <a:r>
              <a:rPr lang="en-US" dirty="0" smtClean="0"/>
              <a:t>Int. oblique</a:t>
            </a:r>
          </a:p>
          <a:p>
            <a:r>
              <a:rPr lang="en-US" dirty="0" smtClean="0"/>
              <a:t>Trans. </a:t>
            </a:r>
            <a:r>
              <a:rPr lang="en-US" dirty="0" err="1" smtClean="0"/>
              <a:t>abdominus</a:t>
            </a:r>
            <a:endParaRPr lang="en-US" dirty="0"/>
          </a:p>
        </p:txBody>
      </p:sp>
      <p:pic>
        <p:nvPicPr>
          <p:cNvPr id="7170" name="Picture 2" descr="http://www.humangrossanatomy.com/embryology/perrault/embryonic05html_std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343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rectus </a:t>
            </a:r>
            <a:r>
              <a:rPr lang="en-US" dirty="0" err="1" smtClean="0"/>
              <a:t>abdominus</a:t>
            </a:r>
            <a:r>
              <a:rPr lang="en-US" dirty="0" smtClean="0"/>
              <a:t> muscle retains the indications of the segmental origin (the presence of </a:t>
            </a:r>
            <a:r>
              <a:rPr lang="en-US" dirty="0" err="1" smtClean="0"/>
              <a:t>tendinous</a:t>
            </a:r>
            <a:r>
              <a:rPr lang="en-US" dirty="0" smtClean="0"/>
              <a:t> intersections)</a:t>
            </a:r>
          </a:p>
          <a:p>
            <a:endParaRPr lang="en-US" dirty="0"/>
          </a:p>
          <a:p>
            <a:r>
              <a:rPr lang="en-US" dirty="0" smtClean="0"/>
              <a:t>Finally the </a:t>
            </a:r>
            <a:r>
              <a:rPr lang="en-US" dirty="0" err="1" smtClean="0"/>
              <a:t>abd</a:t>
            </a:r>
            <a:r>
              <a:rPr lang="en-US" dirty="0" smtClean="0"/>
              <a:t>. Wall right and left sides of </a:t>
            </a:r>
            <a:r>
              <a:rPr lang="en-US" dirty="0" err="1" smtClean="0"/>
              <a:t>mesenchyme</a:t>
            </a:r>
            <a:r>
              <a:rPr lang="en-US" dirty="0" smtClean="0"/>
              <a:t> fuses together at 3 months into the midline to form the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alpa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On either side of the </a:t>
            </a:r>
            <a:r>
              <a:rPr lang="en-US" dirty="0" err="1" smtClean="0"/>
              <a:t>lina</a:t>
            </a:r>
            <a:r>
              <a:rPr lang="en-US" dirty="0" smtClean="0"/>
              <a:t> </a:t>
            </a:r>
            <a:r>
              <a:rPr lang="en-US" dirty="0" err="1" smtClean="0"/>
              <a:t>alpa</a:t>
            </a:r>
            <a:r>
              <a:rPr lang="en-US" dirty="0" smtClean="0"/>
              <a:t> the rectus muscles lies within their rectus sheaths</a:t>
            </a:r>
            <a:endParaRPr lang="en-US" dirty="0"/>
          </a:p>
        </p:txBody>
      </p:sp>
      <p:pic>
        <p:nvPicPr>
          <p:cNvPr id="6146" name="Picture 2" descr="http://4.bp.blogspot.com/-LYpwXJskP30/TxggkQbVkTI/AAAAAAAAASY/6ODEBBHZTTU/s320/Anatomy+Of+The+Abdominal+W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6576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the </a:t>
            </a:r>
            <a:r>
              <a:rPr lang="en-US" dirty="0" err="1" smtClean="0"/>
              <a:t>umblicus</a:t>
            </a:r>
            <a:r>
              <a:rPr lang="en-US" dirty="0" smtClean="0"/>
              <a:t> and the </a:t>
            </a:r>
            <a:r>
              <a:rPr lang="en-US" dirty="0" err="1" smtClean="0"/>
              <a:t>umblical</a:t>
            </a:r>
            <a:r>
              <a:rPr lang="en-US" dirty="0" smtClean="0"/>
              <a:t>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amnion and the </a:t>
            </a:r>
            <a:r>
              <a:rPr lang="en-US" dirty="0" err="1" smtClean="0"/>
              <a:t>chorion</a:t>
            </a:r>
            <a:r>
              <a:rPr lang="en-US" dirty="0" smtClean="0"/>
              <a:t> fuse together</a:t>
            </a:r>
          </a:p>
          <a:p>
            <a:endParaRPr lang="en-US" dirty="0"/>
          </a:p>
          <a:p>
            <a:r>
              <a:rPr lang="en-US" dirty="0" smtClean="0"/>
              <a:t>The amnion encloses the body stalk and the yolk sac with their blood vessels to form the tubular umbilical cord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mesenchyme</a:t>
            </a:r>
            <a:r>
              <a:rPr lang="en-US" dirty="0" smtClean="0"/>
              <a:t> core of the cord (</a:t>
            </a:r>
            <a:r>
              <a:rPr lang="en-US" dirty="0" err="1" smtClean="0"/>
              <a:t>whartons</a:t>
            </a:r>
            <a:r>
              <a:rPr lang="en-US" dirty="0" smtClean="0"/>
              <a:t> jelly) form a loose connective tissue which embed the following:</a:t>
            </a:r>
          </a:p>
          <a:p>
            <a:r>
              <a:rPr lang="en-US" dirty="0" smtClean="0"/>
              <a:t>Remains of yolk sac</a:t>
            </a:r>
          </a:p>
          <a:p>
            <a:r>
              <a:rPr lang="en-US" dirty="0" err="1" smtClean="0"/>
              <a:t>Vittelline</a:t>
            </a:r>
            <a:r>
              <a:rPr lang="en-US" dirty="0" smtClean="0"/>
              <a:t> duct</a:t>
            </a:r>
          </a:p>
          <a:p>
            <a:r>
              <a:rPr lang="en-US" dirty="0" smtClean="0"/>
              <a:t>Remains of </a:t>
            </a:r>
            <a:r>
              <a:rPr lang="en-US" dirty="0" err="1" smtClean="0"/>
              <a:t>allantois</a:t>
            </a:r>
            <a:endParaRPr lang="en-US" dirty="0" smtClean="0"/>
          </a:p>
          <a:p>
            <a:r>
              <a:rPr lang="en-US" dirty="0" smtClean="0"/>
              <a:t>Umbilical blood vessels</a:t>
            </a:r>
          </a:p>
          <a:p>
            <a:endParaRPr lang="en-US" dirty="0"/>
          </a:p>
          <a:p>
            <a:r>
              <a:rPr lang="en-US" dirty="0" smtClean="0"/>
              <a:t>We have 2 arteries that carries deoxygenated blood from the fetus to the </a:t>
            </a:r>
            <a:r>
              <a:rPr lang="en-US" dirty="0" err="1" smtClean="0"/>
              <a:t>chorion</a:t>
            </a:r>
            <a:r>
              <a:rPr lang="en-US" dirty="0" smtClean="0"/>
              <a:t> (placenta)</a:t>
            </a:r>
          </a:p>
          <a:p>
            <a:endParaRPr lang="en-US" dirty="0"/>
          </a:p>
          <a:p>
            <a:r>
              <a:rPr lang="en-US" dirty="0" smtClean="0"/>
              <a:t>2 veins carry oxygenated blood from the placenta</a:t>
            </a:r>
            <a:endParaRPr lang="en-US" dirty="0"/>
          </a:p>
          <a:p>
            <a:r>
              <a:rPr lang="en-US" dirty="0" smtClean="0"/>
              <a:t>, but the right vein will soon disappear</a:t>
            </a:r>
            <a:endParaRPr lang="en-US" dirty="0"/>
          </a:p>
        </p:txBody>
      </p:sp>
      <p:pic>
        <p:nvPicPr>
          <p:cNvPr id="5122" name="Picture 2" descr="http://embryology.med.unsw.edu.au/notes/images/placenta/placental-c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43434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Vitelline</a:t>
            </a:r>
            <a:r>
              <a:rPr lang="en-US" b="1" dirty="0"/>
              <a:t> Duct </a:t>
            </a:r>
            <a:r>
              <a:rPr lang="en-US" b="1" dirty="0" smtClean="0"/>
              <a:t>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In 2 to 4% of people, a small portion of the </a:t>
            </a:r>
            <a:r>
              <a:rPr lang="en-US" b="1" dirty="0" err="1"/>
              <a:t>vitelline</a:t>
            </a:r>
            <a:r>
              <a:rPr lang="en-US" b="1" dirty="0"/>
              <a:t> duct persists, </a:t>
            </a:r>
            <a:r>
              <a:rPr lang="en-US" b="1" dirty="0" smtClean="0"/>
              <a:t>forming </a:t>
            </a:r>
            <a:r>
              <a:rPr lang="en-US" dirty="0" smtClean="0"/>
              <a:t>an </a:t>
            </a:r>
            <a:r>
              <a:rPr lang="en-US" dirty="0" err="1"/>
              <a:t>outpocketing</a:t>
            </a:r>
            <a:r>
              <a:rPr lang="en-US" dirty="0"/>
              <a:t> of the ileum, </a:t>
            </a:r>
            <a:r>
              <a:rPr lang="en-US" b="1" dirty="0" err="1"/>
              <a:t>Meckel’s</a:t>
            </a:r>
            <a:r>
              <a:rPr lang="en-US" b="1" dirty="0"/>
              <a:t> </a:t>
            </a:r>
            <a:r>
              <a:rPr lang="en-US" b="1" dirty="0" err="1"/>
              <a:t>diverticulum</a:t>
            </a:r>
            <a:r>
              <a:rPr lang="en-US" b="1" dirty="0"/>
              <a:t> or </a:t>
            </a:r>
            <a:r>
              <a:rPr lang="en-US" b="1" dirty="0" err="1"/>
              <a:t>ileal</a:t>
            </a:r>
            <a:r>
              <a:rPr lang="en-US" b="1" dirty="0"/>
              <a:t> </a:t>
            </a:r>
            <a:r>
              <a:rPr lang="en-US" b="1" dirty="0" err="1"/>
              <a:t>diverticulum</a:t>
            </a:r>
            <a:endParaRPr lang="en-US" b="1" dirty="0"/>
          </a:p>
          <a:p>
            <a:endParaRPr lang="en-US" dirty="0" smtClean="0"/>
          </a:p>
          <a:p>
            <a:r>
              <a:rPr lang="en-US" dirty="0"/>
              <a:t>In the adult, this </a:t>
            </a:r>
            <a:r>
              <a:rPr lang="en-US" dirty="0" err="1"/>
              <a:t>diverticulum</a:t>
            </a:r>
            <a:r>
              <a:rPr lang="en-US" dirty="0"/>
              <a:t>, approximately 40 to 60 cm </a:t>
            </a:r>
            <a:r>
              <a:rPr lang="en-US" dirty="0" smtClean="0"/>
              <a:t>from the </a:t>
            </a:r>
            <a:r>
              <a:rPr lang="en-US" dirty="0" err="1"/>
              <a:t>ileocecal</a:t>
            </a:r>
            <a:r>
              <a:rPr lang="en-US" dirty="0"/>
              <a:t> valve on the </a:t>
            </a:r>
            <a:r>
              <a:rPr lang="en-US" dirty="0" err="1"/>
              <a:t>antimesenteric</a:t>
            </a:r>
            <a:r>
              <a:rPr lang="en-US" dirty="0"/>
              <a:t> border of the ileum, does not </a:t>
            </a:r>
            <a:r>
              <a:rPr lang="en-US" dirty="0" smtClean="0"/>
              <a:t>usually cause </a:t>
            </a:r>
            <a:r>
              <a:rPr lang="en-US" dirty="0"/>
              <a:t>any symptoms.</a:t>
            </a:r>
          </a:p>
          <a:p>
            <a:endParaRPr lang="en-US" dirty="0" smtClean="0"/>
          </a:p>
          <a:p>
            <a:r>
              <a:rPr lang="en-US" dirty="0"/>
              <a:t>However, when it contains </a:t>
            </a:r>
            <a:r>
              <a:rPr lang="en-US" dirty="0" err="1"/>
              <a:t>heterotopic</a:t>
            </a:r>
            <a:r>
              <a:rPr lang="en-US" dirty="0"/>
              <a:t> pancreatic </a:t>
            </a:r>
            <a:r>
              <a:rPr lang="en-US" dirty="0" smtClean="0"/>
              <a:t>tissue or </a:t>
            </a:r>
            <a:r>
              <a:rPr lang="en-US" dirty="0"/>
              <a:t>gastric mucosa, it may cause ulceration, bleeding, or even perforation.</a:t>
            </a:r>
          </a:p>
          <a:p>
            <a:endParaRPr lang="en-US" dirty="0"/>
          </a:p>
        </p:txBody>
      </p:sp>
      <p:pic>
        <p:nvPicPr>
          <p:cNvPr id="4098" name="Picture 2" descr="http://www.mypacs.net/repos/mpv3_repo/viz/full/9618/480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3505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both ends of the </a:t>
            </a:r>
            <a:r>
              <a:rPr lang="en-US" dirty="0" err="1"/>
              <a:t>vitelline</a:t>
            </a:r>
            <a:r>
              <a:rPr lang="en-US" dirty="0"/>
              <a:t> duct transform into fibrous cords, </a:t>
            </a:r>
            <a:r>
              <a:rPr lang="en-US" dirty="0" smtClean="0"/>
              <a:t>and the </a:t>
            </a:r>
            <a:r>
              <a:rPr lang="en-US" dirty="0"/>
              <a:t>middle portion forms a large cyst, an </a:t>
            </a:r>
            <a:r>
              <a:rPr lang="en-US" b="1" dirty="0" err="1"/>
              <a:t>enterocystoma</a:t>
            </a:r>
            <a:r>
              <a:rPr lang="en-US" b="1" dirty="0"/>
              <a:t>, or </a:t>
            </a:r>
            <a:r>
              <a:rPr lang="en-US" b="1" dirty="0" err="1"/>
              <a:t>vitelline</a:t>
            </a:r>
            <a:r>
              <a:rPr lang="en-US" b="1" dirty="0"/>
              <a:t> cyst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Formation of the Lung </a:t>
            </a:r>
            <a:r>
              <a:rPr lang="en-US" b="1" dirty="0" smtClean="0"/>
              <a:t>Buds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When the embryo is approximately 4 weeks </a:t>
            </a:r>
            <a:r>
              <a:rPr lang="en-US" dirty="0" smtClean="0"/>
              <a:t>old, the </a:t>
            </a:r>
            <a:r>
              <a:rPr lang="en-US" b="1" dirty="0"/>
              <a:t>respiratory </a:t>
            </a:r>
            <a:r>
              <a:rPr lang="en-US" b="1" dirty="0" err="1"/>
              <a:t>diverticulum</a:t>
            </a:r>
            <a:r>
              <a:rPr lang="en-US" b="1" dirty="0"/>
              <a:t> (lung bud) appears </a:t>
            </a:r>
            <a:r>
              <a:rPr lang="en-US" b="1" dirty="0" smtClean="0"/>
              <a:t>as </a:t>
            </a:r>
            <a:r>
              <a:rPr lang="en-US" dirty="0" smtClean="0"/>
              <a:t>an </a:t>
            </a:r>
            <a:r>
              <a:rPr lang="en-US" dirty="0"/>
              <a:t>outgrowth from the ventral wall of the foregut</a:t>
            </a:r>
          </a:p>
          <a:p>
            <a:endParaRPr lang="en-US" dirty="0"/>
          </a:p>
          <a:p>
            <a:r>
              <a:rPr lang="en-US" dirty="0"/>
              <a:t>The location of the bud along the </a:t>
            </a:r>
            <a:r>
              <a:rPr lang="en-US" dirty="0" smtClean="0"/>
              <a:t>gut tube </a:t>
            </a:r>
            <a:r>
              <a:rPr lang="en-US" dirty="0"/>
              <a:t>is determined by signals from the </a:t>
            </a:r>
            <a:r>
              <a:rPr lang="en-US" dirty="0" smtClean="0"/>
              <a:t>surrounding </a:t>
            </a:r>
            <a:r>
              <a:rPr lang="en-US" dirty="0" err="1" smtClean="0"/>
              <a:t>mesenchyme</a:t>
            </a:r>
            <a:r>
              <a:rPr lang="en-US" dirty="0"/>
              <a:t>, including fibroblast growth factors (</a:t>
            </a:r>
            <a:r>
              <a:rPr lang="en-US" dirty="0" smtClean="0"/>
              <a:t>FGFs) that </a:t>
            </a:r>
            <a:r>
              <a:rPr lang="en-US" dirty="0"/>
              <a:t>“</a:t>
            </a:r>
            <a:r>
              <a:rPr lang="en-US" dirty="0" err="1"/>
              <a:t>instruct”the</a:t>
            </a:r>
            <a:r>
              <a:rPr lang="en-US" dirty="0"/>
              <a:t> endoderm.</a:t>
            </a:r>
          </a:p>
          <a:p>
            <a:endParaRPr lang="en-US" dirty="0" smtClean="0"/>
          </a:p>
          <a:p>
            <a:r>
              <a:rPr lang="en-US" dirty="0"/>
              <a:t>Hence </a:t>
            </a:r>
            <a:r>
              <a:rPr lang="en-US" b="1" dirty="0"/>
              <a:t>epithelium of </a:t>
            </a:r>
            <a:r>
              <a:rPr lang="en-US" b="1" dirty="0" smtClean="0"/>
              <a:t>the </a:t>
            </a:r>
            <a:r>
              <a:rPr lang="en-US" dirty="0" smtClean="0"/>
              <a:t>internal </a:t>
            </a:r>
            <a:r>
              <a:rPr lang="en-US" dirty="0"/>
              <a:t>lining of the larynx, trachea, and bronchi, as </a:t>
            </a:r>
            <a:r>
              <a:rPr lang="en-US" dirty="0" smtClean="0"/>
              <a:t>well as </a:t>
            </a:r>
            <a:r>
              <a:rPr lang="en-US" dirty="0"/>
              <a:t>that of the lungs, is entirely of </a:t>
            </a:r>
            <a:r>
              <a:rPr lang="en-US" b="1" dirty="0" err="1"/>
              <a:t>endodermal</a:t>
            </a:r>
            <a:r>
              <a:rPr lang="en-US" b="1" dirty="0"/>
              <a:t> origin.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cartilaginous</a:t>
            </a:r>
            <a:r>
              <a:rPr lang="en-US" b="1" dirty="0"/>
              <a:t>, muscular, and connective tissue </a:t>
            </a:r>
            <a:r>
              <a:rPr lang="en-US" b="1" dirty="0" smtClean="0"/>
              <a:t>components </a:t>
            </a:r>
            <a:r>
              <a:rPr lang="en-US" dirty="0" smtClean="0"/>
              <a:t>of </a:t>
            </a:r>
            <a:r>
              <a:rPr lang="en-US" dirty="0"/>
              <a:t>the trachea and lungs are derived </a:t>
            </a:r>
            <a:r>
              <a:rPr lang="en-US" dirty="0" smtClean="0"/>
              <a:t>from </a:t>
            </a:r>
            <a:r>
              <a:rPr lang="en-US" b="1" dirty="0" err="1" smtClean="0"/>
              <a:t>splanchnic</a:t>
            </a:r>
            <a:r>
              <a:rPr lang="en-US" b="1" dirty="0" smtClean="0"/>
              <a:t> mesoderm </a:t>
            </a:r>
            <a:r>
              <a:rPr lang="en-US" dirty="0" smtClean="0"/>
              <a:t>surrounding </a:t>
            </a:r>
            <a:r>
              <a:rPr lang="en-US" dirty="0"/>
              <a:t>the foregut</a:t>
            </a:r>
          </a:p>
          <a:p>
            <a:endParaRPr lang="en-US" dirty="0"/>
          </a:p>
        </p:txBody>
      </p:sp>
      <p:pic>
        <p:nvPicPr>
          <p:cNvPr id="3074" name="Picture 2" descr="http://www.ultratwistersgym.com/Resources/Respiratory/06_00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752600"/>
            <a:ext cx="4648200" cy="478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Initially the lung bud is in open communication with the foregut</a:t>
            </a:r>
          </a:p>
          <a:p>
            <a:endParaRPr lang="en-US" dirty="0" smtClean="0"/>
          </a:p>
          <a:p>
            <a:r>
              <a:rPr lang="en-US" dirty="0"/>
              <a:t>When the </a:t>
            </a:r>
            <a:r>
              <a:rPr lang="en-US" dirty="0" err="1"/>
              <a:t>diverticulum</a:t>
            </a:r>
            <a:r>
              <a:rPr lang="en-US" dirty="0"/>
              <a:t> expands caudally, </a:t>
            </a:r>
            <a:r>
              <a:rPr lang="en-US" dirty="0" smtClean="0"/>
              <a:t>however, two </a:t>
            </a:r>
            <a:r>
              <a:rPr lang="en-US" dirty="0"/>
              <a:t>longitudinal ridges, the </a:t>
            </a:r>
            <a:r>
              <a:rPr lang="en-US" b="1" dirty="0" err="1"/>
              <a:t>tracheoesophageal</a:t>
            </a:r>
            <a:r>
              <a:rPr lang="en-US" b="1" dirty="0"/>
              <a:t> ridges, separate </a:t>
            </a:r>
            <a:r>
              <a:rPr lang="en-US" b="1" dirty="0" smtClean="0"/>
              <a:t>it </a:t>
            </a:r>
            <a:r>
              <a:rPr lang="en-US" dirty="0" smtClean="0"/>
              <a:t>from </a:t>
            </a:r>
            <a:r>
              <a:rPr lang="en-US" dirty="0"/>
              <a:t>the foregut</a:t>
            </a:r>
          </a:p>
          <a:p>
            <a:endParaRPr lang="en-US" dirty="0" smtClean="0"/>
          </a:p>
          <a:p>
            <a:r>
              <a:rPr lang="en-US" dirty="0"/>
              <a:t>Subsequently, when these ridges </a:t>
            </a:r>
            <a:r>
              <a:rPr lang="en-US" dirty="0" smtClean="0"/>
              <a:t>fuse to </a:t>
            </a:r>
            <a:r>
              <a:rPr lang="en-US" dirty="0"/>
              <a:t>form the </a:t>
            </a:r>
            <a:r>
              <a:rPr lang="en-US" b="1" dirty="0" err="1"/>
              <a:t>tracheoesophageal</a:t>
            </a:r>
            <a:r>
              <a:rPr lang="en-US" b="1" dirty="0"/>
              <a:t> septum, the foregut is divided into </a:t>
            </a:r>
            <a:r>
              <a:rPr lang="en-US" b="1" dirty="0" smtClean="0"/>
              <a:t>a </a:t>
            </a:r>
            <a:r>
              <a:rPr lang="en-US" dirty="0" smtClean="0"/>
              <a:t>dorsal </a:t>
            </a:r>
            <a:r>
              <a:rPr lang="en-US" dirty="0"/>
              <a:t>portion, the </a:t>
            </a:r>
            <a:r>
              <a:rPr lang="en-US" b="1" dirty="0"/>
              <a:t>esophagus, and a ventral portion, the trachea </a:t>
            </a:r>
            <a:r>
              <a:rPr lang="en-US" b="1" dirty="0" smtClean="0"/>
              <a:t>and lung </a:t>
            </a:r>
            <a:r>
              <a:rPr lang="en-US" b="1" dirty="0"/>
              <a:t>buds</a:t>
            </a:r>
          </a:p>
          <a:p>
            <a:endParaRPr lang="en-US" dirty="0" smtClean="0"/>
          </a:p>
          <a:p>
            <a:r>
              <a:rPr lang="en-US" dirty="0"/>
              <a:t>The respiratory </a:t>
            </a:r>
            <a:r>
              <a:rPr lang="en-US" dirty="0" err="1"/>
              <a:t>primordium</a:t>
            </a:r>
            <a:r>
              <a:rPr lang="en-US" dirty="0"/>
              <a:t> </a:t>
            </a:r>
            <a:r>
              <a:rPr lang="en-US" dirty="0" smtClean="0"/>
              <a:t>maintains its </a:t>
            </a:r>
            <a:r>
              <a:rPr lang="en-US" dirty="0"/>
              <a:t>communication with the pharynx through the </a:t>
            </a:r>
            <a:r>
              <a:rPr lang="en-US" b="1" dirty="0"/>
              <a:t>laryngeal </a:t>
            </a:r>
            <a:r>
              <a:rPr lang="en-US" b="1" dirty="0" smtClean="0"/>
              <a:t>orifice</a:t>
            </a:r>
            <a:endParaRPr lang="en-US" b="1" dirty="0"/>
          </a:p>
        </p:txBody>
      </p:sp>
      <p:pic>
        <p:nvPicPr>
          <p:cNvPr id="2050" name="Picture 2" descr="http://download.imaging.consult.com/ic/images/S1933033208836257/gr3a-mi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2766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oral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mouth has 2 sources of development:</a:t>
            </a:r>
          </a:p>
          <a:p>
            <a:endParaRPr lang="en-US" dirty="0"/>
          </a:p>
          <a:p>
            <a:r>
              <a:rPr lang="en-US" dirty="0" smtClean="0"/>
              <a:t>1. depression in the </a:t>
            </a:r>
            <a:r>
              <a:rPr lang="en-US" dirty="0" err="1" smtClean="0"/>
              <a:t>stomodeum</a:t>
            </a:r>
            <a:r>
              <a:rPr lang="en-US" dirty="0" smtClean="0"/>
              <a:t> (lined with ectoderm)</a:t>
            </a:r>
          </a:p>
          <a:p>
            <a:endParaRPr lang="en-US" dirty="0"/>
          </a:p>
          <a:p>
            <a:r>
              <a:rPr lang="en-US" dirty="0" smtClean="0"/>
              <a:t>2. cephalic end of the foregut(lined with endoderm)</a:t>
            </a:r>
          </a:p>
          <a:p>
            <a:endParaRPr lang="en-US" dirty="0"/>
          </a:p>
          <a:p>
            <a:r>
              <a:rPr lang="en-US" dirty="0" smtClean="0"/>
              <a:t>These two points are separated by the </a:t>
            </a:r>
            <a:r>
              <a:rPr lang="en-US" dirty="0" err="1" smtClean="0"/>
              <a:t>buccopharyngeal</a:t>
            </a:r>
            <a:r>
              <a:rPr lang="en-US" dirty="0" smtClean="0"/>
              <a:t> membrane</a:t>
            </a:r>
          </a:p>
          <a:p>
            <a:endParaRPr lang="en-US" dirty="0"/>
          </a:p>
          <a:p>
            <a:r>
              <a:rPr lang="en-US" dirty="0" smtClean="0"/>
              <a:t>During the 3</a:t>
            </a:r>
            <a:r>
              <a:rPr lang="en-US" baseline="30000" dirty="0" smtClean="0"/>
              <a:t>rd</a:t>
            </a:r>
            <a:r>
              <a:rPr lang="en-US" dirty="0" smtClean="0"/>
              <a:t> week of development the membrane disappears</a:t>
            </a:r>
            <a:endParaRPr lang="en-US" dirty="0"/>
          </a:p>
        </p:txBody>
      </p:sp>
      <p:pic>
        <p:nvPicPr>
          <p:cNvPr id="5" name="Picture 2" descr="http://upload.wikimedia.org/wikipedia/commons/thumb/9/93/Gray977.png/250px-Gray9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505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If the membrane persists (we create an imaginary line), it will extend to:</a:t>
            </a:r>
          </a:p>
          <a:p>
            <a:endParaRPr lang="en-US" dirty="0"/>
          </a:p>
          <a:p>
            <a:r>
              <a:rPr lang="en-US" dirty="0" smtClean="0"/>
              <a:t>Body of sphenoid</a:t>
            </a:r>
          </a:p>
          <a:p>
            <a:r>
              <a:rPr lang="en-US" dirty="0" smtClean="0"/>
              <a:t>Soft palate</a:t>
            </a:r>
          </a:p>
          <a:p>
            <a:r>
              <a:rPr lang="en-US" dirty="0" smtClean="0"/>
              <a:t>Inner surface of the mandible, inferior to the incisor teeth</a:t>
            </a:r>
          </a:p>
          <a:p>
            <a:endParaRPr lang="en-US" dirty="0"/>
          </a:p>
          <a:p>
            <a:r>
              <a:rPr lang="en-US" dirty="0" smtClean="0"/>
              <a:t>Structures that are anterior to this plane are ectodermic in origin(epithelium) like:</a:t>
            </a:r>
          </a:p>
          <a:p>
            <a:endParaRPr lang="en-US" dirty="0"/>
          </a:p>
          <a:p>
            <a:r>
              <a:rPr lang="en-US" dirty="0" smtClean="0"/>
              <a:t>Hard palate</a:t>
            </a:r>
          </a:p>
          <a:p>
            <a:r>
              <a:rPr lang="en-US" dirty="0" smtClean="0"/>
              <a:t>Sides of the mouth</a:t>
            </a:r>
          </a:p>
          <a:p>
            <a:r>
              <a:rPr lang="en-US" dirty="0" smtClean="0"/>
              <a:t>Lips</a:t>
            </a:r>
          </a:p>
          <a:p>
            <a:r>
              <a:rPr lang="en-US" dirty="0" smtClean="0"/>
              <a:t>Enamel of the teeth</a:t>
            </a:r>
            <a:endParaRPr lang="en-US" dirty="0"/>
          </a:p>
        </p:txBody>
      </p:sp>
      <p:pic>
        <p:nvPicPr>
          <p:cNvPr id="5" name="Picture 2" descr="http://scapula.pl/anatomia/duze_rys/image4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057400"/>
            <a:ext cx="3886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situated posterior to this plane are derived from endoderm:</a:t>
            </a:r>
          </a:p>
          <a:p>
            <a:endParaRPr lang="en-US" dirty="0"/>
          </a:p>
          <a:p>
            <a:r>
              <a:rPr lang="en-US" dirty="0" smtClean="0"/>
              <a:t>Tongue</a:t>
            </a:r>
          </a:p>
          <a:p>
            <a:r>
              <a:rPr lang="en-US" dirty="0" smtClean="0"/>
              <a:t>Soft palate</a:t>
            </a:r>
          </a:p>
          <a:p>
            <a:r>
              <a:rPr lang="en-US" dirty="0" err="1" smtClean="0"/>
              <a:t>Palatoglossus</a:t>
            </a:r>
            <a:r>
              <a:rPr lang="en-US" dirty="0" smtClean="0"/>
              <a:t> and </a:t>
            </a:r>
            <a:r>
              <a:rPr lang="en-US" dirty="0" err="1" smtClean="0"/>
              <a:t>palatopharyngeal</a:t>
            </a:r>
            <a:r>
              <a:rPr lang="en-US" dirty="0" smtClean="0"/>
              <a:t> folds</a:t>
            </a:r>
          </a:p>
          <a:p>
            <a:r>
              <a:rPr lang="en-US" dirty="0" smtClean="0"/>
              <a:t>Floor of the mouth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salivary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During the 7</a:t>
            </a:r>
            <a:r>
              <a:rPr lang="en-US" baseline="30000" dirty="0" smtClean="0"/>
              <a:t>th</a:t>
            </a:r>
            <a:r>
              <a:rPr lang="en-US" dirty="0" smtClean="0"/>
              <a:t> week it arises as a solid outgrowth of cells from the walls of the developing mouth</a:t>
            </a:r>
          </a:p>
          <a:p>
            <a:endParaRPr lang="en-US" dirty="0"/>
          </a:p>
          <a:p>
            <a:r>
              <a:rPr lang="en-US" dirty="0" smtClean="0"/>
              <a:t>These cells will grow into the underlying </a:t>
            </a:r>
            <a:r>
              <a:rPr lang="en-US" dirty="0" err="1" smtClean="0"/>
              <a:t>mesenchyme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epithelial buds will go through repeated branching to form solid ducts</a:t>
            </a:r>
          </a:p>
          <a:p>
            <a:endParaRPr lang="en-US" dirty="0"/>
          </a:p>
          <a:p>
            <a:r>
              <a:rPr lang="en-US" dirty="0" smtClean="0"/>
              <a:t>The ends of these ducts will form the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acini</a:t>
            </a:r>
            <a:r>
              <a:rPr lang="en-US" dirty="0" smtClean="0"/>
              <a:t>, and they will both go through canalization</a:t>
            </a:r>
            <a:endParaRPr lang="en-US" dirty="0"/>
          </a:p>
        </p:txBody>
      </p:sp>
      <p:pic>
        <p:nvPicPr>
          <p:cNvPr id="14338" name="Picture 2" descr="http://download.imaging.consult.com/ic/images/S1933033208735857/gr20-mi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33600"/>
            <a:ext cx="2819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surrounding </a:t>
            </a:r>
            <a:r>
              <a:rPr lang="en-US" dirty="0" err="1" smtClean="0"/>
              <a:t>mesenchyme</a:t>
            </a:r>
            <a:r>
              <a:rPr lang="en-US" dirty="0" smtClean="0"/>
              <a:t> will condense to form:</a:t>
            </a:r>
          </a:p>
          <a:p>
            <a:r>
              <a:rPr lang="en-US" dirty="0" smtClean="0"/>
              <a:t>The capsule of the gland</a:t>
            </a:r>
          </a:p>
          <a:p>
            <a:r>
              <a:rPr lang="en-US" dirty="0" smtClean="0"/>
              <a:t>Septa that divide the gland into different lobes and lobules</a:t>
            </a:r>
          </a:p>
          <a:p>
            <a:endParaRPr lang="en-US" dirty="0"/>
          </a:p>
          <a:p>
            <a:r>
              <a:rPr lang="en-US" dirty="0" smtClean="0"/>
              <a:t>The ducts and </a:t>
            </a:r>
            <a:r>
              <a:rPr lang="en-US" dirty="0" err="1" smtClean="0"/>
              <a:t>acini</a:t>
            </a:r>
            <a:r>
              <a:rPr lang="en-US" dirty="0" smtClean="0"/>
              <a:t> of the parotid gland are both derived from the ectoderm</a:t>
            </a:r>
          </a:p>
          <a:p>
            <a:endParaRPr lang="en-US" dirty="0"/>
          </a:p>
          <a:p>
            <a:r>
              <a:rPr lang="en-US" dirty="0" err="1" smtClean="0"/>
              <a:t>Submandibular</a:t>
            </a:r>
            <a:r>
              <a:rPr lang="en-US" dirty="0" smtClean="0"/>
              <a:t> and sublingual glands are derived from the endoderm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tongue appears in embryos of approximately 4 weeks in the form of </a:t>
            </a:r>
            <a:r>
              <a:rPr lang="en-US" dirty="0" smtClean="0"/>
              <a:t>two </a:t>
            </a:r>
            <a:r>
              <a:rPr lang="en-US" b="1" dirty="0" smtClean="0"/>
              <a:t>lateral </a:t>
            </a:r>
            <a:r>
              <a:rPr lang="en-US" b="1" dirty="0"/>
              <a:t>lingual swellings and one medial swelling, the </a:t>
            </a:r>
            <a:r>
              <a:rPr lang="en-US" b="1" dirty="0" err="1"/>
              <a:t>tuberculum</a:t>
            </a:r>
            <a:r>
              <a:rPr lang="en-US" b="1" dirty="0"/>
              <a:t> </a:t>
            </a:r>
            <a:r>
              <a:rPr lang="en-US" b="1" dirty="0" err="1"/>
              <a:t>impar</a:t>
            </a:r>
            <a:endParaRPr lang="en-US" b="1" dirty="0"/>
          </a:p>
          <a:p>
            <a:endParaRPr lang="en-US" dirty="0" smtClean="0"/>
          </a:p>
          <a:p>
            <a:r>
              <a:rPr lang="en-US" dirty="0"/>
              <a:t>These three swellings originate from the first </a:t>
            </a:r>
            <a:r>
              <a:rPr lang="en-US" dirty="0" smtClean="0"/>
              <a:t>pharyngeal arch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 second median swelling, the </a:t>
            </a:r>
            <a:r>
              <a:rPr lang="en-US" b="1" dirty="0"/>
              <a:t>copula, or </a:t>
            </a:r>
            <a:r>
              <a:rPr lang="en-US" b="1" dirty="0" err="1"/>
              <a:t>hypobranchial</a:t>
            </a:r>
            <a:r>
              <a:rPr lang="en-US" b="1" dirty="0"/>
              <a:t> </a:t>
            </a:r>
            <a:r>
              <a:rPr lang="en-US" b="1" dirty="0" smtClean="0"/>
              <a:t>eminence, </a:t>
            </a:r>
            <a:r>
              <a:rPr lang="en-US" dirty="0" smtClean="0"/>
              <a:t>is </a:t>
            </a:r>
            <a:r>
              <a:rPr lang="en-US" dirty="0"/>
              <a:t>formed by mesoderm of the second, third, and part of the fourth arch.</a:t>
            </a:r>
          </a:p>
          <a:p>
            <a:endParaRPr lang="en-US" dirty="0" smtClean="0"/>
          </a:p>
          <a:p>
            <a:r>
              <a:rPr lang="en-US" dirty="0" smtClean="0"/>
              <a:t>Finally, a </a:t>
            </a:r>
            <a:r>
              <a:rPr lang="en-US" dirty="0"/>
              <a:t>third median swelling, formed by the posterior part of the fourth </a:t>
            </a:r>
            <a:r>
              <a:rPr lang="en-US" dirty="0" smtClean="0"/>
              <a:t>arch, marks </a:t>
            </a:r>
            <a:r>
              <a:rPr lang="en-US" dirty="0"/>
              <a:t>development of the epiglottis.</a:t>
            </a:r>
          </a:p>
          <a:p>
            <a:endParaRPr lang="en-US" dirty="0"/>
          </a:p>
        </p:txBody>
      </p:sp>
      <p:pic>
        <p:nvPicPr>
          <p:cNvPr id="12290" name="Picture 2" descr="http://isc.temple.edu/marino/embryology/parch98/archi97/img0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0"/>
            <a:ext cx="4648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Immediately behind this swelling is </a:t>
            </a:r>
            <a:r>
              <a:rPr lang="en-US" dirty="0" smtClean="0"/>
              <a:t>the </a:t>
            </a:r>
            <a:r>
              <a:rPr lang="en-US" b="1" dirty="0" smtClean="0"/>
              <a:t>laryngeal </a:t>
            </a:r>
            <a:r>
              <a:rPr lang="en-US" b="1" dirty="0"/>
              <a:t>orifice, which is flanked by the </a:t>
            </a:r>
            <a:r>
              <a:rPr lang="en-US" b="1" dirty="0" smtClean="0"/>
              <a:t>arytenoids </a:t>
            </a:r>
            <a:r>
              <a:rPr lang="en-US" b="1" dirty="0"/>
              <a:t>swellings</a:t>
            </a:r>
          </a:p>
          <a:p>
            <a:endParaRPr lang="en-US" dirty="0" smtClean="0"/>
          </a:p>
          <a:p>
            <a:r>
              <a:rPr lang="en-US" dirty="0"/>
              <a:t>As the lateral lingual swellings increase in size, they overgrow the </a:t>
            </a:r>
            <a:r>
              <a:rPr lang="en-US" dirty="0" err="1" smtClean="0"/>
              <a:t>tuberculum</a:t>
            </a:r>
            <a:r>
              <a:rPr lang="en-US" dirty="0" smtClean="0"/>
              <a:t> </a:t>
            </a:r>
            <a:r>
              <a:rPr lang="en-US" dirty="0" err="1" smtClean="0"/>
              <a:t>impar</a:t>
            </a:r>
            <a:r>
              <a:rPr lang="en-US" dirty="0" smtClean="0"/>
              <a:t> </a:t>
            </a:r>
            <a:r>
              <a:rPr lang="en-US" dirty="0"/>
              <a:t>and merge, forming the anterior two-thirds, or body, of the tongue</a:t>
            </a:r>
          </a:p>
          <a:p>
            <a:endParaRPr lang="en-US" dirty="0" smtClean="0"/>
          </a:p>
          <a:p>
            <a:r>
              <a:rPr lang="en-US" dirty="0"/>
              <a:t>Since the mucosa covering the body of the tongue </a:t>
            </a:r>
            <a:r>
              <a:rPr lang="en-US" dirty="0" smtClean="0"/>
              <a:t>originates from </a:t>
            </a:r>
            <a:r>
              <a:rPr lang="en-US" dirty="0"/>
              <a:t>the first pharyngeal arch, </a:t>
            </a:r>
            <a:r>
              <a:rPr lang="en-US" b="1" dirty="0"/>
              <a:t>sensory </a:t>
            </a:r>
            <a:r>
              <a:rPr lang="en-US" b="1" dirty="0" err="1"/>
              <a:t>innervation</a:t>
            </a:r>
            <a:r>
              <a:rPr lang="en-US" b="1" dirty="0"/>
              <a:t> to this area is </a:t>
            </a:r>
            <a:r>
              <a:rPr lang="en-US" b="1" dirty="0" smtClean="0"/>
              <a:t>by </a:t>
            </a:r>
            <a:r>
              <a:rPr lang="en-US" dirty="0" smtClean="0"/>
              <a:t>the </a:t>
            </a:r>
            <a:r>
              <a:rPr lang="en-US" b="1" dirty="0" err="1"/>
              <a:t>mandibular</a:t>
            </a:r>
            <a:r>
              <a:rPr lang="en-US" b="1" dirty="0"/>
              <a:t> branch of the trigeminal nerve.</a:t>
            </a:r>
          </a:p>
          <a:p>
            <a:endParaRPr lang="en-US" dirty="0" smtClean="0"/>
          </a:p>
          <a:p>
            <a:r>
              <a:rPr lang="en-US" dirty="0"/>
              <a:t>The body of the tongue </a:t>
            </a:r>
            <a:r>
              <a:rPr lang="en-US" dirty="0" smtClean="0"/>
              <a:t>is separated </a:t>
            </a:r>
            <a:r>
              <a:rPr lang="en-US" dirty="0"/>
              <a:t>from the posterior third by a V-shaped groove, the </a:t>
            </a:r>
            <a:r>
              <a:rPr lang="en-US" b="1" dirty="0"/>
              <a:t>terminal </a:t>
            </a:r>
            <a:r>
              <a:rPr lang="en-US" b="1" dirty="0" err="1"/>
              <a:t>sulcus</a:t>
            </a:r>
            <a:endParaRPr lang="en-US" b="1" dirty="0"/>
          </a:p>
          <a:p>
            <a:endParaRPr lang="en-US" dirty="0"/>
          </a:p>
        </p:txBody>
      </p:sp>
      <p:pic>
        <p:nvPicPr>
          <p:cNvPr id="11266" name="Picture 2" descr="http://embryology.med.unsw.edu.au/notes/images/head/tongu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355282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posterior part, or root, of the tongue originates from the second, </a:t>
            </a:r>
            <a:r>
              <a:rPr lang="en-US" dirty="0" smtClean="0"/>
              <a:t>third, and </a:t>
            </a:r>
            <a:r>
              <a:rPr lang="en-US" dirty="0"/>
              <a:t>part of the fourth pharyngeal arch.</a:t>
            </a:r>
          </a:p>
          <a:p>
            <a:endParaRPr lang="en-US" dirty="0" smtClean="0"/>
          </a:p>
          <a:p>
            <a:r>
              <a:rPr lang="en-US" dirty="0"/>
              <a:t>The fact that </a:t>
            </a:r>
            <a:r>
              <a:rPr lang="en-US" b="1" dirty="0"/>
              <a:t>sensory </a:t>
            </a:r>
            <a:r>
              <a:rPr lang="en-US" b="1" dirty="0" err="1"/>
              <a:t>innervation</a:t>
            </a:r>
            <a:r>
              <a:rPr lang="en-US" b="1" dirty="0"/>
              <a:t> </a:t>
            </a:r>
            <a:r>
              <a:rPr lang="en-US" b="1" dirty="0" smtClean="0"/>
              <a:t>to </a:t>
            </a:r>
            <a:r>
              <a:rPr lang="en-US" dirty="0" smtClean="0"/>
              <a:t>this </a:t>
            </a:r>
            <a:r>
              <a:rPr lang="en-US" dirty="0"/>
              <a:t>part of the tongue is supplied by the </a:t>
            </a:r>
            <a:r>
              <a:rPr lang="en-US" b="1" dirty="0" err="1"/>
              <a:t>glossopharyngeal</a:t>
            </a:r>
            <a:r>
              <a:rPr lang="en-US" b="1" dirty="0"/>
              <a:t> nerve indicates </a:t>
            </a:r>
            <a:r>
              <a:rPr lang="en-US" b="1" dirty="0" smtClean="0"/>
              <a:t>that </a:t>
            </a:r>
            <a:r>
              <a:rPr lang="en-US" dirty="0" smtClean="0"/>
              <a:t>tissue </a:t>
            </a:r>
            <a:r>
              <a:rPr lang="en-US" dirty="0"/>
              <a:t>of the third arch overgrows that of the second.</a:t>
            </a:r>
          </a:p>
          <a:p>
            <a:endParaRPr lang="en-US" dirty="0" smtClean="0"/>
          </a:p>
          <a:p>
            <a:r>
              <a:rPr lang="en-US" dirty="0"/>
              <a:t>The epiglottis and the extreme posterior part of the tongue are </a:t>
            </a:r>
            <a:r>
              <a:rPr lang="en-US" dirty="0" smtClean="0"/>
              <a:t>innervated by </a:t>
            </a:r>
            <a:r>
              <a:rPr lang="en-US" dirty="0"/>
              <a:t>the </a:t>
            </a:r>
            <a:r>
              <a:rPr lang="en-US" b="1" dirty="0"/>
              <a:t>superior laryngeal nerve, reflecting their development from the </a:t>
            </a:r>
            <a:r>
              <a:rPr lang="en-US" b="1" dirty="0" smtClean="0"/>
              <a:t>fourth </a:t>
            </a:r>
            <a:r>
              <a:rPr lang="en-US" dirty="0" smtClean="0"/>
              <a:t>arch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42" name="Picture 2" descr="http://php.med.unsw.edu.au/embryology/images/thumb/f/f5/Tongue3.png/200px-Tongu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276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1202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Gi tract embryology 1</vt:lpstr>
      <vt:lpstr>Development of the oral cavity</vt:lpstr>
      <vt:lpstr>Slide 3</vt:lpstr>
      <vt:lpstr>Slide 4</vt:lpstr>
      <vt:lpstr>Development of the salivary glands</vt:lpstr>
      <vt:lpstr>Slide 6</vt:lpstr>
      <vt:lpstr>Tongue</vt:lpstr>
      <vt:lpstr>Slide 8</vt:lpstr>
      <vt:lpstr>Slide 9</vt:lpstr>
      <vt:lpstr>Slide 10</vt:lpstr>
      <vt:lpstr>Development of the pharynx</vt:lpstr>
      <vt:lpstr>Development of the anterior abdominal wall</vt:lpstr>
      <vt:lpstr>Slide 13</vt:lpstr>
      <vt:lpstr>Development of the umblicus and the umblical cord</vt:lpstr>
      <vt:lpstr>Vitelline Duct Abnormalities</vt:lpstr>
      <vt:lpstr>Slide 16</vt:lpstr>
      <vt:lpstr>Formation of the Lung Buds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 tract embryology 1</dc:title>
  <dc:creator>user</dc:creator>
  <cp:lastModifiedBy>user</cp:lastModifiedBy>
  <cp:revision>17</cp:revision>
  <dcterms:created xsi:type="dcterms:W3CDTF">2012-04-30T12:58:23Z</dcterms:created>
  <dcterms:modified xsi:type="dcterms:W3CDTF">2012-04-30T14:46:21Z</dcterms:modified>
</cp:coreProperties>
</file>