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82" r:id="rId9"/>
    <p:sldId id="263" r:id="rId10"/>
    <p:sldId id="264" r:id="rId11"/>
    <p:sldId id="265" r:id="rId12"/>
    <p:sldId id="266" r:id="rId13"/>
    <p:sldId id="267" r:id="rId14"/>
    <p:sldId id="283" r:id="rId15"/>
    <p:sldId id="268" r:id="rId16"/>
    <p:sldId id="269" r:id="rId17"/>
    <p:sldId id="270" r:id="rId18"/>
    <p:sldId id="271" r:id="rId19"/>
    <p:sldId id="272" r:id="rId20"/>
    <p:sldId id="273" r:id="rId21"/>
    <p:sldId id="274" r:id="rId22"/>
    <p:sldId id="275" r:id="rId23"/>
    <p:sldId id="277" r:id="rId24"/>
    <p:sldId id="278" r:id="rId25"/>
    <p:sldId id="276" r:id="rId26"/>
    <p:sldId id="279" r:id="rId27"/>
    <p:sldId id="280"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74C852-5013-4142-807C-E05EB680FFA9}" type="datetimeFigureOut">
              <a:rPr lang="en-US" smtClean="0"/>
              <a:pPr/>
              <a:t>4/14/2012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CECC2-545D-4BB3-931B-6DA777F22B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74C852-5013-4142-807C-E05EB680FFA9}" type="datetimeFigureOut">
              <a:rPr lang="en-US" smtClean="0"/>
              <a:pPr/>
              <a:t>4/14/2012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CECC2-545D-4BB3-931B-6DA777F22B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74C852-5013-4142-807C-E05EB680FFA9}" type="datetimeFigureOut">
              <a:rPr lang="en-US" smtClean="0"/>
              <a:pPr/>
              <a:t>4/14/2012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CECC2-545D-4BB3-931B-6DA777F22B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74C852-5013-4142-807C-E05EB680FFA9}" type="datetimeFigureOut">
              <a:rPr lang="en-US" smtClean="0"/>
              <a:pPr/>
              <a:t>4/14/2012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CECC2-545D-4BB3-931B-6DA777F22B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74C852-5013-4142-807C-E05EB680FFA9}" type="datetimeFigureOut">
              <a:rPr lang="en-US" smtClean="0"/>
              <a:pPr/>
              <a:t>4/14/2012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CECC2-545D-4BB3-931B-6DA777F22B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74C852-5013-4142-807C-E05EB680FFA9}" type="datetimeFigureOut">
              <a:rPr lang="en-US" smtClean="0"/>
              <a:pPr/>
              <a:t>4/14/2012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CECC2-545D-4BB3-931B-6DA777F22B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74C852-5013-4142-807C-E05EB680FFA9}" type="datetimeFigureOut">
              <a:rPr lang="en-US" smtClean="0"/>
              <a:pPr/>
              <a:t>4/14/2012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8CECC2-545D-4BB3-931B-6DA777F22B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74C852-5013-4142-807C-E05EB680FFA9}" type="datetimeFigureOut">
              <a:rPr lang="en-US" smtClean="0"/>
              <a:pPr/>
              <a:t>4/14/2012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8CECC2-545D-4BB3-931B-6DA777F22B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4C852-5013-4142-807C-E05EB680FFA9}" type="datetimeFigureOut">
              <a:rPr lang="en-US" smtClean="0"/>
              <a:pPr/>
              <a:t>4/14/2012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8CECC2-545D-4BB3-931B-6DA777F22B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74C852-5013-4142-807C-E05EB680FFA9}" type="datetimeFigureOut">
              <a:rPr lang="en-US" smtClean="0"/>
              <a:pPr/>
              <a:t>4/14/2012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CECC2-545D-4BB3-931B-6DA777F22B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74C852-5013-4142-807C-E05EB680FFA9}" type="datetimeFigureOut">
              <a:rPr lang="en-US" smtClean="0"/>
              <a:pPr/>
              <a:t>4/14/2012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CECC2-545D-4BB3-931B-6DA777F22B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4C852-5013-4142-807C-E05EB680FFA9}" type="datetimeFigureOut">
              <a:rPr lang="en-US" smtClean="0"/>
              <a:pPr/>
              <a:t>4/14/2012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CECC2-545D-4BB3-931B-6DA777F22B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GI Histology 3</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The position of the liver in the circulatory system is optimal for gathering, transforming, and accumulating metabolites and for neutralizing and eliminating toxic substances.</a:t>
            </a:r>
          </a:p>
          <a:p>
            <a:endParaRPr lang="en-US" dirty="0"/>
          </a:p>
          <a:p>
            <a:r>
              <a:rPr lang="en-US" dirty="0" smtClean="0"/>
              <a:t>Elimination occurs in the bile, an exocrine secretion of the liver that is important for lipid digestion</a:t>
            </a:r>
          </a:p>
          <a:p>
            <a:endParaRPr lang="en-US" dirty="0"/>
          </a:p>
          <a:p>
            <a:r>
              <a:rPr lang="en-US" dirty="0" smtClean="0"/>
              <a:t>The liver also has the very important function of producing plasma proteins, such as albumin, other carrier proteins, coagulation factors, and growth factors.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Stroma</a:t>
            </a:r>
            <a:endParaRPr lang="en-US" dirty="0"/>
          </a:p>
        </p:txBody>
      </p:sp>
      <p:sp>
        <p:nvSpPr>
          <p:cNvPr id="3" name="Content Placeholder 2"/>
          <p:cNvSpPr>
            <a:spLocks noGrp="1"/>
          </p:cNvSpPr>
          <p:nvPr>
            <p:ph idx="1"/>
          </p:nvPr>
        </p:nvSpPr>
        <p:spPr>
          <a:xfrm>
            <a:off x="457200" y="1600200"/>
            <a:ext cx="4114800" cy="4525963"/>
          </a:xfrm>
        </p:spPr>
        <p:txBody>
          <a:bodyPr>
            <a:normAutofit fontScale="47500" lnSpcReduction="20000"/>
          </a:bodyPr>
          <a:lstStyle/>
          <a:p>
            <a:r>
              <a:rPr lang="en-US" dirty="0" smtClean="0"/>
              <a:t>The liver is covered by a thin connective tissue capsule (</a:t>
            </a:r>
            <a:r>
              <a:rPr lang="en-US" b="1" dirty="0" err="1" smtClean="0"/>
              <a:t>Glisson's</a:t>
            </a:r>
            <a:r>
              <a:rPr lang="en-US" b="1" dirty="0" smtClean="0"/>
              <a:t> capsule</a:t>
            </a:r>
            <a:r>
              <a:rPr lang="en-US" dirty="0" smtClean="0"/>
              <a:t>)</a:t>
            </a:r>
          </a:p>
          <a:p>
            <a:endParaRPr lang="en-US" dirty="0"/>
          </a:p>
          <a:p>
            <a:r>
              <a:rPr lang="en-US" dirty="0" smtClean="0"/>
              <a:t>becomes thicker at the </a:t>
            </a:r>
            <a:r>
              <a:rPr lang="en-US" b="1" dirty="0" err="1" smtClean="0"/>
              <a:t>hilum</a:t>
            </a:r>
            <a:r>
              <a:rPr lang="en-US" b="1" dirty="0" smtClean="0"/>
              <a:t>,</a:t>
            </a:r>
            <a:r>
              <a:rPr lang="en-US" dirty="0" smtClean="0"/>
              <a:t> where the portal vein and the hepatic artery enter the organ and where the right and left hepatic ducts and </a:t>
            </a:r>
            <a:r>
              <a:rPr lang="en-US" dirty="0" err="1" smtClean="0"/>
              <a:t>lymphatics</a:t>
            </a:r>
            <a:r>
              <a:rPr lang="en-US" dirty="0" smtClean="0"/>
              <a:t> exit</a:t>
            </a:r>
          </a:p>
          <a:p>
            <a:endParaRPr lang="en-US" dirty="0"/>
          </a:p>
          <a:p>
            <a:r>
              <a:rPr lang="en-US" dirty="0" smtClean="0"/>
              <a:t>These vessels and ducts are surrounded by connective tissue all the way to their termination (or origin) in the portal spaces between the liver lobules. </a:t>
            </a:r>
          </a:p>
          <a:p>
            <a:endParaRPr lang="en-US" dirty="0"/>
          </a:p>
          <a:p>
            <a:r>
              <a:rPr lang="en-US" dirty="0" smtClean="0"/>
              <a:t>At this point, a delicate reticular fiber network that supports the </a:t>
            </a:r>
            <a:r>
              <a:rPr lang="en-US" dirty="0" err="1" smtClean="0"/>
              <a:t>hepatocytes</a:t>
            </a:r>
            <a:r>
              <a:rPr lang="en-US" dirty="0" smtClean="0"/>
              <a:t> and sinusoidal endothelial cells of the liver lobules is formed.</a:t>
            </a:r>
            <a:endParaRPr lang="en-US" dirty="0"/>
          </a:p>
        </p:txBody>
      </p:sp>
      <p:pic>
        <p:nvPicPr>
          <p:cNvPr id="20481" name="Picture 1"/>
          <p:cNvPicPr>
            <a:picLocks noChangeAspect="1" noChangeArrowheads="1"/>
          </p:cNvPicPr>
          <p:nvPr/>
        </p:nvPicPr>
        <p:blipFill>
          <a:blip r:embed="rId2" cstate="print"/>
          <a:srcRect/>
          <a:stretch>
            <a:fillRect/>
          </a:stretch>
        </p:blipFill>
        <p:spPr bwMode="auto">
          <a:xfrm>
            <a:off x="4676775" y="1524000"/>
            <a:ext cx="4467225"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Liver Lobule</a:t>
            </a:r>
            <a:endParaRPr lang="en-US" dirty="0"/>
          </a:p>
        </p:txBody>
      </p:sp>
      <p:sp>
        <p:nvSpPr>
          <p:cNvPr id="3" name="Content Placeholder 2"/>
          <p:cNvSpPr>
            <a:spLocks noGrp="1"/>
          </p:cNvSpPr>
          <p:nvPr>
            <p:ph idx="1"/>
          </p:nvPr>
        </p:nvSpPr>
        <p:spPr>
          <a:xfrm>
            <a:off x="457200" y="1600200"/>
            <a:ext cx="4343400" cy="4525963"/>
          </a:xfrm>
        </p:spPr>
        <p:txBody>
          <a:bodyPr>
            <a:normAutofit fontScale="55000" lnSpcReduction="20000"/>
          </a:bodyPr>
          <a:lstStyle/>
          <a:p>
            <a:r>
              <a:rPr lang="en-US" dirty="0" smtClean="0"/>
              <a:t>The basic structural component of the liver is the liver cell, or </a:t>
            </a:r>
            <a:r>
              <a:rPr lang="en-US" b="1" dirty="0" err="1" smtClean="0"/>
              <a:t>hepatocyte</a:t>
            </a:r>
            <a:r>
              <a:rPr lang="en-US" dirty="0" smtClean="0"/>
              <a:t> </a:t>
            </a:r>
          </a:p>
          <a:p>
            <a:endParaRPr lang="en-US" dirty="0"/>
          </a:p>
          <a:p>
            <a:r>
              <a:rPr lang="en-US" dirty="0" smtClean="0"/>
              <a:t>These epithelial cells are grouped in interconnected plates and constitute two-thirds of the mass of the liver</a:t>
            </a:r>
          </a:p>
          <a:p>
            <a:endParaRPr lang="en-US" dirty="0"/>
          </a:p>
          <a:p>
            <a:r>
              <a:rPr lang="en-US" dirty="0" smtClean="0"/>
              <a:t>In light-microscope sections, structural units called </a:t>
            </a:r>
            <a:r>
              <a:rPr lang="en-US" b="1" dirty="0" smtClean="0"/>
              <a:t>liver lobules</a:t>
            </a:r>
            <a:r>
              <a:rPr lang="en-US" dirty="0" smtClean="0"/>
              <a:t> can be seen </a:t>
            </a:r>
          </a:p>
          <a:p>
            <a:endParaRPr lang="en-US" dirty="0"/>
          </a:p>
          <a:p>
            <a:r>
              <a:rPr lang="en-US" dirty="0" smtClean="0"/>
              <a:t>The liver lobule is formed of a polygonal mass of tissue about 0.7 x 2 mm in size</a:t>
            </a:r>
          </a:p>
          <a:p>
            <a:endParaRPr lang="en-US" dirty="0"/>
          </a:p>
          <a:p>
            <a:r>
              <a:rPr lang="en-US" dirty="0" smtClean="0"/>
              <a:t>with </a:t>
            </a:r>
            <a:r>
              <a:rPr lang="en-US" b="1" dirty="0" smtClean="0"/>
              <a:t>portal spaces</a:t>
            </a:r>
            <a:r>
              <a:rPr lang="en-US" dirty="0" smtClean="0"/>
              <a:t> at the periphery and a vein, called the </a:t>
            </a:r>
            <a:r>
              <a:rPr lang="en-US" b="1" dirty="0" smtClean="0"/>
              <a:t>central or </a:t>
            </a:r>
            <a:r>
              <a:rPr lang="en-US" b="1" dirty="0" err="1" smtClean="0"/>
              <a:t>centrolobular</a:t>
            </a:r>
            <a:r>
              <a:rPr lang="en-US" b="1" dirty="0" smtClean="0"/>
              <a:t> vein,</a:t>
            </a:r>
            <a:r>
              <a:rPr lang="en-US" dirty="0" smtClean="0"/>
              <a:t> in the center </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876800" y="1676400"/>
            <a:ext cx="4267200" cy="4924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267200" cy="5257800"/>
          </a:xfrm>
        </p:spPr>
        <p:txBody>
          <a:bodyPr>
            <a:normAutofit fontScale="47500" lnSpcReduction="20000"/>
          </a:bodyPr>
          <a:lstStyle/>
          <a:p>
            <a:r>
              <a:rPr lang="en-US" dirty="0" smtClean="0"/>
              <a:t>Portal spaces, regions located in the corners of the lobules, contain connective tissue, bile ducts, </a:t>
            </a:r>
            <a:r>
              <a:rPr lang="en-US" dirty="0" err="1" smtClean="0"/>
              <a:t>lymphatics</a:t>
            </a:r>
            <a:r>
              <a:rPr lang="en-US" dirty="0" smtClean="0"/>
              <a:t>, nerves, and blood vessels</a:t>
            </a:r>
          </a:p>
          <a:p>
            <a:endParaRPr lang="en-US" dirty="0"/>
          </a:p>
          <a:p>
            <a:r>
              <a:rPr lang="en-US" dirty="0" smtClean="0"/>
              <a:t>The human liver contains three to six portal spaces per lobule, each with a </a:t>
            </a:r>
            <a:r>
              <a:rPr lang="en-US" dirty="0" err="1" smtClean="0"/>
              <a:t>venule</a:t>
            </a:r>
            <a:r>
              <a:rPr lang="en-US" dirty="0" smtClean="0"/>
              <a:t> (a branch of the portal vein),</a:t>
            </a:r>
          </a:p>
          <a:p>
            <a:r>
              <a:rPr lang="en-US" dirty="0" smtClean="0"/>
              <a:t> an arteriole (a branch of the hepatic artery),</a:t>
            </a:r>
          </a:p>
          <a:p>
            <a:r>
              <a:rPr lang="en-US" dirty="0" smtClean="0"/>
              <a:t> a duct (part of the bile duct system),</a:t>
            </a:r>
          </a:p>
          <a:p>
            <a:r>
              <a:rPr lang="en-US" dirty="0" smtClean="0"/>
              <a:t> and lymphatic vessels</a:t>
            </a:r>
          </a:p>
          <a:p>
            <a:endParaRPr lang="en-US" dirty="0"/>
          </a:p>
          <a:p>
            <a:r>
              <a:rPr lang="en-US" dirty="0" smtClean="0"/>
              <a:t>The </a:t>
            </a:r>
            <a:r>
              <a:rPr lang="en-US" dirty="0" err="1" smtClean="0"/>
              <a:t>venule</a:t>
            </a:r>
            <a:r>
              <a:rPr lang="en-US" dirty="0" smtClean="0"/>
              <a:t> contains blood coming from the superior and inferior mesenteric and </a:t>
            </a:r>
            <a:r>
              <a:rPr lang="en-US" dirty="0" err="1" smtClean="0"/>
              <a:t>splenic</a:t>
            </a:r>
            <a:r>
              <a:rPr lang="en-US" dirty="0" smtClean="0"/>
              <a:t> veins, and it’s the largest structure.</a:t>
            </a:r>
          </a:p>
          <a:p>
            <a:endParaRPr lang="en-US" dirty="0"/>
          </a:p>
          <a:p>
            <a:r>
              <a:rPr lang="en-US" dirty="0" smtClean="0"/>
              <a:t>The arteriole contains oxygen-rich blood coming from the celiac trunk of the abdominal aorta.</a:t>
            </a:r>
          </a:p>
          <a:p>
            <a:endParaRPr lang="en-US" dirty="0"/>
          </a:p>
          <a:p>
            <a:r>
              <a:rPr lang="en-US" dirty="0" smtClean="0"/>
              <a:t>The duct, lined by </a:t>
            </a:r>
            <a:r>
              <a:rPr lang="en-US" dirty="0" err="1" smtClean="0"/>
              <a:t>cuboidal</a:t>
            </a:r>
            <a:r>
              <a:rPr lang="en-US" dirty="0" smtClean="0"/>
              <a:t> epithelium, carries bile synthesized by the </a:t>
            </a:r>
            <a:r>
              <a:rPr lang="en-US" dirty="0" err="1" smtClean="0"/>
              <a:t>hepatocytes</a:t>
            </a:r>
            <a:r>
              <a:rPr lang="en-US" dirty="0" smtClean="0"/>
              <a:t> and eventually empties into the hepatic duct</a:t>
            </a:r>
          </a:p>
          <a:p>
            <a:endParaRPr lang="en-US" dirty="0"/>
          </a:p>
          <a:p>
            <a:endParaRPr lang="en-US" dirty="0"/>
          </a:p>
        </p:txBody>
      </p:sp>
      <p:pic>
        <p:nvPicPr>
          <p:cNvPr id="19458" name="Picture 2" descr="http://www.ouhsc.edu/histology/Glass%20slides/88_03.jpg"/>
          <p:cNvPicPr>
            <a:picLocks noChangeAspect="1" noChangeArrowheads="1"/>
          </p:cNvPicPr>
          <p:nvPr/>
        </p:nvPicPr>
        <p:blipFill>
          <a:blip r:embed="rId2" cstate="print"/>
          <a:srcRect/>
          <a:stretch>
            <a:fillRect/>
          </a:stretch>
        </p:blipFill>
        <p:spPr bwMode="auto">
          <a:xfrm>
            <a:off x="4953000" y="1676400"/>
            <a:ext cx="3962400" cy="4572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descr="http://www.siumed.edu/~dking2/bluehist/LiverAni.gif"/>
          <p:cNvPicPr>
            <a:picLocks noChangeAspect="1" noChangeArrowheads="1" noCrop="1"/>
          </p:cNvPicPr>
          <p:nvPr/>
        </p:nvPicPr>
        <p:blipFill>
          <a:blip r:embed="rId2" cstate="print"/>
          <a:srcRect/>
          <a:stretch>
            <a:fillRect/>
          </a:stretch>
        </p:blipFill>
        <p:spPr bwMode="auto">
          <a:xfrm>
            <a:off x="1143000" y="1676400"/>
            <a:ext cx="7315200" cy="5029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343400" cy="4525963"/>
          </a:xfrm>
        </p:spPr>
        <p:txBody>
          <a:bodyPr>
            <a:normAutofit fontScale="85000" lnSpcReduction="20000"/>
          </a:bodyPr>
          <a:lstStyle/>
          <a:p>
            <a:r>
              <a:rPr lang="en-US" dirty="0" smtClean="0"/>
              <a:t>In certain animals (</a:t>
            </a:r>
            <a:r>
              <a:rPr lang="en-US" dirty="0" err="1" smtClean="0"/>
              <a:t>eg</a:t>
            </a:r>
            <a:r>
              <a:rPr lang="en-US" dirty="0" smtClean="0"/>
              <a:t>, pigs), the lobules are separated by a layer of connective tissue</a:t>
            </a:r>
          </a:p>
          <a:p>
            <a:endParaRPr lang="en-US" dirty="0"/>
          </a:p>
          <a:p>
            <a:r>
              <a:rPr lang="en-US" dirty="0" smtClean="0"/>
              <a:t>This is not the case in humans, where the lobules are in close contact along most of their length, making it difficult to establish the exact limits between different lobules. </a:t>
            </a:r>
            <a:endParaRPr lang="en-US" dirty="0"/>
          </a:p>
        </p:txBody>
      </p:sp>
      <p:pic>
        <p:nvPicPr>
          <p:cNvPr id="6148" name="Picture 4" descr="http://faculty.une.edu/com/abell/histo/pigliverw2.jpg"/>
          <p:cNvPicPr>
            <a:picLocks noChangeAspect="1" noChangeArrowheads="1"/>
          </p:cNvPicPr>
          <p:nvPr/>
        </p:nvPicPr>
        <p:blipFill>
          <a:blip r:embed="rId2" cstate="print"/>
          <a:srcRect/>
          <a:stretch>
            <a:fillRect/>
          </a:stretch>
        </p:blipFill>
        <p:spPr bwMode="auto">
          <a:xfrm>
            <a:off x="4876800" y="1676400"/>
            <a:ext cx="4114800" cy="4495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267200" cy="5257800"/>
          </a:xfrm>
        </p:spPr>
        <p:txBody>
          <a:bodyPr>
            <a:normAutofit fontScale="47500" lnSpcReduction="20000"/>
          </a:bodyPr>
          <a:lstStyle/>
          <a:p>
            <a:r>
              <a:rPr lang="en-US" dirty="0" smtClean="0"/>
              <a:t>The </a:t>
            </a:r>
            <a:r>
              <a:rPr lang="en-US" dirty="0" err="1" smtClean="0"/>
              <a:t>hepatocytes</a:t>
            </a:r>
            <a:r>
              <a:rPr lang="en-US" dirty="0" smtClean="0"/>
              <a:t> in the liver lobule are </a:t>
            </a:r>
            <a:r>
              <a:rPr lang="en-US" dirty="0" err="1" smtClean="0"/>
              <a:t>radially</a:t>
            </a:r>
            <a:r>
              <a:rPr lang="en-US" dirty="0" smtClean="0"/>
              <a:t> disposed and are arranged like the bricks of a wall</a:t>
            </a:r>
          </a:p>
          <a:p>
            <a:endParaRPr lang="en-US" dirty="0"/>
          </a:p>
          <a:p>
            <a:r>
              <a:rPr lang="en-US" dirty="0" smtClean="0"/>
              <a:t>These cellular plates are directed from the periphery of the lobule to its center and </a:t>
            </a:r>
            <a:r>
              <a:rPr lang="en-US" dirty="0" err="1" smtClean="0"/>
              <a:t>anastomose</a:t>
            </a:r>
            <a:r>
              <a:rPr lang="en-US" dirty="0" smtClean="0"/>
              <a:t> freely, forming a labyrinthine and </a:t>
            </a:r>
            <a:r>
              <a:rPr lang="en-US" dirty="0" err="1" smtClean="0"/>
              <a:t>spongelike</a:t>
            </a:r>
            <a:r>
              <a:rPr lang="en-US" dirty="0" smtClean="0"/>
              <a:t> structure </a:t>
            </a:r>
          </a:p>
          <a:p>
            <a:endParaRPr lang="en-US" dirty="0"/>
          </a:p>
          <a:p>
            <a:r>
              <a:rPr lang="en-US" dirty="0" smtClean="0"/>
              <a:t>The space between these plates contains capillaries, the </a:t>
            </a:r>
            <a:r>
              <a:rPr lang="en-US" b="1" dirty="0" smtClean="0"/>
              <a:t>liver sinusoids</a:t>
            </a:r>
            <a:r>
              <a:rPr lang="en-US" dirty="0" smtClean="0"/>
              <a:t> </a:t>
            </a:r>
          </a:p>
          <a:p>
            <a:endParaRPr lang="en-US" dirty="0"/>
          </a:p>
          <a:p>
            <a:r>
              <a:rPr lang="en-US" dirty="0" smtClean="0"/>
              <a:t>sinusoidal capillaries are irregularly dilated vessels composed solely of a discontinuous layer of fenestrated endothelial cells. </a:t>
            </a:r>
          </a:p>
          <a:p>
            <a:endParaRPr lang="en-US" dirty="0"/>
          </a:p>
          <a:p>
            <a:r>
              <a:rPr lang="en-US" dirty="0" smtClean="0"/>
              <a:t>The </a:t>
            </a:r>
            <a:r>
              <a:rPr lang="en-US" dirty="0" err="1" smtClean="0"/>
              <a:t>fenestrae</a:t>
            </a:r>
            <a:r>
              <a:rPr lang="en-US" dirty="0" smtClean="0"/>
              <a:t> are about 100 nm in diameter, have no diaphragm, and are grouped in clusters </a:t>
            </a:r>
          </a:p>
          <a:p>
            <a:endParaRPr lang="en-US" dirty="0"/>
          </a:p>
          <a:p>
            <a:r>
              <a:rPr lang="en-US" dirty="0" smtClean="0"/>
              <a:t>There are also spaces between the endothelial cells, which, together with the cellular </a:t>
            </a:r>
            <a:r>
              <a:rPr lang="en-US" dirty="0" err="1" smtClean="0"/>
              <a:t>fenestrae</a:t>
            </a:r>
            <a:r>
              <a:rPr lang="en-US" dirty="0" smtClean="0"/>
              <a:t> and a discontinuous basal lamina (depending on the species), give these vessels great permeability.</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5010150" y="1295400"/>
            <a:ext cx="413385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962400" cy="4525963"/>
          </a:xfrm>
        </p:spPr>
        <p:txBody>
          <a:bodyPr>
            <a:normAutofit fontScale="40000" lnSpcReduction="20000"/>
          </a:bodyPr>
          <a:lstStyle/>
          <a:p>
            <a:r>
              <a:rPr lang="en-US" dirty="0" smtClean="0"/>
              <a:t>A </a:t>
            </a:r>
            <a:r>
              <a:rPr lang="en-US" dirty="0" err="1" smtClean="0"/>
              <a:t>subendothelial</a:t>
            </a:r>
            <a:r>
              <a:rPr lang="en-US" dirty="0" smtClean="0"/>
              <a:t> space known as the </a:t>
            </a:r>
            <a:r>
              <a:rPr lang="en-US" b="1" dirty="0" smtClean="0"/>
              <a:t>space of </a:t>
            </a:r>
            <a:r>
              <a:rPr lang="en-US" b="1" dirty="0" err="1" smtClean="0"/>
              <a:t>Disse</a:t>
            </a:r>
            <a:r>
              <a:rPr lang="en-US" dirty="0" smtClean="0"/>
              <a:t> separates the endothelial cells from the </a:t>
            </a:r>
            <a:r>
              <a:rPr lang="en-US" dirty="0" err="1" smtClean="0"/>
              <a:t>hepatocytes</a:t>
            </a:r>
            <a:r>
              <a:rPr lang="en-US" dirty="0" smtClean="0"/>
              <a:t> </a:t>
            </a:r>
          </a:p>
          <a:p>
            <a:endParaRPr lang="en-US" dirty="0"/>
          </a:p>
          <a:p>
            <a:r>
              <a:rPr lang="en-US" dirty="0" smtClean="0"/>
              <a:t>The </a:t>
            </a:r>
            <a:r>
              <a:rPr lang="en-US" dirty="0" err="1" smtClean="0"/>
              <a:t>fenestrae</a:t>
            </a:r>
            <a:r>
              <a:rPr lang="en-US" dirty="0" smtClean="0"/>
              <a:t> and discontinuity of the endothelium allow the free flow of plasma but not of cellular elements into the space of </a:t>
            </a:r>
            <a:r>
              <a:rPr lang="en-US" dirty="0" err="1" smtClean="0"/>
              <a:t>Disse</a:t>
            </a:r>
            <a:endParaRPr lang="en-US" dirty="0" smtClean="0"/>
          </a:p>
          <a:p>
            <a:endParaRPr lang="en-US" dirty="0"/>
          </a:p>
          <a:p>
            <a:r>
              <a:rPr lang="en-US" dirty="0" smtClean="0"/>
              <a:t>Thus permitting an easy exchange of molecules (including macromolecules) from the sinusoidal lumen to the </a:t>
            </a:r>
            <a:r>
              <a:rPr lang="en-US" dirty="0" err="1" smtClean="0"/>
              <a:t>hepatocytes</a:t>
            </a:r>
            <a:r>
              <a:rPr lang="en-US" dirty="0" smtClean="0"/>
              <a:t> and vice versa</a:t>
            </a:r>
          </a:p>
          <a:p>
            <a:endParaRPr lang="en-US" dirty="0"/>
          </a:p>
          <a:p>
            <a:r>
              <a:rPr lang="en-US" dirty="0" smtClean="0"/>
              <a:t>Which allows the release of the large number of macromolecules (</a:t>
            </a:r>
            <a:r>
              <a:rPr lang="en-US" dirty="0" err="1" smtClean="0"/>
              <a:t>eg</a:t>
            </a:r>
            <a:r>
              <a:rPr lang="en-US" dirty="0" smtClean="0"/>
              <a:t>, lipoproteins, albumin, fibrinogen) secreted into the blood by </a:t>
            </a:r>
            <a:r>
              <a:rPr lang="en-US" dirty="0" err="1" smtClean="0"/>
              <a:t>hepatocytes</a:t>
            </a:r>
            <a:r>
              <a:rPr lang="en-US" dirty="0" smtClean="0"/>
              <a:t> and also it enables  the liver takes up and </a:t>
            </a:r>
            <a:r>
              <a:rPr lang="en-US" dirty="0" err="1" smtClean="0"/>
              <a:t>catabolizes</a:t>
            </a:r>
            <a:r>
              <a:rPr lang="en-US" dirty="0" smtClean="0"/>
              <a:t> many of these large molecules</a:t>
            </a:r>
          </a:p>
          <a:p>
            <a:endParaRPr lang="en-US" dirty="0"/>
          </a:p>
          <a:p>
            <a:r>
              <a:rPr lang="en-US" dirty="0" smtClean="0"/>
              <a:t>The </a:t>
            </a:r>
            <a:r>
              <a:rPr lang="en-US" dirty="0" err="1" smtClean="0"/>
              <a:t>basolateral</a:t>
            </a:r>
            <a:r>
              <a:rPr lang="en-US" dirty="0" smtClean="0"/>
              <a:t> side of the </a:t>
            </a:r>
            <a:r>
              <a:rPr lang="en-US" dirty="0" err="1" smtClean="0"/>
              <a:t>hepatocyte</a:t>
            </a:r>
            <a:r>
              <a:rPr lang="en-US" dirty="0" smtClean="0"/>
              <a:t>, which lines the space of </a:t>
            </a:r>
            <a:r>
              <a:rPr lang="en-US" dirty="0" err="1" smtClean="0"/>
              <a:t>Disse</a:t>
            </a:r>
            <a:r>
              <a:rPr lang="en-US" dirty="0" smtClean="0"/>
              <a:t>, contains many </a:t>
            </a:r>
            <a:r>
              <a:rPr lang="en-US" dirty="0" err="1" smtClean="0"/>
              <a:t>microvilli</a:t>
            </a:r>
            <a:r>
              <a:rPr lang="en-US" dirty="0" smtClean="0"/>
              <a:t> and demonstrates </a:t>
            </a:r>
            <a:r>
              <a:rPr lang="en-US" dirty="0" err="1" smtClean="0"/>
              <a:t>endocytic</a:t>
            </a:r>
            <a:r>
              <a:rPr lang="en-US" dirty="0" smtClean="0"/>
              <a:t> and </a:t>
            </a:r>
            <a:r>
              <a:rPr lang="en-US" dirty="0" err="1" smtClean="0"/>
              <a:t>pinocytic</a:t>
            </a:r>
            <a:r>
              <a:rPr lang="en-US" dirty="0" smtClean="0"/>
              <a:t> activity.</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4648200" y="1600200"/>
            <a:ext cx="44958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962400" cy="4525963"/>
          </a:xfrm>
        </p:spPr>
        <p:txBody>
          <a:bodyPr>
            <a:normAutofit fontScale="47500" lnSpcReduction="20000"/>
          </a:bodyPr>
          <a:lstStyle/>
          <a:p>
            <a:r>
              <a:rPr lang="en-US" dirty="0" smtClean="0"/>
              <a:t>The sinusoid is surrounded and supported by a delicate sheath of reticular fibers </a:t>
            </a:r>
          </a:p>
          <a:p>
            <a:endParaRPr lang="en-US" dirty="0"/>
          </a:p>
          <a:p>
            <a:r>
              <a:rPr lang="en-US" dirty="0" smtClean="0"/>
              <a:t>In addition to the endothelial cells, the sinusoids contain macrophages known as </a:t>
            </a:r>
            <a:r>
              <a:rPr lang="en-US" b="1" dirty="0" err="1" smtClean="0"/>
              <a:t>Kupffer</a:t>
            </a:r>
            <a:r>
              <a:rPr lang="en-US" b="1" dirty="0" smtClean="0"/>
              <a:t> cells</a:t>
            </a:r>
            <a:r>
              <a:rPr lang="en-US" dirty="0" smtClean="0"/>
              <a:t> </a:t>
            </a:r>
          </a:p>
          <a:p>
            <a:endParaRPr lang="en-US" dirty="0"/>
          </a:p>
          <a:p>
            <a:r>
              <a:rPr lang="en-US" dirty="0" smtClean="0"/>
              <a:t>These cells are found on the luminal surface of the endothelial cells, within the sinusoids</a:t>
            </a:r>
          </a:p>
          <a:p>
            <a:endParaRPr lang="en-US" dirty="0"/>
          </a:p>
          <a:p>
            <a:r>
              <a:rPr lang="en-US" dirty="0" smtClean="0"/>
              <a:t>Their main functions are to metabolize aged erythrocytes, digest hemoglobin, secrete proteins related to immunological processes, and destroy bacteria that eventually enter the portal blood through the large intestine</a:t>
            </a:r>
          </a:p>
          <a:p>
            <a:endParaRPr lang="en-US" dirty="0"/>
          </a:p>
          <a:p>
            <a:r>
              <a:rPr lang="en-US" dirty="0" err="1" smtClean="0"/>
              <a:t>Kupffer</a:t>
            </a:r>
            <a:r>
              <a:rPr lang="en-US" dirty="0" smtClean="0"/>
              <a:t> cells account for 15% of the liver cell population. Most of them are located in the </a:t>
            </a:r>
            <a:r>
              <a:rPr lang="en-US" dirty="0" err="1" smtClean="0"/>
              <a:t>periportal</a:t>
            </a:r>
            <a:r>
              <a:rPr lang="en-US" dirty="0" smtClean="0"/>
              <a:t> region of the liver lobule, where they are very active in </a:t>
            </a:r>
            <a:r>
              <a:rPr lang="en-US" dirty="0" err="1" smtClean="0"/>
              <a:t>phagocytosis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648200" y="1600200"/>
            <a:ext cx="44958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657600" cy="4525963"/>
          </a:xfrm>
        </p:spPr>
        <p:txBody>
          <a:bodyPr>
            <a:normAutofit fontScale="47500" lnSpcReduction="20000"/>
          </a:bodyPr>
          <a:lstStyle/>
          <a:p>
            <a:r>
              <a:rPr lang="en-US" dirty="0" smtClean="0"/>
              <a:t>In the space of </a:t>
            </a:r>
            <a:r>
              <a:rPr lang="en-US" dirty="0" err="1" smtClean="0"/>
              <a:t>Disse</a:t>
            </a:r>
            <a:r>
              <a:rPr lang="en-US" dirty="0" smtClean="0"/>
              <a:t> (</a:t>
            </a:r>
            <a:r>
              <a:rPr lang="en-US" dirty="0" err="1" smtClean="0"/>
              <a:t>perisinusoidal</a:t>
            </a:r>
            <a:r>
              <a:rPr lang="en-US" dirty="0" smtClean="0"/>
              <a:t> space), </a:t>
            </a:r>
            <a:r>
              <a:rPr lang="en-US" b="1" dirty="0" smtClean="0"/>
              <a:t>fat-storing cells,</a:t>
            </a:r>
            <a:r>
              <a:rPr lang="en-US" dirty="0" smtClean="0"/>
              <a:t> also called </a:t>
            </a:r>
            <a:r>
              <a:rPr lang="en-US" dirty="0" err="1" smtClean="0"/>
              <a:t>stellate</a:t>
            </a:r>
            <a:r>
              <a:rPr lang="en-US" dirty="0" smtClean="0"/>
              <a:t> or Ito's cells, contain vitamin A rich lipid inclusions</a:t>
            </a:r>
          </a:p>
          <a:p>
            <a:endParaRPr lang="en-US" dirty="0"/>
          </a:p>
          <a:p>
            <a:r>
              <a:rPr lang="en-US" dirty="0" smtClean="0"/>
              <a:t>In the healthy liver, these cells have several functions, such as </a:t>
            </a:r>
          </a:p>
          <a:p>
            <a:endParaRPr lang="en-US" dirty="0"/>
          </a:p>
          <a:p>
            <a:r>
              <a:rPr lang="en-US" dirty="0" smtClean="0"/>
              <a:t>uptake, storage, and release of </a:t>
            </a:r>
            <a:r>
              <a:rPr lang="en-US" dirty="0" err="1" smtClean="0"/>
              <a:t>retinoids</a:t>
            </a:r>
            <a:endParaRPr lang="en-US" dirty="0" smtClean="0"/>
          </a:p>
          <a:p>
            <a:endParaRPr lang="en-US" dirty="0"/>
          </a:p>
          <a:p>
            <a:r>
              <a:rPr lang="en-US" dirty="0" smtClean="0"/>
              <a:t>synthesis and secretion of several extracellular matrix proteins and </a:t>
            </a:r>
            <a:r>
              <a:rPr lang="en-US" dirty="0" err="1" smtClean="0"/>
              <a:t>proteoglycans</a:t>
            </a:r>
            <a:endParaRPr lang="en-US" dirty="0" smtClean="0"/>
          </a:p>
          <a:p>
            <a:endParaRPr lang="en-US" dirty="0"/>
          </a:p>
          <a:p>
            <a:r>
              <a:rPr lang="en-US" dirty="0" smtClean="0"/>
              <a:t>secretion of growth factors and cytokines, and the regulation of the sinusoidal lumen diameter in response to different regulators (</a:t>
            </a:r>
            <a:r>
              <a:rPr lang="en-US" dirty="0" err="1" smtClean="0"/>
              <a:t>eg</a:t>
            </a:r>
            <a:r>
              <a:rPr lang="en-US" dirty="0" smtClean="0"/>
              <a:t>, prostaglandins, </a:t>
            </a:r>
            <a:r>
              <a:rPr lang="en-US" dirty="0" err="1" smtClean="0"/>
              <a:t>thromboxane</a:t>
            </a:r>
            <a:r>
              <a:rPr lang="en-US" dirty="0" smtClean="0"/>
              <a:t> A</a:t>
            </a:r>
            <a:r>
              <a:rPr lang="en-US" baseline="-25000" dirty="0" smtClean="0"/>
              <a:t>2</a:t>
            </a:r>
            <a:r>
              <a:rPr lang="en-US" dirty="0" smtClean="0"/>
              <a:t>).</a:t>
            </a:r>
            <a:endParaRPr lang="en-US" dirty="0"/>
          </a:p>
          <a:p>
            <a:endParaRPr lang="en-US" dirty="0"/>
          </a:p>
        </p:txBody>
      </p:sp>
      <p:pic>
        <p:nvPicPr>
          <p:cNvPr id="17410" name="Picture 2" descr="http://farm3.staticflickr.com/2751/4150956794_027ab77100.jpg"/>
          <p:cNvPicPr>
            <a:picLocks noChangeAspect="1" noChangeArrowheads="1"/>
          </p:cNvPicPr>
          <p:nvPr/>
        </p:nvPicPr>
        <p:blipFill>
          <a:blip r:embed="rId2" cstate="print"/>
          <a:srcRect/>
          <a:stretch>
            <a:fillRect/>
          </a:stretch>
        </p:blipFill>
        <p:spPr bwMode="auto">
          <a:xfrm>
            <a:off x="4191000" y="2133600"/>
            <a:ext cx="4762500" cy="4343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Large Intestine</a:t>
            </a:r>
            <a:endParaRPr lang="en-US" dirty="0"/>
          </a:p>
        </p:txBody>
      </p:sp>
      <p:sp>
        <p:nvSpPr>
          <p:cNvPr id="3" name="Content Placeholder 2"/>
          <p:cNvSpPr>
            <a:spLocks noGrp="1"/>
          </p:cNvSpPr>
          <p:nvPr>
            <p:ph idx="1"/>
          </p:nvPr>
        </p:nvSpPr>
        <p:spPr>
          <a:xfrm>
            <a:off x="457200" y="1600200"/>
            <a:ext cx="4114800" cy="4525963"/>
          </a:xfrm>
        </p:spPr>
        <p:txBody>
          <a:bodyPr>
            <a:normAutofit fontScale="47500" lnSpcReduction="20000"/>
          </a:bodyPr>
          <a:lstStyle/>
          <a:p>
            <a:r>
              <a:rPr lang="en-US" dirty="0" smtClean="0"/>
              <a:t>The large intestine consists of a mucosal membrane with no folds except in its distal (rectal) portion</a:t>
            </a:r>
          </a:p>
          <a:p>
            <a:endParaRPr lang="en-US" dirty="0"/>
          </a:p>
          <a:p>
            <a:r>
              <a:rPr lang="en-US" dirty="0" smtClean="0"/>
              <a:t>No </a:t>
            </a:r>
            <a:r>
              <a:rPr lang="en-US" dirty="0" err="1" smtClean="0"/>
              <a:t>villi</a:t>
            </a:r>
            <a:r>
              <a:rPr lang="en-US" dirty="0" smtClean="0"/>
              <a:t> are present in this portion of the intestine </a:t>
            </a:r>
          </a:p>
          <a:p>
            <a:endParaRPr lang="en-US" dirty="0"/>
          </a:p>
          <a:p>
            <a:r>
              <a:rPr lang="en-US" dirty="0" smtClean="0"/>
              <a:t>The intestinal glands are long and characterized by a great abundance of goblet and absorptive cells and a small number of </a:t>
            </a:r>
            <a:r>
              <a:rPr lang="en-US" dirty="0" err="1" smtClean="0"/>
              <a:t>enteroendocrine</a:t>
            </a:r>
            <a:r>
              <a:rPr lang="en-US" dirty="0" smtClean="0"/>
              <a:t> cells </a:t>
            </a:r>
          </a:p>
          <a:p>
            <a:endParaRPr lang="en-US" dirty="0"/>
          </a:p>
          <a:p>
            <a:r>
              <a:rPr lang="en-US" dirty="0" smtClean="0"/>
              <a:t>The absorptive cells are columnar and have short, irregular </a:t>
            </a:r>
            <a:r>
              <a:rPr lang="en-US" dirty="0" err="1" smtClean="0"/>
              <a:t>microvilli</a:t>
            </a:r>
            <a:r>
              <a:rPr lang="en-US" dirty="0" smtClean="0"/>
              <a:t> </a:t>
            </a:r>
          </a:p>
          <a:p>
            <a:endParaRPr lang="en-US" dirty="0"/>
          </a:p>
          <a:p>
            <a:r>
              <a:rPr lang="en-US" dirty="0" smtClean="0"/>
              <a:t>The large intestine is well suited to its main functions: absorption of water, formation of the fecal mass, and production of mucus.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648200" y="1143000"/>
            <a:ext cx="4286250" cy="5505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err="1" smtClean="0"/>
              <a:t>Hepatocyte</a:t>
            </a:r>
            <a:endParaRPr lang="en-US" dirty="0"/>
          </a:p>
        </p:txBody>
      </p:sp>
      <p:sp>
        <p:nvSpPr>
          <p:cNvPr id="3" name="Content Placeholder 2"/>
          <p:cNvSpPr>
            <a:spLocks noGrp="1"/>
          </p:cNvSpPr>
          <p:nvPr>
            <p:ph idx="1"/>
          </p:nvPr>
        </p:nvSpPr>
        <p:spPr>
          <a:xfrm>
            <a:off x="457200" y="1600200"/>
            <a:ext cx="3657600" cy="4525963"/>
          </a:xfrm>
        </p:spPr>
        <p:txBody>
          <a:bodyPr>
            <a:normAutofit fontScale="40000" lnSpcReduction="20000"/>
          </a:bodyPr>
          <a:lstStyle/>
          <a:p>
            <a:r>
              <a:rPr lang="en-US" dirty="0" err="1" smtClean="0"/>
              <a:t>Hepatocytes</a:t>
            </a:r>
            <a:r>
              <a:rPr lang="en-US" dirty="0" smtClean="0"/>
              <a:t> are polyhedral, with six or more surfaces, and have a diameter of 20-30 um</a:t>
            </a:r>
          </a:p>
          <a:p>
            <a:endParaRPr lang="en-US" dirty="0"/>
          </a:p>
          <a:p>
            <a:r>
              <a:rPr lang="en-US" dirty="0" smtClean="0"/>
              <a:t>the cytoplasm of the </a:t>
            </a:r>
            <a:r>
              <a:rPr lang="en-US" dirty="0" err="1" smtClean="0"/>
              <a:t>hepatocyte</a:t>
            </a:r>
            <a:r>
              <a:rPr lang="en-US" dirty="0" smtClean="0"/>
              <a:t> is </a:t>
            </a:r>
            <a:r>
              <a:rPr lang="en-US" dirty="0" err="1" smtClean="0"/>
              <a:t>eosinophilic</a:t>
            </a:r>
            <a:r>
              <a:rPr lang="en-US" dirty="0" smtClean="0"/>
              <a:t>, mainly because of the large number of mitochondria and some smooth endoplasmic reticulum</a:t>
            </a:r>
          </a:p>
          <a:p>
            <a:endParaRPr lang="en-US" dirty="0"/>
          </a:p>
          <a:p>
            <a:r>
              <a:rPr lang="en-US" dirty="0" err="1" smtClean="0"/>
              <a:t>Hepatocytes</a:t>
            </a:r>
            <a:r>
              <a:rPr lang="en-US" dirty="0" smtClean="0"/>
              <a:t> located at different distances from the portal spaces show differences in structural, </a:t>
            </a:r>
            <a:r>
              <a:rPr lang="en-US" dirty="0" err="1" smtClean="0"/>
              <a:t>histochemical</a:t>
            </a:r>
            <a:r>
              <a:rPr lang="en-US" dirty="0" smtClean="0"/>
              <a:t>, and biochemical </a:t>
            </a:r>
            <a:r>
              <a:rPr lang="en-US" dirty="0" smtClean="0"/>
              <a:t>characteristics</a:t>
            </a:r>
          </a:p>
          <a:p>
            <a:endParaRPr lang="en-US" dirty="0" smtClean="0"/>
          </a:p>
          <a:p>
            <a:r>
              <a:rPr lang="en-US" dirty="0" smtClean="0"/>
              <a:t>The surface of each </a:t>
            </a:r>
            <a:r>
              <a:rPr lang="en-US" dirty="0" err="1" smtClean="0"/>
              <a:t>hepatocyte</a:t>
            </a:r>
            <a:r>
              <a:rPr lang="en-US" dirty="0" smtClean="0"/>
              <a:t> is in contact with the wall of the sinusoids, through the space of </a:t>
            </a:r>
            <a:r>
              <a:rPr lang="en-US" dirty="0" err="1" smtClean="0"/>
              <a:t>Disse</a:t>
            </a:r>
            <a:r>
              <a:rPr lang="en-US" dirty="0" smtClean="0"/>
              <a:t>, and with the surfaces of other </a:t>
            </a:r>
            <a:r>
              <a:rPr lang="en-US" dirty="0" err="1" smtClean="0"/>
              <a:t>hepatocytes</a:t>
            </a:r>
            <a:endParaRPr lang="en-US" dirty="0" smtClean="0"/>
          </a:p>
          <a:p>
            <a:endParaRPr lang="en-US" dirty="0" smtClean="0"/>
          </a:p>
          <a:p>
            <a:r>
              <a:rPr lang="en-US" dirty="0" smtClean="0"/>
              <a:t>Wherever two </a:t>
            </a:r>
            <a:r>
              <a:rPr lang="en-US" dirty="0" err="1" smtClean="0"/>
              <a:t>hepatocytes</a:t>
            </a:r>
            <a:r>
              <a:rPr lang="en-US" dirty="0" smtClean="0"/>
              <a:t> abut, they delimit a tubular space between them known as the </a:t>
            </a:r>
            <a:r>
              <a:rPr lang="en-US" b="1" dirty="0" smtClean="0"/>
              <a:t>bile </a:t>
            </a:r>
            <a:r>
              <a:rPr lang="en-US" b="1" dirty="0" err="1" smtClean="0"/>
              <a:t>canaliculus</a:t>
            </a:r>
            <a:endParaRPr lang="en-US" b="1" dirty="0" smtClean="0"/>
          </a:p>
          <a:p>
            <a:endParaRPr lang="en-US" b="1" dirty="0" smtClean="0"/>
          </a:p>
          <a:p>
            <a:r>
              <a:rPr lang="en-US" dirty="0" smtClean="0"/>
              <a:t>At the periphery, bile </a:t>
            </a:r>
            <a:r>
              <a:rPr lang="en-US" dirty="0" smtClean="0"/>
              <a:t>enters </a:t>
            </a:r>
            <a:r>
              <a:rPr lang="en-US" dirty="0" smtClean="0"/>
              <a:t>the </a:t>
            </a:r>
            <a:r>
              <a:rPr lang="en-US" b="1" dirty="0" smtClean="0"/>
              <a:t>bile </a:t>
            </a:r>
            <a:r>
              <a:rPr lang="en-US" b="1" dirty="0" err="1" smtClean="0"/>
              <a:t>ductules</a:t>
            </a:r>
            <a:r>
              <a:rPr lang="en-US" b="1" dirty="0" smtClean="0"/>
              <a:t>,</a:t>
            </a:r>
            <a:r>
              <a:rPr lang="en-US" dirty="0" smtClean="0"/>
              <a:t> or </a:t>
            </a:r>
            <a:r>
              <a:rPr lang="en-US" b="1" dirty="0" err="1" smtClean="0"/>
              <a:t>Hering's</a:t>
            </a:r>
            <a:r>
              <a:rPr lang="en-US" b="1" dirty="0" smtClean="0"/>
              <a:t> canals</a:t>
            </a:r>
            <a:r>
              <a:rPr lang="en-US" dirty="0" smtClean="0"/>
              <a:t> composed of </a:t>
            </a:r>
            <a:r>
              <a:rPr lang="en-US" dirty="0" err="1" smtClean="0"/>
              <a:t>cuboidal</a:t>
            </a:r>
            <a:r>
              <a:rPr lang="en-US" dirty="0" smtClean="0"/>
              <a:t> </a:t>
            </a:r>
            <a:r>
              <a:rPr lang="en-US" dirty="0" smtClean="0"/>
              <a:t>cells</a:t>
            </a:r>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4572000" y="1828800"/>
            <a:ext cx="42672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657600" cy="4525963"/>
          </a:xfrm>
        </p:spPr>
        <p:txBody>
          <a:bodyPr>
            <a:normAutofit fontScale="47500" lnSpcReduction="20000"/>
          </a:bodyPr>
          <a:lstStyle/>
          <a:p>
            <a:r>
              <a:rPr lang="en-US" dirty="0" smtClean="0"/>
              <a:t>The </a:t>
            </a:r>
            <a:r>
              <a:rPr lang="en-US" dirty="0" err="1" smtClean="0"/>
              <a:t>canaliculi</a:t>
            </a:r>
            <a:r>
              <a:rPr lang="en-US" dirty="0" smtClean="0"/>
              <a:t>, the first portions of the bile duct system, are tubular spaces </a:t>
            </a:r>
            <a:r>
              <a:rPr lang="en-US" dirty="0" smtClean="0"/>
              <a:t>12 um </a:t>
            </a:r>
            <a:r>
              <a:rPr lang="en-US" dirty="0" smtClean="0"/>
              <a:t>in </a:t>
            </a:r>
            <a:r>
              <a:rPr lang="en-US" dirty="0" smtClean="0"/>
              <a:t>diameter</a:t>
            </a:r>
          </a:p>
          <a:p>
            <a:endParaRPr lang="en-US" dirty="0" smtClean="0"/>
          </a:p>
          <a:p>
            <a:r>
              <a:rPr lang="en-US" dirty="0" smtClean="0"/>
              <a:t>They are limited only by the plasma membranes of two </a:t>
            </a:r>
            <a:r>
              <a:rPr lang="en-US" dirty="0" err="1" smtClean="0"/>
              <a:t>hepatocytes</a:t>
            </a:r>
            <a:r>
              <a:rPr lang="en-US" dirty="0" smtClean="0"/>
              <a:t> and have a small number of </a:t>
            </a:r>
            <a:r>
              <a:rPr lang="en-US" dirty="0" err="1" smtClean="0"/>
              <a:t>microvilli</a:t>
            </a:r>
            <a:r>
              <a:rPr lang="en-US" dirty="0" smtClean="0"/>
              <a:t> in their </a:t>
            </a:r>
            <a:r>
              <a:rPr lang="en-US" dirty="0" smtClean="0"/>
              <a:t>interiors</a:t>
            </a:r>
          </a:p>
          <a:p>
            <a:endParaRPr lang="en-US" dirty="0" smtClean="0"/>
          </a:p>
          <a:p>
            <a:r>
              <a:rPr lang="en-US" dirty="0" smtClean="0"/>
              <a:t>The cell membranes near these </a:t>
            </a:r>
            <a:r>
              <a:rPr lang="en-US" dirty="0" err="1" smtClean="0"/>
              <a:t>canaliculi</a:t>
            </a:r>
            <a:r>
              <a:rPr lang="en-US" dirty="0" smtClean="0"/>
              <a:t> are firmly joined by tight junctions </a:t>
            </a:r>
            <a:endParaRPr lang="en-US" dirty="0" smtClean="0"/>
          </a:p>
          <a:p>
            <a:endParaRPr lang="en-US" dirty="0" smtClean="0"/>
          </a:p>
          <a:p>
            <a:r>
              <a:rPr lang="en-US" dirty="0" smtClean="0"/>
              <a:t>Gap junctions are frequent between </a:t>
            </a:r>
            <a:r>
              <a:rPr lang="en-US" dirty="0" err="1" smtClean="0"/>
              <a:t>hepatocytes</a:t>
            </a:r>
            <a:r>
              <a:rPr lang="en-US" dirty="0" smtClean="0"/>
              <a:t> and are sites of intercellular </a:t>
            </a:r>
            <a:r>
              <a:rPr lang="en-US" dirty="0" smtClean="0"/>
              <a:t>communication</a:t>
            </a:r>
          </a:p>
          <a:p>
            <a:endParaRPr lang="en-US" dirty="0" smtClean="0"/>
          </a:p>
          <a:p>
            <a:r>
              <a:rPr lang="en-US" dirty="0" smtClean="0"/>
              <a:t>The bile flow therefore progresses in a direction opposite to that of the blood, </a:t>
            </a:r>
            <a:r>
              <a:rPr lang="en-US" dirty="0" err="1" smtClean="0"/>
              <a:t>ie</a:t>
            </a:r>
            <a:r>
              <a:rPr lang="en-US" dirty="0" smtClean="0"/>
              <a:t>, from the center of the lobule to its periphery.</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4343400" y="1447800"/>
            <a:ext cx="4438650" cy="51054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038600" cy="4525963"/>
          </a:xfrm>
        </p:spPr>
        <p:txBody>
          <a:bodyPr>
            <a:normAutofit fontScale="40000" lnSpcReduction="20000"/>
          </a:bodyPr>
          <a:lstStyle/>
          <a:p>
            <a:r>
              <a:rPr lang="en-US" dirty="0" smtClean="0"/>
              <a:t>The surface of the </a:t>
            </a:r>
            <a:r>
              <a:rPr lang="en-US" dirty="0" err="1" smtClean="0"/>
              <a:t>hepatocyte</a:t>
            </a:r>
            <a:r>
              <a:rPr lang="en-US" dirty="0" smtClean="0"/>
              <a:t> that faces the space of </a:t>
            </a:r>
            <a:r>
              <a:rPr lang="en-US" dirty="0" err="1" smtClean="0"/>
              <a:t>Disse</a:t>
            </a:r>
            <a:r>
              <a:rPr lang="en-US" dirty="0" smtClean="0"/>
              <a:t> contains many </a:t>
            </a:r>
            <a:r>
              <a:rPr lang="en-US" dirty="0" err="1" smtClean="0"/>
              <a:t>microvilli</a:t>
            </a:r>
            <a:r>
              <a:rPr lang="en-US" dirty="0" smtClean="0"/>
              <a:t> that protrude into that space, but there is always a space between them and the cells of the sinusoidal wall </a:t>
            </a:r>
            <a:endParaRPr lang="en-US" dirty="0" smtClean="0"/>
          </a:p>
          <a:p>
            <a:endParaRPr lang="en-US" dirty="0" smtClean="0"/>
          </a:p>
          <a:p>
            <a:r>
              <a:rPr lang="en-US" dirty="0" smtClean="0"/>
              <a:t>The </a:t>
            </a:r>
            <a:r>
              <a:rPr lang="en-US" dirty="0" err="1" smtClean="0"/>
              <a:t>hepatocyte</a:t>
            </a:r>
            <a:r>
              <a:rPr lang="en-US" dirty="0" smtClean="0"/>
              <a:t> has one or two rounded nuclei with one or two </a:t>
            </a:r>
            <a:r>
              <a:rPr lang="en-US" dirty="0" smtClean="0"/>
              <a:t>nucleoli</a:t>
            </a:r>
          </a:p>
          <a:p>
            <a:endParaRPr lang="en-US" dirty="0" smtClean="0"/>
          </a:p>
          <a:p>
            <a:r>
              <a:rPr lang="en-US" dirty="0" smtClean="0"/>
              <a:t>Some of the nuclei are </a:t>
            </a:r>
            <a:r>
              <a:rPr lang="en-US" dirty="0" err="1" smtClean="0"/>
              <a:t>polyploid</a:t>
            </a:r>
            <a:endParaRPr lang="en-US" dirty="0" smtClean="0"/>
          </a:p>
          <a:p>
            <a:endParaRPr lang="en-US" dirty="0" smtClean="0"/>
          </a:p>
          <a:p>
            <a:r>
              <a:rPr lang="en-US" dirty="0" smtClean="0"/>
              <a:t>In the </a:t>
            </a:r>
            <a:r>
              <a:rPr lang="en-US" dirty="0" err="1" smtClean="0"/>
              <a:t>hepatocyte</a:t>
            </a:r>
            <a:r>
              <a:rPr lang="en-US" dirty="0" smtClean="0"/>
              <a:t>, the rough endoplasmic reticulum forms aggregates dispersed in the cytoplasm; these are often called </a:t>
            </a:r>
            <a:r>
              <a:rPr lang="en-US" b="1" dirty="0" smtClean="0"/>
              <a:t>basophilic </a:t>
            </a:r>
            <a:r>
              <a:rPr lang="en-US" b="1" dirty="0" smtClean="0"/>
              <a:t>bodies</a:t>
            </a:r>
          </a:p>
          <a:p>
            <a:endParaRPr lang="en-US" b="1" dirty="0" smtClean="0"/>
          </a:p>
          <a:p>
            <a:r>
              <a:rPr lang="en-US" dirty="0" smtClean="0"/>
              <a:t>Several proteins (</a:t>
            </a:r>
            <a:r>
              <a:rPr lang="en-US" dirty="0" err="1" smtClean="0"/>
              <a:t>eg</a:t>
            </a:r>
            <a:r>
              <a:rPr lang="en-US" dirty="0" smtClean="0"/>
              <a:t>, blood albumin, fibrinogen) are synthesized on </a:t>
            </a:r>
            <a:r>
              <a:rPr lang="en-US" dirty="0" err="1" smtClean="0"/>
              <a:t>polyribosomes</a:t>
            </a:r>
            <a:r>
              <a:rPr lang="en-US" dirty="0" smtClean="0"/>
              <a:t> in these </a:t>
            </a:r>
            <a:r>
              <a:rPr lang="en-US" dirty="0" smtClean="0"/>
              <a:t>structures</a:t>
            </a:r>
          </a:p>
          <a:p>
            <a:endParaRPr lang="en-US" dirty="0" smtClean="0"/>
          </a:p>
          <a:p>
            <a:r>
              <a:rPr lang="en-US" dirty="0" smtClean="0"/>
              <a:t>the smooth endoplasmic reticulum is responsible for the processes of oxidation, </a:t>
            </a:r>
            <a:r>
              <a:rPr lang="en-US" dirty="0" err="1" smtClean="0"/>
              <a:t>methylation</a:t>
            </a:r>
            <a:r>
              <a:rPr lang="en-US" dirty="0" smtClean="0"/>
              <a:t>, and conjugation required for inactivation or detoxification of various substances before their excretion from the body. </a:t>
            </a:r>
            <a:endParaRPr lang="en-US" dirty="0"/>
          </a:p>
        </p:txBody>
      </p:sp>
      <p:pic>
        <p:nvPicPr>
          <p:cNvPr id="16386" name="Picture 2" descr="http://www.ouhsc.edu/histology/Glass%20slides/88_02.jpg"/>
          <p:cNvPicPr>
            <a:picLocks noChangeAspect="1" noChangeArrowheads="1"/>
          </p:cNvPicPr>
          <p:nvPr/>
        </p:nvPicPr>
        <p:blipFill>
          <a:blip r:embed="rId2" cstate="print"/>
          <a:srcRect/>
          <a:stretch>
            <a:fillRect/>
          </a:stretch>
        </p:blipFill>
        <p:spPr bwMode="auto">
          <a:xfrm>
            <a:off x="4953000" y="2133600"/>
            <a:ext cx="3810000" cy="4114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Gallbladder</a:t>
            </a:r>
            <a:endParaRPr lang="en-US" dirty="0"/>
          </a:p>
        </p:txBody>
      </p:sp>
      <p:sp>
        <p:nvSpPr>
          <p:cNvPr id="3" name="Content Placeholder 2"/>
          <p:cNvSpPr>
            <a:spLocks noGrp="1"/>
          </p:cNvSpPr>
          <p:nvPr>
            <p:ph idx="1"/>
          </p:nvPr>
        </p:nvSpPr>
        <p:spPr>
          <a:xfrm>
            <a:off x="457200" y="1600200"/>
            <a:ext cx="4495800" cy="4525963"/>
          </a:xfrm>
        </p:spPr>
        <p:txBody>
          <a:bodyPr>
            <a:normAutofit fontScale="40000" lnSpcReduction="20000"/>
          </a:bodyPr>
          <a:lstStyle/>
          <a:p>
            <a:r>
              <a:rPr lang="en-US" dirty="0" smtClean="0"/>
              <a:t>The gallbladder is a hollow, pear-shaped organ attached to the lower surface of the </a:t>
            </a:r>
            <a:r>
              <a:rPr lang="en-US" dirty="0" smtClean="0"/>
              <a:t>liver</a:t>
            </a:r>
          </a:p>
          <a:p>
            <a:endParaRPr lang="en-US" dirty="0" smtClean="0"/>
          </a:p>
          <a:p>
            <a:r>
              <a:rPr lang="en-US" dirty="0" smtClean="0"/>
              <a:t>It can store </a:t>
            </a:r>
            <a:r>
              <a:rPr lang="en-US" dirty="0" smtClean="0"/>
              <a:t>30-50 </a:t>
            </a:r>
            <a:r>
              <a:rPr lang="en-US" dirty="0" err="1" smtClean="0"/>
              <a:t>mL</a:t>
            </a:r>
            <a:r>
              <a:rPr lang="en-US" dirty="0" smtClean="0"/>
              <a:t> of bile</a:t>
            </a:r>
            <a:r>
              <a:rPr lang="en-US" dirty="0" smtClean="0"/>
              <a:t>.</a:t>
            </a:r>
          </a:p>
          <a:p>
            <a:endParaRPr lang="en-US" dirty="0" smtClean="0"/>
          </a:p>
          <a:p>
            <a:r>
              <a:rPr lang="en-US" dirty="0" smtClean="0"/>
              <a:t> </a:t>
            </a:r>
            <a:r>
              <a:rPr lang="en-US" dirty="0" smtClean="0"/>
              <a:t>The wall of the gallbladder consists of a mucosa composed of simple columnar epithelium and lamina </a:t>
            </a:r>
            <a:r>
              <a:rPr lang="en-US" dirty="0" err="1" smtClean="0"/>
              <a:t>propria</a:t>
            </a:r>
            <a:r>
              <a:rPr lang="en-US" dirty="0" smtClean="0"/>
              <a:t>, a layer of smooth muscle, a </a:t>
            </a:r>
            <a:r>
              <a:rPr lang="en-US" dirty="0" err="1" smtClean="0"/>
              <a:t>perimuscular</a:t>
            </a:r>
            <a:r>
              <a:rPr lang="en-US" dirty="0" smtClean="0"/>
              <a:t> connective tissue layer, and a serous membrane </a:t>
            </a:r>
            <a:endParaRPr lang="en-US" dirty="0" smtClean="0"/>
          </a:p>
          <a:p>
            <a:endParaRPr lang="en-US" dirty="0" smtClean="0"/>
          </a:p>
          <a:p>
            <a:r>
              <a:rPr lang="en-US" dirty="0" smtClean="0"/>
              <a:t>The mucosa has abundant folds that are particularly evident when the gallbladder is </a:t>
            </a:r>
            <a:r>
              <a:rPr lang="en-US" dirty="0" smtClean="0"/>
              <a:t>empty</a:t>
            </a:r>
          </a:p>
          <a:p>
            <a:endParaRPr lang="en-US" dirty="0" smtClean="0"/>
          </a:p>
          <a:p>
            <a:r>
              <a:rPr lang="en-US" dirty="0" smtClean="0"/>
              <a:t>The epithelial cells are rich in mitochondria </a:t>
            </a:r>
            <a:endParaRPr lang="en-US" dirty="0" smtClean="0"/>
          </a:p>
          <a:p>
            <a:endParaRPr lang="en-US" dirty="0" smtClean="0"/>
          </a:p>
          <a:p>
            <a:r>
              <a:rPr lang="en-US" dirty="0" smtClean="0"/>
              <a:t>All these cells are capable of secreting small amounts of </a:t>
            </a:r>
            <a:r>
              <a:rPr lang="en-US" dirty="0" smtClean="0"/>
              <a:t>mucus</a:t>
            </a:r>
          </a:p>
          <a:p>
            <a:endParaRPr lang="en-US" dirty="0" smtClean="0"/>
          </a:p>
          <a:p>
            <a:r>
              <a:rPr lang="en-US" dirty="0" err="1" smtClean="0"/>
              <a:t>Tubuloacinar</a:t>
            </a:r>
            <a:r>
              <a:rPr lang="en-US" dirty="0" smtClean="0"/>
              <a:t> mucous glands near the cystic duct are responsible for the production of most of the mucus present in </a:t>
            </a:r>
            <a:r>
              <a:rPr lang="en-US" dirty="0" smtClean="0"/>
              <a:t>bile( no goblet cells).</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4953000" y="1752600"/>
            <a:ext cx="3990975" cy="51054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495800" cy="4525963"/>
          </a:xfrm>
        </p:spPr>
        <p:txBody>
          <a:bodyPr>
            <a:normAutofit fontScale="47500" lnSpcReduction="20000"/>
          </a:bodyPr>
          <a:lstStyle/>
          <a:p>
            <a:r>
              <a:rPr lang="en-US" dirty="0" smtClean="0"/>
              <a:t>The main function of the gallbladder is to store bile, concentrate it by absorbing its water, and release it when necessary into the digestive </a:t>
            </a:r>
            <a:r>
              <a:rPr lang="en-US" dirty="0" smtClean="0"/>
              <a:t>tract</a:t>
            </a:r>
          </a:p>
          <a:p>
            <a:endParaRPr lang="en-US" dirty="0" smtClean="0"/>
          </a:p>
          <a:p>
            <a:r>
              <a:rPr lang="en-US" dirty="0" smtClean="0"/>
              <a:t>Contraction of the smooth muscle of the gallbladder is induced by </a:t>
            </a:r>
            <a:r>
              <a:rPr lang="en-US" b="1" dirty="0" err="1" smtClean="0"/>
              <a:t>cholecystokinin</a:t>
            </a:r>
            <a:r>
              <a:rPr lang="en-US" b="1" dirty="0" smtClean="0"/>
              <a:t>,</a:t>
            </a:r>
            <a:r>
              <a:rPr lang="en-US" dirty="0" smtClean="0"/>
              <a:t> a hormone produced by </a:t>
            </a:r>
            <a:r>
              <a:rPr lang="en-US" dirty="0" err="1" smtClean="0"/>
              <a:t>enteroendocrine</a:t>
            </a:r>
            <a:r>
              <a:rPr lang="en-US" dirty="0" smtClean="0"/>
              <a:t> cells located in the epithelial lining of the small </a:t>
            </a:r>
            <a:r>
              <a:rPr lang="en-US" dirty="0" smtClean="0"/>
              <a:t>intestine</a:t>
            </a:r>
          </a:p>
          <a:p>
            <a:endParaRPr lang="en-US" dirty="0" smtClean="0"/>
          </a:p>
          <a:p>
            <a:r>
              <a:rPr lang="en-US" dirty="0" smtClean="0"/>
              <a:t>Release of </a:t>
            </a:r>
            <a:r>
              <a:rPr lang="en-US" dirty="0" err="1" smtClean="0"/>
              <a:t>cholecystokinin</a:t>
            </a:r>
            <a:r>
              <a:rPr lang="en-US" dirty="0" smtClean="0"/>
              <a:t> is, in turn, stimulated by the presence of dietary fats in the small intestine</a:t>
            </a:r>
            <a:r>
              <a:rPr lang="en-US" dirty="0" smtClean="0"/>
              <a:t>.</a:t>
            </a:r>
          </a:p>
          <a:p>
            <a:endParaRPr lang="en-US" dirty="0" smtClean="0"/>
          </a:p>
          <a:p>
            <a:r>
              <a:rPr lang="en-US" dirty="0" smtClean="0"/>
              <a:t>No </a:t>
            </a:r>
            <a:r>
              <a:rPr lang="en-US" dirty="0" err="1" smtClean="0"/>
              <a:t>muscularis</a:t>
            </a:r>
            <a:r>
              <a:rPr lang="en-US" dirty="0" smtClean="0"/>
              <a:t> mucosa or </a:t>
            </a:r>
            <a:r>
              <a:rPr lang="en-US" dirty="0" err="1" smtClean="0"/>
              <a:t>submucosa</a:t>
            </a:r>
            <a:endParaRPr lang="en-US" dirty="0" smtClean="0"/>
          </a:p>
          <a:p>
            <a:endParaRPr lang="en-US" dirty="0" smtClean="0"/>
          </a:p>
          <a:p>
            <a:r>
              <a:rPr lang="en-US" dirty="0" smtClean="0"/>
              <a:t>The </a:t>
            </a:r>
            <a:r>
              <a:rPr lang="en-US" dirty="0" err="1" smtClean="0"/>
              <a:t>muscularis</a:t>
            </a:r>
            <a:r>
              <a:rPr lang="en-US" dirty="0" smtClean="0"/>
              <a:t> </a:t>
            </a:r>
            <a:r>
              <a:rPr lang="en-US" dirty="0" err="1" smtClean="0"/>
              <a:t>externa</a:t>
            </a:r>
            <a:r>
              <a:rPr lang="en-US" dirty="0" smtClean="0"/>
              <a:t> is composed of irregular(oblique) smooth muscles with collagen and elastic fibers in between.</a:t>
            </a:r>
          </a:p>
          <a:p>
            <a:endParaRPr lang="en-US" dirty="0" smtClean="0"/>
          </a:p>
          <a:p>
            <a:r>
              <a:rPr lang="en-US" dirty="0" smtClean="0"/>
              <a:t>No peristaltic movements.</a:t>
            </a:r>
            <a:endParaRPr lang="en-US" dirty="0"/>
          </a:p>
        </p:txBody>
      </p:sp>
      <p:pic>
        <p:nvPicPr>
          <p:cNvPr id="14338" name="Picture 2" descr="http://histology-world.com/photoalbum/albums/uploads/normal_gallbladder4X_lbl.jpg"/>
          <p:cNvPicPr>
            <a:picLocks noChangeAspect="1" noChangeArrowheads="1"/>
          </p:cNvPicPr>
          <p:nvPr/>
        </p:nvPicPr>
        <p:blipFill>
          <a:blip r:embed="rId2" cstate="print"/>
          <a:srcRect/>
          <a:stretch>
            <a:fillRect/>
          </a:stretch>
        </p:blipFill>
        <p:spPr bwMode="auto">
          <a:xfrm>
            <a:off x="5029200" y="1676400"/>
            <a:ext cx="3810000" cy="4495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Pancreas</a:t>
            </a:r>
            <a:endParaRPr lang="en-US" dirty="0"/>
          </a:p>
        </p:txBody>
      </p:sp>
      <p:sp>
        <p:nvSpPr>
          <p:cNvPr id="3" name="Content Placeholder 2"/>
          <p:cNvSpPr>
            <a:spLocks noGrp="1"/>
          </p:cNvSpPr>
          <p:nvPr>
            <p:ph idx="1"/>
          </p:nvPr>
        </p:nvSpPr>
        <p:spPr>
          <a:xfrm>
            <a:off x="457200" y="1600200"/>
            <a:ext cx="3810000" cy="4525963"/>
          </a:xfrm>
        </p:spPr>
        <p:txBody>
          <a:bodyPr>
            <a:normAutofit fontScale="55000" lnSpcReduction="20000"/>
          </a:bodyPr>
          <a:lstStyle/>
          <a:p>
            <a:r>
              <a:rPr lang="en-US" dirty="0" smtClean="0"/>
              <a:t>The pancreas is a mixed </a:t>
            </a:r>
            <a:r>
              <a:rPr lang="en-US" dirty="0" smtClean="0"/>
              <a:t>exocrine-endocrine </a:t>
            </a:r>
            <a:r>
              <a:rPr lang="en-US" dirty="0" smtClean="0"/>
              <a:t>gland that produces digestive enzymes and </a:t>
            </a:r>
            <a:r>
              <a:rPr lang="en-US" dirty="0" smtClean="0"/>
              <a:t>hormones</a:t>
            </a:r>
          </a:p>
          <a:p>
            <a:endParaRPr lang="en-US" dirty="0" smtClean="0"/>
          </a:p>
          <a:p>
            <a:r>
              <a:rPr lang="en-US" dirty="0" smtClean="0"/>
              <a:t>The enzymes are stored and released by cells of the exocrine portion, arranged in </a:t>
            </a:r>
            <a:r>
              <a:rPr lang="en-US" dirty="0" err="1" smtClean="0"/>
              <a:t>acini</a:t>
            </a:r>
            <a:endParaRPr lang="en-US" dirty="0" smtClean="0"/>
          </a:p>
          <a:p>
            <a:endParaRPr lang="en-US" dirty="0" smtClean="0"/>
          </a:p>
          <a:p>
            <a:r>
              <a:rPr lang="en-US" dirty="0" smtClean="0"/>
              <a:t>The hormones are synthesized in clusters of endocrine epithelial cells known as islets of </a:t>
            </a:r>
            <a:r>
              <a:rPr lang="en-US" dirty="0" err="1" smtClean="0"/>
              <a:t>Langerhans</a:t>
            </a:r>
            <a:r>
              <a:rPr lang="en-US" dirty="0" smtClean="0"/>
              <a:t> </a:t>
            </a:r>
            <a:endParaRPr lang="en-US" dirty="0" smtClean="0"/>
          </a:p>
          <a:p>
            <a:endParaRPr lang="en-US" dirty="0" smtClean="0"/>
          </a:p>
          <a:p>
            <a:r>
              <a:rPr lang="en-US" dirty="0" smtClean="0"/>
              <a:t>exocrine portion of the pancreas is a compound </a:t>
            </a:r>
            <a:r>
              <a:rPr lang="en-US" dirty="0" err="1" smtClean="0"/>
              <a:t>acinar</a:t>
            </a:r>
            <a:r>
              <a:rPr lang="en-US" dirty="0" smtClean="0"/>
              <a:t> gland, similar in structure to the parotid </a:t>
            </a:r>
            <a:r>
              <a:rPr lang="en-US" dirty="0" smtClean="0"/>
              <a:t>gland</a:t>
            </a:r>
          </a:p>
          <a:p>
            <a:endParaRPr lang="en-US" dirty="0" smtClean="0"/>
          </a:p>
        </p:txBody>
      </p:sp>
      <p:pic>
        <p:nvPicPr>
          <p:cNvPr id="15362" name="Picture 2" descr="http://www.glenoaks.edu/facultystaff/FacultyWebSites/hartung/PublishingImages/Endocrine/Pancreas%20Histology/pancreas2F.jpg"/>
          <p:cNvPicPr>
            <a:picLocks noChangeAspect="1" noChangeArrowheads="1"/>
          </p:cNvPicPr>
          <p:nvPr/>
        </p:nvPicPr>
        <p:blipFill>
          <a:blip r:embed="rId2" cstate="print"/>
          <a:srcRect/>
          <a:stretch>
            <a:fillRect/>
          </a:stretch>
        </p:blipFill>
        <p:spPr bwMode="auto">
          <a:xfrm>
            <a:off x="5067300" y="1524000"/>
            <a:ext cx="4076700" cy="4267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the parotid and the pancreas </a:t>
            </a:r>
            <a:endParaRPr lang="en-US" dirty="0"/>
          </a:p>
        </p:txBody>
      </p:sp>
      <p:sp>
        <p:nvSpPr>
          <p:cNvPr id="3" name="Content Placeholder 2"/>
          <p:cNvSpPr>
            <a:spLocks noGrp="1"/>
          </p:cNvSpPr>
          <p:nvPr>
            <p:ph idx="1"/>
          </p:nvPr>
        </p:nvSpPr>
        <p:spPr>
          <a:xfrm>
            <a:off x="457200" y="1600200"/>
            <a:ext cx="4114800" cy="4525963"/>
          </a:xfrm>
        </p:spPr>
        <p:txBody>
          <a:bodyPr>
            <a:normAutofit fontScale="40000" lnSpcReduction="20000"/>
          </a:bodyPr>
          <a:lstStyle/>
          <a:p>
            <a:r>
              <a:rPr lang="en-US" dirty="0" smtClean="0"/>
              <a:t>In histological sections, a distinction between the two glands can be made based on the absence of striated ducts and the presence of the islets of </a:t>
            </a:r>
            <a:r>
              <a:rPr lang="en-US" dirty="0" err="1" smtClean="0"/>
              <a:t>Langerhans</a:t>
            </a:r>
            <a:r>
              <a:rPr lang="en-US" dirty="0" smtClean="0"/>
              <a:t> in the pancreas</a:t>
            </a:r>
          </a:p>
          <a:p>
            <a:endParaRPr lang="en-US" dirty="0" smtClean="0"/>
          </a:p>
          <a:p>
            <a:r>
              <a:rPr lang="en-US" dirty="0" smtClean="0"/>
              <a:t>Another characteristic detail is that in the pancreas the initial portions of intercalated ducts penetrate the lumens of the </a:t>
            </a:r>
            <a:r>
              <a:rPr lang="en-US" dirty="0" err="1" smtClean="0"/>
              <a:t>acini</a:t>
            </a:r>
            <a:endParaRPr lang="en-US" dirty="0" smtClean="0"/>
          </a:p>
          <a:p>
            <a:endParaRPr lang="en-US" dirty="0" smtClean="0"/>
          </a:p>
          <a:p>
            <a:r>
              <a:rPr lang="en-US" dirty="0" smtClean="0"/>
              <a:t>Nuclei, surrounded by a pale cytoplasm, belong to </a:t>
            </a:r>
            <a:r>
              <a:rPr lang="en-US" b="1" dirty="0" err="1" smtClean="0"/>
              <a:t>centroacinar</a:t>
            </a:r>
            <a:r>
              <a:rPr lang="en-US" b="1" dirty="0" smtClean="0"/>
              <a:t> cells</a:t>
            </a:r>
            <a:r>
              <a:rPr lang="en-US" dirty="0" smtClean="0"/>
              <a:t> that constitute the </a:t>
            </a:r>
            <a:r>
              <a:rPr lang="en-US" dirty="0" err="1" smtClean="0"/>
              <a:t>intraacinar</a:t>
            </a:r>
            <a:r>
              <a:rPr lang="en-US" dirty="0" smtClean="0"/>
              <a:t> portion of the intercalated duct </a:t>
            </a:r>
          </a:p>
          <a:p>
            <a:endParaRPr lang="en-US" dirty="0" smtClean="0"/>
          </a:p>
          <a:p>
            <a:r>
              <a:rPr lang="en-US" dirty="0" smtClean="0"/>
              <a:t>These </a:t>
            </a:r>
            <a:r>
              <a:rPr lang="en-US" dirty="0" smtClean="0"/>
              <a:t>cells are found only in pancreatic </a:t>
            </a:r>
            <a:r>
              <a:rPr lang="en-US" dirty="0" err="1" smtClean="0"/>
              <a:t>acini</a:t>
            </a:r>
            <a:endParaRPr lang="en-US" dirty="0" smtClean="0"/>
          </a:p>
          <a:p>
            <a:endParaRPr lang="en-US" dirty="0" smtClean="0"/>
          </a:p>
          <a:p>
            <a:r>
              <a:rPr lang="en-US" dirty="0" smtClean="0"/>
              <a:t>Intercalated ducts are tributaries of larger </a:t>
            </a:r>
            <a:r>
              <a:rPr lang="en-US" dirty="0" err="1" smtClean="0"/>
              <a:t>intralobular</a:t>
            </a:r>
            <a:r>
              <a:rPr lang="en-US" dirty="0" smtClean="0"/>
              <a:t> ducts that, in turn, form larger interlobular ducts lined by columnar epithelium, located within the connective tissue septa</a:t>
            </a:r>
            <a:r>
              <a:rPr lang="en-US" dirty="0" smtClean="0"/>
              <a:t>.</a:t>
            </a:r>
          </a:p>
          <a:p>
            <a:endParaRPr lang="en-US" dirty="0" smtClean="0"/>
          </a:p>
          <a:p>
            <a:r>
              <a:rPr lang="en-US" dirty="0" smtClean="0"/>
              <a:t>There are no striated ducts in the pancreatic duct system.</a:t>
            </a:r>
            <a:endParaRPr lang="en-US" dirty="0"/>
          </a:p>
        </p:txBody>
      </p:sp>
      <p:pic>
        <p:nvPicPr>
          <p:cNvPr id="13314" name="Picture 2" descr="http://www.histology-world.com/photoalbum/albums/userpics/pancreas3F.jpg"/>
          <p:cNvPicPr>
            <a:picLocks noChangeAspect="1" noChangeArrowheads="1"/>
          </p:cNvPicPr>
          <p:nvPr/>
        </p:nvPicPr>
        <p:blipFill>
          <a:blip r:embed="rId2" cstate="print"/>
          <a:srcRect/>
          <a:stretch>
            <a:fillRect/>
          </a:stretch>
        </p:blipFill>
        <p:spPr bwMode="auto">
          <a:xfrm>
            <a:off x="4953000" y="1600200"/>
            <a:ext cx="3800475" cy="4495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038600" cy="5029200"/>
          </a:xfrm>
        </p:spPr>
        <p:txBody>
          <a:bodyPr>
            <a:normAutofit fontScale="47500" lnSpcReduction="20000"/>
          </a:bodyPr>
          <a:lstStyle/>
          <a:p>
            <a:r>
              <a:rPr lang="en-US" dirty="0" smtClean="0"/>
              <a:t>The exocrine pancreatic </a:t>
            </a:r>
            <a:r>
              <a:rPr lang="en-US" dirty="0" err="1" smtClean="0"/>
              <a:t>acinus</a:t>
            </a:r>
            <a:r>
              <a:rPr lang="en-US" dirty="0" smtClean="0"/>
              <a:t> is composed of several serous cells surrounding a </a:t>
            </a:r>
            <a:r>
              <a:rPr lang="en-US" dirty="0" smtClean="0"/>
              <a:t>lumen</a:t>
            </a:r>
          </a:p>
          <a:p>
            <a:endParaRPr lang="en-US" dirty="0" smtClean="0"/>
          </a:p>
          <a:p>
            <a:r>
              <a:rPr lang="en-US" dirty="0" smtClean="0"/>
              <a:t>These cells are highly polarized, with a spherical nucleus, and are typical protein-secreting cells</a:t>
            </a:r>
            <a:r>
              <a:rPr lang="en-US" dirty="0" smtClean="0"/>
              <a:t>.</a:t>
            </a:r>
          </a:p>
          <a:p>
            <a:endParaRPr lang="en-US" dirty="0" smtClean="0"/>
          </a:p>
          <a:p>
            <a:r>
              <a:rPr lang="en-US" dirty="0" smtClean="0"/>
              <a:t>The number of </a:t>
            </a:r>
            <a:r>
              <a:rPr lang="en-US" dirty="0" err="1" smtClean="0"/>
              <a:t>zymogen</a:t>
            </a:r>
            <a:r>
              <a:rPr lang="en-US" dirty="0" smtClean="0"/>
              <a:t> granules present in each cell varies according to the digestive phase and attains its maximum in animals that have </a:t>
            </a:r>
            <a:r>
              <a:rPr lang="en-US" dirty="0" smtClean="0"/>
              <a:t>fasted</a:t>
            </a:r>
          </a:p>
          <a:p>
            <a:endParaRPr lang="en-US" dirty="0" smtClean="0"/>
          </a:p>
          <a:p>
            <a:r>
              <a:rPr lang="en-US" dirty="0" smtClean="0"/>
              <a:t>thin capsule of connective tissue covers the pancreas and sends septa into it, separating the pancreatic </a:t>
            </a:r>
            <a:r>
              <a:rPr lang="en-US" dirty="0" smtClean="0"/>
              <a:t>lobules</a:t>
            </a:r>
          </a:p>
          <a:p>
            <a:endParaRPr lang="en-US" dirty="0" smtClean="0"/>
          </a:p>
          <a:p>
            <a:r>
              <a:rPr lang="en-US" dirty="0" smtClean="0"/>
              <a:t>The </a:t>
            </a:r>
            <a:r>
              <a:rPr lang="en-US" dirty="0" err="1" smtClean="0"/>
              <a:t>acini</a:t>
            </a:r>
            <a:r>
              <a:rPr lang="en-US" dirty="0" smtClean="0"/>
              <a:t> are surrounded by a basal lamina that is supported by a delicate sheath of reticular fibers</a:t>
            </a:r>
            <a:r>
              <a:rPr lang="en-US" dirty="0" smtClean="0"/>
              <a:t>.</a:t>
            </a:r>
          </a:p>
          <a:p>
            <a:endParaRPr lang="en-US" dirty="0" smtClean="0"/>
          </a:p>
          <a:p>
            <a:r>
              <a:rPr lang="en-US" dirty="0" smtClean="0"/>
              <a:t>The pancreas also has a rich capillary network, essential for the </a:t>
            </a:r>
            <a:r>
              <a:rPr lang="en-US" dirty="0" err="1" smtClean="0"/>
              <a:t>secretory</a:t>
            </a:r>
            <a:r>
              <a:rPr lang="en-US" dirty="0" smtClean="0"/>
              <a:t> process. </a:t>
            </a:r>
            <a:endParaRPr lang="en-US" dirty="0"/>
          </a:p>
        </p:txBody>
      </p:sp>
      <p:pic>
        <p:nvPicPr>
          <p:cNvPr id="12289" name="Picture 1"/>
          <p:cNvPicPr>
            <a:picLocks noChangeAspect="1" noChangeArrowheads="1"/>
          </p:cNvPicPr>
          <p:nvPr/>
        </p:nvPicPr>
        <p:blipFill>
          <a:blip r:embed="rId2" cstate="print"/>
          <a:srcRect/>
          <a:stretch>
            <a:fillRect/>
          </a:stretch>
        </p:blipFill>
        <p:spPr bwMode="auto">
          <a:xfrm>
            <a:off x="4400550" y="2133600"/>
            <a:ext cx="4743450" cy="41529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886200" cy="5257800"/>
          </a:xfrm>
        </p:spPr>
        <p:txBody>
          <a:bodyPr>
            <a:normAutofit fontScale="40000" lnSpcReduction="20000"/>
          </a:bodyPr>
          <a:lstStyle/>
          <a:p>
            <a:r>
              <a:rPr lang="en-US" dirty="0" smtClean="0"/>
              <a:t>The exocrine pancreas secretes </a:t>
            </a:r>
            <a:r>
              <a:rPr lang="en-US" dirty="0" smtClean="0"/>
              <a:t>1500-3000 </a:t>
            </a:r>
            <a:r>
              <a:rPr lang="en-US" dirty="0" err="1" smtClean="0"/>
              <a:t>mL</a:t>
            </a:r>
            <a:r>
              <a:rPr lang="en-US" dirty="0" smtClean="0"/>
              <a:t> of </a:t>
            </a:r>
            <a:r>
              <a:rPr lang="en-US" dirty="0" err="1" smtClean="0"/>
              <a:t>isosmotic</a:t>
            </a:r>
            <a:r>
              <a:rPr lang="en-US" dirty="0" smtClean="0"/>
              <a:t> alkaline fluid per day containing water, ions, and several proteases </a:t>
            </a:r>
            <a:endParaRPr lang="en-US" dirty="0" smtClean="0"/>
          </a:p>
          <a:p>
            <a:endParaRPr lang="en-US" dirty="0" smtClean="0"/>
          </a:p>
          <a:p>
            <a:r>
              <a:rPr lang="en-US" b="1" dirty="0" err="1" smtClean="0"/>
              <a:t>trypsinogens</a:t>
            </a:r>
            <a:r>
              <a:rPr lang="en-US" b="1" dirty="0" smtClean="0"/>
              <a:t> 1, 2,</a:t>
            </a:r>
            <a:r>
              <a:rPr lang="en-US" dirty="0" smtClean="0"/>
              <a:t> and </a:t>
            </a:r>
            <a:r>
              <a:rPr lang="en-US" b="1" dirty="0" smtClean="0"/>
              <a:t>3, </a:t>
            </a:r>
            <a:endParaRPr lang="en-US" b="1" dirty="0" smtClean="0"/>
          </a:p>
          <a:p>
            <a:r>
              <a:rPr lang="en-US" b="1" dirty="0" err="1" smtClean="0"/>
              <a:t>chymotrypsinogen</a:t>
            </a:r>
            <a:r>
              <a:rPr lang="en-US" b="1" dirty="0" smtClean="0"/>
              <a:t>, </a:t>
            </a:r>
            <a:endParaRPr lang="en-US" b="1" dirty="0" smtClean="0"/>
          </a:p>
          <a:p>
            <a:r>
              <a:rPr lang="en-US" b="1" dirty="0" err="1" smtClean="0"/>
              <a:t>proelastases</a:t>
            </a:r>
            <a:r>
              <a:rPr lang="en-US" b="1" dirty="0" smtClean="0"/>
              <a:t> </a:t>
            </a:r>
            <a:r>
              <a:rPr lang="en-US" b="1" dirty="0" smtClean="0"/>
              <a:t>1</a:t>
            </a:r>
            <a:r>
              <a:rPr lang="en-US" dirty="0" smtClean="0"/>
              <a:t> and </a:t>
            </a:r>
            <a:r>
              <a:rPr lang="en-US" b="1" dirty="0" smtClean="0"/>
              <a:t>2, protease </a:t>
            </a:r>
            <a:r>
              <a:rPr lang="en-US" b="1" dirty="0" smtClean="0"/>
              <a:t>E</a:t>
            </a:r>
          </a:p>
          <a:p>
            <a:r>
              <a:rPr lang="en-US" b="1" dirty="0" smtClean="0"/>
              <a:t>, </a:t>
            </a:r>
            <a:r>
              <a:rPr lang="en-US" b="1" dirty="0" err="1" smtClean="0"/>
              <a:t>kallikreinogen</a:t>
            </a:r>
            <a:r>
              <a:rPr lang="en-US" b="1" dirty="0" smtClean="0"/>
              <a:t>,</a:t>
            </a:r>
          </a:p>
          <a:p>
            <a:r>
              <a:rPr lang="en-US" b="1" dirty="0" smtClean="0"/>
              <a:t> </a:t>
            </a:r>
            <a:r>
              <a:rPr lang="en-US" b="1" dirty="0" err="1" smtClean="0"/>
              <a:t>procarboxypeptidases</a:t>
            </a:r>
            <a:r>
              <a:rPr lang="en-US" b="1" dirty="0" smtClean="0"/>
              <a:t> A1, A2, B1,</a:t>
            </a:r>
            <a:r>
              <a:rPr lang="en-US" dirty="0" smtClean="0"/>
              <a:t> and </a:t>
            </a:r>
            <a:r>
              <a:rPr lang="en-US" b="1" dirty="0" smtClean="0"/>
              <a:t>B2</a:t>
            </a:r>
            <a:r>
              <a:rPr lang="en-US" dirty="0" smtClean="0"/>
              <a:t>)</a:t>
            </a:r>
            <a:r>
              <a:rPr lang="en-US" b="1" dirty="0" smtClean="0"/>
              <a:t>,</a:t>
            </a:r>
          </a:p>
          <a:p>
            <a:r>
              <a:rPr lang="en-US" b="1" dirty="0" smtClean="0"/>
              <a:t>amylase</a:t>
            </a:r>
            <a:r>
              <a:rPr lang="en-US" b="1" dirty="0" smtClean="0"/>
              <a:t>, lipases</a:t>
            </a:r>
            <a:r>
              <a:rPr lang="en-US" dirty="0" smtClean="0"/>
              <a:t> (</a:t>
            </a:r>
            <a:r>
              <a:rPr lang="en-US" b="1" dirty="0" smtClean="0"/>
              <a:t>triglyceride lipase, </a:t>
            </a:r>
            <a:r>
              <a:rPr lang="en-US" b="1" dirty="0" err="1" smtClean="0"/>
              <a:t>colipase</a:t>
            </a:r>
            <a:r>
              <a:rPr lang="en-US" b="1" dirty="0" smtClean="0"/>
              <a:t>,</a:t>
            </a:r>
            <a:r>
              <a:rPr lang="en-US" dirty="0" smtClean="0"/>
              <a:t> and </a:t>
            </a:r>
            <a:r>
              <a:rPr lang="en-US" b="1" dirty="0" smtClean="0"/>
              <a:t>carboxyl ester </a:t>
            </a:r>
            <a:r>
              <a:rPr lang="en-US" b="1" dirty="0" err="1" smtClean="0"/>
              <a:t>hydrolase</a:t>
            </a:r>
            <a:r>
              <a:rPr lang="en-US" dirty="0" smtClean="0"/>
              <a:t>)</a:t>
            </a:r>
            <a:r>
              <a:rPr lang="en-US" b="1" dirty="0" smtClean="0"/>
              <a:t>, </a:t>
            </a:r>
            <a:r>
              <a:rPr lang="en-US" b="1" dirty="0" err="1" smtClean="0"/>
              <a:t>phospholipase</a:t>
            </a:r>
            <a:r>
              <a:rPr lang="en-US" b="1" dirty="0" smtClean="0"/>
              <a:t> A</a:t>
            </a:r>
            <a:r>
              <a:rPr lang="en-US" baseline="-25000" dirty="0" smtClean="0"/>
              <a:t>2</a:t>
            </a:r>
            <a:r>
              <a:rPr lang="en-US" b="1" dirty="0" smtClean="0"/>
              <a:t>,</a:t>
            </a:r>
            <a:r>
              <a:rPr lang="en-US" dirty="0" smtClean="0"/>
              <a:t> </a:t>
            </a:r>
            <a:endParaRPr lang="en-US" dirty="0" smtClean="0"/>
          </a:p>
          <a:p>
            <a:r>
              <a:rPr lang="en-US" dirty="0" smtClean="0"/>
              <a:t>and </a:t>
            </a:r>
            <a:r>
              <a:rPr lang="en-US" b="1" dirty="0" smtClean="0"/>
              <a:t>nucleases</a:t>
            </a:r>
            <a:r>
              <a:rPr lang="en-US" dirty="0" smtClean="0"/>
              <a:t> (</a:t>
            </a:r>
            <a:r>
              <a:rPr lang="en-US" b="1" dirty="0" err="1" smtClean="0"/>
              <a:t>deoxyribonuclease</a:t>
            </a:r>
            <a:r>
              <a:rPr lang="en-US" dirty="0" smtClean="0"/>
              <a:t> and </a:t>
            </a:r>
            <a:r>
              <a:rPr lang="en-US" b="1" dirty="0" err="1" smtClean="0"/>
              <a:t>ribonuclease</a:t>
            </a:r>
            <a:r>
              <a:rPr lang="en-US" dirty="0" smtClean="0"/>
              <a:t>)</a:t>
            </a:r>
          </a:p>
          <a:p>
            <a:endParaRPr lang="en-US" dirty="0" smtClean="0"/>
          </a:p>
          <a:p>
            <a:r>
              <a:rPr lang="en-US" dirty="0" smtClean="0"/>
              <a:t>The majority of the enzymes are stored as </a:t>
            </a:r>
            <a:r>
              <a:rPr lang="en-US" dirty="0" err="1" smtClean="0"/>
              <a:t>proenzymes</a:t>
            </a:r>
            <a:r>
              <a:rPr lang="en-US" dirty="0" smtClean="0"/>
              <a:t> in the </a:t>
            </a:r>
            <a:r>
              <a:rPr lang="en-US" dirty="0" err="1" smtClean="0"/>
              <a:t>secretory</a:t>
            </a:r>
            <a:r>
              <a:rPr lang="en-US" dirty="0" smtClean="0"/>
              <a:t> granules of </a:t>
            </a:r>
            <a:r>
              <a:rPr lang="en-US" dirty="0" err="1" smtClean="0"/>
              <a:t>acinar</a:t>
            </a:r>
            <a:r>
              <a:rPr lang="en-US" dirty="0" smtClean="0"/>
              <a:t> cells, being activated in the lumen of the small intestine after </a:t>
            </a:r>
            <a:r>
              <a:rPr lang="en-US" dirty="0" smtClean="0"/>
              <a:t>secretion</a:t>
            </a:r>
          </a:p>
          <a:p>
            <a:endParaRPr lang="en-US" dirty="0" smtClean="0"/>
          </a:p>
          <a:p>
            <a:r>
              <a:rPr lang="en-US" dirty="0" err="1" smtClean="0"/>
              <a:t>Enterokinase</a:t>
            </a:r>
            <a:r>
              <a:rPr lang="en-US" dirty="0" smtClean="0"/>
              <a:t>, an intestinal enzyme, cleaves </a:t>
            </a:r>
            <a:r>
              <a:rPr lang="en-US" dirty="0" err="1" smtClean="0"/>
              <a:t>trypsinogen</a:t>
            </a:r>
            <a:r>
              <a:rPr lang="en-US" dirty="0" smtClean="0"/>
              <a:t> to form </a:t>
            </a:r>
            <a:r>
              <a:rPr lang="en-US" dirty="0" err="1" smtClean="0"/>
              <a:t>trypsin</a:t>
            </a:r>
            <a:r>
              <a:rPr lang="en-US" dirty="0" smtClean="0"/>
              <a:t>, which then activates the other </a:t>
            </a:r>
            <a:r>
              <a:rPr lang="en-US" dirty="0" err="1" smtClean="0"/>
              <a:t>proteolytic</a:t>
            </a:r>
            <a:r>
              <a:rPr lang="en-US" dirty="0" smtClean="0"/>
              <a:t> enzymes in a cascade. </a:t>
            </a:r>
            <a:endParaRPr lang="en-US" dirty="0" smtClean="0"/>
          </a:p>
          <a:p>
            <a:endParaRPr lang="en-US" dirty="0" smtClean="0"/>
          </a:p>
          <a:p>
            <a:r>
              <a:rPr lang="en-US" dirty="0" smtClean="0"/>
              <a:t>Pancreatic secretion is controlled mainly through two </a:t>
            </a:r>
            <a:r>
              <a:rPr lang="en-US" dirty="0" smtClean="0"/>
              <a:t>hormones </a:t>
            </a:r>
            <a:r>
              <a:rPr lang="en-US" b="1" dirty="0" err="1" smtClean="0"/>
              <a:t>secretin</a:t>
            </a:r>
            <a:r>
              <a:rPr lang="en-US" dirty="0" smtClean="0"/>
              <a:t> </a:t>
            </a:r>
            <a:r>
              <a:rPr lang="en-US" dirty="0" smtClean="0"/>
              <a:t>and </a:t>
            </a:r>
            <a:r>
              <a:rPr lang="en-US" b="1" dirty="0" err="1" smtClean="0"/>
              <a:t>cholecystokinin</a:t>
            </a:r>
            <a:r>
              <a:rPr lang="en-US" dirty="0" smtClean="0"/>
              <a:t> </a:t>
            </a:r>
            <a:r>
              <a:rPr lang="en-US" dirty="0" smtClean="0"/>
              <a:t>that </a:t>
            </a:r>
            <a:r>
              <a:rPr lang="en-US" dirty="0" smtClean="0"/>
              <a:t>are produced by </a:t>
            </a:r>
            <a:r>
              <a:rPr lang="en-US" dirty="0" err="1" smtClean="0"/>
              <a:t>enteroendocrine</a:t>
            </a:r>
            <a:r>
              <a:rPr lang="en-US" dirty="0" smtClean="0"/>
              <a:t> cells of the intestinal mucosa (duodenum and jejunum</a:t>
            </a:r>
            <a:endParaRPr lang="en-US" dirty="0"/>
          </a:p>
        </p:txBody>
      </p:sp>
      <p:pic>
        <p:nvPicPr>
          <p:cNvPr id="11265" name="Picture 1"/>
          <p:cNvPicPr>
            <a:picLocks noChangeAspect="1" noChangeArrowheads="1"/>
          </p:cNvPicPr>
          <p:nvPr/>
        </p:nvPicPr>
        <p:blipFill>
          <a:blip r:embed="rId2" cstate="print"/>
          <a:srcRect/>
          <a:stretch>
            <a:fillRect/>
          </a:stretch>
        </p:blipFill>
        <p:spPr bwMode="auto">
          <a:xfrm>
            <a:off x="4800600" y="1524000"/>
            <a:ext cx="4343400" cy="47720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962400" cy="4525963"/>
          </a:xfrm>
        </p:spPr>
        <p:txBody>
          <a:bodyPr>
            <a:normAutofit fontScale="77500" lnSpcReduction="20000"/>
          </a:bodyPr>
          <a:lstStyle/>
          <a:p>
            <a:r>
              <a:rPr lang="en-US" dirty="0" smtClean="0"/>
              <a:t>Mucus is a highly hydrated gel that not only lubricates the intestinal surface but also covers bacteria and particulate matter.</a:t>
            </a:r>
          </a:p>
          <a:p>
            <a:endParaRPr lang="en-US" dirty="0"/>
          </a:p>
          <a:p>
            <a:r>
              <a:rPr lang="en-US" dirty="0" smtClean="0"/>
              <a:t>The absorption of water is passive, following the active transport of sodium out of the basal surfaces of the epithelial cells </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648200" y="1600200"/>
            <a:ext cx="428625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267200" cy="4525963"/>
          </a:xfrm>
        </p:spPr>
        <p:txBody>
          <a:bodyPr>
            <a:normAutofit fontScale="47500" lnSpcReduction="20000"/>
          </a:bodyPr>
          <a:lstStyle/>
          <a:p>
            <a:r>
              <a:rPr lang="en-US" dirty="0" smtClean="0"/>
              <a:t>The lamina </a:t>
            </a:r>
            <a:r>
              <a:rPr lang="en-US" dirty="0" err="1" smtClean="0"/>
              <a:t>propria</a:t>
            </a:r>
            <a:r>
              <a:rPr lang="en-US" dirty="0" smtClean="0"/>
              <a:t> is rich in lymphoid cells and in nodules that frequently extend into the </a:t>
            </a:r>
            <a:r>
              <a:rPr lang="en-US" dirty="0" err="1" smtClean="0"/>
              <a:t>submucosa</a:t>
            </a:r>
            <a:endParaRPr lang="en-US" dirty="0" smtClean="0"/>
          </a:p>
          <a:p>
            <a:endParaRPr lang="en-US" dirty="0" smtClean="0"/>
          </a:p>
          <a:p>
            <a:r>
              <a:rPr lang="en-US" dirty="0" smtClean="0"/>
              <a:t>This richness in lymphoid tissue (GALT) is related to the abundant bacterial population of the large intestine. </a:t>
            </a:r>
          </a:p>
          <a:p>
            <a:endParaRPr lang="en-US" dirty="0" smtClean="0"/>
          </a:p>
          <a:p>
            <a:r>
              <a:rPr lang="en-US" dirty="0" smtClean="0"/>
              <a:t>The </a:t>
            </a:r>
            <a:r>
              <a:rPr lang="en-US" dirty="0" err="1" smtClean="0"/>
              <a:t>muscularis</a:t>
            </a:r>
            <a:r>
              <a:rPr lang="en-US" dirty="0" smtClean="0"/>
              <a:t> comprises longitudinal and circular strands</a:t>
            </a:r>
          </a:p>
          <a:p>
            <a:endParaRPr lang="en-US" dirty="0"/>
          </a:p>
          <a:p>
            <a:r>
              <a:rPr lang="en-US" dirty="0" smtClean="0"/>
              <a:t>This layer differs from that of the small intestine, because fibers of the outer longitudinal layer congregate in three thick longitudinal bands called </a:t>
            </a:r>
            <a:r>
              <a:rPr lang="en-US" b="1" dirty="0" err="1" smtClean="0"/>
              <a:t>teniae</a:t>
            </a:r>
            <a:r>
              <a:rPr lang="en-US" b="1" dirty="0" smtClean="0"/>
              <a:t> coli.</a:t>
            </a:r>
          </a:p>
          <a:p>
            <a:endParaRPr lang="en-US" b="1" dirty="0"/>
          </a:p>
          <a:p>
            <a:r>
              <a:rPr lang="en-US" dirty="0" smtClean="0"/>
              <a:t>In the </a:t>
            </a:r>
            <a:r>
              <a:rPr lang="en-US" dirty="0" err="1" smtClean="0"/>
              <a:t>intraperitoneal</a:t>
            </a:r>
            <a:r>
              <a:rPr lang="en-US" dirty="0" smtClean="0"/>
              <a:t> portions of the colon, the serous layer is characterized by small, pendulous protuberances composed of adipose tissue—the </a:t>
            </a:r>
            <a:r>
              <a:rPr lang="en-US" b="1" dirty="0" smtClean="0"/>
              <a:t>appendices </a:t>
            </a:r>
            <a:r>
              <a:rPr lang="en-US" b="1" dirty="0" err="1" smtClean="0"/>
              <a:t>epiploicae</a:t>
            </a:r>
            <a:r>
              <a:rPr lang="en-US" b="1" dirty="0" smtClean="0"/>
              <a:t>.</a:t>
            </a:r>
            <a:endParaRPr lang="en-US" dirty="0"/>
          </a:p>
        </p:txBody>
      </p:sp>
      <p:pic>
        <p:nvPicPr>
          <p:cNvPr id="26626" name="Picture 2" descr="http://neuromedia.neurobio.ucla.edu/campbell/digestive/wp_images/114_taenia_coli.gif"/>
          <p:cNvPicPr>
            <a:picLocks noChangeAspect="1" noChangeArrowheads="1"/>
          </p:cNvPicPr>
          <p:nvPr/>
        </p:nvPicPr>
        <p:blipFill>
          <a:blip r:embed="rId2" cstate="print"/>
          <a:srcRect/>
          <a:stretch>
            <a:fillRect/>
          </a:stretch>
        </p:blipFill>
        <p:spPr bwMode="auto">
          <a:xfrm>
            <a:off x="4800600" y="1219200"/>
            <a:ext cx="4114800" cy="5410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505200" cy="4525963"/>
          </a:xfrm>
        </p:spPr>
        <p:txBody>
          <a:bodyPr>
            <a:normAutofit fontScale="47500" lnSpcReduction="20000"/>
          </a:bodyPr>
          <a:lstStyle/>
          <a:p>
            <a:r>
              <a:rPr lang="en-US" dirty="0" smtClean="0"/>
              <a:t>So the differences between the small and large intestine are :</a:t>
            </a:r>
          </a:p>
          <a:p>
            <a:endParaRPr lang="en-US" dirty="0"/>
          </a:p>
          <a:p>
            <a:r>
              <a:rPr lang="en-US" dirty="0" smtClean="0"/>
              <a:t>Mucosa is thicker and contains crypts but no </a:t>
            </a:r>
            <a:r>
              <a:rPr lang="en-US" dirty="0" err="1" smtClean="0"/>
              <a:t>Vili</a:t>
            </a:r>
            <a:endParaRPr lang="en-US" dirty="0" smtClean="0"/>
          </a:p>
          <a:p>
            <a:endParaRPr lang="en-US" dirty="0"/>
          </a:p>
          <a:p>
            <a:r>
              <a:rPr lang="en-US" dirty="0" smtClean="0"/>
              <a:t>Simple columnar epithelium with an abundance of goblet cells</a:t>
            </a:r>
          </a:p>
          <a:p>
            <a:endParaRPr lang="en-US" dirty="0"/>
          </a:p>
          <a:p>
            <a:r>
              <a:rPr lang="en-US" dirty="0" smtClean="0"/>
              <a:t>Crypts are longer , more closely packed and there is no </a:t>
            </a:r>
            <a:r>
              <a:rPr lang="en-US" dirty="0" err="1" smtClean="0"/>
              <a:t>paneth</a:t>
            </a:r>
            <a:r>
              <a:rPr lang="en-US" dirty="0" smtClean="0"/>
              <a:t> cells</a:t>
            </a:r>
          </a:p>
          <a:p>
            <a:endParaRPr lang="en-US" dirty="0"/>
          </a:p>
          <a:p>
            <a:r>
              <a:rPr lang="en-US" dirty="0" smtClean="0"/>
              <a:t>Lamina </a:t>
            </a:r>
            <a:r>
              <a:rPr lang="en-US" dirty="0" err="1" smtClean="0"/>
              <a:t>propria</a:t>
            </a:r>
            <a:r>
              <a:rPr lang="en-US" dirty="0" smtClean="0"/>
              <a:t> is reduced, and it contains solitary lymph nodes.</a:t>
            </a:r>
          </a:p>
          <a:p>
            <a:endParaRPr lang="en-US" dirty="0"/>
          </a:p>
          <a:p>
            <a:r>
              <a:rPr lang="en-US" dirty="0" smtClean="0"/>
              <a:t>The </a:t>
            </a:r>
            <a:r>
              <a:rPr lang="en-US" dirty="0" err="1" smtClean="0"/>
              <a:t>muscualris</a:t>
            </a:r>
            <a:r>
              <a:rPr lang="en-US" dirty="0" smtClean="0"/>
              <a:t> layer is well developed.</a:t>
            </a:r>
            <a:endParaRPr lang="en-US" dirty="0"/>
          </a:p>
        </p:txBody>
      </p:sp>
      <p:pic>
        <p:nvPicPr>
          <p:cNvPr id="25602" name="Picture 2" descr="http://www.vetmed.vt.edu/education/curriculum/vm8054/labs/lab19/IMAGES/INTESTINES%20COMPARED.jpg"/>
          <p:cNvPicPr>
            <a:picLocks noChangeAspect="1" noChangeArrowheads="1"/>
          </p:cNvPicPr>
          <p:nvPr/>
        </p:nvPicPr>
        <p:blipFill>
          <a:blip r:embed="rId2" cstate="print"/>
          <a:srcRect/>
          <a:stretch>
            <a:fillRect/>
          </a:stretch>
        </p:blipFill>
        <p:spPr bwMode="auto">
          <a:xfrm>
            <a:off x="4038600" y="1447800"/>
            <a:ext cx="5105400" cy="54102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038600" cy="4525963"/>
          </a:xfrm>
        </p:spPr>
        <p:txBody>
          <a:bodyPr>
            <a:normAutofit fontScale="47500" lnSpcReduction="20000"/>
          </a:bodyPr>
          <a:lstStyle/>
          <a:p>
            <a:r>
              <a:rPr lang="en-US" dirty="0" smtClean="0"/>
              <a:t>In the anal region, the mucous membrane forms a series of longitudinal folds, the </a:t>
            </a:r>
            <a:r>
              <a:rPr lang="en-US" b="1" dirty="0" smtClean="0"/>
              <a:t>rectal columns of </a:t>
            </a:r>
            <a:r>
              <a:rPr lang="en-US" b="1" dirty="0" err="1" smtClean="0"/>
              <a:t>Morgagni</a:t>
            </a:r>
            <a:endParaRPr lang="en-US" b="1" dirty="0" smtClean="0"/>
          </a:p>
          <a:p>
            <a:endParaRPr lang="en-US" b="1" dirty="0"/>
          </a:p>
          <a:p>
            <a:r>
              <a:rPr lang="en-US" b="1" dirty="0" smtClean="0"/>
              <a:t>These columns connects to the anal orifice to form the anal valves and sinuses.</a:t>
            </a:r>
          </a:p>
          <a:p>
            <a:endParaRPr lang="en-US" b="1" dirty="0"/>
          </a:p>
          <a:p>
            <a:r>
              <a:rPr lang="en-US" dirty="0" smtClean="0"/>
              <a:t>About 2 cm above the anal opening, the intestinal mucosa is replaced by stratified </a:t>
            </a:r>
            <a:r>
              <a:rPr lang="en-US" dirty="0" err="1" smtClean="0"/>
              <a:t>squamous</a:t>
            </a:r>
            <a:r>
              <a:rPr lang="en-US" dirty="0" smtClean="0"/>
              <a:t> epithelium</a:t>
            </a:r>
          </a:p>
          <a:p>
            <a:endParaRPr lang="en-US" dirty="0"/>
          </a:p>
          <a:p>
            <a:r>
              <a:rPr lang="en-US" dirty="0" smtClean="0"/>
              <a:t>In this region, the lamina </a:t>
            </a:r>
            <a:r>
              <a:rPr lang="en-US" dirty="0" err="1" smtClean="0"/>
              <a:t>propria</a:t>
            </a:r>
            <a:r>
              <a:rPr lang="en-US" dirty="0" smtClean="0"/>
              <a:t> contains a plexus of large veins that, when excessively dilated and varicose, produces hemorrhoids.</a:t>
            </a:r>
          </a:p>
          <a:p>
            <a:endParaRPr lang="en-US" dirty="0"/>
          </a:p>
          <a:p>
            <a:r>
              <a:rPr lang="en-US" dirty="0" smtClean="0"/>
              <a:t>The </a:t>
            </a:r>
            <a:r>
              <a:rPr lang="en-US" dirty="0" err="1" smtClean="0"/>
              <a:t>muscularis</a:t>
            </a:r>
            <a:r>
              <a:rPr lang="en-US" dirty="0" smtClean="0"/>
              <a:t> layer gives rise to the anal sphincter</a:t>
            </a:r>
          </a:p>
          <a:p>
            <a:endParaRPr lang="en-US" dirty="0"/>
          </a:p>
          <a:p>
            <a:r>
              <a:rPr lang="en-US" dirty="0" smtClean="0"/>
              <a:t>The adventitia layer connects the anal canal to the surrounding structures. </a:t>
            </a:r>
          </a:p>
          <a:p>
            <a:endParaRPr lang="en-US" dirty="0"/>
          </a:p>
          <a:p>
            <a:endParaRPr lang="en-US" dirty="0"/>
          </a:p>
        </p:txBody>
      </p:sp>
      <p:pic>
        <p:nvPicPr>
          <p:cNvPr id="24578" name="Picture 2" descr="http://www.netterimages.com/images/vpv/000/000/006/6731-0550x0475.jpg"/>
          <p:cNvPicPr>
            <a:picLocks noChangeAspect="1" noChangeArrowheads="1"/>
          </p:cNvPicPr>
          <p:nvPr/>
        </p:nvPicPr>
        <p:blipFill>
          <a:blip r:embed="rId2" cstate="print"/>
          <a:srcRect/>
          <a:stretch>
            <a:fillRect/>
          </a:stretch>
        </p:blipFill>
        <p:spPr bwMode="auto">
          <a:xfrm>
            <a:off x="4619625" y="1619250"/>
            <a:ext cx="4524375" cy="52387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Appendix</a:t>
            </a:r>
            <a:endParaRPr lang="en-US" dirty="0"/>
          </a:p>
        </p:txBody>
      </p:sp>
      <p:sp>
        <p:nvSpPr>
          <p:cNvPr id="3" name="Content Placeholder 2"/>
          <p:cNvSpPr>
            <a:spLocks noGrp="1"/>
          </p:cNvSpPr>
          <p:nvPr>
            <p:ph idx="1"/>
          </p:nvPr>
        </p:nvSpPr>
        <p:spPr>
          <a:xfrm>
            <a:off x="457200" y="1600200"/>
            <a:ext cx="4114800" cy="4525963"/>
          </a:xfrm>
        </p:spPr>
        <p:txBody>
          <a:bodyPr>
            <a:normAutofit fontScale="47500" lnSpcReduction="20000"/>
          </a:bodyPr>
          <a:lstStyle/>
          <a:p>
            <a:r>
              <a:rPr lang="en-US" dirty="0" smtClean="0"/>
              <a:t>The appendix is an </a:t>
            </a:r>
            <a:r>
              <a:rPr lang="en-US" dirty="0" err="1" smtClean="0"/>
              <a:t>evagination</a:t>
            </a:r>
            <a:r>
              <a:rPr lang="en-US" dirty="0" smtClean="0"/>
              <a:t> of the </a:t>
            </a:r>
            <a:r>
              <a:rPr lang="en-US" dirty="0" err="1" smtClean="0"/>
              <a:t>cecum</a:t>
            </a:r>
            <a:endParaRPr lang="en-US" dirty="0" smtClean="0"/>
          </a:p>
          <a:p>
            <a:endParaRPr lang="en-US" dirty="0"/>
          </a:p>
          <a:p>
            <a:r>
              <a:rPr lang="en-US" dirty="0" smtClean="0"/>
              <a:t>is characterized by a relatively small, narrow, and irregular lumen </a:t>
            </a:r>
          </a:p>
          <a:p>
            <a:endParaRPr lang="en-US" dirty="0"/>
          </a:p>
          <a:p>
            <a:r>
              <a:rPr lang="en-US" dirty="0" smtClean="0"/>
              <a:t>caused by the presence of abundant lymphoid follicles in its wall , that form a circular layer in the mucosa and may infiltrate the </a:t>
            </a:r>
            <a:r>
              <a:rPr lang="en-US" dirty="0" err="1" smtClean="0"/>
              <a:t>submucosa</a:t>
            </a:r>
            <a:r>
              <a:rPr lang="en-US" dirty="0" smtClean="0"/>
              <a:t>.</a:t>
            </a:r>
          </a:p>
          <a:p>
            <a:endParaRPr lang="en-US" dirty="0"/>
          </a:p>
          <a:p>
            <a:r>
              <a:rPr lang="en-US" dirty="0" smtClean="0"/>
              <a:t>Although its general structure is similar to that of the large intestine (same epithelium) , it contains fewer and shorter intestinal glands and has no </a:t>
            </a:r>
            <a:r>
              <a:rPr lang="en-US" dirty="0" err="1" smtClean="0"/>
              <a:t>teniae</a:t>
            </a:r>
            <a:r>
              <a:rPr lang="en-US" dirty="0" smtClean="0"/>
              <a:t> coli.</a:t>
            </a:r>
          </a:p>
          <a:p>
            <a:endParaRPr lang="en-US" dirty="0"/>
          </a:p>
          <a:p>
            <a:r>
              <a:rPr lang="en-US" dirty="0" smtClean="0"/>
              <a:t>Covered entirely by </a:t>
            </a:r>
            <a:r>
              <a:rPr lang="en-US" dirty="0" err="1" smtClean="0"/>
              <a:t>serosa</a:t>
            </a:r>
            <a:r>
              <a:rPr lang="en-US" dirty="0" smtClean="0"/>
              <a:t> (</a:t>
            </a:r>
            <a:r>
              <a:rPr lang="en-US" dirty="0" err="1" smtClean="0"/>
              <a:t>mesoappendix</a:t>
            </a:r>
            <a:r>
              <a:rPr lang="en-US" dirty="0" smtClean="0"/>
              <a:t>) </a:t>
            </a:r>
            <a:endParaRPr lang="en-US" dirty="0"/>
          </a:p>
        </p:txBody>
      </p:sp>
      <p:pic>
        <p:nvPicPr>
          <p:cNvPr id="23554" name="Picture 2" descr="http://www.lab.anhb.uwa.edu.au/mb140/CorePages/GIT/images/app02he.jpg"/>
          <p:cNvPicPr>
            <a:picLocks noChangeAspect="1" noChangeArrowheads="1"/>
          </p:cNvPicPr>
          <p:nvPr/>
        </p:nvPicPr>
        <p:blipFill>
          <a:blip r:embed="rId2" cstate="print"/>
          <a:srcRect/>
          <a:stretch>
            <a:fillRect/>
          </a:stretch>
        </p:blipFill>
        <p:spPr bwMode="auto">
          <a:xfrm>
            <a:off x="5257800" y="1828800"/>
            <a:ext cx="3505200" cy="4572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Cell Renewal in the Gastrointestinal </a:t>
            </a:r>
            <a:r>
              <a:rPr lang="en-US" dirty="0" smtClean="0"/>
              <a:t>Tract</a:t>
            </a:r>
            <a:endParaRPr lang="en-US" dirty="0"/>
          </a:p>
        </p:txBody>
      </p:sp>
      <p:sp>
        <p:nvSpPr>
          <p:cNvPr id="3" name="Content Placeholder 2"/>
          <p:cNvSpPr>
            <a:spLocks noGrp="1"/>
          </p:cNvSpPr>
          <p:nvPr>
            <p:ph idx="1"/>
          </p:nvPr>
        </p:nvSpPr>
        <p:spPr>
          <a:xfrm>
            <a:off x="457200" y="1600200"/>
            <a:ext cx="3886200" cy="4525963"/>
          </a:xfrm>
        </p:spPr>
        <p:txBody>
          <a:bodyPr>
            <a:normAutofit fontScale="47500" lnSpcReduction="20000"/>
          </a:bodyPr>
          <a:lstStyle/>
          <a:p>
            <a:r>
              <a:rPr lang="en-US" dirty="0" smtClean="0"/>
              <a:t>The epithelial cells of the entire gastrointestinal tract are constantly being cast off and replaced with new ones formed through mitosis of stem </a:t>
            </a:r>
            <a:r>
              <a:rPr lang="en-US" dirty="0" smtClean="0"/>
              <a:t>cells</a:t>
            </a:r>
          </a:p>
          <a:p>
            <a:endParaRPr lang="en-US" dirty="0" smtClean="0"/>
          </a:p>
          <a:p>
            <a:r>
              <a:rPr lang="en-US" dirty="0" smtClean="0"/>
              <a:t>These stem cells are located in the basal layer of the esophageal epithelium, the neck of gastric glands, the lower half of the intestinal glands and the bottom third of the crypts of the large </a:t>
            </a:r>
            <a:r>
              <a:rPr lang="en-US" dirty="0" smtClean="0"/>
              <a:t>intestine</a:t>
            </a:r>
          </a:p>
          <a:p>
            <a:endParaRPr lang="en-US" dirty="0" smtClean="0"/>
          </a:p>
          <a:p>
            <a:r>
              <a:rPr lang="en-US" dirty="0" smtClean="0"/>
              <a:t>From this proliferative zone in each region, cells move to the maturation area, where they undergo structural and enzymatic maturation, providing the functional cell population of each </a:t>
            </a:r>
            <a:r>
              <a:rPr lang="en-US" dirty="0" smtClean="0"/>
              <a:t>region</a:t>
            </a:r>
          </a:p>
          <a:p>
            <a:endParaRPr lang="en-US" dirty="0" smtClean="0"/>
          </a:p>
          <a:p>
            <a:r>
              <a:rPr lang="en-US" dirty="0" smtClean="0"/>
              <a:t>In the small intestine the cells die by apoptosis in the tip of the </a:t>
            </a:r>
            <a:r>
              <a:rPr lang="en-US" dirty="0" err="1" smtClean="0"/>
              <a:t>villi</a:t>
            </a:r>
            <a:r>
              <a:rPr lang="en-US" dirty="0" smtClean="0"/>
              <a:t> or are sloughed off by mechanical action during function.</a:t>
            </a:r>
            <a:endParaRPr lang="en-US" dirty="0" smtClean="0"/>
          </a:p>
          <a:p>
            <a:endParaRPr lang="en-US" dirty="0" smtClean="0"/>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419600" y="1524000"/>
            <a:ext cx="4724400" cy="49911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Liver</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liver is the second-largest organ of the body (the largest is the skin) and the largest gland, weighing about 1.5 kg</a:t>
            </a:r>
          </a:p>
          <a:p>
            <a:endParaRPr lang="en-US" dirty="0"/>
          </a:p>
          <a:p>
            <a:r>
              <a:rPr lang="en-US" dirty="0" smtClean="0"/>
              <a:t>The liver is the organ in which nutrients absorbed in the digestive tract are processed and stored for use by other parts of the body</a:t>
            </a:r>
          </a:p>
          <a:p>
            <a:endParaRPr lang="en-US" dirty="0"/>
          </a:p>
          <a:p>
            <a:r>
              <a:rPr lang="en-US" dirty="0" smtClean="0"/>
              <a:t>It is thus an interface between the digestive system and the blood</a:t>
            </a:r>
          </a:p>
          <a:p>
            <a:endParaRPr lang="en-US" dirty="0"/>
          </a:p>
          <a:p>
            <a:r>
              <a:rPr lang="en-US" dirty="0" smtClean="0"/>
              <a:t>Most of its blood (70-80%) comes from the portal vein, arising from the stomach, intestines, and spleen; the smaller percentage (20-30%) is supplied by the hepatic artery</a:t>
            </a:r>
          </a:p>
          <a:p>
            <a:endParaRPr lang="en-US" dirty="0"/>
          </a:p>
          <a:p>
            <a:r>
              <a:rPr lang="en-US" dirty="0" smtClean="0"/>
              <a:t>All the materials absorbed via the intestines reach the liver through the portal vein, except the complex lipids (</a:t>
            </a:r>
            <a:r>
              <a:rPr lang="en-US" b="1" dirty="0" err="1" smtClean="0"/>
              <a:t>chylomicrons</a:t>
            </a:r>
            <a:r>
              <a:rPr lang="en-US" dirty="0" smtClean="0"/>
              <a:t>), which are transported mainly by lymph vessels.</a:t>
            </a:r>
          </a:p>
          <a:p>
            <a:endParaRPr lang="en-US"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2602</Words>
  <Application>Microsoft Office PowerPoint</Application>
  <PresentationFormat>On-screen Show (4:3)</PresentationFormat>
  <Paragraphs>252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GI Histology 3</vt:lpstr>
      <vt:lpstr>Large Intestine</vt:lpstr>
      <vt:lpstr>Slide 3</vt:lpstr>
      <vt:lpstr>Slide 4</vt:lpstr>
      <vt:lpstr>Slide 5</vt:lpstr>
      <vt:lpstr>Slide 6</vt:lpstr>
      <vt:lpstr>Appendix</vt:lpstr>
      <vt:lpstr>Cell Renewal in the Gastrointestinal Tract</vt:lpstr>
      <vt:lpstr>Liver</vt:lpstr>
      <vt:lpstr>Slide 10</vt:lpstr>
      <vt:lpstr>Stroma</vt:lpstr>
      <vt:lpstr>The Liver Lobule</vt:lpstr>
      <vt:lpstr>Slide 13</vt:lpstr>
      <vt:lpstr>Slide 14</vt:lpstr>
      <vt:lpstr>Slide 15</vt:lpstr>
      <vt:lpstr>Slide 16</vt:lpstr>
      <vt:lpstr>Slide 17</vt:lpstr>
      <vt:lpstr>Slide 18</vt:lpstr>
      <vt:lpstr>Slide 19</vt:lpstr>
      <vt:lpstr>The Hepatocyte</vt:lpstr>
      <vt:lpstr>Slide 21</vt:lpstr>
      <vt:lpstr>Slide 22</vt:lpstr>
      <vt:lpstr>Gallbladder</vt:lpstr>
      <vt:lpstr>Slide 24</vt:lpstr>
      <vt:lpstr>Pancreas</vt:lpstr>
      <vt:lpstr>Differences between the parotid and the pancreas </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 Histology 3</dc:title>
  <dc:creator>user</dc:creator>
  <cp:lastModifiedBy>user</cp:lastModifiedBy>
  <cp:revision>21</cp:revision>
  <dcterms:created xsi:type="dcterms:W3CDTF">2012-04-13T17:20:34Z</dcterms:created>
  <dcterms:modified xsi:type="dcterms:W3CDTF">2012-04-14T14:23:45Z</dcterms:modified>
</cp:coreProperties>
</file>